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4" r:id="rId4"/>
    <p:sldMasterId id="2147483872" r:id="rId5"/>
    <p:sldMasterId id="2147483886" r:id="rId6"/>
  </p:sldMasterIdLst>
  <p:notesMasterIdLst>
    <p:notesMasterId r:id="rId102"/>
  </p:notesMasterIdLst>
  <p:handoutMasterIdLst>
    <p:handoutMasterId r:id="rId103"/>
  </p:handoutMasterIdLst>
  <p:sldIdLst>
    <p:sldId id="900" r:id="rId7"/>
    <p:sldId id="256" r:id="rId8"/>
    <p:sldId id="310" r:id="rId9"/>
    <p:sldId id="311" r:id="rId10"/>
    <p:sldId id="934" r:id="rId11"/>
    <p:sldId id="312" r:id="rId12"/>
    <p:sldId id="313" r:id="rId13"/>
    <p:sldId id="314" r:id="rId14"/>
    <p:sldId id="358" r:id="rId15"/>
    <p:sldId id="315" r:id="rId16"/>
    <p:sldId id="316" r:id="rId17"/>
    <p:sldId id="364" r:id="rId18"/>
    <p:sldId id="317" r:id="rId19"/>
    <p:sldId id="365" r:id="rId20"/>
    <p:sldId id="361" r:id="rId21"/>
    <p:sldId id="360" r:id="rId22"/>
    <p:sldId id="369" r:id="rId23"/>
    <p:sldId id="323" r:id="rId24"/>
    <p:sldId id="325" r:id="rId25"/>
    <p:sldId id="390" r:id="rId26"/>
    <p:sldId id="391" r:id="rId27"/>
    <p:sldId id="404" r:id="rId28"/>
    <p:sldId id="405" r:id="rId29"/>
    <p:sldId id="406" r:id="rId30"/>
    <p:sldId id="407" r:id="rId31"/>
    <p:sldId id="438" r:id="rId32"/>
    <p:sldId id="436" r:id="rId33"/>
    <p:sldId id="411" r:id="rId34"/>
    <p:sldId id="334" r:id="rId35"/>
    <p:sldId id="441" r:id="rId36"/>
    <p:sldId id="442" r:id="rId37"/>
    <p:sldId id="907" r:id="rId38"/>
    <p:sldId id="908" r:id="rId39"/>
    <p:sldId id="909" r:id="rId40"/>
    <p:sldId id="910" r:id="rId41"/>
    <p:sldId id="911" r:id="rId42"/>
    <p:sldId id="912" r:id="rId43"/>
    <p:sldId id="913" r:id="rId44"/>
    <p:sldId id="332" r:id="rId45"/>
    <p:sldId id="333" r:id="rId46"/>
    <p:sldId id="914" r:id="rId47"/>
    <p:sldId id="915" r:id="rId48"/>
    <p:sldId id="921" r:id="rId49"/>
    <p:sldId id="285" r:id="rId50"/>
    <p:sldId id="935" r:id="rId51"/>
    <p:sldId id="961" r:id="rId52"/>
    <p:sldId id="298" r:id="rId53"/>
    <p:sldId id="273" r:id="rId54"/>
    <p:sldId id="940" r:id="rId55"/>
    <p:sldId id="944" r:id="rId56"/>
    <p:sldId id="959" r:id="rId57"/>
    <p:sldId id="960" r:id="rId58"/>
    <p:sldId id="945" r:id="rId59"/>
    <p:sldId id="946" r:id="rId60"/>
    <p:sldId id="962" r:id="rId61"/>
    <p:sldId id="963" r:id="rId62"/>
    <p:sldId id="967" r:id="rId63"/>
    <p:sldId id="968" r:id="rId64"/>
    <p:sldId id="965" r:id="rId65"/>
    <p:sldId id="966" r:id="rId66"/>
    <p:sldId id="995" r:id="rId67"/>
    <p:sldId id="984" r:id="rId68"/>
    <p:sldId id="982" r:id="rId69"/>
    <p:sldId id="981" r:id="rId70"/>
    <p:sldId id="985" r:id="rId71"/>
    <p:sldId id="989" r:id="rId72"/>
    <p:sldId id="988" r:id="rId73"/>
    <p:sldId id="992" r:id="rId74"/>
    <p:sldId id="999" r:id="rId75"/>
    <p:sldId id="1000" r:id="rId76"/>
    <p:sldId id="942" r:id="rId77"/>
    <p:sldId id="994" r:id="rId78"/>
    <p:sldId id="993" r:id="rId79"/>
    <p:sldId id="996" r:id="rId80"/>
    <p:sldId id="997" r:id="rId81"/>
    <p:sldId id="970" r:id="rId82"/>
    <p:sldId id="973" r:id="rId83"/>
    <p:sldId id="974" r:id="rId84"/>
    <p:sldId id="971" r:id="rId85"/>
    <p:sldId id="975" r:id="rId86"/>
    <p:sldId id="976" r:id="rId87"/>
    <p:sldId id="977" r:id="rId88"/>
    <p:sldId id="978" r:id="rId89"/>
    <p:sldId id="947" r:id="rId90"/>
    <p:sldId id="980" r:id="rId91"/>
    <p:sldId id="979" r:id="rId92"/>
    <p:sldId id="936" r:id="rId93"/>
    <p:sldId id="949" r:id="rId94"/>
    <p:sldId id="983" r:id="rId95"/>
    <p:sldId id="986" r:id="rId96"/>
    <p:sldId id="987" r:id="rId97"/>
    <p:sldId id="950" r:id="rId98"/>
    <p:sldId id="991" r:id="rId99"/>
    <p:sldId id="958" r:id="rId100"/>
    <p:sldId id="1002" r:id="rId10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6092"/>
    <a:srgbClr val="C00000"/>
    <a:srgbClr val="66C2A4"/>
    <a:srgbClr val="0067B1"/>
    <a:srgbClr val="29BBDB"/>
    <a:srgbClr val="01B8EA"/>
    <a:srgbClr val="6AA84F"/>
    <a:srgbClr val="F8EDEC"/>
    <a:srgbClr val="F4E1E0"/>
    <a:srgbClr val="AD64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876385-B282-4A8C-88A4-885311760F95}" v="131" dt="2024-11-04T19:50:33.5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85" autoAdjust="0"/>
    <p:restoredTop sz="88451"/>
  </p:normalViewPr>
  <p:slideViewPr>
    <p:cSldViewPr snapToGrid="0">
      <p:cViewPr varScale="1">
        <p:scale>
          <a:sx n="104" d="100"/>
          <a:sy n="104" d="100"/>
        </p:scale>
        <p:origin x="2248"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07" Type="http://schemas.openxmlformats.org/officeDocument/2006/relationships/tableStyles" Target="tableStyles.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handoutMaster" Target="handoutMasters/handoutMaster1.xml"/><Relationship Id="rId108"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oleObject" Target="file:////Users/shanbhag/Documents/School/TA-duties/COM-405/Feedback_Survey.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shanbhag/Documents/School/TA-duties/COM-405/Feedback_Survey.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shanbhag/Documents/School/TA-duties/COM-405/Feedback_Survey.csv"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defRPr>
            </a:pPr>
            <a:r>
              <a:rPr lang="en-GB" dirty="0">
                <a:latin typeface="Arial" panose="020B0604020202020204" pitchFamily="34" charset="0"/>
                <a:cs typeface="Arial" panose="020B0604020202020204" pitchFamily="34" charset="0"/>
              </a:rPr>
              <a:t>Course</a:t>
            </a:r>
            <a:r>
              <a:rPr lang="en-GB" baseline="0" dirty="0">
                <a:latin typeface="Arial" panose="020B0604020202020204" pitchFamily="34" charset="0"/>
                <a:cs typeface="Arial" panose="020B0604020202020204" pitchFamily="34" charset="0"/>
              </a:rPr>
              <a:t> Satisfaction</a:t>
            </a:r>
            <a:endParaRPr lang="en-GB"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defRPr>
          </a:pPr>
          <a:endParaRPr lang="en-CH"/>
        </a:p>
      </c:txPr>
    </c:title>
    <c:autoTitleDeleted val="0"/>
    <c:plotArea>
      <c:layout/>
      <c:barChart>
        <c:barDir val="col"/>
        <c:grouping val="clustered"/>
        <c:varyColors val="0"/>
        <c:ser>
          <c:idx val="1"/>
          <c:order val="1"/>
          <c:tx>
            <c:strRef>
              <c:f>Feedback_Survey!$J$23</c:f>
              <c:strCache>
                <c:ptCount val="1"/>
                <c:pt idx="0">
                  <c:v>Overall</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Feedback_Survey!$H$24:$H$28</c:f>
              <c:numCache>
                <c:formatCode>General</c:formatCode>
                <c:ptCount val="5"/>
                <c:pt idx="0">
                  <c:v>1</c:v>
                </c:pt>
                <c:pt idx="1">
                  <c:v>2</c:v>
                </c:pt>
                <c:pt idx="2">
                  <c:v>3</c:v>
                </c:pt>
                <c:pt idx="3">
                  <c:v>4</c:v>
                </c:pt>
                <c:pt idx="4">
                  <c:v>5</c:v>
                </c:pt>
              </c:numCache>
            </c:numRef>
          </c:cat>
          <c:val>
            <c:numRef>
              <c:f>Feedback_Survey!$J$24:$J$28</c:f>
              <c:numCache>
                <c:formatCode>General</c:formatCode>
                <c:ptCount val="5"/>
                <c:pt idx="0">
                  <c:v>0</c:v>
                </c:pt>
                <c:pt idx="1">
                  <c:v>1</c:v>
                </c:pt>
                <c:pt idx="2">
                  <c:v>2</c:v>
                </c:pt>
                <c:pt idx="3">
                  <c:v>7</c:v>
                </c:pt>
                <c:pt idx="4">
                  <c:v>11</c:v>
                </c:pt>
              </c:numCache>
            </c:numRef>
          </c:val>
          <c:extLst>
            <c:ext xmlns:c16="http://schemas.microsoft.com/office/drawing/2014/chart" uri="{C3380CC4-5D6E-409C-BE32-E72D297353CC}">
              <c16:uniqueId val="{00000000-0929-784C-A650-B1B947238D7A}"/>
            </c:ext>
          </c:extLst>
        </c:ser>
        <c:ser>
          <c:idx val="2"/>
          <c:order val="2"/>
          <c:tx>
            <c:strRef>
              <c:f>Feedback_Survey!$K$23</c:f>
              <c:strCache>
                <c:ptCount val="1"/>
                <c:pt idx="0">
                  <c:v>Lecture</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Feedback_Survey!$H$24:$H$28</c:f>
              <c:numCache>
                <c:formatCode>General</c:formatCode>
                <c:ptCount val="5"/>
                <c:pt idx="0">
                  <c:v>1</c:v>
                </c:pt>
                <c:pt idx="1">
                  <c:v>2</c:v>
                </c:pt>
                <c:pt idx="2">
                  <c:v>3</c:v>
                </c:pt>
                <c:pt idx="3">
                  <c:v>4</c:v>
                </c:pt>
                <c:pt idx="4">
                  <c:v>5</c:v>
                </c:pt>
              </c:numCache>
            </c:numRef>
          </c:cat>
          <c:val>
            <c:numRef>
              <c:f>Feedback_Survey!$K$24:$K$28</c:f>
              <c:numCache>
                <c:formatCode>General</c:formatCode>
                <c:ptCount val="5"/>
                <c:pt idx="0">
                  <c:v>0</c:v>
                </c:pt>
                <c:pt idx="1">
                  <c:v>0</c:v>
                </c:pt>
                <c:pt idx="2">
                  <c:v>1</c:v>
                </c:pt>
                <c:pt idx="3">
                  <c:v>7</c:v>
                </c:pt>
                <c:pt idx="4">
                  <c:v>13</c:v>
                </c:pt>
              </c:numCache>
            </c:numRef>
          </c:val>
          <c:extLst>
            <c:ext xmlns:c16="http://schemas.microsoft.com/office/drawing/2014/chart" uri="{C3380CC4-5D6E-409C-BE32-E72D297353CC}">
              <c16:uniqueId val="{00000001-0929-784C-A650-B1B947238D7A}"/>
            </c:ext>
          </c:extLst>
        </c:ser>
        <c:ser>
          <c:idx val="3"/>
          <c:order val="3"/>
          <c:tx>
            <c:strRef>
              <c:f>Feedback_Survey!$L$23</c:f>
              <c:strCache>
                <c:ptCount val="1"/>
                <c:pt idx="0">
                  <c:v>Lab/Exercise</c:v>
                </c:pt>
              </c:strCache>
            </c:strRef>
          </c:tx>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Feedback_Survey!$H$24:$H$28</c:f>
              <c:numCache>
                <c:formatCode>General</c:formatCode>
                <c:ptCount val="5"/>
                <c:pt idx="0">
                  <c:v>1</c:v>
                </c:pt>
                <c:pt idx="1">
                  <c:v>2</c:v>
                </c:pt>
                <c:pt idx="2">
                  <c:v>3</c:v>
                </c:pt>
                <c:pt idx="3">
                  <c:v>4</c:v>
                </c:pt>
                <c:pt idx="4">
                  <c:v>5</c:v>
                </c:pt>
              </c:numCache>
            </c:numRef>
          </c:cat>
          <c:val>
            <c:numRef>
              <c:f>Feedback_Survey!$L$24:$L$28</c:f>
              <c:numCache>
                <c:formatCode>General</c:formatCode>
                <c:ptCount val="5"/>
                <c:pt idx="0">
                  <c:v>1</c:v>
                </c:pt>
                <c:pt idx="1">
                  <c:v>2</c:v>
                </c:pt>
                <c:pt idx="2">
                  <c:v>2</c:v>
                </c:pt>
                <c:pt idx="3">
                  <c:v>8</c:v>
                </c:pt>
                <c:pt idx="4">
                  <c:v>8</c:v>
                </c:pt>
              </c:numCache>
            </c:numRef>
          </c:val>
          <c:extLst>
            <c:ext xmlns:c16="http://schemas.microsoft.com/office/drawing/2014/chart" uri="{C3380CC4-5D6E-409C-BE32-E72D297353CC}">
              <c16:uniqueId val="{00000002-0929-784C-A650-B1B947238D7A}"/>
            </c:ext>
          </c:extLst>
        </c:ser>
        <c:dLbls>
          <c:showLegendKey val="0"/>
          <c:showVal val="0"/>
          <c:showCatName val="0"/>
          <c:showSerName val="0"/>
          <c:showPercent val="0"/>
          <c:showBubbleSize val="0"/>
        </c:dLbls>
        <c:gapWidth val="100"/>
        <c:overlap val="-24"/>
        <c:axId val="1185381856"/>
        <c:axId val="1184971216"/>
        <c:extLst>
          <c:ext xmlns:c15="http://schemas.microsoft.com/office/drawing/2012/chart" uri="{02D57815-91ED-43cb-92C2-25804820EDAC}">
            <c15:filteredBarSeries>
              <c15:ser>
                <c:idx val="0"/>
                <c:order val="0"/>
                <c:tx>
                  <c:strRef>
                    <c:extLst>
                      <c:ext uri="{02D57815-91ED-43cb-92C2-25804820EDAC}">
                        <c15:formulaRef>
                          <c15:sqref>Feedback_Survey!$I$23</c15:sqref>
                        </c15:formulaRef>
                      </c:ext>
                    </c:extLst>
                    <c:strCache>
                      <c:ptCount val="1"/>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extLst>
                      <c:ext uri="{02D57815-91ED-43cb-92C2-25804820EDAC}">
                        <c15:formulaRef>
                          <c15:sqref>Feedback_Survey!$H$24:$H$28</c15:sqref>
                        </c15:formulaRef>
                      </c:ext>
                    </c:extLst>
                    <c:numCache>
                      <c:formatCode>General</c:formatCode>
                      <c:ptCount val="5"/>
                      <c:pt idx="0">
                        <c:v>1</c:v>
                      </c:pt>
                      <c:pt idx="1">
                        <c:v>2</c:v>
                      </c:pt>
                      <c:pt idx="2">
                        <c:v>3</c:v>
                      </c:pt>
                      <c:pt idx="3">
                        <c:v>4</c:v>
                      </c:pt>
                      <c:pt idx="4">
                        <c:v>5</c:v>
                      </c:pt>
                    </c:numCache>
                  </c:numRef>
                </c:cat>
                <c:val>
                  <c:numRef>
                    <c:extLst>
                      <c:ext uri="{02D57815-91ED-43cb-92C2-25804820EDAC}">
                        <c15:formulaRef>
                          <c15:sqref>Feedback_Survey!$I$24:$I$28</c15:sqref>
                        </c15:formulaRef>
                      </c:ext>
                    </c:extLst>
                    <c:numCache>
                      <c:formatCode>General</c:formatCode>
                      <c:ptCount val="5"/>
                    </c:numCache>
                  </c:numRef>
                </c:val>
                <c:extLst>
                  <c:ext xmlns:c16="http://schemas.microsoft.com/office/drawing/2014/chart" uri="{C3380CC4-5D6E-409C-BE32-E72D297353CC}">
                    <c16:uniqueId val="{00000003-0929-784C-A650-B1B947238D7A}"/>
                  </c:ext>
                </c:extLst>
              </c15:ser>
            </c15:filteredBarSeries>
          </c:ext>
        </c:extLst>
      </c:barChart>
      <c:catAx>
        <c:axId val="118538185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CH"/>
          </a:p>
        </c:txPr>
        <c:crossAx val="1184971216"/>
        <c:crosses val="autoZero"/>
        <c:auto val="1"/>
        <c:lblAlgn val="ctr"/>
        <c:lblOffset val="100"/>
        <c:noMultiLvlLbl val="0"/>
      </c:catAx>
      <c:valAx>
        <c:axId val="1184971216"/>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CH"/>
          </a:p>
        </c:txPr>
        <c:crossAx val="1185381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CH"/>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CH"/>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defRPr>
            </a:pPr>
            <a:r>
              <a:rPr lang="en-GB">
                <a:latin typeface="Arial" panose="020B0604020202020204" pitchFamily="34" charset="0"/>
                <a:cs typeface="Arial" panose="020B0604020202020204" pitchFamily="34" charset="0"/>
              </a:rPr>
              <a:t>Workload</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defRPr>
          </a:pPr>
          <a:endParaRPr lang="en-CH"/>
        </a:p>
      </c:txPr>
    </c:title>
    <c:autoTitleDeleted val="0"/>
    <c:plotArea>
      <c:layout/>
      <c:barChart>
        <c:barDir val="col"/>
        <c:grouping val="clustered"/>
        <c:varyColors val="0"/>
        <c:ser>
          <c:idx val="0"/>
          <c:order val="0"/>
          <c:tx>
            <c:strRef>
              <c:f>Feedback_Survey!$R$23</c:f>
              <c:strCache>
                <c:ptCount val="1"/>
                <c:pt idx="0">
                  <c:v>Course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Feedback_Survey!$Q$24:$Q$28</c:f>
              <c:numCache>
                <c:formatCode>General</c:formatCode>
                <c:ptCount val="5"/>
                <c:pt idx="0">
                  <c:v>1</c:v>
                </c:pt>
                <c:pt idx="1">
                  <c:v>2</c:v>
                </c:pt>
                <c:pt idx="2">
                  <c:v>3</c:v>
                </c:pt>
                <c:pt idx="3">
                  <c:v>4</c:v>
                </c:pt>
                <c:pt idx="4">
                  <c:v>5</c:v>
                </c:pt>
              </c:numCache>
            </c:numRef>
          </c:cat>
          <c:val>
            <c:numRef>
              <c:f>Feedback_Survey!$R$24:$R$28</c:f>
              <c:numCache>
                <c:formatCode>General</c:formatCode>
                <c:ptCount val="5"/>
                <c:pt idx="0">
                  <c:v>0</c:v>
                </c:pt>
                <c:pt idx="1">
                  <c:v>2</c:v>
                </c:pt>
                <c:pt idx="2">
                  <c:v>11</c:v>
                </c:pt>
                <c:pt idx="3">
                  <c:v>5</c:v>
                </c:pt>
                <c:pt idx="4">
                  <c:v>3</c:v>
                </c:pt>
              </c:numCache>
            </c:numRef>
          </c:val>
          <c:extLst>
            <c:ext xmlns:c16="http://schemas.microsoft.com/office/drawing/2014/chart" uri="{C3380CC4-5D6E-409C-BE32-E72D297353CC}">
              <c16:uniqueId val="{00000000-1E6C-8A4B-85D0-C5F55785B503}"/>
            </c:ext>
          </c:extLst>
        </c:ser>
        <c:ser>
          <c:idx val="1"/>
          <c:order val="1"/>
          <c:tx>
            <c:strRef>
              <c:f>Feedback_Survey!$S$23</c:f>
              <c:strCache>
                <c:ptCount val="1"/>
                <c:pt idx="0">
                  <c:v>Homework</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Feedback_Survey!$Q$24:$Q$28</c:f>
              <c:numCache>
                <c:formatCode>General</c:formatCode>
                <c:ptCount val="5"/>
                <c:pt idx="0">
                  <c:v>1</c:v>
                </c:pt>
                <c:pt idx="1">
                  <c:v>2</c:v>
                </c:pt>
                <c:pt idx="2">
                  <c:v>3</c:v>
                </c:pt>
                <c:pt idx="3">
                  <c:v>4</c:v>
                </c:pt>
                <c:pt idx="4">
                  <c:v>5</c:v>
                </c:pt>
              </c:numCache>
            </c:numRef>
          </c:cat>
          <c:val>
            <c:numRef>
              <c:f>Feedback_Survey!$S$24:$S$28</c:f>
              <c:numCache>
                <c:formatCode>General</c:formatCode>
                <c:ptCount val="5"/>
                <c:pt idx="0">
                  <c:v>0</c:v>
                </c:pt>
                <c:pt idx="1">
                  <c:v>1</c:v>
                </c:pt>
                <c:pt idx="2">
                  <c:v>9</c:v>
                </c:pt>
                <c:pt idx="3">
                  <c:v>10</c:v>
                </c:pt>
                <c:pt idx="4">
                  <c:v>1</c:v>
                </c:pt>
              </c:numCache>
            </c:numRef>
          </c:val>
          <c:extLst>
            <c:ext xmlns:c16="http://schemas.microsoft.com/office/drawing/2014/chart" uri="{C3380CC4-5D6E-409C-BE32-E72D297353CC}">
              <c16:uniqueId val="{00000001-1E6C-8A4B-85D0-C5F55785B503}"/>
            </c:ext>
          </c:extLst>
        </c:ser>
        <c:ser>
          <c:idx val="2"/>
          <c:order val="2"/>
          <c:tx>
            <c:strRef>
              <c:f>Feedback_Survey!$T$23</c:f>
              <c:strCache>
                <c:ptCount val="1"/>
                <c:pt idx="0">
                  <c:v>Lab</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Feedback_Survey!$Q$24:$Q$28</c:f>
              <c:numCache>
                <c:formatCode>General</c:formatCode>
                <c:ptCount val="5"/>
                <c:pt idx="0">
                  <c:v>1</c:v>
                </c:pt>
                <c:pt idx="1">
                  <c:v>2</c:v>
                </c:pt>
                <c:pt idx="2">
                  <c:v>3</c:v>
                </c:pt>
                <c:pt idx="3">
                  <c:v>4</c:v>
                </c:pt>
                <c:pt idx="4">
                  <c:v>5</c:v>
                </c:pt>
              </c:numCache>
            </c:numRef>
          </c:cat>
          <c:val>
            <c:numRef>
              <c:f>Feedback_Survey!$T$24:$T$28</c:f>
              <c:numCache>
                <c:formatCode>General</c:formatCode>
                <c:ptCount val="5"/>
                <c:pt idx="0">
                  <c:v>0</c:v>
                </c:pt>
                <c:pt idx="1">
                  <c:v>1</c:v>
                </c:pt>
                <c:pt idx="2">
                  <c:v>4</c:v>
                </c:pt>
                <c:pt idx="3">
                  <c:v>9</c:v>
                </c:pt>
                <c:pt idx="4">
                  <c:v>7</c:v>
                </c:pt>
              </c:numCache>
            </c:numRef>
          </c:val>
          <c:extLst>
            <c:ext xmlns:c16="http://schemas.microsoft.com/office/drawing/2014/chart" uri="{C3380CC4-5D6E-409C-BE32-E72D297353CC}">
              <c16:uniqueId val="{00000002-1E6C-8A4B-85D0-C5F55785B503}"/>
            </c:ext>
          </c:extLst>
        </c:ser>
        <c:dLbls>
          <c:showLegendKey val="0"/>
          <c:showVal val="0"/>
          <c:showCatName val="0"/>
          <c:showSerName val="0"/>
          <c:showPercent val="0"/>
          <c:showBubbleSize val="0"/>
        </c:dLbls>
        <c:gapWidth val="100"/>
        <c:overlap val="-24"/>
        <c:axId val="1178565423"/>
        <c:axId val="1177641871"/>
      </c:barChart>
      <c:catAx>
        <c:axId val="1178565423"/>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CH"/>
          </a:p>
        </c:txPr>
        <c:crossAx val="1177641871"/>
        <c:crosses val="autoZero"/>
        <c:auto val="1"/>
        <c:lblAlgn val="ctr"/>
        <c:lblOffset val="100"/>
        <c:noMultiLvlLbl val="0"/>
      </c:catAx>
      <c:valAx>
        <c:axId val="1177641871"/>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CH"/>
          </a:p>
        </c:txPr>
        <c:crossAx val="11785654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CH"/>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CH"/>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GB" dirty="0">
                <a:latin typeface="Arial" panose="020B0604020202020204" pitchFamily="34" charset="0"/>
                <a:cs typeface="Arial" panose="020B0604020202020204" pitchFamily="34" charset="0"/>
              </a:rPr>
              <a:t>Topic Familiarity</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CH"/>
        </a:p>
      </c:txPr>
    </c:title>
    <c:autoTitleDeleted val="0"/>
    <c:plotArea>
      <c:layout/>
      <c:barChart>
        <c:barDir val="bar"/>
        <c:grouping val="stacked"/>
        <c:varyColors val="0"/>
        <c:ser>
          <c:idx val="0"/>
          <c:order val="0"/>
          <c:tx>
            <c:strRef>
              <c:f>Feedback_Survey!$V$24</c:f>
              <c:strCache>
                <c:ptCount val="1"/>
                <c:pt idx="0">
                  <c:v>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Feedback_Survey!$W$23:$AD$23</c:f>
              <c:strCache>
                <c:ptCount val="8"/>
                <c:pt idx="0">
                  <c:v>Wireless Radio</c:v>
                </c:pt>
                <c:pt idx="1">
                  <c:v>Wireless Channel</c:v>
                </c:pt>
                <c:pt idx="2">
                  <c:v>OFDM</c:v>
                </c:pt>
                <c:pt idx="3">
                  <c:v>Phase Tracking</c:v>
                </c:pt>
                <c:pt idx="4">
                  <c:v>MIMO</c:v>
                </c:pt>
                <c:pt idx="5">
                  <c:v>Data Rate &amp; Throughput</c:v>
                </c:pt>
                <c:pt idx="6">
                  <c:v>MAC</c:v>
                </c:pt>
                <c:pt idx="7">
                  <c:v>Scheduling</c:v>
                </c:pt>
              </c:strCache>
            </c:strRef>
          </c:cat>
          <c:val>
            <c:numRef>
              <c:f>Feedback_Survey!$W$24:$AD$24</c:f>
              <c:numCache>
                <c:formatCode>General</c:formatCode>
                <c:ptCount val="8"/>
                <c:pt idx="0">
                  <c:v>0</c:v>
                </c:pt>
                <c:pt idx="1">
                  <c:v>0</c:v>
                </c:pt>
                <c:pt idx="2">
                  <c:v>0</c:v>
                </c:pt>
                <c:pt idx="3">
                  <c:v>0</c:v>
                </c:pt>
                <c:pt idx="4">
                  <c:v>0</c:v>
                </c:pt>
                <c:pt idx="5">
                  <c:v>0</c:v>
                </c:pt>
                <c:pt idx="6">
                  <c:v>2</c:v>
                </c:pt>
                <c:pt idx="7">
                  <c:v>1</c:v>
                </c:pt>
              </c:numCache>
            </c:numRef>
          </c:val>
          <c:extLst>
            <c:ext xmlns:c16="http://schemas.microsoft.com/office/drawing/2014/chart" uri="{C3380CC4-5D6E-409C-BE32-E72D297353CC}">
              <c16:uniqueId val="{00000000-BB67-D94E-BC03-21A10516AC13}"/>
            </c:ext>
          </c:extLst>
        </c:ser>
        <c:ser>
          <c:idx val="1"/>
          <c:order val="1"/>
          <c:tx>
            <c:strRef>
              <c:f>Feedback_Survey!$V$25</c:f>
              <c:strCache>
                <c:ptCount val="1"/>
                <c:pt idx="0">
                  <c:v>2</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Feedback_Survey!$W$23:$AD$23</c:f>
              <c:strCache>
                <c:ptCount val="8"/>
                <c:pt idx="0">
                  <c:v>Wireless Radio</c:v>
                </c:pt>
                <c:pt idx="1">
                  <c:v>Wireless Channel</c:v>
                </c:pt>
                <c:pt idx="2">
                  <c:v>OFDM</c:v>
                </c:pt>
                <c:pt idx="3">
                  <c:v>Phase Tracking</c:v>
                </c:pt>
                <c:pt idx="4">
                  <c:v>MIMO</c:v>
                </c:pt>
                <c:pt idx="5">
                  <c:v>Data Rate &amp; Throughput</c:v>
                </c:pt>
                <c:pt idx="6">
                  <c:v>MAC</c:v>
                </c:pt>
                <c:pt idx="7">
                  <c:v>Scheduling</c:v>
                </c:pt>
              </c:strCache>
            </c:strRef>
          </c:cat>
          <c:val>
            <c:numRef>
              <c:f>Feedback_Survey!$W$25:$AD$25</c:f>
              <c:numCache>
                <c:formatCode>General</c:formatCode>
                <c:ptCount val="8"/>
                <c:pt idx="0">
                  <c:v>2</c:v>
                </c:pt>
                <c:pt idx="1">
                  <c:v>1</c:v>
                </c:pt>
                <c:pt idx="2">
                  <c:v>1</c:v>
                </c:pt>
                <c:pt idx="3">
                  <c:v>3</c:v>
                </c:pt>
                <c:pt idx="4">
                  <c:v>4</c:v>
                </c:pt>
                <c:pt idx="5">
                  <c:v>1</c:v>
                </c:pt>
                <c:pt idx="6">
                  <c:v>2</c:v>
                </c:pt>
                <c:pt idx="7">
                  <c:v>2</c:v>
                </c:pt>
              </c:numCache>
            </c:numRef>
          </c:val>
          <c:extLst>
            <c:ext xmlns:c16="http://schemas.microsoft.com/office/drawing/2014/chart" uri="{C3380CC4-5D6E-409C-BE32-E72D297353CC}">
              <c16:uniqueId val="{00000001-BB67-D94E-BC03-21A10516AC13}"/>
            </c:ext>
          </c:extLst>
        </c:ser>
        <c:ser>
          <c:idx val="2"/>
          <c:order val="2"/>
          <c:tx>
            <c:strRef>
              <c:f>Feedback_Survey!$V$26</c:f>
              <c:strCache>
                <c:ptCount val="1"/>
                <c:pt idx="0">
                  <c:v>3</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Feedback_Survey!$W$23:$AD$23</c:f>
              <c:strCache>
                <c:ptCount val="8"/>
                <c:pt idx="0">
                  <c:v>Wireless Radio</c:v>
                </c:pt>
                <c:pt idx="1">
                  <c:v>Wireless Channel</c:v>
                </c:pt>
                <c:pt idx="2">
                  <c:v>OFDM</c:v>
                </c:pt>
                <c:pt idx="3">
                  <c:v>Phase Tracking</c:v>
                </c:pt>
                <c:pt idx="4">
                  <c:v>MIMO</c:v>
                </c:pt>
                <c:pt idx="5">
                  <c:v>Data Rate &amp; Throughput</c:v>
                </c:pt>
                <c:pt idx="6">
                  <c:v>MAC</c:v>
                </c:pt>
                <c:pt idx="7">
                  <c:v>Scheduling</c:v>
                </c:pt>
              </c:strCache>
            </c:strRef>
          </c:cat>
          <c:val>
            <c:numRef>
              <c:f>Feedback_Survey!$W$26:$AD$26</c:f>
              <c:numCache>
                <c:formatCode>General</c:formatCode>
                <c:ptCount val="8"/>
                <c:pt idx="0">
                  <c:v>2</c:v>
                </c:pt>
                <c:pt idx="1">
                  <c:v>5</c:v>
                </c:pt>
                <c:pt idx="2">
                  <c:v>2</c:v>
                </c:pt>
                <c:pt idx="3">
                  <c:v>6</c:v>
                </c:pt>
                <c:pt idx="4">
                  <c:v>6</c:v>
                </c:pt>
                <c:pt idx="5">
                  <c:v>4</c:v>
                </c:pt>
                <c:pt idx="6">
                  <c:v>5</c:v>
                </c:pt>
                <c:pt idx="7">
                  <c:v>3</c:v>
                </c:pt>
              </c:numCache>
            </c:numRef>
          </c:val>
          <c:extLst>
            <c:ext xmlns:c16="http://schemas.microsoft.com/office/drawing/2014/chart" uri="{C3380CC4-5D6E-409C-BE32-E72D297353CC}">
              <c16:uniqueId val="{00000002-BB67-D94E-BC03-21A10516AC13}"/>
            </c:ext>
          </c:extLst>
        </c:ser>
        <c:ser>
          <c:idx val="3"/>
          <c:order val="3"/>
          <c:tx>
            <c:strRef>
              <c:f>Feedback_Survey!$V$27</c:f>
              <c:strCache>
                <c:ptCount val="1"/>
                <c:pt idx="0">
                  <c:v>4</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Feedback_Survey!$W$23:$AD$23</c:f>
              <c:strCache>
                <c:ptCount val="8"/>
                <c:pt idx="0">
                  <c:v>Wireless Radio</c:v>
                </c:pt>
                <c:pt idx="1">
                  <c:v>Wireless Channel</c:v>
                </c:pt>
                <c:pt idx="2">
                  <c:v>OFDM</c:v>
                </c:pt>
                <c:pt idx="3">
                  <c:v>Phase Tracking</c:v>
                </c:pt>
                <c:pt idx="4">
                  <c:v>MIMO</c:v>
                </c:pt>
                <c:pt idx="5">
                  <c:v>Data Rate &amp; Throughput</c:v>
                </c:pt>
                <c:pt idx="6">
                  <c:v>MAC</c:v>
                </c:pt>
                <c:pt idx="7">
                  <c:v>Scheduling</c:v>
                </c:pt>
              </c:strCache>
            </c:strRef>
          </c:cat>
          <c:val>
            <c:numRef>
              <c:f>Feedback_Survey!$W$27:$AD$27</c:f>
              <c:numCache>
                <c:formatCode>General</c:formatCode>
                <c:ptCount val="8"/>
                <c:pt idx="0">
                  <c:v>12</c:v>
                </c:pt>
                <c:pt idx="1">
                  <c:v>7</c:v>
                </c:pt>
                <c:pt idx="2">
                  <c:v>10</c:v>
                </c:pt>
                <c:pt idx="3">
                  <c:v>6</c:v>
                </c:pt>
                <c:pt idx="4">
                  <c:v>7</c:v>
                </c:pt>
                <c:pt idx="5">
                  <c:v>6</c:v>
                </c:pt>
                <c:pt idx="6">
                  <c:v>10</c:v>
                </c:pt>
                <c:pt idx="7">
                  <c:v>11</c:v>
                </c:pt>
              </c:numCache>
            </c:numRef>
          </c:val>
          <c:extLst>
            <c:ext xmlns:c16="http://schemas.microsoft.com/office/drawing/2014/chart" uri="{C3380CC4-5D6E-409C-BE32-E72D297353CC}">
              <c16:uniqueId val="{00000003-BB67-D94E-BC03-21A10516AC13}"/>
            </c:ext>
          </c:extLst>
        </c:ser>
        <c:ser>
          <c:idx val="4"/>
          <c:order val="4"/>
          <c:tx>
            <c:strRef>
              <c:f>Feedback_Survey!$V$28</c:f>
              <c:strCache>
                <c:ptCount val="1"/>
                <c:pt idx="0">
                  <c:v>5</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Feedback_Survey!$W$23:$AD$23</c:f>
              <c:strCache>
                <c:ptCount val="8"/>
                <c:pt idx="0">
                  <c:v>Wireless Radio</c:v>
                </c:pt>
                <c:pt idx="1">
                  <c:v>Wireless Channel</c:v>
                </c:pt>
                <c:pt idx="2">
                  <c:v>OFDM</c:v>
                </c:pt>
                <c:pt idx="3">
                  <c:v>Phase Tracking</c:v>
                </c:pt>
                <c:pt idx="4">
                  <c:v>MIMO</c:v>
                </c:pt>
                <c:pt idx="5">
                  <c:v>Data Rate &amp; Throughput</c:v>
                </c:pt>
                <c:pt idx="6">
                  <c:v>MAC</c:v>
                </c:pt>
                <c:pt idx="7">
                  <c:v>Scheduling</c:v>
                </c:pt>
              </c:strCache>
            </c:strRef>
          </c:cat>
          <c:val>
            <c:numRef>
              <c:f>Feedback_Survey!$W$28:$AD$28</c:f>
              <c:numCache>
                <c:formatCode>General</c:formatCode>
                <c:ptCount val="8"/>
                <c:pt idx="0">
                  <c:v>5</c:v>
                </c:pt>
                <c:pt idx="1">
                  <c:v>8</c:v>
                </c:pt>
                <c:pt idx="2">
                  <c:v>8</c:v>
                </c:pt>
                <c:pt idx="3">
                  <c:v>6</c:v>
                </c:pt>
                <c:pt idx="4">
                  <c:v>4</c:v>
                </c:pt>
                <c:pt idx="5">
                  <c:v>10</c:v>
                </c:pt>
                <c:pt idx="6">
                  <c:v>2</c:v>
                </c:pt>
                <c:pt idx="7">
                  <c:v>4</c:v>
                </c:pt>
              </c:numCache>
            </c:numRef>
          </c:val>
          <c:extLst>
            <c:ext xmlns:c16="http://schemas.microsoft.com/office/drawing/2014/chart" uri="{C3380CC4-5D6E-409C-BE32-E72D297353CC}">
              <c16:uniqueId val="{00000004-BB67-D94E-BC03-21A10516AC13}"/>
            </c:ext>
          </c:extLst>
        </c:ser>
        <c:dLbls>
          <c:showLegendKey val="0"/>
          <c:showVal val="0"/>
          <c:showCatName val="0"/>
          <c:showSerName val="0"/>
          <c:showPercent val="0"/>
          <c:showBubbleSize val="0"/>
        </c:dLbls>
        <c:gapWidth val="150"/>
        <c:overlap val="100"/>
        <c:axId val="979669584"/>
        <c:axId val="545361007"/>
      </c:barChart>
      <c:catAx>
        <c:axId val="979669584"/>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CH"/>
          </a:p>
        </c:txPr>
        <c:crossAx val="545361007"/>
        <c:crosses val="autoZero"/>
        <c:auto val="1"/>
        <c:lblAlgn val="ctr"/>
        <c:lblOffset val="100"/>
        <c:noMultiLvlLbl val="0"/>
      </c:catAx>
      <c:valAx>
        <c:axId val="545361007"/>
        <c:scaling>
          <c:orientation val="minMax"/>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CH"/>
          </a:p>
        </c:txPr>
        <c:crossAx val="979669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CH"/>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CH"/>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774BAA7-400C-1648-ACB1-99585A224A88}" type="datetimeFigureOut">
              <a:rPr lang="en-US" smtClean="0"/>
              <a:t>11/5/24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17160B-16D6-6248-8DD9-EB29B8C7CD9C}" type="slidenum">
              <a:rPr lang="en-US" smtClean="0"/>
              <a:t>‹#›</a:t>
            </a:fld>
            <a:endParaRPr lang="en-US"/>
          </a:p>
        </p:txBody>
      </p:sp>
    </p:spTree>
    <p:extLst>
      <p:ext uri="{BB962C8B-B14F-4D97-AF65-F5344CB8AC3E}">
        <p14:creationId xmlns:p14="http://schemas.microsoft.com/office/powerpoint/2010/main" val="6050194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C43D7E-2439-4268-89C3-8C797CA43D70}" type="datetimeFigureOut">
              <a:rPr lang="en-US" smtClean="0"/>
              <a:pPr/>
              <a:t>11/5/24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A00C67-6439-4EE7-A621-F218E25D584B}" type="slidenum">
              <a:rPr lang="en-US" smtClean="0"/>
              <a:pPr/>
              <a:t>‹#›</a:t>
            </a:fld>
            <a:endParaRPr lang="en-US"/>
          </a:p>
        </p:txBody>
      </p:sp>
    </p:spTree>
    <p:extLst>
      <p:ext uri="{BB962C8B-B14F-4D97-AF65-F5344CB8AC3E}">
        <p14:creationId xmlns:p14="http://schemas.microsoft.com/office/powerpoint/2010/main" val="161431107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FA42A7B-3C56-AE4C-83F2-557C9A1FD0E8}" type="slidenum">
              <a:rPr lang="en-US" smtClean="0"/>
              <a:pPr>
                <a:defRPr/>
              </a:pPr>
              <a:t>1</a:t>
            </a:fld>
            <a:endParaRPr lang="en-US"/>
          </a:p>
        </p:txBody>
      </p:sp>
    </p:spTree>
    <p:extLst>
      <p:ext uri="{BB962C8B-B14F-4D97-AF65-F5344CB8AC3E}">
        <p14:creationId xmlns:p14="http://schemas.microsoft.com/office/powerpoint/2010/main" val="1001204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The</a:t>
            </a:r>
            <a:r>
              <a:rPr lang="fr-CH" altLang="x-none" sz="1200">
                <a:latin typeface="Arial" charset="0"/>
              </a:rPr>
              <a:t> </a:t>
            </a:r>
            <a:r>
              <a:rPr lang="fr-CH" altLang="x-none" sz="1200" err="1">
                <a:latin typeface="Arial" charset="0"/>
              </a:rPr>
              <a:t>geometry</a:t>
            </a:r>
            <a:r>
              <a:rPr lang="fr-CH" altLang="x-none" sz="1200">
                <a:latin typeface="Arial" charset="0"/>
              </a:rPr>
              <a:t> of </a:t>
            </a:r>
            <a:r>
              <a:rPr lang="fr-CH" altLang="x-none" sz="1200" err="1">
                <a:latin typeface="Arial" charset="0"/>
              </a:rPr>
              <a:t>hexagons</a:t>
            </a:r>
            <a:r>
              <a:rPr lang="fr-CH" altLang="x-none" sz="1200">
                <a:latin typeface="Arial" charset="0"/>
              </a:rPr>
              <a:t> </a:t>
            </a:r>
            <a:r>
              <a:rPr lang="fr-CH" altLang="x-none" sz="1200" err="1">
                <a:latin typeface="Arial" charset="0"/>
              </a:rPr>
              <a:t>is</a:t>
            </a:r>
            <a:r>
              <a:rPr lang="fr-CH" altLang="x-none" sz="1200">
                <a:latin typeface="Arial" charset="0"/>
              </a:rPr>
              <a:t> </a:t>
            </a:r>
            <a:r>
              <a:rPr lang="fr-CH" altLang="x-none" sz="1200" err="1">
                <a:latin typeface="Arial" charset="0"/>
              </a:rPr>
              <a:t>such</a:t>
            </a:r>
            <a:r>
              <a:rPr lang="fr-CH" altLang="x-none" sz="1200">
                <a:latin typeface="Arial" charset="0"/>
              </a:rPr>
              <a:t> </a:t>
            </a:r>
            <a:r>
              <a:rPr lang="fr-CH" altLang="x-none" sz="1200" err="1">
                <a:latin typeface="Arial" charset="0"/>
              </a:rPr>
              <a:t>that</a:t>
            </a:r>
            <a:r>
              <a:rPr lang="fr-CH" altLang="x-none" sz="1200">
                <a:latin typeface="Arial" charset="0"/>
              </a:rPr>
              <a:t> K </a:t>
            </a:r>
            <a:r>
              <a:rPr lang="fr-CH" altLang="x-none" sz="1200" err="1">
                <a:latin typeface="Arial" charset="0"/>
              </a:rPr>
              <a:t>can</a:t>
            </a:r>
            <a:r>
              <a:rPr lang="fr-CH" altLang="x-none" sz="1200">
                <a:latin typeface="Arial" charset="0"/>
              </a:rPr>
              <a:t> </a:t>
            </a:r>
            <a:r>
              <a:rPr lang="fr-CH" altLang="x-none" sz="1200" err="1">
                <a:latin typeface="Arial" charset="0"/>
              </a:rPr>
              <a:t>only</a:t>
            </a:r>
            <a:r>
              <a:rPr lang="fr-CH" altLang="x-none" sz="1200">
                <a:latin typeface="Arial" charset="0"/>
              </a:rPr>
              <a:t> have values </a:t>
            </a:r>
            <a:r>
              <a:rPr lang="fr-CH" altLang="x-none" sz="1200" err="1">
                <a:latin typeface="Arial" charset="0"/>
              </a:rPr>
              <a:t>which</a:t>
            </a:r>
            <a:r>
              <a:rPr lang="fr-CH" altLang="x-none" sz="1200">
                <a:latin typeface="Arial" charset="0"/>
              </a:rPr>
              <a:t> </a:t>
            </a:r>
            <a:r>
              <a:rPr lang="fr-CH" altLang="x-none" sz="1200" err="1">
                <a:latin typeface="Arial" charset="0"/>
              </a:rPr>
              <a:t>satisfy</a:t>
            </a:r>
            <a:r>
              <a:rPr lang="fr-CH" altLang="x-none" sz="1200">
                <a:latin typeface="Arial" charset="0"/>
              </a:rPr>
              <a:t> </a:t>
            </a:r>
            <a:r>
              <a:rPr lang="en-US"/>
              <a:t>K =(</a:t>
            </a:r>
            <a:r>
              <a:rPr lang="en-US" baseline="0" err="1"/>
              <a:t>i+j</a:t>
            </a:r>
            <a:r>
              <a:rPr lang="en-US" baseline="0"/>
              <a:t>)ˆ2 - </a:t>
            </a:r>
            <a:r>
              <a:rPr lang="en-US" baseline="0" err="1"/>
              <a:t>ij</a:t>
            </a:r>
            <a:endParaRPr lang="en-US"/>
          </a:p>
        </p:txBody>
      </p:sp>
      <p:sp>
        <p:nvSpPr>
          <p:cNvPr id="4" name="Slide Number Placeholder 3"/>
          <p:cNvSpPr>
            <a:spLocks noGrp="1"/>
          </p:cNvSpPr>
          <p:nvPr>
            <p:ph type="sldNum" sz="quarter" idx="10"/>
          </p:nvPr>
        </p:nvSpPr>
        <p:spPr/>
        <p:txBody>
          <a:bodyPr/>
          <a:lstStyle/>
          <a:p>
            <a:fld id="{A772DA2E-414F-3743-8016-7A615E8E90A3}" type="slidenum">
              <a:rPr lang="en-US" smtClean="0"/>
              <a:t>10</a:t>
            </a:fld>
            <a:endParaRPr lang="en-US"/>
          </a:p>
        </p:txBody>
      </p:sp>
    </p:spTree>
    <p:extLst>
      <p:ext uri="{BB962C8B-B14F-4D97-AF65-F5344CB8AC3E}">
        <p14:creationId xmlns:p14="http://schemas.microsoft.com/office/powerpoint/2010/main" val="817196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72DA2E-414F-3743-8016-7A615E8E90A3}" type="slidenum">
              <a:rPr lang="en-US" smtClean="0"/>
              <a:t>11</a:t>
            </a:fld>
            <a:endParaRPr lang="en-US"/>
          </a:p>
        </p:txBody>
      </p:sp>
    </p:spTree>
    <p:extLst>
      <p:ext uri="{BB962C8B-B14F-4D97-AF65-F5344CB8AC3E}">
        <p14:creationId xmlns:p14="http://schemas.microsoft.com/office/powerpoint/2010/main" val="498134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72DA2E-414F-3743-8016-7A615E8E90A3}" type="slidenum">
              <a:rPr lang="en-US" smtClean="0"/>
              <a:t>12</a:t>
            </a:fld>
            <a:endParaRPr lang="en-US"/>
          </a:p>
        </p:txBody>
      </p:sp>
    </p:spTree>
    <p:extLst>
      <p:ext uri="{BB962C8B-B14F-4D97-AF65-F5344CB8AC3E}">
        <p14:creationId xmlns:p14="http://schemas.microsoft.com/office/powerpoint/2010/main" val="144774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72DA2E-414F-3743-8016-7A615E8E90A3}" type="slidenum">
              <a:rPr lang="en-US" smtClean="0"/>
              <a:t>13</a:t>
            </a:fld>
            <a:endParaRPr lang="en-US"/>
          </a:p>
        </p:txBody>
      </p:sp>
    </p:spTree>
    <p:extLst>
      <p:ext uri="{BB962C8B-B14F-4D97-AF65-F5344CB8AC3E}">
        <p14:creationId xmlns:p14="http://schemas.microsoft.com/office/powerpoint/2010/main" val="2078505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72DA2E-414F-3743-8016-7A615E8E90A3}" type="slidenum">
              <a:rPr lang="en-US" smtClean="0"/>
              <a:t>14</a:t>
            </a:fld>
            <a:endParaRPr lang="en-US"/>
          </a:p>
        </p:txBody>
      </p:sp>
    </p:spTree>
    <p:extLst>
      <p:ext uri="{BB962C8B-B14F-4D97-AF65-F5344CB8AC3E}">
        <p14:creationId xmlns:p14="http://schemas.microsoft.com/office/powerpoint/2010/main" val="325183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600">
                <a:solidFill>
                  <a:schemeClr val="tx1"/>
                </a:solidFill>
                <a:latin typeface="Times New Roman" charset="0"/>
                <a:ea typeface="ＭＳ Ｐゴシック" charset="-128"/>
              </a:defRPr>
            </a:lvl1pPr>
            <a:lvl2pPr marL="742950" indent="-285750" defTabSz="930275">
              <a:defRPr sz="1600">
                <a:solidFill>
                  <a:schemeClr val="tx1"/>
                </a:solidFill>
                <a:latin typeface="Times New Roman" charset="0"/>
                <a:ea typeface="ＭＳ Ｐゴシック" charset="-128"/>
              </a:defRPr>
            </a:lvl2pPr>
            <a:lvl3pPr marL="1143000" indent="-228600" defTabSz="930275">
              <a:defRPr sz="1600">
                <a:solidFill>
                  <a:schemeClr val="tx1"/>
                </a:solidFill>
                <a:latin typeface="Times New Roman" charset="0"/>
                <a:ea typeface="ＭＳ Ｐゴシック" charset="-128"/>
              </a:defRPr>
            </a:lvl3pPr>
            <a:lvl4pPr marL="1600200" indent="-228600" defTabSz="930275">
              <a:defRPr sz="1600">
                <a:solidFill>
                  <a:schemeClr val="tx1"/>
                </a:solidFill>
                <a:latin typeface="Times New Roman" charset="0"/>
                <a:ea typeface="ＭＳ Ｐゴシック" charset="-128"/>
              </a:defRPr>
            </a:lvl4pPr>
            <a:lvl5pPr marL="2057400" indent="-228600" defTabSz="930275">
              <a:defRPr sz="1600">
                <a:solidFill>
                  <a:schemeClr val="tx1"/>
                </a:solidFill>
                <a:latin typeface="Times New Roman" charset="0"/>
                <a:ea typeface="ＭＳ Ｐゴシック" charset="-128"/>
              </a:defRPr>
            </a:lvl5pPr>
            <a:lvl6pPr marL="2514600" indent="-228600" algn="ctr" defTabSz="930275"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defTabSz="930275"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defTabSz="930275"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defTabSz="930275" eaLnBrk="0" fontAlgn="base" hangingPunct="0">
              <a:spcBef>
                <a:spcPct val="0"/>
              </a:spcBef>
              <a:spcAft>
                <a:spcPct val="0"/>
              </a:spcAft>
              <a:defRPr sz="1600">
                <a:solidFill>
                  <a:schemeClr val="tx1"/>
                </a:solidFill>
                <a:latin typeface="Times New Roman" charset="0"/>
                <a:ea typeface="ＭＳ Ｐゴシック" charset="-128"/>
              </a:defRPr>
            </a:lvl9pPr>
          </a:lstStyle>
          <a:p>
            <a:fld id="{E37713FC-3D49-4645-9D31-3048E5A4DFB2}" type="slidenum">
              <a:rPr lang="en-US" altLang="x-none" sz="1200"/>
              <a:pPr/>
              <a:t>15</a:t>
            </a:fld>
            <a:endParaRPr lang="en-US" altLang="x-none" sz="120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fr-FR" altLang="x-none">
              <a:latin typeface="Times New Roman" charset="0"/>
              <a:ea typeface="ＭＳ Ｐゴシック" charset="-128"/>
            </a:endParaRPr>
          </a:p>
        </p:txBody>
      </p:sp>
    </p:spTree>
    <p:extLst>
      <p:ext uri="{BB962C8B-B14F-4D97-AF65-F5344CB8AC3E}">
        <p14:creationId xmlns:p14="http://schemas.microsoft.com/office/powerpoint/2010/main" val="306505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600">
                <a:solidFill>
                  <a:schemeClr val="tx1"/>
                </a:solidFill>
                <a:latin typeface="Times New Roman" charset="0"/>
                <a:ea typeface="ＭＳ Ｐゴシック" charset="-128"/>
              </a:defRPr>
            </a:lvl1pPr>
            <a:lvl2pPr marL="742950" indent="-285750" defTabSz="930275">
              <a:defRPr sz="1600">
                <a:solidFill>
                  <a:schemeClr val="tx1"/>
                </a:solidFill>
                <a:latin typeface="Times New Roman" charset="0"/>
                <a:ea typeface="ＭＳ Ｐゴシック" charset="-128"/>
              </a:defRPr>
            </a:lvl2pPr>
            <a:lvl3pPr marL="1143000" indent="-228600" defTabSz="930275">
              <a:defRPr sz="1600">
                <a:solidFill>
                  <a:schemeClr val="tx1"/>
                </a:solidFill>
                <a:latin typeface="Times New Roman" charset="0"/>
                <a:ea typeface="ＭＳ Ｐゴシック" charset="-128"/>
              </a:defRPr>
            </a:lvl3pPr>
            <a:lvl4pPr marL="1600200" indent="-228600" defTabSz="930275">
              <a:defRPr sz="1600">
                <a:solidFill>
                  <a:schemeClr val="tx1"/>
                </a:solidFill>
                <a:latin typeface="Times New Roman" charset="0"/>
                <a:ea typeface="ＭＳ Ｐゴシック" charset="-128"/>
              </a:defRPr>
            </a:lvl4pPr>
            <a:lvl5pPr marL="2057400" indent="-228600" defTabSz="930275">
              <a:defRPr sz="1600">
                <a:solidFill>
                  <a:schemeClr val="tx1"/>
                </a:solidFill>
                <a:latin typeface="Times New Roman" charset="0"/>
                <a:ea typeface="ＭＳ Ｐゴシック" charset="-128"/>
              </a:defRPr>
            </a:lvl5pPr>
            <a:lvl6pPr marL="2514600" indent="-228600" algn="ctr" defTabSz="930275"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defTabSz="930275"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defTabSz="930275"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defTabSz="930275" eaLnBrk="0" fontAlgn="base" hangingPunct="0">
              <a:spcBef>
                <a:spcPct val="0"/>
              </a:spcBef>
              <a:spcAft>
                <a:spcPct val="0"/>
              </a:spcAft>
              <a:defRPr sz="1600">
                <a:solidFill>
                  <a:schemeClr val="tx1"/>
                </a:solidFill>
                <a:latin typeface="Times New Roman" charset="0"/>
                <a:ea typeface="ＭＳ Ｐゴシック" charset="-128"/>
              </a:defRPr>
            </a:lvl9pPr>
          </a:lstStyle>
          <a:p>
            <a:fld id="{1D41BF38-2998-3C47-9D13-87AFE8B933C9}" type="slidenum">
              <a:rPr lang="en-US" altLang="x-none" sz="1200"/>
              <a:pPr/>
              <a:t>16</a:t>
            </a:fld>
            <a:endParaRPr lang="en-US" altLang="x-none" sz="120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fr-FR" altLang="x-none">
              <a:latin typeface="Times New Roman" charset="0"/>
              <a:ea typeface="ＭＳ Ｐゴシック" charset="-128"/>
            </a:endParaRPr>
          </a:p>
        </p:txBody>
      </p:sp>
    </p:spTree>
    <p:extLst>
      <p:ext uri="{BB962C8B-B14F-4D97-AF65-F5344CB8AC3E}">
        <p14:creationId xmlns:p14="http://schemas.microsoft.com/office/powerpoint/2010/main" val="1338093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72DA2E-414F-3743-8016-7A615E8E90A3}" type="slidenum">
              <a:rPr lang="en-US" smtClean="0"/>
              <a:t>17</a:t>
            </a:fld>
            <a:endParaRPr lang="en-US"/>
          </a:p>
        </p:txBody>
      </p:sp>
    </p:spTree>
    <p:extLst>
      <p:ext uri="{BB962C8B-B14F-4D97-AF65-F5344CB8AC3E}">
        <p14:creationId xmlns:p14="http://schemas.microsoft.com/office/powerpoint/2010/main" val="18900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72DA2E-414F-3743-8016-7A615E8E90A3}" type="slidenum">
              <a:rPr lang="en-US" smtClean="0"/>
              <a:t>18</a:t>
            </a:fld>
            <a:endParaRPr lang="en-US"/>
          </a:p>
        </p:txBody>
      </p:sp>
    </p:spTree>
    <p:extLst>
      <p:ext uri="{BB962C8B-B14F-4D97-AF65-F5344CB8AC3E}">
        <p14:creationId xmlns:p14="http://schemas.microsoft.com/office/powerpoint/2010/main" val="1979901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Add more info about Sb</a:t>
            </a:r>
            <a:endParaRPr lang="en-US" b="1" baseline="0"/>
          </a:p>
        </p:txBody>
      </p:sp>
      <p:sp>
        <p:nvSpPr>
          <p:cNvPr id="4" name="Slide Number Placeholder 3"/>
          <p:cNvSpPr>
            <a:spLocks noGrp="1"/>
          </p:cNvSpPr>
          <p:nvPr>
            <p:ph type="sldNum" sz="quarter" idx="10"/>
          </p:nvPr>
        </p:nvSpPr>
        <p:spPr/>
        <p:txBody>
          <a:bodyPr/>
          <a:lstStyle/>
          <a:p>
            <a:fld id="{A772DA2E-414F-3743-8016-7A615E8E90A3}" type="slidenum">
              <a:rPr lang="en-US" smtClean="0"/>
              <a:t>19</a:t>
            </a:fld>
            <a:endParaRPr lang="en-US"/>
          </a:p>
        </p:txBody>
      </p:sp>
    </p:spTree>
    <p:extLst>
      <p:ext uri="{BB962C8B-B14F-4D97-AF65-F5344CB8AC3E}">
        <p14:creationId xmlns:p14="http://schemas.microsoft.com/office/powerpoint/2010/main" val="627248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GB" dirty="0">
                <a:effectLst/>
              </a:rPr>
              <a:t>Improving the quality of the slides maybe</a:t>
            </a:r>
          </a:p>
          <a:p>
            <a:pPr algn="l" rtl="0"/>
            <a:r>
              <a:rPr lang="en-GB" dirty="0">
                <a:effectLst/>
              </a:rPr>
              <a:t>Offer the two 15min breaks we are supposed to have during the lecture.</a:t>
            </a:r>
          </a:p>
          <a:p>
            <a:pPr algn="l" rtl="0"/>
            <a:r>
              <a:rPr lang="en-GB" dirty="0">
                <a:effectLst/>
              </a:rPr>
              <a:t>Avoid confusions in the labs such as:</a:t>
            </a:r>
          </a:p>
          <a:p>
            <a:pPr algn="r">
              <a:buFont typeface="+mj-lt"/>
              <a:buAutoNum type="arabicPeriod"/>
            </a:pPr>
            <a:r>
              <a:rPr lang="en-GB" dirty="0">
                <a:effectLst/>
              </a:rPr>
              <a:t> the H matrix in the MIMO lab being defined as the transposed version of the one from the lectures.</a:t>
            </a:r>
          </a:p>
          <a:p>
            <a:pPr algn="r">
              <a:buFont typeface="+mj-lt"/>
              <a:buAutoNum type="arabicPeriod"/>
            </a:pPr>
            <a:r>
              <a:rPr lang="en-GB" dirty="0">
                <a:effectLst/>
              </a:rPr>
              <a:t>Frequency-domain channel being called H in one function and then h in an another (causes confusion when not specified because lowercase h usually means time-domain in theory). note: this has been taken into account in the MIMO lab, thank you!</a:t>
            </a:r>
          </a:p>
          <a:p>
            <a:pPr algn="l" rtl="0"/>
            <a:br>
              <a:rPr lang="en-GB" dirty="0">
                <a:effectLst/>
              </a:rPr>
            </a:br>
            <a:endParaRPr lang="en-GB" dirty="0">
              <a:effectLst/>
            </a:endParaRPr>
          </a:p>
          <a:p>
            <a:pPr algn="l" rtl="0"/>
            <a:r>
              <a:rPr lang="en-GB" dirty="0">
                <a:effectLst/>
              </a:rPr>
              <a:t>In general, the course is great, however, it is already hard enough to have 3 hours of consecutive class, having to focus for more then 45 minutes with no break is challenging, especially since we always have 45 minutes of class usually, the attention span just decreases after that. It would be okay if the break would last less than 15 minutes but it would be better to at least have it every 45 minutes.</a:t>
            </a:r>
            <a:br>
              <a:rPr lang="en-GB" dirty="0">
                <a:effectLst/>
              </a:rPr>
            </a:br>
            <a:br>
              <a:rPr lang="en-GB" dirty="0">
                <a:effectLst/>
              </a:rPr>
            </a:br>
            <a:r>
              <a:rPr lang="en-GB" dirty="0">
                <a:effectLst/>
              </a:rPr>
              <a:t>The labs could be made less challenging by respecting conventions. Most of the frustration comes from the fact that conventions between the lab and the course vary or are sometimes not specified, for example, it would be great to have it stated clearly if the return function and parameters are expected in the frequency or time domain, and stick to the convention of having capital letters represent frequency domain functions and lower case letters represent time-domain functions.</a:t>
            </a:r>
            <a:br>
              <a:rPr lang="en-GB" dirty="0">
                <a:effectLst/>
              </a:rPr>
            </a:br>
            <a:br>
              <a:rPr lang="en-GB" dirty="0">
                <a:effectLst/>
              </a:rPr>
            </a:br>
            <a:endParaRPr lang="en-GB" dirty="0">
              <a:effectLst/>
            </a:endParaRPr>
          </a:p>
          <a:p>
            <a:pPr algn="l" rtl="0"/>
            <a:r>
              <a:rPr lang="en-GB" dirty="0">
                <a:effectLst/>
              </a:rPr>
              <a:t>First of all, the course is globally very interesting and goes into very little details that enables a deep understanding of the material which I appreciate a lot.</a:t>
            </a:r>
          </a:p>
          <a:p>
            <a:pPr algn="l" rtl="0"/>
            <a:r>
              <a:rPr lang="en-GB" dirty="0">
                <a:effectLst/>
              </a:rPr>
              <a:t>Sometimes I find that the homework and more the labs have some lack of precision in the statement which leads to confusion and wasted time making wrong assumptions which could have been stated in the statement. Fortunately, the TA's are reactive and send us some updates on the homework and lab statement quite fast if we ask for them but it could also be made more exhaustive from the beginning.</a:t>
            </a:r>
          </a:p>
          <a:p>
            <a:pPr algn="l" rtl="0"/>
            <a:r>
              <a:rPr lang="en-GB" dirty="0">
                <a:effectLst/>
              </a:rPr>
              <a:t>No very hard labs/</a:t>
            </a:r>
            <a:r>
              <a:rPr lang="en-GB" dirty="0" err="1">
                <a:effectLst/>
              </a:rPr>
              <a:t>hw</a:t>
            </a:r>
            <a:r>
              <a:rPr lang="en-GB" dirty="0">
                <a:effectLst/>
              </a:rPr>
              <a:t> please :D</a:t>
            </a:r>
            <a:br>
              <a:rPr lang="en-GB" dirty="0">
                <a:effectLst/>
              </a:rPr>
            </a:br>
            <a:endParaRPr lang="en-GB" dirty="0">
              <a:effectLst/>
            </a:endParaRPr>
          </a:p>
          <a:p>
            <a:pPr algn="l" rtl="0"/>
            <a:r>
              <a:rPr lang="en-GB" dirty="0">
                <a:effectLst/>
              </a:rPr>
              <a:t>I'd appreciate it if the fact that someone is doing the </a:t>
            </a:r>
            <a:r>
              <a:rPr lang="en-GB" dirty="0" err="1">
                <a:effectLst/>
              </a:rPr>
              <a:t>homeworks</a:t>
            </a:r>
            <a:r>
              <a:rPr lang="en-GB" dirty="0">
                <a:effectLst/>
              </a:rPr>
              <a:t>/labs alone was taken into consideration when grading. I know that doing them alone is a choice in theory, but it turns out in my situation that I could not find someone to team with me..</a:t>
            </a:r>
            <a:br>
              <a:rPr lang="en-GB" dirty="0">
                <a:effectLst/>
              </a:rPr>
            </a:br>
            <a:endParaRPr lang="en-GB" dirty="0">
              <a:effectLst/>
            </a:endParaRPr>
          </a:p>
          <a:p>
            <a:pPr algn="l" rtl="0"/>
            <a:r>
              <a:rPr lang="en-GB" dirty="0">
                <a:effectLst/>
              </a:rPr>
              <a:t>For the labs, I think sometimes we can't really do it by ourself without asking many questions to the </a:t>
            </a:r>
            <a:r>
              <a:rPr lang="en-GB" dirty="0" err="1">
                <a:effectLst/>
              </a:rPr>
              <a:t>TAs.</a:t>
            </a:r>
            <a:r>
              <a:rPr lang="en-GB" dirty="0">
                <a:effectLst/>
              </a:rPr>
              <a:t> For example, For the MIMO labs, I don't think we have a lot of </a:t>
            </a:r>
            <a:r>
              <a:rPr lang="en-GB" dirty="0" err="1">
                <a:effectLst/>
              </a:rPr>
              <a:t>informations</a:t>
            </a:r>
            <a:r>
              <a:rPr lang="en-GB" dirty="0">
                <a:effectLst/>
              </a:rPr>
              <a:t> in the course regarding </a:t>
            </a:r>
            <a:r>
              <a:rPr lang="en-GB" dirty="0" err="1">
                <a:effectLst/>
              </a:rPr>
              <a:t>alamuti</a:t>
            </a:r>
            <a:r>
              <a:rPr lang="en-GB" dirty="0">
                <a:effectLst/>
              </a:rPr>
              <a:t> and how to use it in practice so it makes the lab more complex for nothing and very dependent on the help given by the </a:t>
            </a:r>
            <a:r>
              <a:rPr lang="en-GB" dirty="0" err="1">
                <a:effectLst/>
              </a:rPr>
              <a:t>TAs.</a:t>
            </a:r>
            <a:r>
              <a:rPr lang="en-GB" dirty="0">
                <a:effectLst/>
              </a:rPr>
              <a:t> And it is a little bit frustrating. ( same for the last part of the MIMO lab)</a:t>
            </a:r>
            <a:br>
              <a:rPr lang="en-GB" dirty="0">
                <a:effectLst/>
              </a:rPr>
            </a:br>
            <a:endParaRPr lang="en-GB" dirty="0">
              <a:effectLst/>
            </a:endParaRPr>
          </a:p>
          <a:p>
            <a:pPr algn="r"/>
            <a:r>
              <a:rPr lang="en-GB" dirty="0">
                <a:effectLst/>
              </a:rPr>
              <a:t>For the course, maybe sometimes for the physics part, it would be more comprehensive with some reality situation/example to understand better some notion as phase tracking, etc... maybe with some examples. Because I find it hard sometimes to see the impact of those things.</a:t>
            </a:r>
          </a:p>
          <a:p>
            <a:pPr algn="l" rtl="0"/>
            <a:r>
              <a:rPr lang="en-GB" dirty="0">
                <a:effectLst/>
              </a:rPr>
              <a:t>The lab sessions seem to me to be very complete, however I consider that they lack some explanations that lead to confusion, causing too much time to be spent on a priori simple concepts. </a:t>
            </a:r>
          </a:p>
          <a:p>
            <a:pPr algn="r" rtl="0"/>
            <a:r>
              <a:rPr lang="en-GB" dirty="0">
                <a:effectLst/>
              </a:rPr>
              <a:t>I believe there’s room for improvement in the way lab sessions are currently structured. </a:t>
            </a:r>
          </a:p>
          <a:p>
            <a:pPr algn="r" rtl="0"/>
            <a:r>
              <a:rPr lang="en-GB" dirty="0">
                <a:effectLst/>
              </a:rPr>
              <a:t>At the moment, the labs feel particularly challenging due to the minimal guidance provided—usually just a brief description of the methods and their intended functionality. This format often requires over 20 hours of effort per lab, which can become quite overwhelming. </a:t>
            </a:r>
          </a:p>
          <a:p>
            <a:pPr algn="r" rtl="0"/>
            <a:r>
              <a:rPr lang="en-GB" dirty="0">
                <a:effectLst/>
              </a:rPr>
              <a:t>Without more detailed instructions or theoretical insights, we sometimes find ourselves repeatedly iterating on code snippets without a clear understanding of the underlying principles. This trial-and-error approach may ultimately get the code working, but it doesn’t foster a deep comprehension of the concepts involved.</a:t>
            </a:r>
          </a:p>
          <a:p>
            <a:pPr algn="r" rtl="0"/>
            <a:r>
              <a:rPr lang="en-GB" dirty="0">
                <a:effectLst/>
              </a:rPr>
              <a:t>It would be incredibly helpful to have either more thorough explanations during the theory sessions to guide us through the lab requirements or additional details within the lab instructions themselves.</a:t>
            </a:r>
          </a:p>
          <a:p>
            <a:pPr algn="r" rtl="0"/>
            <a:br>
              <a:rPr lang="en-GB" dirty="0">
                <a:effectLst/>
              </a:rPr>
            </a:br>
            <a:endParaRPr lang="en-GB" dirty="0">
              <a:effectLst/>
            </a:endParaRPr>
          </a:p>
          <a:p>
            <a:pPr algn="l" rtl="0"/>
            <a:r>
              <a:rPr lang="en-GB" dirty="0">
                <a:effectLst/>
              </a:rPr>
              <a:t>I think that the lab tasks could be a bit clearer and maybe give a few more theoretical hints and guidelines to help us, as the rest (i.e. programming and debugging) is already very time consuming. </a:t>
            </a:r>
            <a:br>
              <a:rPr lang="en-GB" dirty="0">
                <a:effectLst/>
              </a:rPr>
            </a:br>
            <a:r>
              <a:rPr lang="en-GB" dirty="0">
                <a:effectLst/>
              </a:rPr>
              <a:t>Perhaps have the quizzes at the start of the lecture and not at the end. Otherwise the rhythm of the course is good.</a:t>
            </a:r>
            <a:r>
              <a:rPr lang="en-GB" dirty="0"/>
              <a:t> </a:t>
            </a:r>
            <a:r>
              <a:rPr lang="en-GB" dirty="0">
                <a:effectLst/>
              </a:rPr>
              <a:t>I would give more theory information/advice to solve the labs. Additional work such as papers, presentations or videos about the topic would be useful to solve the labs. One example is the Heterogeneous MIMO in lab 2 were the available information was insufficient and more of the strategies to solve the lab were brute-force instead of having a deep understanding of the topic. </a:t>
            </a:r>
          </a:p>
          <a:p>
            <a:pPr algn="l" rtl="0"/>
            <a:endParaRPr lang="en-GB" dirty="0">
              <a:effectLst/>
            </a:endParaRPr>
          </a:p>
          <a:p>
            <a:pPr algn="l" rtl="0"/>
            <a:r>
              <a:rPr lang="en-GB" dirty="0">
                <a:effectLst/>
              </a:rPr>
              <a:t>Fix the consistency between the labs, </a:t>
            </a:r>
            <a:r>
              <a:rPr lang="en-GB" dirty="0" err="1">
                <a:effectLst/>
              </a:rPr>
              <a:t>homeworks</a:t>
            </a:r>
            <a:r>
              <a:rPr lang="en-GB" dirty="0">
                <a:effectLst/>
              </a:rPr>
              <a:t> and course</a:t>
            </a:r>
          </a:p>
          <a:p>
            <a:pPr algn="l" rtl="0"/>
            <a:endParaRPr lang="en-GB" dirty="0">
              <a:effectLst/>
            </a:endParaRPr>
          </a:p>
          <a:p>
            <a:pPr algn="l" rtl="0"/>
            <a:endParaRPr lang="en-GB" dirty="0">
              <a:effectLst/>
            </a:endParaRPr>
          </a:p>
          <a:p>
            <a:pPr algn="l" rtl="0"/>
            <a:r>
              <a:rPr lang="en-GB" dirty="0">
                <a:effectLst/>
              </a:rPr>
              <a:t>The slides could be clearer. They are good enough as a presentation support during the lectures, but when doing labs or </a:t>
            </a:r>
            <a:r>
              <a:rPr lang="en-GB" dirty="0" err="1">
                <a:effectLst/>
              </a:rPr>
              <a:t>homeworks</a:t>
            </a:r>
            <a:r>
              <a:rPr lang="en-GB" dirty="0">
                <a:effectLst/>
              </a:rPr>
              <a:t> it is hard to find the required information. When found it is not very clear. Maybe having a PDF summarizing each lecture and its formulas could help.</a:t>
            </a:r>
          </a:p>
          <a:p>
            <a:pPr algn="l" rtl="0"/>
            <a:r>
              <a:rPr lang="en-GB" dirty="0">
                <a:effectLst/>
              </a:rPr>
              <a:t>Otherwise, the professor presents well, he goes through the material slowly enough as to make sure everything is understood, and it's great. The only issue is the massive amount of information we're exposed to during the lecture which makes it hard to digest. Which is why giving the 2 breaks of 15 minutes is necessary as well as maybe highlighting the key information we should remember.</a:t>
            </a:r>
          </a:p>
          <a:p>
            <a:pPr algn="l" rtl="0"/>
            <a:br>
              <a:rPr lang="en-GB" dirty="0">
                <a:effectLst/>
              </a:rPr>
            </a:br>
            <a:endParaRPr lang="en-GB" dirty="0">
              <a:effectLst/>
            </a:endParaRPr>
          </a:p>
          <a:p>
            <a:pPr algn="l" rtl="0"/>
            <a:r>
              <a:rPr lang="en-GB" dirty="0">
                <a:effectLst/>
              </a:rPr>
              <a:t>For the most challenging are the labs. I understand most of the content of the lectures but it takes me a lot of time to apply it to the labs. I think more TAs to help for this would be good.</a:t>
            </a:r>
            <a:br>
              <a:rPr lang="en-GB" dirty="0">
                <a:effectLst/>
              </a:rPr>
            </a:br>
            <a:endParaRPr lang="en-GB" dirty="0">
              <a:effectLst/>
            </a:endParaRPr>
          </a:p>
          <a:p>
            <a:pPr algn="l" rtl="0"/>
            <a:r>
              <a:rPr lang="en-GB" dirty="0">
                <a:effectLst/>
              </a:rPr>
              <a:t>Answer in 3 applies for 4 too</a:t>
            </a:r>
          </a:p>
          <a:p>
            <a:pPr algn="l" rtl="0"/>
            <a:r>
              <a:rPr lang="en-GB" dirty="0">
                <a:effectLst/>
              </a:rPr>
              <a:t>Could maybe create a sort of prerequisite pdf document which contains some basic math remainder on complex numbers which are massively used in the first lectures and other things like </a:t>
            </a:r>
            <a:r>
              <a:rPr lang="en-GB" dirty="0" err="1">
                <a:effectLst/>
              </a:rPr>
              <a:t>fourrier</a:t>
            </a:r>
            <a:r>
              <a:rPr lang="en-GB" dirty="0">
                <a:effectLst/>
              </a:rPr>
              <a:t> discrete transforms.</a:t>
            </a:r>
          </a:p>
          <a:p>
            <a:pPr algn="l" rtl="0"/>
            <a:r>
              <a:rPr lang="en-GB" dirty="0">
                <a:effectLst/>
              </a:rPr>
              <a:t>I also did need a lot of time to have an abstract idea of what was OFDM "in real life physics" so either I didn't catch the key points at the beginning or maybe you could spend a bit more time on the "big picture" idea of what's OFDM. Also I find the OFDM phase tracking quite complex and require more details to perfectly understand it.</a:t>
            </a:r>
            <a:br>
              <a:rPr lang="en-GB" dirty="0">
                <a:effectLst/>
              </a:rPr>
            </a:br>
            <a:endParaRPr lang="en-GB" dirty="0">
              <a:effectLst/>
            </a:endParaRPr>
          </a:p>
          <a:p>
            <a:pPr algn="l" rtl="0"/>
            <a:r>
              <a:rPr lang="en-GB" dirty="0">
                <a:effectLst/>
              </a:rPr>
              <a:t>It can be challenging to leverage two concurrent deadlines (for lab and for homework), I think a more sequential distribution would make things a bit easier to manage. </a:t>
            </a:r>
            <a:br>
              <a:rPr lang="en-GB" dirty="0">
                <a:effectLst/>
              </a:rPr>
            </a:br>
            <a:r>
              <a:rPr lang="en-GB" dirty="0">
                <a:effectLst/>
              </a:rPr>
              <a:t>Sometimes figuring out small details/intricacies of the lab take some time, and you may spend quite a bit of it before corrections/crucial clarifications are announced. I suppose for the next year there will be less of this, based on experience with us.</a:t>
            </a:r>
            <a:br>
              <a:rPr lang="en-GB" dirty="0">
                <a:effectLst/>
              </a:rPr>
            </a:br>
            <a:endParaRPr lang="en-GB" dirty="0">
              <a:effectLst/>
            </a:endParaRPr>
          </a:p>
          <a:p>
            <a:pPr algn="l" rtl="0"/>
            <a:r>
              <a:rPr lang="en-GB" dirty="0">
                <a:effectLst/>
              </a:rPr>
              <a:t>The part about the physical layer is quite scary. It takes time to understand and I am not even sure I did. I feel like it could be made clearer. In the end, what we need to understand from the physical layer lectures is the effects of the channel on the signal. I feel that this part could be explained more intuitively than just with math.</a:t>
            </a:r>
            <a:br>
              <a:rPr lang="en-GB" dirty="0">
                <a:effectLst/>
              </a:rPr>
            </a:br>
            <a:endParaRPr lang="en-GB" dirty="0">
              <a:effectLst/>
            </a:endParaRPr>
          </a:p>
          <a:p>
            <a:pPr algn="l" rtl="0"/>
            <a:r>
              <a:rPr lang="en-GB" dirty="0">
                <a:effectLst/>
              </a:rPr>
              <a:t>-</a:t>
            </a:r>
            <a:r>
              <a:rPr lang="en-GB" dirty="0"/>
              <a:t> </a:t>
            </a:r>
            <a:r>
              <a:rPr lang="en-GB" dirty="0">
                <a:effectLst/>
              </a:rPr>
              <a:t>Give more clear information for the labs that would make us less dependent from the </a:t>
            </a:r>
            <a:r>
              <a:rPr lang="en-GB" dirty="0" err="1">
                <a:effectLst/>
              </a:rPr>
              <a:t>TAs.</a:t>
            </a:r>
            <a:r>
              <a:rPr lang="en-GB" dirty="0"/>
              <a:t> </a:t>
            </a:r>
            <a:r>
              <a:rPr lang="en-GB" dirty="0">
                <a:effectLst/>
              </a:rPr>
              <a:t>In general, I think the classes are very good. The syllabus is dense but the explanations are clear and easy to understand. The problem is that they hardly prepare for the lab. Whenever I finish the classes I always feel like I've understood everything and when I get to the lab I feel stupid </a:t>
            </a:r>
            <a:r>
              <a:rPr lang="en-GB" dirty="0" err="1">
                <a:effectLst/>
              </a:rPr>
              <a:t>ahhaha</a:t>
            </a:r>
            <a:r>
              <a:rPr lang="en-GB" dirty="0">
                <a:effectLst/>
              </a:rPr>
              <a:t>. That's why I would add demonstrations of the algebra behind it, mainly what we are going to use in the lab. Otherwise, the concepts seem understandable until you get to do the lab and it takes a while to self learn.</a:t>
            </a:r>
          </a:p>
          <a:p>
            <a:pPr algn="r"/>
            <a:r>
              <a:rPr lang="en-GB" dirty="0">
                <a:effectLst/>
              </a:rPr>
              <a:t>In fact, the theoretical work is awesome. I have strong background due to my home studies. And I have never been in such an amazing class. Everything is self-contained, well explained, beautiful explanations and schemas. </a:t>
            </a:r>
            <a:br>
              <a:rPr lang="en-GB" dirty="0">
                <a:effectLst/>
              </a:rPr>
            </a:br>
            <a:endParaRPr lang="en-GB" dirty="0">
              <a:effectLst/>
            </a:endParaRPr>
          </a:p>
          <a:p>
            <a:pPr algn="r"/>
            <a:r>
              <a:rPr lang="en-GB" dirty="0">
                <a:effectLst/>
              </a:rPr>
              <a:t>I think it is the best class about mobile networks I have ever been. </a:t>
            </a:r>
          </a:p>
          <a:p>
            <a:pPr algn="r"/>
            <a:br>
              <a:rPr lang="en-GB" dirty="0">
                <a:effectLst/>
              </a:rPr>
            </a:br>
            <a:endParaRPr lang="en-GB" dirty="0">
              <a:effectLst/>
            </a:endParaRPr>
          </a:p>
          <a:p>
            <a:pPr algn="r"/>
            <a:r>
              <a:rPr lang="en-GB" dirty="0">
                <a:effectLst/>
              </a:rPr>
              <a:t>Basically, from zero to hero!</a:t>
            </a:r>
          </a:p>
          <a:p>
            <a:pPr algn="r"/>
            <a:br>
              <a:rPr lang="en-GB" dirty="0">
                <a:effectLst/>
              </a:rPr>
            </a:br>
            <a:endParaRPr lang="en-GB" dirty="0">
              <a:effectLst/>
            </a:endParaRPr>
          </a:p>
          <a:p>
            <a:pPr algn="r"/>
            <a:r>
              <a:rPr lang="en-GB" dirty="0">
                <a:effectLst/>
              </a:rPr>
              <a:t>PD: You should improve the guiding in lab </a:t>
            </a:r>
            <a:r>
              <a:rPr lang="en-GB" dirty="0" err="1">
                <a:effectLst/>
              </a:rPr>
              <a:t>sesions</a:t>
            </a:r>
            <a:r>
              <a:rPr lang="en-GB" dirty="0">
                <a:effectLst/>
              </a:rPr>
              <a:t>.</a:t>
            </a:r>
          </a:p>
          <a:p>
            <a:pPr algn="l" rtl="0"/>
            <a:r>
              <a:rPr lang="en-GB" dirty="0">
                <a:effectLst/>
              </a:rPr>
              <a:t>It would be good if there was a signal processing crash course presentation for people who haven't dealt with this topic before and for others as a reminder.</a:t>
            </a:r>
            <a:br>
              <a:rPr lang="en-GB" dirty="0">
                <a:effectLst/>
              </a:rPr>
            </a:br>
            <a:r>
              <a:rPr lang="en-GB" dirty="0">
                <a:effectLst/>
              </a:rPr>
              <a:t>Fix the typos/errors in the slides and have the definitions be the consistent between the slides and the labs.</a:t>
            </a:r>
          </a:p>
          <a:p>
            <a:pPr algn="l" rtl="0"/>
            <a:r>
              <a:rPr lang="en-GB" dirty="0">
                <a:effectLst/>
              </a:rPr>
              <a:t>I would suggest using </a:t>
            </a:r>
            <a:r>
              <a:rPr lang="en-GB" dirty="0" err="1">
                <a:effectLst/>
              </a:rPr>
              <a:t>Matlab</a:t>
            </a:r>
            <a:r>
              <a:rPr lang="en-GB" dirty="0">
                <a:effectLst/>
              </a:rPr>
              <a:t>, even if it was explained that Python was the answer to the student's request, </a:t>
            </a:r>
            <a:r>
              <a:rPr lang="en-GB" dirty="0" err="1">
                <a:effectLst/>
              </a:rPr>
              <a:t>Matlab</a:t>
            </a:r>
            <a:r>
              <a:rPr lang="en-GB" dirty="0">
                <a:effectLst/>
              </a:rPr>
              <a:t> is the default programming language for telecom and matrix operations. The environment allows fast debugging, directly tracking the evolution of the variables and seeing vectors and matrices more clearly. </a:t>
            </a:r>
          </a:p>
          <a:p>
            <a:pPr algn="l" rtl="0"/>
            <a:r>
              <a:rPr lang="en-GB" dirty="0">
                <a:effectLst/>
              </a:rPr>
              <a:t>Another suggestion is to go deeper into MU-MIMO as it was slightly presented during the lectures but it was highly required for Lab2 </a:t>
            </a:r>
          </a:p>
          <a:p>
            <a:pPr algn="l" rtl="0"/>
            <a:r>
              <a:rPr lang="en-GB" dirty="0">
                <a:effectLst/>
              </a:rPr>
              <a:t>The Labs are a big plus for understanding. However, sometimes, while the general idea of the task is clear, almost insignificant details (in the grand scheme of the lecture content) take up a lot of time in the lab work. I would have liked more hints like the one we got for the Interference Alignment task 5 where we got the hint about how we calculate the directions.</a:t>
            </a:r>
          </a:p>
          <a:p>
            <a:pPr algn="l" rtl="0"/>
            <a:r>
              <a:rPr lang="en-GB" dirty="0">
                <a:effectLst/>
              </a:rPr>
              <a:t>Keep/add step-by-step instructions about what the steps of the process of a task are. I though this was very well done in the same task mentioned above.</a:t>
            </a:r>
            <a:br>
              <a:rPr lang="en-GB" dirty="0">
                <a:effectLst/>
              </a:rPr>
            </a:br>
            <a:r>
              <a:rPr lang="en-GB" dirty="0">
                <a:effectLst/>
              </a:rPr>
              <a:t>Spend more time on last part of MIMO lecture</a:t>
            </a:r>
          </a:p>
          <a:p>
            <a:pPr algn="l" rtl="0"/>
            <a:r>
              <a:rPr lang="en-GB" dirty="0">
                <a:effectLst/>
              </a:rPr>
              <a:t>So far I enjoy the class so I would not change it maybe more </a:t>
            </a:r>
            <a:r>
              <a:rPr lang="en-GB" dirty="0" err="1">
                <a:effectLst/>
              </a:rPr>
              <a:t>infos</a:t>
            </a:r>
            <a:r>
              <a:rPr lang="en-GB" dirty="0">
                <a:effectLst/>
              </a:rPr>
              <a:t> at the end of the semester.</a:t>
            </a:r>
            <a:r>
              <a:rPr lang="en-GB" dirty="0"/>
              <a:t> </a:t>
            </a:r>
            <a:r>
              <a:rPr lang="en-GB" dirty="0">
                <a:effectLst/>
              </a:rPr>
              <a:t>No</a:t>
            </a:r>
          </a:p>
          <a:p>
            <a:pPr algn="l" rtl="0"/>
            <a:endParaRPr lang="en-GB" dirty="0">
              <a:effectLst/>
            </a:endParaRPr>
          </a:p>
          <a:p>
            <a:pPr algn="l" rtl="0"/>
            <a:r>
              <a:rPr lang="en-GB" dirty="0">
                <a:effectLst/>
              </a:rPr>
              <a:t>Overall, the course is great and I am grateful that EPFL offers it. We learn a lot about the wireless technologies we use everyday and how to implement them which is awesome. I also really like the course material which covers the basics, which are already quite advanced, but spares us of going too deep into specifics such as all the existing coding methods for example. Paradoxically, the course gives us a general, but advanced knowledge of the field, which is something I hope will be maintained in the next years.</a:t>
            </a:r>
          </a:p>
          <a:p>
            <a:pPr algn="l" rtl="0"/>
            <a:r>
              <a:rPr lang="en-GB" dirty="0">
                <a:effectLst/>
              </a:rPr>
              <a:t>Not really.</a:t>
            </a:r>
            <a:br>
              <a:rPr lang="en-GB" dirty="0">
                <a:effectLst/>
              </a:rPr>
            </a:br>
            <a:br>
              <a:rPr lang="en-GB" dirty="0">
                <a:effectLst/>
              </a:rPr>
            </a:br>
            <a:r>
              <a:rPr lang="en-GB" dirty="0">
                <a:effectLst/>
              </a:rPr>
              <a:t>The teaching assistant Arman </a:t>
            </a:r>
            <a:r>
              <a:rPr lang="en-GB" dirty="0" err="1">
                <a:effectLst/>
              </a:rPr>
              <a:t>Maghsoudnia</a:t>
            </a:r>
            <a:r>
              <a:rPr lang="en-GB" dirty="0">
                <a:effectLst/>
              </a:rPr>
              <a:t> explains really well the concepts and is a really good teaching assistant, very helpful during lab and exercise sessions and very available! On the contrary, there was another assistant at the beginning of the semester who during the exercise sessions seemed to really be lacking motivation to answer and did not even know about the homework questions, she gave us wrong answers and directed us towards the wrong direction when our initial answer ended up being correct after verifying with another assistant, maybe this was a one-time thing but it was really frustrating and di not motivate to come to the exercise sessions.</a:t>
            </a:r>
            <a:br>
              <a:rPr lang="en-GB" dirty="0">
                <a:effectLst/>
              </a:rPr>
            </a:br>
            <a:br>
              <a:rPr lang="en-GB" dirty="0">
                <a:effectLst/>
              </a:rPr>
            </a:br>
            <a:r>
              <a:rPr lang="en-GB" dirty="0">
                <a:effectLst/>
              </a:rPr>
              <a:t>Other than that, the course is well explained and the lecturer is making a great job in trying to engage discussions over the topic, like said before, my main issue is </a:t>
            </a:r>
            <a:r>
              <a:rPr lang="en-GB" dirty="0" err="1">
                <a:effectLst/>
              </a:rPr>
              <a:t>thatthere</a:t>
            </a:r>
            <a:r>
              <a:rPr lang="en-GB" dirty="0">
                <a:effectLst/>
              </a:rPr>
              <a:t> aren't enough breaks to focus productively during the 3 hours. </a:t>
            </a:r>
          </a:p>
          <a:p>
            <a:pPr algn="l" rtl="0"/>
            <a:r>
              <a:rPr lang="en-GB" dirty="0">
                <a:effectLst/>
              </a:rPr>
              <a:t>Again, overall the course is very interesting and well taught.</a:t>
            </a:r>
            <a:br>
              <a:rPr lang="en-GB" dirty="0">
                <a:effectLst/>
              </a:rPr>
            </a:br>
            <a:endParaRPr lang="en-GB" dirty="0">
              <a:effectLst/>
            </a:endParaRPr>
          </a:p>
          <a:p>
            <a:pPr algn="l" rtl="0"/>
            <a:r>
              <a:rPr lang="en-GB" dirty="0">
                <a:effectLst/>
              </a:rPr>
              <a:t>I think overall the course is cool, so thanks!</a:t>
            </a:r>
            <a:br>
              <a:rPr lang="en-GB" dirty="0">
                <a:effectLst/>
              </a:rPr>
            </a:br>
            <a:r>
              <a:rPr lang="en-GB" dirty="0">
                <a:effectLst/>
              </a:rPr>
              <a:t>No more. Nice subject! As a telecommunications engineer I'm enjoying it! Congrats</a:t>
            </a:r>
          </a:p>
          <a:p>
            <a:pPr algn="l" rtl="0"/>
            <a:r>
              <a:rPr lang="en-GB" dirty="0">
                <a:effectLst/>
              </a:rPr>
              <a:t>I like the lectures and the matter of the course is also really interesting. I also like how lab 1 makes us build the entire chain from scratch basically (besides some boilerplate that is already provided) because I believe that building things from scratch is the best way to learn. </a:t>
            </a:r>
            <a:br>
              <a:rPr lang="en-GB" dirty="0">
                <a:effectLst/>
              </a:rPr>
            </a:br>
            <a:endParaRPr lang="en-GB" dirty="0">
              <a:effectLst/>
            </a:endParaRPr>
          </a:p>
          <a:p>
            <a:pPr algn="l" rtl="0"/>
            <a:r>
              <a:rPr lang="en-GB" dirty="0">
                <a:effectLst/>
              </a:rPr>
              <a:t>It really helps to have the recorded lectures. I am enjoying the course very much.</a:t>
            </a:r>
            <a:r>
              <a:rPr lang="en-GB" dirty="0"/>
              <a:t> </a:t>
            </a:r>
            <a:r>
              <a:rPr lang="en-GB" dirty="0">
                <a:effectLst/>
              </a:rPr>
              <a:t>No, we are good! :)</a:t>
            </a:r>
            <a:br>
              <a:rPr lang="en-GB" dirty="0">
                <a:effectLst/>
              </a:rPr>
            </a:br>
            <a:endParaRPr lang="en-GB" dirty="0">
              <a:effectLst/>
            </a:endParaRPr>
          </a:p>
          <a:p>
            <a:pPr algn="l" rtl="0"/>
            <a:r>
              <a:rPr lang="en-GB" dirty="0">
                <a:solidFill>
                  <a:srgbClr val="7D9FD3"/>
                </a:solidFill>
                <a:effectLst/>
              </a:rPr>
              <a:t>Make an effort on the labs/homework so that it is better explained. I feel like it is not possible to finish them without going to the exercise sessions.</a:t>
            </a:r>
            <a:endParaRPr lang="en-GB" dirty="0">
              <a:effectLst/>
            </a:endParaRPr>
          </a:p>
          <a:p>
            <a:pPr algn="l" rtl="0"/>
            <a:r>
              <a:rPr lang="en-GB" dirty="0">
                <a:effectLst/>
              </a:rPr>
              <a:t>Not yet. Everything is great. Thanks!</a:t>
            </a:r>
          </a:p>
          <a:p>
            <a:pPr algn="l" rtl="0"/>
            <a:r>
              <a:rPr lang="en-GB" dirty="0">
                <a:effectLst/>
              </a:rPr>
              <a:t>Lectures are clear, exercise sessions useful and labs are interesting </a:t>
            </a:r>
          </a:p>
          <a:p>
            <a:pPr algn="l" rtl="0"/>
            <a:r>
              <a:rPr lang="en-GB" dirty="0">
                <a:effectLst/>
              </a:rPr>
              <a:t>not really</a:t>
            </a:r>
          </a:p>
          <a:p>
            <a:pPr algn="l" rtl="0"/>
            <a:endParaRPr lang="en-GB" dirty="0">
              <a:effectLst/>
            </a:endParaRPr>
          </a:p>
          <a:p>
            <a:pPr algn="l" rtl="0"/>
            <a:endParaRPr lang="en-GB" dirty="0">
              <a:effectLst/>
            </a:endParaRPr>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17BECB-8041-8A4D-91C9-7AE045286C23}" type="slidenum">
              <a:rPr kumimoji="0" lang="en-CH"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60187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266F8881-2E26-F2A6-0965-D42357251E81}"/>
              </a:ext>
            </a:extLst>
          </p:cNvPr>
          <p:cNvSpPr>
            <a:spLocks noGrp="1" noRot="1" noChangeAspect="1" noChangeArrowheads="1" noTextEdit="1"/>
          </p:cNvSpPr>
          <p:nvPr>
            <p:ph type="sldImg"/>
          </p:nvPr>
        </p:nvSpPr>
        <p:spPr>
          <a:ln/>
        </p:spPr>
      </p:sp>
      <p:sp>
        <p:nvSpPr>
          <p:cNvPr id="60418" name="Notes Placeholder 2">
            <a:extLst>
              <a:ext uri="{FF2B5EF4-FFF2-40B4-BE49-F238E27FC236}">
                <a16:creationId xmlns:a16="http://schemas.microsoft.com/office/drawing/2014/main" id="{433D541C-5B2A-F9A3-D471-75117B0C94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0419" name="Slide Number Placeholder 3">
            <a:extLst>
              <a:ext uri="{FF2B5EF4-FFF2-40B4-BE49-F238E27FC236}">
                <a16:creationId xmlns:a16="http://schemas.microsoft.com/office/drawing/2014/main" id="{274DEDF4-F2F9-102B-1F12-BC6DEAB883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6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16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16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16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16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9pPr>
          </a:lstStyle>
          <a:p>
            <a:fld id="{A99EDA23-935F-874D-BAD4-6A63E7CD89D8}" type="slidenum">
              <a:rPr lang="de-CH" altLang="en-US" sz="1200" smtClean="0"/>
              <a:pPr/>
              <a:t>26</a:t>
            </a:fld>
            <a:endParaRPr lang="de-CH"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2634DD4E-8039-D618-5D09-1AE113FA624E}"/>
              </a:ext>
            </a:extLst>
          </p:cNvPr>
          <p:cNvSpPr>
            <a:spLocks noGrp="1" noRot="1" noChangeAspect="1" noChangeArrowheads="1" noTextEdit="1"/>
          </p:cNvSpPr>
          <p:nvPr>
            <p:ph type="sldImg"/>
          </p:nvPr>
        </p:nvSpPr>
        <p:spPr>
          <a:ln/>
        </p:spPr>
      </p:sp>
      <p:sp>
        <p:nvSpPr>
          <p:cNvPr id="64514" name="Notes Placeholder 2">
            <a:extLst>
              <a:ext uri="{FF2B5EF4-FFF2-40B4-BE49-F238E27FC236}">
                <a16:creationId xmlns:a16="http://schemas.microsoft.com/office/drawing/2014/main" id="{C5D6AA14-BB32-1985-CF7C-17DA5E8590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4515" name="Slide Number Placeholder 3">
            <a:extLst>
              <a:ext uri="{FF2B5EF4-FFF2-40B4-BE49-F238E27FC236}">
                <a16:creationId xmlns:a16="http://schemas.microsoft.com/office/drawing/2014/main" id="{111B6250-5968-C6B4-AA76-F1892DC31A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6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16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16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16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16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9pPr>
          </a:lstStyle>
          <a:p>
            <a:fld id="{8737E960-E702-B443-B2E5-DAEC7370E599}" type="slidenum">
              <a:rPr lang="de-CH" altLang="en-US" sz="1200" smtClean="0"/>
              <a:pPr/>
              <a:t>27</a:t>
            </a:fld>
            <a:endParaRPr lang="de-CH"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8583BD2C-53F0-FA81-8B13-3CF8CC18AA2D}"/>
              </a:ext>
            </a:extLst>
          </p:cNvPr>
          <p:cNvSpPr>
            <a:spLocks noGrp="1" noRot="1" noChangeAspect="1" noChangeArrowheads="1" noTextEdit="1"/>
          </p:cNvSpPr>
          <p:nvPr>
            <p:ph type="sldImg"/>
          </p:nvPr>
        </p:nvSpPr>
        <p:spPr>
          <a:ln/>
        </p:spPr>
      </p:sp>
      <p:sp>
        <p:nvSpPr>
          <p:cNvPr id="81922" name="Notes Placeholder 2">
            <a:extLst>
              <a:ext uri="{FF2B5EF4-FFF2-40B4-BE49-F238E27FC236}">
                <a16:creationId xmlns:a16="http://schemas.microsoft.com/office/drawing/2014/main" id="{A992943A-8048-8268-F9E5-D6EDC142FE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81923" name="Slide Number Placeholder 3">
            <a:extLst>
              <a:ext uri="{FF2B5EF4-FFF2-40B4-BE49-F238E27FC236}">
                <a16:creationId xmlns:a16="http://schemas.microsoft.com/office/drawing/2014/main" id="{D976DF10-32C5-13E7-1171-981A7C56FD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6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16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16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16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16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9pPr>
          </a:lstStyle>
          <a:p>
            <a:fld id="{50D55733-8421-B246-A7B8-B525256F3636}" type="slidenum">
              <a:rPr lang="de-CH" altLang="en-US" sz="1200" smtClean="0"/>
              <a:pPr/>
              <a:t>29</a:t>
            </a:fld>
            <a:endParaRPr lang="de-CH"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RRM = Radio Resource</a:t>
            </a:r>
            <a:r>
              <a:rPr lang="en-US" baseline="0"/>
              <a:t> Management</a:t>
            </a:r>
            <a:endParaRPr lang="en-US"/>
          </a:p>
        </p:txBody>
      </p:sp>
      <p:sp>
        <p:nvSpPr>
          <p:cNvPr id="4" name="Slide Number Placeholder 3"/>
          <p:cNvSpPr>
            <a:spLocks noGrp="1"/>
          </p:cNvSpPr>
          <p:nvPr>
            <p:ph type="sldNum" sz="quarter" idx="10"/>
          </p:nvPr>
        </p:nvSpPr>
        <p:spPr/>
        <p:txBody>
          <a:bodyPr/>
          <a:lstStyle/>
          <a:p>
            <a:fld id="{EFA00C67-6439-4EE7-A621-F218E25D584B}" type="slidenum">
              <a:rPr lang="en-US" smtClean="0"/>
              <a:pPr/>
              <a:t>32</a:t>
            </a:fld>
            <a:endParaRPr lang="en-US"/>
          </a:p>
        </p:txBody>
      </p:sp>
    </p:spTree>
    <p:extLst>
      <p:ext uri="{BB962C8B-B14F-4D97-AF65-F5344CB8AC3E}">
        <p14:creationId xmlns:p14="http://schemas.microsoft.com/office/powerpoint/2010/main" val="341293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SIR = Signal to Interference Ratio</a:t>
            </a:r>
          </a:p>
        </p:txBody>
      </p:sp>
      <p:sp>
        <p:nvSpPr>
          <p:cNvPr id="4" name="Slide Number Placeholder 3"/>
          <p:cNvSpPr>
            <a:spLocks noGrp="1"/>
          </p:cNvSpPr>
          <p:nvPr>
            <p:ph type="sldNum" sz="quarter" idx="10"/>
          </p:nvPr>
        </p:nvSpPr>
        <p:spPr/>
        <p:txBody>
          <a:bodyPr/>
          <a:lstStyle/>
          <a:p>
            <a:fld id="{EFA00C67-6439-4EE7-A621-F218E25D584B}" type="slidenum">
              <a:rPr lang="en-US" smtClean="0"/>
              <a:pPr/>
              <a:t>43</a:t>
            </a:fld>
            <a:endParaRPr lang="en-US"/>
          </a:p>
        </p:txBody>
      </p:sp>
    </p:spTree>
    <p:extLst>
      <p:ext uri="{BB962C8B-B14F-4D97-AF65-F5344CB8AC3E}">
        <p14:creationId xmlns:p14="http://schemas.microsoft.com/office/powerpoint/2010/main" val="958897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now take a look at how carriers can deploy 5G. Two deployment models have been standardized to meet initial market requirement. </a:t>
            </a:r>
          </a:p>
          <a:p>
            <a:endParaRPr lang="en-US"/>
          </a:p>
          <a:p>
            <a:r>
              <a:rPr lang="en-US" b="1"/>
              <a:t>[click]</a:t>
            </a:r>
          </a:p>
          <a:p>
            <a:r>
              <a:rPr lang="en-US"/>
              <a:t>The first one is called as “Non-Standalone 5G or NSA”.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In NSA, </a:t>
            </a:r>
            <a:r>
              <a:rPr lang="en-US" b="1"/>
              <a:t>[click]</a:t>
            </a:r>
            <a:r>
              <a:rPr lang="en-US"/>
              <a:t> the user equipment is able to simultaneously connect to both the LTE and 5G base stations.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[click]</a:t>
            </a:r>
            <a:r>
              <a:rPr lang="en-US"/>
              <a:t> Such dual connectivity allows carriers to roll out 5G faster with minimal infrastructure investment.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[click]</a:t>
            </a:r>
            <a:r>
              <a:rPr lang="en-US"/>
              <a:t> However, all the </a:t>
            </a:r>
            <a:r>
              <a:rPr lang="en-US" sz="1200" b="0" kern="1200">
                <a:solidFill>
                  <a:schemeClr val="tx1"/>
                </a:solidFill>
                <a:effectLst/>
                <a:latin typeface="+mn-lt"/>
                <a:ea typeface="+mn-ea"/>
                <a:cs typeface="+mn-cs"/>
              </a:rPr>
              <a:t>control plane signaling -- including that of 5G -- is now performed over LTE.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[click] </a:t>
            </a:r>
            <a:r>
              <a:rPr lang="en-US" sz="1200" b="0" kern="1200">
                <a:solidFill>
                  <a:schemeClr val="tx1"/>
                </a:solidFill>
                <a:effectLst/>
                <a:latin typeface="+mn-lt"/>
                <a:ea typeface="+mn-ea"/>
                <a:cs typeface="+mn-cs"/>
              </a:rPr>
              <a:t>The second deployment model is called the Standalone 5G or SA. In this model, at any given time, the user equipment can connect to either  LTE or 5G base station.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[click] </a:t>
            </a:r>
            <a:r>
              <a:rPr lang="en-US" sz="1200" b="0" kern="1200">
                <a:solidFill>
                  <a:schemeClr val="tx1"/>
                </a:solidFill>
                <a:effectLst/>
                <a:latin typeface="+mn-lt"/>
                <a:ea typeface="+mn-ea"/>
                <a:cs typeface="+mn-cs"/>
              </a:rPr>
              <a:t>Thus there is no dependency of 5G on LTE.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[click] </a:t>
            </a:r>
            <a:r>
              <a:rPr lang="en-US" sz="1200" b="0" kern="1200">
                <a:solidFill>
                  <a:schemeClr val="tx1"/>
                </a:solidFill>
                <a:effectLst/>
                <a:latin typeface="+mn-lt"/>
                <a:ea typeface="+mn-ea"/>
                <a:cs typeface="+mn-cs"/>
              </a:rPr>
              <a:t>Standalone 5G will allow carriers to fully exploit 5G core architecture’s features such as network slicing, etc.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[click] </a:t>
            </a:r>
            <a:r>
              <a:rPr lang="en-US" sz="1200" b="0" kern="1200">
                <a:solidFill>
                  <a:schemeClr val="tx1"/>
                </a:solidFill>
                <a:effectLst/>
                <a:latin typeface="+mn-lt"/>
                <a:ea typeface="+mn-ea"/>
                <a:cs typeface="+mn-cs"/>
              </a:rPr>
              <a:t>This model however requires heavy investment.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[next]</a:t>
            </a: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F8805-F519-C542-B357-2A249973FD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7691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All current commercial 5G deployments worldwide follow the NSA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Next, let’s take a look at the commercial 5G landscape in the US. </a:t>
            </a:r>
          </a:p>
          <a:p>
            <a:r>
              <a:rPr lang="en-US" b="1"/>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F8805-F519-C542-B357-2A249973FD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0602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EDC49-9680-46D5-4412-3E522AD047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902C63-E067-5677-3FB2-8BC697A21B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BB97C2-409E-BBC3-76E8-05431A5AF6D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All current commercial 5G deployments worldwide follow the NSA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Next, let’s take a look at the commercial 5G landscape in the US. </a:t>
            </a:r>
          </a:p>
          <a:p>
            <a:r>
              <a:rPr lang="en-US" b="1"/>
              <a:t>[next]</a:t>
            </a:r>
          </a:p>
        </p:txBody>
      </p:sp>
      <p:sp>
        <p:nvSpPr>
          <p:cNvPr id="4" name="Slide Number Placeholder 3">
            <a:extLst>
              <a:ext uri="{FF2B5EF4-FFF2-40B4-BE49-F238E27FC236}">
                <a16:creationId xmlns:a16="http://schemas.microsoft.com/office/drawing/2014/main" id="{FDC00C95-9A20-3EB2-7327-BCFDC9CD37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F8805-F519-C542-B357-2A249973FD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13650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latin typeface="+mn-lt"/>
                <a:ea typeface="+mn-ea"/>
                <a:cs typeface="+mn-cs"/>
              </a:rPr>
              <a:t>Consider Tower A is a 5G base station having two panels – </a:t>
            </a:r>
          </a:p>
          <a:p>
            <a:r>
              <a:rPr lang="en-US" sz="1200" b="1" kern="1200">
                <a:solidFill>
                  <a:schemeClr val="tx1"/>
                </a:solidFill>
                <a:latin typeface="+mn-lt"/>
                <a:ea typeface="+mn-ea"/>
                <a:cs typeface="+mn-cs"/>
              </a:rPr>
              <a:t>[click]</a:t>
            </a:r>
            <a:r>
              <a:rPr lang="en-US" sz="1200" kern="1200">
                <a:solidFill>
                  <a:schemeClr val="tx1"/>
                </a:solidFill>
                <a:latin typeface="+mn-lt"/>
                <a:ea typeface="+mn-ea"/>
                <a:cs typeface="+mn-cs"/>
              </a:rPr>
              <a:t> one on the left side and </a:t>
            </a:r>
          </a:p>
          <a:p>
            <a:r>
              <a:rPr lang="en-US" sz="1200" b="1" kern="1200">
                <a:solidFill>
                  <a:schemeClr val="tx1"/>
                </a:solidFill>
                <a:latin typeface="+mn-lt"/>
                <a:ea typeface="+mn-ea"/>
                <a:cs typeface="+mn-cs"/>
              </a:rPr>
              <a:t>[click] </a:t>
            </a:r>
            <a:r>
              <a:rPr lang="en-US" sz="1200" kern="1200">
                <a:solidFill>
                  <a:schemeClr val="tx1"/>
                </a:solidFill>
                <a:latin typeface="+mn-lt"/>
                <a:ea typeface="+mn-ea"/>
                <a:cs typeface="+mn-cs"/>
              </a:rPr>
              <a:t>another on the right.</a:t>
            </a:r>
          </a:p>
          <a:p>
            <a:r>
              <a:rPr lang="en-US" sz="1200" b="1" kern="1200">
                <a:solidFill>
                  <a:schemeClr val="tx1"/>
                </a:solidFill>
                <a:latin typeface="+mn-lt"/>
                <a:ea typeface="+mn-ea"/>
                <a:cs typeface="+mn-cs"/>
              </a:rPr>
              <a:t>[click]</a:t>
            </a:r>
          </a:p>
          <a:p>
            <a:r>
              <a:rPr lang="en-US" sz="1200" kern="1200">
                <a:solidFill>
                  <a:schemeClr val="tx1"/>
                </a:solidFill>
                <a:latin typeface="+mn-lt"/>
                <a:ea typeface="+mn-ea"/>
                <a:cs typeface="+mn-cs"/>
              </a:rPr>
              <a:t>Assume, Alice is connected to the left panel of tower A with 5G connectivity.</a:t>
            </a:r>
          </a:p>
          <a:p>
            <a:r>
              <a:rPr lang="en-US" sz="1200" b="1" kern="1200">
                <a:solidFill>
                  <a:schemeClr val="tx1"/>
                </a:solidFill>
                <a:latin typeface="+mn-lt"/>
                <a:ea typeface="+mn-ea"/>
                <a:cs typeface="+mn-cs"/>
              </a:rPr>
              <a:t>[click]</a:t>
            </a:r>
          </a:p>
          <a:p>
            <a:r>
              <a:rPr lang="en-US" sz="1200" kern="1200">
                <a:solidFill>
                  <a:schemeClr val="tx1"/>
                </a:solidFill>
                <a:latin typeface="+mn-lt"/>
                <a:ea typeface="+mn-ea"/>
                <a:cs typeface="+mn-cs"/>
              </a:rPr>
              <a:t>As she walks along the path, there is a handoff from the left-5G panel to the right-5G panel. </a:t>
            </a:r>
          </a:p>
          <a:p>
            <a:r>
              <a:rPr lang="en-US" sz="1200" kern="1200">
                <a:solidFill>
                  <a:schemeClr val="tx1"/>
                </a:solidFill>
                <a:latin typeface="+mn-lt"/>
                <a:ea typeface="+mn-ea"/>
                <a:cs typeface="+mn-cs"/>
              </a:rPr>
              <a:t>But since all the control signaling is happening over LTE, we observed such a 5G to 5G handoff associated with the same tower happens in two stages. </a:t>
            </a:r>
          </a:p>
          <a:p>
            <a:r>
              <a:rPr lang="en-US" sz="1200" b="1" kern="1200">
                <a:solidFill>
                  <a:schemeClr val="tx1"/>
                </a:solidFill>
                <a:latin typeface="+mn-lt"/>
                <a:ea typeface="+mn-ea"/>
                <a:cs typeface="+mn-cs"/>
              </a:rPr>
              <a:t>[click]</a:t>
            </a:r>
          </a:p>
          <a:p>
            <a:r>
              <a:rPr lang="en-US" sz="1200" kern="1200">
                <a:solidFill>
                  <a:schemeClr val="tx1"/>
                </a:solidFill>
                <a:latin typeface="+mn-lt"/>
                <a:ea typeface="+mn-ea"/>
                <a:cs typeface="+mn-cs"/>
              </a:rPr>
              <a:t>In the first stage, Alice experiences a handoff from 5G to 4G. Such a change in wireless technology is referred to as a vertical handoff. </a:t>
            </a:r>
          </a:p>
          <a:p>
            <a:r>
              <a:rPr lang="en-US" sz="1200" b="1" kern="1200">
                <a:solidFill>
                  <a:schemeClr val="tx1"/>
                </a:solidFill>
                <a:latin typeface="+mn-lt"/>
                <a:ea typeface="+mn-ea"/>
                <a:cs typeface="+mn-cs"/>
              </a:rPr>
              <a:t>[click]</a:t>
            </a:r>
          </a:p>
          <a:p>
            <a:r>
              <a:rPr lang="en-US" sz="1200" kern="1200">
                <a:solidFill>
                  <a:schemeClr val="tx1"/>
                </a:solidFill>
                <a:latin typeface="+mn-lt"/>
                <a:ea typeface="+mn-ea"/>
                <a:cs typeface="+mn-cs"/>
              </a:rPr>
              <a:t>in the second stage, another vertical handoff takes place but this time the radio type changes from 4G to 5G. Note, in this whole process, we were connected to the same tower A, but moved between panels.</a:t>
            </a:r>
          </a:p>
          <a:p>
            <a:r>
              <a:rPr lang="en-US" sz="1200" b="1" kern="1200">
                <a:solidFill>
                  <a:schemeClr val="tx1"/>
                </a:solidFill>
                <a:latin typeface="+mn-lt"/>
                <a:ea typeface="+mn-ea"/>
                <a:cs typeface="+mn-cs"/>
              </a:rPr>
              <a:t>[click]</a:t>
            </a:r>
          </a:p>
          <a:p>
            <a:r>
              <a:rPr lang="en-US" sz="1200" kern="1200">
                <a:solidFill>
                  <a:schemeClr val="tx1"/>
                </a:solidFill>
                <a:latin typeface="+mn-lt"/>
                <a:ea typeface="+mn-ea"/>
                <a:cs typeface="+mn-cs"/>
              </a:rPr>
              <a:t>The combination of the two primitive vertical handoffs resulted into a 5G to 5G handoff associated with the same tower. </a:t>
            </a:r>
          </a:p>
          <a:p>
            <a:r>
              <a:rPr lang="en-US" sz="1200" kern="1200">
                <a:solidFill>
                  <a:schemeClr val="tx1"/>
                </a:solidFill>
                <a:latin typeface="+mn-lt"/>
                <a:ea typeface="+mn-ea"/>
                <a:cs typeface="+mn-cs"/>
              </a:rPr>
              <a:t>In general, we define a combinational handoff as a type of handoff that corresponds to a high-level event that cannot be realized by a single primitive handoff type. </a:t>
            </a:r>
          </a:p>
          <a:p>
            <a:r>
              <a:rPr lang="en-US" sz="1200" b="1" kern="1200">
                <a:solidFill>
                  <a:schemeClr val="tx1"/>
                </a:solidFill>
                <a:latin typeface="+mn-lt"/>
                <a:ea typeface="+mn-ea"/>
                <a:cs typeface="+mn-cs"/>
              </a:rPr>
              <a:t>[click]</a:t>
            </a:r>
            <a:endParaRPr lang="en-US" sz="1200" kern="1200">
              <a:solidFill>
                <a:schemeClr val="tx1"/>
              </a:solidFill>
              <a:latin typeface="+mn-lt"/>
              <a:ea typeface="+mn-ea"/>
              <a:cs typeface="+mn-cs"/>
            </a:endParaRPr>
          </a:p>
          <a:p>
            <a:r>
              <a:rPr lang="en-US" sz="1200" kern="1200">
                <a:solidFill>
                  <a:schemeClr val="tx1"/>
                </a:solidFill>
                <a:latin typeface="+mn-lt"/>
                <a:ea typeface="+mn-ea"/>
                <a:cs typeface="+mn-cs"/>
              </a:rPr>
              <a:t>Now as Alice continues to walk towards another Tower, say B which again has two panels - left and right. </a:t>
            </a:r>
          </a:p>
          <a:p>
            <a:r>
              <a:rPr lang="en-US" sz="1200" b="1" kern="1200">
                <a:solidFill>
                  <a:schemeClr val="tx1"/>
                </a:solidFill>
                <a:latin typeface="+mn-lt"/>
                <a:ea typeface="+mn-ea"/>
                <a:cs typeface="+mn-cs"/>
              </a:rPr>
              <a:t>[click]</a:t>
            </a:r>
            <a:endParaRPr lang="en-US" sz="1200" kern="1200">
              <a:solidFill>
                <a:schemeClr val="tx1"/>
              </a:solidFill>
              <a:latin typeface="+mn-lt"/>
              <a:ea typeface="+mn-ea"/>
              <a:cs typeface="+mn-cs"/>
            </a:endParaRPr>
          </a:p>
          <a:p>
            <a:r>
              <a:rPr lang="en-US" sz="1200" kern="1200">
                <a:solidFill>
                  <a:schemeClr val="tx1"/>
                </a:solidFill>
                <a:latin typeface="+mn-lt"/>
                <a:ea typeface="+mn-ea"/>
                <a:cs typeface="+mn-cs"/>
              </a:rPr>
              <a:t>This time we see that she experienced a different type of combinational handoff – a 5G to 5G handoff involving two different towers A to B. </a:t>
            </a:r>
          </a:p>
          <a:p>
            <a:r>
              <a:rPr lang="en-US" sz="1200" b="1" kern="1200">
                <a:solidFill>
                  <a:schemeClr val="tx1"/>
                </a:solidFill>
                <a:latin typeface="+mn-lt"/>
                <a:ea typeface="+mn-ea"/>
                <a:cs typeface="+mn-cs"/>
              </a:rPr>
              <a:t>[click]</a:t>
            </a:r>
          </a:p>
          <a:p>
            <a:r>
              <a:rPr lang="en-US" sz="1200" kern="1200">
                <a:solidFill>
                  <a:schemeClr val="tx1"/>
                </a:solidFill>
                <a:latin typeface="+mn-lt"/>
                <a:ea typeface="+mn-ea"/>
                <a:cs typeface="+mn-cs"/>
              </a:rPr>
              <a:t>We observed this handoff event also consisted of two stages, the first one is when Alice having 5G connectivity moved from tower A to Tower B but with 4G active, resulting in a horizontal and vertical handoff occurring together as a single primitive handoff. </a:t>
            </a:r>
          </a:p>
          <a:p>
            <a:r>
              <a:rPr lang="en-US" sz="1200" b="1" kern="1200">
                <a:solidFill>
                  <a:schemeClr val="tx1"/>
                </a:solidFill>
                <a:latin typeface="+mn-lt"/>
                <a:ea typeface="+mn-ea"/>
                <a:cs typeface="+mn-cs"/>
              </a:rPr>
              <a:t>[click]</a:t>
            </a:r>
          </a:p>
          <a:p>
            <a:r>
              <a:rPr lang="en-US" sz="1200" kern="1200">
                <a:solidFill>
                  <a:schemeClr val="tx1"/>
                </a:solidFill>
                <a:latin typeface="+mn-lt"/>
                <a:ea typeface="+mn-ea"/>
                <a:cs typeface="+mn-cs"/>
              </a:rPr>
              <a:t>In the second stage, Alice -- who is now connected to tower B experiences a vertical handoff making her 5G connection active with tower B.</a:t>
            </a:r>
          </a:p>
          <a:p>
            <a:endParaRPr lang="en-US" sz="1200" kern="1200">
              <a:solidFill>
                <a:schemeClr val="tx1"/>
              </a:solidFill>
              <a:latin typeface="+mn-lt"/>
              <a:ea typeface="+mn-ea"/>
              <a:cs typeface="+mn-cs"/>
            </a:endParaRPr>
          </a:p>
          <a:p>
            <a:r>
              <a:rPr lang="en-US" sz="1200" kern="1200">
                <a:solidFill>
                  <a:schemeClr val="tx1"/>
                </a:solidFill>
                <a:latin typeface="+mn-lt"/>
                <a:ea typeface="+mn-ea"/>
                <a:cs typeface="+mn-cs"/>
              </a:rPr>
              <a:t>While these two scenarios illustrate two combinational handoffs, we observe that often times the primitive handoffs form more complex sequences and other 5G carriers also exhibit similar behavior. More details about handoffs observed in NSA 5G is explained in the paper. </a:t>
            </a:r>
          </a:p>
          <a:p>
            <a:endParaRPr lang="en-US" sz="1200" kern="120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F8805-F519-C542-B357-2A249973FD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1051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Given the knowledge about the primitive and combinational handoffs in non-standalone 5G, we conduct an experiment with low mobility in Minneapolis area using Verizon’s 5G service. Holding the phone in our hand, we walk a loop of 700 meters spanning for roughly 8 minutes. While walking, we keep a downloading session active on the phone, and </a:t>
            </a:r>
            <a:r>
              <a:rPr lang="en-US" b="1"/>
              <a:t>[click]</a:t>
            </a:r>
            <a:r>
              <a:rPr lang="en-US"/>
              <a:t> log the perceived throughput and handoff activity events over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find that the phone experiences a total of 31 primitive handoffs and bounces between 4G and 5G for 13 times.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While this may seem to be a side effect of non-standalone 5G, we still find a total of 16 combinational handoffs during this short walk. Such high number of handoffs especially while using millimeter wave is inevitable due to the small footprints of the 5G base stations.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Frequent handoffs results the throughput to highly fluctuate between 0 to 1Gbps. </a:t>
            </a:r>
            <a:endParaRPr lang="en-US" strike="sngStrik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F8805-F519-C542-B357-2A249973FD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8151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72DA2E-414F-3743-8016-7A615E8E90A3}" type="slidenum">
              <a:rPr lang="en-US" smtClean="0"/>
              <a:t>3</a:t>
            </a:fld>
            <a:endParaRPr lang="en-US"/>
          </a:p>
        </p:txBody>
      </p:sp>
    </p:spTree>
    <p:extLst>
      <p:ext uri="{BB962C8B-B14F-4D97-AF65-F5344CB8AC3E}">
        <p14:creationId xmlns:p14="http://schemas.microsoft.com/office/powerpoint/2010/main" val="1089792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2DA2E-414F-3743-8016-7A615E8E90A3}" type="slidenum">
              <a:rPr lang="en-US" smtClean="0"/>
              <a:t>4</a:t>
            </a:fld>
            <a:endParaRPr lang="en-US"/>
          </a:p>
        </p:txBody>
      </p:sp>
    </p:spTree>
    <p:extLst>
      <p:ext uri="{BB962C8B-B14F-4D97-AF65-F5344CB8AC3E}">
        <p14:creationId xmlns:p14="http://schemas.microsoft.com/office/powerpoint/2010/main" val="247379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72DA2E-414F-3743-8016-7A615E8E90A3}" type="slidenum">
              <a:rPr lang="en-US" smtClean="0"/>
              <a:t>5</a:t>
            </a:fld>
            <a:endParaRPr lang="en-US"/>
          </a:p>
        </p:txBody>
      </p:sp>
    </p:spTree>
    <p:extLst>
      <p:ext uri="{BB962C8B-B14F-4D97-AF65-F5344CB8AC3E}">
        <p14:creationId xmlns:p14="http://schemas.microsoft.com/office/powerpoint/2010/main" val="2239436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72DA2E-414F-3743-8016-7A615E8E90A3}" type="slidenum">
              <a:rPr lang="en-US" smtClean="0"/>
              <a:t>6</a:t>
            </a:fld>
            <a:endParaRPr lang="en-US"/>
          </a:p>
        </p:txBody>
      </p:sp>
    </p:spTree>
    <p:extLst>
      <p:ext uri="{BB962C8B-B14F-4D97-AF65-F5344CB8AC3E}">
        <p14:creationId xmlns:p14="http://schemas.microsoft.com/office/powerpoint/2010/main" val="665594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72DA2E-414F-3743-8016-7A615E8E90A3}" type="slidenum">
              <a:rPr lang="en-US" smtClean="0"/>
              <a:t>7</a:t>
            </a:fld>
            <a:endParaRPr lang="en-US"/>
          </a:p>
        </p:txBody>
      </p:sp>
    </p:spTree>
    <p:extLst>
      <p:ext uri="{BB962C8B-B14F-4D97-AF65-F5344CB8AC3E}">
        <p14:creationId xmlns:p14="http://schemas.microsoft.com/office/powerpoint/2010/main" val="174915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72DA2E-414F-3743-8016-7A615E8E90A3}" type="slidenum">
              <a:rPr lang="en-US" smtClean="0"/>
              <a:t>8</a:t>
            </a:fld>
            <a:endParaRPr lang="en-US"/>
          </a:p>
        </p:txBody>
      </p:sp>
    </p:spTree>
    <p:extLst>
      <p:ext uri="{BB962C8B-B14F-4D97-AF65-F5344CB8AC3E}">
        <p14:creationId xmlns:p14="http://schemas.microsoft.com/office/powerpoint/2010/main" val="2052927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fld id="{A772DA2E-414F-3743-8016-7A615E8E90A3}" type="slidenum">
              <a:rPr lang="en-US" smtClean="0"/>
              <a:t>9</a:t>
            </a:fld>
            <a:endParaRPr lang="en-US"/>
          </a:p>
        </p:txBody>
      </p:sp>
    </p:spTree>
    <p:extLst>
      <p:ext uri="{BB962C8B-B14F-4D97-AF65-F5344CB8AC3E}">
        <p14:creationId xmlns:p14="http://schemas.microsoft.com/office/powerpoint/2010/main" val="583353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标题幻灯片">
    <p:spTree>
      <p:nvGrpSpPr>
        <p:cNvPr id="1" name=""/>
        <p:cNvGrpSpPr/>
        <p:nvPr/>
      </p:nvGrpSpPr>
      <p:grpSpPr>
        <a:xfrm>
          <a:off x="0" y="0"/>
          <a:ext cx="0" cy="0"/>
          <a:chOff x="0" y="0"/>
          <a:chExt cx="0" cy="0"/>
        </a:xfrm>
      </p:grpSpPr>
      <p:sp>
        <p:nvSpPr>
          <p:cNvPr id="63491" name="Rectangle 3"/>
          <p:cNvSpPr>
            <a:spLocks noGrp="1" noChangeArrowheads="1"/>
          </p:cNvSpPr>
          <p:nvPr>
            <p:ph type="ctrTitle"/>
          </p:nvPr>
        </p:nvSpPr>
        <p:spPr>
          <a:xfrm>
            <a:off x="1066800" y="2590800"/>
            <a:ext cx="7772400" cy="1143000"/>
          </a:xfrm>
        </p:spPr>
        <p:txBody>
          <a:bodyPr/>
          <a:lstStyle>
            <a:lvl1pPr>
              <a:defRPr sz="4000">
                <a:solidFill>
                  <a:schemeClr val="bg1"/>
                </a:solidFill>
              </a:defRPr>
            </a:lvl1pPr>
          </a:lstStyle>
          <a:p>
            <a:pPr lvl="0"/>
            <a:r>
              <a:rPr lang="zh-CN" altLang="en-US" noProof="0"/>
              <a:t>单击此处编辑母版标题样式</a:t>
            </a:r>
            <a:endParaRPr lang="en-GB" noProof="0"/>
          </a:p>
        </p:txBody>
      </p:sp>
      <p:sp>
        <p:nvSpPr>
          <p:cNvPr id="63492" name="Rectangle 4"/>
          <p:cNvSpPr>
            <a:spLocks noGrp="1" noChangeArrowheads="1"/>
          </p:cNvSpPr>
          <p:nvPr>
            <p:ph type="subTitle" idx="1"/>
          </p:nvPr>
        </p:nvSpPr>
        <p:spPr>
          <a:xfrm>
            <a:off x="1066800" y="4114800"/>
            <a:ext cx="6400800" cy="1752600"/>
          </a:xfrm>
        </p:spPr>
        <p:txBody>
          <a:bodyPr/>
          <a:lstStyle>
            <a:lvl1pPr marL="0" indent="0">
              <a:buFont typeface="Times" charset="0"/>
              <a:buNone/>
              <a:defRPr>
                <a:solidFill>
                  <a:schemeClr val="bg1"/>
                </a:solidFill>
              </a:defRPr>
            </a:lvl1pPr>
          </a:lstStyle>
          <a:p>
            <a:pPr lvl="0"/>
            <a:r>
              <a:rPr lang="zh-CN" altLang="en-US" noProof="0"/>
              <a:t>单击此处编辑母版副标题样式</a:t>
            </a:r>
            <a:endParaRPr lang="en-GB" noProof="0"/>
          </a:p>
        </p:txBody>
      </p:sp>
      <p:sp>
        <p:nvSpPr>
          <p:cNvPr id="4"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92360E-A428-4E54-AFB2-B3D98ED02B95}" type="slidenum">
              <a:rPr lang="en-US" smtClean="0"/>
              <a:t>‹#›</a:t>
            </a:fld>
            <a:endParaRPr lang="en-US"/>
          </a:p>
        </p:txBody>
      </p:sp>
    </p:spTree>
    <p:extLst>
      <p:ext uri="{BB962C8B-B14F-4D97-AF65-F5344CB8AC3E}">
        <p14:creationId xmlns:p14="http://schemas.microsoft.com/office/powerpoint/2010/main" val="3352280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solidFill>
                  <a:srgbClr val="376092"/>
                </a:solidFill>
              </a:defRPr>
            </a:lvl1pPr>
          </a:lstStyle>
          <a:p>
            <a:r>
              <a:rPr lang="en-US" altLang="zh-TW"/>
              <a:t>Click to edit Master title style</a:t>
            </a:r>
            <a:endParaRPr lang="zh-TW"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ltLang="zh-TW"/>
              <a:t>Click to edit Master text styles</a:t>
            </a:r>
          </a:p>
        </p:txBody>
      </p:sp>
      <p:sp>
        <p:nvSpPr>
          <p:cNvPr id="4" name="Date Placeholder 3"/>
          <p:cNvSpPr>
            <a:spLocks noGrp="1"/>
          </p:cNvSpPr>
          <p:nvPr>
            <p:ph type="dt" sz="half" idx="10"/>
          </p:nvPr>
        </p:nvSpPr>
        <p:spPr/>
        <p:txBody>
          <a:bodyPr/>
          <a:lstStyle/>
          <a:p>
            <a:fld id="{5769CA94-EA06-D74B-8813-1E4703F46274}" type="datetime4">
              <a:rPr lang="en-US" altLang="zh-TW" smtClean="0">
                <a:solidFill>
                  <a:prstClr val="black">
                    <a:tint val="75000"/>
                  </a:prstClr>
                </a:solidFill>
              </a:rPr>
              <a:pPr/>
              <a:t>November 5, 2024</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TW">
                <a:solidFill>
                  <a:prstClr val="black">
                    <a:tint val="75000"/>
                  </a:prstClr>
                </a:solidFill>
              </a:rPr>
              <a:t>Kate Lin @ NMS, CITI, Sinica</a:t>
            </a:r>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2249D5-A457-40D1-9D22-46206593EEB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783204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5" name="Date Placeholder 4"/>
          <p:cNvSpPr>
            <a:spLocks noGrp="1"/>
          </p:cNvSpPr>
          <p:nvPr>
            <p:ph type="dt" sz="half" idx="10"/>
          </p:nvPr>
        </p:nvSpPr>
        <p:spPr/>
        <p:txBody>
          <a:bodyPr/>
          <a:lstStyle/>
          <a:p>
            <a:fld id="{B9BA057F-EEE0-E143-A647-6E2A5362C421}" type="datetime4">
              <a:rPr lang="en-US" altLang="zh-TW" smtClean="0">
                <a:solidFill>
                  <a:prstClr val="black">
                    <a:tint val="75000"/>
                  </a:prstClr>
                </a:solidFill>
              </a:rPr>
              <a:pPr/>
              <a:t>November 5, 2024</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ltLang="zh-TW">
                <a:solidFill>
                  <a:prstClr val="black">
                    <a:tint val="75000"/>
                  </a:prstClr>
                </a:solidFill>
              </a:rPr>
              <a:t>Kate Lin @ NMS, CITI, Sinica</a:t>
            </a:r>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2249D5-A457-40D1-9D22-46206593EEB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41143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TW"/>
              <a:t>Click to edit Master title style</a:t>
            </a:r>
            <a:endParaRPr lang="zh-TW" altLang="en-US"/>
          </a:p>
        </p:txBody>
      </p:sp>
      <p:sp>
        <p:nvSpPr>
          <p:cNvPr id="3" name="Text Placeholder 2"/>
          <p:cNvSpPr>
            <a:spLocks noGrp="1"/>
          </p:cNvSpPr>
          <p:nvPr>
            <p:ph type="body" idx="1"/>
          </p:nvPr>
        </p:nvSpPr>
        <p:spPr>
          <a:xfrm>
            <a:off x="457200" y="1124744"/>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1772816"/>
            <a:ext cx="4040188" cy="468052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5" name="Text Placeholder 4"/>
          <p:cNvSpPr>
            <a:spLocks noGrp="1"/>
          </p:cNvSpPr>
          <p:nvPr>
            <p:ph type="body" sz="quarter" idx="3"/>
          </p:nvPr>
        </p:nvSpPr>
        <p:spPr>
          <a:xfrm>
            <a:off x="4645026" y="1124744"/>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26" y="1772816"/>
            <a:ext cx="4041775" cy="468052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7" name="Date Placeholder 6"/>
          <p:cNvSpPr>
            <a:spLocks noGrp="1"/>
          </p:cNvSpPr>
          <p:nvPr>
            <p:ph type="dt" sz="half" idx="10"/>
          </p:nvPr>
        </p:nvSpPr>
        <p:spPr/>
        <p:txBody>
          <a:bodyPr/>
          <a:lstStyle/>
          <a:p>
            <a:fld id="{DD1D1E87-4D57-8247-812B-DE86A4FE7CAD}" type="datetime4">
              <a:rPr lang="en-US" altLang="zh-TW" smtClean="0">
                <a:solidFill>
                  <a:prstClr val="black">
                    <a:tint val="75000"/>
                  </a:prstClr>
                </a:solidFill>
              </a:rPr>
              <a:pPr/>
              <a:t>November 5, 2024</a:t>
            </a:fld>
            <a:endParaRPr lang="zh-TW" alt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ltLang="zh-TW">
                <a:solidFill>
                  <a:prstClr val="black">
                    <a:tint val="75000"/>
                  </a:prstClr>
                </a:solidFill>
              </a:rPr>
              <a:t>Kate Lin @ NMS, CITI, Sinica</a:t>
            </a:r>
            <a:endParaRPr lang="zh-TW"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2249D5-A457-40D1-9D22-46206593EEB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786592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Date Placeholder 2"/>
          <p:cNvSpPr>
            <a:spLocks noGrp="1"/>
          </p:cNvSpPr>
          <p:nvPr>
            <p:ph type="dt" sz="half" idx="10"/>
          </p:nvPr>
        </p:nvSpPr>
        <p:spPr/>
        <p:txBody>
          <a:bodyPr/>
          <a:lstStyle/>
          <a:p>
            <a:fld id="{127BE326-3951-8F41-B8A6-287BD53E821A}" type="datetime4">
              <a:rPr lang="en-US" altLang="zh-TW" smtClean="0">
                <a:solidFill>
                  <a:prstClr val="black">
                    <a:tint val="75000"/>
                  </a:prstClr>
                </a:solidFill>
              </a:rPr>
              <a:pPr/>
              <a:t>November 5, 2024</a:t>
            </a:fld>
            <a:endParaRPr lang="zh-TW" alt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ltLang="zh-TW">
                <a:solidFill>
                  <a:prstClr val="black">
                    <a:tint val="75000"/>
                  </a:prstClr>
                </a:solidFill>
              </a:rPr>
              <a:t>Kate Lin @ NMS, CITI, Sinica</a:t>
            </a:r>
            <a:endParaRPr lang="zh-TW"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2249D5-A457-40D1-9D22-46206593EEB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517614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8888A6-5662-9840-99A9-AA3002CD224D}" type="datetime4">
              <a:rPr lang="en-US" altLang="zh-TW" smtClean="0">
                <a:solidFill>
                  <a:prstClr val="black">
                    <a:tint val="75000"/>
                  </a:prstClr>
                </a:solidFill>
              </a:rPr>
              <a:pPr/>
              <a:t>November 5, 2024</a:t>
            </a:fld>
            <a:endParaRPr lang="zh-TW" alt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ltLang="zh-TW">
                <a:solidFill>
                  <a:prstClr val="black">
                    <a:tint val="75000"/>
                  </a:prstClr>
                </a:solidFill>
              </a:rPr>
              <a:t>Kate Lin @ NMS, CITI, Sinica</a:t>
            </a:r>
            <a:endParaRPr lang="zh-TW"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2249D5-A457-40D1-9D22-46206593EEB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9858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ltLang="zh-TW"/>
              <a:t>Click to edit Master title style</a:t>
            </a:r>
            <a:endParaRPr lang="zh-TW" alt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Date Placeholder 4"/>
          <p:cNvSpPr>
            <a:spLocks noGrp="1"/>
          </p:cNvSpPr>
          <p:nvPr>
            <p:ph type="dt" sz="half" idx="10"/>
          </p:nvPr>
        </p:nvSpPr>
        <p:spPr/>
        <p:txBody>
          <a:bodyPr/>
          <a:lstStyle/>
          <a:p>
            <a:fld id="{EF1E50D6-2B8D-AE42-9157-E111CFB90FA4}" type="datetime4">
              <a:rPr lang="en-US" altLang="zh-TW" smtClean="0">
                <a:solidFill>
                  <a:prstClr val="black">
                    <a:tint val="75000"/>
                  </a:prstClr>
                </a:solidFill>
              </a:rPr>
              <a:pPr/>
              <a:t>November 5, 2024</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ltLang="zh-TW">
                <a:solidFill>
                  <a:prstClr val="black">
                    <a:tint val="75000"/>
                  </a:prstClr>
                </a:solidFill>
              </a:rPr>
              <a:t>Kate Lin @ NMS, CITI, Sinica</a:t>
            </a:r>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2249D5-A457-40D1-9D22-46206593EEB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05667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zh-TW"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TW" alt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Date Placeholder 4"/>
          <p:cNvSpPr>
            <a:spLocks noGrp="1"/>
          </p:cNvSpPr>
          <p:nvPr>
            <p:ph type="dt" sz="half" idx="10"/>
          </p:nvPr>
        </p:nvSpPr>
        <p:spPr/>
        <p:txBody>
          <a:bodyPr/>
          <a:lstStyle/>
          <a:p>
            <a:fld id="{91029112-BA64-6B4D-AED1-892FC489EC4A}" type="datetime4">
              <a:rPr lang="en-US" altLang="zh-TW" smtClean="0">
                <a:solidFill>
                  <a:prstClr val="black">
                    <a:tint val="75000"/>
                  </a:prstClr>
                </a:solidFill>
              </a:rPr>
              <a:pPr/>
              <a:t>November 5, 2024</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ltLang="zh-TW">
                <a:solidFill>
                  <a:prstClr val="black">
                    <a:tint val="75000"/>
                  </a:prstClr>
                </a:solidFill>
              </a:rPr>
              <a:t>Kate Lin @ NMS, CITI, Sinica</a:t>
            </a:r>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2249D5-A457-40D1-9D22-46206593EEB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81010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p:cNvSpPr>
            <a:spLocks noGrp="1"/>
          </p:cNvSpPr>
          <p:nvPr>
            <p:ph type="dt" sz="half" idx="10"/>
          </p:nvPr>
        </p:nvSpPr>
        <p:spPr/>
        <p:txBody>
          <a:bodyPr/>
          <a:lstStyle/>
          <a:p>
            <a:fld id="{E392F77E-6920-914C-84CD-27E3CCDDC6C1}" type="datetime4">
              <a:rPr lang="en-US" altLang="zh-TW" smtClean="0">
                <a:solidFill>
                  <a:prstClr val="black">
                    <a:tint val="75000"/>
                  </a:prstClr>
                </a:solidFill>
              </a:rPr>
              <a:pPr/>
              <a:t>November 5, 2024</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TW">
                <a:solidFill>
                  <a:prstClr val="black">
                    <a:tint val="75000"/>
                  </a:prstClr>
                </a:solidFill>
              </a:rPr>
              <a:t>Kate Lin @ NMS, CITI, Sinica</a:t>
            </a:r>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2249D5-A457-40D1-9D22-46206593EEB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75600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ltLang="zh-TW"/>
              <a:t>Click to edit Master title style</a:t>
            </a:r>
            <a:endParaRPr lang="zh-TW" alt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p:cNvSpPr>
            <a:spLocks noGrp="1"/>
          </p:cNvSpPr>
          <p:nvPr>
            <p:ph type="dt" sz="half" idx="10"/>
          </p:nvPr>
        </p:nvSpPr>
        <p:spPr/>
        <p:txBody>
          <a:bodyPr/>
          <a:lstStyle/>
          <a:p>
            <a:fld id="{068509CC-8AEF-0F46-A141-A828F5D30D70}" type="datetime4">
              <a:rPr lang="en-US" altLang="zh-TW" smtClean="0">
                <a:solidFill>
                  <a:prstClr val="black">
                    <a:tint val="75000"/>
                  </a:prstClr>
                </a:solidFill>
              </a:rPr>
              <a:pPr/>
              <a:t>November 5, 2024</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TW">
                <a:solidFill>
                  <a:prstClr val="black">
                    <a:tint val="75000"/>
                  </a:prstClr>
                </a:solidFill>
              </a:rPr>
              <a:t>Kate Lin @ NMS, CITI, Sinica</a:t>
            </a:r>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2249D5-A457-40D1-9D22-46206593EEB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181918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5900721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6" y="609600"/>
            <a:ext cx="7850187" cy="609600"/>
          </a:xfrm>
        </p:spPr>
        <p:txBody>
          <a:bodyPr/>
          <a:lstStyle/>
          <a:p>
            <a:r>
              <a:rPr lang="en-US" altLang="zh-CN"/>
              <a:t>This is the title</a:t>
            </a:r>
            <a:endParaRPr lang="en-US"/>
          </a:p>
        </p:txBody>
      </p:sp>
      <p:sp>
        <p:nvSpPr>
          <p:cNvPr id="3" name="Content Placeholder 2"/>
          <p:cNvSpPr>
            <a:spLocks noGrp="1"/>
          </p:cNvSpPr>
          <p:nvPr>
            <p:ph idx="1" hasCustomPrompt="1"/>
          </p:nvPr>
        </p:nvSpPr>
        <p:spPr>
          <a:xfrm>
            <a:off x="395288" y="1676400"/>
            <a:ext cx="8150225" cy="3657600"/>
          </a:xfrm>
        </p:spPr>
        <p:txBody>
          <a:bodyPr/>
          <a:lstStyle>
            <a:lvl1pPr>
              <a:defRPr baseline="0"/>
            </a:lvl1pPr>
            <a:lvl2pPr>
              <a:defRPr baseline="0"/>
            </a:lvl2pPr>
            <a:lvl3pPr>
              <a:defRPr baseline="0"/>
            </a:lvl3pPr>
            <a:lvl4pPr>
              <a:defRPr baseline="0"/>
            </a:lvl4pPr>
            <a:lvl5pPr>
              <a:defRPr baseline="0"/>
            </a:lvl5pPr>
          </a:lstStyle>
          <a:p>
            <a:pPr lvl="0"/>
            <a:r>
              <a:rPr lang="en-US" altLang="zh-CN"/>
              <a:t>The first level bullet</a:t>
            </a:r>
            <a:endParaRPr lang="zh-CN" altLang="en-US"/>
          </a:p>
          <a:p>
            <a:pPr lvl="1"/>
            <a:r>
              <a:rPr lang="en-US" altLang="zh-CN"/>
              <a:t>The second level</a:t>
            </a:r>
            <a:endParaRPr lang="zh-CN" altLang="en-US"/>
          </a:p>
          <a:p>
            <a:pPr lvl="2"/>
            <a:r>
              <a:rPr lang="en-US" altLang="zh-CN"/>
              <a:t>The third level</a:t>
            </a:r>
            <a:endParaRPr lang="zh-CN" altLang="en-US"/>
          </a:p>
          <a:p>
            <a:pPr lvl="3"/>
            <a:r>
              <a:rPr lang="en-US" altLang="zh-CN"/>
              <a:t>The fourth level</a:t>
            </a:r>
            <a:endParaRPr lang="zh-CN" altLang="en-US"/>
          </a:p>
          <a:p>
            <a:pPr lvl="4"/>
            <a:r>
              <a:rPr lang="en-US"/>
              <a:t>The fifth level</a:t>
            </a:r>
          </a:p>
        </p:txBody>
      </p:sp>
      <p:sp>
        <p:nvSpPr>
          <p:cNvPr id="4"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92360E-A428-4E54-AFB2-B3D98ED02B95}" type="slidenum">
              <a:rPr lang="en-US" smtClean="0"/>
              <a:t>‹#›</a:t>
            </a:fld>
            <a:endParaRPr lang="en-US"/>
          </a:p>
        </p:txBody>
      </p:sp>
    </p:spTree>
    <p:extLst>
      <p:ext uri="{BB962C8B-B14F-4D97-AF65-F5344CB8AC3E}">
        <p14:creationId xmlns:p14="http://schemas.microsoft.com/office/powerpoint/2010/main" val="3155552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92969" y="2268142"/>
            <a:ext cx="7358063" cy="232171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0590833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E16F2-2DA3-414D-3BC8-229BA85E20B4}"/>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CH"/>
          </a:p>
        </p:txBody>
      </p:sp>
      <p:sp>
        <p:nvSpPr>
          <p:cNvPr id="3" name="Subtitle 2">
            <a:extLst>
              <a:ext uri="{FF2B5EF4-FFF2-40B4-BE49-F238E27FC236}">
                <a16:creationId xmlns:a16="http://schemas.microsoft.com/office/drawing/2014/main" id="{7B033B37-5E60-6432-AB6C-D64B2099119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1002238C-1632-F227-AEB5-F02454C407E7}"/>
              </a:ext>
            </a:extLst>
          </p:cNvPr>
          <p:cNvSpPr>
            <a:spLocks noGrp="1"/>
          </p:cNvSpPr>
          <p:nvPr>
            <p:ph type="dt" sz="half" idx="10"/>
          </p:nvPr>
        </p:nvSpPr>
        <p:spPr/>
        <p:txBody>
          <a:bodyPr/>
          <a:lstStyle/>
          <a:p>
            <a:fld id="{80E9EC78-15A2-0546-BEDA-617F1B19584E}" type="datetimeFigureOut">
              <a:rPr lang="en-CH" smtClean="0"/>
              <a:t>05.11.24</a:t>
            </a:fld>
            <a:endParaRPr lang="en-CH"/>
          </a:p>
        </p:txBody>
      </p:sp>
      <p:sp>
        <p:nvSpPr>
          <p:cNvPr id="5" name="Footer Placeholder 4">
            <a:extLst>
              <a:ext uri="{FF2B5EF4-FFF2-40B4-BE49-F238E27FC236}">
                <a16:creationId xmlns:a16="http://schemas.microsoft.com/office/drawing/2014/main" id="{5344220D-5ECF-94C2-818B-66E76AE3BE7B}"/>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AD8A7CD0-29C2-C2E2-1080-A329CBEA7C66}"/>
              </a:ext>
            </a:extLst>
          </p:cNvPr>
          <p:cNvSpPr>
            <a:spLocks noGrp="1"/>
          </p:cNvSpPr>
          <p:nvPr>
            <p:ph type="sldNum" sz="quarter" idx="12"/>
          </p:nvPr>
        </p:nvSpPr>
        <p:spPr/>
        <p:txBody>
          <a:bodyPr/>
          <a:lstStyle/>
          <a:p>
            <a:fld id="{DA6D5B1C-8FF5-C24E-991F-2B08E076C1D6}" type="slidenum">
              <a:rPr lang="en-CH" smtClean="0"/>
              <a:t>‹#›</a:t>
            </a:fld>
            <a:endParaRPr lang="en-CH"/>
          </a:p>
        </p:txBody>
      </p:sp>
    </p:spTree>
    <p:extLst>
      <p:ext uri="{BB962C8B-B14F-4D97-AF65-F5344CB8AC3E}">
        <p14:creationId xmlns:p14="http://schemas.microsoft.com/office/powerpoint/2010/main" val="1329485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C67E-E2B8-EB20-0083-31B68746EDDE}"/>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789A272B-B22C-517B-724E-E909ABBD9E3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03DBEC5D-D88F-C280-5644-B67562D07536}"/>
              </a:ext>
            </a:extLst>
          </p:cNvPr>
          <p:cNvSpPr>
            <a:spLocks noGrp="1"/>
          </p:cNvSpPr>
          <p:nvPr>
            <p:ph type="dt" sz="half" idx="10"/>
          </p:nvPr>
        </p:nvSpPr>
        <p:spPr/>
        <p:txBody>
          <a:bodyPr/>
          <a:lstStyle/>
          <a:p>
            <a:fld id="{80E9EC78-15A2-0546-BEDA-617F1B19584E}" type="datetimeFigureOut">
              <a:rPr lang="en-CH" smtClean="0"/>
              <a:t>05.11.24</a:t>
            </a:fld>
            <a:endParaRPr lang="en-CH"/>
          </a:p>
        </p:txBody>
      </p:sp>
      <p:sp>
        <p:nvSpPr>
          <p:cNvPr id="5" name="Footer Placeholder 4">
            <a:extLst>
              <a:ext uri="{FF2B5EF4-FFF2-40B4-BE49-F238E27FC236}">
                <a16:creationId xmlns:a16="http://schemas.microsoft.com/office/drawing/2014/main" id="{A425664A-765E-7E06-7B8B-F2CABF9A3FC0}"/>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5B33939B-5527-772C-9CB9-E154F56AAF4A}"/>
              </a:ext>
            </a:extLst>
          </p:cNvPr>
          <p:cNvSpPr>
            <a:spLocks noGrp="1"/>
          </p:cNvSpPr>
          <p:nvPr>
            <p:ph type="sldNum" sz="quarter" idx="12"/>
          </p:nvPr>
        </p:nvSpPr>
        <p:spPr/>
        <p:txBody>
          <a:bodyPr/>
          <a:lstStyle/>
          <a:p>
            <a:fld id="{DA6D5B1C-8FF5-C24E-991F-2B08E076C1D6}" type="slidenum">
              <a:rPr lang="en-CH" smtClean="0"/>
              <a:t>‹#›</a:t>
            </a:fld>
            <a:endParaRPr lang="en-CH"/>
          </a:p>
        </p:txBody>
      </p:sp>
    </p:spTree>
    <p:extLst>
      <p:ext uri="{BB962C8B-B14F-4D97-AF65-F5344CB8AC3E}">
        <p14:creationId xmlns:p14="http://schemas.microsoft.com/office/powerpoint/2010/main" val="408746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AC549-16F7-D95C-03B6-9575ADF82DA8}"/>
              </a:ext>
            </a:extLst>
          </p:cNvPr>
          <p:cNvSpPr>
            <a:spLocks noGrp="1"/>
          </p:cNvSpPr>
          <p:nvPr>
            <p:ph type="title"/>
          </p:nvPr>
        </p:nvSpPr>
        <p:spPr>
          <a:xfrm>
            <a:off x="623887" y="1709738"/>
            <a:ext cx="7886700" cy="2852737"/>
          </a:xfrm>
        </p:spPr>
        <p:txBody>
          <a:bodyPr anchor="b"/>
          <a:lstStyle>
            <a:lvl1pPr>
              <a:defRPr sz="45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7CECCD16-720B-9E54-ED2E-6C6163119580}"/>
              </a:ext>
            </a:extLst>
          </p:cNvPr>
          <p:cNvSpPr>
            <a:spLocks noGrp="1"/>
          </p:cNvSpPr>
          <p:nvPr>
            <p:ph type="body" idx="1"/>
          </p:nvPr>
        </p:nvSpPr>
        <p:spPr>
          <a:xfrm>
            <a:off x="623887"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0634E74-3047-FE32-6340-9AD6CFBE7A5A}"/>
              </a:ext>
            </a:extLst>
          </p:cNvPr>
          <p:cNvSpPr>
            <a:spLocks noGrp="1"/>
          </p:cNvSpPr>
          <p:nvPr>
            <p:ph type="dt" sz="half" idx="10"/>
          </p:nvPr>
        </p:nvSpPr>
        <p:spPr/>
        <p:txBody>
          <a:bodyPr/>
          <a:lstStyle/>
          <a:p>
            <a:fld id="{80E9EC78-15A2-0546-BEDA-617F1B19584E}" type="datetimeFigureOut">
              <a:rPr lang="en-CH" smtClean="0"/>
              <a:t>05.11.24</a:t>
            </a:fld>
            <a:endParaRPr lang="en-CH"/>
          </a:p>
        </p:txBody>
      </p:sp>
      <p:sp>
        <p:nvSpPr>
          <p:cNvPr id="5" name="Footer Placeholder 4">
            <a:extLst>
              <a:ext uri="{FF2B5EF4-FFF2-40B4-BE49-F238E27FC236}">
                <a16:creationId xmlns:a16="http://schemas.microsoft.com/office/drawing/2014/main" id="{30115CC5-6397-2222-2067-30E0A5EA8B9F}"/>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04877F38-A59B-F388-3514-A174F2140B3E}"/>
              </a:ext>
            </a:extLst>
          </p:cNvPr>
          <p:cNvSpPr>
            <a:spLocks noGrp="1"/>
          </p:cNvSpPr>
          <p:nvPr>
            <p:ph type="sldNum" sz="quarter" idx="12"/>
          </p:nvPr>
        </p:nvSpPr>
        <p:spPr/>
        <p:txBody>
          <a:bodyPr/>
          <a:lstStyle/>
          <a:p>
            <a:fld id="{DA6D5B1C-8FF5-C24E-991F-2B08E076C1D6}" type="slidenum">
              <a:rPr lang="en-CH" smtClean="0"/>
              <a:t>‹#›</a:t>
            </a:fld>
            <a:endParaRPr lang="en-CH"/>
          </a:p>
        </p:txBody>
      </p:sp>
    </p:spTree>
    <p:extLst>
      <p:ext uri="{BB962C8B-B14F-4D97-AF65-F5344CB8AC3E}">
        <p14:creationId xmlns:p14="http://schemas.microsoft.com/office/powerpoint/2010/main" val="20677035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8220C-8225-40B5-A41E-4FF0EE59C70A}"/>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0718C42B-79E5-141C-EDFA-196972743DE2}"/>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0E9CE9BB-C0B0-F005-E7BD-2DD6AE139E34}"/>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0F3D5BC7-18CF-F140-9866-EDD9E761B6C6}"/>
              </a:ext>
            </a:extLst>
          </p:cNvPr>
          <p:cNvSpPr>
            <a:spLocks noGrp="1"/>
          </p:cNvSpPr>
          <p:nvPr>
            <p:ph type="dt" sz="half" idx="10"/>
          </p:nvPr>
        </p:nvSpPr>
        <p:spPr/>
        <p:txBody>
          <a:bodyPr/>
          <a:lstStyle/>
          <a:p>
            <a:fld id="{80E9EC78-15A2-0546-BEDA-617F1B19584E}" type="datetimeFigureOut">
              <a:rPr lang="en-CH" smtClean="0"/>
              <a:t>05.11.24</a:t>
            </a:fld>
            <a:endParaRPr lang="en-CH"/>
          </a:p>
        </p:txBody>
      </p:sp>
      <p:sp>
        <p:nvSpPr>
          <p:cNvPr id="6" name="Footer Placeholder 5">
            <a:extLst>
              <a:ext uri="{FF2B5EF4-FFF2-40B4-BE49-F238E27FC236}">
                <a16:creationId xmlns:a16="http://schemas.microsoft.com/office/drawing/2014/main" id="{06CAC547-BB19-EC41-1562-4FBB3D5424E5}"/>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3124555F-5843-857B-87DA-2E6F9C1AA2D1}"/>
              </a:ext>
            </a:extLst>
          </p:cNvPr>
          <p:cNvSpPr>
            <a:spLocks noGrp="1"/>
          </p:cNvSpPr>
          <p:nvPr>
            <p:ph type="sldNum" sz="quarter" idx="12"/>
          </p:nvPr>
        </p:nvSpPr>
        <p:spPr/>
        <p:txBody>
          <a:bodyPr/>
          <a:lstStyle/>
          <a:p>
            <a:fld id="{DA6D5B1C-8FF5-C24E-991F-2B08E076C1D6}" type="slidenum">
              <a:rPr lang="en-CH" smtClean="0"/>
              <a:t>‹#›</a:t>
            </a:fld>
            <a:endParaRPr lang="en-CH"/>
          </a:p>
        </p:txBody>
      </p:sp>
    </p:spTree>
    <p:extLst>
      <p:ext uri="{BB962C8B-B14F-4D97-AF65-F5344CB8AC3E}">
        <p14:creationId xmlns:p14="http://schemas.microsoft.com/office/powerpoint/2010/main" val="1437596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AE589-580B-624D-19D0-CEEB1A3F56D9}"/>
              </a:ext>
            </a:extLst>
          </p:cNvPr>
          <p:cNvSpPr>
            <a:spLocks noGrp="1"/>
          </p:cNvSpPr>
          <p:nvPr>
            <p:ph type="title"/>
          </p:nvPr>
        </p:nvSpPr>
        <p:spPr>
          <a:xfrm>
            <a:off x="629841" y="365126"/>
            <a:ext cx="78867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DC510896-0B5A-5A86-1D13-C9866B36BB4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AB9C7D01-228A-F3F4-26EC-36682DDDC9E8}"/>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393E6C5D-CEB5-92D8-4C81-B7637C1DD08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89257858-9424-0B5B-C222-2C6F6EDE4075}"/>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25908789-4A36-7BAA-F679-FA93DCF85BEF}"/>
              </a:ext>
            </a:extLst>
          </p:cNvPr>
          <p:cNvSpPr>
            <a:spLocks noGrp="1"/>
          </p:cNvSpPr>
          <p:nvPr>
            <p:ph type="dt" sz="half" idx="10"/>
          </p:nvPr>
        </p:nvSpPr>
        <p:spPr/>
        <p:txBody>
          <a:bodyPr/>
          <a:lstStyle/>
          <a:p>
            <a:fld id="{80E9EC78-15A2-0546-BEDA-617F1B19584E}" type="datetimeFigureOut">
              <a:rPr lang="en-CH" smtClean="0"/>
              <a:t>05.11.24</a:t>
            </a:fld>
            <a:endParaRPr lang="en-CH"/>
          </a:p>
        </p:txBody>
      </p:sp>
      <p:sp>
        <p:nvSpPr>
          <p:cNvPr id="8" name="Footer Placeholder 7">
            <a:extLst>
              <a:ext uri="{FF2B5EF4-FFF2-40B4-BE49-F238E27FC236}">
                <a16:creationId xmlns:a16="http://schemas.microsoft.com/office/drawing/2014/main" id="{5B29761B-6CAD-FE70-729A-81AD45DD911F}"/>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47859478-061B-D039-1C0D-4EF11C013038}"/>
              </a:ext>
            </a:extLst>
          </p:cNvPr>
          <p:cNvSpPr>
            <a:spLocks noGrp="1"/>
          </p:cNvSpPr>
          <p:nvPr>
            <p:ph type="sldNum" sz="quarter" idx="12"/>
          </p:nvPr>
        </p:nvSpPr>
        <p:spPr/>
        <p:txBody>
          <a:bodyPr/>
          <a:lstStyle/>
          <a:p>
            <a:fld id="{DA6D5B1C-8FF5-C24E-991F-2B08E076C1D6}" type="slidenum">
              <a:rPr lang="en-CH" smtClean="0"/>
              <a:t>‹#›</a:t>
            </a:fld>
            <a:endParaRPr lang="en-CH"/>
          </a:p>
        </p:txBody>
      </p:sp>
    </p:spTree>
    <p:extLst>
      <p:ext uri="{BB962C8B-B14F-4D97-AF65-F5344CB8AC3E}">
        <p14:creationId xmlns:p14="http://schemas.microsoft.com/office/powerpoint/2010/main" val="390907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68CD1-C0A7-FBB0-C771-964678C1BD8C}"/>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56159606-37B4-F475-0FFF-5DC83C73C4F3}"/>
              </a:ext>
            </a:extLst>
          </p:cNvPr>
          <p:cNvSpPr>
            <a:spLocks noGrp="1"/>
          </p:cNvSpPr>
          <p:nvPr>
            <p:ph type="dt" sz="half" idx="10"/>
          </p:nvPr>
        </p:nvSpPr>
        <p:spPr/>
        <p:txBody>
          <a:bodyPr/>
          <a:lstStyle/>
          <a:p>
            <a:fld id="{80E9EC78-15A2-0546-BEDA-617F1B19584E}" type="datetimeFigureOut">
              <a:rPr lang="en-CH" smtClean="0"/>
              <a:t>05.11.24</a:t>
            </a:fld>
            <a:endParaRPr lang="en-CH"/>
          </a:p>
        </p:txBody>
      </p:sp>
      <p:sp>
        <p:nvSpPr>
          <p:cNvPr id="4" name="Footer Placeholder 3">
            <a:extLst>
              <a:ext uri="{FF2B5EF4-FFF2-40B4-BE49-F238E27FC236}">
                <a16:creationId xmlns:a16="http://schemas.microsoft.com/office/drawing/2014/main" id="{EEC4A98F-9B2C-CF86-523A-891534824AC8}"/>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BE52043C-F9AA-85A9-FEBC-8A61174B4646}"/>
              </a:ext>
            </a:extLst>
          </p:cNvPr>
          <p:cNvSpPr>
            <a:spLocks noGrp="1"/>
          </p:cNvSpPr>
          <p:nvPr>
            <p:ph type="sldNum" sz="quarter" idx="12"/>
          </p:nvPr>
        </p:nvSpPr>
        <p:spPr/>
        <p:txBody>
          <a:bodyPr/>
          <a:lstStyle/>
          <a:p>
            <a:fld id="{DA6D5B1C-8FF5-C24E-991F-2B08E076C1D6}" type="slidenum">
              <a:rPr lang="en-CH" smtClean="0"/>
              <a:t>‹#›</a:t>
            </a:fld>
            <a:endParaRPr lang="en-CH"/>
          </a:p>
        </p:txBody>
      </p:sp>
    </p:spTree>
    <p:extLst>
      <p:ext uri="{BB962C8B-B14F-4D97-AF65-F5344CB8AC3E}">
        <p14:creationId xmlns:p14="http://schemas.microsoft.com/office/powerpoint/2010/main" val="4082450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47362F-BEEB-7276-74C2-5B2B9C1C8F77}"/>
              </a:ext>
            </a:extLst>
          </p:cNvPr>
          <p:cNvSpPr>
            <a:spLocks noGrp="1"/>
          </p:cNvSpPr>
          <p:nvPr>
            <p:ph type="dt" sz="half" idx="10"/>
          </p:nvPr>
        </p:nvSpPr>
        <p:spPr/>
        <p:txBody>
          <a:bodyPr/>
          <a:lstStyle/>
          <a:p>
            <a:fld id="{80E9EC78-15A2-0546-BEDA-617F1B19584E}" type="datetimeFigureOut">
              <a:rPr lang="en-CH" smtClean="0"/>
              <a:t>05.11.24</a:t>
            </a:fld>
            <a:endParaRPr lang="en-CH"/>
          </a:p>
        </p:txBody>
      </p:sp>
      <p:sp>
        <p:nvSpPr>
          <p:cNvPr id="3" name="Footer Placeholder 2">
            <a:extLst>
              <a:ext uri="{FF2B5EF4-FFF2-40B4-BE49-F238E27FC236}">
                <a16:creationId xmlns:a16="http://schemas.microsoft.com/office/drawing/2014/main" id="{81B0C655-E838-B9B8-334C-06537838888E}"/>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1EEDE174-96F1-3433-12A0-3D001DF9C2B3}"/>
              </a:ext>
            </a:extLst>
          </p:cNvPr>
          <p:cNvSpPr>
            <a:spLocks noGrp="1"/>
          </p:cNvSpPr>
          <p:nvPr>
            <p:ph type="sldNum" sz="quarter" idx="12"/>
          </p:nvPr>
        </p:nvSpPr>
        <p:spPr/>
        <p:txBody>
          <a:bodyPr/>
          <a:lstStyle/>
          <a:p>
            <a:fld id="{DA6D5B1C-8FF5-C24E-991F-2B08E076C1D6}" type="slidenum">
              <a:rPr lang="en-CH" smtClean="0"/>
              <a:t>‹#›</a:t>
            </a:fld>
            <a:endParaRPr lang="en-CH"/>
          </a:p>
        </p:txBody>
      </p:sp>
    </p:spTree>
    <p:extLst>
      <p:ext uri="{BB962C8B-B14F-4D97-AF65-F5344CB8AC3E}">
        <p14:creationId xmlns:p14="http://schemas.microsoft.com/office/powerpoint/2010/main" val="3139148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96052-2DDD-7C65-CE2D-39255AD320F4}"/>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0C4BC679-1778-EB7B-AEA8-EBA77449343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9781BD16-14D3-1FB8-E69B-3AA4753AA21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55C1043A-A005-11EA-3782-585089BFB2B2}"/>
              </a:ext>
            </a:extLst>
          </p:cNvPr>
          <p:cNvSpPr>
            <a:spLocks noGrp="1"/>
          </p:cNvSpPr>
          <p:nvPr>
            <p:ph type="dt" sz="half" idx="10"/>
          </p:nvPr>
        </p:nvSpPr>
        <p:spPr/>
        <p:txBody>
          <a:bodyPr/>
          <a:lstStyle/>
          <a:p>
            <a:fld id="{80E9EC78-15A2-0546-BEDA-617F1B19584E}" type="datetimeFigureOut">
              <a:rPr lang="en-CH" smtClean="0"/>
              <a:t>05.11.24</a:t>
            </a:fld>
            <a:endParaRPr lang="en-CH"/>
          </a:p>
        </p:txBody>
      </p:sp>
      <p:sp>
        <p:nvSpPr>
          <p:cNvPr id="6" name="Footer Placeholder 5">
            <a:extLst>
              <a:ext uri="{FF2B5EF4-FFF2-40B4-BE49-F238E27FC236}">
                <a16:creationId xmlns:a16="http://schemas.microsoft.com/office/drawing/2014/main" id="{4FCA786F-B94B-F217-2826-A740F2FCAAD6}"/>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6B8DDB24-2A41-B4CC-623A-21FD96976F53}"/>
              </a:ext>
            </a:extLst>
          </p:cNvPr>
          <p:cNvSpPr>
            <a:spLocks noGrp="1"/>
          </p:cNvSpPr>
          <p:nvPr>
            <p:ph type="sldNum" sz="quarter" idx="12"/>
          </p:nvPr>
        </p:nvSpPr>
        <p:spPr/>
        <p:txBody>
          <a:bodyPr/>
          <a:lstStyle/>
          <a:p>
            <a:fld id="{DA6D5B1C-8FF5-C24E-991F-2B08E076C1D6}" type="slidenum">
              <a:rPr lang="en-CH" smtClean="0"/>
              <a:t>‹#›</a:t>
            </a:fld>
            <a:endParaRPr lang="en-CH"/>
          </a:p>
        </p:txBody>
      </p:sp>
    </p:spTree>
    <p:extLst>
      <p:ext uri="{BB962C8B-B14F-4D97-AF65-F5344CB8AC3E}">
        <p14:creationId xmlns:p14="http://schemas.microsoft.com/office/powerpoint/2010/main" val="2818196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E4341-4BD6-44A0-E71B-7FE7D4E1CFFD}"/>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8F921E76-4A0C-5445-1AA9-E6268A45485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H"/>
          </a:p>
        </p:txBody>
      </p:sp>
      <p:sp>
        <p:nvSpPr>
          <p:cNvPr id="4" name="Text Placeholder 3">
            <a:extLst>
              <a:ext uri="{FF2B5EF4-FFF2-40B4-BE49-F238E27FC236}">
                <a16:creationId xmlns:a16="http://schemas.microsoft.com/office/drawing/2014/main" id="{931C1241-D352-CC7F-69B5-C2D7F10E768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F6CDBB50-918D-C26A-DBAB-58B28146B601}"/>
              </a:ext>
            </a:extLst>
          </p:cNvPr>
          <p:cNvSpPr>
            <a:spLocks noGrp="1"/>
          </p:cNvSpPr>
          <p:nvPr>
            <p:ph type="dt" sz="half" idx="10"/>
          </p:nvPr>
        </p:nvSpPr>
        <p:spPr/>
        <p:txBody>
          <a:bodyPr/>
          <a:lstStyle/>
          <a:p>
            <a:fld id="{80E9EC78-15A2-0546-BEDA-617F1B19584E}" type="datetimeFigureOut">
              <a:rPr lang="en-CH" smtClean="0"/>
              <a:t>05.11.24</a:t>
            </a:fld>
            <a:endParaRPr lang="en-CH"/>
          </a:p>
        </p:txBody>
      </p:sp>
      <p:sp>
        <p:nvSpPr>
          <p:cNvPr id="6" name="Footer Placeholder 5">
            <a:extLst>
              <a:ext uri="{FF2B5EF4-FFF2-40B4-BE49-F238E27FC236}">
                <a16:creationId xmlns:a16="http://schemas.microsoft.com/office/drawing/2014/main" id="{50EDFEFD-3763-7F19-230D-7C21D50D2FB8}"/>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3E4E9A51-C1F8-6B04-46C1-B3F7FC0E7E5B}"/>
              </a:ext>
            </a:extLst>
          </p:cNvPr>
          <p:cNvSpPr>
            <a:spLocks noGrp="1"/>
          </p:cNvSpPr>
          <p:nvPr>
            <p:ph type="sldNum" sz="quarter" idx="12"/>
          </p:nvPr>
        </p:nvSpPr>
        <p:spPr/>
        <p:txBody>
          <a:bodyPr/>
          <a:lstStyle/>
          <a:p>
            <a:fld id="{DA6D5B1C-8FF5-C24E-991F-2B08E076C1D6}" type="slidenum">
              <a:rPr lang="en-CH" smtClean="0"/>
              <a:t>‹#›</a:t>
            </a:fld>
            <a:endParaRPr lang="en-CH"/>
          </a:p>
        </p:txBody>
      </p:sp>
    </p:spTree>
    <p:extLst>
      <p:ext uri="{BB962C8B-B14F-4D97-AF65-F5344CB8AC3E}">
        <p14:creationId xmlns:p14="http://schemas.microsoft.com/office/powerpoint/2010/main" val="936408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92360E-A428-4E54-AFB2-B3D98ED02B95}" type="slidenum">
              <a:rPr lang="en-US" smtClean="0"/>
              <a:t>‹#›</a:t>
            </a:fld>
            <a:endParaRPr lang="en-US"/>
          </a:p>
        </p:txBody>
      </p:sp>
    </p:spTree>
    <p:extLst>
      <p:ext uri="{BB962C8B-B14F-4D97-AF65-F5344CB8AC3E}">
        <p14:creationId xmlns:p14="http://schemas.microsoft.com/office/powerpoint/2010/main" val="24233687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BFEB-A82E-A66B-7964-662E8281EA23}"/>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8E6E9BC8-A356-7A78-B3A7-2C6D2AD7AE8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135954EC-26CE-C9DF-53D9-CC7F9C4DAF0D}"/>
              </a:ext>
            </a:extLst>
          </p:cNvPr>
          <p:cNvSpPr>
            <a:spLocks noGrp="1"/>
          </p:cNvSpPr>
          <p:nvPr>
            <p:ph type="dt" sz="half" idx="10"/>
          </p:nvPr>
        </p:nvSpPr>
        <p:spPr/>
        <p:txBody>
          <a:bodyPr/>
          <a:lstStyle/>
          <a:p>
            <a:fld id="{80E9EC78-15A2-0546-BEDA-617F1B19584E}" type="datetimeFigureOut">
              <a:rPr lang="en-CH" smtClean="0"/>
              <a:t>05.11.24</a:t>
            </a:fld>
            <a:endParaRPr lang="en-CH"/>
          </a:p>
        </p:txBody>
      </p:sp>
      <p:sp>
        <p:nvSpPr>
          <p:cNvPr id="5" name="Footer Placeholder 4">
            <a:extLst>
              <a:ext uri="{FF2B5EF4-FFF2-40B4-BE49-F238E27FC236}">
                <a16:creationId xmlns:a16="http://schemas.microsoft.com/office/drawing/2014/main" id="{96A0F2A9-3F3D-9E0D-E50F-011EC073B799}"/>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463C7AC2-B5B2-D25A-2BD7-6C0C9FE70EF5}"/>
              </a:ext>
            </a:extLst>
          </p:cNvPr>
          <p:cNvSpPr>
            <a:spLocks noGrp="1"/>
          </p:cNvSpPr>
          <p:nvPr>
            <p:ph type="sldNum" sz="quarter" idx="12"/>
          </p:nvPr>
        </p:nvSpPr>
        <p:spPr/>
        <p:txBody>
          <a:bodyPr/>
          <a:lstStyle/>
          <a:p>
            <a:fld id="{DA6D5B1C-8FF5-C24E-991F-2B08E076C1D6}" type="slidenum">
              <a:rPr lang="en-CH" smtClean="0"/>
              <a:t>‹#›</a:t>
            </a:fld>
            <a:endParaRPr lang="en-CH"/>
          </a:p>
        </p:txBody>
      </p:sp>
    </p:spTree>
    <p:extLst>
      <p:ext uri="{BB962C8B-B14F-4D97-AF65-F5344CB8AC3E}">
        <p14:creationId xmlns:p14="http://schemas.microsoft.com/office/powerpoint/2010/main" val="33553665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1946C8-BA05-29EF-25A1-4611DEF7AABE}"/>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9CF82442-D178-3E09-E06D-672C564C6598}"/>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B773CA11-7DAF-AD12-93CE-6F5D3C29D7C5}"/>
              </a:ext>
            </a:extLst>
          </p:cNvPr>
          <p:cNvSpPr>
            <a:spLocks noGrp="1"/>
          </p:cNvSpPr>
          <p:nvPr>
            <p:ph type="dt" sz="half" idx="10"/>
          </p:nvPr>
        </p:nvSpPr>
        <p:spPr/>
        <p:txBody>
          <a:bodyPr/>
          <a:lstStyle/>
          <a:p>
            <a:fld id="{80E9EC78-15A2-0546-BEDA-617F1B19584E}" type="datetimeFigureOut">
              <a:rPr lang="en-CH" smtClean="0"/>
              <a:t>05.11.24</a:t>
            </a:fld>
            <a:endParaRPr lang="en-CH"/>
          </a:p>
        </p:txBody>
      </p:sp>
      <p:sp>
        <p:nvSpPr>
          <p:cNvPr id="5" name="Footer Placeholder 4">
            <a:extLst>
              <a:ext uri="{FF2B5EF4-FFF2-40B4-BE49-F238E27FC236}">
                <a16:creationId xmlns:a16="http://schemas.microsoft.com/office/drawing/2014/main" id="{4E1B378D-8E0A-B6E3-8CAD-566F21E0733E}"/>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C755931B-42A9-3C64-6D5C-81750738DA36}"/>
              </a:ext>
            </a:extLst>
          </p:cNvPr>
          <p:cNvSpPr>
            <a:spLocks noGrp="1"/>
          </p:cNvSpPr>
          <p:nvPr>
            <p:ph type="sldNum" sz="quarter" idx="12"/>
          </p:nvPr>
        </p:nvSpPr>
        <p:spPr/>
        <p:txBody>
          <a:bodyPr/>
          <a:lstStyle/>
          <a:p>
            <a:fld id="{DA6D5B1C-8FF5-C24E-991F-2B08E076C1D6}" type="slidenum">
              <a:rPr lang="en-CH" smtClean="0"/>
              <a:t>‹#›</a:t>
            </a:fld>
            <a:endParaRPr lang="en-CH"/>
          </a:p>
        </p:txBody>
      </p:sp>
    </p:spTree>
    <p:extLst>
      <p:ext uri="{BB962C8B-B14F-4D97-AF65-F5344CB8AC3E}">
        <p14:creationId xmlns:p14="http://schemas.microsoft.com/office/powerpoint/2010/main" val="242252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AED8A-9906-0642-800D-CFD34A957CFD}" type="datetime1">
              <a:rPr lang="en-US" smtClean="0"/>
              <a:t>11/5/24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575F99-7928-A045-ACFD-0768B5B8E810}" type="slidenum">
              <a:rPr lang="en-US" smtClean="0"/>
              <a:t>‹#›</a:t>
            </a:fld>
            <a:endParaRPr lang="en-US"/>
          </a:p>
        </p:txBody>
      </p:sp>
    </p:spTree>
    <p:extLst>
      <p:ext uri="{BB962C8B-B14F-4D97-AF65-F5344CB8AC3E}">
        <p14:creationId xmlns:p14="http://schemas.microsoft.com/office/powerpoint/2010/main" val="1515075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25E369-5BDE-244A-A50B-19FE8B238A43}" type="datetime1">
              <a:rPr lang="en-US" smtClean="0"/>
              <a:t>11/5/24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575F99-7928-A045-ACFD-0768B5B8E810}" type="slidenum">
              <a:rPr lang="en-US" smtClean="0"/>
              <a:t>‹#›</a:t>
            </a:fld>
            <a:endParaRPr lang="en-US"/>
          </a:p>
        </p:txBody>
      </p:sp>
    </p:spTree>
    <p:extLst>
      <p:ext uri="{BB962C8B-B14F-4D97-AF65-F5344CB8AC3E}">
        <p14:creationId xmlns:p14="http://schemas.microsoft.com/office/powerpoint/2010/main" val="1309890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5" name="Inhaltsplatzhalter 2"/>
          <p:cNvSpPr>
            <a:spLocks noGrp="1"/>
          </p:cNvSpPr>
          <p:nvPr>
            <p:ph idx="1"/>
          </p:nvPr>
        </p:nvSpPr>
        <p:spPr>
          <a:xfrm>
            <a:off x="881953" y="1338532"/>
            <a:ext cx="7956057" cy="464502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3" name="Foliennummernplatzhalter 3">
            <a:extLst>
              <a:ext uri="{FF2B5EF4-FFF2-40B4-BE49-F238E27FC236}">
                <a16:creationId xmlns:a16="http://schemas.microsoft.com/office/drawing/2014/main" id="{2AFD45DC-A416-9FB3-0666-167B7EBD1707}"/>
              </a:ext>
            </a:extLst>
          </p:cNvPr>
          <p:cNvSpPr>
            <a:spLocks noGrp="1"/>
          </p:cNvSpPr>
          <p:nvPr>
            <p:ph type="sldNum" sz="quarter" idx="10"/>
          </p:nvPr>
        </p:nvSpPr>
        <p:spPr/>
        <p:txBody>
          <a:bodyPr/>
          <a:lstStyle>
            <a:lvl1pPr>
              <a:defRPr/>
            </a:lvl1pPr>
          </a:lstStyle>
          <a:p>
            <a:pPr>
              <a:defRPr/>
            </a:pPr>
            <a:fld id="{EDB98A55-4088-EC47-AB31-8EAAA83E9E24}" type="slidenum">
              <a:rPr lang="de-CH" altLang="en-CH"/>
              <a:pPr>
                <a:defRPr/>
              </a:pPr>
              <a:t>‹#›</a:t>
            </a:fld>
            <a:endParaRPr lang="de-CH" altLang="en-CH"/>
          </a:p>
        </p:txBody>
      </p:sp>
    </p:spTree>
    <p:extLst>
      <p:ext uri="{BB962C8B-B14F-4D97-AF65-F5344CB8AC3E}">
        <p14:creationId xmlns:p14="http://schemas.microsoft.com/office/powerpoint/2010/main" val="425367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Foliennummernplatzhalter 3">
            <a:extLst>
              <a:ext uri="{FF2B5EF4-FFF2-40B4-BE49-F238E27FC236}">
                <a16:creationId xmlns:a16="http://schemas.microsoft.com/office/drawing/2014/main" id="{A24114F4-4CE2-D3CE-824F-59E52C981E37}"/>
              </a:ext>
            </a:extLst>
          </p:cNvPr>
          <p:cNvSpPr>
            <a:spLocks noGrp="1"/>
          </p:cNvSpPr>
          <p:nvPr>
            <p:ph type="sldNum" sz="quarter" idx="10"/>
          </p:nvPr>
        </p:nvSpPr>
        <p:spPr/>
        <p:txBody>
          <a:bodyPr/>
          <a:lstStyle>
            <a:lvl1pPr>
              <a:defRPr/>
            </a:lvl1pPr>
          </a:lstStyle>
          <a:p>
            <a:pPr>
              <a:defRPr/>
            </a:pPr>
            <a:fld id="{F0D5B47D-EB8E-7D4C-8D07-05D1A1C3EF53}" type="slidenum">
              <a:rPr lang="de-CH" altLang="en-CH"/>
              <a:pPr>
                <a:defRPr/>
              </a:pPr>
              <a:t>‹#›</a:t>
            </a:fld>
            <a:endParaRPr lang="de-CH" altLang="en-CH"/>
          </a:p>
        </p:txBody>
      </p:sp>
    </p:spTree>
    <p:extLst>
      <p:ext uri="{BB962C8B-B14F-4D97-AF65-F5344CB8AC3E}">
        <p14:creationId xmlns:p14="http://schemas.microsoft.com/office/powerpoint/2010/main" val="2812356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0" i="0">
                <a:solidFill>
                  <a:srgbClr val="376092"/>
                </a:solidFill>
                <a:latin typeface="Calibri Light" panose="020F0502020204030204" pitchFamily="34" charset="0"/>
                <a:ea typeface="微軟正黑體" pitchFamily="34" charset="-120"/>
                <a:cs typeface="Calibri Light" panose="020F0502020204030204" pitchFamily="34" charset="0"/>
              </a:defRPr>
            </a:lvl1pPr>
          </a:lstStyle>
          <a:p>
            <a:r>
              <a:rPr lang="en-US" altLang="zh-TW"/>
              <a:t>Click to edit Master title style</a:t>
            </a:r>
            <a:endParaRPr lang="zh-TW"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b="0">
                <a:solidFill>
                  <a:schemeClr val="tx1">
                    <a:tint val="75000"/>
                  </a:schemeClr>
                </a:solidFill>
                <a:latin typeface="Calibri" panose="020F0502020204030204" pitchFamily="34" charset="0"/>
                <a:ea typeface="微軟正黑體" pitchFamily="34" charset="-120"/>
                <a:cs typeface="Calibri" panose="020F050202020403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ltLang="zh-TW"/>
              <a:t>Click to edit Master subtitle style</a:t>
            </a:r>
            <a:endParaRPr lang="zh-TW" altLang="en-US"/>
          </a:p>
        </p:txBody>
      </p:sp>
      <p:sp>
        <p:nvSpPr>
          <p:cNvPr id="4" name="Date Placeholder 3"/>
          <p:cNvSpPr>
            <a:spLocks noGrp="1"/>
          </p:cNvSpPr>
          <p:nvPr>
            <p:ph type="dt" sz="half" idx="10"/>
          </p:nvPr>
        </p:nvSpPr>
        <p:spPr>
          <a:xfrm>
            <a:off x="457200" y="6448253"/>
            <a:ext cx="2133600" cy="365125"/>
          </a:xfrm>
        </p:spPr>
        <p:txBody>
          <a:bodyPr/>
          <a:lstStyle>
            <a:lvl1pPr>
              <a:defRPr>
                <a:latin typeface="Trebuchet MS"/>
                <a:ea typeface="微軟正黑體" pitchFamily="34" charset="-120"/>
                <a:cs typeface="Trebuchet MS"/>
              </a:defRPr>
            </a:lvl1pPr>
          </a:lstStyle>
          <a:p>
            <a:fld id="{F0DB60E9-3791-BA46-9A1F-C7E7DEB4C9B9}" type="datetime4">
              <a:rPr lang="en-US" altLang="zh-TW" smtClean="0">
                <a:solidFill>
                  <a:prstClr val="black">
                    <a:tint val="75000"/>
                  </a:prstClr>
                </a:solidFill>
              </a:rPr>
              <a:pPr/>
              <a:t>November 5, 2024</a:t>
            </a:fld>
            <a:endParaRPr lang="zh-TW" altLang="en-US">
              <a:solidFill>
                <a:prstClr val="black">
                  <a:tint val="75000"/>
                </a:prstClr>
              </a:solidFill>
            </a:endParaRPr>
          </a:p>
        </p:txBody>
      </p:sp>
      <p:sp>
        <p:nvSpPr>
          <p:cNvPr id="5" name="Footer Placeholder 4"/>
          <p:cNvSpPr>
            <a:spLocks noGrp="1"/>
          </p:cNvSpPr>
          <p:nvPr>
            <p:ph type="ftr" sz="quarter" idx="11"/>
          </p:nvPr>
        </p:nvSpPr>
        <p:spPr>
          <a:xfrm>
            <a:off x="3124200" y="6448253"/>
            <a:ext cx="2895600" cy="365125"/>
          </a:xfrm>
        </p:spPr>
        <p:txBody>
          <a:bodyPr/>
          <a:lstStyle>
            <a:lvl1pPr>
              <a:defRPr>
                <a:latin typeface="Trebuchet MS"/>
                <a:ea typeface="微軟正黑體" pitchFamily="34" charset="-120"/>
                <a:cs typeface="Trebuchet MS"/>
              </a:defRPr>
            </a:lvl1pPr>
          </a:lstStyle>
          <a:p>
            <a:r>
              <a:rPr lang="en-US" altLang="zh-TW">
                <a:solidFill>
                  <a:prstClr val="black">
                    <a:tint val="75000"/>
                  </a:prstClr>
                </a:solidFill>
              </a:rPr>
              <a:t>Kate Lin @ NMS, CITI, Sinica</a:t>
            </a:r>
            <a:endParaRPr lang="zh-TW" altLang="en-US">
              <a:solidFill>
                <a:prstClr val="black">
                  <a:tint val="75000"/>
                </a:prstClr>
              </a:solidFill>
            </a:endParaRPr>
          </a:p>
        </p:txBody>
      </p:sp>
      <p:sp>
        <p:nvSpPr>
          <p:cNvPr id="6" name="Slide Number Placeholder 5"/>
          <p:cNvSpPr>
            <a:spLocks noGrp="1"/>
          </p:cNvSpPr>
          <p:nvPr>
            <p:ph type="sldNum" sz="quarter" idx="12"/>
          </p:nvPr>
        </p:nvSpPr>
        <p:spPr>
          <a:xfrm>
            <a:off x="6553200" y="6448253"/>
            <a:ext cx="2133600" cy="365125"/>
          </a:xfrm>
        </p:spPr>
        <p:txBody>
          <a:bodyPr/>
          <a:lstStyle>
            <a:lvl1pPr>
              <a:defRPr>
                <a:latin typeface="Trebuchet MS"/>
                <a:ea typeface="微軟正黑體" pitchFamily="34" charset="-120"/>
                <a:cs typeface="Trebuchet MS"/>
              </a:defRPr>
            </a:lvl1pPr>
          </a:lstStyle>
          <a:p>
            <a:fld id="{F82249D5-A457-40D1-9D22-46206593EEB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686361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Content Placeholder 2"/>
          <p:cNvSpPr>
            <a:spLocks noGrp="1"/>
          </p:cNvSpPr>
          <p:nvPr>
            <p:ph idx="1"/>
          </p:nvPr>
        </p:nvSpPr>
        <p:spPr/>
        <p:txBody>
          <a:bodyPr/>
          <a:lstStyle>
            <a:lvl1pPr>
              <a:spcBef>
                <a:spcPts val="900"/>
              </a:spcBef>
              <a:buFont typeface="Arial" pitchFamily="34" charset="0"/>
              <a:buChar char="•"/>
              <a:defRPr/>
            </a:lvl1pPr>
            <a:lvl2pPr>
              <a:spcBef>
                <a:spcPts val="900"/>
              </a:spcBef>
              <a:buSzPct val="60000"/>
              <a:buFont typeface="Wingdings 3" pitchFamily="18" charset="2"/>
              <a:buChar char=""/>
              <a:defRPr/>
            </a:lvl2pPr>
            <a:lvl3pPr>
              <a:spcBef>
                <a:spcPts val="900"/>
              </a:spcBef>
              <a:buSzPct val="100000"/>
              <a:buFont typeface="Arial" pitchFamily="34" charset="0"/>
              <a:buChar char="•"/>
              <a:defRPr/>
            </a:lvl3pPr>
            <a:lvl4pPr>
              <a:spcBef>
                <a:spcPts val="900"/>
              </a:spcBef>
              <a:defRPr/>
            </a:lvl4pPr>
            <a:lvl5pPr>
              <a:spcBef>
                <a:spcPts val="900"/>
              </a:spcBef>
              <a:defRPr/>
            </a:lvl5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p:cNvSpPr>
            <a:spLocks noGrp="1"/>
          </p:cNvSpPr>
          <p:nvPr>
            <p:ph type="dt" sz="half" idx="10"/>
          </p:nvPr>
        </p:nvSpPr>
        <p:spPr/>
        <p:txBody>
          <a:bodyPr/>
          <a:lstStyle/>
          <a:p>
            <a:fld id="{2FB20E74-F9C5-DF45-B4F2-A87BB8204213}" type="datetime4">
              <a:rPr lang="en-US" altLang="zh-TW" smtClean="0">
                <a:solidFill>
                  <a:prstClr val="black">
                    <a:tint val="75000"/>
                  </a:prstClr>
                </a:solidFill>
              </a:rPr>
              <a:pPr/>
              <a:t>November 5, 2024</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TW">
                <a:solidFill>
                  <a:prstClr val="black">
                    <a:tint val="75000"/>
                  </a:prstClr>
                </a:solidFill>
              </a:rPr>
              <a:t>Kate Lin @ NMS, CITI, Sinica</a:t>
            </a:r>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2249D5-A457-40D1-9D22-46206593EEB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44686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7" name="Rectangle 3"/>
          <p:cNvSpPr>
            <a:spLocks noGrp="1" noChangeArrowheads="1"/>
          </p:cNvSpPr>
          <p:nvPr>
            <p:ph type="title"/>
          </p:nvPr>
        </p:nvSpPr>
        <p:spPr bwMode="auto">
          <a:xfrm>
            <a:off x="684213" y="990600"/>
            <a:ext cx="7850187"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a:t>This is the title</a:t>
            </a:r>
            <a:endParaRPr lang="en-GB"/>
          </a:p>
        </p:txBody>
      </p:sp>
      <p:sp>
        <p:nvSpPr>
          <p:cNvPr id="62468" name="Rectangle 4"/>
          <p:cNvSpPr>
            <a:spLocks noGrp="1" noChangeArrowheads="1"/>
          </p:cNvSpPr>
          <p:nvPr>
            <p:ph type="body" idx="1"/>
          </p:nvPr>
        </p:nvSpPr>
        <p:spPr bwMode="auto">
          <a:xfrm>
            <a:off x="384175" y="2286000"/>
            <a:ext cx="8150225" cy="3505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a:t>This is the first bullet</a:t>
            </a:r>
            <a:endParaRPr lang="zh-CN" altLang="en-US"/>
          </a:p>
          <a:p>
            <a:pPr lvl="1"/>
            <a:r>
              <a:rPr lang="en-US" altLang="zh-CN"/>
              <a:t>The second bullet</a:t>
            </a:r>
          </a:p>
          <a:p>
            <a:pPr lvl="2"/>
            <a:r>
              <a:rPr lang="en-US" altLang="zh-CN"/>
              <a:t>The third bullet</a:t>
            </a:r>
          </a:p>
          <a:p>
            <a:pPr lvl="1"/>
            <a:r>
              <a:rPr lang="en-US" altLang="zh-CN"/>
              <a:t>The second bullet</a:t>
            </a:r>
            <a:endParaRPr lang="zh-CN" altLang="en-US"/>
          </a:p>
          <a:p>
            <a:pPr lvl="2"/>
            <a:r>
              <a:rPr lang="en-US" altLang="zh-CN"/>
              <a:t>The third bullet</a:t>
            </a:r>
            <a:endParaRPr lang="zh-CN" altLang="en-US"/>
          </a:p>
          <a:p>
            <a:pPr lvl="3"/>
            <a:r>
              <a:rPr lang="en-US" altLang="zh-CN"/>
              <a:t>The fourth bullet</a:t>
            </a:r>
            <a:endParaRPr lang="zh-CN" altLang="en-US"/>
          </a:p>
          <a:p>
            <a:pPr lvl="4"/>
            <a:r>
              <a:rPr lang="en-US"/>
              <a:t>The fifth bullet</a:t>
            </a:r>
            <a:endParaRPr lang="en-GB"/>
          </a:p>
        </p:txBody>
      </p:sp>
      <p:sp>
        <p:nvSpPr>
          <p:cNvPr id="2"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92360E-A428-4E54-AFB2-B3D98ED02B9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Lst>
  <p:hf hdr="0" ftr="0" dt="0"/>
  <p:txStyles>
    <p:titleStyle>
      <a:lvl1pPr algn="l" rtl="0" eaLnBrk="1" fontAlgn="base" hangingPunct="1">
        <a:lnSpc>
          <a:spcPct val="90000"/>
        </a:lnSpc>
        <a:spcBef>
          <a:spcPct val="0"/>
        </a:spcBef>
        <a:spcAft>
          <a:spcPct val="0"/>
        </a:spcAft>
        <a:defRPr sz="3600">
          <a:solidFill>
            <a:srgbClr val="0000FF"/>
          </a:solidFill>
          <a:latin typeface="Times"/>
          <a:ea typeface="+mj-ea"/>
          <a:cs typeface="Times"/>
        </a:defRPr>
      </a:lvl1pPr>
      <a:lvl2pPr algn="l" rtl="0" eaLnBrk="1" fontAlgn="base" hangingPunct="1">
        <a:lnSpc>
          <a:spcPct val="90000"/>
        </a:lnSpc>
        <a:spcBef>
          <a:spcPct val="0"/>
        </a:spcBef>
        <a:spcAft>
          <a:spcPct val="0"/>
        </a:spcAft>
        <a:defRPr sz="3600">
          <a:solidFill>
            <a:srgbClr val="3760A0"/>
          </a:solidFill>
          <a:latin typeface="Arial" charset="0"/>
          <a:ea typeface="ＭＳ Ｐゴシック" charset="0"/>
          <a:cs typeface="ＭＳ Ｐゴシック" charset="0"/>
        </a:defRPr>
      </a:lvl2pPr>
      <a:lvl3pPr algn="l" rtl="0" eaLnBrk="1" fontAlgn="base" hangingPunct="1">
        <a:lnSpc>
          <a:spcPct val="90000"/>
        </a:lnSpc>
        <a:spcBef>
          <a:spcPct val="0"/>
        </a:spcBef>
        <a:spcAft>
          <a:spcPct val="0"/>
        </a:spcAft>
        <a:defRPr sz="3600">
          <a:solidFill>
            <a:srgbClr val="3760A0"/>
          </a:solidFill>
          <a:latin typeface="Arial" charset="0"/>
          <a:ea typeface="ＭＳ Ｐゴシック" charset="0"/>
          <a:cs typeface="ＭＳ Ｐゴシック" charset="0"/>
        </a:defRPr>
      </a:lvl3pPr>
      <a:lvl4pPr algn="l" rtl="0" eaLnBrk="1" fontAlgn="base" hangingPunct="1">
        <a:lnSpc>
          <a:spcPct val="90000"/>
        </a:lnSpc>
        <a:spcBef>
          <a:spcPct val="0"/>
        </a:spcBef>
        <a:spcAft>
          <a:spcPct val="0"/>
        </a:spcAft>
        <a:defRPr sz="3600">
          <a:solidFill>
            <a:srgbClr val="3760A0"/>
          </a:solidFill>
          <a:latin typeface="Arial" charset="0"/>
          <a:ea typeface="ＭＳ Ｐゴシック" charset="0"/>
          <a:cs typeface="ＭＳ Ｐゴシック" charset="0"/>
        </a:defRPr>
      </a:lvl4pPr>
      <a:lvl5pPr algn="l" rtl="0" eaLnBrk="1" fontAlgn="base" hangingPunct="1">
        <a:lnSpc>
          <a:spcPct val="90000"/>
        </a:lnSpc>
        <a:spcBef>
          <a:spcPct val="0"/>
        </a:spcBef>
        <a:spcAft>
          <a:spcPct val="0"/>
        </a:spcAft>
        <a:defRPr sz="3600">
          <a:solidFill>
            <a:srgbClr val="3760A0"/>
          </a:solidFill>
          <a:latin typeface="Arial" charset="0"/>
          <a:ea typeface="ＭＳ Ｐゴシック" charset="0"/>
          <a:cs typeface="ＭＳ Ｐゴシック" charset="0"/>
        </a:defRPr>
      </a:lvl5pPr>
      <a:lvl6pPr marL="457200" algn="l" rtl="0" eaLnBrk="1" fontAlgn="base" hangingPunct="1">
        <a:lnSpc>
          <a:spcPct val="90000"/>
        </a:lnSpc>
        <a:spcBef>
          <a:spcPct val="0"/>
        </a:spcBef>
        <a:spcAft>
          <a:spcPct val="0"/>
        </a:spcAft>
        <a:defRPr sz="3600">
          <a:solidFill>
            <a:srgbClr val="3760A0"/>
          </a:solidFill>
          <a:latin typeface="Arial" charset="0"/>
          <a:ea typeface="ＭＳ Ｐゴシック" charset="0"/>
        </a:defRPr>
      </a:lvl6pPr>
      <a:lvl7pPr marL="914400" algn="l" rtl="0" eaLnBrk="1" fontAlgn="base" hangingPunct="1">
        <a:lnSpc>
          <a:spcPct val="90000"/>
        </a:lnSpc>
        <a:spcBef>
          <a:spcPct val="0"/>
        </a:spcBef>
        <a:spcAft>
          <a:spcPct val="0"/>
        </a:spcAft>
        <a:defRPr sz="3600">
          <a:solidFill>
            <a:srgbClr val="3760A0"/>
          </a:solidFill>
          <a:latin typeface="Arial" charset="0"/>
          <a:ea typeface="ＭＳ Ｐゴシック" charset="0"/>
        </a:defRPr>
      </a:lvl7pPr>
      <a:lvl8pPr marL="1371600" algn="l" rtl="0" eaLnBrk="1" fontAlgn="base" hangingPunct="1">
        <a:lnSpc>
          <a:spcPct val="90000"/>
        </a:lnSpc>
        <a:spcBef>
          <a:spcPct val="0"/>
        </a:spcBef>
        <a:spcAft>
          <a:spcPct val="0"/>
        </a:spcAft>
        <a:defRPr sz="3600">
          <a:solidFill>
            <a:srgbClr val="3760A0"/>
          </a:solidFill>
          <a:latin typeface="Arial" charset="0"/>
          <a:ea typeface="ＭＳ Ｐゴシック" charset="0"/>
        </a:defRPr>
      </a:lvl8pPr>
      <a:lvl9pPr marL="1828800" algn="l" rtl="0" eaLnBrk="1" fontAlgn="base" hangingPunct="1">
        <a:lnSpc>
          <a:spcPct val="90000"/>
        </a:lnSpc>
        <a:spcBef>
          <a:spcPct val="0"/>
        </a:spcBef>
        <a:spcAft>
          <a:spcPct val="0"/>
        </a:spcAft>
        <a:defRPr sz="3600">
          <a:solidFill>
            <a:srgbClr val="3760A0"/>
          </a:solidFill>
          <a:latin typeface="Arial" charset="0"/>
          <a:ea typeface="ＭＳ Ｐゴシック" charset="0"/>
        </a:defRPr>
      </a:lvl9pPr>
    </p:titleStyle>
    <p:bodyStyle>
      <a:lvl1pPr marL="342900" indent="-342900" algn="l" rtl="0" eaLnBrk="1" fontAlgn="base" hangingPunct="1">
        <a:spcBef>
          <a:spcPct val="20000"/>
        </a:spcBef>
        <a:spcAft>
          <a:spcPct val="0"/>
        </a:spcAft>
        <a:buSzPct val="100000"/>
        <a:buFont typeface="Times" pitchFamily="-84" charset="0"/>
        <a:buChar char="•"/>
        <a:defRPr sz="2400">
          <a:solidFill>
            <a:schemeClr val="tx1"/>
          </a:solidFill>
          <a:latin typeface="Times"/>
          <a:ea typeface="+mn-ea"/>
          <a:cs typeface="Times"/>
        </a:defRPr>
      </a:lvl1pPr>
      <a:lvl2pPr marL="742950" indent="-285750" algn="l" rtl="0" eaLnBrk="1" fontAlgn="base" hangingPunct="1">
        <a:spcBef>
          <a:spcPct val="20000"/>
        </a:spcBef>
        <a:spcAft>
          <a:spcPct val="0"/>
        </a:spcAft>
        <a:buChar char="–"/>
        <a:defRPr sz="2000">
          <a:solidFill>
            <a:schemeClr val="tx1"/>
          </a:solidFill>
          <a:latin typeface="Times"/>
          <a:ea typeface="+mn-ea"/>
          <a:cs typeface="Times"/>
        </a:defRPr>
      </a:lvl2pPr>
      <a:lvl3pPr marL="1143000" indent="-228600" algn="l" rtl="0" eaLnBrk="1" fontAlgn="base" hangingPunct="1">
        <a:spcBef>
          <a:spcPct val="20000"/>
        </a:spcBef>
        <a:spcAft>
          <a:spcPct val="0"/>
        </a:spcAft>
        <a:buSzPct val="100000"/>
        <a:buChar char="•"/>
        <a:defRPr baseline="0">
          <a:solidFill>
            <a:schemeClr val="tx1"/>
          </a:solidFill>
          <a:latin typeface="Times"/>
          <a:ea typeface="+mn-ea"/>
          <a:cs typeface="Times"/>
        </a:defRPr>
      </a:lvl3pPr>
      <a:lvl4pPr marL="1600200" indent="-228600" algn="l" rtl="0" eaLnBrk="1" fontAlgn="base" hangingPunct="1">
        <a:spcBef>
          <a:spcPct val="20000"/>
        </a:spcBef>
        <a:spcAft>
          <a:spcPct val="0"/>
        </a:spcAft>
        <a:buChar char="–"/>
        <a:defRPr sz="1600" baseline="0">
          <a:solidFill>
            <a:schemeClr val="tx1"/>
          </a:solidFill>
          <a:latin typeface="Times"/>
          <a:ea typeface="+mn-ea"/>
          <a:cs typeface="Times"/>
        </a:defRPr>
      </a:lvl4pPr>
      <a:lvl5pPr marL="2057400" indent="-228600" algn="l" rtl="0" eaLnBrk="1" fontAlgn="base" hangingPunct="1">
        <a:spcBef>
          <a:spcPct val="20000"/>
        </a:spcBef>
        <a:spcAft>
          <a:spcPct val="0"/>
        </a:spcAft>
        <a:buChar char="»"/>
        <a:defRPr sz="1400" baseline="0">
          <a:solidFill>
            <a:schemeClr val="tx1"/>
          </a:solidFill>
          <a:latin typeface="Times"/>
          <a:ea typeface="+mn-ea"/>
          <a:cs typeface="Times"/>
        </a:defRPr>
      </a:lvl5pPr>
      <a:lvl6pPr marL="2514600" indent="-228600" algn="l" rtl="0" eaLnBrk="1" fontAlgn="base" hangingPunct="1">
        <a:spcBef>
          <a:spcPct val="20000"/>
        </a:spcBef>
        <a:spcAft>
          <a:spcPct val="0"/>
        </a:spcAft>
        <a:buChar char="»"/>
        <a:defRPr sz="1600">
          <a:solidFill>
            <a:schemeClr val="tx1"/>
          </a:solidFill>
          <a:latin typeface="+mn-lt"/>
          <a:ea typeface="+mn-ea"/>
        </a:defRPr>
      </a:lvl6pPr>
      <a:lvl7pPr marL="2971800" indent="-228600" algn="l" rtl="0" eaLnBrk="1" fontAlgn="base" hangingPunct="1">
        <a:spcBef>
          <a:spcPct val="20000"/>
        </a:spcBef>
        <a:spcAft>
          <a:spcPct val="0"/>
        </a:spcAft>
        <a:buChar char="»"/>
        <a:defRPr sz="1600">
          <a:solidFill>
            <a:schemeClr val="tx1"/>
          </a:solidFill>
          <a:latin typeface="+mn-lt"/>
          <a:ea typeface="+mn-ea"/>
        </a:defRPr>
      </a:lvl7pPr>
      <a:lvl8pPr marL="3429000" indent="-228600" algn="l" rtl="0" eaLnBrk="1" fontAlgn="base" hangingPunct="1">
        <a:spcBef>
          <a:spcPct val="20000"/>
        </a:spcBef>
        <a:spcAft>
          <a:spcPct val="0"/>
        </a:spcAft>
        <a:buChar char="»"/>
        <a:defRPr sz="1600">
          <a:solidFill>
            <a:schemeClr val="tx1"/>
          </a:solidFill>
          <a:latin typeface="+mn-lt"/>
          <a:ea typeface="+mn-ea"/>
        </a:defRPr>
      </a:lvl8pPr>
      <a:lvl9pPr marL="3886200"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688" y="0"/>
            <a:ext cx="9123312" cy="1124744"/>
          </a:xfrm>
          <a:prstGeom prst="rect">
            <a:avLst/>
          </a:prstGeom>
        </p:spPr>
        <p:txBody>
          <a:bodyPr vert="horz" lIns="91440" tIns="45720" rIns="91440" bIns="45720" rtlCol="0" anchor="ctr">
            <a:normAutofit/>
          </a:bodyPr>
          <a:lstStyle/>
          <a:p>
            <a:r>
              <a:rPr lang="en-US" altLang="zh-TW"/>
              <a:t>Click to edit Master title style</a:t>
            </a:r>
            <a:endParaRPr lang="zh-TW" altLang="en-US"/>
          </a:p>
        </p:txBody>
      </p:sp>
      <p:sp>
        <p:nvSpPr>
          <p:cNvPr id="3" name="Text Placeholder 2"/>
          <p:cNvSpPr>
            <a:spLocks noGrp="1"/>
          </p:cNvSpPr>
          <p:nvPr>
            <p:ph type="body" idx="1"/>
          </p:nvPr>
        </p:nvSpPr>
        <p:spPr>
          <a:xfrm>
            <a:off x="457200" y="1124744"/>
            <a:ext cx="8229600" cy="5328592"/>
          </a:xfrm>
          <a:prstGeom prst="rect">
            <a:avLst/>
          </a:prstGeom>
        </p:spPr>
        <p:txBody>
          <a:bodyPr vert="horz" lIns="91440" tIns="45720" rIns="91440" bIns="45720" rtlCol="0">
            <a:normAutofit/>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p:cNvSpPr>
            <a:spLocks noGrp="1"/>
          </p:cNvSpPr>
          <p:nvPr>
            <p:ph type="dt" sz="half" idx="2"/>
          </p:nvPr>
        </p:nvSpPr>
        <p:spPr>
          <a:xfrm>
            <a:off x="457200" y="6448253"/>
            <a:ext cx="2133600" cy="365125"/>
          </a:xfrm>
          <a:prstGeom prst="rect">
            <a:avLst/>
          </a:prstGeom>
        </p:spPr>
        <p:txBody>
          <a:bodyPr vert="horz" lIns="91440" tIns="45720" rIns="91440" bIns="45720" rtlCol="0" anchor="ctr"/>
          <a:lstStyle>
            <a:lvl1pPr algn="l">
              <a:defRPr sz="900">
                <a:solidFill>
                  <a:schemeClr val="tx1">
                    <a:tint val="75000"/>
                  </a:schemeClr>
                </a:solidFill>
                <a:latin typeface="Trebuchet MS" pitchFamily="34" charset="0"/>
                <a:ea typeface="MS UI Gothic" pitchFamily="34" charset="-128"/>
                <a:cs typeface="Lucida Sans Unicode" pitchFamily="34" charset="0"/>
              </a:defRPr>
            </a:lvl1pPr>
          </a:lstStyle>
          <a:p>
            <a:fld id="{F3BDD0B4-48C4-9944-9B38-ADDCF6C0B94D}" type="datetime4">
              <a:rPr lang="en-US" altLang="zh-TW" smtClean="0">
                <a:solidFill>
                  <a:prstClr val="black">
                    <a:tint val="75000"/>
                  </a:prstClr>
                </a:solidFill>
              </a:rPr>
              <a:pPr/>
              <a:t>November 5, 2024</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124200" y="6448253"/>
            <a:ext cx="2895600" cy="365125"/>
          </a:xfrm>
          <a:prstGeom prst="rect">
            <a:avLst/>
          </a:prstGeom>
        </p:spPr>
        <p:txBody>
          <a:bodyPr vert="horz" lIns="91440" tIns="45720" rIns="91440" bIns="45720" rtlCol="0" anchor="ctr"/>
          <a:lstStyle>
            <a:lvl1pPr algn="ctr">
              <a:defRPr sz="900">
                <a:solidFill>
                  <a:schemeClr val="tx1">
                    <a:tint val="75000"/>
                  </a:schemeClr>
                </a:solidFill>
                <a:latin typeface="Trebuchet MS" pitchFamily="34" charset="0"/>
                <a:ea typeface="MS UI Gothic" pitchFamily="34" charset="-128"/>
                <a:cs typeface="Lucida Sans Unicode" pitchFamily="34" charset="0"/>
              </a:defRPr>
            </a:lvl1pPr>
          </a:lstStyle>
          <a:p>
            <a:r>
              <a:rPr lang="en-US" altLang="zh-TW">
                <a:solidFill>
                  <a:prstClr val="black">
                    <a:tint val="75000"/>
                  </a:prstClr>
                </a:solidFill>
              </a:rPr>
              <a:t>Kate Lin @ NMS, CITI, Sinica</a:t>
            </a:r>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553200" y="6448253"/>
            <a:ext cx="2133600" cy="365125"/>
          </a:xfrm>
          <a:prstGeom prst="rect">
            <a:avLst/>
          </a:prstGeom>
        </p:spPr>
        <p:txBody>
          <a:bodyPr vert="horz" lIns="91440" tIns="45720" rIns="91440" bIns="45720" rtlCol="0" anchor="ctr"/>
          <a:lstStyle>
            <a:lvl1pPr algn="r">
              <a:defRPr sz="900">
                <a:solidFill>
                  <a:schemeClr val="tx1">
                    <a:tint val="75000"/>
                  </a:schemeClr>
                </a:solidFill>
                <a:latin typeface="Trebuchet MS" pitchFamily="34" charset="0"/>
                <a:ea typeface="MS UI Gothic" pitchFamily="34" charset="-128"/>
                <a:cs typeface="Lucida Sans Unicode" pitchFamily="34" charset="0"/>
              </a:defRPr>
            </a:lvl1pPr>
          </a:lstStyle>
          <a:p>
            <a:fld id="{F82249D5-A457-40D1-9D22-46206593EEB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637032912"/>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Lst>
  <p:hf sldNum="0" hdr="0" ftr="0" dt="0"/>
  <p:txStyles>
    <p:titleStyle>
      <a:lvl1pPr algn="ctr" defTabSz="685800" rtl="0" eaLnBrk="1" latinLnBrk="0" hangingPunct="1">
        <a:spcBef>
          <a:spcPct val="0"/>
        </a:spcBef>
        <a:buNone/>
        <a:defRPr sz="3000" b="0" i="0" kern="1200">
          <a:solidFill>
            <a:schemeClr val="accent1">
              <a:lumMod val="75000"/>
            </a:schemeClr>
          </a:solidFill>
          <a:latin typeface="Calibri Light" panose="020F0502020204030204" pitchFamily="34" charset="0"/>
          <a:ea typeface="MS UI Gothic" pitchFamily="34" charset="-128"/>
          <a:cs typeface="Calibri Light" panose="020F0502020204030204" pitchFamily="34" charset="0"/>
        </a:defRPr>
      </a:lvl1pPr>
    </p:titleStyle>
    <p:bodyStyle>
      <a:lvl1pPr marL="257175" indent="-257175" algn="l" defTabSz="685800" rtl="0" eaLnBrk="1" latinLnBrk="0" hangingPunct="1">
        <a:spcBef>
          <a:spcPct val="200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ct val="20000"/>
        </a:spcBef>
        <a:buFont typeface="Arial" pitchFamily="34" charset="0"/>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ct val="20000"/>
        </a:spcBef>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ct val="200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ct val="200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AAFA04-8257-D71C-47AA-DEB29807D5D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27F6C825-ABF1-AB1D-4D60-12F4FBFB01C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9C7935CF-0EFC-D4F0-3BAB-F3082BD2DC1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80E9EC78-15A2-0546-BEDA-617F1B19584E}" type="datetimeFigureOut">
              <a:rPr lang="en-CH" smtClean="0"/>
              <a:t>05.11.24</a:t>
            </a:fld>
            <a:endParaRPr lang="en-CH"/>
          </a:p>
        </p:txBody>
      </p:sp>
      <p:sp>
        <p:nvSpPr>
          <p:cNvPr id="5" name="Footer Placeholder 4">
            <a:extLst>
              <a:ext uri="{FF2B5EF4-FFF2-40B4-BE49-F238E27FC236}">
                <a16:creationId xmlns:a16="http://schemas.microsoft.com/office/drawing/2014/main" id="{54CFBC98-C7BA-EB09-EBD7-B3D165D44C6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CH"/>
          </a:p>
        </p:txBody>
      </p:sp>
      <p:sp>
        <p:nvSpPr>
          <p:cNvPr id="6" name="Slide Number Placeholder 5">
            <a:extLst>
              <a:ext uri="{FF2B5EF4-FFF2-40B4-BE49-F238E27FC236}">
                <a16:creationId xmlns:a16="http://schemas.microsoft.com/office/drawing/2014/main" id="{4C3D2E2D-00E8-7D9A-9673-EDBF5FD363B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DA6D5B1C-8FF5-C24E-991F-2B08E076C1D6}" type="slidenum">
              <a:rPr lang="en-CH" smtClean="0"/>
              <a:t>‹#›</a:t>
            </a:fld>
            <a:endParaRPr lang="en-CH"/>
          </a:p>
        </p:txBody>
      </p:sp>
    </p:spTree>
    <p:extLst>
      <p:ext uri="{BB962C8B-B14F-4D97-AF65-F5344CB8AC3E}">
        <p14:creationId xmlns:p14="http://schemas.microsoft.com/office/powerpoint/2010/main" val="398988182"/>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CH"/>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wmf"/><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7.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7.w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wmf"/><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chart" Target="../charts/chart3.xml"/><Relationship Id="rId4" Type="http://schemas.openxmlformats.org/officeDocument/2006/relationships/chart" Target="../charts/char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sv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63.svg"/><Relationship Id="rId10" Type="http://schemas.openxmlformats.org/officeDocument/2006/relationships/hyperlink" Target="https://networking.umn.edu/research-projects/5g-measurements" TargetMode="External"/><Relationship Id="rId4" Type="http://schemas.openxmlformats.org/officeDocument/2006/relationships/image" Target="../media/image62.png"/><Relationship Id="rId9" Type="http://schemas.openxmlformats.org/officeDocument/2006/relationships/image" Target="../media/image67.svg"/></Relationships>
</file>

<file path=ppt/slides/_rels/slide4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image" Target="../media/image68.sv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66.png"/><Relationship Id="rId5" Type="http://schemas.openxmlformats.org/officeDocument/2006/relationships/image" Target="../media/image63.svg"/><Relationship Id="rId10" Type="http://schemas.openxmlformats.org/officeDocument/2006/relationships/hyperlink" Target="https://networking.umn.edu/research-projects/5g-measurements" TargetMode="External"/><Relationship Id="rId4" Type="http://schemas.openxmlformats.org/officeDocument/2006/relationships/image" Target="../media/image62.png"/><Relationship Id="rId9" Type="http://schemas.openxmlformats.org/officeDocument/2006/relationships/image" Target="../media/image69.svg"/></Relationships>
</file>

<file path=ppt/slides/_rels/slide4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9.sv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64.png"/><Relationship Id="rId11" Type="http://schemas.openxmlformats.org/officeDocument/2006/relationships/image" Target="../media/image70.png"/><Relationship Id="rId5" Type="http://schemas.openxmlformats.org/officeDocument/2006/relationships/image" Target="../media/image63.svg"/><Relationship Id="rId10" Type="http://schemas.openxmlformats.org/officeDocument/2006/relationships/hyperlink" Target="https://networking.umn.edu/research-projects/5g-measurements" TargetMode="External"/><Relationship Id="rId4" Type="http://schemas.openxmlformats.org/officeDocument/2006/relationships/image" Target="../media/image62.png"/><Relationship Id="rId9" Type="http://schemas.openxmlformats.org/officeDocument/2006/relationships/image" Target="../media/image68.sv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hyperlink" Target="https://networking.umn.edu/research-projects/5g-measurements" TargetMode="External"/><Relationship Id="rId5" Type="http://schemas.openxmlformats.org/officeDocument/2006/relationships/image" Target="../media/image63.svg"/><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hyperlink" Target="https://networking.umn.edu/research-projects/5g-measurements" TargetMode="External"/><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9.xml"/><Relationship Id="rId1" Type="http://schemas.openxmlformats.org/officeDocument/2006/relationships/video" Target="https://www.youtube.com/embed/bLfczxzuDM4?start=21&amp;feature=oembed"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0.png"/><Relationship Id="rId1" Type="http://schemas.openxmlformats.org/officeDocument/2006/relationships/slideLayout" Target="../slideLayouts/slideLayout9.xml"/><Relationship Id="rId4" Type="http://schemas.openxmlformats.org/officeDocument/2006/relationships/image" Target="../media/image9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8.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wmf"/><Relationship Id="rId5" Type="http://schemas.openxmlformats.org/officeDocument/2006/relationships/image" Target="../media/image22.png"/><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9.xml"/><Relationship Id="rId4" Type="http://schemas.openxmlformats.org/officeDocument/2006/relationships/image" Target="../media/image102.svg"/></Relationships>
</file>

<file path=ppt/slides/_rels/slide8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slideLayout" Target="../slideLayouts/slideLayout9.xml"/><Relationship Id="rId1" Type="http://schemas.openxmlformats.org/officeDocument/2006/relationships/video" Target="https://www.youtube.com/embed/UteidGTgPC0?feature=oembed"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9.xml"/><Relationship Id="rId5" Type="http://schemas.openxmlformats.org/officeDocument/2006/relationships/hyperlink" Target="https://openairinterface.org/" TargetMode="External"/><Relationship Id="rId4" Type="http://schemas.openxmlformats.org/officeDocument/2006/relationships/hyperlink" Target="https://www.srslte.com/"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free5gc.org/" TargetMode="External"/><Relationship Id="rId2" Type="http://schemas.openxmlformats.org/officeDocument/2006/relationships/hyperlink" Target="https://open5gs.org/" TargetMode="External"/><Relationship Id="rId1" Type="http://schemas.openxmlformats.org/officeDocument/2006/relationships/slideLayout" Target="../slideLayouts/slideLayout9.xml"/><Relationship Id="rId5" Type="http://schemas.openxmlformats.org/officeDocument/2006/relationships/image" Target="../media/image115.png"/><Relationship Id="rId4" Type="http://schemas.openxmlformats.org/officeDocument/2006/relationships/image" Target="../media/image114.png"/></Relationships>
</file>

<file path=ppt/slides/_rels/slide9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9.xml"/><Relationship Id="rId4" Type="http://schemas.openxmlformats.org/officeDocument/2006/relationships/image" Target="../media/image11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815975"/>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6" tIns="45716" rIns="91436" bIns="45716" numCol="1" anchor="ctr" anchorCtr="0" compatLnSpc="1">
            <a:prstTxWarp prst="textNoShape">
              <a:avLst/>
            </a:prstTxWarp>
          </a:bodyPr>
          <a:lstStyle>
            <a:lvl1pPr algn="ctr" rtl="0" eaLnBrk="0" fontAlgn="base" hangingPunct="0">
              <a:spcBef>
                <a:spcPct val="0"/>
              </a:spcBef>
              <a:spcAft>
                <a:spcPct val="0"/>
              </a:spcAft>
              <a:defRPr sz="4400" kern="1200">
                <a:solidFill>
                  <a:srgbClr val="FF0000"/>
                </a:solidFill>
                <a:latin typeface="Gill Sans"/>
                <a:ea typeface="ＭＳ Ｐゴシック" pitchFamily="-112" charset="-128"/>
                <a:cs typeface="Gill Sans"/>
              </a:defRPr>
            </a:lvl1pPr>
            <a:lvl2pPr algn="ctr" rtl="0" eaLnBrk="0" fontAlgn="base" hangingPunct="0">
              <a:spcBef>
                <a:spcPct val="0"/>
              </a:spcBef>
              <a:spcAft>
                <a:spcPct val="0"/>
              </a:spcAft>
              <a:defRPr sz="4400">
                <a:solidFill>
                  <a:srgbClr val="000090"/>
                </a:solidFill>
                <a:latin typeface="Gill Sans"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rgbClr val="000090"/>
                </a:solidFill>
                <a:latin typeface="Gill Sans"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rgbClr val="000090"/>
                </a:solidFill>
                <a:latin typeface="Gill Sans"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rgbClr val="000090"/>
                </a:solidFill>
                <a:latin typeface="Gill Sans"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rgbClr val="000090"/>
                </a:solidFill>
                <a:latin typeface="Calibri"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rgbClr val="000090"/>
                </a:solidFill>
                <a:latin typeface="Calibri"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rgbClr val="000090"/>
                </a:solidFill>
                <a:latin typeface="Calibri"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rgbClr val="000090"/>
                </a:solidFill>
                <a:latin typeface="Calibri" pitchFamily="-112" charset="0"/>
                <a:ea typeface="ＭＳ Ｐゴシック" pitchFamily="-112" charset="-128"/>
                <a:cs typeface="ＭＳ Ｐゴシック" pitchFamily="-112" charset="-128"/>
              </a:defRPr>
            </a:lvl9pPr>
          </a:lstStyle>
          <a:p>
            <a:r>
              <a:rPr lang="en-US" sz="3600">
                <a:solidFill>
                  <a:schemeClr val="tx1"/>
                </a:solidFill>
                <a:latin typeface="Calibri Light" panose="020F0302020204030204" pitchFamily="34" charset="0"/>
                <a:ea typeface="ＭＳ Ｐゴシック" charset="0"/>
                <a:cs typeface="Calibri Light" panose="020F0302020204030204" pitchFamily="34" charset="0"/>
              </a:rPr>
              <a:t>COM-405: Mobile Networks</a:t>
            </a:r>
          </a:p>
        </p:txBody>
      </p:sp>
      <p:sp>
        <p:nvSpPr>
          <p:cNvPr id="16" name="Title 1"/>
          <p:cNvSpPr txBox="1">
            <a:spLocks/>
          </p:cNvSpPr>
          <p:nvPr/>
        </p:nvSpPr>
        <p:spPr bwMode="auto">
          <a:xfrm>
            <a:off x="-22860" y="22098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6" tIns="45716" rIns="91436" bIns="45716" numCol="1" anchor="ctr" anchorCtr="0" compatLnSpc="1">
            <a:prstTxWarp prst="textNoShape">
              <a:avLst/>
            </a:prstTxWarp>
          </a:bodyPr>
          <a:lstStyle>
            <a:lvl1pPr algn="ctr" rtl="0" eaLnBrk="0" fontAlgn="base" hangingPunct="0">
              <a:spcBef>
                <a:spcPct val="0"/>
              </a:spcBef>
              <a:spcAft>
                <a:spcPct val="0"/>
              </a:spcAft>
              <a:defRPr sz="4400" kern="1200">
                <a:solidFill>
                  <a:srgbClr val="FF0000"/>
                </a:solidFill>
                <a:latin typeface="Gill Sans"/>
                <a:ea typeface="ＭＳ Ｐゴシック" pitchFamily="-112" charset="-128"/>
                <a:cs typeface="Gill Sans"/>
              </a:defRPr>
            </a:lvl1pPr>
            <a:lvl2pPr algn="ctr" rtl="0" eaLnBrk="0" fontAlgn="base" hangingPunct="0">
              <a:spcBef>
                <a:spcPct val="0"/>
              </a:spcBef>
              <a:spcAft>
                <a:spcPct val="0"/>
              </a:spcAft>
              <a:defRPr sz="4400">
                <a:solidFill>
                  <a:srgbClr val="000090"/>
                </a:solidFill>
                <a:latin typeface="Gill Sans"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rgbClr val="000090"/>
                </a:solidFill>
                <a:latin typeface="Gill Sans"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rgbClr val="000090"/>
                </a:solidFill>
                <a:latin typeface="Gill Sans"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rgbClr val="000090"/>
                </a:solidFill>
                <a:latin typeface="Gill Sans"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rgbClr val="000090"/>
                </a:solidFill>
                <a:latin typeface="Calibri"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rgbClr val="000090"/>
                </a:solidFill>
                <a:latin typeface="Calibri"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rgbClr val="000090"/>
                </a:solidFill>
                <a:latin typeface="Calibri"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rgbClr val="000090"/>
                </a:solidFill>
                <a:latin typeface="Calibri" pitchFamily="-112" charset="0"/>
                <a:ea typeface="ＭＳ Ｐゴシック" pitchFamily="-112" charset="-128"/>
                <a:cs typeface="ＭＳ Ｐゴシック" pitchFamily="-112" charset="-128"/>
              </a:defRPr>
            </a:lvl9pPr>
          </a:lstStyle>
          <a:p>
            <a:r>
              <a:rPr lang="en-US" sz="3240">
                <a:solidFill>
                  <a:srgbClr val="C00000"/>
                </a:solidFill>
                <a:latin typeface="Calibri Light" panose="020F0302020204030204" pitchFamily="34" charset="0"/>
                <a:ea typeface="ＭＳ Ｐゴシック" charset="0"/>
                <a:cs typeface="Calibri Light" panose="020F0302020204030204" pitchFamily="34" charset="0"/>
              </a:rPr>
              <a:t>Lecture 8.0: Cellular Networks II</a:t>
            </a:r>
          </a:p>
          <a:p>
            <a:r>
              <a:rPr lang="en-US" sz="3240" dirty="0">
                <a:solidFill>
                  <a:srgbClr val="C00000"/>
                </a:solidFill>
                <a:latin typeface="Calibri Light" panose="020F0302020204030204" pitchFamily="34" charset="0"/>
                <a:ea typeface="ＭＳ Ｐゴシック" charset="0"/>
                <a:cs typeface="Calibri Light" panose="020F0302020204030204" pitchFamily="34" charset="0"/>
              </a:rPr>
              <a:t>Haitham Hassanieh</a:t>
            </a:r>
          </a:p>
        </p:txBody>
      </p:sp>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3026089" y="4607510"/>
            <a:ext cx="4040505" cy="2250490"/>
          </a:xfrm>
          <a:prstGeom prst="rect">
            <a:avLst/>
          </a:prstGeom>
        </p:spPr>
      </p:pic>
      <p:pic>
        <p:nvPicPr>
          <p:cNvPr id="3" name="Picture 2">
            <a:extLst>
              <a:ext uri="{FF2B5EF4-FFF2-40B4-BE49-F238E27FC236}">
                <a16:creationId xmlns:a16="http://schemas.microsoft.com/office/drawing/2014/main" id="{EDB1A3FE-8240-6CC9-78E1-3EB5C504EA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686" y="5733042"/>
            <a:ext cx="1683995" cy="49006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2781634-6C0B-14DA-27AB-D8D2B0BF6BDC}"/>
              </a:ext>
            </a:extLst>
          </p:cNvPr>
          <p:cNvGrpSpPr/>
          <p:nvPr/>
        </p:nvGrpSpPr>
        <p:grpSpPr>
          <a:xfrm>
            <a:off x="7475220" y="5366320"/>
            <a:ext cx="1645920" cy="1232741"/>
            <a:chOff x="5700361" y="3962401"/>
            <a:chExt cx="1828800" cy="1369712"/>
          </a:xfrm>
        </p:grpSpPr>
        <p:pic>
          <p:nvPicPr>
            <p:cNvPr id="6" name="Picture 5" descr="A close up of a logo&#10;&#10;Description automatically generated">
              <a:extLst>
                <a:ext uri="{FF2B5EF4-FFF2-40B4-BE49-F238E27FC236}">
                  <a16:creationId xmlns:a16="http://schemas.microsoft.com/office/drawing/2014/main" id="{22D6BAF6-7D9F-E86E-0830-902E5BBA0E83}"/>
                </a:ext>
              </a:extLst>
            </p:cNvPr>
            <p:cNvPicPr>
              <a:picLocks noChangeAspect="1"/>
            </p:cNvPicPr>
            <p:nvPr/>
          </p:nvPicPr>
          <p:blipFill rotWithShape="1">
            <a:blip r:embed="rId5" cstate="print">
              <a:clrChange>
                <a:clrFrom>
                  <a:srgbClr val="FFFFFF"/>
                </a:clrFrom>
                <a:clrTo>
                  <a:srgbClr val="FFFFFF">
                    <a:alpha val="0"/>
                  </a:srgbClr>
                </a:clrTo>
              </a:clrChange>
              <a:duotone>
                <a:srgbClr val="FF0000">
                  <a:shade val="45000"/>
                  <a:satMod val="135000"/>
                </a:srgbClr>
                <a:prstClr val="white"/>
              </a:duotone>
              <a:extLst>
                <a:ext uri="{28A0092B-C50C-407E-A947-70E740481C1C}">
                  <a14:useLocalDpi xmlns:a14="http://schemas.microsoft.com/office/drawing/2010/main" val="0"/>
                </a:ext>
              </a:extLst>
            </a:blip>
            <a:srcRect l="57829"/>
            <a:stretch/>
          </p:blipFill>
          <p:spPr>
            <a:xfrm rot="16200000">
              <a:off x="6860037" y="3899501"/>
              <a:ext cx="228600" cy="354400"/>
            </a:xfrm>
            <a:prstGeom prst="rect">
              <a:avLst/>
            </a:prstGeom>
          </p:spPr>
        </p:pic>
        <p:cxnSp>
          <p:nvCxnSpPr>
            <p:cNvPr id="7" name="Straight Connector 6">
              <a:extLst>
                <a:ext uri="{FF2B5EF4-FFF2-40B4-BE49-F238E27FC236}">
                  <a16:creationId xmlns:a16="http://schemas.microsoft.com/office/drawing/2014/main" id="{82251A5D-5F60-55B4-C4B6-4ECCEF586D1C}"/>
                </a:ext>
              </a:extLst>
            </p:cNvPr>
            <p:cNvCxnSpPr>
              <a:cxnSpLocks/>
            </p:cNvCxnSpPr>
            <p:nvPr/>
          </p:nvCxnSpPr>
          <p:spPr>
            <a:xfrm>
              <a:off x="6252750" y="4229749"/>
              <a:ext cx="246888" cy="0"/>
            </a:xfrm>
            <a:prstGeom prst="line">
              <a:avLst/>
            </a:prstGeom>
            <a:noFill/>
            <a:ln w="6350" cap="flat" cmpd="sng" algn="ctr">
              <a:solidFill>
                <a:srgbClr val="FF0000"/>
              </a:solidFill>
              <a:prstDash val="solid"/>
              <a:miter lim="800000"/>
            </a:ln>
            <a:effectLst/>
          </p:spPr>
        </p:cxnSp>
        <p:cxnSp>
          <p:nvCxnSpPr>
            <p:cNvPr id="9" name="Straight Connector 8">
              <a:extLst>
                <a:ext uri="{FF2B5EF4-FFF2-40B4-BE49-F238E27FC236}">
                  <a16:creationId xmlns:a16="http://schemas.microsoft.com/office/drawing/2014/main" id="{57DE31AA-E548-9B8D-6913-94F5EB7364E2}"/>
                </a:ext>
              </a:extLst>
            </p:cNvPr>
            <p:cNvCxnSpPr>
              <a:cxnSpLocks/>
            </p:cNvCxnSpPr>
            <p:nvPr/>
          </p:nvCxnSpPr>
          <p:spPr>
            <a:xfrm>
              <a:off x="6252750" y="4514270"/>
              <a:ext cx="246888" cy="0"/>
            </a:xfrm>
            <a:prstGeom prst="line">
              <a:avLst/>
            </a:prstGeom>
            <a:noFill/>
            <a:ln w="6350" cap="flat" cmpd="sng" algn="ctr">
              <a:solidFill>
                <a:srgbClr val="FF0000"/>
              </a:solidFill>
              <a:prstDash val="solid"/>
              <a:miter lim="800000"/>
            </a:ln>
            <a:effectLst/>
          </p:spPr>
        </p:cxnSp>
        <p:cxnSp>
          <p:nvCxnSpPr>
            <p:cNvPr id="11" name="Straight Connector 10">
              <a:extLst>
                <a:ext uri="{FF2B5EF4-FFF2-40B4-BE49-F238E27FC236}">
                  <a16:creationId xmlns:a16="http://schemas.microsoft.com/office/drawing/2014/main" id="{38EB06AC-EC57-391B-84AE-56579CF85FD8}"/>
                </a:ext>
              </a:extLst>
            </p:cNvPr>
            <p:cNvCxnSpPr>
              <a:cxnSpLocks/>
            </p:cNvCxnSpPr>
            <p:nvPr/>
          </p:nvCxnSpPr>
          <p:spPr>
            <a:xfrm>
              <a:off x="6252750" y="4773392"/>
              <a:ext cx="246888" cy="0"/>
            </a:xfrm>
            <a:prstGeom prst="line">
              <a:avLst/>
            </a:prstGeom>
            <a:noFill/>
            <a:ln w="6350" cap="flat" cmpd="sng" algn="ctr">
              <a:solidFill>
                <a:srgbClr val="FF0000"/>
              </a:solidFill>
              <a:prstDash val="solid"/>
              <a:miter lim="800000"/>
            </a:ln>
            <a:effectLst/>
          </p:spPr>
        </p:cxnSp>
        <p:cxnSp>
          <p:nvCxnSpPr>
            <p:cNvPr id="12" name="Straight Connector 11">
              <a:extLst>
                <a:ext uri="{FF2B5EF4-FFF2-40B4-BE49-F238E27FC236}">
                  <a16:creationId xmlns:a16="http://schemas.microsoft.com/office/drawing/2014/main" id="{A4C555CE-02F4-758A-A513-67E15EA97998}"/>
                </a:ext>
              </a:extLst>
            </p:cNvPr>
            <p:cNvCxnSpPr>
              <a:cxnSpLocks/>
              <a:endCxn id="18" idx="4"/>
            </p:cNvCxnSpPr>
            <p:nvPr/>
          </p:nvCxnSpPr>
          <p:spPr>
            <a:xfrm flipV="1">
              <a:off x="6252750" y="4246644"/>
              <a:ext cx="1182" cy="526747"/>
            </a:xfrm>
            <a:prstGeom prst="line">
              <a:avLst/>
            </a:prstGeom>
            <a:noFill/>
            <a:ln w="6350" cap="flat" cmpd="sng" algn="ctr">
              <a:solidFill>
                <a:srgbClr val="FF0000"/>
              </a:solidFill>
              <a:prstDash val="solid"/>
              <a:miter lim="800000"/>
            </a:ln>
            <a:effectLst/>
          </p:spPr>
        </p:cxnSp>
        <p:cxnSp>
          <p:nvCxnSpPr>
            <p:cNvPr id="13" name="Straight Connector 12">
              <a:extLst>
                <a:ext uri="{FF2B5EF4-FFF2-40B4-BE49-F238E27FC236}">
                  <a16:creationId xmlns:a16="http://schemas.microsoft.com/office/drawing/2014/main" id="{F337D748-B32E-51F3-7AE0-9B3A60D12DDA}"/>
                </a:ext>
              </a:extLst>
            </p:cNvPr>
            <p:cNvCxnSpPr>
              <a:cxnSpLocks/>
            </p:cNvCxnSpPr>
            <p:nvPr/>
          </p:nvCxnSpPr>
          <p:spPr>
            <a:xfrm>
              <a:off x="6634140" y="4228846"/>
              <a:ext cx="315095" cy="544544"/>
            </a:xfrm>
            <a:prstGeom prst="line">
              <a:avLst/>
            </a:prstGeom>
            <a:noFill/>
            <a:ln w="6350" cap="flat" cmpd="sng" algn="ctr">
              <a:solidFill>
                <a:srgbClr val="FF0000"/>
              </a:solidFill>
              <a:prstDash val="solid"/>
              <a:miter lim="800000"/>
            </a:ln>
            <a:effectLst/>
          </p:spPr>
        </p:cxnSp>
        <p:cxnSp>
          <p:nvCxnSpPr>
            <p:cNvPr id="14" name="Straight Connector 13">
              <a:extLst>
                <a:ext uri="{FF2B5EF4-FFF2-40B4-BE49-F238E27FC236}">
                  <a16:creationId xmlns:a16="http://schemas.microsoft.com/office/drawing/2014/main" id="{7BD4D939-167F-9713-3EA7-F10C03018A81}"/>
                </a:ext>
              </a:extLst>
            </p:cNvPr>
            <p:cNvCxnSpPr>
              <a:cxnSpLocks/>
            </p:cNvCxnSpPr>
            <p:nvPr/>
          </p:nvCxnSpPr>
          <p:spPr>
            <a:xfrm flipV="1">
              <a:off x="6636422" y="4228846"/>
              <a:ext cx="0" cy="545833"/>
            </a:xfrm>
            <a:prstGeom prst="line">
              <a:avLst/>
            </a:prstGeom>
            <a:noFill/>
            <a:ln w="635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id="{958C6267-777D-A61F-0A23-B9AC5D256B44}"/>
                </a:ext>
              </a:extLst>
            </p:cNvPr>
            <p:cNvCxnSpPr>
              <a:cxnSpLocks/>
            </p:cNvCxnSpPr>
            <p:nvPr/>
          </p:nvCxnSpPr>
          <p:spPr>
            <a:xfrm flipV="1">
              <a:off x="6949236" y="4228846"/>
              <a:ext cx="0" cy="545833"/>
            </a:xfrm>
            <a:prstGeom prst="line">
              <a:avLst/>
            </a:prstGeom>
            <a:noFill/>
            <a:ln w="6350" cap="flat" cmpd="sng" algn="ctr">
              <a:solidFill>
                <a:srgbClr val="FF0000"/>
              </a:solidFill>
              <a:prstDash val="solid"/>
              <a:miter lim="800000"/>
            </a:ln>
            <a:effectLst/>
          </p:spPr>
        </p:cxnSp>
        <p:sp>
          <p:nvSpPr>
            <p:cNvPr id="17" name="TextBox 16">
              <a:extLst>
                <a:ext uri="{FF2B5EF4-FFF2-40B4-BE49-F238E27FC236}">
                  <a16:creationId xmlns:a16="http://schemas.microsoft.com/office/drawing/2014/main" id="{EA3E2257-0587-52AD-21E5-C3CEE0167346}"/>
                </a:ext>
              </a:extLst>
            </p:cNvPr>
            <p:cNvSpPr txBox="1"/>
            <p:nvPr/>
          </p:nvSpPr>
          <p:spPr>
            <a:xfrm>
              <a:off x="5700361" y="4798634"/>
              <a:ext cx="1828800" cy="533479"/>
            </a:xfrm>
            <a:prstGeom prst="rect">
              <a:avLst/>
            </a:prstGeom>
            <a:noFill/>
          </p:spPr>
          <p:txBody>
            <a:bodyPr wrap="square" rtlCol="0">
              <a:spAutoFit/>
            </a:bodyPr>
            <a:lstStyle/>
            <a:p>
              <a:pPr algn="ctr" defTabSz="411480">
                <a:defRPr/>
              </a:pPr>
              <a:r>
                <a:rPr lang="en-US" sz="1260" kern="0">
                  <a:solidFill>
                    <a:srgbClr val="FF0000"/>
                  </a:solidFill>
                  <a:latin typeface="Calibri Light" panose="020F0302020204030204"/>
                  <a:cs typeface="Times New Roman" panose="02020603050405020304" pitchFamily="18" charset="0"/>
                </a:rPr>
                <a:t>Laboratory of </a:t>
              </a:r>
              <a:r>
                <a:rPr lang="en-US" sz="1260" b="1" kern="0">
                  <a:solidFill>
                    <a:srgbClr val="FF0000"/>
                  </a:solidFill>
                  <a:latin typeface="Calibri Light" panose="020F0302020204030204"/>
                  <a:cs typeface="Times New Roman" panose="02020603050405020304" pitchFamily="18" charset="0"/>
                </a:rPr>
                <a:t>SE</a:t>
              </a:r>
              <a:r>
                <a:rPr lang="en-US" sz="1260" kern="0">
                  <a:solidFill>
                    <a:srgbClr val="FF0000"/>
                  </a:solidFill>
                  <a:latin typeface="Calibri Light" panose="020F0302020204030204"/>
                  <a:cs typeface="Times New Roman" panose="02020603050405020304" pitchFamily="18" charset="0"/>
                </a:rPr>
                <a:t>nsing </a:t>
              </a:r>
            </a:p>
            <a:p>
              <a:pPr algn="ctr" defTabSz="411480">
                <a:defRPr/>
              </a:pPr>
              <a:r>
                <a:rPr lang="en-US" sz="1260" kern="0">
                  <a:solidFill>
                    <a:srgbClr val="FF0000"/>
                  </a:solidFill>
                  <a:latin typeface="Calibri Light" panose="020F0302020204030204"/>
                  <a:cs typeface="Times New Roman" panose="02020603050405020304" pitchFamily="18" charset="0"/>
                </a:rPr>
                <a:t>&amp; </a:t>
              </a:r>
              <a:r>
                <a:rPr lang="en-US" sz="1260" b="1" kern="0">
                  <a:solidFill>
                    <a:srgbClr val="FF0000"/>
                  </a:solidFill>
                  <a:latin typeface="Calibri Light" panose="020F0302020204030204"/>
                  <a:cs typeface="Times New Roman" panose="02020603050405020304" pitchFamily="18" charset="0"/>
                </a:rPr>
                <a:t>N</a:t>
              </a:r>
              <a:r>
                <a:rPr lang="en-US" sz="1260" kern="0">
                  <a:solidFill>
                    <a:srgbClr val="FF0000"/>
                  </a:solidFill>
                  <a:latin typeface="Calibri Light" panose="020F0302020204030204"/>
                  <a:cs typeface="Times New Roman" panose="02020603050405020304" pitchFamily="18" charset="0"/>
                </a:rPr>
                <a:t>etworking </a:t>
              </a:r>
              <a:r>
                <a:rPr lang="en-US" sz="1260" b="1" kern="0">
                  <a:solidFill>
                    <a:srgbClr val="FF0000"/>
                  </a:solidFill>
                  <a:latin typeface="Calibri Light" panose="020F0302020204030204"/>
                  <a:cs typeface="Times New Roman" panose="02020603050405020304" pitchFamily="18" charset="0"/>
                </a:rPr>
                <a:t>S</a:t>
              </a:r>
              <a:r>
                <a:rPr lang="en-US" sz="1260" kern="0">
                  <a:solidFill>
                    <a:srgbClr val="FF0000"/>
                  </a:solidFill>
                  <a:latin typeface="Calibri Light" panose="020F0302020204030204"/>
                  <a:cs typeface="Times New Roman" panose="02020603050405020304" pitchFamily="18" charset="0"/>
                </a:rPr>
                <a:t>ystems</a:t>
              </a:r>
            </a:p>
          </p:txBody>
        </p:sp>
        <p:sp>
          <p:nvSpPr>
            <p:cNvPr id="18" name="Oval 17">
              <a:extLst>
                <a:ext uri="{FF2B5EF4-FFF2-40B4-BE49-F238E27FC236}">
                  <a16:creationId xmlns:a16="http://schemas.microsoft.com/office/drawing/2014/main" id="{4C83CDF8-2D8C-7B35-D94B-8B88EEC5B53E}"/>
                </a:ext>
              </a:extLst>
            </p:cNvPr>
            <p:cNvSpPr/>
            <p:nvPr/>
          </p:nvSpPr>
          <p:spPr>
            <a:xfrm>
              <a:off x="6238218" y="4215217"/>
              <a:ext cx="31427" cy="31427"/>
            </a:xfrm>
            <a:prstGeom prst="ellipse">
              <a:avLst/>
            </a:prstGeom>
            <a:solidFill>
              <a:srgbClr val="FF0000"/>
            </a:solidFill>
            <a:ln w="12700" cap="flat" cmpd="sng" algn="ctr">
              <a:noFill/>
              <a:prstDash val="solid"/>
              <a:miter lim="800000"/>
            </a:ln>
            <a:effectLst>
              <a:glow rad="76200">
                <a:srgbClr val="FF0000">
                  <a:alpha val="36000"/>
                </a:srgbClr>
              </a:glow>
              <a:softEdge rad="0"/>
            </a:effectLst>
          </p:spPr>
          <p:txBody>
            <a:bodyPr rtlCol="0" anchor="ctr"/>
            <a:lstStyle/>
            <a:p>
              <a:pPr algn="ctr" defTabSz="411480">
                <a:defRPr/>
              </a:pPr>
              <a:endParaRPr lang="en-US" sz="100" kern="0">
                <a:solidFill>
                  <a:srgbClr val="FFFFFF"/>
                </a:solidFill>
                <a:latin typeface="Calibri" panose="020F0502020204030204"/>
              </a:endParaRPr>
            </a:p>
          </p:txBody>
        </p:sp>
        <p:sp>
          <p:nvSpPr>
            <p:cNvPr id="19" name="Oval 18">
              <a:extLst>
                <a:ext uri="{FF2B5EF4-FFF2-40B4-BE49-F238E27FC236}">
                  <a16:creationId xmlns:a16="http://schemas.microsoft.com/office/drawing/2014/main" id="{2A85F8F4-FC21-3EDE-9604-9BDC5C7D5B6B}"/>
                </a:ext>
              </a:extLst>
            </p:cNvPr>
            <p:cNvSpPr/>
            <p:nvPr/>
          </p:nvSpPr>
          <p:spPr>
            <a:xfrm>
              <a:off x="6489026" y="4215217"/>
              <a:ext cx="31427" cy="31427"/>
            </a:xfrm>
            <a:prstGeom prst="ellipse">
              <a:avLst/>
            </a:prstGeom>
            <a:solidFill>
              <a:srgbClr val="FF0000"/>
            </a:solidFill>
            <a:ln w="12700" cap="flat" cmpd="sng" algn="ctr">
              <a:noFill/>
              <a:prstDash val="solid"/>
              <a:miter lim="800000"/>
            </a:ln>
            <a:effectLst>
              <a:glow rad="76200">
                <a:srgbClr val="FF0000">
                  <a:alpha val="36000"/>
                </a:srgbClr>
              </a:glow>
              <a:softEdge rad="0"/>
            </a:effectLst>
          </p:spPr>
          <p:txBody>
            <a:bodyPr rtlCol="0" anchor="ctr"/>
            <a:lstStyle/>
            <a:p>
              <a:pPr algn="ctr" defTabSz="411480">
                <a:defRPr/>
              </a:pPr>
              <a:endParaRPr lang="en-US" sz="100" kern="0">
                <a:solidFill>
                  <a:srgbClr val="FFFFFF"/>
                </a:solidFill>
                <a:latin typeface="Calibri" panose="020F0502020204030204"/>
              </a:endParaRPr>
            </a:p>
          </p:txBody>
        </p:sp>
        <p:sp>
          <p:nvSpPr>
            <p:cNvPr id="20" name="Oval 19">
              <a:extLst>
                <a:ext uri="{FF2B5EF4-FFF2-40B4-BE49-F238E27FC236}">
                  <a16:creationId xmlns:a16="http://schemas.microsoft.com/office/drawing/2014/main" id="{CB0B79D9-D3CE-7BF1-7013-C11658569E39}"/>
                </a:ext>
              </a:extLst>
            </p:cNvPr>
            <p:cNvSpPr/>
            <p:nvPr/>
          </p:nvSpPr>
          <p:spPr>
            <a:xfrm>
              <a:off x="6238218" y="4499484"/>
              <a:ext cx="31427" cy="31427"/>
            </a:xfrm>
            <a:prstGeom prst="ellipse">
              <a:avLst/>
            </a:prstGeom>
            <a:solidFill>
              <a:srgbClr val="FF0000"/>
            </a:solidFill>
            <a:ln w="12700" cap="flat" cmpd="sng" algn="ctr">
              <a:noFill/>
              <a:prstDash val="solid"/>
              <a:miter lim="800000"/>
            </a:ln>
            <a:effectLst>
              <a:glow rad="76200">
                <a:srgbClr val="FF0000">
                  <a:alpha val="36000"/>
                </a:srgbClr>
              </a:glow>
              <a:softEdge rad="0"/>
            </a:effectLst>
          </p:spPr>
          <p:txBody>
            <a:bodyPr rtlCol="0" anchor="ctr"/>
            <a:lstStyle/>
            <a:p>
              <a:pPr algn="ctr" defTabSz="411480">
                <a:defRPr/>
              </a:pPr>
              <a:endParaRPr lang="en-US" sz="100" kern="0">
                <a:solidFill>
                  <a:srgbClr val="FFFFFF"/>
                </a:solidFill>
                <a:latin typeface="Calibri" panose="020F0502020204030204"/>
              </a:endParaRPr>
            </a:p>
          </p:txBody>
        </p:sp>
        <p:sp>
          <p:nvSpPr>
            <p:cNvPr id="21" name="Oval 20">
              <a:extLst>
                <a:ext uri="{FF2B5EF4-FFF2-40B4-BE49-F238E27FC236}">
                  <a16:creationId xmlns:a16="http://schemas.microsoft.com/office/drawing/2014/main" id="{B1BF674A-B5C0-E257-827A-7FD3B3D89EFD}"/>
                </a:ext>
              </a:extLst>
            </p:cNvPr>
            <p:cNvSpPr/>
            <p:nvPr/>
          </p:nvSpPr>
          <p:spPr>
            <a:xfrm>
              <a:off x="6489026" y="4501326"/>
              <a:ext cx="31427" cy="31427"/>
            </a:xfrm>
            <a:prstGeom prst="ellipse">
              <a:avLst/>
            </a:prstGeom>
            <a:solidFill>
              <a:srgbClr val="FF0000"/>
            </a:solidFill>
            <a:ln w="12700" cap="flat" cmpd="sng" algn="ctr">
              <a:noFill/>
              <a:prstDash val="solid"/>
              <a:miter lim="800000"/>
            </a:ln>
            <a:effectLst>
              <a:glow rad="76200">
                <a:srgbClr val="FF0000">
                  <a:alpha val="36000"/>
                </a:srgbClr>
              </a:glow>
              <a:softEdge rad="0"/>
            </a:effectLst>
          </p:spPr>
          <p:txBody>
            <a:bodyPr rtlCol="0" anchor="ctr"/>
            <a:lstStyle/>
            <a:p>
              <a:pPr algn="ctr" defTabSz="411480">
                <a:defRPr/>
              </a:pPr>
              <a:endParaRPr lang="en-US" sz="100" kern="0">
                <a:solidFill>
                  <a:srgbClr val="FFFFFF"/>
                </a:solidFill>
                <a:latin typeface="Calibri" panose="020F0502020204030204"/>
              </a:endParaRPr>
            </a:p>
          </p:txBody>
        </p:sp>
        <p:sp>
          <p:nvSpPr>
            <p:cNvPr id="22" name="Oval 21">
              <a:extLst>
                <a:ext uri="{FF2B5EF4-FFF2-40B4-BE49-F238E27FC236}">
                  <a16:creationId xmlns:a16="http://schemas.microsoft.com/office/drawing/2014/main" id="{CF48ED79-9BDD-822C-8C10-24D9FF578113}"/>
                </a:ext>
              </a:extLst>
            </p:cNvPr>
            <p:cNvSpPr/>
            <p:nvPr/>
          </p:nvSpPr>
          <p:spPr>
            <a:xfrm>
              <a:off x="6238218" y="4760244"/>
              <a:ext cx="31427" cy="31427"/>
            </a:xfrm>
            <a:prstGeom prst="ellipse">
              <a:avLst/>
            </a:prstGeom>
            <a:solidFill>
              <a:srgbClr val="FF0000"/>
            </a:solidFill>
            <a:ln w="12700" cap="flat" cmpd="sng" algn="ctr">
              <a:noFill/>
              <a:prstDash val="solid"/>
              <a:miter lim="800000"/>
            </a:ln>
            <a:effectLst>
              <a:glow rad="76200">
                <a:srgbClr val="FF0000">
                  <a:alpha val="36000"/>
                </a:srgbClr>
              </a:glow>
              <a:softEdge rad="0"/>
            </a:effectLst>
          </p:spPr>
          <p:txBody>
            <a:bodyPr rtlCol="0" anchor="ctr"/>
            <a:lstStyle/>
            <a:p>
              <a:pPr algn="ctr" defTabSz="411480">
                <a:defRPr/>
              </a:pPr>
              <a:endParaRPr lang="en-US" sz="100" kern="0">
                <a:solidFill>
                  <a:srgbClr val="FFFFFF"/>
                </a:solidFill>
                <a:latin typeface="Calibri" panose="020F0502020204030204"/>
              </a:endParaRPr>
            </a:p>
          </p:txBody>
        </p:sp>
        <p:sp>
          <p:nvSpPr>
            <p:cNvPr id="23" name="Oval 22">
              <a:extLst>
                <a:ext uri="{FF2B5EF4-FFF2-40B4-BE49-F238E27FC236}">
                  <a16:creationId xmlns:a16="http://schemas.microsoft.com/office/drawing/2014/main" id="{8B13C815-7059-D197-3906-03A5617D5F03}"/>
                </a:ext>
              </a:extLst>
            </p:cNvPr>
            <p:cNvSpPr/>
            <p:nvPr/>
          </p:nvSpPr>
          <p:spPr>
            <a:xfrm>
              <a:off x="6489026" y="4760244"/>
              <a:ext cx="31427" cy="31427"/>
            </a:xfrm>
            <a:prstGeom prst="ellipse">
              <a:avLst/>
            </a:prstGeom>
            <a:solidFill>
              <a:srgbClr val="FF0000"/>
            </a:solidFill>
            <a:ln w="12700" cap="flat" cmpd="sng" algn="ctr">
              <a:noFill/>
              <a:prstDash val="solid"/>
              <a:miter lim="800000"/>
            </a:ln>
            <a:effectLst>
              <a:glow rad="76200">
                <a:srgbClr val="FF0000">
                  <a:alpha val="36000"/>
                </a:srgbClr>
              </a:glow>
              <a:softEdge rad="0"/>
            </a:effectLst>
          </p:spPr>
          <p:txBody>
            <a:bodyPr rtlCol="0" anchor="ctr"/>
            <a:lstStyle/>
            <a:p>
              <a:pPr algn="ctr" defTabSz="411480">
                <a:defRPr/>
              </a:pPr>
              <a:endParaRPr lang="en-US" sz="100" kern="0">
                <a:solidFill>
                  <a:srgbClr val="FFFFFF"/>
                </a:solidFill>
                <a:latin typeface="Calibri" panose="020F0502020204030204"/>
              </a:endParaRPr>
            </a:p>
          </p:txBody>
        </p:sp>
        <p:sp>
          <p:nvSpPr>
            <p:cNvPr id="24" name="Oval 23">
              <a:extLst>
                <a:ext uri="{FF2B5EF4-FFF2-40B4-BE49-F238E27FC236}">
                  <a16:creationId xmlns:a16="http://schemas.microsoft.com/office/drawing/2014/main" id="{5E3FEFFE-37AB-69B6-E538-926DE7FC7CFA}"/>
                </a:ext>
              </a:extLst>
            </p:cNvPr>
            <p:cNvSpPr>
              <a:spLocks noChangeAspect="1"/>
            </p:cNvSpPr>
            <p:nvPr/>
          </p:nvSpPr>
          <p:spPr>
            <a:xfrm>
              <a:off x="6935537" y="4218382"/>
              <a:ext cx="31427" cy="31427"/>
            </a:xfrm>
            <a:prstGeom prst="ellipse">
              <a:avLst/>
            </a:prstGeom>
            <a:solidFill>
              <a:srgbClr val="FF0000"/>
            </a:solidFill>
            <a:ln w="12700" cap="flat" cmpd="sng" algn="ctr">
              <a:noFill/>
              <a:prstDash val="solid"/>
              <a:miter lim="800000"/>
            </a:ln>
            <a:effectLst>
              <a:glow rad="76200">
                <a:srgbClr val="FF0000">
                  <a:alpha val="31045"/>
                </a:srgbClr>
              </a:glow>
              <a:softEdge rad="0"/>
            </a:effectLst>
          </p:spPr>
          <p:txBody>
            <a:bodyPr rtlCol="0" anchor="ctr"/>
            <a:lstStyle/>
            <a:p>
              <a:pPr algn="ctr" defTabSz="411480">
                <a:defRPr/>
              </a:pPr>
              <a:endParaRPr lang="en-US" sz="100" kern="0">
                <a:solidFill>
                  <a:srgbClr val="FFFFFF"/>
                </a:solidFill>
                <a:latin typeface="Calibri" panose="020F0502020204030204"/>
              </a:endParaRPr>
            </a:p>
          </p:txBody>
        </p:sp>
        <p:sp>
          <p:nvSpPr>
            <p:cNvPr id="25" name="Oval 24">
              <a:extLst>
                <a:ext uri="{FF2B5EF4-FFF2-40B4-BE49-F238E27FC236}">
                  <a16:creationId xmlns:a16="http://schemas.microsoft.com/office/drawing/2014/main" id="{55438D10-AF1D-A6F8-17FB-3FDB8CDFF74E}"/>
                </a:ext>
              </a:extLst>
            </p:cNvPr>
            <p:cNvSpPr>
              <a:spLocks noChangeAspect="1"/>
            </p:cNvSpPr>
            <p:nvPr/>
          </p:nvSpPr>
          <p:spPr>
            <a:xfrm>
              <a:off x="6624496" y="4225055"/>
              <a:ext cx="31427" cy="31427"/>
            </a:xfrm>
            <a:prstGeom prst="ellipse">
              <a:avLst/>
            </a:prstGeom>
            <a:solidFill>
              <a:srgbClr val="FF0000"/>
            </a:solidFill>
            <a:ln w="12700" cap="flat" cmpd="sng" algn="ctr">
              <a:noFill/>
              <a:prstDash val="solid"/>
              <a:miter lim="800000"/>
            </a:ln>
            <a:effectLst>
              <a:glow rad="76200">
                <a:srgbClr val="FF0000">
                  <a:alpha val="31045"/>
                </a:srgbClr>
              </a:glow>
              <a:softEdge rad="0"/>
            </a:effectLst>
          </p:spPr>
          <p:txBody>
            <a:bodyPr rtlCol="0" anchor="ctr"/>
            <a:lstStyle/>
            <a:p>
              <a:pPr algn="ctr" defTabSz="411480">
                <a:defRPr/>
              </a:pPr>
              <a:endParaRPr lang="en-US" sz="100" kern="0">
                <a:solidFill>
                  <a:srgbClr val="FFFFFF"/>
                </a:solidFill>
                <a:latin typeface="Calibri" panose="020F0502020204030204"/>
              </a:endParaRPr>
            </a:p>
          </p:txBody>
        </p:sp>
        <p:sp>
          <p:nvSpPr>
            <p:cNvPr id="26" name="Oval 25">
              <a:extLst>
                <a:ext uri="{FF2B5EF4-FFF2-40B4-BE49-F238E27FC236}">
                  <a16:creationId xmlns:a16="http://schemas.microsoft.com/office/drawing/2014/main" id="{9BFFEB7B-0BC1-F367-37BA-0961B5A81F08}"/>
                </a:ext>
              </a:extLst>
            </p:cNvPr>
            <p:cNvSpPr>
              <a:spLocks noChangeAspect="1"/>
            </p:cNvSpPr>
            <p:nvPr/>
          </p:nvSpPr>
          <p:spPr>
            <a:xfrm>
              <a:off x="6621890" y="4760244"/>
              <a:ext cx="31427" cy="31427"/>
            </a:xfrm>
            <a:prstGeom prst="ellipse">
              <a:avLst/>
            </a:prstGeom>
            <a:solidFill>
              <a:srgbClr val="FF0000"/>
            </a:solidFill>
            <a:ln w="12700" cap="flat" cmpd="sng" algn="ctr">
              <a:noFill/>
              <a:prstDash val="solid"/>
              <a:miter lim="800000"/>
            </a:ln>
            <a:effectLst>
              <a:glow rad="76200">
                <a:srgbClr val="FF0000">
                  <a:alpha val="31045"/>
                </a:srgbClr>
              </a:glow>
              <a:softEdge rad="0"/>
            </a:effectLst>
          </p:spPr>
          <p:txBody>
            <a:bodyPr rtlCol="0" anchor="ctr"/>
            <a:lstStyle/>
            <a:p>
              <a:pPr algn="ctr" defTabSz="411480">
                <a:defRPr/>
              </a:pPr>
              <a:endParaRPr lang="en-US" sz="100" kern="0">
                <a:solidFill>
                  <a:srgbClr val="FFFFFF"/>
                </a:solidFill>
                <a:latin typeface="Calibri" panose="020F0502020204030204"/>
              </a:endParaRPr>
            </a:p>
          </p:txBody>
        </p:sp>
        <p:sp>
          <p:nvSpPr>
            <p:cNvPr id="27" name="Oval 26">
              <a:extLst>
                <a:ext uri="{FF2B5EF4-FFF2-40B4-BE49-F238E27FC236}">
                  <a16:creationId xmlns:a16="http://schemas.microsoft.com/office/drawing/2014/main" id="{85A5E884-7201-A94D-6D2A-08D1DD45D9BA}"/>
                </a:ext>
              </a:extLst>
            </p:cNvPr>
            <p:cNvSpPr>
              <a:spLocks noChangeAspect="1"/>
            </p:cNvSpPr>
            <p:nvPr/>
          </p:nvSpPr>
          <p:spPr>
            <a:xfrm>
              <a:off x="6931470" y="4760244"/>
              <a:ext cx="31427" cy="31427"/>
            </a:xfrm>
            <a:prstGeom prst="ellipse">
              <a:avLst/>
            </a:prstGeom>
            <a:solidFill>
              <a:srgbClr val="FF0000"/>
            </a:solidFill>
            <a:ln w="12700" cap="flat" cmpd="sng" algn="ctr">
              <a:noFill/>
              <a:prstDash val="solid"/>
              <a:miter lim="800000"/>
            </a:ln>
            <a:effectLst>
              <a:glow rad="76200">
                <a:srgbClr val="FF0000">
                  <a:alpha val="31045"/>
                </a:srgbClr>
              </a:glow>
              <a:softEdge rad="0"/>
            </a:effectLst>
          </p:spPr>
          <p:txBody>
            <a:bodyPr rtlCol="0" anchor="ctr"/>
            <a:lstStyle/>
            <a:p>
              <a:pPr algn="ctr" defTabSz="411480">
                <a:defRPr/>
              </a:pPr>
              <a:endParaRPr lang="en-US" sz="100" kern="0">
                <a:solidFill>
                  <a:srgbClr val="FFFFFF"/>
                </a:solidFill>
                <a:latin typeface="Calibri" panose="020F0502020204030204"/>
              </a:endParaRPr>
            </a:p>
          </p:txBody>
        </p:sp>
        <p:pic>
          <p:nvPicPr>
            <p:cNvPr id="28" name="Picture 2">
              <a:extLst>
                <a:ext uri="{FF2B5EF4-FFF2-40B4-BE49-F238E27FC236}">
                  <a16:creationId xmlns:a16="http://schemas.microsoft.com/office/drawing/2014/main" id="{3D88A81E-CF79-AD45-58B7-4BD2BF374EEC}"/>
                </a:ext>
              </a:extLst>
            </p:cNvPr>
            <p:cNvPicPr>
              <a:picLocks noChangeAspect="1" noChangeArrowheads="1"/>
            </p:cNvPicPr>
            <p:nvPr/>
          </p:nvPicPr>
          <p:blipFill rotWithShape="1">
            <a:blip r:embed="rId6" cstate="print">
              <a:clrChange>
                <a:clrFrom>
                  <a:srgbClr val="FFFFFF"/>
                </a:clrFrom>
                <a:clrTo>
                  <a:srgbClr val="FFFFFF">
                    <a:alpha val="0"/>
                  </a:srgbClr>
                </a:clrTo>
              </a:clrChange>
              <a:duotone>
                <a:srgbClr val="FF0000">
                  <a:shade val="45000"/>
                  <a:satMod val="135000"/>
                </a:srgbClr>
                <a:prstClr val="white"/>
              </a:duotone>
              <a:alphaModFix amt="48000"/>
              <a:extLst>
                <a:ext uri="{BEBA8EAE-BF5A-486C-A8C5-ECC9F3942E4B}">
                  <a14:imgProps xmlns:a14="http://schemas.microsoft.com/office/drawing/2010/main">
                    <a14:imgLayer r:embed="rId7">
                      <a14:imgEffect>
                        <a14:artisticPhotocopy/>
                      </a14:imgEffect>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47572" r="28420"/>
            <a:stretch/>
          </p:blipFill>
          <p:spPr bwMode="auto">
            <a:xfrm rot="16200000">
              <a:off x="5711268" y="4312589"/>
              <a:ext cx="548659" cy="372944"/>
            </a:xfrm>
            <a:prstGeom prst="rect">
              <a:avLst/>
            </a:prstGeom>
            <a:noFill/>
            <a:effectLst>
              <a:glow rad="1270">
                <a:srgbClr val="FF0000"/>
              </a:glow>
            </a:effectLst>
          </p:spPr>
        </p:pic>
        <p:sp>
          <p:nvSpPr>
            <p:cNvPr id="29" name="Oval 28">
              <a:extLst>
                <a:ext uri="{FF2B5EF4-FFF2-40B4-BE49-F238E27FC236}">
                  <a16:creationId xmlns:a16="http://schemas.microsoft.com/office/drawing/2014/main" id="{B1EBFC40-3265-827B-EAE5-604D831174FB}"/>
                </a:ext>
              </a:extLst>
            </p:cNvPr>
            <p:cNvSpPr>
              <a:spLocks noChangeAspect="1"/>
            </p:cNvSpPr>
            <p:nvPr/>
          </p:nvSpPr>
          <p:spPr>
            <a:xfrm>
              <a:off x="6075221" y="4212355"/>
              <a:ext cx="31427" cy="31427"/>
            </a:xfrm>
            <a:prstGeom prst="ellipse">
              <a:avLst/>
            </a:prstGeom>
            <a:solidFill>
              <a:srgbClr val="FF0000"/>
            </a:solidFill>
            <a:ln w="12700" cap="flat" cmpd="sng" algn="ctr">
              <a:noFill/>
              <a:prstDash val="solid"/>
              <a:miter lim="800000"/>
            </a:ln>
            <a:effectLst>
              <a:glow rad="76200">
                <a:srgbClr val="FF0000">
                  <a:alpha val="31045"/>
                </a:srgbClr>
              </a:glow>
              <a:softEdge rad="0"/>
            </a:effectLst>
          </p:spPr>
          <p:txBody>
            <a:bodyPr rtlCol="0" anchor="ctr"/>
            <a:lstStyle/>
            <a:p>
              <a:pPr algn="ctr" defTabSz="411480">
                <a:defRPr/>
              </a:pPr>
              <a:endParaRPr lang="en-US" sz="100" kern="0">
                <a:solidFill>
                  <a:srgbClr val="FFFFFF"/>
                </a:solidFill>
                <a:latin typeface="Calibri" panose="020F0502020204030204"/>
              </a:endParaRPr>
            </a:p>
          </p:txBody>
        </p:sp>
        <p:sp>
          <p:nvSpPr>
            <p:cNvPr id="30" name="Oval 29">
              <a:extLst>
                <a:ext uri="{FF2B5EF4-FFF2-40B4-BE49-F238E27FC236}">
                  <a16:creationId xmlns:a16="http://schemas.microsoft.com/office/drawing/2014/main" id="{09661BF5-5DBE-82F0-FA4E-06AF5939FBE5}"/>
                </a:ext>
              </a:extLst>
            </p:cNvPr>
            <p:cNvSpPr>
              <a:spLocks noChangeAspect="1"/>
            </p:cNvSpPr>
            <p:nvPr/>
          </p:nvSpPr>
          <p:spPr>
            <a:xfrm>
              <a:off x="5846621" y="4760244"/>
              <a:ext cx="31427" cy="31427"/>
            </a:xfrm>
            <a:prstGeom prst="ellipse">
              <a:avLst/>
            </a:prstGeom>
            <a:solidFill>
              <a:srgbClr val="FF0000"/>
            </a:solidFill>
            <a:ln w="12700" cap="flat" cmpd="sng" algn="ctr">
              <a:noFill/>
              <a:prstDash val="solid"/>
              <a:miter lim="800000"/>
            </a:ln>
            <a:effectLst>
              <a:glow rad="76200">
                <a:srgbClr val="FF0000">
                  <a:alpha val="31045"/>
                </a:srgbClr>
              </a:glow>
              <a:softEdge rad="0"/>
            </a:effectLst>
          </p:spPr>
          <p:txBody>
            <a:bodyPr rtlCol="0" anchor="ctr"/>
            <a:lstStyle/>
            <a:p>
              <a:pPr algn="ctr" defTabSz="411480">
                <a:defRPr/>
              </a:pPr>
              <a:endParaRPr lang="en-US" sz="100" kern="0">
                <a:solidFill>
                  <a:srgbClr val="FFFFFF"/>
                </a:solidFill>
                <a:latin typeface="Calibri" panose="020F0502020204030204"/>
              </a:endParaRPr>
            </a:p>
          </p:txBody>
        </p:sp>
        <p:pic>
          <p:nvPicPr>
            <p:cNvPr id="31" name="Picture 2">
              <a:extLst>
                <a:ext uri="{FF2B5EF4-FFF2-40B4-BE49-F238E27FC236}">
                  <a16:creationId xmlns:a16="http://schemas.microsoft.com/office/drawing/2014/main" id="{3E053D02-70C4-AF6D-8145-F9AD9EE8FC0A}"/>
                </a:ext>
              </a:extLst>
            </p:cNvPr>
            <p:cNvPicPr>
              <a:picLocks noChangeAspect="1" noChangeArrowheads="1"/>
            </p:cNvPicPr>
            <p:nvPr/>
          </p:nvPicPr>
          <p:blipFill rotWithShape="1">
            <a:blip r:embed="rId6" cstate="print">
              <a:clrChange>
                <a:clrFrom>
                  <a:srgbClr val="FFFFFF"/>
                </a:clrFrom>
                <a:clrTo>
                  <a:srgbClr val="FFFFFF">
                    <a:alpha val="0"/>
                  </a:srgbClr>
                </a:clrTo>
              </a:clrChange>
              <a:duotone>
                <a:srgbClr val="FF0000">
                  <a:shade val="45000"/>
                  <a:satMod val="135000"/>
                </a:srgbClr>
                <a:prstClr val="white"/>
              </a:duotone>
              <a:alphaModFix amt="48000"/>
              <a:extLst>
                <a:ext uri="{BEBA8EAE-BF5A-486C-A8C5-ECC9F3942E4B}">
                  <a14:imgProps xmlns:a14="http://schemas.microsoft.com/office/drawing/2010/main">
                    <a14:imgLayer r:embed="rId7">
                      <a14:imgEffect>
                        <a14:artisticPhotocopy/>
                      </a14:imgEffect>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47572" r="28420"/>
            <a:stretch/>
          </p:blipFill>
          <p:spPr bwMode="auto">
            <a:xfrm rot="16200000">
              <a:off x="6923289" y="4312589"/>
              <a:ext cx="548659" cy="372944"/>
            </a:xfrm>
            <a:prstGeom prst="rect">
              <a:avLst/>
            </a:prstGeom>
            <a:noFill/>
            <a:effectLst>
              <a:glow rad="1270">
                <a:srgbClr val="FF0000"/>
              </a:glow>
            </a:effectLst>
          </p:spPr>
        </p:pic>
        <p:sp>
          <p:nvSpPr>
            <p:cNvPr id="32" name="Oval 31">
              <a:extLst>
                <a:ext uri="{FF2B5EF4-FFF2-40B4-BE49-F238E27FC236}">
                  <a16:creationId xmlns:a16="http://schemas.microsoft.com/office/drawing/2014/main" id="{FF30A8EC-6D1E-BD87-E02C-1BF5582AF549}"/>
                </a:ext>
              </a:extLst>
            </p:cNvPr>
            <p:cNvSpPr>
              <a:spLocks noChangeAspect="1"/>
            </p:cNvSpPr>
            <p:nvPr/>
          </p:nvSpPr>
          <p:spPr>
            <a:xfrm>
              <a:off x="7290417" y="4207804"/>
              <a:ext cx="31427" cy="31427"/>
            </a:xfrm>
            <a:prstGeom prst="ellipse">
              <a:avLst/>
            </a:prstGeom>
            <a:solidFill>
              <a:srgbClr val="FF0000"/>
            </a:solidFill>
            <a:ln w="12700" cap="flat" cmpd="sng" algn="ctr">
              <a:noFill/>
              <a:prstDash val="solid"/>
              <a:miter lim="800000"/>
            </a:ln>
            <a:effectLst>
              <a:glow rad="76200">
                <a:srgbClr val="FF0000">
                  <a:alpha val="31045"/>
                </a:srgbClr>
              </a:glow>
              <a:softEdge rad="0"/>
            </a:effectLst>
          </p:spPr>
          <p:txBody>
            <a:bodyPr rtlCol="0" anchor="ctr"/>
            <a:lstStyle/>
            <a:p>
              <a:pPr algn="ctr" defTabSz="411480">
                <a:defRPr/>
              </a:pPr>
              <a:endParaRPr lang="en-US" sz="100" kern="0">
                <a:solidFill>
                  <a:srgbClr val="FFFFFF"/>
                </a:solidFill>
                <a:latin typeface="Calibri" panose="020F0502020204030204"/>
              </a:endParaRPr>
            </a:p>
          </p:txBody>
        </p:sp>
        <p:sp>
          <p:nvSpPr>
            <p:cNvPr id="33" name="Oval 32">
              <a:extLst>
                <a:ext uri="{FF2B5EF4-FFF2-40B4-BE49-F238E27FC236}">
                  <a16:creationId xmlns:a16="http://schemas.microsoft.com/office/drawing/2014/main" id="{3468D6C6-5F5E-D8C6-9FFD-A1B976E97DB5}"/>
                </a:ext>
              </a:extLst>
            </p:cNvPr>
            <p:cNvSpPr>
              <a:spLocks noChangeAspect="1"/>
            </p:cNvSpPr>
            <p:nvPr/>
          </p:nvSpPr>
          <p:spPr>
            <a:xfrm>
              <a:off x="7058642" y="4760244"/>
              <a:ext cx="31427" cy="31427"/>
            </a:xfrm>
            <a:prstGeom prst="ellipse">
              <a:avLst/>
            </a:prstGeom>
            <a:solidFill>
              <a:srgbClr val="FF0000"/>
            </a:solidFill>
            <a:ln w="12700" cap="flat" cmpd="sng" algn="ctr">
              <a:noFill/>
              <a:prstDash val="solid"/>
              <a:miter lim="800000"/>
            </a:ln>
            <a:effectLst>
              <a:glow rad="76200">
                <a:srgbClr val="FF0000">
                  <a:alpha val="31045"/>
                </a:srgbClr>
              </a:glow>
              <a:softEdge rad="0"/>
            </a:effectLst>
          </p:spPr>
          <p:txBody>
            <a:bodyPr rtlCol="0" anchor="ctr"/>
            <a:lstStyle/>
            <a:p>
              <a:pPr algn="ctr" defTabSz="411480">
                <a:defRPr/>
              </a:pPr>
              <a:endParaRPr lang="en-US" sz="100" kern="0">
                <a:solidFill>
                  <a:srgbClr val="FFFFFF"/>
                </a:solidFill>
                <a:latin typeface="Calibri" panose="020F0502020204030204"/>
              </a:endParaRPr>
            </a:p>
          </p:txBody>
        </p:sp>
      </p:grpSp>
      <p:sp>
        <p:nvSpPr>
          <p:cNvPr id="10" name="TextBox 9">
            <a:extLst>
              <a:ext uri="{FF2B5EF4-FFF2-40B4-BE49-F238E27FC236}">
                <a16:creationId xmlns:a16="http://schemas.microsoft.com/office/drawing/2014/main" id="{45127A65-D551-C657-1532-734F6BB359FB}"/>
              </a:ext>
            </a:extLst>
          </p:cNvPr>
          <p:cNvSpPr txBox="1"/>
          <p:nvPr/>
        </p:nvSpPr>
        <p:spPr>
          <a:xfrm>
            <a:off x="766565" y="3857363"/>
            <a:ext cx="7610870" cy="307777"/>
          </a:xfrm>
          <a:prstGeom prst="rect">
            <a:avLst/>
          </a:prstGeom>
          <a:noFill/>
        </p:spPr>
        <p:txBody>
          <a:bodyPr wrap="square">
            <a:spAutoFit/>
          </a:bodyPr>
          <a:lstStyle/>
          <a:p>
            <a:pPr algn="ctr"/>
            <a:r>
              <a:rPr lang="en-US" altLang="en-US" sz="1400"/>
              <a:t>slides shamelessly stolen from Prof. JP </a:t>
            </a:r>
            <a:r>
              <a:rPr lang="en-US" altLang="en-US" sz="1400" err="1"/>
              <a:t>Hubaux</a:t>
            </a:r>
            <a:r>
              <a:rPr lang="en-US" altLang="en-US" sz="1400"/>
              <a:t> &amp; others</a:t>
            </a:r>
            <a:endParaRPr lang="en-CH" sz="1400"/>
          </a:p>
        </p:txBody>
      </p:sp>
    </p:spTree>
    <p:extLst>
      <p:ext uri="{BB962C8B-B14F-4D97-AF65-F5344CB8AC3E}">
        <p14:creationId xmlns:p14="http://schemas.microsoft.com/office/powerpoint/2010/main" val="2527960778"/>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540" y="4821869"/>
            <a:ext cx="5670191" cy="1983400"/>
          </a:xfrm>
          <a:prstGeom prst="rect">
            <a:avLst/>
          </a:prstGeom>
        </p:spPr>
      </p:pic>
      <p:sp>
        <p:nvSpPr>
          <p:cNvPr id="4" name="Slide Number Placeholder 3"/>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575F99-7928-A045-ACFD-0768B5B8E810}" type="slidenum">
              <a:rPr lang="en-US" smtClean="0"/>
              <a:pPr/>
              <a:t>10</a:t>
            </a:fld>
            <a:endParaRPr lang="en-US"/>
          </a:p>
        </p:txBody>
      </p:sp>
      <p:sp>
        <p:nvSpPr>
          <p:cNvPr id="5" name="标题 1"/>
          <p:cNvSpPr>
            <a:spLocks noGrp="1"/>
          </p:cNvSpPr>
          <p:nvPr>
            <p:ph type="title"/>
          </p:nvPr>
        </p:nvSpPr>
        <p:spPr>
          <a:xfrm>
            <a:off x="628650" y="43393"/>
            <a:ext cx="7886700" cy="1325563"/>
          </a:xfrm>
        </p:spPr>
        <p:txBody>
          <a:bodyPr/>
          <a:lstStyle/>
          <a:p>
            <a:r>
              <a:rPr lang="en-US" altLang="zh-CN"/>
              <a:t>Design of Wireless Networks – Fixed Channel Allocation for Frequency Reuse</a:t>
            </a:r>
            <a:endParaRPr lang="zh-CN" altLang="en-US"/>
          </a:p>
        </p:txBody>
      </p:sp>
      <mc:AlternateContent xmlns:mc="http://schemas.openxmlformats.org/markup-compatibility/2006" xmlns:a14="http://schemas.microsoft.com/office/drawing/2010/main">
        <mc:Choice Requires="a14">
          <p:sp>
            <p:nvSpPr>
              <p:cNvPr id="6" name="内容占位符 2"/>
              <p:cNvSpPr>
                <a:spLocks noGrp="1"/>
              </p:cNvSpPr>
              <p:nvPr>
                <p:ph idx="1"/>
              </p:nvPr>
            </p:nvSpPr>
            <p:spPr>
              <a:xfrm>
                <a:off x="628650" y="1253291"/>
                <a:ext cx="7886700" cy="4838503"/>
              </a:xfrm>
            </p:spPr>
            <p:txBody>
              <a:bodyPr>
                <a:normAutofit/>
              </a:bodyPr>
              <a:lstStyle/>
              <a:p>
                <a:r>
                  <a:rPr lang="en-US" altLang="zh-CN" sz="1800" dirty="0">
                    <a:solidFill>
                      <a:srgbClr val="FF0000"/>
                    </a:solidFill>
                  </a:rPr>
                  <a:t>Goal</a:t>
                </a:r>
                <a:r>
                  <a:rPr lang="en-US" altLang="zh-CN" sz="1800" dirty="0"/>
                  <a:t>: for a certain available bandwidth, design a system with the highest possible capacity</a:t>
                </a:r>
                <a:endParaRPr lang="zh-CN" altLang="en-US" sz="1800" dirty="0"/>
              </a:p>
              <a:p>
                <a:r>
                  <a:rPr lang="en-US" altLang="zh-CN" sz="1800" dirty="0"/>
                  <a:t>For a hexagonal cell structure, cells are grouped in clusters of </a:t>
                </a:r>
                <a:r>
                  <a:rPr lang="en-US" altLang="zh-CN" sz="1800" i="1" dirty="0"/>
                  <a:t>K (</a:t>
                </a:r>
                <a:r>
                  <a:rPr lang="en-US" altLang="zh-CN" sz="1800" dirty="0"/>
                  <a:t>called the </a:t>
                </a:r>
                <a:r>
                  <a:rPr lang="en-US" altLang="zh-CN" sz="1800" dirty="0">
                    <a:solidFill>
                      <a:srgbClr val="FF0000"/>
                    </a:solidFill>
                  </a:rPr>
                  <a:t>reuse factor</a:t>
                </a:r>
                <a:r>
                  <a:rPr lang="en-US" altLang="zh-CN" sz="1800" dirty="0"/>
                  <a:t>) cells. Let R be the radius of the cell and D the distance between 2 base stations using the same frequency band</a:t>
                </a:r>
                <a:br>
                  <a:rPr lang="en-US" altLang="zh-CN" sz="1800" dirty="0"/>
                </a:br>
                <a:br>
                  <a:rPr lang="en-US" altLang="zh-CN" sz="1800" dirty="0"/>
                </a:br>
                <a:endParaRPr lang="en-US" altLang="zh-CN" sz="1800" dirty="0"/>
              </a:p>
              <a:p>
                <a:r>
                  <a:rPr lang="en-US" altLang="zh-CN" sz="1800" dirty="0"/>
                  <a:t>Let</a:t>
                </a:r>
                <a14:m>
                  <m:oMath xmlns:m="http://schemas.openxmlformats.org/officeDocument/2006/math">
                    <m:r>
                      <a:rPr lang="en-US" altLang="zh-CN" sz="1800" b="0" i="0" smtClean="0">
                        <a:latin typeface="Cambria Math" panose="02040503050406030204" pitchFamily="18" charset="0"/>
                      </a:rPr>
                      <m:t> </m:t>
                    </m:r>
                    <m:r>
                      <a:rPr lang="zh-CN" altLang="en-US" sz="1800" i="1">
                        <a:latin typeface="Cambria Math" panose="02040503050406030204" pitchFamily="18" charset="0"/>
                      </a:rPr>
                      <m:t>𝐶</m:t>
                    </m:r>
                  </m:oMath>
                </a14:m>
                <a:r>
                  <a:rPr lang="en-US" altLang="zh-CN" sz="1800" dirty="0"/>
                  <a:t> be the total number of orthogonal channels available.</a:t>
                </a:r>
              </a:p>
              <a:p>
                <a:endParaRPr lang="en-US" altLang="zh-CN" sz="1800" dirty="0"/>
              </a:p>
              <a:p>
                <a:r>
                  <a:rPr lang="en-US" altLang="zh-CN" sz="1800" dirty="0"/>
                  <a:t>Divide</a:t>
                </a:r>
                <a14:m>
                  <m:oMath xmlns:m="http://schemas.openxmlformats.org/officeDocument/2006/math">
                    <m:r>
                      <a:rPr lang="en-US" altLang="zh-CN" sz="1800" b="0" i="0" smtClean="0">
                        <a:latin typeface="Cambria Math" panose="02040503050406030204" pitchFamily="18" charset="0"/>
                      </a:rPr>
                      <m:t> </m:t>
                    </m:r>
                    <m:r>
                      <a:rPr lang="zh-CN" altLang="en-US" sz="1800" i="1">
                        <a:latin typeface="Cambria Math" panose="02040503050406030204" pitchFamily="18" charset="0"/>
                      </a:rPr>
                      <m:t>𝐶</m:t>
                    </m:r>
                  </m:oMath>
                </a14:m>
                <a:r>
                  <a:rPr lang="en-US" altLang="zh-CN" sz="1800" dirty="0"/>
                  <a:t> into</a:t>
                </a:r>
                <a14:m>
                  <m:oMath xmlns:m="http://schemas.openxmlformats.org/officeDocument/2006/math">
                    <m:r>
                      <a:rPr lang="en-US" altLang="zh-CN" sz="1800" b="0" i="0" smtClean="0">
                        <a:latin typeface="Cambria Math" panose="02040503050406030204" pitchFamily="18" charset="0"/>
                      </a:rPr>
                      <m:t> </m:t>
                    </m:r>
                    <m:r>
                      <a:rPr lang="zh-CN" altLang="en-US" sz="1800" i="1">
                        <a:latin typeface="Cambria Math" panose="02040503050406030204" pitchFamily="18" charset="0"/>
                      </a:rPr>
                      <m:t>𝐾</m:t>
                    </m:r>
                  </m:oMath>
                </a14:m>
                <a:r>
                  <a:rPr lang="en-US" altLang="zh-CN" sz="1800" dirty="0"/>
                  <a:t> disjoint groups </a:t>
                </a:r>
                <a14:m>
                  <m:oMath xmlns:m="http://schemas.openxmlformats.org/officeDocument/2006/math">
                    <m:d>
                      <m:dPr>
                        <m:begChr m:val="{"/>
                        <m:endChr m:val="}"/>
                        <m:ctrlPr>
                          <a:rPr lang="zh-CN" altLang="en-US" sz="1800" i="1">
                            <a:latin typeface="Cambria Math" panose="02040503050406030204" pitchFamily="18" charset="0"/>
                          </a:rPr>
                        </m:ctrlPr>
                      </m:dPr>
                      <m:e>
                        <m:sSub>
                          <m:sSubPr>
                            <m:ctrlPr>
                              <a:rPr lang="zh-CN" altLang="en-US" sz="1800" i="1">
                                <a:latin typeface="Cambria Math" panose="02040503050406030204" pitchFamily="18" charset="0"/>
                              </a:rPr>
                            </m:ctrlPr>
                          </m:sSubPr>
                          <m:e>
                            <m:r>
                              <a:rPr lang="zh-CN" altLang="en-US" sz="1800" i="1">
                                <a:latin typeface="Cambria Math" panose="02040503050406030204" pitchFamily="18" charset="0"/>
                              </a:rPr>
                              <m:t>𝐶</m:t>
                            </m:r>
                          </m:e>
                          <m:sub>
                            <m:r>
                              <a:rPr lang="zh-CN" altLang="en-US" sz="1800">
                                <a:latin typeface="Cambria Math" panose="02040503050406030204" pitchFamily="18" charset="0"/>
                              </a:rPr>
                              <m:t>1</m:t>
                            </m:r>
                          </m:sub>
                        </m:sSub>
                        <m:r>
                          <a:rPr lang="zh-CN" altLang="en-US" sz="1800">
                            <a:latin typeface="Cambria Math" panose="02040503050406030204" pitchFamily="18" charset="0"/>
                          </a:rPr>
                          <m:t>,</m:t>
                        </m:r>
                        <m:sSub>
                          <m:sSubPr>
                            <m:ctrlPr>
                              <a:rPr lang="zh-CN" altLang="en-US" sz="1800" i="1">
                                <a:latin typeface="Cambria Math" panose="02040503050406030204" pitchFamily="18" charset="0"/>
                              </a:rPr>
                            </m:ctrlPr>
                          </m:sSubPr>
                          <m:e>
                            <m:r>
                              <a:rPr lang="zh-CN" altLang="en-US" sz="1800" i="1">
                                <a:latin typeface="Cambria Math" panose="02040503050406030204" pitchFamily="18" charset="0"/>
                              </a:rPr>
                              <m:t>𝐶</m:t>
                            </m:r>
                          </m:e>
                          <m:sub>
                            <m:r>
                              <a:rPr lang="zh-CN" altLang="en-US" sz="1800">
                                <a:latin typeface="Cambria Math" panose="02040503050406030204" pitchFamily="18" charset="0"/>
                              </a:rPr>
                              <m:t>2</m:t>
                            </m:r>
                          </m:sub>
                        </m:sSub>
                        <m:r>
                          <a:rPr lang="zh-CN" altLang="en-US" sz="1800">
                            <a:latin typeface="Cambria Math" panose="02040503050406030204" pitchFamily="18" charset="0"/>
                          </a:rPr>
                          <m:t>,...</m:t>
                        </m:r>
                        <m:sSub>
                          <m:sSubPr>
                            <m:ctrlPr>
                              <a:rPr lang="zh-CN" altLang="en-US" sz="1800" i="1">
                                <a:latin typeface="Cambria Math" panose="02040503050406030204" pitchFamily="18" charset="0"/>
                              </a:rPr>
                            </m:ctrlPr>
                          </m:sSubPr>
                          <m:e>
                            <m:r>
                              <a:rPr lang="zh-CN" altLang="en-US" sz="1800" i="1">
                                <a:latin typeface="Cambria Math" panose="02040503050406030204" pitchFamily="18" charset="0"/>
                              </a:rPr>
                              <m:t>𝐶</m:t>
                            </m:r>
                          </m:e>
                          <m:sub>
                            <m:r>
                              <a:rPr lang="zh-CN" altLang="en-US" sz="1800" i="1">
                                <a:latin typeface="Cambria Math" panose="02040503050406030204" pitchFamily="18" charset="0"/>
                              </a:rPr>
                              <m:t>𝐾</m:t>
                            </m:r>
                          </m:sub>
                        </m:sSub>
                      </m:e>
                    </m:d>
                  </m:oMath>
                </a14:m>
                <a:r>
                  <a:rPr lang="en-US" altLang="zh-CN" sz="1800" dirty="0"/>
                  <a:t> </a:t>
                </a:r>
              </a:p>
              <a:p>
                <a:r>
                  <a:rPr lang="en-US" altLang="zh-CN" sz="1800" dirty="0"/>
                  <a:t>Assign each group </a:t>
                </a:r>
                <a14:m>
                  <m:oMath xmlns:m="http://schemas.openxmlformats.org/officeDocument/2006/math">
                    <m:sSub>
                      <m:sSubPr>
                        <m:ctrlPr>
                          <a:rPr lang="zh-CN" altLang="en-US" sz="1800" i="1">
                            <a:latin typeface="Cambria Math" panose="02040503050406030204" pitchFamily="18" charset="0"/>
                          </a:rPr>
                        </m:ctrlPr>
                      </m:sSubPr>
                      <m:e>
                        <m:r>
                          <a:rPr lang="zh-CN" altLang="en-US" sz="1800" i="1">
                            <a:latin typeface="Cambria Math" panose="02040503050406030204" pitchFamily="18" charset="0"/>
                          </a:rPr>
                          <m:t>𝐶</m:t>
                        </m:r>
                      </m:e>
                      <m:sub>
                        <m:r>
                          <m:rPr>
                            <m:sty m:val="p"/>
                          </m:rPr>
                          <a:rPr lang="en-US" altLang="zh-CN" sz="1800" b="0" i="0" smtClean="0">
                            <a:latin typeface="Cambria Math" panose="02040503050406030204" pitchFamily="18" charset="0"/>
                          </a:rPr>
                          <m:t>i</m:t>
                        </m:r>
                      </m:sub>
                    </m:sSub>
                  </m:oMath>
                </a14:m>
                <a:r>
                  <a:rPr lang="en-US" altLang="zh-CN" sz="1800" dirty="0"/>
                  <a:t> to a different cell of a cell cluster.</a:t>
                </a:r>
              </a:p>
              <a:p>
                <a:r>
                  <a:rPr lang="en-US" altLang="zh-CN" sz="1800" dirty="0"/>
                  <a:t>Repeat the same distribution of channels in the other clusters.</a:t>
                </a:r>
                <a:endParaRPr lang="zh-CN" altLang="en-US" sz="1800" dirty="0"/>
              </a:p>
            </p:txBody>
          </p:sp>
        </mc:Choice>
        <mc:Fallback xmlns="">
          <p:sp>
            <p:nvSpPr>
              <p:cNvPr id="6" name="内容占位符 2"/>
              <p:cNvSpPr>
                <a:spLocks noGrp="1" noRot="1" noChangeAspect="1" noMove="1" noResize="1" noEditPoints="1" noAdjustHandles="1" noChangeArrowheads="1" noChangeShapeType="1" noTextEdit="1"/>
              </p:cNvSpPr>
              <p:nvPr>
                <p:ph idx="1"/>
              </p:nvPr>
            </p:nvSpPr>
            <p:spPr>
              <a:xfrm>
                <a:off x="628650" y="1253291"/>
                <a:ext cx="7886700" cy="4838503"/>
              </a:xfrm>
              <a:blipFill>
                <a:blip r:embed="rId4"/>
                <a:stretch>
                  <a:fillRect l="-464" t="-7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矩形 3"/>
              <p:cNvSpPr/>
              <p:nvPr/>
            </p:nvSpPr>
            <p:spPr>
              <a:xfrm>
                <a:off x="1840257" y="2745646"/>
                <a:ext cx="6303457" cy="6071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1600" i="1" smtClean="0">
                          <a:latin typeface="Cambria Math" panose="02040503050406030204" pitchFamily="18" charset="0"/>
                        </a:rPr>
                        <m:t>𝐾</m:t>
                      </m:r>
                      <m:r>
                        <a:rPr lang="zh-CN" altLang="en-US" sz="1600" i="0">
                          <a:latin typeface="Cambria Math" panose="02040503050406030204" pitchFamily="18" charset="0"/>
                        </a:rPr>
                        <m:t>=</m:t>
                      </m:r>
                      <m:f>
                        <m:fPr>
                          <m:ctrlPr>
                            <a:rPr lang="zh-CN" altLang="en-US" sz="1600" i="1">
                              <a:latin typeface="Cambria Math" panose="02040503050406030204" pitchFamily="18" charset="0"/>
                            </a:rPr>
                          </m:ctrlPr>
                        </m:fPr>
                        <m:num>
                          <m:r>
                            <a:rPr lang="zh-CN" altLang="en-US" sz="1600" i="0">
                              <a:latin typeface="Cambria Math" panose="02040503050406030204" pitchFamily="18" charset="0"/>
                            </a:rPr>
                            <m:t>1</m:t>
                          </m:r>
                        </m:num>
                        <m:den>
                          <m:r>
                            <a:rPr lang="zh-CN" altLang="en-US" sz="1600" i="0">
                              <a:latin typeface="Cambria Math" panose="02040503050406030204" pitchFamily="18" charset="0"/>
                            </a:rPr>
                            <m:t>3</m:t>
                          </m:r>
                        </m:den>
                      </m:f>
                      <m:sSup>
                        <m:sSupPr>
                          <m:ctrlPr>
                            <a:rPr lang="zh-CN" altLang="en-US" sz="1600" i="1">
                              <a:latin typeface="Cambria Math" panose="02040503050406030204" pitchFamily="18" charset="0"/>
                            </a:rPr>
                          </m:ctrlPr>
                        </m:sSupPr>
                        <m:e>
                          <m:d>
                            <m:dPr>
                              <m:ctrlPr>
                                <a:rPr lang="zh-CN" altLang="en-US" sz="1600" i="1">
                                  <a:latin typeface="Cambria Math" panose="02040503050406030204" pitchFamily="18" charset="0"/>
                                </a:rPr>
                              </m:ctrlPr>
                            </m:dPr>
                            <m:e>
                              <m:f>
                                <m:fPr>
                                  <m:ctrlPr>
                                    <a:rPr lang="zh-CN" altLang="en-US" sz="1600" i="1">
                                      <a:latin typeface="Cambria Math" panose="02040503050406030204" pitchFamily="18" charset="0"/>
                                    </a:rPr>
                                  </m:ctrlPr>
                                </m:fPr>
                                <m:num>
                                  <m:r>
                                    <a:rPr lang="zh-CN" altLang="en-US" sz="1600" i="1">
                                      <a:latin typeface="Cambria Math" panose="02040503050406030204" pitchFamily="18" charset="0"/>
                                    </a:rPr>
                                    <m:t>𝐷</m:t>
                                  </m:r>
                                </m:num>
                                <m:den>
                                  <m:r>
                                    <a:rPr lang="zh-CN" altLang="en-US" sz="1600" i="1">
                                      <a:latin typeface="Cambria Math" panose="02040503050406030204" pitchFamily="18" charset="0"/>
                                    </a:rPr>
                                    <m:t>𝑅</m:t>
                                  </m:r>
                                </m:den>
                              </m:f>
                            </m:e>
                          </m:d>
                        </m:e>
                        <m:sup>
                          <m:r>
                            <a:rPr lang="zh-CN" altLang="en-US" sz="1600" i="0">
                              <a:latin typeface="Cambria Math" panose="02040503050406030204" pitchFamily="18" charset="0"/>
                            </a:rPr>
                            <m:t>2</m:t>
                          </m:r>
                        </m:sup>
                      </m:sSup>
                      <m:r>
                        <a:rPr lang="en-US" altLang="zh-CN" sz="1600" b="0" i="1" smtClean="0">
                          <a:latin typeface="Cambria Math" panose="02040503050406030204" pitchFamily="18" charset="0"/>
                        </a:rPr>
                        <m:t>, </m:t>
                      </m:r>
                      <m:r>
                        <a:rPr lang="en-US" altLang="zh-CN" sz="1600" b="0" i="1" smtClean="0">
                          <a:latin typeface="Cambria Math" panose="02040503050406030204" pitchFamily="18" charset="0"/>
                        </a:rPr>
                        <m:t>𝑜𝑟</m:t>
                      </m:r>
                      <m:r>
                        <a:rPr lang="en-US" altLang="zh-CN" sz="1600" b="0" i="1" smtClean="0">
                          <a:latin typeface="Cambria Math" panose="02040503050406030204" pitchFamily="18" charset="0"/>
                        </a:rPr>
                        <m:t> </m:t>
                      </m:r>
                      <m:r>
                        <a:rPr lang="zh-CN" altLang="en-US" sz="1600" i="1">
                          <a:latin typeface="Cambria Math" panose="02040503050406030204" pitchFamily="18" charset="0"/>
                        </a:rPr>
                        <m:t>𝐷</m:t>
                      </m:r>
                      <m:r>
                        <a:rPr lang="zh-CN" altLang="en-US" sz="1600">
                          <a:latin typeface="Cambria Math" panose="02040503050406030204" pitchFamily="18" charset="0"/>
                        </a:rPr>
                        <m:t>=</m:t>
                      </m:r>
                      <m:r>
                        <a:rPr lang="zh-CN" altLang="en-US" sz="1600" i="1">
                          <a:latin typeface="Cambria Math" panose="02040503050406030204" pitchFamily="18" charset="0"/>
                        </a:rPr>
                        <m:t>𝑅</m:t>
                      </m:r>
                      <m:rad>
                        <m:radPr>
                          <m:degHide m:val="on"/>
                          <m:ctrlPr>
                            <a:rPr lang="zh-CN" altLang="en-US" sz="1600" i="1">
                              <a:latin typeface="Cambria Math" panose="02040503050406030204" pitchFamily="18" charset="0"/>
                            </a:rPr>
                          </m:ctrlPr>
                        </m:radPr>
                        <m:deg/>
                        <m:e>
                          <m:r>
                            <a:rPr lang="zh-CN" altLang="en-US" sz="1600">
                              <a:latin typeface="Cambria Math" panose="02040503050406030204" pitchFamily="18" charset="0"/>
                            </a:rPr>
                            <m:t>3</m:t>
                          </m:r>
                          <m:r>
                            <a:rPr lang="zh-CN" altLang="en-US" sz="1600" i="1">
                              <a:latin typeface="Cambria Math" panose="02040503050406030204" pitchFamily="18" charset="0"/>
                            </a:rPr>
                            <m:t>𝐾</m:t>
                          </m:r>
                        </m:e>
                      </m:rad>
                      <m:r>
                        <a:rPr lang="en-US" altLang="zh-CN" sz="1600" i="1">
                          <a:latin typeface="Cambria Math" panose="02040503050406030204" pitchFamily="18" charset="0"/>
                        </a:rPr>
                        <m:t>,</m:t>
                      </m:r>
                      <m:r>
                        <a:rPr lang="en-US" altLang="zh-CN" sz="1600" b="0" i="1" smtClean="0">
                          <a:latin typeface="Cambria Math" panose="02040503050406030204" pitchFamily="18" charset="0"/>
                        </a:rPr>
                        <m:t>   </m:t>
                      </m:r>
                      <m:r>
                        <a:rPr lang="zh-CN" altLang="en-US" sz="1600" i="1">
                          <a:latin typeface="Cambria Math" panose="02040503050406030204" pitchFamily="18" charset="0"/>
                        </a:rPr>
                        <m:t>𝐾</m:t>
                      </m:r>
                      <m:r>
                        <a:rPr lang="zh-CN" altLang="en-US" sz="1600">
                          <a:latin typeface="Cambria Math" panose="02040503050406030204" pitchFamily="18" charset="0"/>
                        </a:rPr>
                        <m:t>=</m:t>
                      </m:r>
                      <m:sSup>
                        <m:sSupPr>
                          <m:ctrlPr>
                            <a:rPr lang="zh-CN" altLang="en-US" sz="1600" i="1">
                              <a:latin typeface="Cambria Math" panose="02040503050406030204" pitchFamily="18" charset="0"/>
                            </a:rPr>
                          </m:ctrlPr>
                        </m:sSupPr>
                        <m:e>
                          <m:d>
                            <m:dPr>
                              <m:ctrlPr>
                                <a:rPr lang="zh-CN" altLang="en-US" sz="1600" i="1">
                                  <a:latin typeface="Cambria Math" panose="02040503050406030204" pitchFamily="18" charset="0"/>
                                </a:rPr>
                              </m:ctrlPr>
                            </m:dPr>
                            <m:e>
                              <m:r>
                                <a:rPr lang="zh-CN" altLang="en-US" sz="1600" i="1">
                                  <a:latin typeface="Cambria Math" panose="02040503050406030204" pitchFamily="18" charset="0"/>
                                </a:rPr>
                                <m:t>𝑖</m:t>
                              </m:r>
                              <m:r>
                                <a:rPr lang="zh-CN" altLang="en-US" sz="1600">
                                  <a:latin typeface="Cambria Math" panose="02040503050406030204" pitchFamily="18" charset="0"/>
                                </a:rPr>
                                <m:t>+</m:t>
                              </m:r>
                              <m:r>
                                <a:rPr lang="zh-CN" altLang="en-US" sz="1600" i="1">
                                  <a:latin typeface="Cambria Math" panose="02040503050406030204" pitchFamily="18" charset="0"/>
                                </a:rPr>
                                <m:t>𝑗</m:t>
                              </m:r>
                            </m:e>
                          </m:d>
                        </m:e>
                        <m:sup>
                          <m:r>
                            <a:rPr lang="zh-CN" altLang="en-US" sz="1600">
                              <a:latin typeface="Cambria Math" panose="02040503050406030204" pitchFamily="18" charset="0"/>
                            </a:rPr>
                            <m:t>2</m:t>
                          </m:r>
                        </m:sup>
                      </m:sSup>
                      <m:r>
                        <a:rPr lang="zh-CN" altLang="en-US" sz="1600">
                          <a:latin typeface="Cambria Math" panose="02040503050406030204" pitchFamily="18" charset="0"/>
                        </a:rPr>
                        <m:t>−</m:t>
                      </m:r>
                      <m:r>
                        <a:rPr lang="zh-CN" altLang="en-US" sz="1600" i="1">
                          <a:latin typeface="Cambria Math" panose="02040503050406030204" pitchFamily="18" charset="0"/>
                        </a:rPr>
                        <m:t>𝑖𝑗</m:t>
                      </m:r>
                      <m:r>
                        <a:rPr lang="zh-CN" altLang="en-US" sz="1600">
                          <a:latin typeface="Cambria Math" panose="02040503050406030204" pitchFamily="18" charset="0"/>
                        </a:rPr>
                        <m:t>,</m:t>
                      </m:r>
                      <m:r>
                        <a:rPr lang="en-US" altLang="zh-CN" sz="1600" i="1">
                          <a:latin typeface="Cambria Math" panose="02040503050406030204" pitchFamily="18" charset="0"/>
                        </a:rPr>
                        <m:t>   </m:t>
                      </m:r>
                      <m:r>
                        <a:rPr lang="zh-CN" altLang="en-US" sz="1600" i="1">
                          <a:latin typeface="Cambria Math" panose="02040503050406030204" pitchFamily="18" charset="0"/>
                        </a:rPr>
                        <m:t>𝑖</m:t>
                      </m:r>
                      <m:r>
                        <a:rPr lang="zh-CN" altLang="en-US" sz="1600">
                          <a:latin typeface="Cambria Math" panose="02040503050406030204" pitchFamily="18" charset="0"/>
                        </a:rPr>
                        <m:t>,</m:t>
                      </m:r>
                      <m:r>
                        <a:rPr lang="zh-CN" altLang="en-US" sz="1600" i="1">
                          <a:latin typeface="Cambria Math" panose="02040503050406030204" pitchFamily="18" charset="0"/>
                        </a:rPr>
                        <m:t>𝑗</m:t>
                      </m:r>
                      <m:r>
                        <a:rPr lang="zh-CN" altLang="en-US" sz="1600">
                          <a:latin typeface="Cambria Math" panose="02040503050406030204" pitchFamily="18" charset="0"/>
                        </a:rPr>
                        <m:t>=0,1,2,3...</m:t>
                      </m:r>
                    </m:oMath>
                  </m:oMathPara>
                </a14:m>
                <a:endParaRPr lang="zh-CN" altLang="en-US" sz="1600" dirty="0">
                  <a:latin typeface="Tahoma" pitchFamily="34" charset="0"/>
                </a:endParaRPr>
              </a:p>
            </p:txBody>
          </p:sp>
        </mc:Choice>
        <mc:Fallback xmlns="">
          <p:sp>
            <p:nvSpPr>
              <p:cNvPr id="7" name="矩形 3"/>
              <p:cNvSpPr>
                <a:spLocks noRot="1" noChangeAspect="1" noMove="1" noResize="1" noEditPoints="1" noAdjustHandles="1" noChangeArrowheads="1" noChangeShapeType="1" noTextEdit="1"/>
              </p:cNvSpPr>
              <p:nvPr/>
            </p:nvSpPr>
            <p:spPr>
              <a:xfrm>
                <a:off x="1840257" y="2745646"/>
                <a:ext cx="6303457" cy="60715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矩形 8"/>
              <p:cNvSpPr/>
              <p:nvPr/>
            </p:nvSpPr>
            <p:spPr>
              <a:xfrm>
                <a:off x="2891160" y="3549170"/>
                <a:ext cx="200535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zh-CN" altLang="en-US" i="1" smtClean="0">
                              <a:latin typeface="Cambria Math" panose="02040503050406030204" pitchFamily="18" charset="0"/>
                            </a:rPr>
                          </m:ctrlPr>
                        </m:dPr>
                        <m:e>
                          <m:r>
                            <a:rPr lang="zh-CN" altLang="en-US" i="1">
                              <a:latin typeface="Cambria Math" panose="02040503050406030204" pitchFamily="18" charset="0"/>
                            </a:rPr>
                            <m:t>𝐶</m:t>
                          </m:r>
                          <m:r>
                            <a:rPr lang="zh-CN" altLang="en-US" i="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1</m:t>
                              </m:r>
                            </m:sub>
                          </m:sSub>
                          <m:r>
                            <a:rPr lang="zh-CN" altLang="en-US" i="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2</m:t>
                              </m:r>
                            </m:sub>
                          </m:sSub>
                          <m:r>
                            <a:rPr lang="zh-CN" altLang="en-US" i="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𝐶</m:t>
                              </m:r>
                            </m:sub>
                          </m:sSub>
                        </m:e>
                      </m:d>
                    </m:oMath>
                  </m:oMathPara>
                </a14:m>
                <a:endParaRPr lang="zh-CN" altLang="en-US" dirty="0">
                  <a:latin typeface="Tahoma" pitchFamily="34" charset="0"/>
                </a:endParaRPr>
              </a:p>
            </p:txBody>
          </p:sp>
        </mc:Choice>
        <mc:Fallback xmlns="">
          <p:sp>
            <p:nvSpPr>
              <p:cNvPr id="8" name="矩形 8"/>
              <p:cNvSpPr>
                <a:spLocks noRot="1" noChangeAspect="1" noMove="1" noResize="1" noEditPoints="1" noAdjustHandles="1" noChangeArrowheads="1" noChangeShapeType="1" noTextEdit="1"/>
              </p:cNvSpPr>
              <p:nvPr/>
            </p:nvSpPr>
            <p:spPr>
              <a:xfrm>
                <a:off x="2891160" y="3549170"/>
                <a:ext cx="2005356" cy="369332"/>
              </a:xfrm>
              <a:prstGeom prst="rect">
                <a:avLst/>
              </a:prstGeom>
              <a:blipFill>
                <a:blip r:embed="rId6"/>
                <a:stretch>
                  <a:fillRect t="-122951" r="-25836" b="-191803"/>
                </a:stretch>
              </a:blipFill>
            </p:spPr>
            <p:txBody>
              <a:bodyPr/>
              <a:lstStyle/>
              <a:p>
                <a:r>
                  <a:rPr lang="en-US">
                    <a:noFill/>
                  </a:rPr>
                  <a:t> </a:t>
                </a:r>
              </a:p>
            </p:txBody>
          </p:sp>
        </mc:Fallback>
      </mc:AlternateContent>
      <p:sp>
        <p:nvSpPr>
          <p:cNvPr id="2" name="TextBox 1"/>
          <p:cNvSpPr txBox="1"/>
          <p:nvPr/>
        </p:nvSpPr>
        <p:spPr>
          <a:xfrm>
            <a:off x="4012990" y="4834931"/>
            <a:ext cx="925032" cy="307777"/>
          </a:xfrm>
          <a:prstGeom prst="rect">
            <a:avLst/>
          </a:prstGeom>
          <a:noFill/>
        </p:spPr>
        <p:txBody>
          <a:bodyPr wrap="square" rtlCol="0">
            <a:spAutoFit/>
          </a:bodyPr>
          <a:lstStyle/>
          <a:p>
            <a:r>
              <a:rPr lang="en-US" sz="1400" i="1" err="1">
                <a:latin typeface="SimSun" charset="-122"/>
                <a:ea typeface="SimSun" charset="-122"/>
                <a:cs typeface="SimSun" charset="-122"/>
              </a:rPr>
              <a:t>i</a:t>
            </a:r>
            <a:r>
              <a:rPr lang="en-US" sz="1400" i="1">
                <a:latin typeface="SimSun" charset="-122"/>
                <a:ea typeface="SimSun" charset="-122"/>
                <a:cs typeface="SimSun" charset="-122"/>
              </a:rPr>
              <a:t>=2, j=0</a:t>
            </a:r>
          </a:p>
        </p:txBody>
      </p:sp>
      <p:sp>
        <p:nvSpPr>
          <p:cNvPr id="9" name="TextBox 8"/>
          <p:cNvSpPr txBox="1"/>
          <p:nvPr/>
        </p:nvSpPr>
        <p:spPr>
          <a:xfrm>
            <a:off x="6717215" y="4834931"/>
            <a:ext cx="925032" cy="307777"/>
          </a:xfrm>
          <a:prstGeom prst="rect">
            <a:avLst/>
          </a:prstGeom>
          <a:noFill/>
        </p:spPr>
        <p:txBody>
          <a:bodyPr wrap="square" rtlCol="0">
            <a:spAutoFit/>
          </a:bodyPr>
          <a:lstStyle/>
          <a:p>
            <a:r>
              <a:rPr lang="en-US" sz="1400" i="1" dirty="0" err="1">
                <a:latin typeface="SimSun" charset="-122"/>
                <a:ea typeface="SimSun" charset="-122"/>
                <a:cs typeface="SimSun" charset="-122"/>
              </a:rPr>
              <a:t>i</a:t>
            </a:r>
            <a:r>
              <a:rPr lang="en-US" sz="1400" i="1" dirty="0">
                <a:latin typeface="SimSun" charset="-122"/>
                <a:ea typeface="SimSun" charset="-122"/>
                <a:cs typeface="SimSun" charset="-122"/>
              </a:rPr>
              <a:t>=2, j=1</a:t>
            </a:r>
          </a:p>
        </p:txBody>
      </p:sp>
      <p:sp>
        <p:nvSpPr>
          <p:cNvPr id="11" name="TextBox 10"/>
          <p:cNvSpPr txBox="1"/>
          <p:nvPr/>
        </p:nvSpPr>
        <p:spPr>
          <a:xfrm>
            <a:off x="2696314" y="5057693"/>
            <a:ext cx="925032" cy="307777"/>
          </a:xfrm>
          <a:prstGeom prst="rect">
            <a:avLst/>
          </a:prstGeom>
          <a:noFill/>
        </p:spPr>
        <p:txBody>
          <a:bodyPr wrap="square" rtlCol="0">
            <a:spAutoFit/>
          </a:bodyPr>
          <a:lstStyle/>
          <a:p>
            <a:r>
              <a:rPr lang="en-US" sz="1400" i="1" err="1">
                <a:latin typeface="SimSun" charset="-122"/>
                <a:ea typeface="SimSun" charset="-122"/>
                <a:cs typeface="SimSun" charset="-122"/>
              </a:rPr>
              <a:t>i</a:t>
            </a:r>
            <a:r>
              <a:rPr lang="en-US" sz="1400" i="1">
                <a:latin typeface="SimSun" charset="-122"/>
                <a:ea typeface="SimSun" charset="-122"/>
                <a:cs typeface="SimSun" charset="-122"/>
              </a:rPr>
              <a:t>=1, j=1</a:t>
            </a:r>
          </a:p>
        </p:txBody>
      </p:sp>
      <p:sp>
        <p:nvSpPr>
          <p:cNvPr id="12" name="TextBox 11"/>
          <p:cNvSpPr txBox="1"/>
          <p:nvPr/>
        </p:nvSpPr>
        <p:spPr>
          <a:xfrm>
            <a:off x="1476885" y="5560700"/>
            <a:ext cx="925032" cy="307777"/>
          </a:xfrm>
          <a:prstGeom prst="rect">
            <a:avLst/>
          </a:prstGeom>
          <a:noFill/>
        </p:spPr>
        <p:txBody>
          <a:bodyPr wrap="square" rtlCol="0">
            <a:spAutoFit/>
          </a:bodyPr>
          <a:lstStyle/>
          <a:p>
            <a:r>
              <a:rPr lang="en-US" sz="1400" i="1" err="1">
                <a:latin typeface="SimSun" charset="-122"/>
                <a:ea typeface="SimSun" charset="-122"/>
                <a:cs typeface="SimSun" charset="-122"/>
              </a:rPr>
              <a:t>i</a:t>
            </a:r>
            <a:r>
              <a:rPr lang="en-US" sz="1400" i="1">
                <a:latin typeface="SimSun" charset="-122"/>
                <a:ea typeface="SimSun" charset="-122"/>
                <a:cs typeface="SimSun" charset="-122"/>
              </a:rPr>
              <a:t>=1, j=0</a:t>
            </a:r>
          </a:p>
        </p:txBody>
      </p:sp>
    </p:spTree>
    <p:extLst>
      <p:ext uri="{BB962C8B-B14F-4D97-AF65-F5344CB8AC3E}">
        <p14:creationId xmlns:p14="http://schemas.microsoft.com/office/powerpoint/2010/main" val="152265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P spid="9"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575F99-7928-A045-ACFD-0768B5B8E810}" type="slidenum">
              <a:rPr lang="en-US" smtClean="0"/>
              <a:pPr/>
              <a:t>11</a:t>
            </a:fld>
            <a:endParaRPr lang="en-US"/>
          </a:p>
        </p:txBody>
      </p:sp>
      <mc:AlternateContent xmlns:mc="http://schemas.openxmlformats.org/markup-compatibility/2006" xmlns:a14="http://schemas.microsoft.com/office/drawing/2010/main">
        <mc:Choice Requires="a14">
          <p:sp>
            <p:nvSpPr>
              <p:cNvPr id="5" name="标题 1"/>
              <p:cNvSpPr>
                <a:spLocks noGrp="1"/>
              </p:cNvSpPr>
              <p:nvPr>
                <p:ph type="title"/>
              </p:nvPr>
            </p:nvSpPr>
            <p:spPr>
              <a:xfrm>
                <a:off x="593385" y="186450"/>
                <a:ext cx="7886700" cy="1325563"/>
              </a:xfrm>
            </p:spPr>
            <p:txBody>
              <a:bodyPr/>
              <a:lstStyle/>
              <a:p>
                <a:r>
                  <a:rPr lang="en-US" altLang="zh-CN"/>
                  <a:t>Fixed Channel Allocation for Frequency Reuse – Example</a:t>
                </a:r>
                <a14:m>
                  <m:oMath xmlns:m="http://schemas.openxmlformats.org/officeDocument/2006/math">
                    <m:r>
                      <a:rPr lang="en-US" altLang="zh-CN" b="0" i="0" smtClean="0">
                        <a:latin typeface="Cambria Math" panose="02040503050406030204" pitchFamily="18" charset="0"/>
                      </a:rPr>
                      <m:t> </m:t>
                    </m:r>
                    <m:r>
                      <a:rPr lang="zh-CN" altLang="en-US" i="1">
                        <a:latin typeface="Cambria Math" panose="02040503050406030204" pitchFamily="18" charset="0"/>
                      </a:rPr>
                      <m:t>𝐾</m:t>
                    </m:r>
                  </m:oMath>
                </a14:m>
                <a:r>
                  <a:rPr lang="en-US" altLang="zh-CN"/>
                  <a:t>=7</a:t>
                </a:r>
                <a:endParaRPr lang="zh-CN" altLang="en-US"/>
              </a:p>
            </p:txBody>
          </p:sp>
        </mc:Choice>
        <mc:Fallback xmlns="">
          <p:sp>
            <p:nvSpPr>
              <p:cNvPr id="5" name="标题 1"/>
              <p:cNvSpPr>
                <a:spLocks noGrp="1" noRot="1" noChangeAspect="1" noMove="1" noResize="1" noEditPoints="1" noAdjustHandles="1" noChangeArrowheads="1" noChangeShapeType="1" noTextEdit="1"/>
              </p:cNvSpPr>
              <p:nvPr>
                <p:ph type="title"/>
              </p:nvPr>
            </p:nvSpPr>
            <p:spPr>
              <a:xfrm>
                <a:off x="593385" y="186450"/>
                <a:ext cx="7886700" cy="1325563"/>
              </a:xfrm>
              <a:blipFill>
                <a:blip r:embed="rId3"/>
                <a:stretch>
                  <a:fillRect l="-2318" t="-11982" r="-1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矩形 3"/>
              <p:cNvSpPr/>
              <p:nvPr/>
            </p:nvSpPr>
            <p:spPr>
              <a:xfrm>
                <a:off x="436179" y="5693244"/>
                <a:ext cx="2704715" cy="4019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𝐷</m:t>
                      </m:r>
                      <m:r>
                        <a:rPr lang="zh-CN" altLang="en-US" i="0">
                          <a:latin typeface="Cambria Math" panose="02040503050406030204" pitchFamily="18" charset="0"/>
                        </a:rPr>
                        <m:t>=</m:t>
                      </m:r>
                      <m:r>
                        <a:rPr lang="zh-CN" altLang="en-US" i="1">
                          <a:latin typeface="Cambria Math" panose="02040503050406030204" pitchFamily="18" charset="0"/>
                        </a:rPr>
                        <m:t>𝑅</m:t>
                      </m:r>
                      <m:rad>
                        <m:radPr>
                          <m:degHide m:val="on"/>
                          <m:ctrlPr>
                            <a:rPr lang="zh-CN" altLang="en-US" i="1">
                              <a:latin typeface="Cambria Math" panose="02040503050406030204" pitchFamily="18" charset="0"/>
                            </a:rPr>
                          </m:ctrlPr>
                        </m:radPr>
                        <m:deg/>
                        <m:e>
                          <m:r>
                            <a:rPr lang="zh-CN" altLang="en-US" i="0">
                              <a:latin typeface="Cambria Math" panose="02040503050406030204" pitchFamily="18" charset="0"/>
                            </a:rPr>
                            <m:t>3</m:t>
                          </m:r>
                          <m:r>
                            <a:rPr lang="zh-CN" altLang="en-US" i="1">
                              <a:latin typeface="Cambria Math" panose="02040503050406030204" pitchFamily="18" charset="0"/>
                            </a:rPr>
                            <m:t>𝐾</m:t>
                          </m:r>
                        </m:e>
                      </m:rad>
                      <m:r>
                        <a:rPr lang="zh-CN" altLang="en-US" i="0">
                          <a:latin typeface="Cambria Math" panose="02040503050406030204" pitchFamily="18" charset="0"/>
                        </a:rPr>
                        <m:t>=</m:t>
                      </m:r>
                      <m:rad>
                        <m:radPr>
                          <m:degHide m:val="on"/>
                          <m:ctrlPr>
                            <a:rPr lang="zh-CN" altLang="en-US" i="1">
                              <a:latin typeface="Cambria Math" panose="02040503050406030204" pitchFamily="18" charset="0"/>
                            </a:rPr>
                          </m:ctrlPr>
                        </m:radPr>
                        <m:deg/>
                        <m:e>
                          <m:r>
                            <a:rPr lang="zh-CN" altLang="en-US" i="0">
                              <a:latin typeface="Cambria Math" panose="02040503050406030204" pitchFamily="18" charset="0"/>
                            </a:rPr>
                            <m:t>21</m:t>
                          </m:r>
                        </m:e>
                      </m:rad>
                      <m:r>
                        <a:rPr lang="zh-CN" altLang="en-US" i="1">
                          <a:latin typeface="Cambria Math" panose="02040503050406030204" pitchFamily="18" charset="0"/>
                        </a:rPr>
                        <m:t>𝑅</m:t>
                      </m:r>
                      <m:r>
                        <a:rPr lang="en-US" altLang="zh-CN" b="0" i="1" smtClean="0">
                          <a:latin typeface="Cambria Math" panose="02040503050406030204" pitchFamily="18" charset="0"/>
                        </a:rPr>
                        <m:t>          </m:t>
                      </m:r>
                    </m:oMath>
                  </m:oMathPara>
                </a14:m>
                <a:endParaRPr lang="zh-CN" altLang="en-US">
                  <a:latin typeface="Tahoma" pitchFamily="34" charset="0"/>
                </a:endParaRPr>
              </a:p>
            </p:txBody>
          </p:sp>
        </mc:Choice>
        <mc:Fallback xmlns="">
          <p:sp>
            <p:nvSpPr>
              <p:cNvPr id="6" name="矩形 3"/>
              <p:cNvSpPr>
                <a:spLocks noRot="1" noChangeAspect="1" noMove="1" noResize="1" noEditPoints="1" noAdjustHandles="1" noChangeArrowheads="1" noChangeShapeType="1" noTextEdit="1"/>
              </p:cNvSpPr>
              <p:nvPr/>
            </p:nvSpPr>
            <p:spPr>
              <a:xfrm>
                <a:off x="436179" y="5693244"/>
                <a:ext cx="2704715" cy="401970"/>
              </a:xfrm>
              <a:prstGeom prst="rect">
                <a:avLst/>
              </a:prstGeom>
              <a:blipFill>
                <a:blip r:embed="rId4"/>
                <a:stretch>
                  <a:fillRect/>
                </a:stretch>
              </a:blipFill>
            </p:spPr>
            <p:txBody>
              <a:bodyPr/>
              <a:lstStyle/>
              <a:p>
                <a:r>
                  <a:rPr lang="en-US">
                    <a:noFill/>
                  </a:rPr>
                  <a:t> </a:t>
                </a:r>
              </a:p>
            </p:txBody>
          </p:sp>
        </mc:Fallback>
      </mc:AlternateContent>
      <p:pic>
        <p:nvPicPr>
          <p:cNvPr id="7"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935" y="1268151"/>
            <a:ext cx="7007600" cy="4916212"/>
          </a:xfrm>
          <a:prstGeom prst="rect">
            <a:avLst/>
          </a:prstGeom>
        </p:spPr>
      </p:pic>
      <p:sp>
        <p:nvSpPr>
          <p:cNvPr id="2" name="TextBox 1">
            <a:extLst>
              <a:ext uri="{FF2B5EF4-FFF2-40B4-BE49-F238E27FC236}">
                <a16:creationId xmlns:a16="http://schemas.microsoft.com/office/drawing/2014/main" id="{40B77BA2-E01C-2246-896C-E747E8A2D27A}"/>
              </a:ext>
            </a:extLst>
          </p:cNvPr>
          <p:cNvSpPr txBox="1"/>
          <p:nvPr/>
        </p:nvSpPr>
        <p:spPr>
          <a:xfrm>
            <a:off x="199697" y="6407118"/>
            <a:ext cx="4902304" cy="646331"/>
          </a:xfrm>
          <a:prstGeom prst="rect">
            <a:avLst/>
          </a:prstGeom>
          <a:noFill/>
        </p:spPr>
        <p:txBody>
          <a:bodyPr wrap="none" rtlCol="0">
            <a:spAutoFit/>
          </a:bodyPr>
          <a:lstStyle/>
          <a:p>
            <a:r>
              <a:rPr lang="en-US"/>
              <a:t>Cells with the same number use the same channel</a:t>
            </a:r>
          </a:p>
          <a:p>
            <a:endParaRPr lang="en-US"/>
          </a:p>
        </p:txBody>
      </p:sp>
    </p:spTree>
    <p:extLst>
      <p:ext uri="{BB962C8B-B14F-4D97-AF65-F5344CB8AC3E}">
        <p14:creationId xmlns:p14="http://schemas.microsoft.com/office/powerpoint/2010/main" val="1225762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extBox 4"/>
          <p:cNvSpPr txBox="1">
            <a:spLocks noChangeArrowheads="1"/>
          </p:cNvSpPr>
          <p:nvPr/>
        </p:nvSpPr>
        <p:spPr bwMode="auto">
          <a:xfrm>
            <a:off x="195263" y="246063"/>
            <a:ext cx="5010150"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pPr algn="l"/>
            <a:r>
              <a:rPr lang="fr-CH" altLang="x-none" dirty="0"/>
              <a:t>Example: system of 32 </a:t>
            </a:r>
            <a:r>
              <a:rPr lang="fr-CH" altLang="x-none" dirty="0" err="1"/>
              <a:t>cells</a:t>
            </a:r>
            <a:r>
              <a:rPr lang="fr-CH" altLang="x-none" dirty="0"/>
              <a:t> </a:t>
            </a:r>
            <a:r>
              <a:rPr lang="fr-CH" altLang="x-none" dirty="0" err="1"/>
              <a:t>with</a:t>
            </a:r>
            <a:r>
              <a:rPr lang="fr-CH" altLang="x-none" dirty="0"/>
              <a:t> </a:t>
            </a:r>
            <a:r>
              <a:rPr lang="fr-CH" altLang="x-none" dirty="0" err="1"/>
              <a:t>cell</a:t>
            </a:r>
            <a:r>
              <a:rPr lang="fr-CH" altLang="x-none" dirty="0"/>
              <a:t> radius of 1.6km</a:t>
            </a:r>
          </a:p>
          <a:p>
            <a:pPr algn="l"/>
            <a:r>
              <a:rPr lang="fr-CH" altLang="x-none" dirty="0"/>
              <a:t>Total </a:t>
            </a:r>
            <a:r>
              <a:rPr lang="fr-CH" altLang="x-none" dirty="0" err="1"/>
              <a:t>frequency</a:t>
            </a:r>
            <a:r>
              <a:rPr lang="fr-CH" altLang="x-none" dirty="0"/>
              <a:t> </a:t>
            </a:r>
            <a:r>
              <a:rPr lang="fr-CH" altLang="x-none" dirty="0" err="1"/>
              <a:t>bandwidth</a:t>
            </a:r>
            <a:r>
              <a:rPr lang="fr-CH" altLang="x-none" dirty="0"/>
              <a:t> </a:t>
            </a:r>
            <a:r>
              <a:rPr lang="fr-CH" altLang="x-none" dirty="0" err="1"/>
              <a:t>supporting</a:t>
            </a:r>
            <a:r>
              <a:rPr lang="fr-CH" altLang="x-none" dirty="0"/>
              <a:t> 336 </a:t>
            </a:r>
            <a:r>
              <a:rPr lang="fr-CH" altLang="x-none" dirty="0" err="1"/>
              <a:t>traffic</a:t>
            </a:r>
            <a:r>
              <a:rPr lang="fr-CH" altLang="x-none" dirty="0"/>
              <a:t> channels</a:t>
            </a:r>
          </a:p>
          <a:p>
            <a:pPr algn="l"/>
            <a:r>
              <a:rPr lang="fr-CH" altLang="x-none" dirty="0" err="1"/>
              <a:t>Reuse</a:t>
            </a:r>
            <a:r>
              <a:rPr lang="fr-CH" altLang="x-none" dirty="0"/>
              <a:t> factor (or cluster size) = 7</a:t>
            </a:r>
          </a:p>
          <a:p>
            <a:pPr algn="l"/>
            <a:r>
              <a:rPr lang="fr-CH" altLang="x-none" dirty="0" err="1"/>
              <a:t>What</a:t>
            </a:r>
            <a:r>
              <a:rPr lang="fr-CH" altLang="x-none" dirty="0"/>
              <a:t> </a:t>
            </a:r>
            <a:r>
              <a:rPr lang="fr-CH" altLang="x-none" dirty="0" err="1"/>
              <a:t>geographic</a:t>
            </a:r>
            <a:r>
              <a:rPr lang="fr-CH" altLang="x-none" dirty="0"/>
              <a:t> area </a:t>
            </a:r>
            <a:r>
              <a:rPr lang="fr-CH" altLang="x-none" dirty="0" err="1"/>
              <a:t>is</a:t>
            </a:r>
            <a:r>
              <a:rPr lang="fr-CH" altLang="x-none" dirty="0"/>
              <a:t> </a:t>
            </a:r>
            <a:r>
              <a:rPr lang="fr-CH" altLang="x-none" dirty="0" err="1"/>
              <a:t>covered</a:t>
            </a:r>
            <a:r>
              <a:rPr lang="fr-CH" altLang="x-none" dirty="0"/>
              <a:t>?</a:t>
            </a:r>
          </a:p>
          <a:p>
            <a:pPr algn="l"/>
            <a:r>
              <a:rPr lang="fr-CH" altLang="x-none" dirty="0"/>
              <a:t>Total </a:t>
            </a:r>
            <a:r>
              <a:rPr lang="fr-CH" altLang="x-none" dirty="0" err="1"/>
              <a:t>number</a:t>
            </a:r>
            <a:r>
              <a:rPr lang="fr-CH" altLang="x-none" dirty="0"/>
              <a:t> of </a:t>
            </a:r>
            <a:r>
              <a:rPr lang="fr-CH" altLang="x-none" dirty="0" err="1"/>
              <a:t>supported</a:t>
            </a:r>
            <a:r>
              <a:rPr lang="fr-CH" altLang="x-none" dirty="0"/>
              <a:t> channels?</a:t>
            </a:r>
          </a:p>
          <a:p>
            <a:pPr algn="l"/>
            <a:endParaRPr lang="fr-CH" altLang="x-none" dirty="0"/>
          </a:p>
          <a:p>
            <a:pPr algn="l"/>
            <a:r>
              <a:rPr lang="fr-CH" altLang="x-none" dirty="0"/>
              <a:t>Solution:</a:t>
            </a:r>
          </a:p>
          <a:p>
            <a:pPr algn="l"/>
            <a:r>
              <a:rPr lang="fr-CH" altLang="x-none" dirty="0" err="1"/>
              <a:t>Cell</a:t>
            </a:r>
            <a:r>
              <a:rPr lang="fr-CH" altLang="x-none" dirty="0"/>
              <a:t> area = 6.65 km</a:t>
            </a:r>
            <a:r>
              <a:rPr lang="fr-CH" altLang="x-none" baseline="30000" dirty="0"/>
              <a:t>2</a:t>
            </a:r>
          </a:p>
          <a:p>
            <a:pPr algn="l"/>
            <a:r>
              <a:rPr lang="fr-CH" altLang="x-none" dirty="0"/>
              <a:t>Covered area: 32*6.65=213 km</a:t>
            </a:r>
            <a:r>
              <a:rPr lang="fr-CH" altLang="x-none" baseline="30000" dirty="0"/>
              <a:t>2</a:t>
            </a:r>
          </a:p>
          <a:p>
            <a:pPr algn="l"/>
            <a:r>
              <a:rPr lang="fr-CH" altLang="x-none" dirty="0"/>
              <a:t>Channels/</a:t>
            </a:r>
            <a:r>
              <a:rPr lang="fr-CH" altLang="x-none" dirty="0" err="1"/>
              <a:t>cell</a:t>
            </a:r>
            <a:r>
              <a:rPr lang="fr-CH" altLang="x-none" dirty="0"/>
              <a:t> = 336/7=48</a:t>
            </a:r>
          </a:p>
          <a:p>
            <a:pPr algn="l"/>
            <a:r>
              <a:rPr lang="fr-CH" altLang="x-none" dirty="0"/>
              <a:t>Total </a:t>
            </a:r>
            <a:r>
              <a:rPr lang="fr-CH" altLang="x-none" dirty="0" err="1"/>
              <a:t>channel</a:t>
            </a:r>
            <a:r>
              <a:rPr lang="fr-CH" altLang="x-none" dirty="0"/>
              <a:t> </a:t>
            </a:r>
            <a:r>
              <a:rPr lang="fr-CH" altLang="x-none" dirty="0" err="1"/>
              <a:t>capacity</a:t>
            </a:r>
            <a:r>
              <a:rPr lang="fr-CH" altLang="x-none" dirty="0"/>
              <a:t>: 32*48=1536 channels</a:t>
            </a:r>
          </a:p>
          <a:p>
            <a:pPr algn="l"/>
            <a:endParaRPr lang="fr-CH" altLang="x-none" dirty="0"/>
          </a:p>
          <a:p>
            <a:pPr algn="l"/>
            <a:endParaRPr lang="fr-CH" altLang="x-none" dirty="0"/>
          </a:p>
          <a:p>
            <a:pPr algn="l"/>
            <a:endParaRPr lang="fr-CH" altLang="x-none" dirty="0"/>
          </a:p>
          <a:p>
            <a:pPr algn="l"/>
            <a:endParaRPr lang="fr-CH" altLang="x-none" dirty="0"/>
          </a:p>
          <a:p>
            <a:pPr algn="l"/>
            <a:endParaRPr lang="fr-CH" altLang="x-none" dirty="0"/>
          </a:p>
          <a:p>
            <a:pPr algn="l"/>
            <a:endParaRPr lang="fr-CH" altLang="x-none" dirty="0"/>
          </a:p>
          <a:p>
            <a:pPr algn="l"/>
            <a:endParaRPr lang="fr-CH" altLang="x-none" dirty="0"/>
          </a:p>
          <a:p>
            <a:pPr algn="l"/>
            <a:endParaRPr lang="fr-CH" altLang="x-none" dirty="0"/>
          </a:p>
          <a:p>
            <a:pPr algn="l"/>
            <a:endParaRPr lang="fr-CH" altLang="x-none" dirty="0"/>
          </a:p>
          <a:p>
            <a:pPr algn="l"/>
            <a:endParaRPr lang="fr-CH" altLang="x-none" dirty="0"/>
          </a:p>
        </p:txBody>
      </p:sp>
      <p:sp>
        <p:nvSpPr>
          <p:cNvPr id="60420" name="TextBox 5"/>
          <p:cNvSpPr txBox="1">
            <a:spLocks noChangeArrowheads="1"/>
          </p:cNvSpPr>
          <p:nvPr/>
        </p:nvSpPr>
        <p:spPr bwMode="auto">
          <a:xfrm>
            <a:off x="5557838" y="282575"/>
            <a:ext cx="358616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pPr algn="l"/>
            <a:r>
              <a:rPr lang="fr-CH" altLang="x-none" dirty="0" err="1"/>
              <a:t>Same</a:t>
            </a:r>
            <a:r>
              <a:rPr lang="fr-CH" altLang="x-none" dirty="0"/>
              <a:t> question for a system of  128 </a:t>
            </a:r>
            <a:r>
              <a:rPr lang="fr-CH" altLang="x-none" dirty="0" err="1"/>
              <a:t>cells</a:t>
            </a:r>
            <a:r>
              <a:rPr lang="fr-CH" altLang="x-none" dirty="0"/>
              <a:t> </a:t>
            </a:r>
            <a:r>
              <a:rPr lang="fr-CH" altLang="x-none" dirty="0" err="1"/>
              <a:t>with</a:t>
            </a:r>
            <a:r>
              <a:rPr lang="fr-CH" altLang="x-none" dirty="0"/>
              <a:t> </a:t>
            </a:r>
            <a:r>
              <a:rPr lang="fr-CH" altLang="x-none" dirty="0" err="1"/>
              <a:t>cell</a:t>
            </a:r>
            <a:r>
              <a:rPr lang="fr-CH" altLang="x-none" dirty="0"/>
              <a:t> radius of 0.8km. As </a:t>
            </a:r>
            <a:r>
              <a:rPr lang="fr-CH" altLang="x-none" dirty="0" err="1"/>
              <a:t>before</a:t>
            </a:r>
            <a:r>
              <a:rPr lang="fr-CH" altLang="x-none" dirty="0"/>
              <a:t>: </a:t>
            </a:r>
          </a:p>
          <a:p>
            <a:pPr algn="l"/>
            <a:r>
              <a:rPr lang="fr-CH" altLang="x-none" dirty="0"/>
              <a:t>- total </a:t>
            </a:r>
            <a:r>
              <a:rPr lang="fr-CH" altLang="x-none" dirty="0" err="1"/>
              <a:t>frequency</a:t>
            </a:r>
            <a:r>
              <a:rPr lang="fr-CH" altLang="x-none" dirty="0"/>
              <a:t> </a:t>
            </a:r>
            <a:r>
              <a:rPr lang="fr-CH" altLang="x-none" dirty="0" err="1"/>
              <a:t>bandwidth</a:t>
            </a:r>
            <a:r>
              <a:rPr lang="fr-CH" altLang="x-none" dirty="0"/>
              <a:t> </a:t>
            </a:r>
            <a:r>
              <a:rPr lang="fr-CH" altLang="x-none" dirty="0" err="1"/>
              <a:t>supporting</a:t>
            </a:r>
            <a:br>
              <a:rPr lang="fr-CH" altLang="x-none" dirty="0"/>
            </a:br>
            <a:r>
              <a:rPr lang="fr-CH" altLang="x-none" dirty="0"/>
              <a:t> 336 </a:t>
            </a:r>
            <a:r>
              <a:rPr lang="fr-CH" altLang="x-none" dirty="0" err="1"/>
              <a:t>traffic</a:t>
            </a:r>
            <a:r>
              <a:rPr lang="fr-CH" altLang="x-none" dirty="0"/>
              <a:t> channels</a:t>
            </a:r>
          </a:p>
          <a:p>
            <a:pPr algn="l">
              <a:buFontTx/>
              <a:buChar char="-"/>
            </a:pPr>
            <a:r>
              <a:rPr lang="fr-CH" altLang="x-none" dirty="0"/>
              <a:t> </a:t>
            </a:r>
            <a:r>
              <a:rPr lang="fr-CH" altLang="x-none" dirty="0" err="1"/>
              <a:t>reuse</a:t>
            </a:r>
            <a:r>
              <a:rPr lang="fr-CH" altLang="x-none" dirty="0"/>
              <a:t> factor (or cluster size) = 7</a:t>
            </a:r>
          </a:p>
          <a:p>
            <a:pPr algn="l">
              <a:buFontTx/>
              <a:buChar char="-"/>
            </a:pPr>
            <a:endParaRPr lang="fr-CH" altLang="x-none" dirty="0"/>
          </a:p>
          <a:p>
            <a:pPr algn="l"/>
            <a:r>
              <a:rPr lang="fr-CH" altLang="x-none" dirty="0"/>
              <a:t>Solution:</a:t>
            </a:r>
          </a:p>
          <a:p>
            <a:pPr algn="l"/>
            <a:r>
              <a:rPr lang="fr-CH" altLang="x-none" dirty="0" err="1"/>
              <a:t>Cell</a:t>
            </a:r>
            <a:r>
              <a:rPr lang="fr-CH" altLang="x-none" dirty="0"/>
              <a:t> area: 1.66 km</a:t>
            </a:r>
            <a:r>
              <a:rPr lang="fr-CH" altLang="x-none" baseline="30000" dirty="0"/>
              <a:t>2</a:t>
            </a:r>
          </a:p>
          <a:p>
            <a:pPr algn="l"/>
            <a:r>
              <a:rPr lang="fr-CH" altLang="x-none" dirty="0"/>
              <a:t>Covered area: 128*1.66=213 km2</a:t>
            </a:r>
          </a:p>
          <a:p>
            <a:pPr algn="l"/>
            <a:r>
              <a:rPr lang="fr-CH" altLang="x-none" dirty="0"/>
              <a:t>Total </a:t>
            </a:r>
            <a:r>
              <a:rPr lang="fr-CH" altLang="x-none" dirty="0" err="1"/>
              <a:t>channel</a:t>
            </a:r>
            <a:r>
              <a:rPr lang="fr-CH" altLang="x-none" dirty="0"/>
              <a:t> </a:t>
            </a:r>
            <a:r>
              <a:rPr lang="fr-CH" altLang="x-none" dirty="0" err="1"/>
              <a:t>capacity</a:t>
            </a:r>
            <a:r>
              <a:rPr lang="fr-CH" altLang="x-none" dirty="0"/>
              <a:t>: 128*48=6144</a:t>
            </a:r>
          </a:p>
          <a:p>
            <a:pPr algn="l"/>
            <a:endParaRPr lang="fr-CH" altLang="x-none" dirty="0"/>
          </a:p>
          <a:p>
            <a:pPr algn="l"/>
            <a:endParaRPr lang="fr-CH" altLang="x-none" dirty="0"/>
          </a:p>
          <a:p>
            <a:pPr algn="l"/>
            <a:endParaRPr lang="fr-CH" altLang="x-none" dirty="0"/>
          </a:p>
          <a:p>
            <a:pPr algn="l"/>
            <a:endParaRPr lang="fr-CH" altLang="x-none" dirty="0"/>
          </a:p>
          <a:p>
            <a:pPr algn="l"/>
            <a:endParaRPr lang="fr-CH" altLang="x-none" dirty="0"/>
          </a:p>
        </p:txBody>
      </p:sp>
      <p:sp>
        <p:nvSpPr>
          <p:cNvPr id="2" name="Rectangle 1"/>
          <p:cNvSpPr/>
          <p:nvPr/>
        </p:nvSpPr>
        <p:spPr>
          <a:xfrm>
            <a:off x="2364636" y="6536267"/>
            <a:ext cx="1326831" cy="321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96575F99-7928-A045-ACFD-0768B5B8E810}" type="slidenum">
              <a:rPr lang="en-US" smtClean="0"/>
              <a:t>12</a:t>
            </a:fld>
            <a:endParaRPr lang="en-US"/>
          </a:p>
        </p:txBody>
      </p:sp>
      <p:pic>
        <p:nvPicPr>
          <p:cNvPr id="10" name="Picture 9">
            <a:extLst>
              <a:ext uri="{FF2B5EF4-FFF2-40B4-BE49-F238E27FC236}">
                <a16:creationId xmlns:a16="http://schemas.microsoft.com/office/drawing/2014/main" id="{C6EA5F6F-A468-4F4E-AA56-F53E426E7A3E}"/>
              </a:ext>
            </a:extLst>
          </p:cNvPr>
          <p:cNvPicPr>
            <a:picLocks noChangeAspect="1"/>
          </p:cNvPicPr>
          <p:nvPr/>
        </p:nvPicPr>
        <p:blipFill rotWithShape="1">
          <a:blip r:embed="rId3"/>
          <a:srcRect l="52404" t="19611" r="10684" b="34320"/>
          <a:stretch/>
        </p:blipFill>
        <p:spPr>
          <a:xfrm>
            <a:off x="5116850" y="3013847"/>
            <a:ext cx="3586162" cy="3459442"/>
          </a:xfrm>
          <a:prstGeom prst="rect">
            <a:avLst/>
          </a:prstGeom>
        </p:spPr>
      </p:pic>
      <p:pic>
        <p:nvPicPr>
          <p:cNvPr id="11" name="Picture 10">
            <a:extLst>
              <a:ext uri="{FF2B5EF4-FFF2-40B4-BE49-F238E27FC236}">
                <a16:creationId xmlns:a16="http://schemas.microsoft.com/office/drawing/2014/main" id="{7731E94E-C3AF-DB0E-A350-EF51E0323E0B}"/>
              </a:ext>
            </a:extLst>
          </p:cNvPr>
          <p:cNvPicPr>
            <a:picLocks noChangeAspect="1"/>
          </p:cNvPicPr>
          <p:nvPr/>
        </p:nvPicPr>
        <p:blipFill rotWithShape="1">
          <a:blip r:embed="rId3"/>
          <a:srcRect l="8146" t="19611" r="51569" b="34320"/>
          <a:stretch/>
        </p:blipFill>
        <p:spPr>
          <a:xfrm>
            <a:off x="348675" y="3013847"/>
            <a:ext cx="3913763" cy="3459442"/>
          </a:xfrm>
          <a:prstGeom prst="rect">
            <a:avLst/>
          </a:prstGeom>
        </p:spPr>
      </p:pic>
      <p:graphicFrame>
        <p:nvGraphicFramePr>
          <p:cNvPr id="6" name="Object 4"/>
          <p:cNvGraphicFramePr>
            <a:graphicFrameLocks noChangeAspect="1"/>
          </p:cNvGraphicFramePr>
          <p:nvPr>
            <p:extLst>
              <p:ext uri="{D42A27DB-BD31-4B8C-83A1-F6EECF244321}">
                <p14:modId xmlns:p14="http://schemas.microsoft.com/office/powerpoint/2010/main" val="2282779491"/>
              </p:ext>
            </p:extLst>
          </p:nvPr>
        </p:nvGraphicFramePr>
        <p:xfrm>
          <a:off x="5295563" y="6135663"/>
          <a:ext cx="974725" cy="390525"/>
        </p:xfrm>
        <a:graphic>
          <a:graphicData uri="http://schemas.openxmlformats.org/presentationml/2006/ole">
            <mc:AlternateContent xmlns:mc="http://schemas.openxmlformats.org/markup-compatibility/2006">
              <mc:Choice xmlns:v="urn:schemas-microsoft-com:vml" Requires="v">
                <p:oleObj name="Equation" r:id="rId4" imgW="571252" imgH="228501" progId="Equation.DSMT4">
                  <p:embed/>
                </p:oleObj>
              </mc:Choice>
              <mc:Fallback>
                <p:oleObj name="Equation" r:id="rId4" imgW="571252" imgH="228501" progId="Equation.DSMT4">
                  <p:embed/>
                  <p:pic>
                    <p:nvPicPr>
                      <p:cNvPr id="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5563" y="6135663"/>
                        <a:ext cx="974725"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 name="TextBox 4"/>
          <p:cNvSpPr txBox="1">
            <a:spLocks noChangeArrowheads="1"/>
          </p:cNvSpPr>
          <p:nvPr/>
        </p:nvSpPr>
        <p:spPr bwMode="auto">
          <a:xfrm>
            <a:off x="3397761" y="6167427"/>
            <a:ext cx="20628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pPr algn="l"/>
            <a:r>
              <a:rPr lang="fr-CH" altLang="x-none" b="1" dirty="0">
                <a:solidFill>
                  <a:srgbClr val="FF0000"/>
                </a:solidFill>
              </a:rPr>
              <a:t>Area of the </a:t>
            </a:r>
            <a:r>
              <a:rPr lang="fr-CH" altLang="x-none" b="1" dirty="0" err="1">
                <a:solidFill>
                  <a:srgbClr val="FF0000"/>
                </a:solidFill>
              </a:rPr>
              <a:t>hexagon</a:t>
            </a:r>
            <a:r>
              <a:rPr lang="fr-CH" altLang="x-none" b="1" dirty="0">
                <a:solidFill>
                  <a:srgbClr val="FF0000"/>
                </a:solidFill>
              </a:rPr>
              <a:t>: </a:t>
            </a:r>
          </a:p>
          <a:p>
            <a:pPr algn="l"/>
            <a:endParaRPr lang="fr-CH" altLang="x-none" b="1" dirty="0">
              <a:solidFill>
                <a:srgbClr val="FF0000"/>
              </a:solidFill>
            </a:endParaRPr>
          </a:p>
        </p:txBody>
      </p:sp>
    </p:spTree>
    <p:extLst>
      <p:ext uri="{BB962C8B-B14F-4D97-AF65-F5344CB8AC3E}">
        <p14:creationId xmlns:p14="http://schemas.microsoft.com/office/powerpoint/2010/main" val="203880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0419">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0419">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0419">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0419">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0420">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0420">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0420">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0420">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0420">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0420">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042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575F99-7928-A045-ACFD-0768B5B8E810}" type="slidenum">
              <a:rPr lang="en-US" smtClean="0"/>
              <a:pPr/>
              <a:t>13</a:t>
            </a:fld>
            <a:endParaRPr lang="en-US"/>
          </a:p>
        </p:txBody>
      </p:sp>
      <p:sp>
        <p:nvSpPr>
          <p:cNvPr id="5" name="标题 1"/>
          <p:cNvSpPr>
            <a:spLocks noGrp="1"/>
          </p:cNvSpPr>
          <p:nvPr>
            <p:ph type="title"/>
          </p:nvPr>
        </p:nvSpPr>
        <p:spPr>
          <a:xfrm>
            <a:off x="628650" y="365126"/>
            <a:ext cx="7886700" cy="1325563"/>
          </a:xfrm>
        </p:spPr>
        <p:txBody>
          <a:bodyPr/>
          <a:lstStyle/>
          <a:p>
            <a:r>
              <a:rPr lang="en-US" altLang="zh-CN"/>
              <a:t>Capacity of Wireless Networks</a:t>
            </a:r>
            <a:endParaRPr lang="zh-CN" altLang="en-US"/>
          </a:p>
        </p:txBody>
      </p:sp>
      <mc:AlternateContent xmlns:mc="http://schemas.openxmlformats.org/markup-compatibility/2006" xmlns:a14="http://schemas.microsoft.com/office/drawing/2010/main">
        <mc:Choice Requires="a14">
          <p:sp>
            <p:nvSpPr>
              <p:cNvPr id="6" name="内容占位符 2"/>
              <p:cNvSpPr>
                <a:spLocks noGrp="1"/>
              </p:cNvSpPr>
              <p:nvPr>
                <p:ph idx="1"/>
              </p:nvPr>
            </p:nvSpPr>
            <p:spPr>
              <a:xfrm>
                <a:off x="628650" y="1825625"/>
                <a:ext cx="7886700" cy="4351338"/>
              </a:xfrm>
            </p:spPr>
            <p:txBody>
              <a:bodyPr>
                <a:normAutofit fontScale="92500" lnSpcReduction="20000"/>
              </a:bodyPr>
              <a:lstStyle/>
              <a:p>
                <a:r>
                  <a:rPr lang="en-US" altLang="zh-CN" sz="2000" dirty="0"/>
                  <a:t>The </a:t>
                </a:r>
                <a:r>
                  <a:rPr lang="en-US" altLang="zh-CN" sz="2000" dirty="0">
                    <a:solidFill>
                      <a:srgbClr val="FF0000"/>
                    </a:solidFill>
                  </a:rPr>
                  <a:t>capacity of a wireless network </a:t>
                </a:r>
                <a:r>
                  <a:rPr lang="en-US" altLang="zh-CN" sz="2000" dirty="0"/>
                  <a:t>is measured as the average number of simultaneous radio links supported by the system</a:t>
                </a:r>
              </a:p>
              <a:p>
                <a:pPr lvl="1"/>
                <a:endParaRPr lang="en-US" altLang="zh-CN" dirty="0"/>
              </a:p>
              <a:p>
                <a:pPr lvl="1"/>
                <a:endParaRPr lang="en-US" altLang="zh-CN" sz="1700" i="1" dirty="0">
                  <a:latin typeface="Cambria Math" panose="02040503050406030204" pitchFamily="18" charset="0"/>
                </a:endParaRPr>
              </a:p>
              <a:p>
                <a:pPr marL="342900" lvl="1" indent="0">
                  <a:buNone/>
                </a:pPr>
                <a14:m>
                  <m:oMath xmlns:m="http://schemas.openxmlformats.org/officeDocument/2006/math">
                    <m:r>
                      <a:rPr lang="zh-CN" altLang="en-US" sz="1700" i="1">
                        <a:latin typeface="Cambria Math" panose="02040503050406030204" pitchFamily="18" charset="0"/>
                      </a:rPr>
                      <m:t>𝐶</m:t>
                    </m:r>
                  </m:oMath>
                </a14:m>
                <a:r>
                  <a:rPr lang="en-US" altLang="zh-CN" sz="1700" dirty="0"/>
                  <a:t> </a:t>
                </a:r>
                <a:r>
                  <a:rPr lang="mr-IN" altLang="zh-CN" sz="1700" dirty="0"/>
                  <a:t>–</a:t>
                </a:r>
                <a:r>
                  <a:rPr lang="en-US" altLang="zh-CN" sz="1700" dirty="0"/>
                  <a:t> total number of channels available </a:t>
                </a:r>
              </a:p>
              <a:p>
                <a:pPr marL="342900" lvl="1" indent="0">
                  <a:buNone/>
                </a:pPr>
                <a:r>
                  <a:rPr lang="en-US" altLang="zh-CN" sz="1700" i="1" dirty="0"/>
                  <a:t>K</a:t>
                </a:r>
                <a:r>
                  <a:rPr lang="en-US" altLang="zh-CN" sz="1700" dirty="0"/>
                  <a:t> </a:t>
                </a:r>
                <a:r>
                  <a:rPr lang="mr-IN" altLang="zh-CN" sz="1700" dirty="0"/>
                  <a:t>–</a:t>
                </a:r>
                <a:r>
                  <a:rPr lang="en-US" altLang="zh-CN" sz="1700" dirty="0"/>
                  <a:t> reuse factor</a:t>
                </a:r>
              </a:p>
              <a:p>
                <a:pPr marL="342900" lvl="1" indent="0">
                  <a:buNone/>
                </a:pPr>
                <a:endParaRPr lang="en-US" altLang="zh-CN" sz="1700" dirty="0"/>
              </a:p>
              <a:p>
                <a14:m>
                  <m:oMath xmlns:m="http://schemas.openxmlformats.org/officeDocument/2006/math">
                    <m:r>
                      <a:rPr lang="zh-CN" altLang="en-US" sz="2100" i="1">
                        <a:latin typeface="Cambria Math" panose="02040503050406030204" pitchFamily="18" charset="0"/>
                      </a:rPr>
                      <m:t>𝜂</m:t>
                    </m:r>
                  </m:oMath>
                </a14:m>
                <a:r>
                  <a:rPr lang="en-US" altLang="zh-CN" dirty="0"/>
                  <a:t> indicates the maximum number of simultaneous connections in each cell </a:t>
                </a:r>
              </a:p>
              <a:p>
                <a:endParaRPr lang="en-US" altLang="zh-CN" sz="2000" dirty="0"/>
              </a:p>
              <a:p>
                <a:r>
                  <a:rPr lang="en-US" altLang="zh-CN" sz="2000" dirty="0"/>
                  <a:t>The </a:t>
                </a:r>
                <a:r>
                  <a:rPr lang="en-US" altLang="zh-CN" sz="2000" dirty="0">
                    <a:solidFill>
                      <a:srgbClr val="FF0000"/>
                    </a:solidFill>
                  </a:rPr>
                  <a:t>area capacity </a:t>
                </a:r>
                <a:r>
                  <a:rPr lang="en-US" altLang="zh-CN" sz="2000" dirty="0"/>
                  <a:t>is defined as follows:</a:t>
                </a:r>
              </a:p>
              <a:p>
                <a:pPr marL="0" indent="0">
                  <a:buNone/>
                </a:pPr>
                <a:endParaRPr lang="en-US" altLang="zh-CN" sz="2000" dirty="0"/>
              </a:p>
              <a:p>
                <a:pPr marL="0" indent="0">
                  <a:buNone/>
                </a:pPr>
                <a:endParaRPr lang="en-US" altLang="zh-CN" sz="2000" dirty="0"/>
              </a:p>
              <a:p>
                <a:pPr marL="0" indent="0">
                  <a:buNone/>
                </a:pPr>
                <a:r>
                  <a:rPr lang="en-US" altLang="zh-CN" sz="2000" dirty="0"/>
                  <a:t>    	</a:t>
                </a:r>
                <a14:m>
                  <m:oMath xmlns:m="http://schemas.openxmlformats.org/officeDocument/2006/math">
                    <m:sSub>
                      <m:sSubPr>
                        <m:ctrlPr>
                          <a:rPr lang="zh-CN" altLang="en-US" sz="2000" i="1">
                            <a:latin typeface="Cambria Math" panose="02040503050406030204" pitchFamily="18" charset="0"/>
                          </a:rPr>
                        </m:ctrlPr>
                      </m:sSubPr>
                      <m:e>
                        <m:r>
                          <a:rPr lang="zh-CN" altLang="en-US" sz="2000" i="1">
                            <a:latin typeface="Cambria Math" panose="02040503050406030204" pitchFamily="18" charset="0"/>
                          </a:rPr>
                          <m:t>𝐴</m:t>
                        </m:r>
                      </m:e>
                      <m:sub>
                        <m:r>
                          <a:rPr lang="zh-CN" altLang="en-US" sz="2000" i="1">
                            <a:latin typeface="Cambria Math" panose="02040503050406030204" pitchFamily="18" charset="0"/>
                          </a:rPr>
                          <m:t>𝑐𝑒𝑙𝑙</m:t>
                        </m:r>
                      </m:sub>
                    </m:sSub>
                  </m:oMath>
                </a14:m>
                <a:r>
                  <a:rPr lang="en-US" altLang="zh-CN" sz="2000" dirty="0"/>
                  <a:t> is the cell area, e.g., the </a:t>
                </a:r>
                <a:r>
                  <a:rPr lang="fr-CH" altLang="zh-CN" sz="2000" dirty="0">
                    <a:latin typeface="Calibri" charset="0"/>
                    <a:ea typeface="Calibri" charset="0"/>
                    <a:cs typeface="Calibri" charset="0"/>
                  </a:rPr>
                  <a:t>a</a:t>
                </a:r>
                <a:r>
                  <a:rPr lang="fr-CH" altLang="x-none" sz="2000" dirty="0">
                    <a:latin typeface="Calibri" charset="0"/>
                    <a:ea typeface="Calibri" charset="0"/>
                    <a:cs typeface="Calibri" charset="0"/>
                  </a:rPr>
                  <a:t>rea of the </a:t>
                </a:r>
                <a:r>
                  <a:rPr lang="fr-CH" altLang="x-none" sz="2000" dirty="0" err="1">
                    <a:latin typeface="Calibri" charset="0"/>
                    <a:ea typeface="Calibri" charset="0"/>
                    <a:cs typeface="Calibri" charset="0"/>
                  </a:rPr>
                  <a:t>hexagon</a:t>
                </a:r>
                <a:r>
                  <a:rPr lang="fr-CH" altLang="x-none" sz="2000" dirty="0">
                    <a:latin typeface="Calibri" charset="0"/>
                    <a:ea typeface="Calibri" charset="0"/>
                    <a:cs typeface="Calibri" charset="0"/>
                  </a:rPr>
                  <a:t> </a:t>
                </a:r>
                <a:r>
                  <a:rPr lang="fr-CH" altLang="x-none" sz="2000" dirty="0" err="1">
                    <a:latin typeface="Calibri" charset="0"/>
                    <a:ea typeface="Calibri" charset="0"/>
                    <a:cs typeface="Calibri" charset="0"/>
                  </a:rPr>
                  <a:t>is</a:t>
                </a:r>
                <a:r>
                  <a:rPr lang="fr-CH" altLang="x-none" sz="2000" dirty="0">
                    <a:latin typeface="Calibri" charset="0"/>
                    <a:ea typeface="Calibri" charset="0"/>
                    <a:cs typeface="Calibri" charset="0"/>
                  </a:rPr>
                  <a:t> </a:t>
                </a:r>
                <a:br>
                  <a:rPr lang="fr-CH" altLang="x-none" sz="2000" dirty="0">
                    <a:latin typeface="Calibri" charset="0"/>
                    <a:ea typeface="Calibri" charset="0"/>
                    <a:cs typeface="Calibri" charset="0"/>
                  </a:rPr>
                </a:br>
                <a:endParaRPr lang="fr-CH" altLang="x-none" sz="2000" dirty="0">
                  <a:latin typeface="Calibri" charset="0"/>
                  <a:ea typeface="Calibri" charset="0"/>
                  <a:cs typeface="Calibri" charset="0"/>
                </a:endParaRPr>
              </a:p>
            </p:txBody>
          </p:sp>
        </mc:Choice>
        <mc:Fallback xmlns="">
          <p:sp>
            <p:nvSpPr>
              <p:cNvPr id="6" name="内容占位符 2"/>
              <p:cNvSpPr>
                <a:spLocks noGrp="1" noRot="1" noChangeAspect="1" noMove="1" noResize="1" noEditPoints="1" noAdjustHandles="1" noChangeArrowheads="1" noChangeShapeType="1" noTextEdit="1"/>
              </p:cNvSpPr>
              <p:nvPr>
                <p:ph idx="1"/>
              </p:nvPr>
            </p:nvSpPr>
            <p:spPr>
              <a:xfrm>
                <a:off x="628650" y="1825625"/>
                <a:ext cx="7886700" cy="4351338"/>
              </a:xfrm>
              <a:blipFill>
                <a:blip r:embed="rId3"/>
                <a:stretch>
                  <a:fillRect l="-618" t="-1961" r="-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矩形 3"/>
              <p:cNvSpPr/>
              <p:nvPr/>
            </p:nvSpPr>
            <p:spPr>
              <a:xfrm>
                <a:off x="2896982" y="2355008"/>
                <a:ext cx="1942904" cy="504818"/>
              </a:xfrm>
              <a:prstGeom prst="rect">
                <a:avLst/>
              </a:prstGeom>
            </p:spPr>
            <p:txBody>
              <a:bodyPr wrap="none">
                <a:spAutoFit/>
              </a:bodyPr>
              <a:lstStyle/>
              <a:p>
                <a14:m>
                  <m:oMath xmlns:m="http://schemas.openxmlformats.org/officeDocument/2006/math">
                    <m:r>
                      <a:rPr lang="zh-CN" altLang="en-US" i="1">
                        <a:latin typeface="Cambria Math" panose="02040503050406030204" pitchFamily="18" charset="0"/>
                      </a:rPr>
                      <m:t>𝜂</m:t>
                    </m:r>
                    <m:r>
                      <a:rPr lang="zh-CN" altLang="en-US" i="0">
                        <a:latin typeface="Cambria Math" panose="02040503050406030204" pitchFamily="18" charset="0"/>
                      </a:rPr>
                      <m:t>=</m:t>
                    </m:r>
                    <m:d>
                      <m:dPr>
                        <m:begChr m:val="⌊"/>
                        <m:endChr m:val="⌋"/>
                        <m:ctrlPr>
                          <a:rPr lang="zh-CN" altLang="en-US" i="1" smtClean="0">
                            <a:latin typeface="Cambria Math" panose="02040503050406030204" pitchFamily="18" charset="0"/>
                          </a:rPr>
                        </m:ctrlPr>
                      </m:dPr>
                      <m:e>
                        <m:f>
                          <m:fPr>
                            <m:ctrlPr>
                              <a:rPr lang="zh-CN" altLang="en-US" i="1">
                                <a:latin typeface="Cambria Math" panose="02040503050406030204" pitchFamily="18" charset="0"/>
                              </a:rPr>
                            </m:ctrlPr>
                          </m:fPr>
                          <m:num>
                            <m:r>
                              <a:rPr lang="zh-CN" altLang="en-US" i="1">
                                <a:latin typeface="Cambria Math" panose="02040503050406030204" pitchFamily="18" charset="0"/>
                              </a:rPr>
                              <m:t>𝐶</m:t>
                            </m:r>
                          </m:num>
                          <m:den>
                            <m:r>
                              <a:rPr lang="zh-CN" altLang="en-US" i="1">
                                <a:latin typeface="Cambria Math" panose="02040503050406030204" pitchFamily="18" charset="0"/>
                              </a:rPr>
                              <m:t>𝐾</m:t>
                            </m:r>
                          </m:den>
                        </m:f>
                      </m:e>
                    </m:d>
                  </m:oMath>
                </a14:m>
                <a:r>
                  <a:rPr lang="zh-CN" altLang="en-US">
                    <a:latin typeface="Tahoma" pitchFamily="34" charset="0"/>
                  </a:rPr>
                  <a:t> </a:t>
                </a:r>
                <a:r>
                  <a:rPr lang="en-US" altLang="zh-CN">
                    <a:latin typeface="Tahoma" pitchFamily="34" charset="0"/>
                  </a:rPr>
                  <a:t>users/cell</a:t>
                </a:r>
                <a:endParaRPr lang="zh-CN" altLang="en-US">
                  <a:latin typeface="Tahoma" pitchFamily="34" charset="0"/>
                </a:endParaRPr>
              </a:p>
            </p:txBody>
          </p:sp>
        </mc:Choice>
        <mc:Fallback xmlns="">
          <p:sp>
            <p:nvSpPr>
              <p:cNvPr id="7" name="矩形 3"/>
              <p:cNvSpPr>
                <a:spLocks noRot="1" noChangeAspect="1" noMove="1" noResize="1" noEditPoints="1" noAdjustHandles="1" noChangeArrowheads="1" noChangeShapeType="1" noTextEdit="1"/>
              </p:cNvSpPr>
              <p:nvPr/>
            </p:nvSpPr>
            <p:spPr>
              <a:xfrm>
                <a:off x="2896982" y="2355008"/>
                <a:ext cx="1942904" cy="504818"/>
              </a:xfrm>
              <a:prstGeom prst="rect">
                <a:avLst/>
              </a:prstGeom>
              <a:blipFill>
                <a:blip r:embed="rId4"/>
                <a:stretch>
                  <a:fillRect r="-2821" b="-36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矩形 4"/>
              <p:cNvSpPr/>
              <p:nvPr/>
            </p:nvSpPr>
            <p:spPr>
              <a:xfrm>
                <a:off x="2194236" y="4800362"/>
                <a:ext cx="4439677" cy="522387"/>
              </a:xfrm>
              <a:prstGeom prst="rect">
                <a:avLst/>
              </a:prstGeom>
            </p:spPr>
            <p:txBody>
              <a:bodyPr wrap="none">
                <a:spAutoFit/>
              </a:bodyPr>
              <a:lstStyle/>
              <a:p>
                <a14:m>
                  <m:oMath xmlns:m="http://schemas.openxmlformats.org/officeDocument/2006/math">
                    <m:r>
                      <m:rPr>
                        <m:sty m:val="p"/>
                      </m:rPr>
                      <a:rPr lang="zh-CN" altLang="en-US" smtClean="0">
                        <a:latin typeface="Cambria Math" panose="02040503050406030204" pitchFamily="18" charset="0"/>
                      </a:rPr>
                      <m:t>a</m:t>
                    </m:r>
                    <m:r>
                      <m:rPr>
                        <m:sty m:val="p"/>
                      </m:rPr>
                      <a:rPr lang="zh-CN" altLang="en-US" i="0">
                        <a:latin typeface="Cambria Math" panose="02040503050406030204" pitchFamily="18" charset="0"/>
                      </a:rPr>
                      <m:t>rea</m:t>
                    </m:r>
                    <m:r>
                      <a:rPr lang="zh-CN" altLang="en-US" i="0">
                        <a:latin typeface="Cambria Math" panose="02040503050406030204" pitchFamily="18" charset="0"/>
                      </a:rPr>
                      <m:t> </m:t>
                    </m:r>
                    <m:r>
                      <m:rPr>
                        <m:sty m:val="p"/>
                      </m:rPr>
                      <a:rPr lang="zh-CN" altLang="en-US" i="0">
                        <a:latin typeface="Cambria Math" panose="02040503050406030204" pitchFamily="18" charset="0"/>
                      </a:rPr>
                      <m:t>capacity</m:t>
                    </m:r>
                    <m:r>
                      <a:rPr lang="zh-CN" altLang="en-US" i="0">
                        <a:latin typeface="Cambria Math" panose="02040503050406030204" pitchFamily="18" charset="0"/>
                      </a:rPr>
                      <m:t>=</m:t>
                    </m:r>
                    <m:f>
                      <m:fPr>
                        <m:ctrlPr>
                          <a:rPr lang="zh-CN" altLang="en-US" i="1">
                            <a:latin typeface="Cambria Math" panose="02040503050406030204" pitchFamily="18" charset="0"/>
                          </a:rPr>
                        </m:ctrlPr>
                      </m:fPr>
                      <m:num>
                        <m:r>
                          <a:rPr lang="zh-CN" altLang="en-US" i="1">
                            <a:latin typeface="Cambria Math" panose="02040503050406030204" pitchFamily="18" charset="0"/>
                          </a:rPr>
                          <m:t>𝐶</m:t>
                        </m:r>
                      </m:num>
                      <m:den>
                        <m:r>
                          <a:rPr lang="zh-CN" altLang="en-US" i="1">
                            <a:latin typeface="Cambria Math" panose="02040503050406030204" pitchFamily="18" charset="0"/>
                          </a:rPr>
                          <m:t>𝐾</m:t>
                        </m:r>
                        <m:r>
                          <a:rPr lang="en-US" altLang="zh-CN" b="0" i="1" smtClean="0">
                            <a:latin typeface="Cambria Math" charset="0"/>
                          </a:rPr>
                          <m:t> </m:t>
                        </m:r>
                        <m:sSub>
                          <m:sSubPr>
                            <m:ctrlPr>
                              <a:rPr lang="zh-CN" altLang="en-US" i="1">
                                <a:latin typeface="Cambria Math" panose="02040503050406030204" pitchFamily="18" charset="0"/>
                              </a:rPr>
                            </m:ctrlPr>
                          </m:sSubPr>
                          <m:e>
                            <m:r>
                              <a:rPr lang="zh-CN" altLang="en-US" i="1">
                                <a:latin typeface="Cambria Math" panose="02040503050406030204" pitchFamily="18" charset="0"/>
                              </a:rPr>
                              <m:t>𝐴</m:t>
                            </m:r>
                          </m:e>
                          <m:sub>
                            <m:r>
                              <a:rPr lang="zh-CN" altLang="en-US" i="1">
                                <a:latin typeface="Cambria Math" panose="02040503050406030204" pitchFamily="18" charset="0"/>
                              </a:rPr>
                              <m:t>𝑐𝑒𝑙𝑙</m:t>
                            </m:r>
                          </m:sub>
                        </m:sSub>
                      </m:den>
                    </m:f>
                  </m:oMath>
                </a14:m>
                <a:r>
                  <a:rPr lang="zh-CN" altLang="en-US">
                    <a:latin typeface="Tahoma" pitchFamily="34" charset="0"/>
                  </a:rPr>
                  <a:t> </a:t>
                </a:r>
                <a:r>
                  <a:rPr lang="en-US" altLang="zh-CN">
                    <a:latin typeface="Tahoma" pitchFamily="34" charset="0"/>
                  </a:rPr>
                  <a:t>users/cell/unit area</a:t>
                </a:r>
                <a:endParaRPr lang="zh-CN" altLang="en-US">
                  <a:latin typeface="Tahoma" pitchFamily="34" charset="0"/>
                </a:endParaRPr>
              </a:p>
            </p:txBody>
          </p:sp>
        </mc:Choice>
        <mc:Fallback xmlns="">
          <p:sp>
            <p:nvSpPr>
              <p:cNvPr id="8" name="矩形 4"/>
              <p:cNvSpPr>
                <a:spLocks noRot="1" noChangeAspect="1" noMove="1" noResize="1" noEditPoints="1" noAdjustHandles="1" noChangeArrowheads="1" noChangeShapeType="1" noTextEdit="1"/>
              </p:cNvSpPr>
              <p:nvPr/>
            </p:nvSpPr>
            <p:spPr>
              <a:xfrm>
                <a:off x="2194236" y="4800362"/>
                <a:ext cx="4439677" cy="522387"/>
              </a:xfrm>
              <a:prstGeom prst="rect">
                <a:avLst/>
              </a:prstGeom>
              <a:blipFill>
                <a:blip r:embed="rId5"/>
                <a:stretch>
                  <a:fillRect/>
                </a:stretch>
              </a:blipFill>
            </p:spPr>
            <p:txBody>
              <a:bodyPr/>
              <a:lstStyle/>
              <a:p>
                <a:r>
                  <a:rPr lang="en-US">
                    <a:noFill/>
                  </a:rPr>
                  <a:t> </a:t>
                </a:r>
              </a:p>
            </p:txBody>
          </p:sp>
        </mc:Fallback>
      </mc:AlternateContent>
      <p:graphicFrame>
        <p:nvGraphicFramePr>
          <p:cNvPr id="9" name="Object 4"/>
          <p:cNvGraphicFramePr>
            <a:graphicFrameLocks noChangeAspect="1"/>
          </p:cNvGraphicFramePr>
          <p:nvPr>
            <p:extLst>
              <p:ext uri="{D42A27DB-BD31-4B8C-83A1-F6EECF244321}">
                <p14:modId xmlns:p14="http://schemas.microsoft.com/office/powerpoint/2010/main" val="2542882239"/>
              </p:ext>
            </p:extLst>
          </p:nvPr>
        </p:nvGraphicFramePr>
        <p:xfrm>
          <a:off x="6781800" y="5297019"/>
          <a:ext cx="974725" cy="390525"/>
        </p:xfrm>
        <a:graphic>
          <a:graphicData uri="http://schemas.openxmlformats.org/presentationml/2006/ole">
            <mc:AlternateContent xmlns:mc="http://schemas.openxmlformats.org/markup-compatibility/2006">
              <mc:Choice xmlns:v="urn:schemas-microsoft-com:vml" Requires="v">
                <p:oleObj name="Equation" r:id="rId6" imgW="571252" imgH="228501" progId="Equation.DSMT4">
                  <p:embed/>
                </p:oleObj>
              </mc:Choice>
              <mc:Fallback>
                <p:oleObj name="Equation" r:id="rId6" imgW="571252" imgH="228501" progId="Equation.DSMT4">
                  <p:embed/>
                  <p:pic>
                    <p:nvPicPr>
                      <p:cNvPr id="9"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5297019"/>
                        <a:ext cx="974725"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231017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a:t>Quality(SINR) vs. Capacity(</a:t>
                </a:r>
                <a14:m>
                  <m:oMath xmlns:m="http://schemas.openxmlformats.org/officeDocument/2006/math">
                    <m:r>
                      <a:rPr lang="zh-CN" altLang="en-US" sz="3600" i="1">
                        <a:latin typeface="Cambria Math" panose="02040503050406030204" pitchFamily="18" charset="0"/>
                      </a:rPr>
                      <m:t>𝜂</m:t>
                    </m:r>
                  </m:oMath>
                </a14:m>
                <a:r>
                  <a:rPr lang="en-US"/>
                  <a:t>) Tradeoff </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3"/>
                <a:stretch>
                  <a:fillRect l="-2329" t="-25000" b="-33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r>
                  <a:rPr lang="en-US" sz="2000"/>
                  <a:t>Ideal case: high SINR and high</a:t>
                </a:r>
                <a14:m>
                  <m:oMath xmlns:m="http://schemas.openxmlformats.org/officeDocument/2006/math">
                    <m:r>
                      <a:rPr lang="en-US" altLang="zh-CN" sz="2000" b="0" i="0" smtClean="0">
                        <a:latin typeface="Cambria Math" charset="0"/>
                      </a:rPr>
                      <m:t> </m:t>
                    </m:r>
                    <m:r>
                      <a:rPr lang="zh-CN" altLang="en-US" sz="2000" i="1">
                        <a:latin typeface="Cambria Math" panose="02040503050406030204" pitchFamily="18" charset="0"/>
                      </a:rPr>
                      <m:t>𝜂</m:t>
                    </m:r>
                  </m:oMath>
                </a14:m>
                <a:endParaRPr lang="en-US" sz="2000"/>
              </a:p>
              <a:p>
                <a:endParaRPr lang="en-US" sz="2000"/>
              </a:p>
              <a:p>
                <a:r>
                  <a:rPr lang="en-US" sz="2000"/>
                  <a:t>But the interference cause by frequency reuse is proportional with the reuse distance (distance between cells using the same channel, </a:t>
                </a:r>
                <a:r>
                  <a:rPr lang="en-US" sz="2000" i="1"/>
                  <a:t>D</a:t>
                </a:r>
                <a:r>
                  <a:rPr lang="en-US" sz="2000"/>
                  <a:t>)</a:t>
                </a:r>
              </a:p>
              <a:p>
                <a:pPr lvl="1"/>
                <a:endParaRPr lang="en-US"/>
              </a:p>
              <a:p>
                <a:pPr lvl="1"/>
                <a:r>
                  <a:rPr lang="en-US"/>
                  <a:t>Large </a:t>
                </a:r>
                <a:r>
                  <a:rPr lang="en-US" i="1"/>
                  <a:t>K</a:t>
                </a:r>
                <a:r>
                  <a:rPr lang="en-US"/>
                  <a:t> 	</a:t>
                </a:r>
              </a:p>
              <a:p>
                <a:pPr marL="685800" lvl="2" indent="0">
                  <a:buNone/>
                </a:pPr>
                <a:r>
                  <a:rPr lang="en-US" sz="2000"/>
                  <a:t>-&gt; large </a:t>
                </a:r>
                <a:r>
                  <a:rPr lang="en-US" sz="2000" i="1"/>
                  <a:t>D</a:t>
                </a:r>
                <a:r>
                  <a:rPr lang="en-US" sz="2000"/>
                  <a:t> -&gt; High SINR</a:t>
                </a:r>
              </a:p>
              <a:p>
                <a:pPr marL="342900" lvl="1" indent="0">
                  <a:buNone/>
                </a:pPr>
                <a:r>
                  <a:rPr lang="en-US"/>
                  <a:t>	-&gt; Low</a:t>
                </a:r>
                <a14:m>
                  <m:oMath xmlns:m="http://schemas.openxmlformats.org/officeDocument/2006/math">
                    <m:r>
                      <a:rPr lang="en-US" altLang="zh-CN" b="0" i="0" smtClean="0">
                        <a:latin typeface="Cambria Math" charset="0"/>
                      </a:rPr>
                      <m:t> </m:t>
                    </m:r>
                    <m:r>
                      <a:rPr lang="zh-CN" altLang="en-US" i="1">
                        <a:latin typeface="Cambria Math" panose="02040503050406030204" pitchFamily="18" charset="0"/>
                      </a:rPr>
                      <m:t>𝜂</m:t>
                    </m:r>
                    <m:r>
                      <a:rPr lang="en-US" altLang="zh-CN" b="0" i="1" smtClean="0">
                        <a:latin typeface="Cambria Math" charset="0"/>
                      </a:rPr>
                      <m:t> </m:t>
                    </m:r>
                  </m:oMath>
                </a14:m>
                <a:endParaRPr lang="en-US"/>
              </a:p>
              <a:p>
                <a:pPr marL="342900" lvl="1" indent="0">
                  <a:buNone/>
                </a:pPr>
                <a:endParaRPr lang="en-US"/>
              </a:p>
              <a:p>
                <a:pPr lvl="1"/>
                <a:r>
                  <a:rPr lang="en-US"/>
                  <a:t>Small </a:t>
                </a:r>
                <a:r>
                  <a:rPr lang="en-US" i="1"/>
                  <a:t>K</a:t>
                </a:r>
                <a:r>
                  <a:rPr lang="en-US"/>
                  <a:t> </a:t>
                </a:r>
              </a:p>
              <a:p>
                <a:pPr marL="685800" lvl="2" indent="0">
                  <a:buNone/>
                </a:pPr>
                <a:r>
                  <a:rPr lang="en-US" sz="2000"/>
                  <a:t>-&gt; Small </a:t>
                </a:r>
                <a:r>
                  <a:rPr lang="en-US" sz="2000" i="1"/>
                  <a:t>D</a:t>
                </a:r>
                <a:r>
                  <a:rPr lang="en-US" sz="2000"/>
                  <a:t> -&gt; Low SINR</a:t>
                </a:r>
              </a:p>
              <a:p>
                <a:pPr marL="685800" lvl="2" indent="0">
                  <a:buNone/>
                </a:pPr>
                <a:r>
                  <a:rPr lang="en-US" sz="2000"/>
                  <a:t>-&gt; High</a:t>
                </a:r>
                <a14:m>
                  <m:oMath xmlns:m="http://schemas.openxmlformats.org/officeDocument/2006/math">
                    <m:r>
                      <a:rPr lang="en-US" altLang="zh-CN" sz="2000" b="0" i="1" smtClean="0">
                        <a:latin typeface="Cambria Math" charset="0"/>
                      </a:rPr>
                      <m:t> </m:t>
                    </m:r>
                    <m:r>
                      <a:rPr lang="zh-CN" altLang="en-US" sz="2000" i="1">
                        <a:latin typeface="Cambria Math" panose="02040503050406030204" pitchFamily="18" charset="0"/>
                      </a:rPr>
                      <m:t>𝜂</m:t>
                    </m:r>
                    <m:r>
                      <a:rPr lang="en-US" altLang="zh-CN" sz="2000" b="0" i="1" smtClean="0">
                        <a:latin typeface="Cambria Math" charset="0"/>
                      </a:rPr>
                      <m:t> </m:t>
                    </m:r>
                  </m:oMath>
                </a14:m>
                <a:endParaRPr lang="en-US" sz="200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598" t="-233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575F99-7928-A045-ACFD-0768B5B8E810}" type="slidenum">
              <a:rPr lang="en-US" smtClean="0"/>
              <a:pPr/>
              <a:t>14</a:t>
            </a:fld>
            <a:endParaRPr lang="en-US"/>
          </a:p>
        </p:txBody>
      </p:sp>
      <p:grpSp>
        <p:nvGrpSpPr>
          <p:cNvPr id="9" name="Group 8"/>
          <p:cNvGrpSpPr/>
          <p:nvPr/>
        </p:nvGrpSpPr>
        <p:grpSpPr>
          <a:xfrm>
            <a:off x="4089425" y="3280695"/>
            <a:ext cx="4737049" cy="3323297"/>
            <a:chOff x="4089425" y="2484835"/>
            <a:chExt cx="4737049" cy="3323297"/>
          </a:xfrm>
        </p:grpSpPr>
        <p:pic>
          <p:nvPicPr>
            <p:cNvPr id="5"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9425" y="2484835"/>
              <a:ext cx="4737049" cy="3323297"/>
            </a:xfrm>
            <a:prstGeom prst="rect">
              <a:avLst/>
            </a:prstGeom>
          </p:spPr>
        </p:pic>
        <p:cxnSp>
          <p:nvCxnSpPr>
            <p:cNvPr id="7" name="Straight Connector 6"/>
            <p:cNvCxnSpPr/>
            <p:nvPr/>
          </p:nvCxnSpPr>
          <p:spPr>
            <a:xfrm>
              <a:off x="5418667" y="4351867"/>
              <a:ext cx="677333" cy="812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650133" y="4472003"/>
              <a:ext cx="327334" cy="369332"/>
            </a:xfrm>
            <a:prstGeom prst="rect">
              <a:avLst/>
            </a:prstGeom>
            <a:noFill/>
          </p:spPr>
          <p:txBody>
            <a:bodyPr wrap="none" rtlCol="0">
              <a:spAutoFit/>
            </a:bodyPr>
            <a:lstStyle/>
            <a:p>
              <a:r>
                <a:rPr lang="en-US"/>
                <a:t>D</a:t>
              </a:r>
            </a:p>
          </p:txBody>
        </p:sp>
      </p:grpSp>
    </p:spTree>
    <p:extLst>
      <p:ext uri="{BB962C8B-B14F-4D97-AF65-F5344CB8AC3E}">
        <p14:creationId xmlns:p14="http://schemas.microsoft.com/office/powerpoint/2010/main" val="1166203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AutoShape 4"/>
          <p:cNvSpPr>
            <a:spLocks noChangeArrowheads="1"/>
          </p:cNvSpPr>
          <p:nvPr/>
        </p:nvSpPr>
        <p:spPr bwMode="auto">
          <a:xfrm>
            <a:off x="3983038" y="708025"/>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71684" name="AutoShape 8"/>
          <p:cNvSpPr>
            <a:spLocks noChangeArrowheads="1"/>
          </p:cNvSpPr>
          <p:nvPr/>
        </p:nvSpPr>
        <p:spPr bwMode="auto">
          <a:xfrm>
            <a:off x="3983038" y="5260975"/>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71685" name="AutoShape 9"/>
          <p:cNvSpPr>
            <a:spLocks noChangeArrowheads="1"/>
          </p:cNvSpPr>
          <p:nvPr/>
        </p:nvSpPr>
        <p:spPr bwMode="auto">
          <a:xfrm>
            <a:off x="6035675" y="1919288"/>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71686" name="AutoShape 10"/>
          <p:cNvSpPr>
            <a:spLocks noChangeArrowheads="1"/>
          </p:cNvSpPr>
          <p:nvPr/>
        </p:nvSpPr>
        <p:spPr bwMode="auto">
          <a:xfrm>
            <a:off x="6035675" y="3895725"/>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71687" name="AutoShape 11"/>
          <p:cNvSpPr>
            <a:spLocks noChangeArrowheads="1"/>
          </p:cNvSpPr>
          <p:nvPr/>
        </p:nvSpPr>
        <p:spPr bwMode="auto">
          <a:xfrm>
            <a:off x="1965325" y="1970088"/>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71688" name="AutoShape 12"/>
          <p:cNvSpPr>
            <a:spLocks noChangeArrowheads="1"/>
          </p:cNvSpPr>
          <p:nvPr/>
        </p:nvSpPr>
        <p:spPr bwMode="auto">
          <a:xfrm>
            <a:off x="1965325" y="3946525"/>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71689" name="AutoShape 13"/>
          <p:cNvSpPr>
            <a:spLocks noChangeArrowheads="1"/>
          </p:cNvSpPr>
          <p:nvPr/>
        </p:nvSpPr>
        <p:spPr bwMode="auto">
          <a:xfrm>
            <a:off x="3983038" y="2913063"/>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en-GB" altLang="x-none" sz="2000">
              <a:latin typeface="Arial" charset="0"/>
            </a:endParaRPr>
          </a:p>
        </p:txBody>
      </p:sp>
      <p:sp>
        <p:nvSpPr>
          <p:cNvPr id="71690" name="Oval 14"/>
          <p:cNvSpPr>
            <a:spLocks noChangeArrowheads="1"/>
          </p:cNvSpPr>
          <p:nvPr/>
        </p:nvSpPr>
        <p:spPr bwMode="auto">
          <a:xfrm>
            <a:off x="4046538" y="3521075"/>
            <a:ext cx="325437" cy="312738"/>
          </a:xfrm>
          <a:prstGeom prst="ellipse">
            <a:avLst/>
          </a:prstGeom>
          <a:solidFill>
            <a:schemeClr val="accent1"/>
          </a:solidFill>
          <a:ln w="9525">
            <a:solidFill>
              <a:schemeClr val="tx1"/>
            </a:solidFill>
            <a:round/>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A</a:t>
            </a:r>
            <a:endParaRPr lang="en-GB" altLang="x-none" sz="2000">
              <a:latin typeface="Arial" charset="0"/>
            </a:endParaRPr>
          </a:p>
        </p:txBody>
      </p:sp>
      <p:sp>
        <p:nvSpPr>
          <p:cNvPr id="71691" name="Text Box 17"/>
          <p:cNvSpPr txBox="1">
            <a:spLocks noChangeArrowheads="1"/>
          </p:cNvSpPr>
          <p:nvPr/>
        </p:nvSpPr>
        <p:spPr bwMode="auto">
          <a:xfrm>
            <a:off x="4295775" y="2851150"/>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R</a:t>
            </a:r>
            <a:endParaRPr lang="en-GB" altLang="x-none" sz="2000">
              <a:latin typeface="Arial" charset="0"/>
            </a:endParaRPr>
          </a:p>
        </p:txBody>
      </p:sp>
      <p:sp>
        <p:nvSpPr>
          <p:cNvPr id="71692" name="Oval 19"/>
          <p:cNvSpPr>
            <a:spLocks noChangeArrowheads="1"/>
          </p:cNvSpPr>
          <p:nvPr/>
        </p:nvSpPr>
        <p:spPr bwMode="auto">
          <a:xfrm>
            <a:off x="2246313" y="992188"/>
            <a:ext cx="4479925" cy="4619625"/>
          </a:xfrm>
          <a:prstGeom prst="ellipse">
            <a:avLst/>
          </a:pr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71693" name="Line 20"/>
          <p:cNvSpPr>
            <a:spLocks noChangeShapeType="1"/>
          </p:cNvSpPr>
          <p:nvPr/>
        </p:nvSpPr>
        <p:spPr bwMode="auto">
          <a:xfrm flipH="1">
            <a:off x="2501900" y="3678238"/>
            <a:ext cx="1544638" cy="6334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694" name="Line 21"/>
          <p:cNvSpPr>
            <a:spLocks noChangeShapeType="1"/>
          </p:cNvSpPr>
          <p:nvPr/>
        </p:nvSpPr>
        <p:spPr bwMode="auto">
          <a:xfrm>
            <a:off x="4198938" y="3833813"/>
            <a:ext cx="287337" cy="1778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695" name="Line 22"/>
          <p:cNvSpPr>
            <a:spLocks noChangeShapeType="1"/>
          </p:cNvSpPr>
          <p:nvPr/>
        </p:nvSpPr>
        <p:spPr bwMode="auto">
          <a:xfrm>
            <a:off x="4371975" y="3678238"/>
            <a:ext cx="2160588" cy="6334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696" name="Line 23"/>
          <p:cNvSpPr>
            <a:spLocks noChangeShapeType="1"/>
          </p:cNvSpPr>
          <p:nvPr/>
        </p:nvSpPr>
        <p:spPr bwMode="auto">
          <a:xfrm flipH="1" flipV="1">
            <a:off x="2501900" y="2338388"/>
            <a:ext cx="1544638" cy="11826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697" name="Line 24"/>
          <p:cNvSpPr>
            <a:spLocks noChangeShapeType="1"/>
          </p:cNvSpPr>
          <p:nvPr/>
        </p:nvSpPr>
        <p:spPr bwMode="auto">
          <a:xfrm flipV="1">
            <a:off x="4198938" y="992188"/>
            <a:ext cx="287337" cy="25288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698" name="Line 25"/>
          <p:cNvSpPr>
            <a:spLocks noChangeShapeType="1"/>
          </p:cNvSpPr>
          <p:nvPr/>
        </p:nvSpPr>
        <p:spPr bwMode="auto">
          <a:xfrm flipV="1">
            <a:off x="4371975" y="2338388"/>
            <a:ext cx="2160588" cy="11826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699" name="Line 26"/>
          <p:cNvSpPr>
            <a:spLocks noChangeShapeType="1"/>
          </p:cNvSpPr>
          <p:nvPr/>
        </p:nvSpPr>
        <p:spPr bwMode="auto">
          <a:xfrm flipV="1">
            <a:off x="4410075" y="2940050"/>
            <a:ext cx="307975" cy="396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700" name="Text Box 27"/>
          <p:cNvSpPr txBox="1">
            <a:spLocks noChangeArrowheads="1"/>
          </p:cNvSpPr>
          <p:nvPr/>
        </p:nvSpPr>
        <p:spPr bwMode="auto">
          <a:xfrm>
            <a:off x="4283075" y="4418013"/>
            <a:ext cx="636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D-R</a:t>
            </a:r>
            <a:endParaRPr lang="en-GB" altLang="x-none" sz="2000">
              <a:latin typeface="Arial" charset="0"/>
            </a:endParaRPr>
          </a:p>
        </p:txBody>
      </p:sp>
      <p:sp>
        <p:nvSpPr>
          <p:cNvPr id="71701" name="Text Box 28"/>
          <p:cNvSpPr txBox="1">
            <a:spLocks noChangeArrowheads="1"/>
          </p:cNvSpPr>
          <p:nvPr/>
        </p:nvSpPr>
        <p:spPr bwMode="auto">
          <a:xfrm>
            <a:off x="2882900" y="3549650"/>
            <a:ext cx="636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D-R</a:t>
            </a:r>
            <a:endParaRPr lang="en-GB" altLang="x-none" sz="2000">
              <a:latin typeface="Arial" charset="0"/>
            </a:endParaRPr>
          </a:p>
        </p:txBody>
      </p:sp>
      <p:sp>
        <p:nvSpPr>
          <p:cNvPr id="71702" name="Text Box 29"/>
          <p:cNvSpPr txBox="1">
            <a:spLocks noChangeArrowheads="1"/>
          </p:cNvSpPr>
          <p:nvPr/>
        </p:nvSpPr>
        <p:spPr bwMode="auto">
          <a:xfrm>
            <a:off x="3124200" y="2441575"/>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a:t>
            </a:r>
            <a:endParaRPr lang="en-GB" altLang="x-none" sz="2000">
              <a:latin typeface="Arial" charset="0"/>
            </a:endParaRPr>
          </a:p>
        </p:txBody>
      </p:sp>
      <p:sp>
        <p:nvSpPr>
          <p:cNvPr id="71703" name="Text Box 30"/>
          <p:cNvSpPr txBox="1">
            <a:spLocks noChangeArrowheads="1"/>
          </p:cNvSpPr>
          <p:nvPr/>
        </p:nvSpPr>
        <p:spPr bwMode="auto">
          <a:xfrm>
            <a:off x="4327525" y="1865313"/>
            <a:ext cx="700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D+R</a:t>
            </a:r>
            <a:endParaRPr lang="en-GB" altLang="x-none" sz="2000">
              <a:latin typeface="Arial" charset="0"/>
            </a:endParaRPr>
          </a:p>
        </p:txBody>
      </p:sp>
      <p:sp>
        <p:nvSpPr>
          <p:cNvPr id="71704" name="Text Box 31"/>
          <p:cNvSpPr txBox="1">
            <a:spLocks noChangeArrowheads="1"/>
          </p:cNvSpPr>
          <p:nvPr/>
        </p:nvSpPr>
        <p:spPr bwMode="auto">
          <a:xfrm>
            <a:off x="5335588" y="2838450"/>
            <a:ext cx="7000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D+R</a:t>
            </a:r>
            <a:endParaRPr lang="en-GB" altLang="x-none" sz="2000">
              <a:latin typeface="Arial" charset="0"/>
            </a:endParaRPr>
          </a:p>
        </p:txBody>
      </p:sp>
      <p:sp>
        <p:nvSpPr>
          <p:cNvPr id="71705" name="Text Box 32"/>
          <p:cNvSpPr txBox="1">
            <a:spLocks noChangeArrowheads="1"/>
          </p:cNvSpPr>
          <p:nvPr/>
        </p:nvSpPr>
        <p:spPr bwMode="auto">
          <a:xfrm>
            <a:off x="5335588" y="4021138"/>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a:t>
            </a:r>
            <a:endParaRPr lang="en-GB" altLang="x-none" sz="2000">
              <a:latin typeface="Arial" charset="0"/>
            </a:endParaRPr>
          </a:p>
        </p:txBody>
      </p:sp>
      <p:sp>
        <p:nvSpPr>
          <p:cNvPr id="71706" name="Text Box 33"/>
          <p:cNvSpPr txBox="1">
            <a:spLocks noChangeArrowheads="1"/>
          </p:cNvSpPr>
          <p:nvPr/>
        </p:nvSpPr>
        <p:spPr bwMode="auto">
          <a:xfrm>
            <a:off x="1897805" y="6088062"/>
            <a:ext cx="553254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pPr algn="l"/>
            <a:r>
              <a:rPr lang="fr-CH" altLang="x-none" sz="2000">
                <a:latin typeface="Calibri" charset="0"/>
                <a:ea typeface="Calibri" charset="0"/>
                <a:cs typeface="Calibri" charset="0"/>
              </a:rPr>
              <a:t>First </a:t>
            </a:r>
            <a:r>
              <a:rPr lang="fr-CH" altLang="x-none" sz="2000" err="1">
                <a:latin typeface="Calibri" charset="0"/>
                <a:ea typeface="Calibri" charset="0"/>
                <a:cs typeface="Calibri" charset="0"/>
              </a:rPr>
              <a:t>tier</a:t>
            </a:r>
            <a:r>
              <a:rPr lang="fr-CH" altLang="x-none" sz="2000">
                <a:latin typeface="Calibri" charset="0"/>
                <a:ea typeface="Calibri" charset="0"/>
                <a:cs typeface="Calibri" charset="0"/>
              </a:rPr>
              <a:t> of </a:t>
            </a:r>
            <a:r>
              <a:rPr lang="fr-CH" altLang="x-none" sz="2000" err="1">
                <a:latin typeface="Calibri" charset="0"/>
                <a:ea typeface="Calibri" charset="0"/>
                <a:cs typeface="Calibri" charset="0"/>
              </a:rPr>
              <a:t>co-channel</a:t>
            </a:r>
            <a:r>
              <a:rPr lang="fr-CH" altLang="x-none" sz="2000">
                <a:latin typeface="Calibri" charset="0"/>
                <a:ea typeface="Calibri" charset="0"/>
                <a:cs typeface="Calibri" charset="0"/>
              </a:rPr>
              <a:t> </a:t>
            </a:r>
            <a:r>
              <a:rPr lang="fr-CH" altLang="x-none" sz="2000" err="1">
                <a:latin typeface="Calibri" charset="0"/>
                <a:ea typeface="Calibri" charset="0"/>
                <a:cs typeface="Calibri" charset="0"/>
              </a:rPr>
              <a:t>cells</a:t>
            </a:r>
            <a:r>
              <a:rPr lang="fr-CH" altLang="x-none" sz="2000">
                <a:latin typeface="Calibri" charset="0"/>
                <a:ea typeface="Calibri" charset="0"/>
                <a:cs typeface="Calibri" charset="0"/>
              </a:rPr>
              <a:t> for a cluster size of K=7</a:t>
            </a:r>
          </a:p>
          <a:p>
            <a:pPr algn="l"/>
            <a:r>
              <a:rPr lang="fr-CH" altLang="x-none" sz="2000">
                <a:latin typeface="Calibri" charset="0"/>
                <a:ea typeface="Calibri" charset="0"/>
                <a:cs typeface="Calibri" charset="0"/>
              </a:rPr>
              <a:t>Note: the </a:t>
            </a:r>
            <a:r>
              <a:rPr lang="fr-CH" altLang="x-none" sz="2000" err="1">
                <a:latin typeface="Calibri" charset="0"/>
                <a:ea typeface="Calibri" charset="0"/>
                <a:cs typeface="Calibri" charset="0"/>
              </a:rPr>
              <a:t>marked</a:t>
            </a:r>
            <a:r>
              <a:rPr lang="fr-CH" altLang="x-none" sz="2000">
                <a:latin typeface="Calibri" charset="0"/>
                <a:ea typeface="Calibri" charset="0"/>
                <a:cs typeface="Calibri" charset="0"/>
              </a:rPr>
              <a:t> distances are approximations</a:t>
            </a:r>
            <a:endParaRPr lang="en-GB" altLang="x-none" sz="2000">
              <a:latin typeface="Calibri" charset="0"/>
              <a:ea typeface="Calibri" charset="0"/>
              <a:cs typeface="Calibri" charset="0"/>
            </a:endParaRPr>
          </a:p>
        </p:txBody>
      </p:sp>
      <p:sp>
        <p:nvSpPr>
          <p:cNvPr id="29" name="Rectangle 2"/>
          <p:cNvSpPr txBox="1">
            <a:spLocks noChangeArrowheads="1"/>
          </p:cNvSpPr>
          <p:nvPr/>
        </p:nvSpPr>
        <p:spPr>
          <a:xfrm>
            <a:off x="685800" y="-206375"/>
            <a:ext cx="77724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500" kern="1200">
                <a:solidFill>
                  <a:srgbClr val="0432FF"/>
                </a:solidFill>
                <a:latin typeface="+mj-lt"/>
                <a:ea typeface="+mj-ea"/>
                <a:cs typeface="+mj-cs"/>
              </a:defRPr>
            </a:lvl1pPr>
          </a:lstStyle>
          <a:p>
            <a:r>
              <a:rPr lang="fr-CH" altLang="x-none">
                <a:ea typeface="ＭＳ Ｐゴシック" charset="-128"/>
              </a:rPr>
              <a:t>Co-</a:t>
            </a:r>
            <a:r>
              <a:rPr lang="fr-CH" altLang="x-none" err="1">
                <a:ea typeface="ＭＳ Ｐゴシック" charset="-128"/>
              </a:rPr>
              <a:t>channel</a:t>
            </a:r>
            <a:r>
              <a:rPr lang="fr-CH" altLang="x-none">
                <a:ea typeface="ＭＳ Ｐゴシック" charset="-128"/>
              </a:rPr>
              <a:t> </a:t>
            </a:r>
            <a:r>
              <a:rPr lang="fr-CH" altLang="x-none" err="1">
                <a:ea typeface="ＭＳ Ｐゴシック" charset="-128"/>
              </a:rPr>
              <a:t>Interference</a:t>
            </a:r>
            <a:endParaRPr lang="en-GB" altLang="x-none">
              <a:ea typeface="ＭＳ Ｐゴシック" charset="-128"/>
            </a:endParaRPr>
          </a:p>
        </p:txBody>
      </p:sp>
      <p:sp>
        <p:nvSpPr>
          <p:cNvPr id="3" name="Slide Number Placeholder 2"/>
          <p:cNvSpPr>
            <a:spLocks noGrp="1"/>
          </p:cNvSpPr>
          <p:nvPr>
            <p:ph type="sldNum" sz="quarter" idx="12"/>
          </p:nvPr>
        </p:nvSpPr>
        <p:spPr/>
        <p:txBody>
          <a:bodyPr/>
          <a:lstStyle/>
          <a:p>
            <a:fld id="{96575F99-7928-A045-ACFD-0768B5B8E810}" type="slidenum">
              <a:rPr lang="en-US" smtClean="0"/>
              <a:t>15</a:t>
            </a:fld>
            <a:endParaRPr lang="en-US"/>
          </a:p>
        </p:txBody>
      </p:sp>
    </p:spTree>
    <p:extLst>
      <p:ext uri="{BB962C8B-B14F-4D97-AF65-F5344CB8AC3E}">
        <p14:creationId xmlns:p14="http://schemas.microsoft.com/office/powerpoint/2010/main" val="885358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TextBox 4"/>
          <p:cNvSpPr txBox="1">
            <a:spLocks noChangeArrowheads="1"/>
          </p:cNvSpPr>
          <p:nvPr/>
        </p:nvSpPr>
        <p:spPr bwMode="auto">
          <a:xfrm>
            <a:off x="514350" y="1200150"/>
            <a:ext cx="832485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pPr marL="342900" indent="-342900" algn="l">
              <a:buFont typeface="Arial" charset="0"/>
              <a:buChar char="•"/>
            </a:pPr>
            <a:r>
              <a:rPr lang="en-US" altLang="x-none" sz="2000">
                <a:latin typeface="Calibri" charset="0"/>
                <a:ea typeface="Calibri" charset="0"/>
                <a:cs typeface="Calibri" charset="0"/>
              </a:rPr>
              <a:t>If the transmit power of each base station is equal and </a:t>
            </a:r>
            <a:r>
              <a:rPr lang="el-GR" altLang="x-none" sz="2000">
                <a:latin typeface="Calibri" charset="0"/>
                <a:ea typeface="Calibri" charset="0"/>
                <a:cs typeface="Calibri" charset="0"/>
              </a:rPr>
              <a:t>α</a:t>
            </a:r>
            <a:r>
              <a:rPr lang="en-US" altLang="x-none" sz="2000">
                <a:latin typeface="Calibri" charset="0"/>
                <a:ea typeface="Calibri" charset="0"/>
                <a:cs typeface="Calibri" charset="0"/>
              </a:rPr>
              <a:t> is the same throughout the coverage area, in a corner of a cell (most remote place from the base station in the cell) we have:</a:t>
            </a:r>
          </a:p>
          <a:p>
            <a:pPr algn="l"/>
            <a:endParaRPr lang="en-US" altLang="x-none" sz="2000">
              <a:latin typeface="Calibri" charset="0"/>
              <a:ea typeface="Calibri" charset="0"/>
              <a:cs typeface="Calibri" charset="0"/>
            </a:endParaRPr>
          </a:p>
          <a:p>
            <a:pPr algn="l"/>
            <a:endParaRPr lang="en-US" altLang="x-none" sz="2000">
              <a:latin typeface="Calibri" charset="0"/>
              <a:ea typeface="Calibri" charset="0"/>
              <a:cs typeface="Calibri" charset="0"/>
            </a:endParaRPr>
          </a:p>
          <a:p>
            <a:pPr algn="l"/>
            <a:endParaRPr lang="en-US" altLang="x-none" sz="2000">
              <a:latin typeface="Calibri" charset="0"/>
              <a:ea typeface="Calibri" charset="0"/>
              <a:cs typeface="Calibri" charset="0"/>
            </a:endParaRPr>
          </a:p>
          <a:p>
            <a:r>
              <a:rPr lang="en-US" altLang="x-none" sz="2000" i="1"/>
              <a:t>i</a:t>
            </a:r>
            <a:r>
              <a:rPr lang="en-US" altLang="x-none" sz="2000" i="1" baseline="-25000"/>
              <a:t>0</a:t>
            </a:r>
            <a:r>
              <a:rPr lang="en-US" altLang="x-none" sz="2000"/>
              <a:t> - number of co-channel interfering cells</a:t>
            </a:r>
          </a:p>
          <a:p>
            <a:r>
              <a:rPr lang="en-US" altLang="x-none" sz="2000" i="1"/>
              <a:t>D</a:t>
            </a:r>
            <a:r>
              <a:rPr lang="en-US" altLang="x-none" sz="2000" i="1" baseline="-25000"/>
              <a:t>i</a:t>
            </a:r>
            <a:r>
              <a:rPr lang="en-US" altLang="x-none" sz="2000"/>
              <a:t> - distance from corner A to the center </a:t>
            </a:r>
          </a:p>
          <a:p>
            <a:r>
              <a:rPr lang="en-US" altLang="x-none" sz="2000"/>
              <a:t>       of the interfering co-channel cell </a:t>
            </a:r>
            <a:r>
              <a:rPr lang="en-US" altLang="x-none" sz="2000" i="1" err="1"/>
              <a:t>i</a:t>
            </a:r>
            <a:endParaRPr lang="en-US" altLang="x-none" sz="2000"/>
          </a:p>
          <a:p>
            <a:r>
              <a:rPr lang="en-US" altLang="x-none" sz="2000" i="1"/>
              <a:t>R</a:t>
            </a:r>
            <a:r>
              <a:rPr lang="en-US" altLang="x-none" sz="2000"/>
              <a:t> - radius of a cell</a:t>
            </a:r>
          </a:p>
          <a:p>
            <a:r>
              <a:rPr lang="en-US" altLang="x-none" sz="2000" i="1"/>
              <a:t>K</a:t>
            </a:r>
            <a:r>
              <a:rPr lang="en-US" altLang="x-none" sz="2000"/>
              <a:t> - cluster size (or </a:t>
            </a:r>
            <a:r>
              <a:rPr lang="ja-JP" altLang="en-US" sz="2000"/>
              <a:t>“</a:t>
            </a:r>
            <a:r>
              <a:rPr lang="en-US" altLang="ja-JP" sz="2000"/>
              <a:t>reuse factor</a:t>
            </a:r>
            <a:r>
              <a:rPr lang="ja-JP" altLang="en-US" sz="2000"/>
              <a:t>”</a:t>
            </a:r>
            <a:r>
              <a:rPr lang="en-US" altLang="ja-JP" sz="2000"/>
              <a:t>)</a:t>
            </a:r>
          </a:p>
          <a:p>
            <a:pPr algn="l"/>
            <a:endParaRPr lang="en-US" altLang="x-none" sz="2000">
              <a:latin typeface="Calibri" charset="0"/>
              <a:ea typeface="Calibri" charset="0"/>
              <a:cs typeface="Calibri" charset="0"/>
            </a:endParaRPr>
          </a:p>
          <a:p>
            <a:pPr algn="l"/>
            <a:endParaRPr lang="en-US" altLang="x-none" sz="2000">
              <a:latin typeface="Calibri" charset="0"/>
              <a:ea typeface="Calibri" charset="0"/>
              <a:cs typeface="Calibri" charset="0"/>
            </a:endParaRPr>
          </a:p>
          <a:p>
            <a:pPr marL="342900" indent="-342900" algn="l">
              <a:buFont typeface="Arial" charset="0"/>
              <a:buChar char="•"/>
            </a:pPr>
            <a:endParaRPr lang="en-US" altLang="x-none" sz="2000">
              <a:latin typeface="Calibri" charset="0"/>
              <a:ea typeface="Calibri" charset="0"/>
              <a:cs typeface="Calibri" charset="0"/>
            </a:endParaRPr>
          </a:p>
          <a:p>
            <a:pPr marL="342900" indent="-342900" algn="l">
              <a:buFont typeface="Arial" charset="0"/>
              <a:buChar char="•"/>
            </a:pPr>
            <a:endParaRPr lang="en-US" altLang="x-none" sz="2000">
              <a:latin typeface="Calibri" charset="0"/>
              <a:ea typeface="Calibri" charset="0"/>
              <a:cs typeface="Calibri" charset="0"/>
            </a:endParaRPr>
          </a:p>
          <a:p>
            <a:pPr marL="342900" indent="-342900" algn="l">
              <a:buFont typeface="Arial" charset="0"/>
              <a:buChar char="•"/>
            </a:pPr>
            <a:endParaRPr lang="en-US" altLang="x-none" sz="2000">
              <a:latin typeface="Calibri" charset="0"/>
              <a:ea typeface="Calibri" charset="0"/>
              <a:cs typeface="Calibri" charset="0"/>
            </a:endParaRPr>
          </a:p>
          <a:p>
            <a:pPr marL="342900" indent="-342900" algn="l">
              <a:buFont typeface="Arial" charset="0"/>
              <a:buChar char="•"/>
            </a:pPr>
            <a:endParaRPr lang="en-US" altLang="x-none" sz="2000">
              <a:latin typeface="Calibri" charset="0"/>
              <a:ea typeface="Calibri" charset="0"/>
              <a:cs typeface="Calibri" charset="0"/>
            </a:endParaRPr>
          </a:p>
        </p:txBody>
      </p:sp>
      <p:sp>
        <p:nvSpPr>
          <p:cNvPr id="8" name="Rectangle 2"/>
          <p:cNvSpPr txBox="1">
            <a:spLocks noChangeArrowheads="1"/>
          </p:cNvSpPr>
          <p:nvPr/>
        </p:nvSpPr>
        <p:spPr>
          <a:xfrm>
            <a:off x="685800" y="149225"/>
            <a:ext cx="77724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500" kern="1200">
                <a:solidFill>
                  <a:srgbClr val="0432FF"/>
                </a:solidFill>
                <a:latin typeface="+mj-lt"/>
                <a:ea typeface="+mj-ea"/>
                <a:cs typeface="+mj-cs"/>
              </a:defRPr>
            </a:lvl1pPr>
          </a:lstStyle>
          <a:p>
            <a:r>
              <a:rPr lang="fr-CH" altLang="x-none">
                <a:ea typeface="ＭＳ Ｐゴシック" charset="-128"/>
              </a:rPr>
              <a:t>Co-</a:t>
            </a:r>
            <a:r>
              <a:rPr lang="fr-CH" altLang="x-none" err="1">
                <a:ea typeface="ＭＳ Ｐゴシック" charset="-128"/>
              </a:rPr>
              <a:t>channel</a:t>
            </a:r>
            <a:r>
              <a:rPr lang="fr-CH" altLang="x-none">
                <a:ea typeface="ＭＳ Ｐゴシック" charset="-128"/>
              </a:rPr>
              <a:t> </a:t>
            </a:r>
            <a:r>
              <a:rPr lang="fr-CH" altLang="x-none" err="1">
                <a:ea typeface="ＭＳ Ｐゴシック" charset="-128"/>
              </a:rPr>
              <a:t>Interference</a:t>
            </a:r>
            <a:r>
              <a:rPr lang="fr-CH" altLang="x-none">
                <a:ea typeface="ＭＳ Ｐゴシック" charset="-128"/>
              </a:rPr>
              <a:t> </a:t>
            </a:r>
            <a:r>
              <a:rPr lang="en-US" altLang="zh-CN"/>
              <a:t>(cont’d)</a:t>
            </a:r>
            <a:endParaRPr lang="en-GB" altLang="x-none">
              <a:ea typeface="ＭＳ Ｐゴシック" charset="-128"/>
            </a:endParaRPr>
          </a:p>
        </p:txBody>
      </p:sp>
      <p:sp>
        <p:nvSpPr>
          <p:cNvPr id="4" name="Slide Number Placeholder 3"/>
          <p:cNvSpPr>
            <a:spLocks noGrp="1"/>
          </p:cNvSpPr>
          <p:nvPr>
            <p:ph type="sldNum" sz="quarter" idx="12"/>
          </p:nvPr>
        </p:nvSpPr>
        <p:spPr/>
        <p:txBody>
          <a:bodyPr/>
          <a:lstStyle/>
          <a:p>
            <a:fld id="{96575F99-7928-A045-ACFD-0768B5B8E810}" type="slidenum">
              <a:rPr lang="en-US" smtClean="0"/>
              <a:t>16</a:t>
            </a:fld>
            <a:endParaRPr lang="en-US"/>
          </a:p>
        </p:txBody>
      </p:sp>
      <mc:AlternateContent xmlns:mc="http://schemas.openxmlformats.org/markup-compatibility/2006" xmlns:a14="http://schemas.microsoft.com/office/drawing/2010/main">
        <mc:Choice Requires="a14">
          <p:sp>
            <p:nvSpPr>
              <p:cNvPr id="10" name="矩形 4"/>
              <p:cNvSpPr/>
              <p:nvPr/>
            </p:nvSpPr>
            <p:spPr>
              <a:xfrm>
                <a:off x="1721882" y="2190753"/>
                <a:ext cx="1878591" cy="7792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2000" i="1" smtClean="0">
                          <a:latin typeface="Cambria Math" panose="02040503050406030204" pitchFamily="18" charset="0"/>
                        </a:rPr>
                        <m:t>𝛤</m:t>
                      </m:r>
                      <m:r>
                        <a:rPr lang="en-US" altLang="zh-CN" sz="2000" i="1" baseline="-25000">
                          <a:latin typeface="Cambria Math" charset="0"/>
                          <a:ea typeface="Cambria Math" charset="0"/>
                          <a:cs typeface="Cambria Math" charset="0"/>
                        </a:rPr>
                        <m:t>𝐴</m:t>
                      </m:r>
                      <m:r>
                        <a:rPr lang="en-US" altLang="zh-CN" sz="2000" b="0" i="1" smtClean="0">
                          <a:latin typeface="Cambria Math" charset="0"/>
                        </a:rPr>
                        <m:t>~ </m:t>
                      </m:r>
                      <m:f>
                        <m:fPr>
                          <m:ctrlPr>
                            <a:rPr lang="zh-CN" altLang="en-US" sz="2000" i="1">
                              <a:latin typeface="Cambria Math" panose="02040503050406030204" pitchFamily="18" charset="0"/>
                            </a:rPr>
                          </m:ctrlPr>
                        </m:fPr>
                        <m:num>
                          <m:sSup>
                            <m:sSupPr>
                              <m:ctrlPr>
                                <a:rPr lang="en-US" altLang="zh-CN" sz="2000" i="1" smtClean="0">
                                  <a:latin typeface="Cambria Math" panose="02040503050406030204" pitchFamily="18" charset="0"/>
                                </a:rPr>
                              </m:ctrlPr>
                            </m:sSupPr>
                            <m:e>
                              <m:r>
                                <a:rPr lang="en-US" altLang="zh-CN" sz="2000" b="0" i="1" smtClean="0">
                                  <a:latin typeface="Cambria Math" charset="0"/>
                                </a:rPr>
                                <m:t>𝑅</m:t>
                              </m:r>
                            </m:e>
                            <m:sup>
                              <m:r>
                                <a:rPr lang="en-US" altLang="zh-CN" sz="2000" b="0" i="1" smtClean="0">
                                  <a:latin typeface="Cambria Math" charset="0"/>
                                </a:rPr>
                                <m:t>−</m:t>
                              </m:r>
                              <m:r>
                                <a:rPr lang="zh-CN" altLang="en-US" sz="2000" i="1">
                                  <a:latin typeface="Cambria Math" panose="02040503050406030204" pitchFamily="18" charset="0"/>
                                </a:rPr>
                                <m:t>𝛼</m:t>
                              </m:r>
                            </m:sup>
                          </m:sSup>
                        </m:num>
                        <m:den>
                          <m:nary>
                            <m:naryPr>
                              <m:chr m:val="∑"/>
                              <m:ctrlPr>
                                <a:rPr lang="is-IS" altLang="zh-CN" sz="2000" i="1">
                                  <a:latin typeface="Cambria Math" panose="02040503050406030204" pitchFamily="18" charset="0"/>
                                </a:rPr>
                              </m:ctrlPr>
                            </m:naryPr>
                            <m:sub>
                              <m:r>
                                <m:rPr>
                                  <m:brk m:alnAt="23"/>
                                </m:rPr>
                                <a:rPr lang="en-US" altLang="zh-CN" sz="2000" i="1">
                                  <a:latin typeface="Cambria Math" charset="0"/>
                                </a:rPr>
                                <m:t>𝑖</m:t>
                              </m:r>
                              <m:r>
                                <a:rPr lang="en-US" altLang="zh-CN" sz="2000" i="1">
                                  <a:latin typeface="Cambria Math" charset="0"/>
                                </a:rPr>
                                <m:t>=1</m:t>
                              </m:r>
                            </m:sub>
                            <m:sup>
                              <m:r>
                                <a:rPr lang="en-US" altLang="zh-CN" sz="2000" i="1">
                                  <a:latin typeface="Cambria Math" charset="0"/>
                                </a:rPr>
                                <m:t>𝑖</m:t>
                              </m:r>
                              <m:r>
                                <a:rPr lang="en-US" altLang="zh-CN" sz="2000" i="1" baseline="-25000">
                                  <a:latin typeface="Cambria Math" charset="0"/>
                                </a:rPr>
                                <m:t>0</m:t>
                              </m:r>
                            </m:sup>
                            <m:e>
                              <m:sSup>
                                <m:sSupPr>
                                  <m:ctrlPr>
                                    <a:rPr lang="is-IS" altLang="zh-CN" sz="2000" i="1">
                                      <a:latin typeface="Cambria Math" panose="02040503050406030204" pitchFamily="18" charset="0"/>
                                    </a:rPr>
                                  </m:ctrlPr>
                                </m:sSupPr>
                                <m:e>
                                  <m:sSub>
                                    <m:sSubPr>
                                      <m:ctrlPr>
                                        <a:rPr lang="en-US" altLang="zh-CN" sz="2000" i="1">
                                          <a:latin typeface="Cambria Math" panose="02040503050406030204" pitchFamily="18" charset="0"/>
                                        </a:rPr>
                                      </m:ctrlPr>
                                    </m:sSubPr>
                                    <m:e>
                                      <m:r>
                                        <a:rPr lang="en-US" altLang="zh-CN" sz="2000" i="1">
                                          <a:latin typeface="Cambria Math" charset="0"/>
                                        </a:rPr>
                                        <m:t>𝐷</m:t>
                                      </m:r>
                                    </m:e>
                                    <m:sub>
                                      <m:r>
                                        <a:rPr lang="en-US" altLang="zh-CN" sz="2000" i="1">
                                          <a:latin typeface="Cambria Math" charset="0"/>
                                        </a:rPr>
                                        <m:t>𝑖</m:t>
                                      </m:r>
                                    </m:sub>
                                  </m:sSub>
                                </m:e>
                                <m:sup>
                                  <m:r>
                                    <a:rPr lang="en-US" altLang="zh-CN" sz="2000" i="1">
                                      <a:latin typeface="Cambria Math" charset="0"/>
                                    </a:rPr>
                                    <m:t>−</m:t>
                                  </m:r>
                                  <m:r>
                                    <a:rPr lang="zh-CN" altLang="en-US" sz="2000" i="1">
                                      <a:latin typeface="Cambria Math" panose="02040503050406030204" pitchFamily="18" charset="0"/>
                                    </a:rPr>
                                    <m:t>𝛼</m:t>
                                  </m:r>
                                </m:sup>
                              </m:sSup>
                            </m:e>
                          </m:nary>
                        </m:den>
                      </m:f>
                    </m:oMath>
                  </m:oMathPara>
                </a14:m>
                <a:endParaRPr lang="zh-CN" altLang="en-US" sz="2000">
                  <a:latin typeface="Tahoma" pitchFamily="34" charset="0"/>
                </a:endParaRPr>
              </a:p>
            </p:txBody>
          </p:sp>
        </mc:Choice>
        <mc:Fallback xmlns="">
          <p:sp>
            <p:nvSpPr>
              <p:cNvPr id="10" name="矩形 4"/>
              <p:cNvSpPr>
                <a:spLocks noRot="1" noChangeAspect="1" noMove="1" noResize="1" noEditPoints="1" noAdjustHandles="1" noChangeArrowheads="1" noChangeShapeType="1" noTextEdit="1"/>
              </p:cNvSpPr>
              <p:nvPr/>
            </p:nvSpPr>
            <p:spPr>
              <a:xfrm>
                <a:off x="1721882" y="2190753"/>
                <a:ext cx="1878591" cy="779252"/>
              </a:xfrm>
              <a:prstGeom prst="rect">
                <a:avLst/>
              </a:prstGeom>
              <a:blipFill>
                <a:blip r:embed="rId3"/>
                <a:stretch>
                  <a:fillRect/>
                </a:stretch>
              </a:blipFill>
            </p:spPr>
            <p:txBody>
              <a:bodyPr/>
              <a:lstStyle/>
              <a:p>
                <a:r>
                  <a:rPr lang="en-US">
                    <a:noFill/>
                  </a:rPr>
                  <a:t> </a:t>
                </a:r>
              </a:p>
            </p:txBody>
          </p:sp>
        </mc:Fallback>
      </mc:AlternateContent>
      <p:grpSp>
        <p:nvGrpSpPr>
          <p:cNvPr id="36" name="Group 35"/>
          <p:cNvGrpSpPr/>
          <p:nvPr/>
        </p:nvGrpSpPr>
        <p:grpSpPr>
          <a:xfrm>
            <a:off x="4979653" y="2580379"/>
            <a:ext cx="4108450" cy="3847042"/>
            <a:chOff x="2117725" y="860425"/>
            <a:chExt cx="4987925" cy="5318125"/>
          </a:xfrm>
        </p:grpSpPr>
        <p:sp>
          <p:nvSpPr>
            <p:cNvPr id="37" name="AutoShape 4"/>
            <p:cNvSpPr>
              <a:spLocks noChangeArrowheads="1"/>
            </p:cNvSpPr>
            <p:nvPr/>
          </p:nvSpPr>
          <p:spPr bwMode="auto">
            <a:xfrm>
              <a:off x="4135438" y="860425"/>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38" name="AutoShape 8"/>
            <p:cNvSpPr>
              <a:spLocks noChangeArrowheads="1"/>
            </p:cNvSpPr>
            <p:nvPr/>
          </p:nvSpPr>
          <p:spPr bwMode="auto">
            <a:xfrm>
              <a:off x="4135438" y="5413375"/>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39" name="AutoShape 9"/>
            <p:cNvSpPr>
              <a:spLocks noChangeArrowheads="1"/>
            </p:cNvSpPr>
            <p:nvPr/>
          </p:nvSpPr>
          <p:spPr bwMode="auto">
            <a:xfrm>
              <a:off x="6188075" y="2071688"/>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40" name="AutoShape 10"/>
            <p:cNvSpPr>
              <a:spLocks noChangeArrowheads="1"/>
            </p:cNvSpPr>
            <p:nvPr/>
          </p:nvSpPr>
          <p:spPr bwMode="auto">
            <a:xfrm>
              <a:off x="6188075" y="4048125"/>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41" name="AutoShape 11"/>
            <p:cNvSpPr>
              <a:spLocks noChangeArrowheads="1"/>
            </p:cNvSpPr>
            <p:nvPr/>
          </p:nvSpPr>
          <p:spPr bwMode="auto">
            <a:xfrm>
              <a:off x="2117725" y="2122488"/>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42" name="AutoShape 12"/>
            <p:cNvSpPr>
              <a:spLocks noChangeArrowheads="1"/>
            </p:cNvSpPr>
            <p:nvPr/>
          </p:nvSpPr>
          <p:spPr bwMode="auto">
            <a:xfrm>
              <a:off x="2117725" y="4098925"/>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43" name="AutoShape 13"/>
            <p:cNvSpPr>
              <a:spLocks noChangeArrowheads="1"/>
            </p:cNvSpPr>
            <p:nvPr/>
          </p:nvSpPr>
          <p:spPr bwMode="auto">
            <a:xfrm>
              <a:off x="4135438" y="3065463"/>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en-GB" altLang="x-none" sz="2000">
                <a:latin typeface="Arial" charset="0"/>
              </a:endParaRPr>
            </a:p>
          </p:txBody>
        </p:sp>
        <p:sp>
          <p:nvSpPr>
            <p:cNvPr id="44" name="Oval 14"/>
            <p:cNvSpPr>
              <a:spLocks noChangeArrowheads="1"/>
            </p:cNvSpPr>
            <p:nvPr/>
          </p:nvSpPr>
          <p:spPr bwMode="auto">
            <a:xfrm>
              <a:off x="4198938" y="3673475"/>
              <a:ext cx="325437" cy="312738"/>
            </a:xfrm>
            <a:prstGeom prst="ellipse">
              <a:avLst/>
            </a:prstGeom>
            <a:solidFill>
              <a:schemeClr val="accent1"/>
            </a:solidFill>
            <a:ln w="9525">
              <a:solidFill>
                <a:schemeClr val="tx1"/>
              </a:solidFill>
              <a:round/>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A</a:t>
              </a:r>
              <a:endParaRPr lang="en-GB" altLang="x-none" sz="2000">
                <a:latin typeface="Arial" charset="0"/>
              </a:endParaRPr>
            </a:p>
          </p:txBody>
        </p:sp>
        <p:sp>
          <p:nvSpPr>
            <p:cNvPr id="45" name="Text Box 17"/>
            <p:cNvSpPr txBox="1">
              <a:spLocks noChangeArrowheads="1"/>
            </p:cNvSpPr>
            <p:nvPr/>
          </p:nvSpPr>
          <p:spPr bwMode="auto">
            <a:xfrm>
              <a:off x="4448175" y="3003550"/>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R</a:t>
              </a:r>
              <a:endParaRPr lang="en-GB" altLang="x-none" sz="2000">
                <a:latin typeface="Arial" charset="0"/>
              </a:endParaRPr>
            </a:p>
          </p:txBody>
        </p:sp>
        <p:sp>
          <p:nvSpPr>
            <p:cNvPr id="46" name="Oval 19"/>
            <p:cNvSpPr>
              <a:spLocks noChangeArrowheads="1"/>
            </p:cNvSpPr>
            <p:nvPr/>
          </p:nvSpPr>
          <p:spPr bwMode="auto">
            <a:xfrm>
              <a:off x="2398713" y="1144588"/>
              <a:ext cx="4479925" cy="4619625"/>
            </a:xfrm>
            <a:prstGeom prst="ellipse">
              <a:avLst/>
            </a:pr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47" name="Line 20"/>
            <p:cNvSpPr>
              <a:spLocks noChangeShapeType="1"/>
            </p:cNvSpPr>
            <p:nvPr/>
          </p:nvSpPr>
          <p:spPr bwMode="auto">
            <a:xfrm flipH="1">
              <a:off x="2654300" y="3830638"/>
              <a:ext cx="1544638" cy="6334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8" name="Line 21"/>
            <p:cNvSpPr>
              <a:spLocks noChangeShapeType="1"/>
            </p:cNvSpPr>
            <p:nvPr/>
          </p:nvSpPr>
          <p:spPr bwMode="auto">
            <a:xfrm>
              <a:off x="4351338" y="3986213"/>
              <a:ext cx="287337" cy="1778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 name="Line 22"/>
            <p:cNvSpPr>
              <a:spLocks noChangeShapeType="1"/>
            </p:cNvSpPr>
            <p:nvPr/>
          </p:nvSpPr>
          <p:spPr bwMode="auto">
            <a:xfrm>
              <a:off x="4524375" y="3830638"/>
              <a:ext cx="2160588" cy="6334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 name="Line 23"/>
            <p:cNvSpPr>
              <a:spLocks noChangeShapeType="1"/>
            </p:cNvSpPr>
            <p:nvPr/>
          </p:nvSpPr>
          <p:spPr bwMode="auto">
            <a:xfrm flipH="1" flipV="1">
              <a:off x="2654300" y="2490788"/>
              <a:ext cx="1544638" cy="11826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 name="Line 24"/>
            <p:cNvSpPr>
              <a:spLocks noChangeShapeType="1"/>
            </p:cNvSpPr>
            <p:nvPr/>
          </p:nvSpPr>
          <p:spPr bwMode="auto">
            <a:xfrm flipV="1">
              <a:off x="4351338" y="1144588"/>
              <a:ext cx="287337" cy="25288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 name="Line 25"/>
            <p:cNvSpPr>
              <a:spLocks noChangeShapeType="1"/>
            </p:cNvSpPr>
            <p:nvPr/>
          </p:nvSpPr>
          <p:spPr bwMode="auto">
            <a:xfrm flipV="1">
              <a:off x="4524375" y="2490788"/>
              <a:ext cx="2160588" cy="11826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 name="Line 26"/>
            <p:cNvSpPr>
              <a:spLocks noChangeShapeType="1"/>
            </p:cNvSpPr>
            <p:nvPr/>
          </p:nvSpPr>
          <p:spPr bwMode="auto">
            <a:xfrm flipV="1">
              <a:off x="4562475" y="3092450"/>
              <a:ext cx="307975" cy="396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 name="Text Box 27"/>
            <p:cNvSpPr txBox="1">
              <a:spLocks noChangeArrowheads="1"/>
            </p:cNvSpPr>
            <p:nvPr/>
          </p:nvSpPr>
          <p:spPr bwMode="auto">
            <a:xfrm>
              <a:off x="4435475" y="4570413"/>
              <a:ext cx="636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D-R</a:t>
              </a:r>
              <a:endParaRPr lang="en-GB" altLang="x-none" sz="2000">
                <a:latin typeface="Arial" charset="0"/>
              </a:endParaRPr>
            </a:p>
          </p:txBody>
        </p:sp>
        <p:sp>
          <p:nvSpPr>
            <p:cNvPr id="55" name="Text Box 28"/>
            <p:cNvSpPr txBox="1">
              <a:spLocks noChangeArrowheads="1"/>
            </p:cNvSpPr>
            <p:nvPr/>
          </p:nvSpPr>
          <p:spPr bwMode="auto">
            <a:xfrm>
              <a:off x="3035300" y="3702050"/>
              <a:ext cx="636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D-R</a:t>
              </a:r>
              <a:endParaRPr lang="en-GB" altLang="x-none" sz="2000">
                <a:latin typeface="Arial" charset="0"/>
              </a:endParaRPr>
            </a:p>
          </p:txBody>
        </p:sp>
        <p:sp>
          <p:nvSpPr>
            <p:cNvPr id="56" name="Text Box 29"/>
            <p:cNvSpPr txBox="1">
              <a:spLocks noChangeArrowheads="1"/>
            </p:cNvSpPr>
            <p:nvPr/>
          </p:nvSpPr>
          <p:spPr bwMode="auto">
            <a:xfrm>
              <a:off x="3276600" y="2593975"/>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a:t>
              </a:r>
              <a:endParaRPr lang="en-GB" altLang="x-none" sz="2000">
                <a:latin typeface="Arial" charset="0"/>
              </a:endParaRPr>
            </a:p>
          </p:txBody>
        </p:sp>
        <p:sp>
          <p:nvSpPr>
            <p:cNvPr id="57" name="Text Box 30"/>
            <p:cNvSpPr txBox="1">
              <a:spLocks noChangeArrowheads="1"/>
            </p:cNvSpPr>
            <p:nvPr/>
          </p:nvSpPr>
          <p:spPr bwMode="auto">
            <a:xfrm>
              <a:off x="4479925" y="2017713"/>
              <a:ext cx="700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D+R</a:t>
              </a:r>
              <a:endParaRPr lang="en-GB" altLang="x-none" sz="2000">
                <a:latin typeface="Arial" charset="0"/>
              </a:endParaRPr>
            </a:p>
          </p:txBody>
        </p:sp>
        <p:sp>
          <p:nvSpPr>
            <p:cNvPr id="58" name="Text Box 31"/>
            <p:cNvSpPr txBox="1">
              <a:spLocks noChangeArrowheads="1"/>
            </p:cNvSpPr>
            <p:nvPr/>
          </p:nvSpPr>
          <p:spPr bwMode="auto">
            <a:xfrm>
              <a:off x="5487988" y="2990850"/>
              <a:ext cx="7000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D+R</a:t>
              </a:r>
              <a:endParaRPr lang="en-GB" altLang="x-none" sz="2000">
                <a:latin typeface="Arial" charset="0"/>
              </a:endParaRPr>
            </a:p>
          </p:txBody>
        </p:sp>
        <p:sp>
          <p:nvSpPr>
            <p:cNvPr id="59" name="Text Box 32"/>
            <p:cNvSpPr txBox="1">
              <a:spLocks noChangeArrowheads="1"/>
            </p:cNvSpPr>
            <p:nvPr/>
          </p:nvSpPr>
          <p:spPr bwMode="auto">
            <a:xfrm>
              <a:off x="5487988" y="4173538"/>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a:t>
              </a:r>
              <a:endParaRPr lang="en-GB" altLang="x-none" sz="2000">
                <a:latin typeface="Arial" charset="0"/>
              </a:endParaRPr>
            </a:p>
          </p:txBody>
        </p:sp>
      </p:grpSp>
    </p:spTree>
    <p:extLst>
      <p:ext uri="{BB962C8B-B14F-4D97-AF65-F5344CB8AC3E}">
        <p14:creationId xmlns:p14="http://schemas.microsoft.com/office/powerpoint/2010/main" val="817700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514350" y="1200150"/>
            <a:ext cx="832485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pPr algn="l"/>
            <a:endParaRPr lang="en-US" altLang="x-none" sz="2000">
              <a:latin typeface="+mn-lt"/>
              <a:ea typeface="Calibri" charset="0"/>
              <a:cs typeface="Calibri" charset="0"/>
            </a:endParaRPr>
          </a:p>
          <a:p>
            <a:pPr algn="l"/>
            <a:endParaRPr lang="en-US" altLang="x-none" sz="2000">
              <a:latin typeface="+mn-lt"/>
              <a:ea typeface="Calibri" charset="0"/>
              <a:cs typeface="Calibri" charset="0"/>
            </a:endParaRPr>
          </a:p>
          <a:p>
            <a:pPr marL="342900" indent="-342900" algn="l">
              <a:buFont typeface="Arial" charset="0"/>
              <a:buChar char="•"/>
            </a:pPr>
            <a:r>
              <a:rPr lang="en-US" altLang="x-none" sz="2000">
                <a:latin typeface="+mn-lt"/>
                <a:ea typeface="Calibri" charset="0"/>
                <a:cs typeface="Calibri" charset="0"/>
              </a:rPr>
              <a:t>Considering only the first layer of interfering cells and assuming that they are equidistant from the desired base station (all at distance D):</a:t>
            </a:r>
          </a:p>
          <a:p>
            <a:pPr marL="342900" indent="-342900" algn="l">
              <a:buFont typeface="Arial" charset="0"/>
              <a:buChar char="•"/>
            </a:pPr>
            <a:endParaRPr lang="en-US" altLang="x-none" sz="2000">
              <a:latin typeface="+mn-lt"/>
              <a:ea typeface="Calibri" charset="0"/>
              <a:cs typeface="Calibri" charset="0"/>
            </a:endParaRPr>
          </a:p>
          <a:p>
            <a:pPr marL="342900" indent="-342900" algn="l">
              <a:buFont typeface="Arial" charset="0"/>
              <a:buChar char="•"/>
            </a:pPr>
            <a:endParaRPr lang="en-US" altLang="x-none" sz="2000">
              <a:latin typeface="+mn-lt"/>
              <a:ea typeface="Calibri" charset="0"/>
              <a:cs typeface="Calibri" charset="0"/>
            </a:endParaRPr>
          </a:p>
          <a:p>
            <a:pPr marL="342900" indent="-342900" algn="l">
              <a:buFont typeface="Arial" charset="0"/>
              <a:buChar char="•"/>
            </a:pPr>
            <a:endParaRPr lang="en-US" altLang="x-none" sz="2000">
              <a:latin typeface="+mn-lt"/>
              <a:ea typeface="Calibri" charset="0"/>
              <a:cs typeface="Calibri" charset="0"/>
            </a:endParaRPr>
          </a:p>
          <a:p>
            <a:pPr marL="342900" indent="-342900" algn="l">
              <a:buFont typeface="Arial" charset="0"/>
              <a:buChar char="•"/>
            </a:pPr>
            <a:endParaRPr lang="en-US" altLang="x-none" sz="2000">
              <a:latin typeface="+mn-lt"/>
              <a:ea typeface="Calibri" charset="0"/>
              <a:cs typeface="Calibri" charset="0"/>
            </a:endParaRPr>
          </a:p>
          <a:p>
            <a:pPr marL="342900" indent="-342900">
              <a:buFont typeface="Arial" charset="0"/>
              <a:buChar char="•"/>
            </a:pPr>
            <a:endParaRPr lang="en-US" altLang="x-none" sz="2000">
              <a:latin typeface="+mn-lt"/>
            </a:endParaRPr>
          </a:p>
          <a:p>
            <a:pPr marL="342900" indent="-342900">
              <a:buFont typeface="Arial" charset="0"/>
              <a:buChar char="•"/>
            </a:pPr>
            <a:r>
              <a:rPr lang="en-US" altLang="x-none" sz="2000">
                <a:latin typeface="+mn-lt"/>
              </a:rPr>
              <a:t>Approximation of the SINR at point A</a:t>
            </a:r>
          </a:p>
          <a:p>
            <a:pPr marL="342900" indent="-342900" algn="l">
              <a:buFont typeface="Arial" charset="0"/>
              <a:buChar char="•"/>
            </a:pPr>
            <a:endParaRPr lang="en-US" altLang="x-none" sz="2000">
              <a:latin typeface="+mn-lt"/>
              <a:ea typeface="Calibri" charset="0"/>
              <a:cs typeface="Calibri" charset="0"/>
            </a:endParaRPr>
          </a:p>
          <a:p>
            <a:pPr marL="342900" indent="-342900" algn="l">
              <a:buFont typeface="Arial" charset="0"/>
              <a:buChar char="•"/>
            </a:pPr>
            <a:endParaRPr lang="en-US" altLang="x-none" sz="2000">
              <a:latin typeface="+mn-lt"/>
              <a:ea typeface="Calibri" charset="0"/>
              <a:cs typeface="Calibri" charset="0"/>
            </a:endParaRPr>
          </a:p>
          <a:p>
            <a:pPr marL="342900" indent="-342900" algn="l">
              <a:buFont typeface="Arial" charset="0"/>
              <a:buChar char="•"/>
            </a:pPr>
            <a:endParaRPr lang="en-US" altLang="x-none" sz="2000">
              <a:latin typeface="+mn-lt"/>
              <a:ea typeface="Calibri" charset="0"/>
              <a:cs typeface="Calibri" charset="0"/>
            </a:endParaRPr>
          </a:p>
          <a:p>
            <a:pPr marL="342900" indent="-342900" algn="l">
              <a:buFont typeface="Arial" charset="0"/>
              <a:buChar char="•"/>
            </a:pPr>
            <a:endParaRPr lang="en-US" altLang="x-none" sz="2000">
              <a:latin typeface="+mn-lt"/>
              <a:ea typeface="Calibri" charset="0"/>
              <a:cs typeface="Calibri" charset="0"/>
            </a:endParaRPr>
          </a:p>
        </p:txBody>
      </p:sp>
      <p:sp>
        <p:nvSpPr>
          <p:cNvPr id="2" name="Title 1"/>
          <p:cNvSpPr>
            <a:spLocks noGrp="1"/>
          </p:cNvSpPr>
          <p:nvPr>
            <p:ph type="title"/>
          </p:nvPr>
        </p:nvSpPr>
        <p:spPr/>
        <p:txBody>
          <a:bodyPr/>
          <a:lstStyle/>
          <a:p>
            <a:r>
              <a:rPr lang="fr-CH" altLang="x-none">
                <a:ea typeface="ＭＳ Ｐゴシック" charset="-128"/>
              </a:rPr>
              <a:t>Co-</a:t>
            </a:r>
            <a:r>
              <a:rPr lang="fr-CH" altLang="x-none" err="1">
                <a:ea typeface="ＭＳ Ｐゴシック" charset="-128"/>
              </a:rPr>
              <a:t>channel</a:t>
            </a:r>
            <a:r>
              <a:rPr lang="fr-CH" altLang="x-none">
                <a:ea typeface="ＭＳ Ｐゴシック" charset="-128"/>
              </a:rPr>
              <a:t> </a:t>
            </a:r>
            <a:r>
              <a:rPr lang="fr-CH" altLang="x-none" err="1">
                <a:ea typeface="ＭＳ Ｐゴシック" charset="-128"/>
              </a:rPr>
              <a:t>Interference</a:t>
            </a:r>
            <a:r>
              <a:rPr lang="en-GB" altLang="x-none">
                <a:ea typeface="ＭＳ Ｐゴシック" charset="-128"/>
              </a:rPr>
              <a:t> </a:t>
            </a:r>
            <a:r>
              <a:rPr lang="en-US" altLang="zh-CN"/>
              <a:t>(cont’d)</a:t>
            </a:r>
            <a:endParaRPr lang="en-US"/>
          </a:p>
        </p:txBody>
      </p:sp>
      <p:sp>
        <p:nvSpPr>
          <p:cNvPr id="3" name="Slide Number Placeholder 2"/>
          <p:cNvSpPr>
            <a:spLocks noGrp="1"/>
          </p:cNvSpPr>
          <p:nvPr>
            <p:ph type="sldNum" sz="quarter" idx="12"/>
          </p:nvPr>
        </p:nvSpPr>
        <p:spPr/>
        <p:txBody>
          <a:bodyPr/>
          <a:lstStyle/>
          <a:p>
            <a:fld id="{96575F99-7928-A045-ACFD-0768B5B8E810}" type="slidenum">
              <a:rPr lang="en-US" smtClean="0"/>
              <a:t>17</a:t>
            </a:fld>
            <a:endParaRPr lang="en-US"/>
          </a:p>
        </p:txBody>
      </p:sp>
      <p:sp>
        <p:nvSpPr>
          <p:cNvPr id="5" name="Rectangle 4"/>
          <p:cNvSpPr/>
          <p:nvPr/>
        </p:nvSpPr>
        <p:spPr>
          <a:xfrm>
            <a:off x="2510987" y="3244334"/>
            <a:ext cx="184731" cy="369332"/>
          </a:xfrm>
          <a:prstGeom prst="rect">
            <a:avLst/>
          </a:prstGeom>
        </p:spPr>
        <p:txBody>
          <a:bodyPr wrap="none">
            <a:spAutoFit/>
          </a:bodyPr>
          <a:lstStyle/>
          <a:p>
            <a:pPr marL="342900" marR="0" lvl="0" indent="-342900" defTabSz="914400" eaLnBrk="1" fontAlgn="auto" latinLnBrk="0" hangingPunct="1">
              <a:lnSpc>
                <a:spcPct val="100000"/>
              </a:lnSpc>
              <a:spcBef>
                <a:spcPts val="0"/>
              </a:spcBef>
              <a:spcAft>
                <a:spcPts val="0"/>
              </a:spcAft>
              <a:buClrTx/>
              <a:buSzTx/>
              <a:buFont typeface="Arial" charset="0"/>
              <a:buNone/>
              <a:tabLst/>
              <a:defRPr/>
            </a:pPr>
            <a:endParaRPr lang="en-US" altLang="x-none">
              <a:latin typeface="Helvetica" charset="0"/>
            </a:endParaRPr>
          </a:p>
        </p:txBody>
      </p:sp>
      <mc:AlternateContent xmlns:mc="http://schemas.openxmlformats.org/markup-compatibility/2006" xmlns:a14="http://schemas.microsoft.com/office/drawing/2010/main">
        <mc:Choice Requires="a14">
          <p:sp>
            <p:nvSpPr>
              <p:cNvPr id="7" name="矩形 4"/>
              <p:cNvSpPr/>
              <p:nvPr/>
            </p:nvSpPr>
            <p:spPr>
              <a:xfrm>
                <a:off x="1411049" y="2604024"/>
                <a:ext cx="2845010" cy="752835"/>
              </a:xfrm>
              <a:prstGeom prst="rect">
                <a:avLst/>
              </a:prstGeom>
            </p:spPr>
            <p:txBody>
              <a:bodyPr wrap="none">
                <a:spAutoFit/>
              </a:bodyPr>
              <a:lstStyle/>
              <a:p>
                <a14:m>
                  <m:oMath xmlns:m="http://schemas.openxmlformats.org/officeDocument/2006/math">
                    <m:r>
                      <a:rPr lang="zh-CN" altLang="en-US" sz="2500" i="1" smtClean="0">
                        <a:latin typeface="Cambria Math" charset="0"/>
                        <a:ea typeface="Cambria Math" charset="0"/>
                        <a:cs typeface="Cambria Math" charset="0"/>
                      </a:rPr>
                      <m:t>𝛤</m:t>
                    </m:r>
                    <m:r>
                      <a:rPr lang="en-US" altLang="zh-CN" sz="2500" b="0" i="1" smtClean="0">
                        <a:latin typeface="Cambria Math" charset="0"/>
                        <a:ea typeface="Cambria Math" charset="0"/>
                        <a:cs typeface="Cambria Math" charset="0"/>
                      </a:rPr>
                      <m:t> ~ </m:t>
                    </m:r>
                    <m:f>
                      <m:fPr>
                        <m:ctrlPr>
                          <a:rPr lang="zh-CN" altLang="en-US" sz="2500" i="1">
                            <a:latin typeface="Cambria Math" panose="02040503050406030204" pitchFamily="18" charset="0"/>
                            <a:ea typeface="Cambria Math" charset="0"/>
                            <a:cs typeface="Cambria Math" charset="0"/>
                          </a:rPr>
                        </m:ctrlPr>
                      </m:fPr>
                      <m:num>
                        <m:sSup>
                          <m:sSupPr>
                            <m:ctrlPr>
                              <a:rPr lang="en-US" altLang="zh-CN" sz="2500" i="1" smtClean="0">
                                <a:latin typeface="Cambria Math" panose="02040503050406030204" pitchFamily="18" charset="0"/>
                                <a:ea typeface="Cambria Math" charset="0"/>
                                <a:cs typeface="Cambria Math" charset="0"/>
                              </a:rPr>
                            </m:ctrlPr>
                          </m:sSupPr>
                          <m:e>
                            <m:r>
                              <a:rPr lang="en-US" altLang="zh-CN" sz="2500" b="0" i="1" smtClean="0">
                                <a:latin typeface="Cambria Math" charset="0"/>
                                <a:ea typeface="Cambria Math" charset="0"/>
                                <a:cs typeface="Cambria Math" charset="0"/>
                              </a:rPr>
                              <m:t>(</m:t>
                            </m:r>
                            <m:r>
                              <a:rPr lang="en-US" altLang="zh-CN" sz="2500" b="0" i="1" smtClean="0">
                                <a:latin typeface="Cambria Math" charset="0"/>
                                <a:ea typeface="Cambria Math" charset="0"/>
                                <a:cs typeface="Cambria Math" charset="0"/>
                              </a:rPr>
                              <m:t>𝐷</m:t>
                            </m:r>
                            <m:r>
                              <a:rPr lang="en-US" altLang="zh-CN" sz="2500" b="0" i="1" smtClean="0">
                                <a:latin typeface="Cambria Math" charset="0"/>
                                <a:ea typeface="Cambria Math" charset="0"/>
                                <a:cs typeface="Cambria Math" charset="0"/>
                              </a:rPr>
                              <m:t>/</m:t>
                            </m:r>
                            <m:r>
                              <a:rPr lang="en-US" altLang="zh-CN" sz="2500" b="0" i="1" smtClean="0">
                                <a:latin typeface="Cambria Math" charset="0"/>
                                <a:ea typeface="Cambria Math" charset="0"/>
                                <a:cs typeface="Cambria Math" charset="0"/>
                              </a:rPr>
                              <m:t>𝑅</m:t>
                            </m:r>
                            <m:r>
                              <a:rPr lang="en-US" altLang="zh-CN" sz="2500" b="0" i="1" smtClean="0">
                                <a:latin typeface="Cambria Math" charset="0"/>
                                <a:ea typeface="Cambria Math" charset="0"/>
                                <a:cs typeface="Cambria Math" charset="0"/>
                              </a:rPr>
                              <m:t>)</m:t>
                            </m:r>
                          </m:e>
                          <m:sup>
                            <m:r>
                              <a:rPr lang="zh-CN" altLang="en-US" sz="2500" i="1">
                                <a:latin typeface="Cambria Math" charset="0"/>
                                <a:ea typeface="Cambria Math" charset="0"/>
                                <a:cs typeface="Cambria Math" charset="0"/>
                              </a:rPr>
                              <m:t>𝛼</m:t>
                            </m:r>
                          </m:sup>
                        </m:sSup>
                      </m:num>
                      <m:den>
                        <m:r>
                          <a:rPr lang="en-US" altLang="zh-CN" sz="2500" b="0" i="1" smtClean="0">
                            <a:latin typeface="Cambria Math" charset="0"/>
                            <a:ea typeface="Cambria Math" charset="0"/>
                            <a:cs typeface="Cambria Math" charset="0"/>
                          </a:rPr>
                          <m:t>𝑖</m:t>
                        </m:r>
                        <m:r>
                          <a:rPr lang="en-US" altLang="zh-CN" sz="2500" b="0" i="1" baseline="-25000" smtClean="0">
                            <a:latin typeface="Cambria Math" charset="0"/>
                            <a:ea typeface="Cambria Math" charset="0"/>
                            <a:cs typeface="Cambria Math" charset="0"/>
                          </a:rPr>
                          <m:t>0</m:t>
                        </m:r>
                      </m:den>
                    </m:f>
                    <m:r>
                      <a:rPr lang="en-US" altLang="zh-CN" sz="2500" b="0" i="1" smtClean="0">
                        <a:latin typeface="Cambria Math" charset="0"/>
                        <a:ea typeface="Cambria Math" charset="0"/>
                        <a:cs typeface="Cambria Math" charset="0"/>
                      </a:rPr>
                      <m:t>= </m:t>
                    </m:r>
                    <m:f>
                      <m:fPr>
                        <m:ctrlPr>
                          <a:rPr lang="mr-IN" altLang="zh-CN" sz="2500" b="0" i="1" smtClean="0">
                            <a:latin typeface="Cambria Math" panose="02040503050406030204" pitchFamily="18" charset="0"/>
                            <a:ea typeface="Cambria Math" charset="0"/>
                            <a:cs typeface="Cambria Math" charset="0"/>
                          </a:rPr>
                        </m:ctrlPr>
                      </m:fPr>
                      <m:num>
                        <m:sSup>
                          <m:sSupPr>
                            <m:ctrlPr>
                              <a:rPr lang="mr-IN" altLang="zh-CN" sz="2500" b="0" i="1" smtClean="0">
                                <a:latin typeface="Cambria Math" panose="02040503050406030204" pitchFamily="18" charset="0"/>
                                <a:ea typeface="Cambria Math" charset="0"/>
                                <a:cs typeface="Cambria Math" charset="0"/>
                              </a:rPr>
                            </m:ctrlPr>
                          </m:sSupPr>
                          <m:e>
                            <m:rad>
                              <m:radPr>
                                <m:degHide m:val="on"/>
                                <m:ctrlPr>
                                  <a:rPr lang="mr-IN" altLang="zh-CN" sz="2500" b="0" i="1" smtClean="0">
                                    <a:latin typeface="Cambria Math" panose="02040503050406030204" pitchFamily="18" charset="0"/>
                                    <a:ea typeface="Cambria Math" charset="0"/>
                                    <a:cs typeface="Cambria Math" charset="0"/>
                                  </a:rPr>
                                </m:ctrlPr>
                              </m:radPr>
                              <m:deg/>
                              <m:e>
                                <m:r>
                                  <a:rPr lang="en-US" altLang="zh-CN" sz="2500" b="0" i="1" smtClean="0">
                                    <a:latin typeface="Cambria Math" charset="0"/>
                                    <a:ea typeface="Cambria Math" charset="0"/>
                                    <a:cs typeface="Cambria Math" charset="0"/>
                                  </a:rPr>
                                  <m:t>3</m:t>
                                </m:r>
                                <m:r>
                                  <a:rPr lang="en-US" altLang="zh-CN" sz="2500" b="0" i="1" smtClean="0">
                                    <a:latin typeface="Cambria Math" charset="0"/>
                                    <a:ea typeface="Cambria Math" charset="0"/>
                                    <a:cs typeface="Cambria Math" charset="0"/>
                                  </a:rPr>
                                  <m:t>𝐾</m:t>
                                </m:r>
                              </m:e>
                            </m:rad>
                          </m:e>
                          <m:sup>
                            <m:r>
                              <a:rPr lang="zh-CN" altLang="en-US" sz="2500" i="1">
                                <a:latin typeface="Cambria Math" charset="0"/>
                                <a:ea typeface="Cambria Math" charset="0"/>
                                <a:cs typeface="Cambria Math" charset="0"/>
                              </a:rPr>
                              <m:t>𝛼</m:t>
                            </m:r>
                          </m:sup>
                        </m:sSup>
                      </m:num>
                      <m:den>
                        <m:r>
                          <a:rPr lang="en-US" altLang="zh-CN" sz="2500" b="0" i="1" smtClean="0">
                            <a:latin typeface="Cambria Math" charset="0"/>
                            <a:ea typeface="Cambria Math" charset="0"/>
                            <a:cs typeface="Cambria Math" charset="0"/>
                          </a:rPr>
                          <m:t>𝑖</m:t>
                        </m:r>
                        <m:r>
                          <a:rPr lang="en-US" altLang="zh-CN" sz="2500" b="0" i="1" baseline="-25000" smtClean="0">
                            <a:latin typeface="Cambria Math" charset="0"/>
                            <a:ea typeface="Cambria Math" charset="0"/>
                            <a:cs typeface="Cambria Math" charset="0"/>
                          </a:rPr>
                          <m:t>0</m:t>
                        </m:r>
                      </m:den>
                    </m:f>
                  </m:oMath>
                </a14:m>
                <a:r>
                  <a:rPr lang="en-US" altLang="zh-CN" sz="2500">
                    <a:latin typeface="Cambria Math" charset="0"/>
                    <a:ea typeface="Cambria Math" charset="0"/>
                    <a:cs typeface="Cambria Math" charset="0"/>
                  </a:rPr>
                  <a:t>  </a:t>
                </a:r>
                <a:endParaRPr lang="zh-CN" altLang="en-US" sz="2500">
                  <a:latin typeface="Cambria Math" charset="0"/>
                  <a:ea typeface="Cambria Math" charset="0"/>
                  <a:cs typeface="Cambria Math" charset="0"/>
                </a:endParaRPr>
              </a:p>
            </p:txBody>
          </p:sp>
        </mc:Choice>
        <mc:Fallback xmlns="">
          <p:sp>
            <p:nvSpPr>
              <p:cNvPr id="7" name="矩形 4"/>
              <p:cNvSpPr>
                <a:spLocks noRot="1" noChangeAspect="1" noMove="1" noResize="1" noEditPoints="1" noAdjustHandles="1" noChangeArrowheads="1" noChangeShapeType="1" noTextEdit="1"/>
              </p:cNvSpPr>
              <p:nvPr/>
            </p:nvSpPr>
            <p:spPr>
              <a:xfrm>
                <a:off x="1411049" y="2604024"/>
                <a:ext cx="2845010" cy="752835"/>
              </a:xfrm>
              <a:prstGeom prst="rect">
                <a:avLst/>
              </a:prstGeom>
              <a:blipFill>
                <a:blip r:embed="rId3"/>
                <a:stretch>
                  <a:fillRect b="-2419"/>
                </a:stretch>
              </a:blipFill>
            </p:spPr>
            <p:txBody>
              <a:bodyPr/>
              <a:lstStyle/>
              <a:p>
                <a:r>
                  <a:rPr lang="en-US">
                    <a:noFill/>
                  </a:rPr>
                  <a:t> </a:t>
                </a:r>
              </a:p>
            </p:txBody>
          </p:sp>
        </mc:Fallback>
      </mc:AlternateContent>
      <p:grpSp>
        <p:nvGrpSpPr>
          <p:cNvPr id="8" name="Group 7"/>
          <p:cNvGrpSpPr/>
          <p:nvPr/>
        </p:nvGrpSpPr>
        <p:grpSpPr>
          <a:xfrm>
            <a:off x="4996586" y="2580379"/>
            <a:ext cx="4108450" cy="3847042"/>
            <a:chOff x="2117725" y="860425"/>
            <a:chExt cx="4987925" cy="5318125"/>
          </a:xfrm>
        </p:grpSpPr>
        <p:sp>
          <p:nvSpPr>
            <p:cNvPr id="9" name="AutoShape 4"/>
            <p:cNvSpPr>
              <a:spLocks noChangeArrowheads="1"/>
            </p:cNvSpPr>
            <p:nvPr/>
          </p:nvSpPr>
          <p:spPr bwMode="auto">
            <a:xfrm>
              <a:off x="4135438" y="860425"/>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10" name="AutoShape 8"/>
            <p:cNvSpPr>
              <a:spLocks noChangeArrowheads="1"/>
            </p:cNvSpPr>
            <p:nvPr/>
          </p:nvSpPr>
          <p:spPr bwMode="auto">
            <a:xfrm>
              <a:off x="4135438" y="5413375"/>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11" name="AutoShape 9"/>
            <p:cNvSpPr>
              <a:spLocks noChangeArrowheads="1"/>
            </p:cNvSpPr>
            <p:nvPr/>
          </p:nvSpPr>
          <p:spPr bwMode="auto">
            <a:xfrm>
              <a:off x="6188075" y="2071688"/>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12" name="AutoShape 10"/>
            <p:cNvSpPr>
              <a:spLocks noChangeArrowheads="1"/>
            </p:cNvSpPr>
            <p:nvPr/>
          </p:nvSpPr>
          <p:spPr bwMode="auto">
            <a:xfrm>
              <a:off x="6188075" y="4048125"/>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13" name="AutoShape 11"/>
            <p:cNvSpPr>
              <a:spLocks noChangeArrowheads="1"/>
            </p:cNvSpPr>
            <p:nvPr/>
          </p:nvSpPr>
          <p:spPr bwMode="auto">
            <a:xfrm>
              <a:off x="2117725" y="2122488"/>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14" name="AutoShape 12"/>
            <p:cNvSpPr>
              <a:spLocks noChangeArrowheads="1"/>
            </p:cNvSpPr>
            <p:nvPr/>
          </p:nvSpPr>
          <p:spPr bwMode="auto">
            <a:xfrm>
              <a:off x="2117725" y="4098925"/>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15" name="AutoShape 13"/>
            <p:cNvSpPr>
              <a:spLocks noChangeArrowheads="1"/>
            </p:cNvSpPr>
            <p:nvPr/>
          </p:nvSpPr>
          <p:spPr bwMode="auto">
            <a:xfrm>
              <a:off x="4135438" y="3065463"/>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en-GB" altLang="x-none" sz="2000">
                <a:latin typeface="Arial" charset="0"/>
              </a:endParaRPr>
            </a:p>
          </p:txBody>
        </p:sp>
        <p:sp>
          <p:nvSpPr>
            <p:cNvPr id="16" name="Oval 14"/>
            <p:cNvSpPr>
              <a:spLocks noChangeArrowheads="1"/>
            </p:cNvSpPr>
            <p:nvPr/>
          </p:nvSpPr>
          <p:spPr bwMode="auto">
            <a:xfrm>
              <a:off x="4198938" y="3673475"/>
              <a:ext cx="325437" cy="312738"/>
            </a:xfrm>
            <a:prstGeom prst="ellipse">
              <a:avLst/>
            </a:prstGeom>
            <a:solidFill>
              <a:schemeClr val="accent1"/>
            </a:solidFill>
            <a:ln w="9525">
              <a:solidFill>
                <a:schemeClr val="tx1"/>
              </a:solidFill>
              <a:round/>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A</a:t>
              </a:r>
              <a:endParaRPr lang="en-GB" altLang="x-none" sz="2000">
                <a:latin typeface="Arial" charset="0"/>
              </a:endParaRPr>
            </a:p>
          </p:txBody>
        </p:sp>
        <p:sp>
          <p:nvSpPr>
            <p:cNvPr id="17" name="Text Box 17"/>
            <p:cNvSpPr txBox="1">
              <a:spLocks noChangeArrowheads="1"/>
            </p:cNvSpPr>
            <p:nvPr/>
          </p:nvSpPr>
          <p:spPr bwMode="auto">
            <a:xfrm>
              <a:off x="4448175" y="3003550"/>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R</a:t>
              </a:r>
              <a:endParaRPr lang="en-GB" altLang="x-none" sz="2000">
                <a:latin typeface="Arial" charset="0"/>
              </a:endParaRPr>
            </a:p>
          </p:txBody>
        </p:sp>
        <p:sp>
          <p:nvSpPr>
            <p:cNvPr id="18" name="Oval 19"/>
            <p:cNvSpPr>
              <a:spLocks noChangeArrowheads="1"/>
            </p:cNvSpPr>
            <p:nvPr/>
          </p:nvSpPr>
          <p:spPr bwMode="auto">
            <a:xfrm>
              <a:off x="2398713" y="1144588"/>
              <a:ext cx="4479925" cy="4619625"/>
            </a:xfrm>
            <a:prstGeom prst="ellipse">
              <a:avLst/>
            </a:pr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19" name="Line 20"/>
            <p:cNvSpPr>
              <a:spLocks noChangeShapeType="1"/>
            </p:cNvSpPr>
            <p:nvPr/>
          </p:nvSpPr>
          <p:spPr bwMode="auto">
            <a:xfrm flipH="1">
              <a:off x="2654300" y="3830638"/>
              <a:ext cx="1544638" cy="6334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 name="Line 21"/>
            <p:cNvSpPr>
              <a:spLocks noChangeShapeType="1"/>
            </p:cNvSpPr>
            <p:nvPr/>
          </p:nvSpPr>
          <p:spPr bwMode="auto">
            <a:xfrm>
              <a:off x="4351338" y="3986213"/>
              <a:ext cx="287337" cy="1778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 name="Line 22"/>
            <p:cNvSpPr>
              <a:spLocks noChangeShapeType="1"/>
            </p:cNvSpPr>
            <p:nvPr/>
          </p:nvSpPr>
          <p:spPr bwMode="auto">
            <a:xfrm>
              <a:off x="4524375" y="3830638"/>
              <a:ext cx="2160588" cy="6334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 name="Line 23"/>
            <p:cNvSpPr>
              <a:spLocks noChangeShapeType="1"/>
            </p:cNvSpPr>
            <p:nvPr/>
          </p:nvSpPr>
          <p:spPr bwMode="auto">
            <a:xfrm flipH="1" flipV="1">
              <a:off x="2654300" y="2490788"/>
              <a:ext cx="1544638" cy="11826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 name="Line 24"/>
            <p:cNvSpPr>
              <a:spLocks noChangeShapeType="1"/>
            </p:cNvSpPr>
            <p:nvPr/>
          </p:nvSpPr>
          <p:spPr bwMode="auto">
            <a:xfrm flipV="1">
              <a:off x="4351338" y="1144588"/>
              <a:ext cx="287337" cy="25288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25"/>
            <p:cNvSpPr>
              <a:spLocks noChangeShapeType="1"/>
            </p:cNvSpPr>
            <p:nvPr/>
          </p:nvSpPr>
          <p:spPr bwMode="auto">
            <a:xfrm flipV="1">
              <a:off x="4524375" y="2490788"/>
              <a:ext cx="2160588" cy="11826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5" name="Line 26"/>
            <p:cNvSpPr>
              <a:spLocks noChangeShapeType="1"/>
            </p:cNvSpPr>
            <p:nvPr/>
          </p:nvSpPr>
          <p:spPr bwMode="auto">
            <a:xfrm flipV="1">
              <a:off x="4562475" y="3092450"/>
              <a:ext cx="307975" cy="396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 name="Text Box 27"/>
            <p:cNvSpPr txBox="1">
              <a:spLocks noChangeArrowheads="1"/>
            </p:cNvSpPr>
            <p:nvPr/>
          </p:nvSpPr>
          <p:spPr bwMode="auto">
            <a:xfrm>
              <a:off x="4435475" y="4570413"/>
              <a:ext cx="636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D-R</a:t>
              </a:r>
              <a:endParaRPr lang="en-GB" altLang="x-none" sz="2000">
                <a:latin typeface="Arial" charset="0"/>
              </a:endParaRPr>
            </a:p>
          </p:txBody>
        </p:sp>
        <p:sp>
          <p:nvSpPr>
            <p:cNvPr id="27" name="Text Box 28"/>
            <p:cNvSpPr txBox="1">
              <a:spLocks noChangeArrowheads="1"/>
            </p:cNvSpPr>
            <p:nvPr/>
          </p:nvSpPr>
          <p:spPr bwMode="auto">
            <a:xfrm>
              <a:off x="3035300" y="3702050"/>
              <a:ext cx="636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D-R</a:t>
              </a:r>
              <a:endParaRPr lang="en-GB" altLang="x-none" sz="2000">
                <a:latin typeface="Arial" charset="0"/>
              </a:endParaRPr>
            </a:p>
          </p:txBody>
        </p:sp>
        <p:sp>
          <p:nvSpPr>
            <p:cNvPr id="28" name="Text Box 29"/>
            <p:cNvSpPr txBox="1">
              <a:spLocks noChangeArrowheads="1"/>
            </p:cNvSpPr>
            <p:nvPr/>
          </p:nvSpPr>
          <p:spPr bwMode="auto">
            <a:xfrm>
              <a:off x="3276600" y="2593975"/>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a:t>
              </a:r>
              <a:endParaRPr lang="en-GB" altLang="x-none" sz="2000">
                <a:latin typeface="Arial" charset="0"/>
              </a:endParaRPr>
            </a:p>
          </p:txBody>
        </p:sp>
        <p:sp>
          <p:nvSpPr>
            <p:cNvPr id="29" name="Text Box 30"/>
            <p:cNvSpPr txBox="1">
              <a:spLocks noChangeArrowheads="1"/>
            </p:cNvSpPr>
            <p:nvPr/>
          </p:nvSpPr>
          <p:spPr bwMode="auto">
            <a:xfrm>
              <a:off x="4479925" y="2017713"/>
              <a:ext cx="700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D+R</a:t>
              </a:r>
              <a:endParaRPr lang="en-GB" altLang="x-none" sz="2000">
                <a:latin typeface="Arial" charset="0"/>
              </a:endParaRPr>
            </a:p>
          </p:txBody>
        </p:sp>
        <p:sp>
          <p:nvSpPr>
            <p:cNvPr id="30" name="Text Box 31"/>
            <p:cNvSpPr txBox="1">
              <a:spLocks noChangeArrowheads="1"/>
            </p:cNvSpPr>
            <p:nvPr/>
          </p:nvSpPr>
          <p:spPr bwMode="auto">
            <a:xfrm>
              <a:off x="5487988" y="2990850"/>
              <a:ext cx="7000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D+R</a:t>
              </a:r>
              <a:endParaRPr lang="en-GB" altLang="x-none" sz="2000">
                <a:latin typeface="Arial" charset="0"/>
              </a:endParaRPr>
            </a:p>
          </p:txBody>
        </p:sp>
        <p:sp>
          <p:nvSpPr>
            <p:cNvPr id="31" name="Text Box 32"/>
            <p:cNvSpPr txBox="1">
              <a:spLocks noChangeArrowheads="1"/>
            </p:cNvSpPr>
            <p:nvPr/>
          </p:nvSpPr>
          <p:spPr bwMode="auto">
            <a:xfrm>
              <a:off x="5487988" y="4173538"/>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a:t>
              </a:r>
              <a:endParaRPr lang="en-GB" altLang="x-none" sz="2000">
                <a:latin typeface="Arial" charset="0"/>
              </a:endParaRPr>
            </a:p>
          </p:txBody>
        </p:sp>
      </p:grpSp>
      <mc:AlternateContent xmlns:mc="http://schemas.openxmlformats.org/markup-compatibility/2006" xmlns:a14="http://schemas.microsoft.com/office/drawing/2010/main">
        <mc:Choice Requires="a14">
          <p:sp>
            <p:nvSpPr>
              <p:cNvPr id="32" name="矩形 4"/>
              <p:cNvSpPr/>
              <p:nvPr/>
            </p:nvSpPr>
            <p:spPr>
              <a:xfrm>
                <a:off x="609377" y="4335954"/>
                <a:ext cx="4706097" cy="739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2000" i="1" smtClean="0">
                          <a:latin typeface="Cambria Math" charset="0"/>
                          <a:ea typeface="Cambria Math" charset="0"/>
                          <a:cs typeface="Cambria Math" charset="0"/>
                        </a:rPr>
                        <m:t>𝛤</m:t>
                      </m:r>
                      <m:r>
                        <a:rPr lang="en-US" altLang="zh-CN" sz="2000" b="0" i="1" baseline="-25000" smtClean="0">
                          <a:latin typeface="Cambria Math" charset="0"/>
                          <a:ea typeface="Cambria Math" charset="0"/>
                          <a:cs typeface="Cambria Math" charset="0"/>
                        </a:rPr>
                        <m:t>𝐴</m:t>
                      </m:r>
                      <m:r>
                        <a:rPr lang="en-US" altLang="zh-CN" sz="2000" b="0" i="1" smtClean="0">
                          <a:latin typeface="Cambria Math" charset="0"/>
                          <a:ea typeface="Cambria Math" charset="0"/>
                          <a:cs typeface="Cambria Math" charset="0"/>
                        </a:rPr>
                        <m:t> ~ </m:t>
                      </m:r>
                      <m:f>
                        <m:fPr>
                          <m:ctrlPr>
                            <a:rPr lang="zh-CN" altLang="en-US" sz="2000" i="1">
                              <a:latin typeface="Cambria Math" panose="02040503050406030204" pitchFamily="18" charset="0"/>
                              <a:ea typeface="Cambria Math" charset="0"/>
                              <a:cs typeface="Cambria Math" charset="0"/>
                            </a:rPr>
                          </m:ctrlPr>
                        </m:fPr>
                        <m:num>
                          <m:sSup>
                            <m:sSupPr>
                              <m:ctrlPr>
                                <a:rPr lang="en-US" altLang="zh-CN" sz="2000" i="1" smtClean="0">
                                  <a:latin typeface="Cambria Math" panose="02040503050406030204" pitchFamily="18" charset="0"/>
                                  <a:ea typeface="Cambria Math" charset="0"/>
                                  <a:cs typeface="Cambria Math" charset="0"/>
                                </a:rPr>
                              </m:ctrlPr>
                            </m:sSupPr>
                            <m:e>
                              <m:r>
                                <a:rPr lang="en-US" altLang="zh-CN" sz="2000" b="0" i="1" smtClean="0">
                                  <a:latin typeface="Cambria Math" charset="0"/>
                                  <a:ea typeface="Cambria Math" charset="0"/>
                                  <a:cs typeface="Cambria Math" charset="0"/>
                                </a:rPr>
                                <m:t>𝑅</m:t>
                              </m:r>
                            </m:e>
                            <m:sup>
                              <m:r>
                                <a:rPr lang="en-US" altLang="zh-CN" sz="2000" b="0" i="1" smtClean="0">
                                  <a:latin typeface="Cambria Math" charset="0"/>
                                  <a:ea typeface="Cambria Math" charset="0"/>
                                  <a:cs typeface="Cambria Math" charset="0"/>
                                </a:rPr>
                                <m:t>−</m:t>
                              </m:r>
                              <m:r>
                                <a:rPr lang="zh-CN" altLang="en-US" sz="2000" i="1">
                                  <a:latin typeface="Cambria Math" charset="0"/>
                                  <a:ea typeface="Cambria Math" charset="0"/>
                                  <a:cs typeface="Cambria Math" charset="0"/>
                                </a:rPr>
                                <m:t>𝛼</m:t>
                              </m:r>
                            </m:sup>
                          </m:sSup>
                        </m:num>
                        <m:den>
                          <m:sSup>
                            <m:sSupPr>
                              <m:ctrlPr>
                                <a:rPr lang="en-US" altLang="zh-CN" sz="2000" i="1">
                                  <a:latin typeface="Cambria Math" panose="02040503050406030204" pitchFamily="18" charset="0"/>
                                  <a:ea typeface="Cambria Math" charset="0"/>
                                  <a:cs typeface="Cambria Math" charset="0"/>
                                </a:rPr>
                              </m:ctrlPr>
                            </m:sSupPr>
                            <m:e>
                              <m:r>
                                <a:rPr lang="en-US" altLang="zh-CN" sz="2000" b="0" i="1" smtClean="0">
                                  <a:latin typeface="Cambria Math" charset="0"/>
                                  <a:ea typeface="Cambria Math" charset="0"/>
                                  <a:cs typeface="Cambria Math" charset="0"/>
                                </a:rPr>
                                <m:t>2(</m:t>
                              </m:r>
                              <m:r>
                                <a:rPr lang="en-US" altLang="zh-CN" sz="2000" b="0" i="1" smtClean="0">
                                  <a:latin typeface="Cambria Math" charset="0"/>
                                  <a:ea typeface="Cambria Math" charset="0"/>
                                  <a:cs typeface="Cambria Math" charset="0"/>
                                </a:rPr>
                                <m:t>𝐷</m:t>
                              </m:r>
                              <m:r>
                                <a:rPr lang="en-US" altLang="zh-CN" sz="2000" b="0" i="1" smtClean="0">
                                  <a:latin typeface="Cambria Math" charset="0"/>
                                  <a:ea typeface="Cambria Math" charset="0"/>
                                  <a:cs typeface="Cambria Math" charset="0"/>
                                </a:rPr>
                                <m:t>−</m:t>
                              </m:r>
                              <m:r>
                                <a:rPr lang="en-US" altLang="zh-CN" sz="2000" i="1">
                                  <a:latin typeface="Cambria Math" charset="0"/>
                                  <a:ea typeface="Cambria Math" charset="0"/>
                                  <a:cs typeface="Cambria Math" charset="0"/>
                                </a:rPr>
                                <m:t>𝑅</m:t>
                              </m:r>
                              <m:r>
                                <a:rPr lang="en-US" altLang="zh-CN" sz="2000" b="0" i="1" smtClean="0">
                                  <a:latin typeface="Cambria Math" charset="0"/>
                                  <a:ea typeface="Cambria Math" charset="0"/>
                                  <a:cs typeface="Cambria Math" charset="0"/>
                                </a:rPr>
                                <m:t>)</m:t>
                              </m:r>
                            </m:e>
                            <m:sup>
                              <m:r>
                                <a:rPr lang="en-US" altLang="zh-CN" sz="2000" i="1">
                                  <a:latin typeface="Cambria Math" charset="0"/>
                                  <a:ea typeface="Cambria Math" charset="0"/>
                                  <a:cs typeface="Cambria Math" charset="0"/>
                                </a:rPr>
                                <m:t>−</m:t>
                              </m:r>
                              <m:r>
                                <a:rPr lang="zh-CN" altLang="en-US" sz="2000" i="1">
                                  <a:latin typeface="Cambria Math" charset="0"/>
                                  <a:ea typeface="Cambria Math" charset="0"/>
                                  <a:cs typeface="Cambria Math" charset="0"/>
                                </a:rPr>
                                <m:t>𝛼</m:t>
                              </m:r>
                            </m:sup>
                          </m:sSup>
                          <m:r>
                            <a:rPr lang="en-US" altLang="zh-CN" sz="2000" b="0" i="1" smtClean="0">
                              <a:latin typeface="Cambria Math" charset="0"/>
                              <a:ea typeface="Cambria Math" charset="0"/>
                              <a:cs typeface="Cambria Math" charset="0"/>
                            </a:rPr>
                            <m:t>+</m:t>
                          </m:r>
                          <m:sSup>
                            <m:sSupPr>
                              <m:ctrlPr>
                                <a:rPr lang="en-US" altLang="zh-CN" sz="2000" i="1">
                                  <a:latin typeface="Cambria Math" panose="02040503050406030204" pitchFamily="18" charset="0"/>
                                  <a:ea typeface="Cambria Math" charset="0"/>
                                  <a:cs typeface="Cambria Math" charset="0"/>
                                </a:rPr>
                              </m:ctrlPr>
                            </m:sSupPr>
                            <m:e>
                              <m:r>
                                <a:rPr lang="en-US" altLang="zh-CN" sz="2000" b="0" i="1" smtClean="0">
                                  <a:latin typeface="Cambria Math" charset="0"/>
                                  <a:ea typeface="Cambria Math" charset="0"/>
                                  <a:cs typeface="Cambria Math" charset="0"/>
                                </a:rPr>
                                <m:t>2</m:t>
                              </m:r>
                              <m:r>
                                <a:rPr lang="en-US" altLang="zh-CN" sz="2000" b="0" i="1" smtClean="0">
                                  <a:latin typeface="Cambria Math" charset="0"/>
                                  <a:ea typeface="Cambria Math" charset="0"/>
                                  <a:cs typeface="Cambria Math" charset="0"/>
                                </a:rPr>
                                <m:t>𝐷</m:t>
                              </m:r>
                            </m:e>
                            <m:sup>
                              <m:r>
                                <a:rPr lang="en-US" altLang="zh-CN" sz="2000" i="1">
                                  <a:latin typeface="Cambria Math" charset="0"/>
                                  <a:ea typeface="Cambria Math" charset="0"/>
                                  <a:cs typeface="Cambria Math" charset="0"/>
                                </a:rPr>
                                <m:t>−</m:t>
                              </m:r>
                              <m:r>
                                <a:rPr lang="zh-CN" altLang="en-US" sz="2000" i="1">
                                  <a:latin typeface="Cambria Math" charset="0"/>
                                  <a:ea typeface="Cambria Math" charset="0"/>
                                  <a:cs typeface="Cambria Math" charset="0"/>
                                </a:rPr>
                                <m:t>𝛼</m:t>
                              </m:r>
                            </m:sup>
                          </m:sSup>
                          <m:r>
                            <a:rPr lang="en-US" altLang="zh-CN" sz="2000" b="0" i="1" smtClean="0">
                              <a:latin typeface="Cambria Math" charset="0"/>
                              <a:ea typeface="Cambria Math" charset="0"/>
                              <a:cs typeface="Cambria Math" charset="0"/>
                            </a:rPr>
                            <m:t>+</m:t>
                          </m:r>
                          <m:sSup>
                            <m:sSupPr>
                              <m:ctrlPr>
                                <a:rPr lang="en-US" altLang="zh-CN" sz="2000" i="1">
                                  <a:latin typeface="Cambria Math" panose="02040503050406030204" pitchFamily="18" charset="0"/>
                                  <a:ea typeface="Cambria Math" charset="0"/>
                                  <a:cs typeface="Cambria Math" charset="0"/>
                                </a:rPr>
                              </m:ctrlPr>
                            </m:sSupPr>
                            <m:e>
                              <m:r>
                                <a:rPr lang="en-US" altLang="zh-CN" sz="2000" b="0" i="1" smtClean="0">
                                  <a:latin typeface="Cambria Math" charset="0"/>
                                  <a:ea typeface="Cambria Math" charset="0"/>
                                  <a:cs typeface="Cambria Math" charset="0"/>
                                </a:rPr>
                                <m:t>2(</m:t>
                              </m:r>
                              <m:r>
                                <a:rPr lang="en-US" altLang="zh-CN" sz="2000" b="0" i="1" smtClean="0">
                                  <a:latin typeface="Cambria Math" charset="0"/>
                                  <a:ea typeface="Cambria Math" charset="0"/>
                                  <a:cs typeface="Cambria Math" charset="0"/>
                                </a:rPr>
                                <m:t>𝐷</m:t>
                              </m:r>
                              <m:r>
                                <a:rPr lang="en-US" altLang="zh-CN" sz="2000" b="0" i="1" smtClean="0">
                                  <a:latin typeface="Cambria Math" charset="0"/>
                                  <a:ea typeface="Cambria Math" charset="0"/>
                                  <a:cs typeface="Cambria Math" charset="0"/>
                                </a:rPr>
                                <m:t>+</m:t>
                              </m:r>
                              <m:r>
                                <a:rPr lang="en-US" altLang="zh-CN" sz="2000" b="0" i="1" smtClean="0">
                                  <a:latin typeface="Cambria Math" charset="0"/>
                                  <a:ea typeface="Cambria Math" charset="0"/>
                                  <a:cs typeface="Cambria Math" charset="0"/>
                                </a:rPr>
                                <m:t>𝑅</m:t>
                              </m:r>
                              <m:r>
                                <a:rPr lang="en-US" altLang="zh-CN" sz="2000" b="0" i="1" smtClean="0">
                                  <a:latin typeface="Cambria Math" charset="0"/>
                                  <a:ea typeface="Cambria Math" charset="0"/>
                                  <a:cs typeface="Cambria Math" charset="0"/>
                                </a:rPr>
                                <m:t>)</m:t>
                              </m:r>
                            </m:e>
                            <m:sup>
                              <m:r>
                                <a:rPr lang="en-US" altLang="zh-CN" sz="2000" i="1">
                                  <a:latin typeface="Cambria Math" charset="0"/>
                                  <a:ea typeface="Cambria Math" charset="0"/>
                                  <a:cs typeface="Cambria Math" charset="0"/>
                                </a:rPr>
                                <m:t>−</m:t>
                              </m:r>
                              <m:r>
                                <a:rPr lang="zh-CN" altLang="en-US" sz="2000" i="1">
                                  <a:latin typeface="Cambria Math" charset="0"/>
                                  <a:ea typeface="Cambria Math" charset="0"/>
                                  <a:cs typeface="Cambria Math" charset="0"/>
                                </a:rPr>
                                <m:t>𝛼</m:t>
                              </m:r>
                            </m:sup>
                          </m:sSup>
                        </m:den>
                      </m:f>
                    </m:oMath>
                  </m:oMathPara>
                </a14:m>
                <a:endParaRPr lang="zh-CN" altLang="en-US" sz="2000">
                  <a:latin typeface="Cambria Math" charset="0"/>
                  <a:ea typeface="Cambria Math" charset="0"/>
                  <a:cs typeface="Cambria Math" charset="0"/>
                </a:endParaRPr>
              </a:p>
            </p:txBody>
          </p:sp>
        </mc:Choice>
        <mc:Fallback xmlns="">
          <p:sp>
            <p:nvSpPr>
              <p:cNvPr id="32" name="矩形 4"/>
              <p:cNvSpPr>
                <a:spLocks noRot="1" noChangeAspect="1" noMove="1" noResize="1" noEditPoints="1" noAdjustHandles="1" noChangeArrowheads="1" noChangeShapeType="1" noTextEdit="1"/>
              </p:cNvSpPr>
              <p:nvPr/>
            </p:nvSpPr>
            <p:spPr>
              <a:xfrm>
                <a:off x="609377" y="4335954"/>
                <a:ext cx="4706097" cy="739498"/>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30244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575F99-7928-A045-ACFD-0768B5B8E810}" type="slidenum">
              <a:rPr lang="en-US" smtClean="0"/>
              <a:pPr/>
              <a:t>18</a:t>
            </a:fld>
            <a:endParaRPr lang="en-US"/>
          </a:p>
        </p:txBody>
      </p:sp>
      <p:sp>
        <p:nvSpPr>
          <p:cNvPr id="5" name="标题 1"/>
          <p:cNvSpPr>
            <a:spLocks noGrp="1"/>
          </p:cNvSpPr>
          <p:nvPr>
            <p:ph type="title"/>
          </p:nvPr>
        </p:nvSpPr>
        <p:spPr>
          <a:xfrm>
            <a:off x="628650" y="365126"/>
            <a:ext cx="7886700" cy="1325563"/>
          </a:xfrm>
        </p:spPr>
        <p:txBody>
          <a:bodyPr/>
          <a:lstStyle/>
          <a:p>
            <a:r>
              <a:rPr lang="en-US" altLang="zh-CN"/>
              <a:t>Directional Antennas in Wireless Networks</a:t>
            </a:r>
            <a:endParaRPr lang="zh-CN" altLang="en-US"/>
          </a:p>
        </p:txBody>
      </p:sp>
      <p:sp>
        <p:nvSpPr>
          <p:cNvPr id="6" name="内容占位符 2"/>
          <p:cNvSpPr>
            <a:spLocks noGrp="1"/>
          </p:cNvSpPr>
          <p:nvPr>
            <p:ph idx="1"/>
          </p:nvPr>
        </p:nvSpPr>
        <p:spPr>
          <a:xfrm>
            <a:off x="628650" y="1355363"/>
            <a:ext cx="7886700" cy="4351338"/>
          </a:xfrm>
        </p:spPr>
        <p:txBody>
          <a:bodyPr>
            <a:normAutofit/>
          </a:bodyPr>
          <a:lstStyle/>
          <a:p>
            <a:r>
              <a:rPr lang="en-US" altLang="zh-CN" sz="2000"/>
              <a:t>Directional antennas in wireless networks reduce the number of sites by allowing multiple BS to share the same site (120 degree site patterns for 1/3 reuse)</a:t>
            </a:r>
            <a:endParaRPr lang="zh-CN" altLang="en-US" sz="2000"/>
          </a:p>
        </p:txBody>
      </p:sp>
      <p:pic>
        <p:nvPicPr>
          <p:cNvPr id="7"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2330" y="2120172"/>
            <a:ext cx="5885754" cy="4084680"/>
          </a:xfrm>
          <a:prstGeom prst="rect">
            <a:avLst/>
          </a:prstGeom>
        </p:spPr>
      </p:pic>
      <p:pic>
        <p:nvPicPr>
          <p:cNvPr id="2" name="Picture 4">
            <a:extLst>
              <a:ext uri="{FF2B5EF4-FFF2-40B4-BE49-F238E27FC236}">
                <a16:creationId xmlns:a16="http://schemas.microsoft.com/office/drawing/2014/main" id="{46D178C5-EFC8-B229-B5D0-CFC264C61D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890" y="2376294"/>
            <a:ext cx="1981200"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18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628650" y="365126"/>
            <a:ext cx="7886700" cy="1325563"/>
          </a:xfrm>
        </p:spPr>
        <p:txBody>
          <a:bodyPr/>
          <a:lstStyle/>
          <a:p>
            <a:r>
              <a:rPr lang="en-US" altLang="zh-CN"/>
              <a:t>Directional Antennas</a:t>
            </a:r>
            <a:endParaRPr lang="zh-CN" altLang="en-US"/>
          </a:p>
        </p:txBody>
      </p:sp>
      <mc:AlternateContent xmlns:mc="http://schemas.openxmlformats.org/markup-compatibility/2006" xmlns:a14="http://schemas.microsoft.com/office/drawing/2010/main">
        <mc:Choice Requires="a14">
          <p:sp>
            <p:nvSpPr>
              <p:cNvPr id="6" name="内容占位符 2"/>
              <p:cNvSpPr>
                <a:spLocks noGrp="1"/>
              </p:cNvSpPr>
              <p:nvPr>
                <p:ph idx="1"/>
              </p:nvPr>
            </p:nvSpPr>
            <p:spPr>
              <a:xfrm>
                <a:off x="628650" y="1825625"/>
                <a:ext cx="7886700" cy="4351338"/>
              </a:xfrm>
            </p:spPr>
            <p:txBody>
              <a:bodyPr>
                <a:normAutofit/>
              </a:bodyPr>
              <a:lstStyle/>
              <a:p>
                <a:r>
                  <a:rPr lang="en-US" altLang="zh-CN" sz="2000"/>
                  <a:t>The interference received at the mobile or the base station is dependent on the directivity of the antenna.</a:t>
                </a:r>
              </a:p>
              <a:p>
                <a:endParaRPr lang="en-US" altLang="zh-CN" sz="2000"/>
              </a:p>
              <a:p>
                <a:endParaRPr lang="en-US" altLang="zh-CN" sz="2000"/>
              </a:p>
              <a:p>
                <a:endParaRPr lang="en-US" altLang="zh-CN" sz="2000"/>
              </a:p>
              <a:p>
                <a:endParaRPr lang="en-US" altLang="zh-CN" sz="2000"/>
              </a:p>
              <a:p>
                <a:pPr marL="0" indent="0">
                  <a:buNone/>
                </a:pPr>
                <a:r>
                  <a:rPr lang="en-US" altLang="zh-CN" sz="2000"/>
                  <a:t>     </a:t>
                </a:r>
                <a14:m>
                  <m:oMath xmlns:m="http://schemas.openxmlformats.org/officeDocument/2006/math">
                    <m:sSub>
                      <m:sSubPr>
                        <m:ctrlPr>
                          <a:rPr lang="zh-CN" altLang="en-US" sz="2000" i="1">
                            <a:latin typeface="Cambria Math" panose="02040503050406030204" pitchFamily="18" charset="0"/>
                          </a:rPr>
                        </m:ctrlPr>
                      </m:sSubPr>
                      <m:e>
                        <m:r>
                          <a:rPr lang="en-US" altLang="zh-CN" sz="2000" b="0" i="1" smtClean="0">
                            <a:latin typeface="Cambria Math" panose="02040503050406030204" pitchFamily="18" charset="0"/>
                          </a:rPr>
                          <m:t>  </m:t>
                        </m:r>
                        <m:r>
                          <a:rPr lang="zh-CN" altLang="en-US" sz="2000" i="1">
                            <a:latin typeface="Cambria Math" panose="02040503050406030204" pitchFamily="18" charset="0"/>
                          </a:rPr>
                          <m:t>𝑆</m:t>
                        </m:r>
                      </m:e>
                      <m:sub>
                        <m:r>
                          <a:rPr lang="zh-CN" altLang="en-US" sz="2000" i="1">
                            <a:latin typeface="Cambria Math" panose="02040503050406030204" pitchFamily="18" charset="0"/>
                          </a:rPr>
                          <m:t>𝑏</m:t>
                        </m:r>
                      </m:sub>
                    </m:sSub>
                    <m:r>
                      <a:rPr lang="zh-CN" altLang="en-US" sz="2000">
                        <a:latin typeface="Cambria Math" panose="02040503050406030204" pitchFamily="18" charset="0"/>
                      </a:rPr>
                      <m:t>(</m:t>
                    </m:r>
                    <m:r>
                      <m:rPr>
                        <m:sty m:val="p"/>
                      </m:rPr>
                      <a:rPr lang="el-GR" altLang="zh-CN" sz="2000" i="1" smtClean="0">
                        <a:latin typeface="Cambria Math" panose="02040503050406030204" pitchFamily="18" charset="0"/>
                        <a:ea typeface="Cambria Math" panose="02040503050406030204" pitchFamily="18" charset="0"/>
                      </a:rPr>
                      <m:t>ϕ</m:t>
                    </m:r>
                    <m:r>
                      <a:rPr lang="zh-CN" altLang="en-US" sz="2000">
                        <a:latin typeface="Cambria Math" panose="02040503050406030204" pitchFamily="18" charset="0"/>
                      </a:rPr>
                      <m:t>)</m:t>
                    </m:r>
                  </m:oMath>
                </a14:m>
                <a:r>
                  <a:rPr lang="en-US" altLang="zh-CN" sz="2000"/>
                  <a:t>  is the base station antenna gain.</a:t>
                </a:r>
              </a:p>
              <a:p>
                <a:pPr marL="0" indent="0">
                  <a:buNone/>
                </a:pPr>
                <a:endParaRPr lang="en-US" altLang="zh-CN" sz="2000"/>
              </a:p>
              <a:p>
                <a:r>
                  <a:rPr lang="en-US" altLang="zh-CN" sz="2000"/>
                  <a:t>More reduction in interference can be obtained through the use of narrower sector antennas.</a:t>
                </a:r>
                <a:endParaRPr lang="zh-CN" altLang="en-US" sz="2000"/>
              </a:p>
            </p:txBody>
          </p:sp>
        </mc:Choice>
        <mc:Fallback xmlns="">
          <p:sp>
            <p:nvSpPr>
              <p:cNvPr id="6" name="内容占位符 2"/>
              <p:cNvSpPr>
                <a:spLocks noGrp="1" noRot="1" noChangeAspect="1" noMove="1" noResize="1" noEditPoints="1" noAdjustHandles="1" noChangeArrowheads="1" noChangeShapeType="1" noTextEdit="1"/>
              </p:cNvSpPr>
              <p:nvPr>
                <p:ph idx="1"/>
              </p:nvPr>
            </p:nvSpPr>
            <p:spPr>
              <a:xfrm>
                <a:off x="628650" y="1825625"/>
                <a:ext cx="7886700" cy="4351338"/>
              </a:xfrm>
              <a:blipFill>
                <a:blip r:embed="rId3"/>
                <a:stretch>
                  <a:fillRect l="-618" t="-7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矩形 3"/>
              <p:cNvSpPr/>
              <p:nvPr/>
            </p:nvSpPr>
            <p:spPr>
              <a:xfrm>
                <a:off x="3156837" y="2491159"/>
                <a:ext cx="2838341" cy="13104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i="1">
                          <a:latin typeface="Cambria Math" panose="02040503050406030204" pitchFamily="18" charset="0"/>
                        </a:rPr>
                        <m:t>𝛤</m:t>
                      </m:r>
                      <m:r>
                        <a:rPr lang="zh-CN" altLang="en-US" i="0">
                          <a:latin typeface="Cambria Math" panose="02040503050406030204" pitchFamily="18" charset="0"/>
                        </a:rPr>
                        <m:t>=</m:t>
                      </m:r>
                      <m:f>
                        <m:fPr>
                          <m:ctrlPr>
                            <a:rPr lang="zh-CN" altLang="en-US" i="1">
                              <a:latin typeface="Cambria Math" panose="02040503050406030204" pitchFamily="18" charset="0"/>
                            </a:rPr>
                          </m:ctrlPr>
                        </m:fPr>
                        <m:num>
                          <m:sSub>
                            <m:sSubPr>
                              <m:ctrlPr>
                                <a:rPr lang="zh-CN" altLang="en-US" i="1">
                                  <a:latin typeface="Cambria Math" panose="02040503050406030204" pitchFamily="18" charset="0"/>
                                </a:rPr>
                              </m:ctrlPr>
                            </m:sSubPr>
                            <m:e>
                              <m:r>
                                <a:rPr lang="zh-CN" altLang="en-US" i="1">
                                  <a:latin typeface="Cambria Math" panose="02040503050406030204" pitchFamily="18" charset="0"/>
                                </a:rPr>
                                <m:t>𝑆</m:t>
                              </m:r>
                            </m:e>
                            <m:sub>
                              <m:r>
                                <a:rPr lang="zh-CN" altLang="en-US" i="1">
                                  <a:latin typeface="Cambria Math" panose="02040503050406030204" pitchFamily="18" charset="0"/>
                                </a:rPr>
                                <m:t>𝑏</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𝛷</m:t>
                              </m:r>
                            </m:e>
                            <m:sub>
                              <m:r>
                                <a:rPr lang="zh-CN" altLang="en-US" i="0">
                                  <a:latin typeface="Cambria Math" panose="02040503050406030204" pitchFamily="18" charset="0"/>
                                </a:rPr>
                                <m:t>0</m:t>
                              </m:r>
                            </m:sub>
                          </m:sSub>
                          <m:r>
                            <a:rPr lang="zh-CN" altLang="en-US" i="0">
                              <a:latin typeface="Cambria Math" panose="02040503050406030204" pitchFamily="18" charset="0"/>
                            </a:rPr>
                            <m:t>)</m:t>
                          </m:r>
                          <m:f>
                            <m:fPr>
                              <m:ctrlPr>
                                <a:rPr lang="zh-CN" altLang="en-US" i="1">
                                  <a:latin typeface="Cambria Math" panose="02040503050406030204" pitchFamily="18" charset="0"/>
                                </a:rPr>
                              </m:ctrlPr>
                            </m:fPr>
                            <m:num>
                              <m:r>
                                <a:rPr lang="zh-CN" altLang="en-US" i="1">
                                  <a:latin typeface="Cambria Math" panose="02040503050406030204" pitchFamily="18" charset="0"/>
                                </a:rPr>
                                <m:t>𝑐</m:t>
                              </m:r>
                              <m:sSub>
                                <m:sSubPr>
                                  <m:ctrlPr>
                                    <a:rPr lang="zh-CN" altLang="en-US" i="1">
                                      <a:latin typeface="Cambria Math" panose="02040503050406030204" pitchFamily="18" charset="0"/>
                                    </a:rPr>
                                  </m:ctrlPr>
                                </m:sSubPr>
                                <m:e>
                                  <m:r>
                                    <a:rPr lang="zh-CN" altLang="en-US" i="1">
                                      <a:latin typeface="Cambria Math" panose="02040503050406030204" pitchFamily="18" charset="0"/>
                                    </a:rPr>
                                    <m:t>𝑃</m:t>
                                  </m:r>
                                </m:e>
                                <m:sub>
                                  <m:r>
                                    <a:rPr lang="zh-CN" altLang="en-US" i="1">
                                      <a:latin typeface="Cambria Math" panose="02040503050406030204" pitchFamily="18" charset="0"/>
                                    </a:rPr>
                                    <m:t>𝑡</m:t>
                                  </m:r>
                                </m:sub>
                              </m:sSub>
                            </m:num>
                            <m:den>
                              <m:sSup>
                                <m:sSupPr>
                                  <m:ctrlPr>
                                    <a:rPr lang="zh-CN" altLang="en-US" i="1">
                                      <a:latin typeface="Cambria Math" panose="02040503050406030204" pitchFamily="18" charset="0"/>
                                    </a:rPr>
                                  </m:ctrlPr>
                                </m:sSupPr>
                                <m:e>
                                  <m:r>
                                    <a:rPr lang="zh-CN" altLang="en-US" i="1">
                                      <a:latin typeface="Cambria Math" panose="02040503050406030204" pitchFamily="18" charset="0"/>
                                    </a:rPr>
                                    <m:t>𝑟</m:t>
                                  </m:r>
                                </m:e>
                                <m:sup>
                                  <m:r>
                                    <a:rPr lang="zh-CN" altLang="en-US" i="1">
                                      <a:latin typeface="Cambria Math" panose="02040503050406030204" pitchFamily="18" charset="0"/>
                                    </a:rPr>
                                    <m:t>𝛼</m:t>
                                  </m:r>
                                </m:sup>
                              </m:sSup>
                            </m:den>
                          </m:f>
                        </m:num>
                        <m:den>
                          <m:nary>
                            <m:naryPr>
                              <m:chr m:val="∑"/>
                              <m:limLoc m:val="subSup"/>
                              <m:grow m:val="on"/>
                              <m:supHide m:val="on"/>
                              <m:ctrlPr>
                                <a:rPr lang="zh-CN" altLang="en-US" i="1">
                                  <a:latin typeface="Cambria Math" panose="02040503050406030204" pitchFamily="18" charset="0"/>
                                </a:rPr>
                              </m:ctrlPr>
                            </m:naryPr>
                            <m:sub>
                              <m:r>
                                <a:rPr lang="zh-CN" altLang="en-US" i="1">
                                  <a:latin typeface="Cambria Math" panose="02040503050406030204" pitchFamily="18" charset="0"/>
                                </a:rPr>
                                <m:t>𝑘</m:t>
                              </m:r>
                            </m:sub>
                            <m:sup/>
                            <m:e>
                              <m:sSub>
                                <m:sSubPr>
                                  <m:ctrlPr>
                                    <a:rPr lang="zh-CN" altLang="en-US" i="1">
                                      <a:latin typeface="Cambria Math" panose="02040503050406030204" pitchFamily="18" charset="0"/>
                                    </a:rPr>
                                  </m:ctrlPr>
                                </m:sSubPr>
                                <m:e>
                                  <m:r>
                                    <a:rPr lang="zh-CN" altLang="en-US" i="1">
                                      <a:latin typeface="Cambria Math" panose="02040503050406030204" pitchFamily="18" charset="0"/>
                                    </a:rPr>
                                    <m:t>𝑆</m:t>
                                  </m:r>
                                </m:e>
                                <m:sub>
                                  <m:r>
                                    <a:rPr lang="zh-CN" altLang="en-US" i="1">
                                      <a:latin typeface="Cambria Math" panose="02040503050406030204" pitchFamily="18" charset="0"/>
                                    </a:rPr>
                                    <m:t>𝑏</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𝛷</m:t>
                                  </m:r>
                                </m:e>
                                <m:sub>
                                  <m:r>
                                    <a:rPr lang="zh-CN" altLang="en-US" i="1">
                                      <a:latin typeface="Cambria Math" panose="02040503050406030204" pitchFamily="18" charset="0"/>
                                    </a:rPr>
                                    <m:t>𝑘</m:t>
                                  </m:r>
                                </m:sub>
                              </m:sSub>
                              <m:r>
                                <a:rPr lang="zh-CN" altLang="en-US" i="0" smtClean="0">
                                  <a:latin typeface="Cambria Math" panose="02040503050406030204" pitchFamily="18" charset="0"/>
                                </a:rPr>
                                <m:t>)</m:t>
                              </m:r>
                              <m:f>
                                <m:fPr>
                                  <m:ctrlPr>
                                    <a:rPr lang="zh-CN" altLang="en-US" i="1">
                                      <a:latin typeface="Cambria Math" panose="02040503050406030204" pitchFamily="18" charset="0"/>
                                    </a:rPr>
                                  </m:ctrlPr>
                                </m:fPr>
                                <m:num>
                                  <m:r>
                                    <a:rPr lang="zh-CN" altLang="en-US" i="1">
                                      <a:latin typeface="Cambria Math" panose="02040503050406030204" pitchFamily="18" charset="0"/>
                                    </a:rPr>
                                    <m:t>𝑐</m:t>
                                  </m:r>
                                  <m:sSub>
                                    <m:sSubPr>
                                      <m:ctrlPr>
                                        <a:rPr lang="zh-CN" altLang="en-US" i="1">
                                          <a:latin typeface="Cambria Math" panose="02040503050406030204" pitchFamily="18" charset="0"/>
                                        </a:rPr>
                                      </m:ctrlPr>
                                    </m:sSubPr>
                                    <m:e>
                                      <m:r>
                                        <a:rPr lang="zh-CN" altLang="en-US" i="1">
                                          <a:latin typeface="Cambria Math" panose="02040503050406030204" pitchFamily="18" charset="0"/>
                                        </a:rPr>
                                        <m:t>𝑃</m:t>
                                      </m:r>
                                    </m:e>
                                    <m:sub>
                                      <m:r>
                                        <a:rPr lang="zh-CN" altLang="en-US" i="1">
                                          <a:latin typeface="Cambria Math" panose="02040503050406030204" pitchFamily="18" charset="0"/>
                                        </a:rPr>
                                        <m:t>𝑡</m:t>
                                      </m:r>
                                    </m:sub>
                                  </m:sSub>
                                </m:num>
                                <m:den>
                                  <m:sSubSup>
                                    <m:sSubSupPr>
                                      <m:ctrlPr>
                                        <a:rPr lang="zh-CN" altLang="en-US" i="1">
                                          <a:latin typeface="Cambria Math" panose="02040503050406030204" pitchFamily="18" charset="0"/>
                                        </a:rPr>
                                      </m:ctrlPr>
                                    </m:sSubSupPr>
                                    <m:e>
                                      <m:r>
                                        <a:rPr lang="zh-CN" altLang="en-US" i="1">
                                          <a:latin typeface="Cambria Math" panose="02040503050406030204" pitchFamily="18" charset="0"/>
                                        </a:rPr>
                                        <m:t>𝐷</m:t>
                                      </m:r>
                                    </m:e>
                                    <m:sub>
                                      <m:r>
                                        <a:rPr lang="zh-CN" altLang="en-US" i="1">
                                          <a:latin typeface="Cambria Math" panose="02040503050406030204" pitchFamily="18" charset="0"/>
                                        </a:rPr>
                                        <m:t>𝑘</m:t>
                                      </m:r>
                                    </m:sub>
                                    <m:sup>
                                      <m:r>
                                        <a:rPr lang="zh-CN" altLang="en-US" i="1">
                                          <a:latin typeface="Cambria Math" panose="02040503050406030204" pitchFamily="18" charset="0"/>
                                        </a:rPr>
                                        <m:t>𝛼</m:t>
                                      </m:r>
                                    </m:sup>
                                  </m:sSubSup>
                                </m:den>
                              </m:f>
                            </m:e>
                          </m:nary>
                          <m:r>
                            <a:rPr lang="zh-CN" altLang="en-US" i="0">
                              <a:latin typeface="Cambria Math" panose="02040503050406030204" pitchFamily="18" charset="0"/>
                            </a:rPr>
                            <m:t>+</m:t>
                          </m:r>
                          <m:r>
                            <a:rPr lang="zh-CN" altLang="en-US" i="1">
                              <a:latin typeface="Cambria Math" panose="02040503050406030204" pitchFamily="18" charset="0"/>
                            </a:rPr>
                            <m:t>𝑁</m:t>
                          </m:r>
                        </m:den>
                      </m:f>
                    </m:oMath>
                  </m:oMathPara>
                </a14:m>
                <a:endParaRPr lang="zh-CN" altLang="en-US">
                  <a:latin typeface="Tahoma" pitchFamily="34" charset="0"/>
                </a:endParaRPr>
              </a:p>
            </p:txBody>
          </p:sp>
        </mc:Choice>
        <mc:Fallback xmlns="">
          <p:sp>
            <p:nvSpPr>
              <p:cNvPr id="7" name="矩形 3"/>
              <p:cNvSpPr>
                <a:spLocks noRot="1" noChangeAspect="1" noMove="1" noResize="1" noEditPoints="1" noAdjustHandles="1" noChangeArrowheads="1" noChangeShapeType="1" noTextEdit="1"/>
              </p:cNvSpPr>
              <p:nvPr/>
            </p:nvSpPr>
            <p:spPr>
              <a:xfrm>
                <a:off x="3156837" y="2491159"/>
                <a:ext cx="2838341" cy="1310423"/>
              </a:xfrm>
              <a:prstGeom prst="rect">
                <a:avLst/>
              </a:prstGeom>
              <a:blipFill>
                <a:blip r:embed="rId4"/>
                <a:stretch>
                  <a:fillRect/>
                </a:stretch>
              </a:blipFill>
            </p:spPr>
            <p:txBody>
              <a:bodyPr/>
              <a:lstStyle/>
              <a:p>
                <a:r>
                  <a:rPr lang="en-US">
                    <a:noFill/>
                  </a:rPr>
                  <a:t> </a:t>
                </a:r>
              </a:p>
            </p:txBody>
          </p:sp>
        </mc:Fallback>
      </mc:AlternateContent>
      <p:sp>
        <p:nvSpPr>
          <p:cNvPr id="8" name="Slide Number Placeholder 7"/>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575F99-7928-A045-ACFD-0768B5B8E810}" type="slidenum">
              <a:rPr lang="en-US" smtClean="0"/>
              <a:pPr/>
              <a:t>19</a:t>
            </a:fld>
            <a:endParaRPr lang="en-US"/>
          </a:p>
        </p:txBody>
      </p:sp>
    </p:spTree>
    <p:extLst>
      <p:ext uri="{BB962C8B-B14F-4D97-AF65-F5344CB8AC3E}">
        <p14:creationId xmlns:p14="http://schemas.microsoft.com/office/powerpoint/2010/main" val="781731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F55EDB-E584-CAA4-6148-FEA3CB9E73F6}"/>
              </a:ext>
            </a:extLst>
          </p:cNvPr>
          <p:cNvSpPr txBox="1"/>
          <p:nvPr/>
        </p:nvSpPr>
        <p:spPr>
          <a:xfrm>
            <a:off x="3556497" y="1624804"/>
            <a:ext cx="1030601" cy="300082"/>
          </a:xfrm>
          <a:prstGeom prst="rect">
            <a:avLst/>
          </a:prstGeom>
          <a:noFill/>
        </p:spPr>
        <p:txBody>
          <a:bodyPr wrap="square" rtlCol="0">
            <a:spAutoFit/>
          </a:bodyPr>
          <a:lstStyle/>
          <a:p>
            <a:pPr algn="ctr" defTabSz="685800"/>
            <a:r>
              <a:rPr lang="en-CH" sz="1350" dirty="0">
                <a:solidFill>
                  <a:prstClr val="black"/>
                </a:solidFill>
                <a:latin typeface="Aptos" panose="02110004020202020204"/>
              </a:rPr>
              <a:t>homework</a:t>
            </a:r>
          </a:p>
        </p:txBody>
      </p:sp>
      <p:sp>
        <p:nvSpPr>
          <p:cNvPr id="6" name="TextBox 5">
            <a:extLst>
              <a:ext uri="{FF2B5EF4-FFF2-40B4-BE49-F238E27FC236}">
                <a16:creationId xmlns:a16="http://schemas.microsoft.com/office/drawing/2014/main" id="{D71D8116-4081-5A99-D067-024C35FEEE7A}"/>
              </a:ext>
            </a:extLst>
          </p:cNvPr>
          <p:cNvSpPr txBox="1"/>
          <p:nvPr/>
        </p:nvSpPr>
        <p:spPr>
          <a:xfrm>
            <a:off x="4644248" y="1624804"/>
            <a:ext cx="947057" cy="300082"/>
          </a:xfrm>
          <a:prstGeom prst="rect">
            <a:avLst/>
          </a:prstGeom>
          <a:noFill/>
        </p:spPr>
        <p:txBody>
          <a:bodyPr wrap="square" rtlCol="0">
            <a:spAutoFit/>
          </a:bodyPr>
          <a:lstStyle/>
          <a:p>
            <a:pPr algn="ctr" defTabSz="685800"/>
            <a:r>
              <a:rPr lang="en-CH" sz="1350" dirty="0">
                <a:solidFill>
                  <a:prstClr val="black"/>
                </a:solidFill>
                <a:latin typeface="Aptos" panose="02110004020202020204"/>
              </a:rPr>
              <a:t>lab</a:t>
            </a:r>
          </a:p>
        </p:txBody>
      </p:sp>
      <p:sp>
        <p:nvSpPr>
          <p:cNvPr id="13" name="TextBox 12">
            <a:extLst>
              <a:ext uri="{FF2B5EF4-FFF2-40B4-BE49-F238E27FC236}">
                <a16:creationId xmlns:a16="http://schemas.microsoft.com/office/drawing/2014/main" id="{3415B63C-BF89-11FD-6A21-785C96B5B250}"/>
              </a:ext>
            </a:extLst>
          </p:cNvPr>
          <p:cNvSpPr txBox="1"/>
          <p:nvPr/>
        </p:nvSpPr>
        <p:spPr>
          <a:xfrm>
            <a:off x="6846314" y="1624804"/>
            <a:ext cx="947057" cy="300082"/>
          </a:xfrm>
          <a:prstGeom prst="rect">
            <a:avLst/>
          </a:prstGeom>
          <a:noFill/>
        </p:spPr>
        <p:txBody>
          <a:bodyPr wrap="square" rtlCol="0">
            <a:spAutoFit/>
          </a:bodyPr>
          <a:lstStyle/>
          <a:p>
            <a:pPr algn="ctr" defTabSz="685800"/>
            <a:r>
              <a:rPr lang="en-CH" sz="1350" dirty="0">
                <a:solidFill>
                  <a:prstClr val="black"/>
                </a:solidFill>
                <a:latin typeface="Aptos" panose="02110004020202020204"/>
              </a:rPr>
              <a:t>MAC</a:t>
            </a:r>
          </a:p>
        </p:txBody>
      </p:sp>
      <p:sp>
        <p:nvSpPr>
          <p:cNvPr id="14" name="TextBox 13">
            <a:extLst>
              <a:ext uri="{FF2B5EF4-FFF2-40B4-BE49-F238E27FC236}">
                <a16:creationId xmlns:a16="http://schemas.microsoft.com/office/drawing/2014/main" id="{006D4A1A-EFBB-183B-A9E4-D4154A4E7513}"/>
              </a:ext>
            </a:extLst>
          </p:cNvPr>
          <p:cNvSpPr txBox="1"/>
          <p:nvPr/>
        </p:nvSpPr>
        <p:spPr>
          <a:xfrm>
            <a:off x="7850521" y="1617955"/>
            <a:ext cx="1218770" cy="300082"/>
          </a:xfrm>
          <a:prstGeom prst="rect">
            <a:avLst/>
          </a:prstGeom>
          <a:noFill/>
        </p:spPr>
        <p:txBody>
          <a:bodyPr wrap="square" rtlCol="0">
            <a:spAutoFit/>
          </a:bodyPr>
          <a:lstStyle/>
          <a:p>
            <a:pPr algn="ctr" defTabSz="685800"/>
            <a:r>
              <a:rPr lang="en-CH" sz="1350" dirty="0">
                <a:solidFill>
                  <a:prstClr val="black"/>
                </a:solidFill>
                <a:latin typeface="Aptos" panose="02110004020202020204"/>
              </a:rPr>
              <a:t>Scheduling</a:t>
            </a:r>
          </a:p>
        </p:txBody>
      </p:sp>
      <p:sp>
        <p:nvSpPr>
          <p:cNvPr id="15" name="TextBox 14">
            <a:extLst>
              <a:ext uri="{FF2B5EF4-FFF2-40B4-BE49-F238E27FC236}">
                <a16:creationId xmlns:a16="http://schemas.microsoft.com/office/drawing/2014/main" id="{E30CADA0-E763-25EB-C7F2-2D853F1414F6}"/>
              </a:ext>
            </a:extLst>
          </p:cNvPr>
          <p:cNvSpPr txBox="1"/>
          <p:nvPr/>
        </p:nvSpPr>
        <p:spPr>
          <a:xfrm>
            <a:off x="251460" y="3760157"/>
            <a:ext cx="8892540" cy="2862322"/>
          </a:xfrm>
          <a:prstGeom prst="rect">
            <a:avLst/>
          </a:prstGeom>
          <a:noFill/>
        </p:spPr>
        <p:txBody>
          <a:bodyPr wrap="square" rtlCol="0">
            <a:spAutoFit/>
          </a:bodyPr>
          <a:lstStyle/>
          <a:p>
            <a:pPr defTabSz="685800"/>
            <a:r>
              <a:rPr lang="en-CH" b="1" dirty="0">
                <a:solidFill>
                  <a:prstClr val="black"/>
                </a:solidFill>
                <a:latin typeface="Arial" panose="020B0604020202020204" pitchFamily="34" charset="0"/>
                <a:cs typeface="Arial" panose="020B0604020202020204" pitchFamily="34" charset="0"/>
              </a:rPr>
              <a:t>Highlights of constructive critism from verbal feedback:</a:t>
            </a:r>
          </a:p>
          <a:p>
            <a:pPr defTabSz="685800"/>
            <a:endParaRPr lang="en-CH" b="1" dirty="0">
              <a:solidFill>
                <a:prstClr val="black"/>
              </a:solidFill>
              <a:latin typeface="Arial" panose="020B0604020202020204" pitchFamily="34" charset="0"/>
              <a:cs typeface="Arial" panose="020B0604020202020204" pitchFamily="34" charset="0"/>
            </a:endParaRPr>
          </a:p>
          <a:p>
            <a:pPr marL="214313" indent="-214313" defTabSz="685800">
              <a:buFontTx/>
              <a:buChar char="-"/>
            </a:pPr>
            <a:r>
              <a:rPr lang="en-GB" dirty="0">
                <a:solidFill>
                  <a:prstClr val="black"/>
                </a:solidFill>
                <a:latin typeface="Arial" panose="020B0604020202020204" pitchFamily="34" charset="0"/>
                <a:cs typeface="Arial" panose="020B0604020202020204" pitchFamily="34" charset="0"/>
              </a:rPr>
              <a:t>3 hour lectures are mentally tiring</a:t>
            </a:r>
          </a:p>
          <a:p>
            <a:pPr marL="214313" indent="-214313" defTabSz="685800">
              <a:buFontTx/>
              <a:buChar char="-"/>
            </a:pPr>
            <a:r>
              <a:rPr lang="en-GB" dirty="0">
                <a:solidFill>
                  <a:prstClr val="black"/>
                </a:solidFill>
                <a:latin typeface="Arial" panose="020B0604020202020204" pitchFamily="34" charset="0"/>
                <a:cs typeface="Arial" panose="020B0604020202020204" pitchFamily="34" charset="0"/>
              </a:rPr>
              <a:t>L</a:t>
            </a:r>
            <a:r>
              <a:rPr lang="en-CH" dirty="0">
                <a:solidFill>
                  <a:prstClr val="black"/>
                </a:solidFill>
                <a:latin typeface="Arial" panose="020B0604020202020204" pitchFamily="34" charset="0"/>
                <a:cs typeface="Arial" panose="020B0604020202020204" pitchFamily="34" charset="0"/>
              </a:rPr>
              <a:t>abs are not straightforward and require extra clarification by attending lab sessions</a:t>
            </a:r>
          </a:p>
          <a:p>
            <a:pPr marL="214313" indent="-214313" defTabSz="685800">
              <a:buFontTx/>
              <a:buChar char="-"/>
            </a:pPr>
            <a:r>
              <a:rPr lang="en-CH" dirty="0">
                <a:solidFill>
                  <a:prstClr val="black"/>
                </a:solidFill>
                <a:latin typeface="Arial" panose="020B0604020202020204" pitchFamily="34" charset="0"/>
                <a:cs typeface="Arial" panose="020B0604020202020204" pitchFamily="34" charset="0"/>
              </a:rPr>
              <a:t>Consistency of terminology and equations between labs/homeworks/lectures</a:t>
            </a:r>
          </a:p>
          <a:p>
            <a:pPr marL="214313" indent="-214313" defTabSz="685800">
              <a:buFontTx/>
              <a:buChar char="-"/>
            </a:pPr>
            <a:r>
              <a:rPr lang="en-CH" dirty="0">
                <a:solidFill>
                  <a:prstClr val="black"/>
                </a:solidFill>
                <a:latin typeface="Arial" panose="020B0604020202020204" pitchFamily="34" charset="0"/>
                <a:cs typeface="Arial" panose="020B0604020202020204" pitchFamily="34" charset="0"/>
              </a:rPr>
              <a:t>More background and extra material to look back at (eg. more detailed slides)</a:t>
            </a:r>
          </a:p>
          <a:p>
            <a:pPr marL="214313" indent="-214313" defTabSz="685800">
              <a:buFontTx/>
              <a:buChar char="-"/>
            </a:pPr>
            <a:r>
              <a:rPr lang="en-CH" dirty="0">
                <a:solidFill>
                  <a:prstClr val="black"/>
                </a:solidFill>
                <a:latin typeface="Arial" panose="020B0604020202020204" pitchFamily="34" charset="0"/>
                <a:cs typeface="Arial" panose="020B0604020202020204" pitchFamily="34" charset="0"/>
              </a:rPr>
              <a:t>More concrete examples shown in class</a:t>
            </a:r>
          </a:p>
          <a:p>
            <a:pPr marL="214313" indent="-214313" defTabSz="685800">
              <a:buFontTx/>
              <a:buChar char="-"/>
            </a:pPr>
            <a:r>
              <a:rPr lang="en-CH" dirty="0">
                <a:solidFill>
                  <a:prstClr val="black"/>
                </a:solidFill>
                <a:latin typeface="Arial" panose="020B0604020202020204" pitchFamily="34" charset="0"/>
                <a:cs typeface="Arial" panose="020B0604020202020204" pitchFamily="34" charset="0"/>
              </a:rPr>
              <a:t>Labs should be in Matlab  🤨</a:t>
            </a:r>
          </a:p>
          <a:p>
            <a:pPr defTabSz="685800"/>
            <a:endParaRPr lang="en-CH" dirty="0">
              <a:solidFill>
                <a:prstClr val="black"/>
              </a:solidFill>
              <a:latin typeface="Arial" panose="020B0604020202020204" pitchFamily="34" charset="0"/>
              <a:cs typeface="Arial" panose="020B0604020202020204" pitchFamily="34" charset="0"/>
            </a:endParaRPr>
          </a:p>
          <a:p>
            <a:pPr marL="214313" indent="-214313" defTabSz="685800">
              <a:buFontTx/>
              <a:buChar char="-"/>
            </a:pPr>
            <a:endParaRPr lang="en-CH" dirty="0">
              <a:solidFill>
                <a:prstClr val="black"/>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B9C568D6-074E-8CB2-98EC-BFCA3A7ED2B9}"/>
              </a:ext>
            </a:extLst>
          </p:cNvPr>
          <p:cNvSpPr txBox="1"/>
          <p:nvPr/>
        </p:nvSpPr>
        <p:spPr>
          <a:xfrm>
            <a:off x="7319842" y="2052269"/>
            <a:ext cx="1445246" cy="507831"/>
          </a:xfrm>
          <a:prstGeom prst="rect">
            <a:avLst/>
          </a:prstGeom>
          <a:noFill/>
        </p:spPr>
        <p:txBody>
          <a:bodyPr wrap="square" rtlCol="0">
            <a:spAutoFit/>
          </a:bodyPr>
          <a:lstStyle/>
          <a:p>
            <a:pPr algn="ctr" defTabSz="685800"/>
            <a:r>
              <a:rPr lang="en-CH" sz="1350" dirty="0">
                <a:solidFill>
                  <a:prstClr val="black"/>
                </a:solidFill>
                <a:latin typeface="Aptos" panose="02110004020202020204"/>
              </a:rPr>
              <a:t>OFDM phase tracking</a:t>
            </a:r>
          </a:p>
        </p:txBody>
      </p:sp>
      <p:graphicFrame>
        <p:nvGraphicFramePr>
          <p:cNvPr id="18" name="Chart 17">
            <a:extLst>
              <a:ext uri="{FF2B5EF4-FFF2-40B4-BE49-F238E27FC236}">
                <a16:creationId xmlns:a16="http://schemas.microsoft.com/office/drawing/2014/main" id="{25911A8E-8026-835C-89A1-BB9A37549105}"/>
              </a:ext>
            </a:extLst>
          </p:cNvPr>
          <p:cNvGraphicFramePr>
            <a:graphicFrameLocks/>
          </p:cNvGraphicFramePr>
          <p:nvPr/>
        </p:nvGraphicFramePr>
        <p:xfrm>
          <a:off x="91970" y="1456292"/>
          <a:ext cx="2624138" cy="2057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C5F5CA67-1D87-67DC-0F7A-50359879EBE0}"/>
              </a:ext>
            </a:extLst>
          </p:cNvPr>
          <p:cNvGraphicFramePr>
            <a:graphicFrameLocks/>
          </p:cNvGraphicFramePr>
          <p:nvPr/>
        </p:nvGraphicFramePr>
        <p:xfrm>
          <a:off x="2740309" y="1456292"/>
          <a:ext cx="2860653" cy="2057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a:extLst>
              <a:ext uri="{FF2B5EF4-FFF2-40B4-BE49-F238E27FC236}">
                <a16:creationId xmlns:a16="http://schemas.microsoft.com/office/drawing/2014/main" id="{1AB27153-9F56-96ED-F1FB-8A4D33F3F917}"/>
              </a:ext>
            </a:extLst>
          </p:cNvPr>
          <p:cNvGraphicFramePr>
            <a:graphicFrameLocks/>
          </p:cNvGraphicFramePr>
          <p:nvPr/>
        </p:nvGraphicFramePr>
        <p:xfrm>
          <a:off x="5621373" y="1456292"/>
          <a:ext cx="3429000" cy="2057400"/>
        </p:xfrm>
        <a:graphic>
          <a:graphicData uri="http://schemas.openxmlformats.org/drawingml/2006/chart">
            <c:chart xmlns:c="http://schemas.openxmlformats.org/drawingml/2006/chart" xmlns:r="http://schemas.openxmlformats.org/officeDocument/2006/relationships" r:id="rId5"/>
          </a:graphicData>
        </a:graphic>
      </p:graphicFrame>
      <p:sp>
        <p:nvSpPr>
          <p:cNvPr id="21" name="Title 20">
            <a:extLst>
              <a:ext uri="{FF2B5EF4-FFF2-40B4-BE49-F238E27FC236}">
                <a16:creationId xmlns:a16="http://schemas.microsoft.com/office/drawing/2014/main" id="{5E3A6483-998C-5ED8-DF88-08477B1224D9}"/>
              </a:ext>
            </a:extLst>
          </p:cNvPr>
          <p:cNvSpPr>
            <a:spLocks noGrp="1"/>
          </p:cNvSpPr>
          <p:nvPr>
            <p:ph type="title"/>
          </p:nvPr>
        </p:nvSpPr>
        <p:spPr>
          <a:xfrm>
            <a:off x="628650" y="537064"/>
            <a:ext cx="7886700" cy="485480"/>
          </a:xfrm>
        </p:spPr>
        <p:txBody>
          <a:bodyPr>
            <a:normAutofit fontScale="90000"/>
          </a:bodyPr>
          <a:lstStyle/>
          <a:p>
            <a:pPr algn="ctr"/>
            <a:r>
              <a:rPr lang="en-CH" dirty="0">
                <a:latin typeface="Arial" panose="020B0604020202020204" pitchFamily="34" charset="0"/>
                <a:cs typeface="Arial" panose="020B0604020202020204" pitchFamily="34" charset="0"/>
              </a:rPr>
              <a:t>Feedback Survey Results</a:t>
            </a:r>
          </a:p>
        </p:txBody>
      </p:sp>
      <p:sp>
        <p:nvSpPr>
          <p:cNvPr id="22" name="TextBox 21">
            <a:extLst>
              <a:ext uri="{FF2B5EF4-FFF2-40B4-BE49-F238E27FC236}">
                <a16:creationId xmlns:a16="http://schemas.microsoft.com/office/drawing/2014/main" id="{900AC5CE-E185-3155-F0F8-7A2EC7630BEF}"/>
              </a:ext>
            </a:extLst>
          </p:cNvPr>
          <p:cNvSpPr txBox="1"/>
          <p:nvPr/>
        </p:nvSpPr>
        <p:spPr>
          <a:xfrm>
            <a:off x="380642" y="6247674"/>
            <a:ext cx="8155641" cy="323165"/>
          </a:xfrm>
          <a:prstGeom prst="rect">
            <a:avLst/>
          </a:prstGeom>
          <a:noFill/>
        </p:spPr>
        <p:txBody>
          <a:bodyPr wrap="square" rtlCol="0">
            <a:spAutoFit/>
          </a:bodyPr>
          <a:lstStyle/>
          <a:p>
            <a:pPr algn="ctr" defTabSz="685800"/>
            <a:r>
              <a:rPr lang="en-CH" sz="1500" dirty="0">
                <a:solidFill>
                  <a:prstClr val="black"/>
                </a:solidFill>
                <a:latin typeface="Arial" panose="020B0604020202020204" pitchFamily="34" charset="0"/>
                <a:cs typeface="Arial" panose="020B0604020202020204" pitchFamily="34" charset="0"/>
              </a:rPr>
              <a:t>However, overall, it seems like most people enjoy the material presented in class! </a:t>
            </a:r>
            <a:r>
              <a:rPr lang="en-CH" sz="1500" dirty="0">
                <a:solidFill>
                  <a:prstClr val="black"/>
                </a:solidFill>
                <a:latin typeface="Arial" panose="020B0604020202020204" pitchFamily="34" charset="0"/>
                <a:cs typeface="Arial" panose="020B0604020202020204" pitchFamily="34" charset="0"/>
                <a:sym typeface="Wingdings" pitchFamily="2" charset="2"/>
              </a:rPr>
              <a:t> </a:t>
            </a:r>
            <a:endParaRPr lang="en-CH" sz="15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7685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2F2A54A2-3F0A-A0A6-C9F5-37D540184821}"/>
              </a:ext>
            </a:extLst>
          </p:cNvPr>
          <p:cNvSpPr>
            <a:spLocks noGrp="1" noChangeArrowheads="1"/>
          </p:cNvSpPr>
          <p:nvPr>
            <p:ph type="title"/>
          </p:nvPr>
        </p:nvSpPr>
        <p:spPr>
          <a:xfrm>
            <a:off x="457200" y="-76200"/>
            <a:ext cx="8229600" cy="1143000"/>
          </a:xfrm>
        </p:spPr>
        <p:txBody>
          <a:bodyPr/>
          <a:lstStyle/>
          <a:p>
            <a:br>
              <a:rPr lang="fr-CH" altLang="en-US">
                <a:latin typeface="Helvetica" pitchFamily="2" charset="0"/>
                <a:ea typeface="ＭＳ Ｐゴシック" panose="020B0600070205080204" pitchFamily="34" charset="-128"/>
              </a:rPr>
            </a:br>
            <a:r>
              <a:rPr lang="fr-CH" altLang="en-US" err="1">
                <a:latin typeface="Helvetica" pitchFamily="2" charset="0"/>
                <a:ea typeface="ＭＳ Ｐゴシック" panose="020B0600070205080204" pitchFamily="34" charset="-128"/>
              </a:rPr>
              <a:t>Femtocells</a:t>
            </a:r>
            <a:endParaRPr lang="fr-CH" altLang="en-US">
              <a:latin typeface="Helvetica" pitchFamily="2" charset="0"/>
              <a:ea typeface="ＭＳ Ｐゴシック" panose="020B0600070205080204" pitchFamily="34" charset="-128"/>
            </a:endParaRPr>
          </a:p>
        </p:txBody>
      </p:sp>
      <p:sp>
        <p:nvSpPr>
          <p:cNvPr id="34818" name="Slide Number Placeholder 5">
            <a:extLst>
              <a:ext uri="{FF2B5EF4-FFF2-40B4-BE49-F238E27FC236}">
                <a16:creationId xmlns:a16="http://schemas.microsoft.com/office/drawing/2014/main" id="{53AFEA73-BE2E-543C-E694-E6EC5296B0B3}"/>
              </a:ext>
            </a:extLst>
          </p:cNvPr>
          <p:cNvSpPr>
            <a:spLocks noGrp="1"/>
          </p:cNvSpPr>
          <p:nvPr>
            <p:ph type="sldNum" sz="quarter" idx="11"/>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9pPr>
          </a:lstStyle>
          <a:p>
            <a:pPr algn="l" eaLnBrk="1" hangingPunct="1">
              <a:spcBef>
                <a:spcPct val="0"/>
              </a:spcBef>
              <a:buClrTx/>
              <a:buSzTx/>
              <a:buFontTx/>
              <a:buNone/>
              <a:defRPr/>
            </a:pPr>
            <a:fld id="{42A3D1B8-EA0A-254C-8B37-FC7733DDFBEA}" type="slidenum">
              <a:rPr lang="en-US" altLang="en-CH" smtClean="0"/>
              <a:pPr algn="l" eaLnBrk="1" hangingPunct="1">
                <a:spcBef>
                  <a:spcPct val="0"/>
                </a:spcBef>
                <a:buClrTx/>
                <a:buSzTx/>
                <a:buFontTx/>
                <a:buNone/>
                <a:defRPr/>
              </a:pPr>
              <a:t>20</a:t>
            </a:fld>
            <a:endParaRPr lang="en-US" altLang="en-US" sz="1200">
              <a:solidFill>
                <a:schemeClr val="tx2"/>
              </a:solidFill>
              <a:latin typeface="Times New Roman" panose="02020603050405020304" pitchFamily="18" charset="0"/>
            </a:endParaRPr>
          </a:p>
        </p:txBody>
      </p:sp>
      <p:sp>
        <p:nvSpPr>
          <p:cNvPr id="7" name="Content Placeholder 2">
            <a:extLst>
              <a:ext uri="{FF2B5EF4-FFF2-40B4-BE49-F238E27FC236}">
                <a16:creationId xmlns:a16="http://schemas.microsoft.com/office/drawing/2014/main" id="{F72A62E5-7080-92D8-2763-74AD39F6DF04}"/>
              </a:ext>
            </a:extLst>
          </p:cNvPr>
          <p:cNvSpPr>
            <a:spLocks noGrp="1"/>
          </p:cNvSpPr>
          <p:nvPr>
            <p:ph idx="1"/>
          </p:nvPr>
        </p:nvSpPr>
        <p:spPr>
          <a:xfrm>
            <a:off x="685800" y="1143000"/>
            <a:ext cx="7772400" cy="4953000"/>
          </a:xfrm>
        </p:spPr>
        <p:txBody>
          <a:bodyPr>
            <a:normAutofit fontScale="92500" lnSpcReduction="20000"/>
          </a:bodyPr>
          <a:lstStyle/>
          <a:p>
            <a:pPr>
              <a:defRPr/>
            </a:pPr>
            <a:r>
              <a:rPr lang="en-US"/>
              <a:t>Home base stations </a:t>
            </a:r>
            <a:br>
              <a:rPr lang="en-US"/>
            </a:br>
            <a:r>
              <a:rPr lang="en-US"/>
              <a:t>for mobile networks</a:t>
            </a:r>
          </a:p>
          <a:p>
            <a:pPr lvl="1">
              <a:buFont typeface="Marlett" charset="2"/>
              <a:buChar char="i"/>
              <a:defRPr/>
            </a:pPr>
            <a:r>
              <a:rPr lang="en-US"/>
              <a:t>Licensed spectrum</a:t>
            </a:r>
          </a:p>
          <a:p>
            <a:pPr lvl="1">
              <a:buFont typeface="Marlett" charset="2"/>
              <a:buChar char="i"/>
              <a:defRPr/>
            </a:pPr>
            <a:r>
              <a:rPr lang="en-US"/>
              <a:t>Low-power, low-range</a:t>
            </a:r>
          </a:p>
          <a:p>
            <a:pPr lvl="1">
              <a:buFont typeface="Marlett" charset="2"/>
              <a:buChar char="i"/>
              <a:defRPr/>
            </a:pPr>
            <a:r>
              <a:rPr lang="en-US">
                <a:solidFill>
                  <a:schemeClr val="bg2">
                    <a:lumMod val="50000"/>
                  </a:schemeClr>
                </a:solidFill>
              </a:rPr>
              <a:t>At user’s premises</a:t>
            </a:r>
          </a:p>
          <a:p>
            <a:pPr lvl="1">
              <a:buFont typeface="Marlett" charset="2"/>
              <a:buChar char="i"/>
              <a:defRPr/>
            </a:pPr>
            <a:r>
              <a:rPr lang="en-US"/>
              <a:t>Cellular access through</a:t>
            </a:r>
            <a:br>
              <a:rPr lang="en-US"/>
            </a:br>
            <a:r>
              <a:rPr lang="en-US"/>
              <a:t>fixed </a:t>
            </a:r>
            <a:r>
              <a:rPr lang="en-US">
                <a:solidFill>
                  <a:schemeClr val="bg2">
                    <a:lumMod val="50000"/>
                  </a:schemeClr>
                </a:solidFill>
              </a:rPr>
              <a:t>broadband </a:t>
            </a:r>
            <a:br>
              <a:rPr lang="en-US">
                <a:solidFill>
                  <a:schemeClr val="bg2">
                    <a:lumMod val="50000"/>
                  </a:schemeClr>
                </a:solidFill>
              </a:rPr>
            </a:br>
            <a:r>
              <a:rPr lang="en-US">
                <a:solidFill>
                  <a:schemeClr val="bg2">
                    <a:lumMod val="50000"/>
                  </a:schemeClr>
                </a:solidFill>
              </a:rPr>
              <a:t>connection </a:t>
            </a:r>
            <a:r>
              <a:rPr lang="en-US"/>
              <a:t>(ADSL,…)</a:t>
            </a:r>
          </a:p>
          <a:p>
            <a:pPr lvl="1">
              <a:buFont typeface="Marlett" charset="2"/>
              <a:buChar char="i"/>
              <a:defRPr/>
            </a:pPr>
            <a:endParaRPr lang="en-US"/>
          </a:p>
          <a:p>
            <a:pPr lvl="1">
              <a:buFont typeface="Marlett" charset="2"/>
              <a:buChar char="i"/>
              <a:defRPr/>
            </a:pPr>
            <a:endParaRPr lang="en-US"/>
          </a:p>
          <a:p>
            <a:pPr>
              <a:defRPr/>
            </a:pPr>
            <a:r>
              <a:rPr lang="en-US"/>
              <a:t>Why femtocells?</a:t>
            </a:r>
          </a:p>
          <a:p>
            <a:pPr lvl="1">
              <a:buFont typeface="Marlett" charset="2"/>
              <a:buChar char="i"/>
              <a:defRPr/>
            </a:pPr>
            <a:r>
              <a:rPr lang="en-US"/>
              <a:t>Better throughput, coverage, lower prices for users</a:t>
            </a:r>
          </a:p>
          <a:p>
            <a:pPr lvl="1">
              <a:buFont typeface="Marlett" charset="2"/>
              <a:buChar char="i"/>
              <a:defRPr/>
            </a:pPr>
            <a:r>
              <a:rPr lang="en-US"/>
              <a:t>Unload wide area cellular networks, reduce op. costs</a:t>
            </a:r>
          </a:p>
          <a:p>
            <a:pPr>
              <a:defRPr/>
            </a:pPr>
            <a:r>
              <a:rPr lang="en-US"/>
              <a:t>Examples in Switzerland: </a:t>
            </a:r>
          </a:p>
          <a:p>
            <a:pPr lvl="1">
              <a:buFont typeface="Marlett" charset="2"/>
              <a:buChar char="i"/>
              <a:defRPr/>
            </a:pPr>
            <a:r>
              <a:rPr lang="en-US"/>
              <a:t>Sunrise Indoor Box</a:t>
            </a:r>
          </a:p>
          <a:p>
            <a:pPr lvl="1">
              <a:buFont typeface="Marlett" charset="2"/>
              <a:buChar char="i"/>
              <a:defRPr/>
            </a:pPr>
            <a:r>
              <a:rPr lang="en-US"/>
              <a:t>Salt</a:t>
            </a:r>
            <a:r>
              <a:rPr lang="en-US">
                <a:solidFill>
                  <a:srgbClr val="FF0000"/>
                </a:solidFill>
              </a:rPr>
              <a:t> </a:t>
            </a:r>
            <a:r>
              <a:rPr lang="en-US"/>
              <a:t>Booster Box</a:t>
            </a:r>
          </a:p>
        </p:txBody>
      </p:sp>
      <p:pic>
        <p:nvPicPr>
          <p:cNvPr id="34820" name="Picture 3">
            <a:extLst>
              <a:ext uri="{FF2B5EF4-FFF2-40B4-BE49-F238E27FC236}">
                <a16:creationId xmlns:a16="http://schemas.microsoft.com/office/drawing/2014/main" id="{C1A61394-7052-B252-A5AD-33A5500F41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000" y="1143000"/>
            <a:ext cx="1176338"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fade">
                                      <p:cBhvr>
                                        <p:cTn id="10" dur="500"/>
                                        <p:tgtEl>
                                          <p:spTgt spid="7">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Effect transition="in" filter="fade">
                                      <p:cBhvr>
                                        <p:cTn id="13" dur="500"/>
                                        <p:tgtEl>
                                          <p:spTgt spid="7">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animEffect transition="in" filter="fade">
                                      <p:cBhvr>
                                        <p:cTn id="16" dur="500"/>
                                        <p:tgtEl>
                                          <p:spTgt spid="7">
                                            <p:txEl>
                                              <p:pRg st="4" end="4"/>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animEffect transition="in" filter="fade">
                                      <p:cBhvr>
                                        <p:cTn id="21" dur="500"/>
                                        <p:tgtEl>
                                          <p:spTgt spid="7">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9" end="9"/>
                                            </p:txEl>
                                          </p:spTgt>
                                        </p:tgtEl>
                                        <p:attrNameLst>
                                          <p:attrName>style.visibility</p:attrName>
                                        </p:attrNameLst>
                                      </p:cBhvr>
                                      <p:to>
                                        <p:strVal val="visible"/>
                                      </p:to>
                                    </p:set>
                                    <p:animEffect transition="in" filter="fade">
                                      <p:cBhvr>
                                        <p:cTn id="24" dur="500"/>
                                        <p:tgtEl>
                                          <p:spTgt spid="7">
                                            <p:txEl>
                                              <p:pRg st="9" end="9"/>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animEffect transition="in" filter="fade">
                                      <p:cBhvr>
                                        <p:cTn id="27" dur="500"/>
                                        <p:tgtEl>
                                          <p:spTgt spid="7">
                                            <p:txEl>
                                              <p:pRg st="10" end="1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11" end="11"/>
                                            </p:txEl>
                                          </p:spTgt>
                                        </p:tgtEl>
                                        <p:attrNameLst>
                                          <p:attrName>style.visibility</p:attrName>
                                        </p:attrNameLst>
                                      </p:cBhvr>
                                      <p:to>
                                        <p:strVal val="visible"/>
                                      </p:to>
                                    </p:set>
                                    <p:animEffect transition="in" filter="fade">
                                      <p:cBhvr>
                                        <p:cTn id="30" dur="500"/>
                                        <p:tgtEl>
                                          <p:spTgt spid="7">
                                            <p:txEl>
                                              <p:pRg st="11" end="1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xEl>
                                              <p:pRg st="12" end="12"/>
                                            </p:txEl>
                                          </p:spTgt>
                                        </p:tgtEl>
                                        <p:attrNameLst>
                                          <p:attrName>style.visibility</p:attrName>
                                        </p:attrNameLst>
                                      </p:cBhvr>
                                      <p:to>
                                        <p:strVal val="visible"/>
                                      </p:to>
                                    </p:set>
                                    <p:animEffect transition="in" filter="fade">
                                      <p:cBhvr>
                                        <p:cTn id="33" dur="500"/>
                                        <p:tgtEl>
                                          <p:spTgt spid="7">
                                            <p:txEl>
                                              <p:pRg st="12" end="1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7">
                                            <p:txEl>
                                              <p:pRg st="8" end="8"/>
                                            </p:txEl>
                                          </p:spTgt>
                                        </p:tgtEl>
                                        <p:attrNameLst>
                                          <p:attrName>style.visibility</p:attrName>
                                        </p:attrNameLst>
                                      </p:cBhvr>
                                      <p:to>
                                        <p:strVal val="visible"/>
                                      </p:to>
                                    </p:set>
                                    <p:animEffect transition="in" filter="fade">
                                      <p:cBhvr>
                                        <p:cTn id="36"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re 1">
            <a:extLst>
              <a:ext uri="{FF2B5EF4-FFF2-40B4-BE49-F238E27FC236}">
                <a16:creationId xmlns:a16="http://schemas.microsoft.com/office/drawing/2014/main" id="{D3C084D6-79A8-FE59-CC0E-FA145B30C5A0}"/>
              </a:ext>
            </a:extLst>
          </p:cNvPr>
          <p:cNvSpPr>
            <a:spLocks noGrp="1" noChangeArrowheads="1"/>
          </p:cNvSpPr>
          <p:nvPr>
            <p:ph type="title"/>
          </p:nvPr>
        </p:nvSpPr>
        <p:spPr/>
        <p:txBody>
          <a:bodyPr/>
          <a:lstStyle/>
          <a:p>
            <a:r>
              <a:rPr lang="en-US" altLang="en-US">
                <a:latin typeface="Helvetica" pitchFamily="2" charset="0"/>
                <a:ea typeface="ＭＳ Ｐゴシック" panose="020B0600070205080204" pitchFamily="34" charset="-128"/>
              </a:rPr>
              <a:t>Femtocell Deployment</a:t>
            </a:r>
          </a:p>
        </p:txBody>
      </p:sp>
      <p:graphicFrame>
        <p:nvGraphicFramePr>
          <p:cNvPr id="35842" name="Object 2">
            <a:extLst>
              <a:ext uri="{FF2B5EF4-FFF2-40B4-BE49-F238E27FC236}">
                <a16:creationId xmlns:a16="http://schemas.microsoft.com/office/drawing/2014/main" id="{152B20A2-ABA5-3630-0793-0A4580149F16}"/>
              </a:ext>
            </a:extLst>
          </p:cNvPr>
          <p:cNvGraphicFramePr>
            <a:graphicFrameLocks noChangeAspect="1"/>
          </p:cNvGraphicFramePr>
          <p:nvPr/>
        </p:nvGraphicFramePr>
        <p:xfrm>
          <a:off x="825500" y="1625600"/>
          <a:ext cx="7175500" cy="4572000"/>
        </p:xfrm>
        <a:graphic>
          <a:graphicData uri="http://schemas.openxmlformats.org/presentationml/2006/ole">
            <mc:AlternateContent xmlns:mc="http://schemas.openxmlformats.org/markup-compatibility/2006">
              <mc:Choice xmlns:v="urn:schemas-microsoft-com:vml" Requires="v">
                <p:oleObj name="Visio" r:id="rId2" imgW="8293100" imgH="5283200" progId="Visio.Drawing.11">
                  <p:embed/>
                </p:oleObj>
              </mc:Choice>
              <mc:Fallback>
                <p:oleObj name="Visio" r:id="rId2" imgW="8293100" imgH="5283200" progId="Visio.Drawing.11">
                  <p:embed/>
                  <p:pic>
                    <p:nvPicPr>
                      <p:cNvPr id="35842" name="Object 2">
                        <a:extLst>
                          <a:ext uri="{FF2B5EF4-FFF2-40B4-BE49-F238E27FC236}">
                            <a16:creationId xmlns:a16="http://schemas.microsoft.com/office/drawing/2014/main" id="{152B20A2-ABA5-3630-0793-0A4580149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0" y="1625600"/>
                        <a:ext cx="71755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843" name="Slide Number Placeholder 2">
            <a:extLst>
              <a:ext uri="{FF2B5EF4-FFF2-40B4-BE49-F238E27FC236}">
                <a16:creationId xmlns:a16="http://schemas.microsoft.com/office/drawing/2014/main" id="{9247DFA2-B11B-5832-B89F-BECA212325F6}"/>
              </a:ext>
            </a:extLst>
          </p:cNvPr>
          <p:cNvSpPr>
            <a:spLocks noGrp="1"/>
          </p:cNvSpPr>
          <p:nvPr>
            <p:ph type="sldNum" sz="quarter" idx="11"/>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9pPr>
          </a:lstStyle>
          <a:p>
            <a:pPr>
              <a:spcBef>
                <a:spcPct val="0"/>
              </a:spcBef>
              <a:buClrTx/>
              <a:buSzTx/>
              <a:buFontTx/>
              <a:buNone/>
              <a:defRPr/>
            </a:pPr>
            <a:fld id="{42A3D1B8-EA0A-254C-8B37-FC7733DDFBEA}" type="slidenum">
              <a:rPr lang="en-US" altLang="en-CH" smtClean="0"/>
              <a:pPr>
                <a:spcBef>
                  <a:spcPct val="0"/>
                </a:spcBef>
                <a:buClrTx/>
                <a:buSzTx/>
                <a:buFontTx/>
                <a:buNone/>
                <a:defRPr/>
              </a:pPr>
              <a:t>21</a:t>
            </a:fld>
            <a:endParaRPr lang="en-US" altLang="en-US" sz="1400">
              <a:latin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Number Placeholder 4">
            <a:extLst>
              <a:ext uri="{FF2B5EF4-FFF2-40B4-BE49-F238E27FC236}">
                <a16:creationId xmlns:a16="http://schemas.microsoft.com/office/drawing/2014/main" id="{22E3B84B-0A7D-74ED-6923-11DEDBBF9BED}"/>
              </a:ext>
            </a:extLst>
          </p:cNvPr>
          <p:cNvSpPr>
            <a:spLocks noGrp="1"/>
          </p:cNvSpPr>
          <p:nvPr>
            <p:ph type="sldNum" sz="quarter" idx="11"/>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9pPr>
          </a:lstStyle>
          <a:p>
            <a:pPr>
              <a:spcBef>
                <a:spcPct val="0"/>
              </a:spcBef>
              <a:buClrTx/>
              <a:buSzTx/>
              <a:buFontTx/>
              <a:buNone/>
              <a:defRPr/>
            </a:pPr>
            <a:fld id="{42A3D1B8-EA0A-254C-8B37-FC7733DDFBEA}" type="slidenum">
              <a:rPr lang="en-US" altLang="en-CH" smtClean="0"/>
              <a:pPr>
                <a:spcBef>
                  <a:spcPct val="0"/>
                </a:spcBef>
                <a:buClrTx/>
                <a:buSzTx/>
                <a:buFontTx/>
                <a:buNone/>
                <a:defRPr/>
              </a:pPr>
              <a:t>22</a:t>
            </a:fld>
            <a:endParaRPr lang="en-US" altLang="en-US" sz="1400">
              <a:latin typeface="Times New Roman" panose="02020603050405020304" pitchFamily="18" charset="0"/>
            </a:endParaRPr>
          </a:p>
        </p:txBody>
      </p:sp>
      <p:sp>
        <p:nvSpPr>
          <p:cNvPr id="47106" name="Rectangle 2">
            <a:extLst>
              <a:ext uri="{FF2B5EF4-FFF2-40B4-BE49-F238E27FC236}">
                <a16:creationId xmlns:a16="http://schemas.microsoft.com/office/drawing/2014/main" id="{19743713-5943-BE36-3458-656DA20A7809}"/>
              </a:ext>
            </a:extLst>
          </p:cNvPr>
          <p:cNvSpPr>
            <a:spLocks noGrp="1" noChangeArrowheads="1"/>
          </p:cNvSpPr>
          <p:nvPr>
            <p:ph type="title"/>
          </p:nvPr>
        </p:nvSpPr>
        <p:spPr/>
        <p:txBody>
          <a:bodyPr/>
          <a:lstStyle/>
          <a:p>
            <a:r>
              <a:rPr lang="fr-CH" altLang="en-US">
                <a:latin typeface="Helvetica" pitchFamily="2" charset="0"/>
                <a:ea typeface="ＭＳ Ｐゴシック" panose="020B0600070205080204" pitchFamily="34" charset="-128"/>
              </a:rPr>
              <a:t>Frequency Management</a:t>
            </a:r>
            <a:endParaRPr lang="en-GB" altLang="en-US">
              <a:latin typeface="Helvetica" pitchFamily="2" charset="0"/>
              <a:ea typeface="ＭＳ Ｐゴシック" panose="020B0600070205080204" pitchFamily="34" charset="-128"/>
            </a:endParaRPr>
          </a:p>
        </p:txBody>
      </p:sp>
      <p:sp>
        <p:nvSpPr>
          <p:cNvPr id="1195011" name="Rectangle 3">
            <a:extLst>
              <a:ext uri="{FF2B5EF4-FFF2-40B4-BE49-F238E27FC236}">
                <a16:creationId xmlns:a16="http://schemas.microsoft.com/office/drawing/2014/main" id="{F97C0D6A-CA7C-9C34-535D-4013F27C4C1A}"/>
              </a:ext>
            </a:extLst>
          </p:cNvPr>
          <p:cNvSpPr>
            <a:spLocks noGrp="1" noChangeArrowheads="1"/>
          </p:cNvSpPr>
          <p:nvPr>
            <p:ph type="body" idx="1"/>
          </p:nvPr>
        </p:nvSpPr>
        <p:spPr>
          <a:xfrm>
            <a:off x="685800" y="1524000"/>
            <a:ext cx="8291513" cy="4572000"/>
          </a:xfrm>
        </p:spPr>
        <p:txBody>
          <a:bodyPr>
            <a:normAutofit/>
          </a:bodyPr>
          <a:lstStyle/>
          <a:p>
            <a:pPr>
              <a:defRPr/>
            </a:pPr>
            <a:r>
              <a:rPr lang="en-US"/>
              <a:t>In all countries of the world, the licensed spectrum is managed by the government and (usually) leased to private operators</a:t>
            </a:r>
          </a:p>
          <a:p>
            <a:pPr>
              <a:defRPr/>
            </a:pPr>
            <a:r>
              <a:rPr lang="en-US"/>
              <a:t>Regulation authority </a:t>
            </a:r>
          </a:p>
          <a:p>
            <a:pPr lvl="1">
              <a:buFont typeface="Marlett" charset="2"/>
              <a:buChar char="i"/>
              <a:defRPr/>
            </a:pPr>
            <a:r>
              <a:rPr lang="en-US"/>
              <a:t>In Switzerland: Federal Commission for Communications, or </a:t>
            </a:r>
            <a:r>
              <a:rPr lang="en-US" err="1"/>
              <a:t>ComCom</a:t>
            </a:r>
            <a:r>
              <a:rPr lang="en-US"/>
              <a:t>; assisted by BAKOM</a:t>
            </a:r>
          </a:p>
          <a:p>
            <a:pPr lvl="1">
              <a:buFont typeface="Marlett" charset="2"/>
              <a:buChar char="i"/>
              <a:defRPr/>
            </a:pPr>
            <a:r>
              <a:rPr lang="en-US"/>
              <a:t>In the US: FCC</a:t>
            </a:r>
          </a:p>
          <a:p>
            <a:pPr lvl="1">
              <a:buFont typeface="Marlett" charset="2"/>
              <a:buChar char="i"/>
              <a:defRPr/>
            </a:pPr>
            <a:r>
              <a:rPr lang="en-US"/>
              <a:t>In the EU: each country still has its </a:t>
            </a:r>
            <a:r>
              <a:rPr lang="en-US" i="1"/>
              <a:t>national</a:t>
            </a:r>
            <a:r>
              <a:rPr lang="en-US"/>
              <a:t> regulation authority</a:t>
            </a:r>
          </a:p>
          <a:p>
            <a:pPr>
              <a:defRPr/>
            </a:pPr>
            <a:r>
              <a:rPr lang="en-US"/>
              <a:t>Some political willingness (especially in the US) to reduce the role of the FCC </a:t>
            </a:r>
            <a:r>
              <a:rPr lang="en-US">
                <a:sym typeface="Wingdings" pitchFamily="2" charset="2"/>
              </a:rPr>
              <a:t> Dynamic Spectrum Allocation (cognitive radios)</a:t>
            </a:r>
            <a:br>
              <a:rPr lang="en-US">
                <a:sym typeface="Wingdings" pitchFamily="2" charset="2"/>
              </a:rPr>
            </a:br>
            <a:r>
              <a:rPr lang="en-US">
                <a:sym typeface="Wingdings" pitchFamily="2" charset="2"/>
              </a:rPr>
              <a:t>See the IEEE </a:t>
            </a:r>
            <a:r>
              <a:rPr lang="en-US" err="1">
                <a:sym typeface="Wingdings" pitchFamily="2" charset="2"/>
              </a:rPr>
              <a:t>DySPAN</a:t>
            </a:r>
            <a:r>
              <a:rPr lang="en-US">
                <a:sym typeface="Wingdings" pitchFamily="2" charset="2"/>
              </a:rPr>
              <a:t> conference (</a:t>
            </a:r>
            <a:r>
              <a:rPr lang="en-US" err="1">
                <a:sym typeface="Wingdings" pitchFamily="2" charset="2"/>
              </a:rPr>
              <a:t>ieee-dyspan.org</a:t>
            </a:r>
            <a:r>
              <a:rPr lang="en-US">
                <a:sym typeface="Wingdings" pitchFamily="2" charset="2"/>
              </a:rPr>
              <a:t>)</a:t>
            </a:r>
            <a:endParaRPr lang="en-US"/>
          </a:p>
          <a:p>
            <a:pPr>
              <a:defRPr/>
            </a:pPr>
            <a:endParaRPr lang="en-US"/>
          </a:p>
          <a:p>
            <a:pPr>
              <a:defRPr/>
            </a:pP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Number Placeholder 4">
            <a:extLst>
              <a:ext uri="{FF2B5EF4-FFF2-40B4-BE49-F238E27FC236}">
                <a16:creationId xmlns:a16="http://schemas.microsoft.com/office/drawing/2014/main" id="{F60C79A6-C186-1B6F-8E87-38EA79057B69}"/>
              </a:ext>
            </a:extLst>
          </p:cNvPr>
          <p:cNvSpPr>
            <a:spLocks noGrp="1"/>
          </p:cNvSpPr>
          <p:nvPr>
            <p:ph type="sldNum" sz="quarter" idx="11"/>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9pPr>
          </a:lstStyle>
          <a:p>
            <a:pPr>
              <a:spcBef>
                <a:spcPct val="0"/>
              </a:spcBef>
              <a:buClrTx/>
              <a:buSzTx/>
              <a:buFontTx/>
              <a:buNone/>
              <a:defRPr/>
            </a:pPr>
            <a:fld id="{42A3D1B8-EA0A-254C-8B37-FC7733DDFBEA}" type="slidenum">
              <a:rPr lang="en-US" altLang="en-CH" smtClean="0"/>
              <a:pPr>
                <a:spcBef>
                  <a:spcPct val="0"/>
                </a:spcBef>
                <a:buClrTx/>
                <a:buSzTx/>
                <a:buFontTx/>
                <a:buNone/>
                <a:defRPr/>
              </a:pPr>
              <a:t>23</a:t>
            </a:fld>
            <a:endParaRPr lang="en-US" altLang="en-US" sz="1400">
              <a:latin typeface="Times New Roman" panose="02020603050405020304" pitchFamily="18" charset="0"/>
            </a:endParaRPr>
          </a:p>
        </p:txBody>
      </p:sp>
      <p:sp>
        <p:nvSpPr>
          <p:cNvPr id="48130" name="Rectangle 2">
            <a:extLst>
              <a:ext uri="{FF2B5EF4-FFF2-40B4-BE49-F238E27FC236}">
                <a16:creationId xmlns:a16="http://schemas.microsoft.com/office/drawing/2014/main" id="{A0794DD1-B6FC-238D-9F0C-F9A7E21EFB36}"/>
              </a:ext>
            </a:extLst>
          </p:cNvPr>
          <p:cNvSpPr>
            <a:spLocks noGrp="1" noChangeArrowheads="1"/>
          </p:cNvSpPr>
          <p:nvPr>
            <p:ph type="title"/>
          </p:nvPr>
        </p:nvSpPr>
        <p:spPr/>
        <p:txBody>
          <a:bodyPr/>
          <a:lstStyle/>
          <a:p>
            <a:r>
              <a:rPr lang="fr-CH" altLang="en-US">
                <a:latin typeface="Helvetica" pitchFamily="2" charset="0"/>
                <a:ea typeface="ＭＳ Ｐゴシック" panose="020B0600070205080204" pitchFamily="34" charset="-128"/>
              </a:rPr>
              <a:t>Procedure for Frequency Allocation</a:t>
            </a:r>
            <a:endParaRPr lang="en-GB" altLang="en-US">
              <a:latin typeface="Helvetica" pitchFamily="2" charset="0"/>
              <a:ea typeface="ＭＳ Ｐゴシック" panose="020B0600070205080204" pitchFamily="34" charset="-128"/>
            </a:endParaRPr>
          </a:p>
        </p:txBody>
      </p:sp>
      <p:sp>
        <p:nvSpPr>
          <p:cNvPr id="1195011" name="Rectangle 3">
            <a:extLst>
              <a:ext uri="{FF2B5EF4-FFF2-40B4-BE49-F238E27FC236}">
                <a16:creationId xmlns:a16="http://schemas.microsoft.com/office/drawing/2014/main" id="{E07AC750-CF39-550B-14E8-1625A05475E8}"/>
              </a:ext>
            </a:extLst>
          </p:cNvPr>
          <p:cNvSpPr>
            <a:spLocks noGrp="1" noChangeArrowheads="1"/>
          </p:cNvSpPr>
          <p:nvPr>
            <p:ph type="body" idx="1"/>
          </p:nvPr>
        </p:nvSpPr>
        <p:spPr>
          <a:xfrm>
            <a:off x="685800" y="1524000"/>
            <a:ext cx="8291513" cy="4572000"/>
          </a:xfrm>
        </p:spPr>
        <p:txBody>
          <a:bodyPr>
            <a:normAutofit/>
          </a:bodyPr>
          <a:lstStyle/>
          <a:p>
            <a:pPr>
              <a:defRPr/>
            </a:pPr>
            <a:r>
              <a:rPr lang="en-US" sz="2800"/>
              <a:t>2 main options</a:t>
            </a:r>
          </a:p>
          <a:p>
            <a:pPr lvl="1">
              <a:buFont typeface="Marlett" charset="2"/>
              <a:buChar char="i"/>
              <a:defRPr/>
            </a:pPr>
            <a:r>
              <a:rPr lang="en-US" sz="2400"/>
              <a:t>Auction</a:t>
            </a:r>
          </a:p>
          <a:p>
            <a:pPr lvl="1">
              <a:buFont typeface="Marlett" charset="2"/>
              <a:buChar char="i"/>
              <a:defRPr/>
            </a:pPr>
            <a:r>
              <a:rPr lang="en-US" sz="2400"/>
              <a:t>“Beauty contest”</a:t>
            </a:r>
          </a:p>
          <a:p>
            <a:pPr lvl="2">
              <a:defRPr/>
            </a:pPr>
            <a:r>
              <a:rPr lang="en-US" sz="2400"/>
              <a:t>Usually fixed price</a:t>
            </a:r>
          </a:p>
          <a:p>
            <a:pPr lvl="2">
              <a:defRPr/>
            </a:pPr>
            <a:r>
              <a:rPr lang="en-US" sz="2400"/>
              <a:t>Based on very detailed dossiers</a:t>
            </a:r>
          </a:p>
          <a:p>
            <a:pPr marL="914400" lvl="2" indent="0">
              <a:buFontTx/>
              <a:buNone/>
              <a:defRPr/>
            </a:pPr>
            <a:r>
              <a:rPr lang="en-US" sz="2400"/>
              <a:t>+ : price pre-determined</a:t>
            </a:r>
          </a:p>
          <a:p>
            <a:pPr lvl="2">
              <a:buFontTx/>
              <a:buChar char="-"/>
              <a:defRPr/>
            </a:pPr>
            <a:r>
              <a:rPr lang="en-US" sz="2400"/>
              <a:t>:  temptation/suspicion of bribery; no price discovery</a:t>
            </a:r>
          </a:p>
          <a:p>
            <a:pPr marL="914400" lvl="2" indent="0">
              <a:buFontTx/>
              <a:buNone/>
              <a:defRPr/>
            </a:pPr>
            <a:endParaRPr lang="en-US" sz="2400"/>
          </a:p>
          <a:p>
            <a:pPr lvl="1">
              <a:buFontTx/>
              <a:buChar char="-"/>
              <a:defRPr/>
            </a:pPr>
            <a:endParaRPr lang="en-US" sz="24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Number Placeholder 4">
            <a:extLst>
              <a:ext uri="{FF2B5EF4-FFF2-40B4-BE49-F238E27FC236}">
                <a16:creationId xmlns:a16="http://schemas.microsoft.com/office/drawing/2014/main" id="{85F8C89A-5ECF-B929-1E86-60ADA197ECF1}"/>
              </a:ext>
            </a:extLst>
          </p:cNvPr>
          <p:cNvSpPr>
            <a:spLocks noGrp="1"/>
          </p:cNvSpPr>
          <p:nvPr>
            <p:ph type="sldNum" sz="quarter" idx="11"/>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9pPr>
          </a:lstStyle>
          <a:p>
            <a:pPr>
              <a:spcBef>
                <a:spcPct val="0"/>
              </a:spcBef>
              <a:buClrTx/>
              <a:buSzTx/>
              <a:buFontTx/>
              <a:buNone/>
              <a:defRPr/>
            </a:pPr>
            <a:fld id="{42A3D1B8-EA0A-254C-8B37-FC7733DDFBEA}" type="slidenum">
              <a:rPr lang="en-US" altLang="en-CH" smtClean="0"/>
              <a:pPr>
                <a:spcBef>
                  <a:spcPct val="0"/>
                </a:spcBef>
                <a:buClrTx/>
                <a:buSzTx/>
                <a:buFontTx/>
                <a:buNone/>
                <a:defRPr/>
              </a:pPr>
              <a:t>24</a:t>
            </a:fld>
            <a:endParaRPr lang="en-US" altLang="en-US" sz="1400">
              <a:latin typeface="Times New Roman" panose="02020603050405020304" pitchFamily="18" charset="0"/>
            </a:endParaRPr>
          </a:p>
        </p:txBody>
      </p:sp>
      <p:sp>
        <p:nvSpPr>
          <p:cNvPr id="49154" name="Rectangle 2">
            <a:extLst>
              <a:ext uri="{FF2B5EF4-FFF2-40B4-BE49-F238E27FC236}">
                <a16:creationId xmlns:a16="http://schemas.microsoft.com/office/drawing/2014/main" id="{0735DBB7-8AFF-8BAA-5D70-11F7CB245F37}"/>
              </a:ext>
            </a:extLst>
          </p:cNvPr>
          <p:cNvSpPr>
            <a:spLocks noGrp="1" noChangeArrowheads="1"/>
          </p:cNvSpPr>
          <p:nvPr>
            <p:ph type="title"/>
          </p:nvPr>
        </p:nvSpPr>
        <p:spPr/>
        <p:txBody>
          <a:bodyPr/>
          <a:lstStyle/>
          <a:p>
            <a:r>
              <a:rPr lang="fr-CH" altLang="en-US">
                <a:latin typeface="Helvetica" pitchFamily="2" charset="0"/>
                <a:ea typeface="ＭＳ Ｐゴシック" panose="020B0600070205080204" pitchFamily="34" charset="-128"/>
              </a:rPr>
              <a:t>Auctioning of Frequencies</a:t>
            </a:r>
            <a:endParaRPr lang="en-GB" altLang="en-US">
              <a:latin typeface="Helvetica" pitchFamily="2" charset="0"/>
              <a:ea typeface="ＭＳ Ｐゴシック" panose="020B0600070205080204" pitchFamily="34" charset="-128"/>
            </a:endParaRPr>
          </a:p>
        </p:txBody>
      </p:sp>
      <p:sp>
        <p:nvSpPr>
          <p:cNvPr id="1195011" name="Rectangle 3">
            <a:extLst>
              <a:ext uri="{FF2B5EF4-FFF2-40B4-BE49-F238E27FC236}">
                <a16:creationId xmlns:a16="http://schemas.microsoft.com/office/drawing/2014/main" id="{B052CC10-6F69-3FED-84DF-19D658A597C5}"/>
              </a:ext>
            </a:extLst>
          </p:cNvPr>
          <p:cNvSpPr>
            <a:spLocks noGrp="1" noChangeArrowheads="1"/>
          </p:cNvSpPr>
          <p:nvPr>
            <p:ph type="body" idx="1"/>
          </p:nvPr>
        </p:nvSpPr>
        <p:spPr>
          <a:xfrm>
            <a:off x="381000" y="1524000"/>
            <a:ext cx="8596313" cy="4572000"/>
          </a:xfrm>
        </p:spPr>
        <p:txBody>
          <a:bodyPr>
            <a:normAutofit/>
          </a:bodyPr>
          <a:lstStyle/>
          <a:p>
            <a:pPr>
              <a:defRPr/>
            </a:pPr>
            <a:r>
              <a:rPr lang="en-US"/>
              <a:t>Goal of auction: </a:t>
            </a:r>
            <a:r>
              <a:rPr lang="en-US" i="1"/>
              <a:t>best</a:t>
            </a:r>
            <a:r>
              <a:rPr lang="en-US"/>
              <a:t> possible allocation of frequencies to operators</a:t>
            </a:r>
          </a:p>
          <a:p>
            <a:pPr>
              <a:defRPr/>
            </a:pPr>
            <a:r>
              <a:rPr lang="en-US"/>
              <a:t>Auctions are </a:t>
            </a:r>
            <a:r>
              <a:rPr lang="en-US" i="1"/>
              <a:t>not</a:t>
            </a:r>
            <a:r>
              <a:rPr lang="en-US"/>
              <a:t> meant to maximize the revenue for the government</a:t>
            </a:r>
          </a:p>
          <a:p>
            <a:pPr>
              <a:defRPr/>
            </a:pPr>
            <a:r>
              <a:rPr lang="en-US"/>
              <a:t>Splitting of the frequency bands in blocks (e.g., of 2*5Mhz)</a:t>
            </a:r>
          </a:p>
          <a:p>
            <a:pPr>
              <a:defRPr/>
            </a:pPr>
            <a:r>
              <a:rPr lang="en-US"/>
              <a:t>Issue: how to combine the auctioned blocks</a:t>
            </a:r>
          </a:p>
          <a:p>
            <a:pPr>
              <a:defRPr/>
            </a:pPr>
            <a:r>
              <a:rPr lang="en-US"/>
              <a:t>Caps in high-value bands to avoid unfair behavior</a:t>
            </a:r>
          </a:p>
          <a:p>
            <a:pPr>
              <a:defRPr/>
            </a:pPr>
            <a:r>
              <a:rPr lang="en-US"/>
              <a:t>Typical duration of allocation: 10 to 20 years</a:t>
            </a:r>
          </a:p>
          <a:p>
            <a:pPr>
              <a:defRPr/>
            </a:pPr>
            <a:r>
              <a:rPr lang="en-US"/>
              <a:t>Minimal (or starting) price: xxx </a:t>
            </a:r>
            <a:r>
              <a:rPr lang="en-US" err="1"/>
              <a:t>CHFrs</a:t>
            </a:r>
            <a:r>
              <a:rPr lang="en-US"/>
              <a:t>/MHz*Year (defined by law in the case of CH)</a:t>
            </a:r>
          </a:p>
          <a:p>
            <a:pPr>
              <a:defRPr/>
            </a:pP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Number Placeholder 4">
            <a:extLst>
              <a:ext uri="{FF2B5EF4-FFF2-40B4-BE49-F238E27FC236}">
                <a16:creationId xmlns:a16="http://schemas.microsoft.com/office/drawing/2014/main" id="{E2F469F5-456C-C040-E324-D0EE2518E23A}"/>
              </a:ext>
            </a:extLst>
          </p:cNvPr>
          <p:cNvSpPr>
            <a:spLocks noGrp="1"/>
          </p:cNvSpPr>
          <p:nvPr>
            <p:ph type="sldNum" sz="quarter" idx="11"/>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9pPr>
          </a:lstStyle>
          <a:p>
            <a:pPr>
              <a:spcBef>
                <a:spcPct val="0"/>
              </a:spcBef>
              <a:buClrTx/>
              <a:buSzTx/>
              <a:buFontTx/>
              <a:buNone/>
              <a:defRPr/>
            </a:pPr>
            <a:fld id="{42A3D1B8-EA0A-254C-8B37-FC7733DDFBEA}" type="slidenum">
              <a:rPr lang="en-US" altLang="en-CH" smtClean="0"/>
              <a:pPr>
                <a:spcBef>
                  <a:spcPct val="0"/>
                </a:spcBef>
                <a:buClrTx/>
                <a:buSzTx/>
                <a:buFontTx/>
                <a:buNone/>
                <a:defRPr/>
              </a:pPr>
              <a:t>25</a:t>
            </a:fld>
            <a:endParaRPr lang="en-US" altLang="en-US" sz="1400">
              <a:latin typeface="Times New Roman" panose="02020603050405020304" pitchFamily="18" charset="0"/>
            </a:endParaRPr>
          </a:p>
        </p:txBody>
      </p:sp>
      <p:sp>
        <p:nvSpPr>
          <p:cNvPr id="50178" name="Rectangle 2">
            <a:extLst>
              <a:ext uri="{FF2B5EF4-FFF2-40B4-BE49-F238E27FC236}">
                <a16:creationId xmlns:a16="http://schemas.microsoft.com/office/drawing/2014/main" id="{68986EE2-C28A-F1AF-3AF0-6104F4F3D489}"/>
              </a:ext>
            </a:extLst>
          </p:cNvPr>
          <p:cNvSpPr>
            <a:spLocks noGrp="1" noChangeArrowheads="1"/>
          </p:cNvSpPr>
          <p:nvPr>
            <p:ph type="title"/>
          </p:nvPr>
        </p:nvSpPr>
        <p:spPr/>
        <p:txBody>
          <a:bodyPr/>
          <a:lstStyle/>
          <a:p>
            <a:r>
              <a:rPr lang="fr-CH" altLang="en-US">
                <a:latin typeface="Helvetica" pitchFamily="2" charset="0"/>
                <a:ea typeface="ＭＳ Ｐゴシック" panose="020B0600070205080204" pitchFamily="34" charset="-128"/>
              </a:rPr>
              <a:t>The case of Switzerland</a:t>
            </a:r>
            <a:endParaRPr lang="en-GB" altLang="en-US">
              <a:latin typeface="Helvetica" pitchFamily="2" charset="0"/>
              <a:ea typeface="ＭＳ Ｐゴシック" panose="020B0600070205080204" pitchFamily="34" charset="-128"/>
            </a:endParaRPr>
          </a:p>
        </p:txBody>
      </p:sp>
      <p:sp>
        <p:nvSpPr>
          <p:cNvPr id="1195011" name="Rectangle 3">
            <a:extLst>
              <a:ext uri="{FF2B5EF4-FFF2-40B4-BE49-F238E27FC236}">
                <a16:creationId xmlns:a16="http://schemas.microsoft.com/office/drawing/2014/main" id="{FE6BECE4-5C16-18DE-1575-C16AC0F0F670}"/>
              </a:ext>
            </a:extLst>
          </p:cNvPr>
          <p:cNvSpPr>
            <a:spLocks noGrp="1" noChangeArrowheads="1"/>
          </p:cNvSpPr>
          <p:nvPr>
            <p:ph type="body" idx="1"/>
          </p:nvPr>
        </p:nvSpPr>
        <p:spPr>
          <a:xfrm>
            <a:off x="685800" y="1524000"/>
            <a:ext cx="8291513" cy="4572000"/>
          </a:xfrm>
        </p:spPr>
        <p:txBody>
          <a:bodyPr>
            <a:normAutofit lnSpcReduction="10000"/>
          </a:bodyPr>
          <a:lstStyle/>
          <a:p>
            <a:pPr>
              <a:defRPr/>
            </a:pPr>
            <a:r>
              <a:rPr lang="en-US"/>
              <a:t>3 main cellular operators (</a:t>
            </a:r>
            <a:r>
              <a:rPr lang="en-US" err="1"/>
              <a:t>cellcos</a:t>
            </a:r>
            <a:r>
              <a:rPr lang="en-US"/>
              <a:t>)</a:t>
            </a:r>
          </a:p>
          <a:p>
            <a:pPr lvl="1">
              <a:buFont typeface="Marlett" charset="2"/>
              <a:buChar char="i"/>
              <a:defRPr/>
            </a:pPr>
            <a:r>
              <a:rPr lang="en-US"/>
              <a:t>Swisscom (state-controlled) has 60% of the mobile market</a:t>
            </a:r>
          </a:p>
          <a:p>
            <a:pPr lvl="1">
              <a:buFont typeface="Marlett" charset="2"/>
              <a:buChar char="i"/>
              <a:defRPr/>
            </a:pPr>
            <a:r>
              <a:rPr lang="en-US"/>
              <a:t>Failed attempt of merger of Orange and Sunrise (in 2010)</a:t>
            </a:r>
          </a:p>
          <a:p>
            <a:pPr lvl="1">
              <a:buFont typeface="Marlett" charset="2"/>
              <a:buChar char="i"/>
              <a:defRPr/>
            </a:pPr>
            <a:r>
              <a:rPr lang="en-US">
                <a:sym typeface="Wingdings" pitchFamily="2" charset="2"/>
              </a:rPr>
              <a:t>Orange  Salt Mobile (2015)</a:t>
            </a:r>
            <a:endParaRPr lang="en-US"/>
          </a:p>
          <a:p>
            <a:pPr>
              <a:defRPr/>
            </a:pPr>
            <a:r>
              <a:rPr lang="en-US"/>
              <a:t>Good quality of service, but high prices</a:t>
            </a:r>
          </a:p>
          <a:p>
            <a:pPr>
              <a:defRPr/>
            </a:pPr>
            <a:r>
              <a:rPr lang="en-US"/>
              <a:t>Swiss peculiarities: topography, super-tight emission regulations, site acquisitions (to set up base stations) often problematic, expensive manpower, high-revenue and change-averse population </a:t>
            </a:r>
          </a:p>
          <a:p>
            <a:pPr>
              <a:defRPr/>
            </a:pPr>
            <a:r>
              <a:rPr lang="en-US"/>
              <a:t>All licenses already available at that time (800, 900, 1800, 2100 and 2600MHz) (re-)allocated as of 2013 or 2016 until 2028</a:t>
            </a:r>
          </a:p>
          <a:p>
            <a:pPr>
              <a:defRPr/>
            </a:pP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FFE509-BFF8-F532-F67F-1CF7C65DF6BB}"/>
              </a:ext>
            </a:extLst>
          </p:cNvPr>
          <p:cNvSpPr>
            <a:spLocks noGrp="1"/>
          </p:cNvSpPr>
          <p:nvPr>
            <p:ph type="title"/>
          </p:nvPr>
        </p:nvSpPr>
        <p:spPr>
          <a:xfrm>
            <a:off x="1246188" y="477838"/>
            <a:ext cx="6921500" cy="742950"/>
          </a:xfrm>
        </p:spPr>
        <p:txBody>
          <a:bodyPr/>
          <a:lstStyle/>
          <a:p>
            <a:pPr>
              <a:defRPr/>
            </a:pPr>
            <a:r>
              <a:rPr lang="en-US" kern="1200">
                <a:latin typeface="Helvetica" pitchFamily="2" charset="0"/>
                <a:ea typeface="ＭＳ Ｐゴシック" panose="020B0600070205080204" pitchFamily="34" charset="-128"/>
              </a:rPr>
              <a:t>5G Requires Low and High Frequencies</a:t>
            </a:r>
          </a:p>
        </p:txBody>
      </p:sp>
      <p:grpSp>
        <p:nvGrpSpPr>
          <p:cNvPr id="59394" name="Gruppieren 26">
            <a:extLst>
              <a:ext uri="{FF2B5EF4-FFF2-40B4-BE49-F238E27FC236}">
                <a16:creationId xmlns:a16="http://schemas.microsoft.com/office/drawing/2014/main" id="{04FA9B98-B7AC-8C49-488E-7D73F4A02050}"/>
              </a:ext>
            </a:extLst>
          </p:cNvPr>
          <p:cNvGrpSpPr>
            <a:grpSpLocks/>
          </p:cNvGrpSpPr>
          <p:nvPr/>
        </p:nvGrpSpPr>
        <p:grpSpPr bwMode="auto">
          <a:xfrm>
            <a:off x="1439863" y="1676400"/>
            <a:ext cx="6096000" cy="3933825"/>
            <a:chOff x="395536" y="1092413"/>
            <a:chExt cx="8128589" cy="5244785"/>
          </a:xfrm>
        </p:grpSpPr>
        <p:pic>
          <p:nvPicPr>
            <p:cNvPr id="59396" name="Grafik 4">
              <a:extLst>
                <a:ext uri="{FF2B5EF4-FFF2-40B4-BE49-F238E27FC236}">
                  <a16:creationId xmlns:a16="http://schemas.microsoft.com/office/drawing/2014/main" id="{540844FA-ADC5-A50C-DB75-6E8857AA8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577678"/>
              <a:ext cx="8038345"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feld 5">
              <a:extLst>
                <a:ext uri="{FF2B5EF4-FFF2-40B4-BE49-F238E27FC236}">
                  <a16:creationId xmlns:a16="http://schemas.microsoft.com/office/drawing/2014/main" id="{238C24B7-77EC-4B63-A42C-F35DD241BE2E}"/>
                </a:ext>
              </a:extLst>
            </p:cNvPr>
            <p:cNvSpPr txBox="1">
              <a:spLocks noChangeArrowheads="1"/>
            </p:cNvSpPr>
            <p:nvPr/>
          </p:nvSpPr>
          <p:spPr bwMode="auto">
            <a:xfrm>
              <a:off x="1187624" y="1092413"/>
              <a:ext cx="6840760" cy="7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SzPct val="65000"/>
                <a:buFont typeface="Marlett" pitchFamily="2" charset="2"/>
                <a:buChar char="g"/>
                <a:defRPr sz="2400">
                  <a:solidFill>
                    <a:schemeClr val="tx1"/>
                  </a:solidFill>
                  <a:latin typeface="Helvetica" pitchFamily="2" charset="0"/>
                  <a:ea typeface="ＭＳ Ｐゴシック" panose="020B0600070205080204" pitchFamily="34" charset="-128"/>
                </a:defRPr>
              </a:lvl1pPr>
              <a:lvl2pPr marL="742950" indent="-285750">
                <a:spcBef>
                  <a:spcPct val="20000"/>
                </a:spcBef>
                <a:buSzPct val="125000"/>
                <a:buFont typeface="Marlett" pitchFamily="2" charset="2"/>
                <a:buChar char="i"/>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accent2"/>
                </a:buClr>
                <a:buSzPct val="175000"/>
                <a:buChar char="•"/>
                <a:defRPr sz="20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9pPr>
            </a:lstStyle>
            <a:p>
              <a:pPr algn="ctr">
                <a:spcBef>
                  <a:spcPct val="0"/>
                </a:spcBef>
                <a:buClrTx/>
                <a:buSzTx/>
                <a:buFontTx/>
                <a:buNone/>
              </a:pPr>
              <a:r>
                <a:rPr lang="en-US" altLang="en-US" sz="1600">
                  <a:solidFill>
                    <a:srgbClr val="000000"/>
                  </a:solidFill>
                </a:rPr>
                <a:t>Use of </a:t>
              </a:r>
              <a:r>
                <a:rPr lang="en-US" altLang="en-US" sz="1600" b="1">
                  <a:solidFill>
                    <a:srgbClr val="000000"/>
                  </a:solidFill>
                </a:rPr>
                <a:t>low frequencies</a:t>
              </a:r>
              <a:r>
                <a:rPr lang="en-US" altLang="en-US" sz="1600">
                  <a:solidFill>
                    <a:srgbClr val="000000"/>
                  </a:solidFill>
                </a:rPr>
                <a:t> (e.g., 700, 800 et 900 MHz) </a:t>
              </a:r>
              <a:br>
                <a:rPr lang="en-US" altLang="en-US" sz="1600">
                  <a:solidFill>
                    <a:srgbClr val="000000"/>
                  </a:solidFill>
                </a:rPr>
              </a:br>
              <a:r>
                <a:rPr lang="en-US" altLang="en-US" sz="1600">
                  <a:solidFill>
                    <a:srgbClr val="000000"/>
                  </a:solidFill>
                </a:rPr>
                <a:t>in </a:t>
              </a:r>
              <a:r>
                <a:rPr lang="en-US" altLang="en-US" sz="1600" b="1">
                  <a:solidFill>
                    <a:srgbClr val="000000"/>
                  </a:solidFill>
                </a:rPr>
                <a:t>macrocells</a:t>
              </a:r>
              <a:r>
                <a:rPr lang="en-US" altLang="en-US" sz="1600">
                  <a:solidFill>
                    <a:srgbClr val="000000"/>
                  </a:solidFill>
                </a:rPr>
                <a:t> for service across the territory</a:t>
              </a:r>
            </a:p>
          </p:txBody>
        </p:sp>
        <p:cxnSp>
          <p:nvCxnSpPr>
            <p:cNvPr id="59398" name="Gerade Verbindung mit Pfeil 7">
              <a:extLst>
                <a:ext uri="{FF2B5EF4-FFF2-40B4-BE49-F238E27FC236}">
                  <a16:creationId xmlns:a16="http://schemas.microsoft.com/office/drawing/2014/main" id="{D84A3FDA-2553-50D0-5BC3-56398817A413}"/>
                </a:ext>
              </a:extLst>
            </p:cNvPr>
            <p:cNvCxnSpPr>
              <a:cxnSpLocks noChangeShapeType="1"/>
            </p:cNvCxnSpPr>
            <p:nvPr/>
          </p:nvCxnSpPr>
          <p:spPr bwMode="auto">
            <a:xfrm>
              <a:off x="3131840" y="1830576"/>
              <a:ext cx="541262" cy="603086"/>
            </a:xfrm>
            <a:prstGeom prst="straightConnector1">
              <a:avLst/>
            </a:prstGeom>
            <a:noFill/>
            <a:ln w="254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9399" name="Gerade Verbindung mit Pfeil 9">
              <a:extLst>
                <a:ext uri="{FF2B5EF4-FFF2-40B4-BE49-F238E27FC236}">
                  <a16:creationId xmlns:a16="http://schemas.microsoft.com/office/drawing/2014/main" id="{FDF71AEA-C035-1C94-C5EE-6097622A3A7B}"/>
                </a:ext>
              </a:extLst>
            </p:cNvPr>
            <p:cNvCxnSpPr>
              <a:cxnSpLocks noChangeShapeType="1"/>
            </p:cNvCxnSpPr>
            <p:nvPr/>
          </p:nvCxnSpPr>
          <p:spPr bwMode="auto">
            <a:xfrm>
              <a:off x="3347864" y="1832050"/>
              <a:ext cx="2125438" cy="817636"/>
            </a:xfrm>
            <a:prstGeom prst="straightConnector1">
              <a:avLst/>
            </a:prstGeom>
            <a:noFill/>
            <a:ln w="254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9400" name="Textfeld 14">
              <a:extLst>
                <a:ext uri="{FF2B5EF4-FFF2-40B4-BE49-F238E27FC236}">
                  <a16:creationId xmlns:a16="http://schemas.microsoft.com/office/drawing/2014/main" id="{14897E5D-4638-AF10-5E79-FDFBC6C48324}"/>
                </a:ext>
              </a:extLst>
            </p:cNvPr>
            <p:cNvSpPr txBox="1">
              <a:spLocks noChangeArrowheads="1"/>
            </p:cNvSpPr>
            <p:nvPr/>
          </p:nvSpPr>
          <p:spPr bwMode="auto">
            <a:xfrm>
              <a:off x="1331640" y="5229200"/>
              <a:ext cx="684076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SzPct val="65000"/>
                <a:buFont typeface="Marlett" pitchFamily="2" charset="2"/>
                <a:buChar char="g"/>
                <a:defRPr sz="2400">
                  <a:solidFill>
                    <a:schemeClr val="tx1"/>
                  </a:solidFill>
                  <a:latin typeface="Helvetica" pitchFamily="2" charset="0"/>
                  <a:ea typeface="ＭＳ Ｐゴシック" panose="020B0600070205080204" pitchFamily="34" charset="-128"/>
                </a:defRPr>
              </a:lvl1pPr>
              <a:lvl2pPr marL="742950" indent="-285750">
                <a:spcBef>
                  <a:spcPct val="20000"/>
                </a:spcBef>
                <a:buSzPct val="125000"/>
                <a:buFont typeface="Marlett" pitchFamily="2" charset="2"/>
                <a:buChar char="i"/>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accent2"/>
                </a:buClr>
                <a:buSzPct val="175000"/>
                <a:buChar char="•"/>
                <a:defRPr sz="20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9pPr>
            </a:lstStyle>
            <a:p>
              <a:pPr algn="ctr">
                <a:spcBef>
                  <a:spcPct val="0"/>
                </a:spcBef>
                <a:buClrTx/>
                <a:buSzTx/>
                <a:buFontTx/>
                <a:buNone/>
              </a:pPr>
              <a:r>
                <a:rPr lang="en-US" altLang="en-US" sz="1600">
                  <a:solidFill>
                    <a:srgbClr val="000000"/>
                  </a:solidFill>
                </a:rPr>
                <a:t>Use of </a:t>
              </a:r>
              <a:r>
                <a:rPr lang="en-US" altLang="en-US" sz="1600" b="1">
                  <a:solidFill>
                    <a:srgbClr val="000000"/>
                  </a:solidFill>
                </a:rPr>
                <a:t>high frequencies </a:t>
              </a:r>
              <a:r>
                <a:rPr lang="en-US" altLang="en-US" sz="1600">
                  <a:solidFill>
                    <a:srgbClr val="000000"/>
                  </a:solidFill>
                </a:rPr>
                <a:t>(e.g., 3.5 GHz and higher) in </a:t>
              </a:r>
              <a:r>
                <a:rPr lang="en-US" altLang="en-US" sz="1600" b="1">
                  <a:solidFill>
                    <a:srgbClr val="000000"/>
                  </a:solidFill>
                </a:rPr>
                <a:t>small cells </a:t>
              </a:r>
              <a:r>
                <a:rPr lang="en-US" altLang="en-US" sz="1600">
                  <a:solidFill>
                    <a:srgbClr val="000000"/>
                  </a:solidFill>
                </a:rPr>
                <a:t>located in streets and buildings. This allows very high bandwidths over short distances</a:t>
              </a:r>
            </a:p>
          </p:txBody>
        </p:sp>
        <p:cxnSp>
          <p:nvCxnSpPr>
            <p:cNvPr id="59401" name="Gerade Verbindung mit Pfeil 16">
              <a:extLst>
                <a:ext uri="{FF2B5EF4-FFF2-40B4-BE49-F238E27FC236}">
                  <a16:creationId xmlns:a16="http://schemas.microsoft.com/office/drawing/2014/main" id="{6207582A-1124-B9F3-E619-CBB42605A4A9}"/>
                </a:ext>
              </a:extLst>
            </p:cNvPr>
            <p:cNvCxnSpPr>
              <a:cxnSpLocks noChangeShapeType="1"/>
            </p:cNvCxnSpPr>
            <p:nvPr/>
          </p:nvCxnSpPr>
          <p:spPr bwMode="auto">
            <a:xfrm flipH="1" flipV="1">
              <a:off x="2627784" y="4809926"/>
              <a:ext cx="504056" cy="417800"/>
            </a:xfrm>
            <a:prstGeom prst="straightConnector1">
              <a:avLst/>
            </a:prstGeom>
            <a:noFill/>
            <a:ln w="254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9402" name="Gerade Verbindung mit Pfeil 17">
              <a:extLst>
                <a:ext uri="{FF2B5EF4-FFF2-40B4-BE49-F238E27FC236}">
                  <a16:creationId xmlns:a16="http://schemas.microsoft.com/office/drawing/2014/main" id="{46315060-6757-5883-0390-C440F797CA14}"/>
                </a:ext>
              </a:extLst>
            </p:cNvPr>
            <p:cNvCxnSpPr>
              <a:cxnSpLocks noChangeShapeType="1"/>
              <a:endCxn id="59396" idx="2"/>
            </p:cNvCxnSpPr>
            <p:nvPr/>
          </p:nvCxnSpPr>
          <p:spPr bwMode="auto">
            <a:xfrm flipV="1">
              <a:off x="3497888" y="4809926"/>
              <a:ext cx="916821" cy="417800"/>
            </a:xfrm>
            <a:prstGeom prst="straightConnector1">
              <a:avLst/>
            </a:prstGeom>
            <a:noFill/>
            <a:ln w="254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 name="Textfeld 25">
              <a:extLst>
                <a:ext uri="{FF2B5EF4-FFF2-40B4-BE49-F238E27FC236}">
                  <a16:creationId xmlns:a16="http://schemas.microsoft.com/office/drawing/2014/main" id="{4B955F06-CD98-F873-68EA-43983AB83AB7}"/>
                </a:ext>
              </a:extLst>
            </p:cNvPr>
            <p:cNvSpPr txBox="1"/>
            <p:nvPr/>
          </p:nvSpPr>
          <p:spPr>
            <a:xfrm>
              <a:off x="6883589" y="4671482"/>
              <a:ext cx="1640536" cy="306898"/>
            </a:xfrm>
            <a:prstGeom prst="rect">
              <a:avLst/>
            </a:prstGeom>
            <a:noFill/>
          </p:spPr>
          <p:txBody>
            <a:bodyPr wrap="none">
              <a:spAutoFit/>
            </a:bodyPr>
            <a:lstStyle/>
            <a:p>
              <a:pPr>
                <a:defRPr/>
              </a:pPr>
              <a:r>
                <a:rPr lang="de-CH" sz="900">
                  <a:solidFill>
                    <a:srgbClr val="002060"/>
                  </a:solidFill>
                  <a:latin typeface="+mn-lt"/>
                </a:rPr>
                <a:t>Source: amta.org.au</a:t>
              </a:r>
            </a:p>
          </p:txBody>
        </p:sp>
      </p:grpSp>
      <p:sp>
        <p:nvSpPr>
          <p:cNvPr id="59395" name="Foliennummernplatzhalter 2">
            <a:extLst>
              <a:ext uri="{FF2B5EF4-FFF2-40B4-BE49-F238E27FC236}">
                <a16:creationId xmlns:a16="http://schemas.microsoft.com/office/drawing/2014/main" id="{67B8F5DF-1C72-79F7-8BB7-9EB287D008A4}"/>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SzPct val="65000"/>
              <a:buFont typeface="Marlett" pitchFamily="2" charset="2"/>
              <a:buChar char="g"/>
              <a:defRPr sz="2400">
                <a:solidFill>
                  <a:schemeClr val="tx1"/>
                </a:solidFill>
                <a:latin typeface="Helvetica" pitchFamily="2" charset="0"/>
                <a:ea typeface="ＭＳ Ｐゴシック" panose="020B0600070205080204" pitchFamily="34" charset="-128"/>
              </a:defRPr>
            </a:lvl1pPr>
            <a:lvl2pPr marL="742950" indent="-285750">
              <a:spcBef>
                <a:spcPct val="20000"/>
              </a:spcBef>
              <a:buSzPct val="125000"/>
              <a:buFont typeface="Marlett" pitchFamily="2" charset="2"/>
              <a:buChar char="i"/>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accent2"/>
              </a:buClr>
              <a:buSzPct val="175000"/>
              <a:buChar char="•"/>
              <a:defRPr sz="20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9pPr>
          </a:lstStyle>
          <a:p>
            <a:pPr>
              <a:spcBef>
                <a:spcPct val="0"/>
              </a:spcBef>
              <a:buClrTx/>
              <a:buSzTx/>
              <a:buFontTx/>
              <a:buNone/>
            </a:pPr>
            <a:fld id="{40A380AF-F8B1-C149-A300-7BC97D983C8C}" type="slidenum">
              <a:rPr lang="de-CH" altLang="en-US" sz="1400" smtClean="0">
                <a:latin typeface="Times New Roman" panose="02020603050405020304" pitchFamily="18" charset="0"/>
              </a:rPr>
              <a:pPr>
                <a:spcBef>
                  <a:spcPct val="0"/>
                </a:spcBef>
                <a:buClrTx/>
                <a:buSzTx/>
                <a:buFontTx/>
                <a:buNone/>
              </a:pPr>
              <a:t>26</a:t>
            </a:fld>
            <a:endParaRPr lang="de-CH" altLang="en-US" sz="1400">
              <a:latin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86F7C936-C23A-C250-713E-54213FB63548}"/>
              </a:ext>
            </a:extLst>
          </p:cNvPr>
          <p:cNvSpPr>
            <a:spLocks noGrp="1" noChangeArrowheads="1"/>
          </p:cNvSpPr>
          <p:nvPr>
            <p:ph type="title"/>
          </p:nvPr>
        </p:nvSpPr>
        <p:spPr>
          <a:xfrm>
            <a:off x="846138" y="522288"/>
            <a:ext cx="7613650" cy="1123950"/>
          </a:xfrm>
        </p:spPr>
        <p:txBody>
          <a:bodyPr/>
          <a:lstStyle/>
          <a:p>
            <a:pPr eaLnBrk="1" hangingPunct="1"/>
            <a:r>
              <a:rPr lang="fr-CH" altLang="en-US">
                <a:latin typeface="Helvetica" pitchFamily="2" charset="0"/>
                <a:ea typeface="ＭＳ Ｐゴシック" panose="020B0600070205080204" pitchFamily="34" charset="-128"/>
              </a:rPr>
              <a:t>Frequency Allocation for Operators In Switzerland (before 5G)</a:t>
            </a:r>
            <a:endParaRPr lang="fr-CH" altLang="en-US">
              <a:latin typeface="Helvetica" pitchFamily="2" charset="0"/>
              <a:ea typeface="ＭＳ Ｐゴシック" panose="020B0600070205080204" pitchFamily="34" charset="-128"/>
              <a:sym typeface="Wingdings" pitchFamily="2" charset="2"/>
            </a:endParaRPr>
          </a:p>
        </p:txBody>
      </p:sp>
      <p:sp>
        <p:nvSpPr>
          <p:cNvPr id="63490" name="TextBox 1">
            <a:extLst>
              <a:ext uri="{FF2B5EF4-FFF2-40B4-BE49-F238E27FC236}">
                <a16:creationId xmlns:a16="http://schemas.microsoft.com/office/drawing/2014/main" id="{18BF7357-DCCA-9325-B46B-777D4D84618A}"/>
              </a:ext>
            </a:extLst>
          </p:cNvPr>
          <p:cNvSpPr txBox="1">
            <a:spLocks noChangeArrowheads="1"/>
          </p:cNvSpPr>
          <p:nvPr/>
        </p:nvSpPr>
        <p:spPr bwMode="auto">
          <a:xfrm>
            <a:off x="1371600" y="6135688"/>
            <a:ext cx="5402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000"/>
              </a:buClr>
              <a:buSzPct val="65000"/>
              <a:buFont typeface="Marlett" pitchFamily="2" charset="2"/>
              <a:buChar char="g"/>
              <a:defRPr sz="2400">
                <a:solidFill>
                  <a:schemeClr val="tx1"/>
                </a:solidFill>
                <a:latin typeface="Helvetica" pitchFamily="2" charset="0"/>
                <a:ea typeface="ＭＳ Ｐゴシック" panose="020B0600070205080204" pitchFamily="34" charset="-128"/>
              </a:defRPr>
            </a:lvl1pPr>
            <a:lvl2pPr marL="742950" indent="-285750">
              <a:spcBef>
                <a:spcPct val="20000"/>
              </a:spcBef>
              <a:buSzPct val="125000"/>
              <a:buFont typeface="Marlett" pitchFamily="2" charset="2"/>
              <a:buChar char="i"/>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accent2"/>
              </a:buClr>
              <a:buSzPct val="175000"/>
              <a:buChar char="•"/>
              <a:defRPr sz="20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9pPr>
          </a:lstStyle>
          <a:p>
            <a:pPr>
              <a:spcBef>
                <a:spcPct val="0"/>
              </a:spcBef>
              <a:buClrTx/>
              <a:buSzTx/>
              <a:buFontTx/>
              <a:buNone/>
            </a:pPr>
            <a:r>
              <a:rPr lang="en-US" altLang="en-US" sz="1600" i="1">
                <a:latin typeface="Times New Roman" panose="02020603050405020304" pitchFamily="18" charset="0"/>
              </a:rPr>
              <a:t>Note: This slide and some of the following adapted from a slide</a:t>
            </a:r>
            <a:br>
              <a:rPr lang="en-US" altLang="en-US" sz="1600" i="1">
                <a:latin typeface="Times New Roman" panose="02020603050405020304" pitchFamily="18" charset="0"/>
              </a:rPr>
            </a:br>
            <a:r>
              <a:rPr lang="en-US" altLang="en-US" sz="1600" i="1">
                <a:latin typeface="Times New Roman" panose="02020603050405020304" pitchFamily="18" charset="0"/>
              </a:rPr>
              <a:t>show kindly provided by Urs von Arx (BAKOM)</a:t>
            </a:r>
          </a:p>
        </p:txBody>
      </p:sp>
      <p:pic>
        <p:nvPicPr>
          <p:cNvPr id="63491" name="Picture 1">
            <a:extLst>
              <a:ext uri="{FF2B5EF4-FFF2-40B4-BE49-F238E27FC236}">
                <a16:creationId xmlns:a16="http://schemas.microsoft.com/office/drawing/2014/main" id="{9B0E3621-CC4D-CF15-D1C7-145F27D87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46238"/>
            <a:ext cx="9144000" cy="421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4A96CF0E-921C-A529-C41F-AFB5501454BC}"/>
              </a:ext>
            </a:extLst>
          </p:cNvPr>
          <p:cNvSpPr txBox="1">
            <a:spLocks noChangeArrowheads="1"/>
          </p:cNvSpPr>
          <p:nvPr/>
        </p:nvSpPr>
        <p:spPr bwMode="auto">
          <a:xfrm>
            <a:off x="792163" y="446088"/>
            <a:ext cx="761365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F0000"/>
              </a:buClr>
              <a:buSzPct val="65000"/>
              <a:buFont typeface="Marlett" pitchFamily="2" charset="2"/>
              <a:buChar char="g"/>
              <a:defRPr sz="2400">
                <a:solidFill>
                  <a:schemeClr val="tx1"/>
                </a:solidFill>
                <a:latin typeface="Helvetica" pitchFamily="2" charset="0"/>
                <a:ea typeface="ＭＳ Ｐゴシック" panose="020B0600070205080204" pitchFamily="34" charset="-128"/>
              </a:defRPr>
            </a:lvl1pPr>
            <a:lvl2pPr marL="742950" indent="-285750">
              <a:spcBef>
                <a:spcPct val="20000"/>
              </a:spcBef>
              <a:buSzPct val="125000"/>
              <a:buFont typeface="Marlett" pitchFamily="2" charset="2"/>
              <a:buChar char="i"/>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accent2"/>
              </a:buClr>
              <a:buSzPct val="175000"/>
              <a:buChar char="•"/>
              <a:defRPr sz="20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9pPr>
          </a:lstStyle>
          <a:p>
            <a:pPr algn="ctr">
              <a:spcBef>
                <a:spcPct val="0"/>
              </a:spcBef>
              <a:buClrTx/>
              <a:buSzTx/>
              <a:buFontTx/>
              <a:buNone/>
            </a:pPr>
            <a:r>
              <a:rPr lang="en-US" altLang="en-US" sz="2800" b="1">
                <a:solidFill>
                  <a:srgbClr val="0000FF"/>
                </a:solidFill>
              </a:rPr>
              <a:t>5G New Mobile Frequencies</a:t>
            </a:r>
            <a:endParaRPr lang="en-US" altLang="en-US" sz="2800" b="1">
              <a:solidFill>
                <a:srgbClr val="0000FF"/>
              </a:solidFill>
              <a:sym typeface="Wingdings" pitchFamily="2" charset="2"/>
            </a:endParaRPr>
          </a:p>
        </p:txBody>
      </p:sp>
      <p:pic>
        <p:nvPicPr>
          <p:cNvPr id="65538" name="Picture 10">
            <a:extLst>
              <a:ext uri="{FF2B5EF4-FFF2-40B4-BE49-F238E27FC236}">
                <a16:creationId xmlns:a16="http://schemas.microsoft.com/office/drawing/2014/main" id="{FA81284B-5E41-52DF-DCB6-8ADEC78849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9225"/>
            <a:ext cx="9144000"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DC9599D5-0079-7266-B1CD-F843EC9B465B}"/>
              </a:ext>
            </a:extLst>
          </p:cNvPr>
          <p:cNvSpPr>
            <a:spLocks noGrp="1" noChangeArrowheads="1"/>
          </p:cNvSpPr>
          <p:nvPr>
            <p:ph type="title"/>
          </p:nvPr>
        </p:nvSpPr>
        <p:spPr>
          <a:xfrm>
            <a:off x="1174750" y="361950"/>
            <a:ext cx="7078663" cy="741363"/>
          </a:xfrm>
        </p:spPr>
        <p:txBody>
          <a:bodyPr/>
          <a:lstStyle/>
          <a:p>
            <a:pPr>
              <a:defRPr/>
            </a:pPr>
            <a:r>
              <a:rPr lang="de-CH" kern="1200">
                <a:latin typeface="Helvetica" pitchFamily="2" charset="0"/>
                <a:ea typeface="ＭＳ Ｐゴシック" panose="020B0600070205080204" pitchFamily="34" charset="-128"/>
              </a:rPr>
              <a:t>5G </a:t>
            </a:r>
            <a:r>
              <a:rPr lang="de-CH" kern="1200" err="1">
                <a:latin typeface="Helvetica" pitchFamily="2" charset="0"/>
                <a:ea typeface="ＭＳ Ｐゴシック" panose="020B0600070205080204" pitchFamily="34" charset="-128"/>
              </a:rPr>
              <a:t>Frequencies</a:t>
            </a:r>
            <a:r>
              <a:rPr lang="de-CH" kern="1200">
                <a:latin typeface="Helvetica" pitchFamily="2" charset="0"/>
                <a:ea typeface="ＭＳ Ｐゴシック" panose="020B0600070205080204" pitchFamily="34" charset="-128"/>
              </a:rPr>
              <a:t> </a:t>
            </a:r>
            <a:r>
              <a:rPr lang="de-CH" kern="1200" err="1">
                <a:latin typeface="Helvetica" pitchFamily="2" charset="0"/>
                <a:ea typeface="ＭＳ Ｐゴシック" panose="020B0600070205080204" pitchFamily="34" charset="-128"/>
              </a:rPr>
              <a:t>Auction</a:t>
            </a:r>
            <a:r>
              <a:rPr lang="de-CH" kern="1200">
                <a:latin typeface="Helvetica" pitchFamily="2" charset="0"/>
                <a:ea typeface="ＭＳ Ｐゴシック" panose="020B0600070205080204" pitchFamily="34" charset="-128"/>
              </a:rPr>
              <a:t> </a:t>
            </a:r>
            <a:r>
              <a:rPr lang="de-CH" kern="1200" err="1">
                <a:latin typeface="Helvetica" pitchFamily="2" charset="0"/>
                <a:ea typeface="ＭＳ Ｐゴシック" panose="020B0600070205080204" pitchFamily="34" charset="-128"/>
              </a:rPr>
              <a:t>Results</a:t>
            </a:r>
            <a:endParaRPr lang="de-CH" kern="1200">
              <a:latin typeface="Helvetica" pitchFamily="2" charset="0"/>
              <a:ea typeface="ＭＳ Ｐゴシック" panose="020B0600070205080204" pitchFamily="34" charset="-128"/>
            </a:endParaRPr>
          </a:p>
        </p:txBody>
      </p:sp>
      <p:graphicFrame>
        <p:nvGraphicFramePr>
          <p:cNvPr id="3" name="Tabelle 2">
            <a:extLst>
              <a:ext uri="{FF2B5EF4-FFF2-40B4-BE49-F238E27FC236}">
                <a16:creationId xmlns:a16="http://schemas.microsoft.com/office/drawing/2014/main" id="{02712C7C-8CE6-5639-1589-1F81D702180F}"/>
              </a:ext>
            </a:extLst>
          </p:cNvPr>
          <p:cNvGraphicFramePr>
            <a:graphicFrameLocks noGrp="1"/>
          </p:cNvGraphicFramePr>
          <p:nvPr/>
        </p:nvGraphicFramePr>
        <p:xfrm>
          <a:off x="1169988" y="1700213"/>
          <a:ext cx="7235824" cy="3951286"/>
        </p:xfrm>
        <a:graphic>
          <a:graphicData uri="http://schemas.openxmlformats.org/drawingml/2006/table">
            <a:tbl>
              <a:tblPr firstRow="1" firstCol="1" bandRow="1">
                <a:tableStyleId>{E8034E78-7F5D-4C2E-B375-FC64B27BC917}</a:tableStyleId>
              </a:tblPr>
              <a:tblGrid>
                <a:gridCol w="1447165">
                  <a:extLst>
                    <a:ext uri="{9D8B030D-6E8A-4147-A177-3AD203B41FA5}">
                      <a16:colId xmlns:a16="http://schemas.microsoft.com/office/drawing/2014/main" val="20000"/>
                    </a:ext>
                  </a:extLst>
                </a:gridCol>
                <a:gridCol w="1446366">
                  <a:extLst>
                    <a:ext uri="{9D8B030D-6E8A-4147-A177-3AD203B41FA5}">
                      <a16:colId xmlns:a16="http://schemas.microsoft.com/office/drawing/2014/main" val="20001"/>
                    </a:ext>
                  </a:extLst>
                </a:gridCol>
                <a:gridCol w="1447165">
                  <a:extLst>
                    <a:ext uri="{9D8B030D-6E8A-4147-A177-3AD203B41FA5}">
                      <a16:colId xmlns:a16="http://schemas.microsoft.com/office/drawing/2014/main" val="20002"/>
                    </a:ext>
                  </a:extLst>
                </a:gridCol>
                <a:gridCol w="1447165">
                  <a:extLst>
                    <a:ext uri="{9D8B030D-6E8A-4147-A177-3AD203B41FA5}">
                      <a16:colId xmlns:a16="http://schemas.microsoft.com/office/drawing/2014/main" val="20003"/>
                    </a:ext>
                  </a:extLst>
                </a:gridCol>
                <a:gridCol w="1447963">
                  <a:extLst>
                    <a:ext uri="{9D8B030D-6E8A-4147-A177-3AD203B41FA5}">
                      <a16:colId xmlns:a16="http://schemas.microsoft.com/office/drawing/2014/main" val="20004"/>
                    </a:ext>
                  </a:extLst>
                </a:gridCol>
              </a:tblGrid>
              <a:tr h="475346">
                <a:tc>
                  <a:txBody>
                    <a:bodyPr/>
                    <a:lstStyle/>
                    <a:p>
                      <a:pPr>
                        <a:lnSpc>
                          <a:spcPts val="2400"/>
                        </a:lnSpc>
                        <a:spcAft>
                          <a:spcPts val="0"/>
                        </a:spcAft>
                      </a:pPr>
                      <a:endParaRPr lang="de-CH" sz="1500">
                        <a:solidFill>
                          <a:schemeClr val="tx1"/>
                        </a:solidFill>
                        <a:effectLst/>
                        <a:latin typeface="+mn-lt"/>
                        <a:ea typeface="Times New Roman" panose="02020603050405020304" pitchFamily="18" charset="0"/>
                        <a:cs typeface="Times New Roman" panose="02020603050405020304" pitchFamily="18" charset="0"/>
                      </a:endParaRPr>
                    </a:p>
                  </a:txBody>
                  <a:tcPr marL="51428" marR="51428" marT="0" marB="0" anchor="ctr">
                    <a:lnB w="12700" cap="flat" cmpd="sng" algn="ctr">
                      <a:noFill/>
                      <a:prstDash val="solid"/>
                      <a:round/>
                      <a:headEnd type="none" w="med" len="med"/>
                      <a:tailEnd type="none" w="med" len="med"/>
                    </a:lnB>
                    <a:noFill/>
                  </a:tcPr>
                </a:tc>
                <a:tc>
                  <a:txBody>
                    <a:bodyPr/>
                    <a:lstStyle/>
                    <a:p>
                      <a:pPr algn="ctr">
                        <a:lnSpc>
                          <a:spcPts val="2400"/>
                        </a:lnSpc>
                        <a:spcAft>
                          <a:spcPts val="0"/>
                        </a:spcAft>
                      </a:pPr>
                      <a:endParaRPr lang="de-CH" sz="1800">
                        <a:solidFill>
                          <a:schemeClr val="tx1"/>
                        </a:solidFill>
                        <a:effectLst/>
                        <a:latin typeface="+mn-lt"/>
                        <a:ea typeface="Times New Roman" panose="02020603050405020304" pitchFamily="18" charset="0"/>
                        <a:cs typeface="Times New Roman" panose="02020603050405020304" pitchFamily="18" charset="0"/>
                      </a:endParaRPr>
                    </a:p>
                  </a:txBody>
                  <a:tcPr marL="51428" marR="51428" marT="0" marB="0" anchor="ctr">
                    <a:noFill/>
                  </a:tcPr>
                </a:tc>
                <a:tc>
                  <a:txBody>
                    <a:bodyPr/>
                    <a:lstStyle/>
                    <a:p>
                      <a:pPr algn="ctr">
                        <a:lnSpc>
                          <a:spcPts val="2400"/>
                        </a:lnSpc>
                        <a:spcAft>
                          <a:spcPts val="0"/>
                        </a:spcAft>
                      </a:pPr>
                      <a:endParaRPr lang="de-CH" sz="1800">
                        <a:solidFill>
                          <a:srgbClr val="F5192E"/>
                        </a:solidFill>
                        <a:effectLst/>
                        <a:latin typeface="+mn-lt"/>
                        <a:ea typeface="Times New Roman" panose="02020603050405020304" pitchFamily="18" charset="0"/>
                        <a:cs typeface="Times New Roman" panose="02020603050405020304" pitchFamily="18" charset="0"/>
                      </a:endParaRPr>
                    </a:p>
                  </a:txBody>
                  <a:tcPr marL="51428" marR="51428" marT="0" marB="0" anchor="ctr">
                    <a:noFill/>
                  </a:tcPr>
                </a:tc>
                <a:tc>
                  <a:txBody>
                    <a:bodyPr/>
                    <a:lstStyle/>
                    <a:p>
                      <a:pPr algn="ctr">
                        <a:lnSpc>
                          <a:spcPts val="2400"/>
                        </a:lnSpc>
                        <a:spcAft>
                          <a:spcPts val="0"/>
                        </a:spcAft>
                      </a:pPr>
                      <a:endParaRPr lang="de-CH" sz="1800">
                        <a:solidFill>
                          <a:srgbClr val="C00000"/>
                        </a:solidFill>
                        <a:effectLst/>
                        <a:latin typeface="+mn-lt"/>
                        <a:ea typeface="Times New Roman" panose="02020603050405020304" pitchFamily="18" charset="0"/>
                        <a:cs typeface="Times New Roman" panose="02020603050405020304" pitchFamily="18" charset="0"/>
                      </a:endParaRPr>
                    </a:p>
                  </a:txBody>
                  <a:tcPr marL="51428" marR="51428" marT="0" marB="0" anchor="ctr">
                    <a:noFill/>
                  </a:tcPr>
                </a:tc>
                <a:tc>
                  <a:txBody>
                    <a:bodyPr/>
                    <a:lstStyle/>
                    <a:p>
                      <a:pPr algn="ctr">
                        <a:lnSpc>
                          <a:spcPts val="2400"/>
                        </a:lnSpc>
                        <a:spcAft>
                          <a:spcPts val="0"/>
                        </a:spcAft>
                      </a:pPr>
                      <a:endParaRPr lang="de-CH" sz="1800">
                        <a:solidFill>
                          <a:srgbClr val="0000FF"/>
                        </a:solidFill>
                        <a:effectLst/>
                        <a:latin typeface="+mn-lt"/>
                        <a:ea typeface="Times New Roman" panose="02020603050405020304" pitchFamily="18" charset="0"/>
                        <a:cs typeface="Times New Roman" panose="02020603050405020304" pitchFamily="18" charset="0"/>
                      </a:endParaRPr>
                    </a:p>
                  </a:txBody>
                  <a:tcPr marL="51428" marR="51428" marT="0" marB="0" anchor="ctr">
                    <a:noFill/>
                  </a:tcPr>
                </a:tc>
                <a:extLst>
                  <a:ext uri="{0D108BD9-81ED-4DB2-BD59-A6C34878D82A}">
                    <a16:rowId xmlns:a16="http://schemas.microsoft.com/office/drawing/2014/main" val="10000"/>
                  </a:ext>
                </a:extLst>
              </a:tr>
              <a:tr h="272033">
                <a:tc>
                  <a:txBody>
                    <a:bodyPr/>
                    <a:lstStyle/>
                    <a:p>
                      <a:pPr algn="r">
                        <a:lnSpc>
                          <a:spcPts val="2400"/>
                        </a:lnSpc>
                        <a:spcAft>
                          <a:spcPts val="0"/>
                        </a:spcAft>
                      </a:pPr>
                      <a:r>
                        <a:rPr lang="de-CH" sz="1500" b="1">
                          <a:solidFill>
                            <a:schemeClr val="tx1">
                              <a:lumMod val="85000"/>
                              <a:lumOff val="15000"/>
                            </a:schemeClr>
                          </a:solidFill>
                          <a:effectLst/>
                        </a:rPr>
                        <a:t>700 MHz FDD</a:t>
                      </a:r>
                      <a:endParaRPr lang="de-CH" sz="1500" b="1">
                        <a:solidFill>
                          <a:schemeClr val="tx1">
                            <a:lumMod val="85000"/>
                            <a:lumOff val="1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lnT w="12700" cap="flat" cmpd="sng" algn="ctr">
                      <a:noFill/>
                      <a:prstDash val="solid"/>
                      <a:round/>
                      <a:headEnd type="none" w="med" len="med"/>
                      <a:tailEnd type="none" w="med" len="med"/>
                    </a:lnT>
                    <a:solidFill>
                      <a:schemeClr val="bg1"/>
                    </a:solidFill>
                  </a:tcPr>
                </a:tc>
                <a:tc>
                  <a:txBody>
                    <a:bodyPr/>
                    <a:lstStyle/>
                    <a:p>
                      <a:pPr algn="ctr">
                        <a:lnSpc>
                          <a:spcPts val="2400"/>
                        </a:lnSpc>
                        <a:spcAft>
                          <a:spcPts val="0"/>
                        </a:spcAft>
                      </a:pPr>
                      <a:r>
                        <a:rPr lang="de-CH" sz="1500" b="0">
                          <a:solidFill>
                            <a:schemeClr val="tx1"/>
                          </a:solidFill>
                          <a:effectLst/>
                        </a:rPr>
                        <a:t>0</a:t>
                      </a:r>
                      <a:endParaRPr lang="de-CH" sz="1500" b="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tc>
                  <a:txBody>
                    <a:bodyPr/>
                    <a:lstStyle/>
                    <a:p>
                      <a:pPr algn="ctr">
                        <a:lnSpc>
                          <a:spcPts val="2400"/>
                        </a:lnSpc>
                        <a:spcAft>
                          <a:spcPts val="0"/>
                        </a:spcAft>
                      </a:pPr>
                      <a:r>
                        <a:rPr lang="de-CH" sz="1500" b="1">
                          <a:solidFill>
                            <a:schemeClr val="tx1"/>
                          </a:solidFill>
                          <a:effectLst/>
                        </a:rPr>
                        <a:t>20 MHz</a:t>
                      </a:r>
                      <a:endParaRPr lang="de-CH" sz="1500" b="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tc>
                  <a:txBody>
                    <a:bodyPr/>
                    <a:lstStyle/>
                    <a:p>
                      <a:pPr algn="ctr">
                        <a:lnSpc>
                          <a:spcPts val="2400"/>
                        </a:lnSpc>
                        <a:spcAft>
                          <a:spcPts val="0"/>
                        </a:spcAft>
                      </a:pPr>
                      <a:r>
                        <a:rPr lang="de-CH" sz="1500" b="1">
                          <a:solidFill>
                            <a:srgbClr val="C00000"/>
                          </a:solidFill>
                          <a:effectLst/>
                        </a:rPr>
                        <a:t>10 MHz</a:t>
                      </a:r>
                      <a:endParaRPr lang="de-CH" sz="1500" b="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tc>
                  <a:txBody>
                    <a:bodyPr/>
                    <a:lstStyle/>
                    <a:p>
                      <a:pPr algn="ctr">
                        <a:lnSpc>
                          <a:spcPts val="2400"/>
                        </a:lnSpc>
                        <a:spcAft>
                          <a:spcPts val="0"/>
                        </a:spcAft>
                      </a:pPr>
                      <a:r>
                        <a:rPr lang="de-CH" sz="1500" b="1">
                          <a:solidFill>
                            <a:schemeClr val="accent2">
                              <a:lumMod val="75000"/>
                            </a:schemeClr>
                          </a:solidFill>
                          <a:effectLst/>
                        </a:rPr>
                        <a:t>30 MHz</a:t>
                      </a:r>
                      <a:endParaRPr lang="de-CH" sz="1500" b="1">
                        <a:solidFill>
                          <a:schemeClr val="accent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extLst>
                  <a:ext uri="{0D108BD9-81ED-4DB2-BD59-A6C34878D82A}">
                    <a16:rowId xmlns:a16="http://schemas.microsoft.com/office/drawing/2014/main" val="10001"/>
                  </a:ext>
                </a:extLst>
              </a:tr>
              <a:tr h="281962">
                <a:tc>
                  <a:txBody>
                    <a:bodyPr/>
                    <a:lstStyle/>
                    <a:p>
                      <a:pPr algn="r">
                        <a:lnSpc>
                          <a:spcPts val="2400"/>
                        </a:lnSpc>
                        <a:spcAft>
                          <a:spcPts val="0"/>
                        </a:spcAft>
                      </a:pPr>
                      <a:r>
                        <a:rPr lang="de-CH" sz="1500">
                          <a:solidFill>
                            <a:schemeClr val="tx1">
                              <a:lumMod val="85000"/>
                              <a:lumOff val="15000"/>
                            </a:schemeClr>
                          </a:solidFill>
                          <a:effectLst/>
                        </a:rPr>
                        <a:t>700 MHz SDL</a:t>
                      </a:r>
                      <a:endParaRPr lang="de-CH" sz="1500">
                        <a:solidFill>
                          <a:schemeClr val="tx1">
                            <a:lumMod val="85000"/>
                            <a:lumOff val="1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tc>
                  <a:txBody>
                    <a:bodyPr/>
                    <a:lstStyle/>
                    <a:p>
                      <a:pPr algn="ctr">
                        <a:lnSpc>
                          <a:spcPts val="2400"/>
                        </a:lnSpc>
                        <a:spcAft>
                          <a:spcPts val="0"/>
                        </a:spcAft>
                      </a:pPr>
                      <a:r>
                        <a:rPr lang="de-CH" sz="1500">
                          <a:solidFill>
                            <a:schemeClr val="tx1"/>
                          </a:solidFill>
                          <a:effectLst/>
                        </a:rPr>
                        <a:t>0</a:t>
                      </a:r>
                      <a:endParaRPr lang="de-CH" sz="15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tc>
                  <a:txBody>
                    <a:bodyPr/>
                    <a:lstStyle/>
                    <a:p>
                      <a:pPr algn="ctr">
                        <a:lnSpc>
                          <a:spcPts val="2400"/>
                        </a:lnSpc>
                        <a:spcAft>
                          <a:spcPts val="0"/>
                        </a:spcAft>
                      </a:pPr>
                      <a:r>
                        <a:rPr lang="de-CH" sz="1500">
                          <a:solidFill>
                            <a:schemeClr val="tx1"/>
                          </a:solidFill>
                          <a:effectLst/>
                        </a:rPr>
                        <a:t>0</a:t>
                      </a:r>
                      <a:endParaRPr lang="de-CH" sz="15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tc>
                  <a:txBody>
                    <a:bodyPr/>
                    <a:lstStyle/>
                    <a:p>
                      <a:pPr algn="ctr">
                        <a:lnSpc>
                          <a:spcPts val="2400"/>
                        </a:lnSpc>
                        <a:spcAft>
                          <a:spcPts val="0"/>
                        </a:spcAft>
                      </a:pPr>
                      <a:r>
                        <a:rPr lang="de-CH" sz="1500" b="1">
                          <a:solidFill>
                            <a:srgbClr val="C00000"/>
                          </a:solidFill>
                          <a:effectLst/>
                        </a:rPr>
                        <a:t>10 MHz</a:t>
                      </a:r>
                      <a:endParaRPr lang="de-CH" sz="1500" b="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tc>
                  <a:txBody>
                    <a:bodyPr/>
                    <a:lstStyle/>
                    <a:p>
                      <a:pPr algn="ctr">
                        <a:lnSpc>
                          <a:spcPts val="2400"/>
                        </a:lnSpc>
                        <a:spcAft>
                          <a:spcPts val="0"/>
                        </a:spcAft>
                      </a:pPr>
                      <a:r>
                        <a:rPr lang="de-CH" sz="1500">
                          <a:solidFill>
                            <a:schemeClr val="accent2">
                              <a:lumMod val="75000"/>
                            </a:schemeClr>
                          </a:solidFill>
                          <a:effectLst/>
                        </a:rPr>
                        <a:t>0</a:t>
                      </a:r>
                      <a:endParaRPr lang="de-CH" sz="1500">
                        <a:solidFill>
                          <a:schemeClr val="accent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extLst>
                  <a:ext uri="{0D108BD9-81ED-4DB2-BD59-A6C34878D82A}">
                    <a16:rowId xmlns:a16="http://schemas.microsoft.com/office/drawing/2014/main" val="10002"/>
                  </a:ext>
                </a:extLst>
              </a:tr>
              <a:tr h="584389">
                <a:tc>
                  <a:txBody>
                    <a:bodyPr/>
                    <a:lstStyle/>
                    <a:p>
                      <a:pPr algn="r">
                        <a:lnSpc>
                          <a:spcPts val="2400"/>
                        </a:lnSpc>
                        <a:spcAft>
                          <a:spcPts val="0"/>
                        </a:spcAft>
                      </a:pPr>
                      <a:r>
                        <a:rPr lang="de-CH" sz="1500" b="1">
                          <a:solidFill>
                            <a:schemeClr val="tx1">
                              <a:lumMod val="85000"/>
                              <a:lumOff val="15000"/>
                            </a:schemeClr>
                          </a:solidFill>
                          <a:effectLst/>
                        </a:rPr>
                        <a:t>1400 MHz SDL</a:t>
                      </a:r>
                      <a:endParaRPr lang="de-CH" sz="1500" b="1">
                        <a:solidFill>
                          <a:schemeClr val="tx1">
                            <a:lumMod val="85000"/>
                            <a:lumOff val="1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tc>
                  <a:txBody>
                    <a:bodyPr/>
                    <a:lstStyle/>
                    <a:p>
                      <a:pPr algn="ctr">
                        <a:lnSpc>
                          <a:spcPts val="2400"/>
                        </a:lnSpc>
                        <a:spcAft>
                          <a:spcPts val="0"/>
                        </a:spcAft>
                      </a:pPr>
                      <a:r>
                        <a:rPr lang="de-CH" sz="1500" b="0" i="0">
                          <a:solidFill>
                            <a:schemeClr val="tx1"/>
                          </a:solidFill>
                          <a:effectLst/>
                        </a:rPr>
                        <a:t>0</a:t>
                      </a:r>
                      <a:endParaRPr lang="de-CH" sz="1500" b="0" i="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tc>
                  <a:txBody>
                    <a:bodyPr/>
                    <a:lstStyle/>
                    <a:p>
                      <a:pPr algn="ctr">
                        <a:lnSpc>
                          <a:spcPts val="2400"/>
                        </a:lnSpc>
                        <a:spcAft>
                          <a:spcPts val="0"/>
                        </a:spcAft>
                      </a:pPr>
                      <a:r>
                        <a:rPr lang="de-CH" sz="1500" b="1">
                          <a:solidFill>
                            <a:schemeClr val="tx1"/>
                          </a:solidFill>
                          <a:effectLst/>
                        </a:rPr>
                        <a:t>10 MHz</a:t>
                      </a:r>
                      <a:endParaRPr lang="de-CH" sz="1500" b="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tc>
                  <a:txBody>
                    <a:bodyPr/>
                    <a:lstStyle/>
                    <a:p>
                      <a:pPr algn="ctr">
                        <a:lnSpc>
                          <a:spcPts val="2400"/>
                        </a:lnSpc>
                        <a:spcAft>
                          <a:spcPts val="0"/>
                        </a:spcAft>
                      </a:pPr>
                      <a:r>
                        <a:rPr lang="de-CH" sz="1500" b="1">
                          <a:solidFill>
                            <a:srgbClr val="C00000"/>
                          </a:solidFill>
                          <a:effectLst/>
                        </a:rPr>
                        <a:t>15 MHz</a:t>
                      </a:r>
                      <a:endParaRPr lang="de-CH" sz="1500" b="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tc>
                  <a:txBody>
                    <a:bodyPr/>
                    <a:lstStyle/>
                    <a:p>
                      <a:pPr algn="ctr">
                        <a:lnSpc>
                          <a:spcPts val="2400"/>
                        </a:lnSpc>
                        <a:spcAft>
                          <a:spcPts val="0"/>
                        </a:spcAft>
                      </a:pPr>
                      <a:r>
                        <a:rPr lang="de-CH" sz="1500" b="1">
                          <a:solidFill>
                            <a:schemeClr val="accent2">
                              <a:lumMod val="75000"/>
                            </a:schemeClr>
                          </a:solidFill>
                          <a:effectLst/>
                        </a:rPr>
                        <a:t>50 MHz</a:t>
                      </a:r>
                      <a:endParaRPr lang="de-CH" sz="1500" b="1">
                        <a:solidFill>
                          <a:schemeClr val="accent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extLst>
                  <a:ext uri="{0D108BD9-81ED-4DB2-BD59-A6C34878D82A}">
                    <a16:rowId xmlns:a16="http://schemas.microsoft.com/office/drawing/2014/main" val="10003"/>
                  </a:ext>
                </a:extLst>
              </a:tr>
              <a:tr h="584389">
                <a:tc>
                  <a:txBody>
                    <a:bodyPr/>
                    <a:lstStyle/>
                    <a:p>
                      <a:pPr algn="r">
                        <a:lnSpc>
                          <a:spcPts val="2400"/>
                        </a:lnSpc>
                        <a:spcAft>
                          <a:spcPts val="0"/>
                        </a:spcAft>
                      </a:pPr>
                      <a:r>
                        <a:rPr lang="de-CH" sz="1500">
                          <a:solidFill>
                            <a:schemeClr val="tx1">
                              <a:lumMod val="85000"/>
                              <a:lumOff val="15000"/>
                            </a:schemeClr>
                          </a:solidFill>
                          <a:effectLst/>
                        </a:rPr>
                        <a:t>2600 MHz TDD</a:t>
                      </a:r>
                      <a:endParaRPr lang="de-CH" sz="1500">
                        <a:solidFill>
                          <a:schemeClr val="tx1">
                            <a:lumMod val="85000"/>
                            <a:lumOff val="1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tc>
                  <a:txBody>
                    <a:bodyPr/>
                    <a:lstStyle/>
                    <a:p>
                      <a:pPr algn="ctr">
                        <a:lnSpc>
                          <a:spcPts val="2400"/>
                        </a:lnSpc>
                        <a:spcAft>
                          <a:spcPts val="0"/>
                        </a:spcAft>
                      </a:pPr>
                      <a:r>
                        <a:rPr lang="de-CH" sz="1500">
                          <a:solidFill>
                            <a:schemeClr val="tx1"/>
                          </a:solidFill>
                          <a:effectLst/>
                        </a:rPr>
                        <a:t>0</a:t>
                      </a:r>
                      <a:endParaRPr lang="de-CH" sz="15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tc>
                  <a:txBody>
                    <a:bodyPr/>
                    <a:lstStyle/>
                    <a:p>
                      <a:pPr algn="ctr">
                        <a:lnSpc>
                          <a:spcPts val="2400"/>
                        </a:lnSpc>
                        <a:spcAft>
                          <a:spcPts val="0"/>
                        </a:spcAft>
                      </a:pPr>
                      <a:r>
                        <a:rPr lang="de-CH" sz="1500">
                          <a:solidFill>
                            <a:schemeClr val="tx1"/>
                          </a:solidFill>
                          <a:effectLst/>
                        </a:rPr>
                        <a:t>0</a:t>
                      </a:r>
                      <a:endParaRPr lang="de-CH" sz="15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tc>
                  <a:txBody>
                    <a:bodyPr/>
                    <a:lstStyle/>
                    <a:p>
                      <a:pPr algn="ctr">
                        <a:lnSpc>
                          <a:spcPts val="2400"/>
                        </a:lnSpc>
                        <a:spcAft>
                          <a:spcPts val="0"/>
                        </a:spcAft>
                      </a:pPr>
                      <a:r>
                        <a:rPr lang="de-CH" sz="1500">
                          <a:solidFill>
                            <a:schemeClr val="tx1"/>
                          </a:solidFill>
                          <a:effectLst/>
                        </a:rPr>
                        <a:t>0</a:t>
                      </a:r>
                      <a:endParaRPr lang="de-CH" sz="15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tc>
                  <a:txBody>
                    <a:bodyPr/>
                    <a:lstStyle/>
                    <a:p>
                      <a:pPr algn="ctr">
                        <a:lnSpc>
                          <a:spcPts val="2400"/>
                        </a:lnSpc>
                        <a:spcAft>
                          <a:spcPts val="0"/>
                        </a:spcAft>
                      </a:pPr>
                      <a:r>
                        <a:rPr lang="de-CH" sz="1500">
                          <a:solidFill>
                            <a:schemeClr val="accent2">
                              <a:lumMod val="75000"/>
                            </a:schemeClr>
                          </a:solidFill>
                          <a:effectLst/>
                        </a:rPr>
                        <a:t>0</a:t>
                      </a:r>
                      <a:endParaRPr lang="de-CH" sz="1500">
                        <a:solidFill>
                          <a:schemeClr val="accent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extLst>
                  <a:ext uri="{0D108BD9-81ED-4DB2-BD59-A6C34878D82A}">
                    <a16:rowId xmlns:a16="http://schemas.microsoft.com/office/drawing/2014/main" val="10004"/>
                  </a:ext>
                </a:extLst>
              </a:tr>
              <a:tr h="584389">
                <a:tc>
                  <a:txBody>
                    <a:bodyPr/>
                    <a:lstStyle/>
                    <a:p>
                      <a:pPr algn="r">
                        <a:lnSpc>
                          <a:spcPts val="2400"/>
                        </a:lnSpc>
                        <a:spcAft>
                          <a:spcPts val="0"/>
                        </a:spcAft>
                      </a:pPr>
                      <a:r>
                        <a:rPr lang="de-CH" sz="1500" b="1">
                          <a:solidFill>
                            <a:schemeClr val="tx1">
                              <a:lumMod val="85000"/>
                              <a:lumOff val="15000"/>
                            </a:schemeClr>
                          </a:solidFill>
                          <a:effectLst/>
                        </a:rPr>
                        <a:t>3500 - 3800 MHz TDD</a:t>
                      </a:r>
                      <a:endParaRPr lang="de-CH" sz="1500" b="1">
                        <a:solidFill>
                          <a:schemeClr val="tx1">
                            <a:lumMod val="85000"/>
                            <a:lumOff val="1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2400"/>
                        </a:lnSpc>
                        <a:spcAft>
                          <a:spcPts val="0"/>
                        </a:spcAft>
                      </a:pPr>
                      <a:r>
                        <a:rPr lang="de-CH" sz="1500" b="0">
                          <a:solidFill>
                            <a:schemeClr val="tx1"/>
                          </a:solidFill>
                          <a:effectLst/>
                        </a:rPr>
                        <a:t>0</a:t>
                      </a:r>
                      <a:endParaRPr lang="de-CH" sz="1500" b="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2400"/>
                        </a:lnSpc>
                        <a:spcAft>
                          <a:spcPts val="0"/>
                        </a:spcAft>
                      </a:pPr>
                      <a:r>
                        <a:rPr lang="de-CH" sz="1500" b="1">
                          <a:solidFill>
                            <a:schemeClr val="tx1"/>
                          </a:solidFill>
                          <a:effectLst/>
                        </a:rPr>
                        <a:t>80 MHz</a:t>
                      </a:r>
                      <a:endParaRPr lang="de-CH" sz="1500" b="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2400"/>
                        </a:lnSpc>
                        <a:spcAft>
                          <a:spcPts val="0"/>
                        </a:spcAft>
                      </a:pPr>
                      <a:r>
                        <a:rPr lang="de-CH" sz="1500" b="1">
                          <a:solidFill>
                            <a:srgbClr val="C00000"/>
                          </a:solidFill>
                          <a:effectLst/>
                        </a:rPr>
                        <a:t>100 MHz</a:t>
                      </a:r>
                      <a:endParaRPr lang="de-CH" sz="1500" b="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2400"/>
                        </a:lnSpc>
                        <a:spcAft>
                          <a:spcPts val="0"/>
                        </a:spcAft>
                      </a:pPr>
                      <a:r>
                        <a:rPr lang="de-CH" sz="1500" b="1">
                          <a:solidFill>
                            <a:schemeClr val="accent2">
                              <a:lumMod val="75000"/>
                            </a:schemeClr>
                          </a:solidFill>
                          <a:effectLst/>
                        </a:rPr>
                        <a:t>120 MHz</a:t>
                      </a:r>
                      <a:endParaRPr lang="de-CH" sz="1500" b="1">
                        <a:solidFill>
                          <a:schemeClr val="accent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84389">
                <a:tc>
                  <a:txBody>
                    <a:bodyPr/>
                    <a:lstStyle/>
                    <a:p>
                      <a:pPr algn="r">
                        <a:lnSpc>
                          <a:spcPts val="2400"/>
                        </a:lnSpc>
                        <a:spcAft>
                          <a:spcPts val="0"/>
                        </a:spcAft>
                      </a:pPr>
                      <a:r>
                        <a:rPr lang="de-CH" sz="1500" err="1">
                          <a:solidFill>
                            <a:schemeClr val="tx1">
                              <a:lumMod val="85000"/>
                              <a:lumOff val="15000"/>
                            </a:schemeClr>
                          </a:solidFill>
                          <a:effectLst/>
                        </a:rPr>
                        <a:t>Surcharge</a:t>
                      </a:r>
                      <a:r>
                        <a:rPr lang="de-CH" sz="1500">
                          <a:solidFill>
                            <a:schemeClr val="tx1">
                              <a:lumMod val="85000"/>
                              <a:lumOff val="15000"/>
                            </a:schemeClr>
                          </a:solidFill>
                          <a:effectLst/>
                        </a:rPr>
                        <a:t>  in CHF</a:t>
                      </a:r>
                      <a:endParaRPr lang="de-CH" sz="1500">
                        <a:solidFill>
                          <a:schemeClr val="tx1">
                            <a:lumMod val="85000"/>
                            <a:lumOff val="1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2400"/>
                        </a:lnSpc>
                        <a:spcAft>
                          <a:spcPts val="0"/>
                        </a:spcAft>
                      </a:pPr>
                      <a:r>
                        <a:rPr lang="de-CH" sz="1500" b="1">
                          <a:solidFill>
                            <a:schemeClr val="tx1"/>
                          </a:solidFill>
                          <a:effectLst/>
                        </a:rPr>
                        <a:t>0</a:t>
                      </a:r>
                      <a:endParaRPr lang="de-CH" sz="1500" b="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lnSpc>
                          <a:spcPts val="2400"/>
                        </a:lnSpc>
                        <a:spcAft>
                          <a:spcPts val="0"/>
                        </a:spcAft>
                      </a:pPr>
                      <a:r>
                        <a:rPr lang="de-CH" sz="1500" b="1" kern="1200">
                          <a:solidFill>
                            <a:schemeClr val="tx1"/>
                          </a:solidFill>
                          <a:effectLst/>
                          <a:latin typeface="+mn-lt"/>
                          <a:ea typeface="+mn-ea"/>
                          <a:cs typeface="+mn-cs"/>
                        </a:rPr>
                        <a:t> 94'500’625</a:t>
                      </a:r>
                    </a:p>
                  </a:txBody>
                  <a:tcPr marL="51428" marR="51428"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lnSpc>
                          <a:spcPts val="2400"/>
                        </a:lnSpc>
                        <a:spcAft>
                          <a:spcPts val="0"/>
                        </a:spcAft>
                      </a:pPr>
                      <a:r>
                        <a:rPr lang="de-CH" sz="1500" b="1" kern="1200">
                          <a:solidFill>
                            <a:schemeClr val="tx1"/>
                          </a:solidFill>
                          <a:effectLst/>
                          <a:latin typeface="+mn-lt"/>
                          <a:ea typeface="+mn-ea"/>
                          <a:cs typeface="+mn-cs"/>
                        </a:rPr>
                        <a:t> </a:t>
                      </a:r>
                      <a:r>
                        <a:rPr lang="de-CH" sz="1500" b="1" kern="1200">
                          <a:solidFill>
                            <a:srgbClr val="C00000"/>
                          </a:solidFill>
                          <a:effectLst/>
                          <a:latin typeface="+mn-lt"/>
                          <a:ea typeface="+mn-ea"/>
                          <a:cs typeface="+mn-cs"/>
                        </a:rPr>
                        <a:t>89'238’101</a:t>
                      </a:r>
                    </a:p>
                  </a:txBody>
                  <a:tcPr marL="51428" marR="51428"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lnSpc>
                          <a:spcPts val="2400"/>
                        </a:lnSpc>
                        <a:spcAft>
                          <a:spcPts val="0"/>
                        </a:spcAft>
                      </a:pPr>
                      <a:r>
                        <a:rPr lang="de-CH" sz="1500" b="1" kern="1200">
                          <a:solidFill>
                            <a:schemeClr val="accent2">
                              <a:lumMod val="75000"/>
                            </a:schemeClr>
                          </a:solidFill>
                          <a:effectLst/>
                          <a:latin typeface="+mn-lt"/>
                          <a:ea typeface="+mn-ea"/>
                          <a:cs typeface="+mn-cs"/>
                        </a:rPr>
                        <a:t> 195'554’002</a:t>
                      </a:r>
                    </a:p>
                  </a:txBody>
                  <a:tcPr marL="51428" marR="51428"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584389">
                <a:tc>
                  <a:txBody>
                    <a:bodyPr/>
                    <a:lstStyle/>
                    <a:p>
                      <a:pPr algn="r">
                        <a:lnSpc>
                          <a:spcPts val="2400"/>
                        </a:lnSpc>
                        <a:spcAft>
                          <a:spcPts val="0"/>
                        </a:spcAft>
                      </a:pPr>
                      <a:endParaRPr lang="de-CH" sz="15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lnT w="12700" cap="flat" cmpd="sng" algn="ctr">
                      <a:solidFill>
                        <a:schemeClr val="tx1"/>
                      </a:solidFill>
                      <a:prstDash val="solid"/>
                      <a:round/>
                      <a:headEnd type="none" w="med" len="med"/>
                      <a:tailEnd type="none" w="med" len="med"/>
                    </a:lnT>
                    <a:solidFill>
                      <a:schemeClr val="bg1"/>
                    </a:solidFill>
                  </a:tcPr>
                </a:tc>
                <a:tc gridSpan="4">
                  <a:txBody>
                    <a:bodyPr/>
                    <a:lstStyle/>
                    <a:p>
                      <a:pPr algn="ctr">
                        <a:lnSpc>
                          <a:spcPts val="2400"/>
                        </a:lnSpc>
                        <a:spcAft>
                          <a:spcPts val="0"/>
                        </a:spcAft>
                      </a:pPr>
                      <a:r>
                        <a:rPr lang="de-CH" sz="1700" b="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Total Revenue: 379’292’728 CHF</a:t>
                      </a:r>
                    </a:p>
                  </a:txBody>
                  <a:tcPr marL="51428" marR="51428" marT="0" marB="0" anchor="ctr">
                    <a:lnT w="12700" cap="flat" cmpd="sng" algn="ctr">
                      <a:solidFill>
                        <a:schemeClr val="tx1"/>
                      </a:solidFill>
                      <a:prstDash val="solid"/>
                      <a:round/>
                      <a:headEnd type="none" w="med" len="med"/>
                      <a:tailEnd type="none" w="med" len="med"/>
                    </a:lnT>
                    <a:noFill/>
                  </a:tcPr>
                </a:tc>
                <a:tc hMerge="1">
                  <a:txBody>
                    <a:bodyPr/>
                    <a:lstStyle/>
                    <a:p>
                      <a:pPr marL="0" algn="ctr" defTabSz="914400" rtl="0" eaLnBrk="1" latinLnBrk="0" hangingPunct="1">
                        <a:lnSpc>
                          <a:spcPts val="2400"/>
                        </a:lnSpc>
                        <a:spcAft>
                          <a:spcPts val="0"/>
                        </a:spcAft>
                      </a:pPr>
                      <a:endParaRPr lang="de-CH" sz="2000" b="1" kern="1200">
                        <a:solidFill>
                          <a:schemeClr val="tx1"/>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solidFill>
                      <a:schemeClr val="bg1">
                        <a:lumMod val="75000"/>
                      </a:schemeClr>
                    </a:solidFill>
                  </a:tcPr>
                </a:tc>
                <a:tc hMerge="1">
                  <a:txBody>
                    <a:bodyPr/>
                    <a:lstStyle/>
                    <a:p>
                      <a:pPr marL="0" algn="ctr" defTabSz="914400" rtl="0" eaLnBrk="1" latinLnBrk="0" hangingPunct="1">
                        <a:lnSpc>
                          <a:spcPts val="2400"/>
                        </a:lnSpc>
                        <a:spcAft>
                          <a:spcPts val="0"/>
                        </a:spcAft>
                      </a:pPr>
                      <a:endParaRPr lang="de-CH" sz="2000" b="1" kern="1200">
                        <a:solidFill>
                          <a:schemeClr val="tx1"/>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solidFill>
                      <a:schemeClr val="bg1">
                        <a:lumMod val="75000"/>
                      </a:schemeClr>
                    </a:solidFill>
                  </a:tcPr>
                </a:tc>
                <a:tc hMerge="1">
                  <a:txBody>
                    <a:bodyPr/>
                    <a:lstStyle/>
                    <a:p>
                      <a:pPr marL="0" algn="ctr" defTabSz="914400" rtl="0" eaLnBrk="1" latinLnBrk="0" hangingPunct="1">
                        <a:lnSpc>
                          <a:spcPts val="2400"/>
                        </a:lnSpc>
                        <a:spcAft>
                          <a:spcPts val="0"/>
                        </a:spcAft>
                      </a:pPr>
                      <a:endParaRPr lang="de-CH" sz="2000" b="1" kern="1200">
                        <a:solidFill>
                          <a:schemeClr val="tx1"/>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solidFill>
                      <a:schemeClr val="bg1">
                        <a:lumMod val="75000"/>
                      </a:schemeClr>
                    </a:solidFill>
                  </a:tcPr>
                </a:tc>
                <a:extLst>
                  <a:ext uri="{0D108BD9-81ED-4DB2-BD59-A6C34878D82A}">
                    <a16:rowId xmlns:a16="http://schemas.microsoft.com/office/drawing/2014/main" val="10007"/>
                  </a:ext>
                </a:extLst>
              </a:tr>
            </a:tbl>
          </a:graphicData>
        </a:graphic>
      </p:graphicFrame>
      <p:pic>
        <p:nvPicPr>
          <p:cNvPr id="80940" name="Grafik 1">
            <a:extLst>
              <a:ext uri="{FF2B5EF4-FFF2-40B4-BE49-F238E27FC236}">
                <a16:creationId xmlns:a16="http://schemas.microsoft.com/office/drawing/2014/main" id="{B8433333-8CCD-C15F-E161-F3895A5BB2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6466" r="13376" b="47340"/>
          <a:stretch>
            <a:fillRect/>
          </a:stretch>
        </p:blipFill>
        <p:spPr bwMode="auto">
          <a:xfrm>
            <a:off x="4373563" y="1700213"/>
            <a:ext cx="828675"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41" name="Grafik 3">
            <a:extLst>
              <a:ext uri="{FF2B5EF4-FFF2-40B4-BE49-F238E27FC236}">
                <a16:creationId xmlns:a16="http://schemas.microsoft.com/office/drawing/2014/main" id="{2369F56F-2B16-2486-6C98-3C383AED26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2750" y="1700213"/>
            <a:ext cx="129698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42" name="Grafik 4">
            <a:extLst>
              <a:ext uri="{FF2B5EF4-FFF2-40B4-BE49-F238E27FC236}">
                <a16:creationId xmlns:a16="http://schemas.microsoft.com/office/drawing/2014/main" id="{C89CA629-10A8-4B00-E65C-093C9D1006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31100" b="31100"/>
          <a:stretch>
            <a:fillRect/>
          </a:stretch>
        </p:blipFill>
        <p:spPr bwMode="auto">
          <a:xfrm>
            <a:off x="6883400" y="1601788"/>
            <a:ext cx="152558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43" name="Grafik 5">
            <a:extLst>
              <a:ext uri="{FF2B5EF4-FFF2-40B4-BE49-F238E27FC236}">
                <a16:creationId xmlns:a16="http://schemas.microsoft.com/office/drawing/2014/main" id="{6347C873-B7A0-EE82-9FB0-F72F6646CF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58591" b="3601"/>
          <a:stretch>
            <a:fillRect/>
          </a:stretch>
        </p:blipFill>
        <p:spPr bwMode="auto">
          <a:xfrm>
            <a:off x="2490788" y="1612900"/>
            <a:ext cx="178276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44" name="Foliennummernplatzhalter 6">
            <a:extLst>
              <a:ext uri="{FF2B5EF4-FFF2-40B4-BE49-F238E27FC236}">
                <a16:creationId xmlns:a16="http://schemas.microsoft.com/office/drawing/2014/main" id="{EC5864A1-DD6F-0769-1B29-FF31EE696507}"/>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SzPct val="65000"/>
              <a:buFont typeface="Marlett" pitchFamily="2" charset="2"/>
              <a:buChar char="g"/>
              <a:defRPr sz="2400">
                <a:solidFill>
                  <a:schemeClr val="tx1"/>
                </a:solidFill>
                <a:latin typeface="Helvetica" pitchFamily="2" charset="0"/>
                <a:ea typeface="ＭＳ Ｐゴシック" panose="020B0600070205080204" pitchFamily="34" charset="-128"/>
              </a:defRPr>
            </a:lvl1pPr>
            <a:lvl2pPr marL="742950" indent="-285750">
              <a:spcBef>
                <a:spcPct val="20000"/>
              </a:spcBef>
              <a:buSzPct val="125000"/>
              <a:buFont typeface="Marlett" pitchFamily="2" charset="2"/>
              <a:buChar char="i"/>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accent2"/>
              </a:buClr>
              <a:buSzPct val="175000"/>
              <a:buChar char="•"/>
              <a:defRPr sz="20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9pPr>
          </a:lstStyle>
          <a:p>
            <a:pPr>
              <a:spcBef>
                <a:spcPct val="0"/>
              </a:spcBef>
              <a:buClrTx/>
              <a:buSzTx/>
              <a:buFontTx/>
              <a:buNone/>
            </a:pPr>
            <a:fld id="{2BD77753-7586-554B-AF50-CC8C7DB914B2}" type="slidenum">
              <a:rPr lang="de-CH" altLang="en-US" sz="1400" smtClean="0">
                <a:latin typeface="Times New Roman" panose="02020603050405020304" pitchFamily="18" charset="0"/>
              </a:rPr>
              <a:pPr>
                <a:spcBef>
                  <a:spcPct val="0"/>
                </a:spcBef>
                <a:buClrTx/>
                <a:buSzTx/>
                <a:buFontTx/>
                <a:buNone/>
              </a:pPr>
              <a:t>29</a:t>
            </a:fld>
            <a:endParaRPr lang="de-CH" altLang="en-US" sz="1400">
              <a:latin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575F99-7928-A045-ACFD-0768B5B8E810}" type="slidenum">
              <a:rPr lang="en-US" smtClean="0"/>
              <a:pPr/>
              <a:t>3</a:t>
            </a:fld>
            <a:endParaRPr lang="en-US"/>
          </a:p>
        </p:txBody>
      </p:sp>
      <p:sp>
        <p:nvSpPr>
          <p:cNvPr id="5" name="标题 1"/>
          <p:cNvSpPr>
            <a:spLocks noGrp="1"/>
          </p:cNvSpPr>
          <p:nvPr>
            <p:ph type="title"/>
          </p:nvPr>
        </p:nvSpPr>
        <p:spPr>
          <a:xfrm>
            <a:off x="628650" y="365126"/>
            <a:ext cx="7886700" cy="1325563"/>
          </a:xfrm>
        </p:spPr>
        <p:txBody>
          <a:bodyPr/>
          <a:lstStyle/>
          <a:p>
            <a:r>
              <a:rPr lang="en-US" altLang="zh-CN"/>
              <a:t>Cellular Networks Modeling</a:t>
            </a:r>
            <a:endParaRPr lang="zh-CN" altLang="en-US"/>
          </a:p>
        </p:txBody>
      </p:sp>
      <p:sp>
        <p:nvSpPr>
          <p:cNvPr id="6" name="内容占位符 2"/>
          <p:cNvSpPr>
            <a:spLocks noGrp="1"/>
          </p:cNvSpPr>
          <p:nvPr>
            <p:ph idx="1"/>
          </p:nvPr>
        </p:nvSpPr>
        <p:spPr>
          <a:xfrm>
            <a:off x="664276" y="1219200"/>
            <a:ext cx="5105400" cy="4070351"/>
          </a:xfrm>
        </p:spPr>
        <p:txBody>
          <a:bodyPr>
            <a:noAutofit/>
          </a:bodyPr>
          <a:lstStyle/>
          <a:p>
            <a:r>
              <a:rPr lang="en-US" altLang="zh-CN" sz="1800" dirty="0"/>
              <a:t>Infrastructure</a:t>
            </a:r>
          </a:p>
          <a:p>
            <a:pPr lvl="1"/>
            <a:r>
              <a:rPr lang="en-US" altLang="zh-CN" sz="1800" dirty="0"/>
              <a:t>Base Station (BS)</a:t>
            </a:r>
          </a:p>
          <a:p>
            <a:pPr lvl="1"/>
            <a:r>
              <a:rPr lang="en-US" altLang="zh-CN" sz="1800" dirty="0"/>
              <a:t>Fixed network</a:t>
            </a:r>
          </a:p>
          <a:p>
            <a:endParaRPr lang="en-US" altLang="zh-CN" sz="1800" dirty="0"/>
          </a:p>
          <a:p>
            <a:r>
              <a:rPr lang="en-US" altLang="zh-CN" sz="1800" dirty="0"/>
              <a:t>The most common model used for wireless networks is uniform </a:t>
            </a:r>
            <a:r>
              <a:rPr lang="en-US" altLang="zh-CN" sz="1800" dirty="0">
                <a:solidFill>
                  <a:srgbClr val="FF0000"/>
                </a:solidFill>
              </a:rPr>
              <a:t>hexagonal shaped</a:t>
            </a:r>
            <a:r>
              <a:rPr lang="en-US" altLang="zh-CN" sz="1800" dirty="0"/>
              <a:t> areas, called </a:t>
            </a:r>
            <a:r>
              <a:rPr lang="en-US" altLang="zh-CN" sz="1800" dirty="0">
                <a:solidFill>
                  <a:srgbClr val="FF0000"/>
                </a:solidFill>
              </a:rPr>
              <a:t>cells</a:t>
            </a:r>
            <a:r>
              <a:rPr lang="en-US" altLang="zh-CN" sz="1800" dirty="0"/>
              <a:t>.</a:t>
            </a:r>
          </a:p>
          <a:p>
            <a:endParaRPr lang="en-US" altLang="zh-CN" sz="1800" dirty="0"/>
          </a:p>
          <a:p>
            <a:r>
              <a:rPr lang="en-US" altLang="zh-CN" sz="1800" dirty="0"/>
              <a:t>Uniform cells with radius R.</a:t>
            </a:r>
          </a:p>
          <a:p>
            <a:endParaRPr lang="en-US" altLang="zh-CN" sz="1800" dirty="0"/>
          </a:p>
          <a:p>
            <a:r>
              <a:rPr lang="en-US" altLang="zh-CN" sz="1800" dirty="0"/>
              <a:t>Omnidirectional antennas</a:t>
            </a:r>
          </a:p>
          <a:p>
            <a:pPr lvl="1"/>
            <a:r>
              <a:rPr lang="en-US" sz="1600" dirty="0"/>
              <a:t>radiate radio wave power uniformly in all directions in one plane</a:t>
            </a:r>
            <a:endParaRPr lang="en-US" altLang="zh-CN" sz="1600" dirty="0"/>
          </a:p>
          <a:p>
            <a:endParaRPr lang="en-US" altLang="zh-CN" sz="1800" dirty="0"/>
          </a:p>
          <a:p>
            <a:r>
              <a:rPr lang="en-US" altLang="zh-CN" sz="1800" dirty="0"/>
              <a:t>Base station with an omnidirectional antenna is positioned in the middle of each cell</a:t>
            </a:r>
          </a:p>
          <a:p>
            <a:endParaRPr lang="en-US" altLang="zh-CN" sz="1800" dirty="0"/>
          </a:p>
          <a:p>
            <a:pPr marL="0" indent="0">
              <a:buNone/>
            </a:pPr>
            <a:endParaRPr lang="zh-CN" altLang="en-US" sz="1800" dirty="0"/>
          </a:p>
        </p:txBody>
      </p:sp>
      <p:pic>
        <p:nvPicPr>
          <p:cNvPr id="7"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7775" y="2438238"/>
            <a:ext cx="3886200" cy="3095787"/>
          </a:xfrm>
          <a:prstGeom prst="rect">
            <a:avLst/>
          </a:prstGeom>
        </p:spPr>
      </p:pic>
    </p:spTree>
    <p:extLst>
      <p:ext uri="{BB962C8B-B14F-4D97-AF65-F5344CB8AC3E}">
        <p14:creationId xmlns:p14="http://schemas.microsoft.com/office/powerpoint/2010/main" val="1964416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08CB438-5505-F1F8-363D-9604482D74A9}"/>
              </a:ext>
            </a:extLst>
          </p:cNvPr>
          <p:cNvSpPr>
            <a:spLocks noGrp="1" noChangeArrowheads="1"/>
          </p:cNvSpPr>
          <p:nvPr>
            <p:ph type="title"/>
          </p:nvPr>
        </p:nvSpPr>
        <p:spPr>
          <a:xfrm>
            <a:off x="846138" y="528638"/>
            <a:ext cx="7613650" cy="1114425"/>
          </a:xfrm>
        </p:spPr>
        <p:txBody>
          <a:bodyPr/>
          <a:lstStyle/>
          <a:p>
            <a:pPr>
              <a:defRPr/>
            </a:pPr>
            <a:r>
              <a:rPr lang="de-CH" kern="1200">
                <a:latin typeface="Helvetica" pitchFamily="2" charset="0"/>
                <a:ea typeface="ＭＳ Ｐゴシック" panose="020B0600070205080204" pitchFamily="34" charset="-128"/>
                <a:sym typeface="Wingdings" pitchFamily="2" charset="2"/>
              </a:rPr>
              <a:t>New </a:t>
            </a:r>
            <a:r>
              <a:rPr lang="de-CH" kern="1200" err="1">
                <a:latin typeface="Helvetica" pitchFamily="2" charset="0"/>
                <a:ea typeface="ＭＳ Ｐゴシック" panose="020B0600070205080204" pitchFamily="34" charset="-128"/>
                <a:sym typeface="Wingdings" pitchFamily="2" charset="2"/>
              </a:rPr>
              <a:t>Frequency</a:t>
            </a:r>
            <a:r>
              <a:rPr lang="de-CH" kern="1200">
                <a:latin typeface="Helvetica" pitchFamily="2" charset="0"/>
                <a:ea typeface="ＭＳ Ｐゴシック" panose="020B0600070205080204" pitchFamily="34" charset="-128"/>
                <a:sym typeface="Wingdings" pitchFamily="2" charset="2"/>
              </a:rPr>
              <a:t> </a:t>
            </a:r>
            <a:r>
              <a:rPr lang="de-CH" kern="1200" err="1">
                <a:latin typeface="Helvetica" pitchFamily="2" charset="0"/>
                <a:ea typeface="ＭＳ Ｐゴシック" panose="020B0600070205080204" pitchFamily="34" charset="-128"/>
                <a:sym typeface="Wingdings" pitchFamily="2" charset="2"/>
              </a:rPr>
              <a:t>Allocation</a:t>
            </a:r>
            <a:r>
              <a:rPr lang="de-CH" kern="1200">
                <a:latin typeface="Helvetica" pitchFamily="2" charset="0"/>
                <a:ea typeface="ＭＳ Ｐゴシック" panose="020B0600070205080204" pitchFamily="34" charset="-128"/>
                <a:sym typeface="Wingdings" pitchFamily="2" charset="2"/>
              </a:rPr>
              <a:t> </a:t>
            </a:r>
            <a:r>
              <a:rPr lang="de-CH" kern="1200" err="1">
                <a:latin typeface="Helvetica" pitchFamily="2" charset="0"/>
                <a:ea typeface="ＭＳ Ｐゴシック" panose="020B0600070205080204" pitchFamily="34" charset="-128"/>
                <a:sym typeface="Wingdings" pitchFamily="2" charset="2"/>
              </a:rPr>
              <a:t>for</a:t>
            </a:r>
            <a:r>
              <a:rPr lang="de-CH" kern="1200">
                <a:latin typeface="Helvetica" pitchFamily="2" charset="0"/>
                <a:ea typeface="ＭＳ Ｐゴシック" panose="020B0600070205080204" pitchFamily="34" charset="-128"/>
                <a:sym typeface="Wingdings" pitchFamily="2" charset="2"/>
              </a:rPr>
              <a:t> Operators in </a:t>
            </a:r>
            <a:r>
              <a:rPr lang="de-CH" kern="1200" err="1">
                <a:latin typeface="Helvetica" pitchFamily="2" charset="0"/>
                <a:ea typeface="ＭＳ Ｐゴシック" panose="020B0600070205080204" pitchFamily="34" charset="-128"/>
                <a:sym typeface="Wingdings" pitchFamily="2" charset="2"/>
              </a:rPr>
              <a:t>Switzerland</a:t>
            </a:r>
            <a:endParaRPr lang="de-CH" kern="1200">
              <a:latin typeface="Helvetica" pitchFamily="2" charset="0"/>
              <a:ea typeface="ＭＳ Ｐゴシック" panose="020B0600070205080204" pitchFamily="34" charset="-128"/>
              <a:sym typeface="Wingdings" pitchFamily="2" charset="2"/>
            </a:endParaRPr>
          </a:p>
        </p:txBody>
      </p:sp>
      <p:pic>
        <p:nvPicPr>
          <p:cNvPr id="82946" name="Picture 3">
            <a:extLst>
              <a:ext uri="{FF2B5EF4-FFF2-40B4-BE49-F238E27FC236}">
                <a16:creationId xmlns:a16="http://schemas.microsoft.com/office/drawing/2014/main" id="{ED96BB13-7767-0CAC-5B4B-39AF4BB10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3" y="1563688"/>
            <a:ext cx="91440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Number Placeholder 1">
            <a:extLst>
              <a:ext uri="{FF2B5EF4-FFF2-40B4-BE49-F238E27FC236}">
                <a16:creationId xmlns:a16="http://schemas.microsoft.com/office/drawing/2014/main" id="{3864D277-B4D9-6B41-791E-16C6A46A2CA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SzPct val="65000"/>
              <a:buFont typeface="Marlett" pitchFamily="2" charset="2"/>
              <a:buChar char="g"/>
              <a:defRPr sz="2400">
                <a:solidFill>
                  <a:schemeClr val="tx1"/>
                </a:solidFill>
                <a:latin typeface="Helvetica" pitchFamily="2" charset="0"/>
                <a:ea typeface="ＭＳ Ｐゴシック" panose="020B0600070205080204" pitchFamily="34" charset="-128"/>
              </a:defRPr>
            </a:lvl1pPr>
            <a:lvl2pPr marL="742950" indent="-285750">
              <a:spcBef>
                <a:spcPct val="20000"/>
              </a:spcBef>
              <a:buSzPct val="125000"/>
              <a:buFont typeface="Marlett" pitchFamily="2" charset="2"/>
              <a:buChar char="i"/>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accent2"/>
              </a:buClr>
              <a:buSzPct val="175000"/>
              <a:buChar char="•"/>
              <a:defRPr sz="20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9pPr>
          </a:lstStyle>
          <a:p>
            <a:pPr>
              <a:spcBef>
                <a:spcPct val="0"/>
              </a:spcBef>
              <a:buClrTx/>
              <a:buSzTx/>
              <a:buFontTx/>
              <a:buNone/>
            </a:pPr>
            <a:fld id="{D8C7942E-A092-444D-82F1-D064A62F090F}" type="slidenum">
              <a:rPr lang="en-US" altLang="en-US" sz="1400" smtClean="0">
                <a:latin typeface="Times New Roman" panose="02020603050405020304" pitchFamily="18" charset="0"/>
              </a:rPr>
              <a:pPr>
                <a:spcBef>
                  <a:spcPct val="0"/>
                </a:spcBef>
                <a:buClrTx/>
                <a:buSzTx/>
                <a:buFontTx/>
                <a:buNone/>
              </a:pPr>
              <a:t>31</a:t>
            </a:fld>
            <a:endParaRPr lang="en-US" altLang="en-US" sz="1400">
              <a:latin typeface="Times New Roman" panose="02020603050405020304" pitchFamily="18" charset="0"/>
            </a:endParaRPr>
          </a:p>
        </p:txBody>
      </p:sp>
      <p:sp>
        <p:nvSpPr>
          <p:cNvPr id="88066" name="Rectangle 3">
            <a:extLst>
              <a:ext uri="{FF2B5EF4-FFF2-40B4-BE49-F238E27FC236}">
                <a16:creationId xmlns:a16="http://schemas.microsoft.com/office/drawing/2014/main" id="{0473A5FE-7AF6-B204-7C2D-09AB18CB9C24}"/>
              </a:ext>
            </a:extLst>
          </p:cNvPr>
          <p:cNvSpPr>
            <a:spLocks noChangeArrowheads="1"/>
          </p:cNvSpPr>
          <p:nvPr/>
        </p:nvSpPr>
        <p:spPr bwMode="auto">
          <a:xfrm>
            <a:off x="523875" y="230188"/>
            <a:ext cx="9394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SzPct val="65000"/>
              <a:buFont typeface="Marlett" pitchFamily="2" charset="2"/>
              <a:buChar char="g"/>
              <a:defRPr sz="2400">
                <a:solidFill>
                  <a:schemeClr val="tx1"/>
                </a:solidFill>
                <a:latin typeface="Helvetica" pitchFamily="2" charset="0"/>
                <a:ea typeface="ＭＳ Ｐゴシック" panose="020B0600070205080204" pitchFamily="34" charset="-128"/>
              </a:defRPr>
            </a:lvl1pPr>
            <a:lvl2pPr marL="742950" indent="-285750">
              <a:spcBef>
                <a:spcPct val="20000"/>
              </a:spcBef>
              <a:buSzPct val="125000"/>
              <a:buFont typeface="Marlett" pitchFamily="2" charset="2"/>
              <a:buChar char="i"/>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accent2"/>
              </a:buClr>
              <a:buSzPct val="175000"/>
              <a:buChar char="•"/>
              <a:defRPr sz="20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9pPr>
          </a:lstStyle>
          <a:p>
            <a:pPr>
              <a:spcBef>
                <a:spcPct val="0"/>
              </a:spcBef>
              <a:buClrTx/>
              <a:buSzTx/>
              <a:buFontTx/>
              <a:buNone/>
            </a:pPr>
            <a:r>
              <a:rPr lang="en-US" altLang="en-US" sz="1400" dirty="0">
                <a:latin typeface="Times New Roman" panose="02020603050405020304" pitchFamily="18" charset="0"/>
              </a:rPr>
              <a:t>https://</a:t>
            </a:r>
            <a:r>
              <a:rPr lang="en-US" altLang="en-US" sz="1400" dirty="0" err="1">
                <a:latin typeface="Times New Roman" panose="02020603050405020304" pitchFamily="18" charset="0"/>
              </a:rPr>
              <a:t>www.bakom.admin.ch</a:t>
            </a:r>
            <a:r>
              <a:rPr lang="en-US" altLang="en-US" sz="1400" dirty="0">
                <a:latin typeface="Times New Roman" panose="02020603050405020304" pitchFamily="18" charset="0"/>
              </a:rPr>
              <a:t>/</a:t>
            </a:r>
            <a:r>
              <a:rPr lang="en-US" altLang="en-US" sz="1400" dirty="0" err="1">
                <a:latin typeface="Times New Roman" panose="02020603050405020304" pitchFamily="18" charset="0"/>
              </a:rPr>
              <a:t>bakom</a:t>
            </a:r>
            <a:r>
              <a:rPr lang="en-US" altLang="en-US" sz="1400" dirty="0">
                <a:latin typeface="Times New Roman" panose="02020603050405020304" pitchFamily="18" charset="0"/>
              </a:rPr>
              <a:t>/</a:t>
            </a:r>
            <a:r>
              <a:rPr lang="en-US" altLang="en-US" sz="1400" dirty="0" err="1">
                <a:latin typeface="Times New Roman" panose="02020603050405020304" pitchFamily="18" charset="0"/>
              </a:rPr>
              <a:t>en</a:t>
            </a:r>
            <a:r>
              <a:rPr lang="en-US" altLang="en-US" sz="1400" dirty="0">
                <a:latin typeface="Times New Roman" panose="02020603050405020304" pitchFamily="18" charset="0"/>
              </a:rPr>
              <a:t>/homepage/frequencies-and-antennas/location-of-radio-</a:t>
            </a:r>
            <a:r>
              <a:rPr lang="en-US" altLang="en-US" sz="1400" dirty="0" err="1">
                <a:latin typeface="Times New Roman" panose="02020603050405020304" pitchFamily="18" charset="0"/>
              </a:rPr>
              <a:t>transmitters.html</a:t>
            </a:r>
            <a:endParaRPr lang="en-US" altLang="en-US" sz="1400" dirty="0">
              <a:latin typeface="Times New Roman" panose="02020603050405020304" pitchFamily="18" charset="0"/>
            </a:endParaRPr>
          </a:p>
        </p:txBody>
      </p:sp>
      <p:pic>
        <p:nvPicPr>
          <p:cNvPr id="88067" name="Picture 2">
            <a:extLst>
              <a:ext uri="{FF2B5EF4-FFF2-40B4-BE49-F238E27FC236}">
                <a16:creationId xmlns:a16="http://schemas.microsoft.com/office/drawing/2014/main" id="{AA814010-DDD8-772B-2458-0FA4E84CB6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736" r="13010"/>
          <a:stretch>
            <a:fillRect/>
          </a:stretch>
        </p:blipFill>
        <p:spPr bwMode="auto">
          <a:xfrm>
            <a:off x="523875" y="622300"/>
            <a:ext cx="8228013" cy="554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6" y="304800"/>
            <a:ext cx="7850187" cy="609600"/>
          </a:xfrm>
        </p:spPr>
        <p:txBody>
          <a:bodyPr/>
          <a:lstStyle/>
          <a:p>
            <a:pPr algn="ctr"/>
            <a:r>
              <a:rPr lang="en-US"/>
              <a:t>Association: Radio Resource Management problem</a:t>
            </a:r>
            <a:br>
              <a:rPr lang="en-US"/>
            </a:br>
            <a:endParaRPr lang="en-US"/>
          </a:p>
        </p:txBody>
      </p:sp>
      <p:sp>
        <p:nvSpPr>
          <p:cNvPr id="4" name="Content Placeholder 3"/>
          <p:cNvSpPr>
            <a:spLocks noGrp="1"/>
          </p:cNvSpPr>
          <p:nvPr>
            <p:ph idx="1"/>
          </p:nvPr>
        </p:nvSpPr>
        <p:spPr/>
        <p:txBody>
          <a:bodyPr/>
          <a:lstStyle/>
          <a:p>
            <a:pPr marL="0" indent="0">
              <a:buNone/>
            </a:pPr>
            <a:r>
              <a:rPr lang="en-US" b="1"/>
              <a:t>To each active terminal, we need to assign:</a:t>
            </a:r>
          </a:p>
          <a:p>
            <a:r>
              <a:rPr lang="en-US"/>
              <a:t>Transmit power </a:t>
            </a:r>
          </a:p>
          <a:p>
            <a:r>
              <a:rPr lang="en-US"/>
              <a:t>Waveform </a:t>
            </a:r>
          </a:p>
          <a:p>
            <a:r>
              <a:rPr lang="en-US"/>
              <a:t>Base station(s)</a:t>
            </a:r>
          </a:p>
          <a:p>
            <a:pPr marL="0" indent="0">
              <a:buNone/>
            </a:pPr>
            <a:r>
              <a:rPr lang="en-US"/>
              <a:t> in order to maximize system utility</a:t>
            </a:r>
          </a:p>
          <a:p>
            <a:endParaRPr lang="en-US"/>
          </a:p>
          <a:p>
            <a:endParaRPr lang="en-US"/>
          </a:p>
          <a:p>
            <a:endParaRPr lang="en-US"/>
          </a:p>
          <a:p>
            <a:endParaRPr lang="en-US"/>
          </a:p>
          <a:p>
            <a:pPr marL="0" indent="0">
              <a:buNone/>
            </a:pPr>
            <a:endParaRPr lang="en-US"/>
          </a:p>
          <a:p>
            <a:pPr marL="0" indent="0">
              <a:buNone/>
            </a:pPr>
            <a:r>
              <a:rPr lang="en-US"/>
              <a:t>Association on the move: </a:t>
            </a:r>
            <a:r>
              <a:rPr lang="en-US" b="1"/>
              <a:t>handover</a:t>
            </a:r>
          </a:p>
          <a:p>
            <a:endParaRPr lang="en-US"/>
          </a:p>
        </p:txBody>
      </p:sp>
      <p:sp>
        <p:nvSpPr>
          <p:cNvPr id="3" name="Slide Number Placeholder 2"/>
          <p:cNvSpPr>
            <a:spLocks noGrp="1"/>
          </p:cNvSpPr>
          <p:nvPr>
            <p:ph type="sldNum" sz="quarter" idx="4"/>
          </p:nvPr>
        </p:nvSpPr>
        <p:spPr/>
        <p:txBody>
          <a:bodyPr/>
          <a:lstStyle/>
          <a:p>
            <a:fld id="{4960FDE0-D94C-4052-8B87-8F07CF91D0E2}" type="slidenum">
              <a:rPr lang="sv-SE" smtClean="0"/>
              <a:pPr/>
              <a:t>32</a:t>
            </a:fld>
            <a:endParaRPr lang="sv-SE"/>
          </a:p>
        </p:txBody>
      </p:sp>
      <p:grpSp>
        <p:nvGrpSpPr>
          <p:cNvPr id="20" name="组合 1"/>
          <p:cNvGrpSpPr/>
          <p:nvPr/>
        </p:nvGrpSpPr>
        <p:grpSpPr>
          <a:xfrm>
            <a:off x="2231820" y="4116330"/>
            <a:ext cx="5100817" cy="1827270"/>
            <a:chOff x="2231820" y="3798502"/>
            <a:chExt cx="5100817" cy="1827270"/>
          </a:xfrm>
        </p:grpSpPr>
        <p:pic>
          <p:nvPicPr>
            <p:cNvPr id="21" name="Picture 4"/>
            <p:cNvPicPr>
              <a:picLocks noChangeAspect="1" noChangeArrowheads="1"/>
            </p:cNvPicPr>
            <p:nvPr/>
          </p:nvPicPr>
          <p:blipFill>
            <a:blip r:embed="rId3" cstate="print"/>
            <a:srcRect/>
            <a:stretch>
              <a:fillRect/>
            </a:stretch>
          </p:blipFill>
          <p:spPr bwMode="auto">
            <a:xfrm>
              <a:off x="6050008" y="4018146"/>
              <a:ext cx="405345" cy="1099856"/>
            </a:xfrm>
            <a:prstGeom prst="rect">
              <a:avLst/>
            </a:prstGeom>
            <a:noFill/>
            <a:ln w="9525">
              <a:noFill/>
              <a:miter lim="800000"/>
              <a:headEnd/>
              <a:tailEnd/>
            </a:ln>
            <a:effectLst/>
          </p:spPr>
        </p:pic>
        <p:pic>
          <p:nvPicPr>
            <p:cNvPr id="22" name="Picture 5"/>
            <p:cNvPicPr>
              <a:picLocks noChangeAspect="1" noChangeArrowheads="1"/>
            </p:cNvPicPr>
            <p:nvPr/>
          </p:nvPicPr>
          <p:blipFill>
            <a:blip r:embed="rId4" cstate="print"/>
            <a:srcRect/>
            <a:stretch>
              <a:fillRect/>
            </a:stretch>
          </p:blipFill>
          <p:spPr bwMode="auto">
            <a:xfrm>
              <a:off x="3471604" y="5017845"/>
              <a:ext cx="362416" cy="607927"/>
            </a:xfrm>
            <a:prstGeom prst="rect">
              <a:avLst/>
            </a:prstGeom>
            <a:noFill/>
            <a:ln w="9525">
              <a:noFill/>
              <a:miter lim="800000"/>
              <a:headEnd/>
              <a:tailEnd/>
            </a:ln>
            <a:effectLst/>
          </p:spPr>
        </p:pic>
        <p:pic>
          <p:nvPicPr>
            <p:cNvPr id="23" name="Picture 22"/>
            <p:cNvPicPr>
              <a:picLocks noChangeAspect="1" noChangeArrowheads="1"/>
            </p:cNvPicPr>
            <p:nvPr/>
          </p:nvPicPr>
          <p:blipFill>
            <a:blip r:embed="rId3" cstate="print"/>
            <a:srcRect/>
            <a:stretch>
              <a:fillRect/>
            </a:stretch>
          </p:blipFill>
          <p:spPr bwMode="auto">
            <a:xfrm>
              <a:off x="4376498" y="4456402"/>
              <a:ext cx="405345" cy="1099856"/>
            </a:xfrm>
            <a:prstGeom prst="rect">
              <a:avLst/>
            </a:prstGeom>
            <a:noFill/>
            <a:ln w="9525">
              <a:noFill/>
              <a:miter lim="800000"/>
              <a:headEnd/>
              <a:tailEnd/>
            </a:ln>
            <a:effectLst/>
          </p:spPr>
        </p:pic>
        <p:pic>
          <p:nvPicPr>
            <p:cNvPr id="24" name="Picture 23"/>
            <p:cNvPicPr>
              <a:picLocks noChangeAspect="1" noChangeArrowheads="1"/>
            </p:cNvPicPr>
            <p:nvPr/>
          </p:nvPicPr>
          <p:blipFill>
            <a:blip r:embed="rId4" cstate="print"/>
            <a:srcRect/>
            <a:stretch>
              <a:fillRect/>
            </a:stretch>
          </p:blipFill>
          <p:spPr bwMode="auto">
            <a:xfrm>
              <a:off x="6970221" y="4206852"/>
              <a:ext cx="362416" cy="607927"/>
            </a:xfrm>
            <a:prstGeom prst="rect">
              <a:avLst/>
            </a:prstGeom>
            <a:noFill/>
            <a:ln w="9525">
              <a:noFill/>
              <a:miter lim="800000"/>
              <a:headEnd/>
              <a:tailEnd/>
            </a:ln>
            <a:effectLst/>
          </p:spPr>
        </p:pic>
        <p:pic>
          <p:nvPicPr>
            <p:cNvPr id="25" name="Picture 4"/>
            <p:cNvPicPr>
              <a:picLocks noChangeAspect="1" noChangeArrowheads="1"/>
            </p:cNvPicPr>
            <p:nvPr/>
          </p:nvPicPr>
          <p:blipFill>
            <a:blip r:embed="rId3" cstate="print"/>
            <a:srcRect/>
            <a:stretch>
              <a:fillRect/>
            </a:stretch>
          </p:blipFill>
          <p:spPr bwMode="auto">
            <a:xfrm>
              <a:off x="2231820" y="4510815"/>
              <a:ext cx="405345" cy="1099856"/>
            </a:xfrm>
            <a:prstGeom prst="rect">
              <a:avLst/>
            </a:prstGeom>
            <a:noFill/>
            <a:ln w="9525">
              <a:noFill/>
              <a:miter lim="800000"/>
              <a:headEnd/>
              <a:tailEnd/>
            </a:ln>
            <a:effectLst/>
          </p:spPr>
        </p:pic>
        <p:pic>
          <p:nvPicPr>
            <p:cNvPr id="26" name="Picture 5"/>
            <p:cNvPicPr>
              <a:picLocks noChangeAspect="1" noChangeArrowheads="1"/>
            </p:cNvPicPr>
            <p:nvPr/>
          </p:nvPicPr>
          <p:blipFill>
            <a:blip r:embed="rId4" cstate="print"/>
            <a:srcRect/>
            <a:stretch>
              <a:fillRect/>
            </a:stretch>
          </p:blipFill>
          <p:spPr bwMode="auto">
            <a:xfrm>
              <a:off x="2844114" y="3798502"/>
              <a:ext cx="362416" cy="607927"/>
            </a:xfrm>
            <a:prstGeom prst="rect">
              <a:avLst/>
            </a:prstGeom>
            <a:noFill/>
            <a:ln w="9525">
              <a:noFill/>
              <a:miter lim="800000"/>
              <a:headEnd/>
              <a:tailEnd/>
            </a:ln>
            <a:effectLst/>
          </p:spPr>
        </p:pic>
        <p:cxnSp>
          <p:nvCxnSpPr>
            <p:cNvPr id="27" name="직선 화살표 연결선 12"/>
            <p:cNvCxnSpPr>
              <a:stCxn id="30" idx="1"/>
              <a:endCxn id="29" idx="3"/>
            </p:cNvCxnSpPr>
            <p:nvPr/>
          </p:nvCxnSpPr>
          <p:spPr bwMode="auto">
            <a:xfrm flipH="1">
              <a:off x="3834020" y="5006330"/>
              <a:ext cx="542478" cy="315479"/>
            </a:xfrm>
            <a:prstGeom prst="straightConnector1">
              <a:avLst/>
            </a:prstGeom>
            <a:solidFill>
              <a:schemeClr val="accent1"/>
            </a:solidFill>
            <a:ln w="50800" cap="flat" cmpd="sng" algn="ctr">
              <a:solidFill>
                <a:srgbClr val="0070C0"/>
              </a:solidFill>
              <a:prstDash val="solid"/>
              <a:round/>
              <a:headEnd type="none" w="med" len="med"/>
              <a:tailEnd type="arrow"/>
            </a:ln>
            <a:effectLst/>
          </p:spPr>
        </p:cxnSp>
        <p:cxnSp>
          <p:nvCxnSpPr>
            <p:cNvPr id="28" name="직선 화살표 연결선 12"/>
            <p:cNvCxnSpPr>
              <a:stCxn id="28" idx="3"/>
              <a:endCxn id="31" idx="1"/>
            </p:cNvCxnSpPr>
            <p:nvPr/>
          </p:nvCxnSpPr>
          <p:spPr bwMode="auto">
            <a:xfrm flipV="1">
              <a:off x="6455354" y="4510816"/>
              <a:ext cx="514867" cy="57259"/>
            </a:xfrm>
            <a:prstGeom prst="straightConnector1">
              <a:avLst/>
            </a:prstGeom>
            <a:solidFill>
              <a:schemeClr val="accent1"/>
            </a:solidFill>
            <a:ln w="50800" cap="flat" cmpd="sng" algn="ctr">
              <a:solidFill>
                <a:srgbClr val="0070C0"/>
              </a:solidFill>
              <a:prstDash val="solid"/>
              <a:round/>
              <a:headEnd type="none" w="med" len="med"/>
              <a:tailEnd type="arrow"/>
            </a:ln>
            <a:effectLst/>
          </p:spPr>
        </p:cxnSp>
        <p:cxnSp>
          <p:nvCxnSpPr>
            <p:cNvPr id="29" name="직선 화살표 연결선 12"/>
            <p:cNvCxnSpPr/>
            <p:nvPr/>
          </p:nvCxnSpPr>
          <p:spPr bwMode="auto">
            <a:xfrm flipV="1">
              <a:off x="2637166" y="4391836"/>
              <a:ext cx="388157" cy="668907"/>
            </a:xfrm>
            <a:prstGeom prst="straightConnector1">
              <a:avLst/>
            </a:prstGeom>
            <a:solidFill>
              <a:schemeClr val="accent1"/>
            </a:solidFill>
            <a:ln w="50800" cap="flat" cmpd="sng" algn="ctr">
              <a:solidFill>
                <a:srgbClr val="0070C0"/>
              </a:solidFill>
              <a:prstDash val="solid"/>
              <a:round/>
              <a:headEnd type="none" w="med" len="med"/>
              <a:tailEnd type="arrow"/>
            </a:ln>
            <a:effectLst/>
          </p:spPr>
        </p:cxnSp>
        <p:pic>
          <p:nvPicPr>
            <p:cNvPr id="30" name="Picture 5"/>
            <p:cNvPicPr>
              <a:picLocks noChangeAspect="1" noChangeArrowheads="1"/>
            </p:cNvPicPr>
            <p:nvPr/>
          </p:nvPicPr>
          <p:blipFill>
            <a:blip r:embed="rId4" cstate="print"/>
            <a:srcRect/>
            <a:stretch>
              <a:fillRect/>
            </a:stretch>
          </p:blipFill>
          <p:spPr bwMode="auto">
            <a:xfrm>
              <a:off x="5181374" y="3860086"/>
              <a:ext cx="362416" cy="607927"/>
            </a:xfrm>
            <a:prstGeom prst="rect">
              <a:avLst/>
            </a:prstGeom>
            <a:noFill/>
            <a:ln w="9525">
              <a:noFill/>
              <a:miter lim="800000"/>
              <a:headEnd/>
              <a:tailEnd/>
            </a:ln>
            <a:effectLst/>
          </p:spPr>
        </p:pic>
        <p:cxnSp>
          <p:nvCxnSpPr>
            <p:cNvPr id="31" name="직선 화살표 연결선 12"/>
            <p:cNvCxnSpPr/>
            <p:nvPr/>
          </p:nvCxnSpPr>
          <p:spPr bwMode="auto">
            <a:xfrm flipV="1">
              <a:off x="4781843" y="4468013"/>
              <a:ext cx="580739" cy="592731"/>
            </a:xfrm>
            <a:prstGeom prst="straightConnector1">
              <a:avLst/>
            </a:prstGeom>
            <a:solidFill>
              <a:schemeClr val="accent1"/>
            </a:solidFill>
            <a:ln w="50800" cap="flat" cmpd="sng" algn="ctr">
              <a:solidFill>
                <a:srgbClr val="0070C0"/>
              </a:solidFill>
              <a:prstDash val="solid"/>
              <a:round/>
              <a:headEnd type="none" w="med" len="med"/>
              <a:tailEnd type="arrow"/>
            </a:ln>
            <a:effectLst/>
          </p:spPr>
        </p:cxnSp>
      </p:grpSp>
    </p:spTree>
    <p:extLst>
      <p:ext uri="{BB962C8B-B14F-4D97-AF65-F5344CB8AC3E}">
        <p14:creationId xmlns:p14="http://schemas.microsoft.com/office/powerpoint/2010/main" val="1207165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Mobility management</a:t>
            </a:r>
            <a:br>
              <a:rPr lang="en-US"/>
            </a:br>
            <a:endParaRPr lang="en-US"/>
          </a:p>
        </p:txBody>
      </p:sp>
      <p:sp>
        <p:nvSpPr>
          <p:cNvPr id="5" name="Content Placeholder 4"/>
          <p:cNvSpPr>
            <a:spLocks noGrp="1"/>
          </p:cNvSpPr>
          <p:nvPr>
            <p:ph idx="1"/>
          </p:nvPr>
        </p:nvSpPr>
        <p:spPr/>
        <p:txBody>
          <a:bodyPr/>
          <a:lstStyle/>
          <a:p>
            <a:pPr marL="0" indent="0">
              <a:buNone/>
            </a:pPr>
            <a:r>
              <a:rPr lang="en-US" b="1"/>
              <a:t>While inactive</a:t>
            </a:r>
          </a:p>
          <a:p>
            <a:r>
              <a:rPr lang="en-US"/>
              <a:t>Tracking location of terminal and waking it up when necessary</a:t>
            </a:r>
          </a:p>
          <a:p>
            <a:pPr lvl="1"/>
            <a:r>
              <a:rPr lang="en-US"/>
              <a:t>Location area updates</a:t>
            </a:r>
          </a:p>
          <a:p>
            <a:pPr lvl="1"/>
            <a:r>
              <a:rPr lang="en-US"/>
              <a:t>Paging</a:t>
            </a:r>
          </a:p>
          <a:p>
            <a:endParaRPr lang="en-US"/>
          </a:p>
          <a:p>
            <a:pPr marL="0" indent="0">
              <a:buNone/>
            </a:pPr>
            <a:r>
              <a:rPr lang="en-US" b="1"/>
              <a:t>While connection in progress:</a:t>
            </a:r>
          </a:p>
          <a:p>
            <a:r>
              <a:rPr lang="en-US"/>
              <a:t>Handover (or “handoff”, US English): timely selection (transition) of base stations based on signal quality measurements</a:t>
            </a:r>
          </a:p>
          <a:p>
            <a:endParaRPr lang="en-US"/>
          </a:p>
          <a:p>
            <a:endParaRPr lang="en-US"/>
          </a:p>
        </p:txBody>
      </p:sp>
      <p:sp>
        <p:nvSpPr>
          <p:cNvPr id="3" name="Slide Number Placeholder 2"/>
          <p:cNvSpPr>
            <a:spLocks noGrp="1"/>
          </p:cNvSpPr>
          <p:nvPr>
            <p:ph type="sldNum" sz="quarter" idx="4"/>
          </p:nvPr>
        </p:nvSpPr>
        <p:spPr/>
        <p:txBody>
          <a:bodyPr/>
          <a:lstStyle/>
          <a:p>
            <a:fld id="{4960FDE0-D94C-4052-8B87-8F07CF91D0E2}" type="slidenum">
              <a:rPr lang="sv-SE" smtClean="0"/>
              <a:pPr/>
              <a:t>33</a:t>
            </a:fld>
            <a:endParaRPr lang="sv-SE"/>
          </a:p>
        </p:txBody>
      </p:sp>
    </p:spTree>
    <p:extLst>
      <p:ext uri="{BB962C8B-B14F-4D97-AF65-F5344CB8AC3E}">
        <p14:creationId xmlns:p14="http://schemas.microsoft.com/office/powerpoint/2010/main" val="995098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Handover types</a:t>
            </a:r>
          </a:p>
        </p:txBody>
      </p:sp>
      <p:sp>
        <p:nvSpPr>
          <p:cNvPr id="3" name="Content Placeholder 2"/>
          <p:cNvSpPr>
            <a:spLocks noGrp="1"/>
          </p:cNvSpPr>
          <p:nvPr>
            <p:ph idx="1"/>
          </p:nvPr>
        </p:nvSpPr>
        <p:spPr>
          <a:xfrm>
            <a:off x="395288" y="1524000"/>
            <a:ext cx="8150225" cy="3657600"/>
          </a:xfrm>
        </p:spPr>
        <p:txBody>
          <a:bodyPr/>
          <a:lstStyle/>
          <a:p>
            <a:pPr marL="0" indent="0">
              <a:buNone/>
            </a:pPr>
            <a:r>
              <a:rPr lang="en-US" b="1"/>
              <a:t>Involved networks</a:t>
            </a:r>
          </a:p>
          <a:p>
            <a:r>
              <a:rPr lang="en-US"/>
              <a:t>Horizontal handover</a:t>
            </a:r>
          </a:p>
          <a:p>
            <a:pPr lvl="1"/>
            <a:r>
              <a:rPr lang="en-US"/>
              <a:t>Within a single network of homogeneous radio access technology (RAT)</a:t>
            </a:r>
          </a:p>
          <a:p>
            <a:r>
              <a:rPr lang="en-US"/>
              <a:t>Vertical handover (or network selection)</a:t>
            </a:r>
          </a:p>
          <a:p>
            <a:pPr lvl="1"/>
            <a:r>
              <a:rPr lang="en-US"/>
              <a:t>Between different networks, usually with heterogeneous RATs</a:t>
            </a:r>
          </a:p>
          <a:p>
            <a:pPr lvl="1"/>
            <a:endParaRPr lang="en-US"/>
          </a:p>
          <a:p>
            <a:pPr marL="0" indent="0">
              <a:buNone/>
            </a:pPr>
            <a:r>
              <a:rPr lang="en-US" b="1"/>
              <a:t>2 families of handover</a:t>
            </a:r>
          </a:p>
          <a:p>
            <a:r>
              <a:rPr lang="en-US"/>
              <a:t>Hard handover</a:t>
            </a:r>
          </a:p>
          <a:p>
            <a:pPr lvl="1"/>
            <a:r>
              <a:rPr lang="en-US"/>
              <a:t>Only one base station serving at a time</a:t>
            </a:r>
          </a:p>
          <a:p>
            <a:r>
              <a:rPr lang="en-US"/>
              <a:t>Soft handover</a:t>
            </a:r>
          </a:p>
          <a:p>
            <a:pPr lvl="1"/>
            <a:r>
              <a:rPr lang="en-US"/>
              <a:t>Multiple base stations can simultaneously serve a mobile terminal</a:t>
            </a:r>
          </a:p>
          <a:p>
            <a:endParaRPr lang="en-US"/>
          </a:p>
          <a:p>
            <a:endParaRPr lang="en-US"/>
          </a:p>
        </p:txBody>
      </p:sp>
      <p:sp>
        <p:nvSpPr>
          <p:cNvPr id="4" name="Slide Number Placeholder 3"/>
          <p:cNvSpPr>
            <a:spLocks noGrp="1"/>
          </p:cNvSpPr>
          <p:nvPr>
            <p:ph type="sldNum" sz="quarter" idx="4"/>
          </p:nvPr>
        </p:nvSpPr>
        <p:spPr/>
        <p:txBody>
          <a:bodyPr/>
          <a:lstStyle/>
          <a:p>
            <a:fld id="{4592360E-A428-4E54-AFB2-B3D98ED02B95}" type="slidenum">
              <a:rPr lang="en-US" smtClean="0"/>
              <a:t>34</a:t>
            </a:fld>
            <a:endParaRPr lang="en-US"/>
          </a:p>
        </p:txBody>
      </p:sp>
    </p:spTree>
    <p:extLst>
      <p:ext uri="{BB962C8B-B14F-4D97-AF65-F5344CB8AC3E}">
        <p14:creationId xmlns:p14="http://schemas.microsoft.com/office/powerpoint/2010/main" val="1308827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Handover phases</a:t>
            </a:r>
          </a:p>
        </p:txBody>
      </p:sp>
      <p:sp>
        <p:nvSpPr>
          <p:cNvPr id="3" name="Content Placeholder 2"/>
          <p:cNvSpPr>
            <a:spLocks noGrp="1"/>
          </p:cNvSpPr>
          <p:nvPr>
            <p:ph idx="1"/>
          </p:nvPr>
        </p:nvSpPr>
        <p:spPr/>
        <p:txBody>
          <a:bodyPr/>
          <a:lstStyle/>
          <a:p>
            <a:pPr marL="0" indent="0">
              <a:buNone/>
            </a:pPr>
            <a:r>
              <a:rPr lang="en-US" b="1"/>
              <a:t>Handover measurement &amp; decision</a:t>
            </a:r>
          </a:p>
          <a:p>
            <a:r>
              <a:rPr lang="en-US"/>
              <a:t>Decides when and where to handover</a:t>
            </a:r>
          </a:p>
          <a:p>
            <a:endParaRPr lang="en-US"/>
          </a:p>
          <a:p>
            <a:pPr marL="0" indent="0">
              <a:buNone/>
            </a:pPr>
            <a:r>
              <a:rPr lang="en-US" b="1"/>
              <a:t>Handover resource management</a:t>
            </a:r>
          </a:p>
          <a:p>
            <a:r>
              <a:rPr lang="en-US"/>
              <a:t>Radio resources available in the target base station?</a:t>
            </a:r>
            <a:br>
              <a:rPr lang="en-US"/>
            </a:br>
            <a:r>
              <a:rPr lang="en-US">
                <a:sym typeface="Wingdings" pitchFamily="2" charset="2"/>
              </a:rPr>
              <a:t> allocate them</a:t>
            </a:r>
            <a:endParaRPr lang="en-US"/>
          </a:p>
          <a:p>
            <a:endParaRPr lang="en-US"/>
          </a:p>
          <a:p>
            <a:pPr marL="0" indent="0">
              <a:buNone/>
            </a:pPr>
            <a:r>
              <a:rPr lang="en-US" b="1"/>
              <a:t>Handover execution</a:t>
            </a:r>
          </a:p>
          <a:p>
            <a:r>
              <a:rPr lang="en-US"/>
              <a:t>Reliable handover signaling (handshaking) procedure</a:t>
            </a:r>
          </a:p>
          <a:p>
            <a:endParaRPr lang="en-US"/>
          </a:p>
          <a:p>
            <a:endParaRPr lang="en-US"/>
          </a:p>
        </p:txBody>
      </p:sp>
      <p:sp>
        <p:nvSpPr>
          <p:cNvPr id="4" name="Slide Number Placeholder 3"/>
          <p:cNvSpPr>
            <a:spLocks noGrp="1"/>
          </p:cNvSpPr>
          <p:nvPr>
            <p:ph type="sldNum" sz="quarter" idx="4"/>
          </p:nvPr>
        </p:nvSpPr>
        <p:spPr/>
        <p:txBody>
          <a:bodyPr/>
          <a:lstStyle/>
          <a:p>
            <a:fld id="{4592360E-A428-4E54-AFB2-B3D98ED02B95}" type="slidenum">
              <a:rPr lang="en-US" smtClean="0"/>
              <a:t>35</a:t>
            </a:fld>
            <a:endParaRPr lang="en-US"/>
          </a:p>
        </p:txBody>
      </p:sp>
    </p:spTree>
    <p:extLst>
      <p:ext uri="{BB962C8B-B14F-4D97-AF65-F5344CB8AC3E}">
        <p14:creationId xmlns:p14="http://schemas.microsoft.com/office/powerpoint/2010/main" val="1534000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850187" cy="609600"/>
          </a:xfrm>
        </p:spPr>
        <p:txBody>
          <a:bodyPr/>
          <a:lstStyle/>
          <a:p>
            <a:r>
              <a:rPr lang="en-US"/>
              <a:t>Handover decision</a:t>
            </a:r>
            <a:br>
              <a:rPr lang="en-US"/>
            </a:br>
            <a:endParaRPr lang="en-US"/>
          </a:p>
        </p:txBody>
      </p:sp>
      <p:sp>
        <p:nvSpPr>
          <p:cNvPr id="4" name="Slide Number Placeholder 3"/>
          <p:cNvSpPr>
            <a:spLocks noGrp="1"/>
          </p:cNvSpPr>
          <p:nvPr>
            <p:ph type="sldNum" sz="quarter" idx="4"/>
          </p:nvPr>
        </p:nvSpPr>
        <p:spPr/>
        <p:txBody>
          <a:bodyPr/>
          <a:lstStyle/>
          <a:p>
            <a:fld id="{4592360E-A428-4E54-AFB2-B3D98ED02B95}" type="slidenum">
              <a:rPr lang="en-US" smtClean="0"/>
              <a:t>36</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 y="1295400"/>
            <a:ext cx="8916756" cy="52648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2448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Performance metric</a:t>
            </a:r>
            <a:br>
              <a:rPr lang="en-US"/>
            </a:br>
            <a:endParaRPr lang="en-US"/>
          </a:p>
        </p:txBody>
      </p:sp>
      <p:sp>
        <p:nvSpPr>
          <p:cNvPr id="3" name="Content Placeholder 2"/>
          <p:cNvSpPr>
            <a:spLocks noGrp="1"/>
          </p:cNvSpPr>
          <p:nvPr>
            <p:ph idx="1"/>
          </p:nvPr>
        </p:nvSpPr>
        <p:spPr/>
        <p:txBody>
          <a:bodyPr/>
          <a:lstStyle/>
          <a:p>
            <a:pPr marL="0" indent="0">
              <a:buNone/>
            </a:pPr>
            <a:r>
              <a:rPr lang="en-US" b="1"/>
              <a:t>Two main metrics</a:t>
            </a:r>
          </a:p>
          <a:p>
            <a:r>
              <a:rPr lang="en-US"/>
              <a:t>Handover failure probability</a:t>
            </a:r>
          </a:p>
          <a:p>
            <a:pPr lvl="1"/>
            <a:r>
              <a:rPr lang="en-US"/>
              <a:t>Measures how often handover attempts fail</a:t>
            </a:r>
          </a:p>
          <a:p>
            <a:pPr lvl="1"/>
            <a:r>
              <a:rPr lang="en-US"/>
              <a:t>Probability that signal quality is below the required value for more than a given time interval</a:t>
            </a:r>
          </a:p>
          <a:p>
            <a:r>
              <a:rPr lang="en-US"/>
              <a:t>Handover frequency (or rate)</a:t>
            </a:r>
          </a:p>
          <a:p>
            <a:pPr lvl="1"/>
            <a:r>
              <a:rPr lang="en-US"/>
              <a:t>Measure of how frequently handover decisions are made</a:t>
            </a:r>
          </a:p>
          <a:p>
            <a:endParaRPr lang="en-US"/>
          </a:p>
          <a:p>
            <a:pPr marL="0" indent="0">
              <a:buNone/>
            </a:pPr>
            <a:r>
              <a:rPr lang="en-US"/>
              <a:t>Tradeoff between handover frequency and failure probability</a:t>
            </a:r>
          </a:p>
          <a:p>
            <a:endParaRPr lang="en-US"/>
          </a:p>
          <a:p>
            <a:endParaRPr lang="en-US"/>
          </a:p>
          <a:p>
            <a:endParaRPr lang="en-US"/>
          </a:p>
          <a:p>
            <a:endParaRPr lang="en-US"/>
          </a:p>
        </p:txBody>
      </p:sp>
      <p:sp>
        <p:nvSpPr>
          <p:cNvPr id="4" name="Slide Number Placeholder 3"/>
          <p:cNvSpPr>
            <a:spLocks noGrp="1"/>
          </p:cNvSpPr>
          <p:nvPr>
            <p:ph type="sldNum" sz="quarter" idx="4"/>
          </p:nvPr>
        </p:nvSpPr>
        <p:spPr/>
        <p:txBody>
          <a:bodyPr/>
          <a:lstStyle/>
          <a:p>
            <a:fld id="{4592360E-A428-4E54-AFB2-B3D98ED02B95}" type="slidenum">
              <a:rPr lang="en-US" smtClean="0"/>
              <a:t>37</a:t>
            </a:fld>
            <a:endParaRPr lang="en-US"/>
          </a:p>
        </p:txBody>
      </p:sp>
    </p:spTree>
    <p:extLst>
      <p:ext uri="{BB962C8B-B14F-4D97-AF65-F5344CB8AC3E}">
        <p14:creationId xmlns:p14="http://schemas.microsoft.com/office/powerpoint/2010/main" val="19653639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6" y="304800"/>
            <a:ext cx="7850187" cy="609600"/>
          </a:xfrm>
        </p:spPr>
        <p:txBody>
          <a:bodyPr/>
          <a:lstStyle/>
          <a:p>
            <a:r>
              <a:rPr lang="en-US"/>
              <a:t>Handover Decisions</a:t>
            </a:r>
          </a:p>
        </p:txBody>
      </p:sp>
      <p:sp>
        <p:nvSpPr>
          <p:cNvPr id="3" name="Content Placeholder 2"/>
          <p:cNvSpPr>
            <a:spLocks noGrp="1"/>
          </p:cNvSpPr>
          <p:nvPr>
            <p:ph idx="1"/>
          </p:nvPr>
        </p:nvSpPr>
        <p:spPr>
          <a:xfrm>
            <a:off x="395288" y="1143000"/>
            <a:ext cx="8150225" cy="3657600"/>
          </a:xfrm>
        </p:spPr>
        <p:txBody>
          <a:bodyPr/>
          <a:lstStyle/>
          <a:p>
            <a:pPr marL="0" indent="0">
              <a:buNone/>
            </a:pPr>
            <a:r>
              <a:rPr lang="en-US" b="1"/>
              <a:t>Handover decision algorithms:</a:t>
            </a:r>
          </a:p>
          <a:p>
            <a:r>
              <a:rPr lang="en-US" b="1"/>
              <a:t>Algorithm I:</a:t>
            </a:r>
            <a:r>
              <a:rPr lang="en-US"/>
              <a:t> instantaneous decision</a:t>
            </a:r>
          </a:p>
          <a:p>
            <a:pPr lvl="1"/>
            <a:r>
              <a:rPr lang="en-US"/>
              <a:t>AP with the highest signal level is chosen at any sample point</a:t>
            </a:r>
          </a:p>
          <a:p>
            <a:r>
              <a:rPr lang="en-US" b="1"/>
              <a:t>Algorithm II: </a:t>
            </a:r>
            <a:r>
              <a:rPr lang="en-US"/>
              <a:t>moving average</a:t>
            </a:r>
          </a:p>
          <a:p>
            <a:pPr lvl="1"/>
            <a:r>
              <a:rPr lang="en-US"/>
              <a:t>Average over the last 10 samples determines the serving AP</a:t>
            </a:r>
          </a:p>
          <a:p>
            <a:r>
              <a:rPr lang="en-US" b="1"/>
              <a:t>Algorithm III: </a:t>
            </a:r>
            <a:r>
              <a:rPr lang="en-US"/>
              <a:t>expected value</a:t>
            </a:r>
          </a:p>
          <a:p>
            <a:pPr lvl="1"/>
            <a:r>
              <a:rPr lang="en-US"/>
              <a:t>AP is selected based on expected signal level rather than on measurements</a:t>
            </a:r>
          </a:p>
          <a:p>
            <a:endParaRPr lang="en-US"/>
          </a:p>
          <a:p>
            <a:endParaRPr lang="en-US"/>
          </a:p>
          <a:p>
            <a:endParaRPr lang="en-US"/>
          </a:p>
        </p:txBody>
      </p:sp>
      <p:sp>
        <p:nvSpPr>
          <p:cNvPr id="4" name="Slide Number Placeholder 3"/>
          <p:cNvSpPr>
            <a:spLocks noGrp="1"/>
          </p:cNvSpPr>
          <p:nvPr>
            <p:ph type="sldNum" sz="quarter" idx="4"/>
          </p:nvPr>
        </p:nvSpPr>
        <p:spPr/>
        <p:txBody>
          <a:bodyPr/>
          <a:lstStyle/>
          <a:p>
            <a:fld id="{4592360E-A428-4E54-AFB2-B3D98ED02B95}" type="slidenum">
              <a:rPr lang="en-US" smtClean="0"/>
              <a:t>38</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9151" y="4525329"/>
            <a:ext cx="5710053" cy="11896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bwMode="auto">
          <a:xfrm>
            <a:off x="2209800" y="6462712"/>
            <a:ext cx="4648200" cy="0"/>
          </a:xfrm>
          <a:prstGeom prst="straightConnector1">
            <a:avLst/>
          </a:prstGeom>
          <a:noFill/>
          <a:ln>
            <a:solidFill>
              <a:schemeClr val="tx1"/>
            </a:solidFill>
            <a:headEnd type="triangle"/>
            <a:tailEnd type="triangle"/>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14" name="TextBox 13"/>
          <p:cNvSpPr txBox="1"/>
          <p:nvPr/>
        </p:nvSpPr>
        <p:spPr>
          <a:xfrm>
            <a:off x="3962400" y="6107668"/>
            <a:ext cx="684803" cy="369332"/>
          </a:xfrm>
          <a:prstGeom prst="rect">
            <a:avLst/>
          </a:prstGeom>
          <a:noFill/>
        </p:spPr>
        <p:txBody>
          <a:bodyPr wrap="none" rtlCol="0">
            <a:spAutoFit/>
          </a:bodyPr>
          <a:lstStyle/>
          <a:p>
            <a:r>
              <a:rPr lang="en-US"/>
              <a:t>1 km</a:t>
            </a:r>
          </a:p>
        </p:txBody>
      </p:sp>
    </p:spTree>
    <p:extLst>
      <p:ext uri="{BB962C8B-B14F-4D97-AF65-F5344CB8AC3E}">
        <p14:creationId xmlns:p14="http://schemas.microsoft.com/office/powerpoint/2010/main" val="14254961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Handover Decisions</a:t>
            </a:r>
            <a:br>
              <a:rPr lang="en-US"/>
            </a:br>
            <a:endParaRPr lang="en-US"/>
          </a:p>
        </p:txBody>
      </p:sp>
      <p:sp>
        <p:nvSpPr>
          <p:cNvPr id="4" name="Slide Number Placeholder 3"/>
          <p:cNvSpPr>
            <a:spLocks noGrp="1"/>
          </p:cNvSpPr>
          <p:nvPr>
            <p:ph type="sldNum" sz="quarter" idx="4"/>
          </p:nvPr>
        </p:nvSpPr>
        <p:spPr/>
        <p:txBody>
          <a:bodyPr/>
          <a:lstStyle/>
          <a:p>
            <a:fld id="{4592360E-A428-4E54-AFB2-B3D98ED02B95}" type="slidenum">
              <a:rPr lang="en-US" smtClean="0"/>
              <a:t>39</a:t>
            </a:fld>
            <a:endParaRPr lang="en-US"/>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1393" y="152400"/>
            <a:ext cx="3070513" cy="16863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a:stretch>
            <a:fillRect/>
          </a:stretch>
        </p:blipFill>
        <p:spPr>
          <a:xfrm>
            <a:off x="76200" y="1897822"/>
            <a:ext cx="6169775" cy="4798714"/>
          </a:xfrm>
          <a:prstGeom prst="rect">
            <a:avLst/>
          </a:prstGeom>
        </p:spPr>
      </p:pic>
      <p:sp>
        <p:nvSpPr>
          <p:cNvPr id="5" name="TextBox 4"/>
          <p:cNvSpPr txBox="1"/>
          <p:nvPr/>
        </p:nvSpPr>
        <p:spPr>
          <a:xfrm>
            <a:off x="6155434" y="2194201"/>
            <a:ext cx="2890535" cy="646331"/>
          </a:xfrm>
          <a:prstGeom prst="rect">
            <a:avLst/>
          </a:prstGeom>
          <a:noFill/>
        </p:spPr>
        <p:txBody>
          <a:bodyPr wrap="none" rtlCol="0">
            <a:spAutoFit/>
          </a:bodyPr>
          <a:lstStyle/>
          <a:p>
            <a:r>
              <a:rPr lang="en-US" i="1"/>
              <a:t>N</a:t>
            </a:r>
            <a:r>
              <a:rPr lang="en-US" i="1" baseline="-25000"/>
              <a:t>HO</a:t>
            </a:r>
            <a:r>
              <a:rPr lang="en-US"/>
              <a:t>: number of handovers</a:t>
            </a:r>
          </a:p>
          <a:p>
            <a:r>
              <a:rPr lang="en-US" i="1"/>
              <a:t>P</a:t>
            </a:r>
            <a:r>
              <a:rPr lang="en-US" i="1" baseline="-25000"/>
              <a:t>out</a:t>
            </a:r>
            <a:r>
              <a:rPr lang="en-US"/>
              <a:t>: probability of outage</a:t>
            </a:r>
          </a:p>
        </p:txBody>
      </p:sp>
    </p:spTree>
    <p:extLst>
      <p:ext uri="{BB962C8B-B14F-4D97-AF65-F5344CB8AC3E}">
        <p14:creationId xmlns:p14="http://schemas.microsoft.com/office/powerpoint/2010/main" val="43353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8312" y="2471813"/>
            <a:ext cx="4301037" cy="2510271"/>
          </a:xfrm>
          <a:prstGeom prst="rect">
            <a:avLst/>
          </a:prstGeom>
        </p:spPr>
      </p:pic>
      <p:sp>
        <p:nvSpPr>
          <p:cNvPr id="4" name="Slide Number Placeholder 3"/>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575F99-7928-A045-ACFD-0768B5B8E810}" type="slidenum">
              <a:rPr lang="en-US" smtClean="0"/>
              <a:pPr/>
              <a:t>4</a:t>
            </a:fld>
            <a:endParaRPr lang="en-US"/>
          </a:p>
        </p:txBody>
      </p:sp>
      <p:sp>
        <p:nvSpPr>
          <p:cNvPr id="5" name="标题 1"/>
          <p:cNvSpPr>
            <a:spLocks noGrp="1"/>
          </p:cNvSpPr>
          <p:nvPr>
            <p:ph type="title"/>
          </p:nvPr>
        </p:nvSpPr>
        <p:spPr>
          <a:xfrm>
            <a:off x="628650" y="365126"/>
            <a:ext cx="7886700" cy="1325563"/>
          </a:xfrm>
        </p:spPr>
        <p:txBody>
          <a:bodyPr/>
          <a:lstStyle/>
          <a:p>
            <a:r>
              <a:rPr lang="en-US" altLang="zh-CN"/>
              <a:t>Area Coverage Planning	</a:t>
            </a:r>
            <a:endParaRPr lang="zh-CN" altLang="en-US"/>
          </a:p>
        </p:txBody>
      </p:sp>
      <mc:AlternateContent xmlns:mc="http://schemas.openxmlformats.org/markup-compatibility/2006" xmlns:a14="http://schemas.microsoft.com/office/drawing/2010/main">
        <mc:Choice Requires="a14">
          <p:sp>
            <p:nvSpPr>
              <p:cNvPr id="6" name="内容占位符 2"/>
              <p:cNvSpPr>
                <a:spLocks noGrp="1"/>
              </p:cNvSpPr>
              <p:nvPr>
                <p:ph idx="1"/>
              </p:nvPr>
            </p:nvSpPr>
            <p:spPr>
              <a:xfrm>
                <a:off x="304800" y="1295476"/>
                <a:ext cx="8327563" cy="4862943"/>
              </a:xfrm>
            </p:spPr>
            <p:txBody>
              <a:bodyPr>
                <a:normAutofit/>
              </a:bodyPr>
              <a:lstStyle/>
              <a:p>
                <a:r>
                  <a:rPr lang="en-US" altLang="zh-CN" sz="2000" dirty="0"/>
                  <a:t>The received </a:t>
                </a:r>
                <a:r>
                  <a:rPr lang="en-US" altLang="zh-CN" sz="2000" dirty="0">
                    <a:solidFill>
                      <a:srgbClr val="FF0000"/>
                    </a:solidFill>
                  </a:rPr>
                  <a:t>Signal-to-Noise</a:t>
                </a:r>
                <a:r>
                  <a:rPr lang="en-US" altLang="zh-CN" sz="2000" dirty="0"/>
                  <a:t> (SNR) power by a receiver can be written as follows:</a:t>
                </a:r>
              </a:p>
              <a:p>
                <a:pPr marL="0" indent="0">
                  <a:buNone/>
                </a:pPr>
                <a:endParaRPr lang="en-US" altLang="zh-CN" sz="2000" dirty="0"/>
              </a:p>
              <a:p>
                <a:pPr marL="0" indent="0">
                  <a:buNone/>
                </a:pPr>
                <a:r>
                  <a:rPr lang="en-US" altLang="zh-CN" sz="2000" dirty="0"/>
                  <a:t>	</a:t>
                </a:r>
                <a:r>
                  <a:rPr lang="en-US" altLang="zh-CN" sz="2000" i="1" dirty="0">
                    <a:latin typeface="SimSun" charset="-122"/>
                    <a:ea typeface="SimSun" charset="-122"/>
                    <a:cs typeface="SimSun" charset="-122"/>
                  </a:rPr>
                  <a:t>r</a:t>
                </a:r>
                <a:r>
                  <a:rPr lang="en-US" altLang="zh-CN" sz="2000" dirty="0"/>
                  <a:t> </a:t>
                </a:r>
                <a:r>
                  <a:rPr lang="mr-IN" altLang="zh-CN" sz="2000" dirty="0"/>
                  <a:t>–</a:t>
                </a:r>
                <a:r>
                  <a:rPr lang="en-US" altLang="zh-CN" sz="2000" dirty="0"/>
                  <a:t> distance from receiver to base station</a:t>
                </a:r>
              </a:p>
              <a:p>
                <a:pPr marL="0" indent="0">
                  <a:buNone/>
                </a:pPr>
                <a:r>
                  <a:rPr lang="en-US" altLang="zh-CN" sz="2000" dirty="0"/>
                  <a:t>	</a:t>
                </a:r>
                <a:r>
                  <a:rPr lang="en-US" altLang="zh-CN" sz="2000" i="1" dirty="0">
                    <a:latin typeface="SimSun" charset="-122"/>
                    <a:ea typeface="SimSun" charset="-122"/>
                    <a:cs typeface="SimSun" charset="-122"/>
                  </a:rPr>
                  <a:t>P</a:t>
                </a:r>
                <a:r>
                  <a:rPr lang="en-US" altLang="zh-CN" sz="2000" i="1" baseline="-25000" dirty="0">
                    <a:latin typeface="SimSun" charset="-122"/>
                    <a:ea typeface="SimSun" charset="-122"/>
                    <a:cs typeface="SimSun" charset="-122"/>
                  </a:rPr>
                  <a:t>t</a:t>
                </a:r>
                <a:r>
                  <a:rPr lang="en-US" altLang="zh-CN" sz="2000" dirty="0"/>
                  <a:t> </a:t>
                </a:r>
                <a:r>
                  <a:rPr lang="mr-IN" altLang="zh-CN" sz="2000" dirty="0"/>
                  <a:t>–</a:t>
                </a:r>
                <a:r>
                  <a:rPr lang="en-US" altLang="zh-CN" sz="2000" dirty="0"/>
                  <a:t> transmitted power </a:t>
                </a:r>
              </a:p>
              <a:p>
                <a:pPr marL="0" indent="0">
                  <a:buNone/>
                </a:pPr>
                <a:r>
                  <a:rPr lang="en-US" altLang="zh-CN" sz="2000" dirty="0"/>
                  <a:t>	</a:t>
                </a:r>
                <a:r>
                  <a:rPr lang="en-US" altLang="zh-CN" sz="2000" i="1" dirty="0">
                    <a:latin typeface="SimSun" charset="-122"/>
                    <a:ea typeface="SimSun" charset="-122"/>
                    <a:cs typeface="SimSun" charset="-122"/>
                  </a:rPr>
                  <a:t>N</a:t>
                </a:r>
                <a:r>
                  <a:rPr lang="en-US" altLang="zh-CN" sz="2000" dirty="0"/>
                  <a:t> </a:t>
                </a:r>
                <a:r>
                  <a:rPr lang="mr-IN" altLang="zh-CN" sz="2000" dirty="0"/>
                  <a:t>–</a:t>
                </a:r>
                <a:r>
                  <a:rPr lang="en-US" altLang="zh-CN" sz="2000" dirty="0"/>
                  <a:t> noise power </a:t>
                </a:r>
              </a:p>
              <a:p>
                <a:pPr marL="0" indent="0">
                  <a:buNone/>
                </a:pPr>
                <a:r>
                  <a:rPr lang="en-US" altLang="zh-CN" sz="2000" dirty="0"/>
                  <a:t>	</a:t>
                </a:r>
                <a:r>
                  <a:rPr lang="en-US" altLang="zh-CN" sz="2000" i="1" dirty="0" err="1">
                    <a:latin typeface="SimSun" charset="-122"/>
                    <a:ea typeface="SimSun" charset="-122"/>
                    <a:cs typeface="SimSun" charset="-122"/>
                  </a:rPr>
                  <a:t>c</a:t>
                </a:r>
                <a:r>
                  <a:rPr lang="en-US" altLang="zh-CN" sz="2000" i="1" baseline="-25000" dirty="0" err="1">
                    <a:latin typeface="SimSun" charset="-122"/>
                    <a:ea typeface="SimSun" charset="-122"/>
                    <a:cs typeface="SimSun" charset="-122"/>
                  </a:rPr>
                  <a:t>t</a:t>
                </a:r>
                <a:r>
                  <a:rPr lang="en-US" altLang="zh-CN" sz="2000" dirty="0"/>
                  <a:t> </a:t>
                </a:r>
                <a:r>
                  <a:rPr lang="mr-IN" altLang="zh-CN" sz="2000" dirty="0"/>
                  <a:t>–</a:t>
                </a:r>
                <a:r>
                  <a:rPr lang="en-US" altLang="zh-CN" sz="2000" dirty="0"/>
                  <a:t> constant = </a:t>
                </a:r>
                <a14:m>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𝐺</m:t>
                        </m:r>
                      </m:e>
                      <m:sub>
                        <m:r>
                          <a:rPr lang="en-US" altLang="zh-CN" sz="2000" b="0" i="1" smtClean="0">
                            <a:latin typeface="Cambria Math" panose="02040503050406030204" pitchFamily="18" charset="0"/>
                          </a:rPr>
                          <m:t>𝑇𝑋</m:t>
                        </m:r>
                      </m:sub>
                    </m:sSub>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𝐺</m:t>
                        </m:r>
                      </m:e>
                      <m:sub>
                        <m:r>
                          <a:rPr lang="en-US" altLang="zh-CN" sz="2000" b="0" i="1" smtClean="0">
                            <a:latin typeface="Cambria Math" panose="02040503050406030204" pitchFamily="18" charset="0"/>
                          </a:rPr>
                          <m:t>𝑅𝑋</m:t>
                        </m:r>
                      </m:sub>
                    </m:sSub>
                    <m:r>
                      <a:rPr lang="en-US" altLang="zh-CN" sz="2000" b="0" i="1" smtClean="0">
                        <a:latin typeface="Cambria Math" panose="02040503050406030204" pitchFamily="18" charset="0"/>
                      </a:rPr>
                      <m:t>/</m:t>
                    </m:r>
                    <m:sSup>
                      <m:sSupPr>
                        <m:ctrlPr>
                          <a:rPr lang="en-US" altLang="zh-CN" sz="2000" b="0" i="1" smtClean="0">
                            <a:latin typeface="Cambria Math" panose="02040503050406030204" pitchFamily="18" charset="0"/>
                          </a:rPr>
                        </m:ctrlPr>
                      </m:sSupPr>
                      <m:e>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4</m:t>
                            </m:r>
                            <m:r>
                              <a:rPr lang="en-US" altLang="zh-CN" sz="2000" b="0" i="1" smtClean="0">
                                <a:latin typeface="Cambria Math" panose="02040503050406030204" pitchFamily="18" charset="0"/>
                              </a:rPr>
                              <m:t>𝜋𝜆</m:t>
                            </m:r>
                          </m:e>
                        </m:d>
                      </m:e>
                      <m:sup>
                        <m:r>
                          <a:rPr lang="en-US" altLang="zh-CN" sz="2000" b="0" i="1" smtClean="0">
                            <a:latin typeface="Cambria Math" panose="02040503050406030204" pitchFamily="18" charset="0"/>
                          </a:rPr>
                          <m:t>2</m:t>
                        </m:r>
                      </m:sup>
                    </m:sSup>
                  </m:oMath>
                </a14:m>
                <a:endParaRPr lang="en-US" altLang="zh-CN" sz="2000" dirty="0"/>
              </a:p>
              <a:p>
                <a:pPr marL="0" indent="0">
                  <a:buNone/>
                </a:pPr>
                <a:r>
                  <a:rPr lang="en-US" altLang="zh-CN" sz="2000" dirty="0"/>
                  <a:t>	</a:t>
                </a:r>
                <a14:m>
                  <m:oMath xmlns:m="http://schemas.openxmlformats.org/officeDocument/2006/math">
                    <m:r>
                      <a:rPr lang="zh-CN" altLang="en-US" sz="2000" i="1">
                        <a:latin typeface="Cambria Math" panose="02040503050406030204" pitchFamily="18" charset="0"/>
                      </a:rPr>
                      <m:t>𝛼</m:t>
                    </m:r>
                  </m:oMath>
                </a14:m>
                <a:r>
                  <a:rPr lang="en-US" altLang="zh-CN" sz="2000" dirty="0"/>
                  <a:t> </a:t>
                </a:r>
                <a:r>
                  <a:rPr lang="mr-IN" altLang="zh-CN" sz="2000" dirty="0"/>
                  <a:t>–</a:t>
                </a:r>
                <a:r>
                  <a:rPr lang="en-US" altLang="zh-CN" sz="2000" dirty="0"/>
                  <a:t> propagation constant</a:t>
                </a:r>
              </a:p>
              <a:p>
                <a:r>
                  <a:rPr lang="en-US" altLang="zh-CN" sz="2000" dirty="0"/>
                  <a:t>The </a:t>
                </a:r>
                <a:r>
                  <a:rPr lang="en-US" altLang="zh-CN" sz="2000" dirty="0">
                    <a:solidFill>
                      <a:srgbClr val="FF0000"/>
                    </a:solidFill>
                  </a:rPr>
                  <a:t>min</a:t>
                </a:r>
                <a:r>
                  <a:rPr lang="en-US" altLang="zh-CN" sz="2000" dirty="0">
                    <a:solidFill>
                      <a:srgbClr val="FF0000"/>
                    </a:solidFill>
                    <a:latin typeface="Calibri" charset="0"/>
                    <a:ea typeface="Calibri" charset="0"/>
                    <a:cs typeface="Calibri" charset="0"/>
                  </a:rPr>
                  <a:t>imum received SNR </a:t>
                </a:r>
                <a:r>
                  <a:rPr lang="en-US" altLang="zh-CN" sz="2000" dirty="0">
                    <a:latin typeface="Calibri" charset="0"/>
                    <a:ea typeface="Calibri" charset="0"/>
                    <a:cs typeface="Calibri" charset="0"/>
                  </a:rPr>
                  <a:t>within the cell </a:t>
                </a:r>
              </a:p>
              <a:p>
                <a:pPr lvl="1"/>
                <a:r>
                  <a:rPr lang="en-US" altLang="zh-CN" sz="1800" dirty="0">
                    <a:latin typeface="Calibri" charset="0"/>
                    <a:ea typeface="Calibri" charset="0"/>
                    <a:cs typeface="Calibri" charset="0"/>
                  </a:rPr>
                  <a:t>is the SNR at the cell border</a:t>
                </a:r>
                <a:endParaRPr lang="zh-CN" altLang="en-US" sz="1800" dirty="0">
                  <a:latin typeface="Calibri" charset="0"/>
                  <a:ea typeface="Calibri" charset="0"/>
                  <a:cs typeface="Calibri" charset="0"/>
                </a:endParaRPr>
              </a:p>
              <a:p>
                <a:pPr lvl="1"/>
                <a:r>
                  <a:rPr lang="en-US" altLang="zh-CN" sz="1800" dirty="0">
                    <a:latin typeface="Calibri" charset="0"/>
                    <a:ea typeface="Calibri" charset="0"/>
                    <a:cs typeface="Calibri" charset="0"/>
                  </a:rPr>
                  <a:t>is given by</a:t>
                </a:r>
              </a:p>
              <a:p>
                <a:endParaRPr lang="en-US" altLang="zh-CN" sz="2000" dirty="0"/>
              </a:p>
              <a:p>
                <a:r>
                  <a:rPr lang="en-US" altLang="zh-CN" sz="2000" dirty="0"/>
                  <a:t>The radius of the coverage area (</a:t>
                </a:r>
                <a:r>
                  <a:rPr lang="en-US" altLang="zh-CN" sz="2000" dirty="0">
                    <a:solidFill>
                      <a:srgbClr val="FF0000"/>
                    </a:solidFill>
                  </a:rPr>
                  <a:t>maximum range</a:t>
                </a:r>
                <a:r>
                  <a:rPr lang="en-US" altLang="zh-CN" sz="2000" dirty="0"/>
                  <a:t>) is obtained as </a:t>
                </a:r>
                <a:endParaRPr lang="zh-CN" altLang="en-US" sz="2000" dirty="0"/>
              </a:p>
            </p:txBody>
          </p:sp>
        </mc:Choice>
        <mc:Fallback xmlns="">
          <p:sp>
            <p:nvSpPr>
              <p:cNvPr id="6" name="内容占位符 2"/>
              <p:cNvSpPr>
                <a:spLocks noGrp="1" noRot="1" noChangeAspect="1" noMove="1" noResize="1" noEditPoints="1" noAdjustHandles="1" noChangeArrowheads="1" noChangeShapeType="1" noTextEdit="1"/>
              </p:cNvSpPr>
              <p:nvPr>
                <p:ph idx="1"/>
              </p:nvPr>
            </p:nvSpPr>
            <p:spPr>
              <a:xfrm>
                <a:off x="304800" y="1295476"/>
                <a:ext cx="8327563" cy="4862943"/>
              </a:xfrm>
              <a:blipFill>
                <a:blip r:embed="rId4"/>
                <a:stretch>
                  <a:fillRect l="-586" t="-7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矩形 4"/>
              <p:cNvSpPr/>
              <p:nvPr/>
            </p:nvSpPr>
            <p:spPr>
              <a:xfrm>
                <a:off x="2214352" y="1708185"/>
                <a:ext cx="1127040"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𝛤</m:t>
                      </m:r>
                      <m:r>
                        <a:rPr lang="zh-CN" altLang="en-US" i="0">
                          <a:latin typeface="Cambria Math" panose="02040503050406030204" pitchFamily="18" charset="0"/>
                        </a:rPr>
                        <m:t>=</m:t>
                      </m:r>
                      <m:f>
                        <m:fPr>
                          <m:ctrlPr>
                            <a:rPr lang="zh-CN" altLang="en-US" i="1">
                              <a:latin typeface="Cambria Math" panose="02040503050406030204" pitchFamily="18" charset="0"/>
                            </a:rPr>
                          </m:ctrlPr>
                        </m:fPr>
                        <m:num>
                          <m:sSub>
                            <m:sSubPr>
                              <m:ctrlPr>
                                <a:rPr lang="zh-CN" altLang="en-US" i="1">
                                  <a:latin typeface="Cambria Math" panose="02040503050406030204" pitchFamily="18" charset="0"/>
                                </a:rPr>
                              </m:ctrlPr>
                            </m:sSubPr>
                            <m:e>
                              <m:r>
                                <a:rPr lang="zh-CN" altLang="en-US" i="1" smtClean="0">
                                  <a:latin typeface="Cambria Math" panose="02040503050406030204" pitchFamily="18" charset="0"/>
                                </a:rPr>
                                <m:t>𝑐</m:t>
                              </m:r>
                            </m:e>
                            <m:sub>
                              <m:r>
                                <a:rPr lang="zh-CN" altLang="en-US" i="1">
                                  <a:latin typeface="Cambria Math" panose="02040503050406030204" pitchFamily="18" charset="0"/>
                                </a:rPr>
                                <m:t>𝑡</m:t>
                              </m:r>
                            </m:sub>
                          </m:sSub>
                          <m:sSub>
                            <m:sSubPr>
                              <m:ctrlPr>
                                <a:rPr lang="zh-CN" altLang="en-US" i="1">
                                  <a:latin typeface="Cambria Math" panose="02040503050406030204" pitchFamily="18" charset="0"/>
                                </a:rPr>
                              </m:ctrlPr>
                            </m:sSubPr>
                            <m:e>
                              <m:r>
                                <a:rPr lang="zh-CN" altLang="en-US" i="1">
                                  <a:latin typeface="Cambria Math" panose="02040503050406030204" pitchFamily="18" charset="0"/>
                                </a:rPr>
                                <m:t>𝑃</m:t>
                              </m:r>
                            </m:e>
                            <m:sub>
                              <m:r>
                                <a:rPr lang="zh-CN" altLang="en-US" i="1">
                                  <a:latin typeface="Cambria Math" panose="02040503050406030204" pitchFamily="18" charset="0"/>
                                </a:rPr>
                                <m:t>𝑡</m:t>
                              </m:r>
                            </m:sub>
                          </m:sSub>
                        </m:num>
                        <m:den>
                          <m:sSup>
                            <m:sSupPr>
                              <m:ctrlPr>
                                <a:rPr lang="zh-CN" altLang="en-US" i="1">
                                  <a:latin typeface="Cambria Math" panose="02040503050406030204" pitchFamily="18" charset="0"/>
                                </a:rPr>
                              </m:ctrlPr>
                            </m:sSupPr>
                            <m:e>
                              <m:r>
                                <a:rPr lang="zh-CN" altLang="en-US" i="1">
                                  <a:latin typeface="Cambria Math" panose="02040503050406030204" pitchFamily="18" charset="0"/>
                                </a:rPr>
                                <m:t>𝑟</m:t>
                              </m:r>
                            </m:e>
                            <m:sup>
                              <m:r>
                                <a:rPr lang="zh-CN" altLang="en-US" i="1">
                                  <a:latin typeface="Cambria Math" panose="02040503050406030204" pitchFamily="18" charset="0"/>
                                </a:rPr>
                                <m:t>𝛼</m:t>
                              </m:r>
                            </m:sup>
                          </m:sSup>
                          <m:r>
                            <a:rPr lang="zh-CN" altLang="en-US" i="1">
                              <a:latin typeface="Cambria Math" panose="02040503050406030204" pitchFamily="18" charset="0"/>
                            </a:rPr>
                            <m:t>𝑁</m:t>
                          </m:r>
                        </m:den>
                      </m:f>
                    </m:oMath>
                  </m:oMathPara>
                </a14:m>
                <a:endParaRPr lang="zh-CN" altLang="en-US">
                  <a:latin typeface="Tahoma" pitchFamily="34" charset="0"/>
                </a:endParaRPr>
              </a:p>
            </p:txBody>
          </p:sp>
        </mc:Choice>
        <mc:Fallback xmlns="">
          <p:sp>
            <p:nvSpPr>
              <p:cNvPr id="7" name="矩形 4"/>
              <p:cNvSpPr>
                <a:spLocks noRot="1" noChangeAspect="1" noMove="1" noResize="1" noEditPoints="1" noAdjustHandles="1" noChangeArrowheads="1" noChangeShapeType="1" noTextEdit="1"/>
              </p:cNvSpPr>
              <p:nvPr/>
            </p:nvSpPr>
            <p:spPr>
              <a:xfrm>
                <a:off x="2214352" y="1708185"/>
                <a:ext cx="1127040" cy="6090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矩形 9"/>
              <p:cNvSpPr/>
              <p:nvPr/>
            </p:nvSpPr>
            <p:spPr>
              <a:xfrm>
                <a:off x="2214352" y="4855905"/>
                <a:ext cx="1234633"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i="1">
                              <a:latin typeface="Cambria Math" panose="02040503050406030204" pitchFamily="18" charset="0"/>
                            </a:rPr>
                          </m:ctrlPr>
                        </m:sSubPr>
                        <m:e>
                          <m:r>
                            <a:rPr lang="zh-CN" altLang="en-US" i="1">
                              <a:latin typeface="Cambria Math" panose="02040503050406030204" pitchFamily="18" charset="0"/>
                            </a:rPr>
                            <m:t>𝛾</m:t>
                          </m:r>
                        </m:e>
                        <m:sub>
                          <m:r>
                            <a:rPr lang="zh-CN" altLang="en-US" i="0">
                              <a:latin typeface="Cambria Math" panose="02040503050406030204" pitchFamily="18" charset="0"/>
                            </a:rPr>
                            <m:t>0</m:t>
                          </m:r>
                        </m:sub>
                      </m:sSub>
                      <m:r>
                        <a:rPr lang="zh-CN" altLang="en-US" i="0">
                          <a:latin typeface="Cambria Math" panose="02040503050406030204" pitchFamily="18" charset="0"/>
                        </a:rPr>
                        <m:t>=</m:t>
                      </m:r>
                      <m:f>
                        <m:fPr>
                          <m:ctrlPr>
                            <a:rPr lang="zh-CN" altLang="en-US" i="1">
                              <a:latin typeface="Cambria Math" panose="02040503050406030204" pitchFamily="18" charset="0"/>
                            </a:rPr>
                          </m:ctrlPr>
                        </m:fPr>
                        <m:num>
                          <m:sSub>
                            <m:sSubPr>
                              <m:ctrlPr>
                                <a:rPr lang="zh-CN" altLang="en-US" i="1">
                                  <a:latin typeface="Cambria Math" panose="02040503050406030204" pitchFamily="18" charset="0"/>
                                </a:rPr>
                              </m:ctrlPr>
                            </m:sSubPr>
                            <m:e>
                              <m:r>
                                <a:rPr lang="zh-CN" altLang="en-US" i="1">
                                  <a:latin typeface="Cambria Math" panose="02040503050406030204" pitchFamily="18" charset="0"/>
                                </a:rPr>
                                <m:t>𝑐</m:t>
                              </m:r>
                            </m:e>
                            <m:sub>
                              <m:r>
                                <a:rPr lang="zh-CN" altLang="en-US" i="1">
                                  <a:latin typeface="Cambria Math" panose="02040503050406030204" pitchFamily="18" charset="0"/>
                                </a:rPr>
                                <m:t>𝑡</m:t>
                              </m:r>
                            </m:sub>
                          </m:sSub>
                          <m:sSub>
                            <m:sSubPr>
                              <m:ctrlPr>
                                <a:rPr lang="zh-CN" altLang="en-US" i="1">
                                  <a:latin typeface="Cambria Math" panose="02040503050406030204" pitchFamily="18" charset="0"/>
                                </a:rPr>
                              </m:ctrlPr>
                            </m:sSubPr>
                            <m:e>
                              <m:r>
                                <a:rPr lang="zh-CN" altLang="en-US" i="1">
                                  <a:latin typeface="Cambria Math" panose="02040503050406030204" pitchFamily="18" charset="0"/>
                                </a:rPr>
                                <m:t>𝑃</m:t>
                              </m:r>
                            </m:e>
                            <m:sub>
                              <m:r>
                                <a:rPr lang="zh-CN" altLang="en-US" i="1">
                                  <a:latin typeface="Cambria Math" panose="02040503050406030204" pitchFamily="18" charset="0"/>
                                </a:rPr>
                                <m:t>𝑡</m:t>
                              </m:r>
                            </m:sub>
                          </m:sSub>
                        </m:num>
                        <m:den>
                          <m:sSup>
                            <m:sSupPr>
                              <m:ctrlPr>
                                <a:rPr lang="zh-CN" altLang="en-US" i="1">
                                  <a:latin typeface="Cambria Math" panose="02040503050406030204" pitchFamily="18" charset="0"/>
                                </a:rPr>
                              </m:ctrlPr>
                            </m:sSupPr>
                            <m:e>
                              <m:r>
                                <a:rPr lang="zh-CN" altLang="en-US" i="1">
                                  <a:latin typeface="Cambria Math" panose="02040503050406030204" pitchFamily="18" charset="0"/>
                                </a:rPr>
                                <m:t>𝑅</m:t>
                              </m:r>
                            </m:e>
                            <m:sup>
                              <m:r>
                                <a:rPr lang="zh-CN" altLang="en-US" i="1">
                                  <a:latin typeface="Cambria Math" panose="02040503050406030204" pitchFamily="18" charset="0"/>
                                </a:rPr>
                                <m:t>𝛼</m:t>
                              </m:r>
                            </m:sup>
                          </m:sSup>
                          <m:r>
                            <a:rPr lang="zh-CN" altLang="en-US" i="1">
                              <a:latin typeface="Cambria Math" panose="02040503050406030204" pitchFamily="18" charset="0"/>
                            </a:rPr>
                            <m:t>𝑁</m:t>
                          </m:r>
                        </m:den>
                      </m:f>
                    </m:oMath>
                  </m:oMathPara>
                </a14:m>
                <a:endParaRPr lang="zh-CN" altLang="en-US" dirty="0">
                  <a:latin typeface="Tahoma" pitchFamily="34" charset="0"/>
                </a:endParaRPr>
              </a:p>
            </p:txBody>
          </p:sp>
        </mc:Choice>
        <mc:Fallback xmlns="">
          <p:sp>
            <p:nvSpPr>
              <p:cNvPr id="8" name="矩形 9"/>
              <p:cNvSpPr>
                <a:spLocks noRot="1" noChangeAspect="1" noMove="1" noResize="1" noEditPoints="1" noAdjustHandles="1" noChangeArrowheads="1" noChangeShapeType="1" noTextEdit="1"/>
              </p:cNvSpPr>
              <p:nvPr/>
            </p:nvSpPr>
            <p:spPr>
              <a:xfrm>
                <a:off x="2214352" y="4855905"/>
                <a:ext cx="1234633" cy="6090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矩形 12"/>
              <p:cNvSpPr/>
              <p:nvPr/>
            </p:nvSpPr>
            <p:spPr>
              <a:xfrm>
                <a:off x="2286000" y="5925740"/>
                <a:ext cx="2019464" cy="7305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zh-CN" altLang="en-US" i="1" smtClean="0">
                              <a:latin typeface="Cambria Math" panose="02040503050406030204" pitchFamily="18" charset="0"/>
                            </a:rPr>
                            <m:t>𝑅</m:t>
                          </m:r>
                        </m:e>
                        <m:sub>
                          <m:r>
                            <a:rPr lang="en-US" altLang="zh-CN" b="0" i="1" smtClean="0">
                              <a:latin typeface="Cambria Math" panose="02040503050406030204" pitchFamily="18" charset="0"/>
                            </a:rPr>
                            <m:t>𝑚𝑎𝑥</m:t>
                          </m:r>
                        </m:sub>
                      </m:sSub>
                      <m:r>
                        <a:rPr lang="zh-CN" altLang="en-US" i="0">
                          <a:latin typeface="Cambria Math" panose="02040503050406030204" pitchFamily="18" charset="0"/>
                        </a:rPr>
                        <m:t>=</m:t>
                      </m:r>
                      <m:sSup>
                        <m:sSupPr>
                          <m:ctrlPr>
                            <a:rPr lang="zh-CN" altLang="en-US" i="1">
                              <a:latin typeface="Cambria Math" panose="02040503050406030204" pitchFamily="18" charset="0"/>
                            </a:rPr>
                          </m:ctrlPr>
                        </m:sSupPr>
                        <m:e>
                          <m:d>
                            <m:dPr>
                              <m:ctrlPr>
                                <a:rPr lang="zh-CN" altLang="en-US" i="1">
                                  <a:latin typeface="Cambria Math" panose="02040503050406030204" pitchFamily="18" charset="0"/>
                                </a:rPr>
                              </m:ctrlPr>
                            </m:dPr>
                            <m:e>
                              <m:f>
                                <m:fPr>
                                  <m:ctrlPr>
                                    <a:rPr lang="zh-CN" altLang="en-US" i="1">
                                      <a:latin typeface="Cambria Math" panose="02040503050406030204" pitchFamily="18" charset="0"/>
                                    </a:rPr>
                                  </m:ctrlPr>
                                </m:fPr>
                                <m:num>
                                  <m:sSub>
                                    <m:sSubPr>
                                      <m:ctrlPr>
                                        <a:rPr lang="zh-CN" altLang="en-US" i="1">
                                          <a:latin typeface="Cambria Math" panose="02040503050406030204" pitchFamily="18" charset="0"/>
                                        </a:rPr>
                                      </m:ctrlPr>
                                    </m:sSubPr>
                                    <m:e>
                                      <m:r>
                                        <a:rPr lang="zh-CN" altLang="en-US" i="1">
                                          <a:latin typeface="Cambria Math" panose="02040503050406030204" pitchFamily="18" charset="0"/>
                                        </a:rPr>
                                        <m:t>𝑐</m:t>
                                      </m:r>
                                    </m:e>
                                    <m:sub>
                                      <m:r>
                                        <a:rPr lang="zh-CN" altLang="en-US" i="1">
                                          <a:latin typeface="Cambria Math" panose="02040503050406030204" pitchFamily="18" charset="0"/>
                                        </a:rPr>
                                        <m:t>𝑡</m:t>
                                      </m:r>
                                    </m:sub>
                                  </m:sSub>
                                  <m:sSub>
                                    <m:sSubPr>
                                      <m:ctrlPr>
                                        <a:rPr lang="zh-CN" altLang="en-US" i="1">
                                          <a:latin typeface="Cambria Math" panose="02040503050406030204" pitchFamily="18" charset="0"/>
                                        </a:rPr>
                                      </m:ctrlPr>
                                    </m:sSubPr>
                                    <m:e>
                                      <m:r>
                                        <a:rPr lang="zh-CN" altLang="en-US" i="1">
                                          <a:latin typeface="Cambria Math" panose="02040503050406030204" pitchFamily="18" charset="0"/>
                                        </a:rPr>
                                        <m:t>𝑃</m:t>
                                      </m:r>
                                    </m:e>
                                    <m:sub>
                                      <m:r>
                                        <a:rPr lang="zh-CN" altLang="en-US" i="1">
                                          <a:latin typeface="Cambria Math" panose="02040503050406030204" pitchFamily="18" charset="0"/>
                                        </a:rPr>
                                        <m:t>𝑡</m:t>
                                      </m:r>
                                    </m:sub>
                                  </m:sSub>
                                </m:num>
                                <m:den>
                                  <m:sSub>
                                    <m:sSubPr>
                                      <m:ctrlPr>
                                        <a:rPr lang="zh-CN" altLang="en-US" i="1">
                                          <a:latin typeface="Cambria Math" panose="02040503050406030204" pitchFamily="18" charset="0"/>
                                        </a:rPr>
                                      </m:ctrlPr>
                                    </m:sSubPr>
                                    <m:e>
                                      <m:r>
                                        <a:rPr lang="zh-CN" altLang="en-US" i="1">
                                          <a:latin typeface="Cambria Math" panose="02040503050406030204" pitchFamily="18" charset="0"/>
                                        </a:rPr>
                                        <m:t>𝛾</m:t>
                                      </m:r>
                                    </m:e>
                                    <m:sub>
                                      <m:r>
                                        <a:rPr lang="zh-CN" altLang="en-US" i="0">
                                          <a:latin typeface="Cambria Math" panose="02040503050406030204" pitchFamily="18" charset="0"/>
                                        </a:rPr>
                                        <m:t>0</m:t>
                                      </m:r>
                                    </m:sub>
                                  </m:sSub>
                                  <m:r>
                                    <a:rPr lang="zh-CN" altLang="en-US" i="1">
                                      <a:latin typeface="Cambria Math" panose="02040503050406030204" pitchFamily="18" charset="0"/>
                                    </a:rPr>
                                    <m:t>𝑁</m:t>
                                  </m:r>
                                </m:den>
                              </m:f>
                            </m:e>
                          </m:d>
                        </m:e>
                        <m:sup>
                          <m:f>
                            <m:fPr>
                              <m:type m:val="lin"/>
                              <m:ctrlPr>
                                <a:rPr lang="zh-CN" altLang="en-US" i="1">
                                  <a:latin typeface="Cambria Math" panose="02040503050406030204" pitchFamily="18" charset="0"/>
                                </a:rPr>
                              </m:ctrlPr>
                            </m:fPr>
                            <m:num>
                              <m:r>
                                <a:rPr lang="zh-CN" altLang="en-US" i="0">
                                  <a:latin typeface="Cambria Math" panose="02040503050406030204" pitchFamily="18" charset="0"/>
                                </a:rPr>
                                <m:t>1</m:t>
                              </m:r>
                            </m:num>
                            <m:den>
                              <m:r>
                                <a:rPr lang="zh-CN" altLang="en-US" i="1">
                                  <a:latin typeface="Cambria Math" panose="02040503050406030204" pitchFamily="18" charset="0"/>
                                </a:rPr>
                                <m:t>𝛼</m:t>
                              </m:r>
                            </m:den>
                          </m:f>
                        </m:sup>
                      </m:sSup>
                    </m:oMath>
                  </m:oMathPara>
                </a14:m>
                <a:endParaRPr lang="zh-CN" altLang="en-US" dirty="0">
                  <a:latin typeface="Tahoma" pitchFamily="34" charset="0"/>
                </a:endParaRPr>
              </a:p>
            </p:txBody>
          </p:sp>
        </mc:Choice>
        <mc:Fallback xmlns="">
          <p:sp>
            <p:nvSpPr>
              <p:cNvPr id="10" name="矩形 12"/>
              <p:cNvSpPr>
                <a:spLocks noRot="1" noChangeAspect="1" noMove="1" noResize="1" noEditPoints="1" noAdjustHandles="1" noChangeArrowheads="1" noChangeShapeType="1" noTextEdit="1"/>
              </p:cNvSpPr>
              <p:nvPr/>
            </p:nvSpPr>
            <p:spPr>
              <a:xfrm>
                <a:off x="2286000" y="5925740"/>
                <a:ext cx="2019464" cy="730585"/>
              </a:xfrm>
              <a:prstGeom prst="rect">
                <a:avLst/>
              </a:prstGeom>
              <a:blipFill>
                <a:blip r:embed="rId7"/>
                <a:stretch>
                  <a:fillRect b="-1667"/>
                </a:stretch>
              </a:blipFill>
            </p:spPr>
            <p:txBody>
              <a:bodyPr/>
              <a:lstStyle/>
              <a:p>
                <a:r>
                  <a:rPr lang="en-US">
                    <a:noFill/>
                  </a:rPr>
                  <a:t> </a:t>
                </a:r>
              </a:p>
            </p:txBody>
          </p:sp>
        </mc:Fallback>
      </mc:AlternateContent>
    </p:spTree>
    <p:extLst>
      <p:ext uri="{BB962C8B-B14F-4D97-AF65-F5344CB8AC3E}">
        <p14:creationId xmlns:p14="http://schemas.microsoft.com/office/powerpoint/2010/main" val="59270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9" end="9"/>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1" end="1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Handover decision criteria</a:t>
            </a:r>
            <a:br>
              <a:rPr lang="en-US"/>
            </a:br>
            <a:endParaRPr lang="en-US"/>
          </a:p>
        </p:txBody>
      </p:sp>
      <p:sp>
        <p:nvSpPr>
          <p:cNvPr id="3" name="Content Placeholder 2"/>
          <p:cNvSpPr>
            <a:spLocks noGrp="1"/>
          </p:cNvSpPr>
          <p:nvPr>
            <p:ph idx="1"/>
          </p:nvPr>
        </p:nvSpPr>
        <p:spPr/>
        <p:txBody>
          <a:bodyPr/>
          <a:lstStyle/>
          <a:p>
            <a:pPr marL="0" indent="0">
              <a:buNone/>
            </a:pPr>
            <a:r>
              <a:rPr lang="en-US" b="1"/>
              <a:t>Received signal strength (RSS)</a:t>
            </a:r>
          </a:p>
          <a:p>
            <a:r>
              <a:rPr lang="en-US"/>
              <a:t>Detecting cell boundaries</a:t>
            </a:r>
          </a:p>
          <a:p>
            <a:r>
              <a:rPr lang="en-US"/>
              <a:t>Designed for (low capacity) macro-cellular systems (noise-limited)</a:t>
            </a:r>
          </a:p>
          <a:p>
            <a:endParaRPr lang="en-US"/>
          </a:p>
          <a:p>
            <a:pPr marL="0" indent="0">
              <a:buNone/>
            </a:pPr>
            <a:r>
              <a:rPr lang="en-US" b="1"/>
              <a:t>Signal to interference ratio (SIR)</a:t>
            </a:r>
          </a:p>
          <a:p>
            <a:r>
              <a:rPr lang="en-US"/>
              <a:t>Efficient in micro-cellular environments (interference-limited)</a:t>
            </a:r>
          </a:p>
        </p:txBody>
      </p:sp>
      <p:sp>
        <p:nvSpPr>
          <p:cNvPr id="4" name="Slide Number Placeholder 3"/>
          <p:cNvSpPr>
            <a:spLocks noGrp="1"/>
          </p:cNvSpPr>
          <p:nvPr>
            <p:ph type="sldNum" sz="quarter" idx="4"/>
          </p:nvPr>
        </p:nvSpPr>
        <p:spPr/>
        <p:txBody>
          <a:bodyPr/>
          <a:lstStyle/>
          <a:p>
            <a:fld id="{4592360E-A428-4E54-AFB2-B3D98ED02B95}" type="slidenum">
              <a:rPr lang="en-US" smtClean="0"/>
              <a:t>40</a:t>
            </a:fld>
            <a:endParaRPr lang="en-US"/>
          </a:p>
        </p:txBody>
      </p:sp>
    </p:spTree>
    <p:extLst>
      <p:ext uri="{BB962C8B-B14F-4D97-AF65-F5344CB8AC3E}">
        <p14:creationId xmlns:p14="http://schemas.microsoft.com/office/powerpoint/2010/main" val="6421416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6" y="76200"/>
            <a:ext cx="7850187" cy="609600"/>
          </a:xfrm>
        </p:spPr>
        <p:txBody>
          <a:bodyPr/>
          <a:lstStyle/>
          <a:p>
            <a:r>
              <a:rPr lang="en-US" dirty="0"/>
              <a:t>Example</a:t>
            </a:r>
          </a:p>
        </p:txBody>
      </p:sp>
      <p:sp>
        <p:nvSpPr>
          <p:cNvPr id="3" name="Content Placeholder 2"/>
          <p:cNvSpPr>
            <a:spLocks noGrp="1"/>
          </p:cNvSpPr>
          <p:nvPr>
            <p:ph idx="1"/>
          </p:nvPr>
        </p:nvSpPr>
        <p:spPr>
          <a:xfrm>
            <a:off x="395288" y="838200"/>
            <a:ext cx="8150225" cy="3657600"/>
          </a:xfrm>
        </p:spPr>
        <p:txBody>
          <a:bodyPr/>
          <a:lstStyle/>
          <a:p>
            <a:pPr marL="0" indent="0">
              <a:buNone/>
            </a:pPr>
            <a:r>
              <a:rPr lang="en-US" b="1" dirty="0"/>
              <a:t>Limitation of RSS-based handover in microcells</a:t>
            </a:r>
          </a:p>
          <a:p>
            <a:r>
              <a:rPr lang="en-US" dirty="0"/>
              <a:t>Rapid RSS level changes at street corners</a:t>
            </a:r>
          </a:p>
          <a:p>
            <a:r>
              <a:rPr lang="en-US" dirty="0"/>
              <a:t>RSS is not a good indicator of connection quality in microcells</a:t>
            </a:r>
          </a:p>
        </p:txBody>
      </p:sp>
      <p:sp>
        <p:nvSpPr>
          <p:cNvPr id="4" name="Slide Number Placeholder 3"/>
          <p:cNvSpPr>
            <a:spLocks noGrp="1"/>
          </p:cNvSpPr>
          <p:nvPr>
            <p:ph type="sldNum" sz="quarter" idx="4"/>
          </p:nvPr>
        </p:nvSpPr>
        <p:spPr/>
        <p:txBody>
          <a:bodyPr/>
          <a:lstStyle/>
          <a:p>
            <a:fld id="{4592360E-A428-4E54-AFB2-B3D98ED02B95}" type="slidenum">
              <a:rPr lang="en-US" smtClean="0"/>
              <a:t>41</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971800"/>
            <a:ext cx="3186112" cy="26329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4973" y="2825615"/>
            <a:ext cx="5747627" cy="32663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242B8106-24EA-0045-996B-89385527F5DD}"/>
              </a:ext>
            </a:extLst>
          </p:cNvPr>
          <p:cNvSpPr txBox="1"/>
          <p:nvPr/>
        </p:nvSpPr>
        <p:spPr>
          <a:xfrm>
            <a:off x="533400" y="5818966"/>
            <a:ext cx="3270447" cy="738664"/>
          </a:xfrm>
          <a:prstGeom prst="rect">
            <a:avLst/>
          </a:prstGeom>
          <a:noFill/>
        </p:spPr>
        <p:txBody>
          <a:bodyPr wrap="none" rtlCol="0">
            <a:spAutoFit/>
          </a:bodyPr>
          <a:lstStyle/>
          <a:p>
            <a:r>
              <a:rPr lang="en-CH" sz="1400"/>
              <a:t>BS1 and BS2 use the same frequency </a:t>
            </a:r>
            <a:br>
              <a:rPr lang="en-CH" sz="1400"/>
            </a:br>
            <a:r>
              <a:rPr lang="en-CH" sz="1400"/>
              <a:t>channel, </a:t>
            </a:r>
            <a:r>
              <a:rPr lang="en-US" sz="1400"/>
              <a:t>w</a:t>
            </a:r>
            <a:r>
              <a:rPr lang="en-CH" sz="1400"/>
              <a:t>hile BS3 a</a:t>
            </a:r>
            <a:r>
              <a:rPr lang="en-US" sz="1400" err="1"/>
              <a:t>nd</a:t>
            </a:r>
            <a:r>
              <a:rPr lang="en-CH" sz="1400"/>
              <a:t> BS4 utilize </a:t>
            </a:r>
            <a:br>
              <a:rPr lang="en-CH" sz="1400"/>
            </a:br>
            <a:r>
              <a:rPr lang="en-CH" sz="1400"/>
              <a:t>anothe</a:t>
            </a:r>
            <a:r>
              <a:rPr lang="en-US" sz="1400"/>
              <a:t>r</a:t>
            </a:r>
            <a:r>
              <a:rPr lang="en-CH" sz="1400"/>
              <a:t> one.</a:t>
            </a:r>
          </a:p>
        </p:txBody>
      </p:sp>
    </p:spTree>
    <p:extLst>
      <p:ext uri="{BB962C8B-B14F-4D97-AF65-F5344CB8AC3E}">
        <p14:creationId xmlns:p14="http://schemas.microsoft.com/office/powerpoint/2010/main" val="13692845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448674" cy="609600"/>
          </a:xfrm>
        </p:spPr>
        <p:txBody>
          <a:bodyPr/>
          <a:lstStyle/>
          <a:p>
            <a:r>
              <a:rPr lang="en-US" dirty="0"/>
              <a:t>Practical handover algorithm</a:t>
            </a:r>
          </a:p>
        </p:txBody>
      </p:sp>
      <p:sp>
        <p:nvSpPr>
          <p:cNvPr id="3" name="Content Placeholder 2"/>
          <p:cNvSpPr>
            <a:spLocks noGrp="1"/>
          </p:cNvSpPr>
          <p:nvPr>
            <p:ph idx="1"/>
          </p:nvPr>
        </p:nvSpPr>
        <p:spPr>
          <a:xfrm>
            <a:off x="304800" y="786063"/>
            <a:ext cx="8150225" cy="3657600"/>
          </a:xfrm>
        </p:spPr>
        <p:txBody>
          <a:bodyPr/>
          <a:lstStyle/>
          <a:p>
            <a:pPr marL="0" indent="0">
              <a:buNone/>
            </a:pPr>
            <a:r>
              <a:rPr lang="en-US" b="1"/>
              <a:t>Typical hard handover decision in LTE system</a:t>
            </a:r>
          </a:p>
          <a:p>
            <a:r>
              <a:rPr lang="en-US"/>
              <a:t>Hysteresis &amp; time-to-trigger</a:t>
            </a:r>
          </a:p>
          <a:p>
            <a:r>
              <a:rPr lang="en-US"/>
              <a:t>This is the very basic handover mode in LTE</a:t>
            </a:r>
          </a:p>
          <a:p>
            <a:pPr marL="0" indent="0">
              <a:buNone/>
            </a:pPr>
            <a:endParaRPr lang="en-US"/>
          </a:p>
        </p:txBody>
      </p:sp>
      <p:sp>
        <p:nvSpPr>
          <p:cNvPr id="4" name="Slide Number Placeholder 3"/>
          <p:cNvSpPr>
            <a:spLocks noGrp="1"/>
          </p:cNvSpPr>
          <p:nvPr>
            <p:ph type="sldNum" sz="quarter" idx="4"/>
          </p:nvPr>
        </p:nvSpPr>
        <p:spPr/>
        <p:txBody>
          <a:bodyPr/>
          <a:lstStyle/>
          <a:p>
            <a:fld id="{4592360E-A428-4E54-AFB2-B3D98ED02B95}" type="slidenum">
              <a:rPr lang="en-US" smtClean="0"/>
              <a:t>42</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964" y="2209800"/>
            <a:ext cx="7842436" cy="46000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03848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Handover execution</a:t>
            </a:r>
            <a:br>
              <a:rPr lang="en-US"/>
            </a:br>
            <a:endParaRPr lang="en-US"/>
          </a:p>
        </p:txBody>
      </p:sp>
      <p:sp>
        <p:nvSpPr>
          <p:cNvPr id="3" name="Content Placeholder 2"/>
          <p:cNvSpPr>
            <a:spLocks noGrp="1"/>
          </p:cNvSpPr>
          <p:nvPr>
            <p:ph idx="1"/>
          </p:nvPr>
        </p:nvSpPr>
        <p:spPr/>
        <p:txBody>
          <a:bodyPr/>
          <a:lstStyle/>
          <a:p>
            <a:pPr marL="0" indent="0">
              <a:buNone/>
            </a:pPr>
            <a:r>
              <a:rPr lang="en-US" b="1"/>
              <a:t>It is mostly about signaling procedure</a:t>
            </a:r>
          </a:p>
          <a:p>
            <a:r>
              <a:rPr lang="en-US"/>
              <a:t>The system and mobile should reach agreement on</a:t>
            </a:r>
          </a:p>
          <a:p>
            <a:pPr lvl="1"/>
            <a:r>
              <a:rPr lang="en-US"/>
              <a:t>Which Base station?</a:t>
            </a:r>
          </a:p>
          <a:p>
            <a:pPr lvl="1"/>
            <a:r>
              <a:rPr lang="en-US"/>
              <a:t>Which waveform? (frequency, timeslot, code, etc.)</a:t>
            </a:r>
          </a:p>
          <a:p>
            <a:pPr lvl="1"/>
            <a:r>
              <a:rPr lang="en-US"/>
              <a:t>Authentication</a:t>
            </a:r>
          </a:p>
          <a:p>
            <a:r>
              <a:rPr lang="en-US"/>
              <a:t>The signaling should be fast &amp; reliable</a:t>
            </a:r>
          </a:p>
          <a:p>
            <a:pPr lvl="1"/>
            <a:r>
              <a:rPr lang="en-US"/>
              <a:t>Handover is performed under difficult SIR conditions</a:t>
            </a:r>
          </a:p>
          <a:p>
            <a:endParaRPr lang="en-US"/>
          </a:p>
        </p:txBody>
      </p:sp>
      <p:sp>
        <p:nvSpPr>
          <p:cNvPr id="4" name="Slide Number Placeholder 3"/>
          <p:cNvSpPr>
            <a:spLocks noGrp="1"/>
          </p:cNvSpPr>
          <p:nvPr>
            <p:ph type="sldNum" sz="quarter" idx="4"/>
          </p:nvPr>
        </p:nvSpPr>
        <p:spPr/>
        <p:txBody>
          <a:bodyPr/>
          <a:lstStyle/>
          <a:p>
            <a:fld id="{4592360E-A428-4E54-AFB2-B3D98ED02B95}" type="slidenum">
              <a:rPr lang="en-US" smtClean="0"/>
              <a:t>43</a:t>
            </a:fld>
            <a:endParaRPr lang="en-US"/>
          </a:p>
        </p:txBody>
      </p:sp>
    </p:spTree>
    <p:extLst>
      <p:ext uri="{BB962C8B-B14F-4D97-AF65-F5344CB8AC3E}">
        <p14:creationId xmlns:p14="http://schemas.microsoft.com/office/powerpoint/2010/main" val="7374820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60D5B98-6D20-DF47-ACE2-1CC5BF131631}"/>
              </a:ext>
            </a:extLst>
          </p:cNvPr>
          <p:cNvGrpSpPr/>
          <p:nvPr/>
        </p:nvGrpSpPr>
        <p:grpSpPr>
          <a:xfrm>
            <a:off x="179023" y="1718443"/>
            <a:ext cx="5024960" cy="3959429"/>
            <a:chOff x="238697" y="1148257"/>
            <a:chExt cx="6699946" cy="5279238"/>
          </a:xfrm>
        </p:grpSpPr>
        <p:sp>
          <p:nvSpPr>
            <p:cNvPr id="182" name="Rounded Rectangle 181">
              <a:extLst>
                <a:ext uri="{FF2B5EF4-FFF2-40B4-BE49-F238E27FC236}">
                  <a16:creationId xmlns:a16="http://schemas.microsoft.com/office/drawing/2014/main" id="{DDA9C9EE-79F0-464A-B9BB-3DFF2B9C70AA}"/>
                </a:ext>
              </a:extLst>
            </p:cNvPr>
            <p:cNvSpPr/>
            <p:nvPr/>
          </p:nvSpPr>
          <p:spPr>
            <a:xfrm>
              <a:off x="330130" y="1288972"/>
              <a:ext cx="4902797" cy="5138523"/>
            </a:xfrm>
            <a:prstGeom prst="roundRect">
              <a:avLst>
                <a:gd name="adj" fmla="val 3790"/>
              </a:avLst>
            </a:prstGeom>
            <a:solidFill>
              <a:srgbClr val="FAFAF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7" name="Picture 6" descr="A close up of a logo&#10;&#10;Description automatically generated">
              <a:extLst>
                <a:ext uri="{FF2B5EF4-FFF2-40B4-BE49-F238E27FC236}">
                  <a16:creationId xmlns:a16="http://schemas.microsoft.com/office/drawing/2014/main" id="{D4179A6C-E286-4D45-8E5F-F093B3482A4B}"/>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83424" y="3140951"/>
              <a:ext cx="586830" cy="808084"/>
            </a:xfrm>
            <a:prstGeom prst="rect">
              <a:avLst/>
            </a:prstGeom>
          </p:spPr>
        </p:pic>
        <p:pic>
          <p:nvPicPr>
            <p:cNvPr id="10" name="Picture 9" descr="A close up of a logo&#10;&#10;Description automatically generated">
              <a:extLst>
                <a:ext uri="{FF2B5EF4-FFF2-40B4-BE49-F238E27FC236}">
                  <a16:creationId xmlns:a16="http://schemas.microsoft.com/office/drawing/2014/main" id="{115BB0F1-78CE-CA4E-8CE7-D20529FFA7EE}"/>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572930" y="3151197"/>
              <a:ext cx="586829" cy="808082"/>
            </a:xfrm>
            <a:prstGeom prst="rect">
              <a:avLst/>
            </a:prstGeom>
          </p:spPr>
        </p:pic>
        <p:cxnSp>
          <p:nvCxnSpPr>
            <p:cNvPr id="25" name="Straight Connector 24">
              <a:extLst>
                <a:ext uri="{FF2B5EF4-FFF2-40B4-BE49-F238E27FC236}">
                  <a16:creationId xmlns:a16="http://schemas.microsoft.com/office/drawing/2014/main" id="{C3C8937E-2F0D-D145-AC80-7B47C57913B1}"/>
                </a:ext>
              </a:extLst>
            </p:cNvPr>
            <p:cNvCxnSpPr>
              <a:cxnSpLocks/>
            </p:cNvCxnSpPr>
            <p:nvPr/>
          </p:nvCxnSpPr>
          <p:spPr>
            <a:xfrm>
              <a:off x="1778228" y="3627834"/>
              <a:ext cx="1997075" cy="8518"/>
            </a:xfrm>
            <a:prstGeom prst="line">
              <a:avLst/>
            </a:prstGeom>
            <a:ln w="28575">
              <a:solidFill>
                <a:schemeClr val="accent5">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pic>
          <p:nvPicPr>
            <p:cNvPr id="32" name="Graphic 31" descr="Smart Phone">
              <a:extLst>
                <a:ext uri="{FF2B5EF4-FFF2-40B4-BE49-F238E27FC236}">
                  <a16:creationId xmlns:a16="http://schemas.microsoft.com/office/drawing/2014/main" id="{4A482622-BD7C-8944-A17D-25AA900BFE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24321">
              <a:off x="2352183" y="4468302"/>
              <a:ext cx="543924" cy="543924"/>
            </a:xfrm>
            <a:prstGeom prst="rect">
              <a:avLst/>
            </a:prstGeom>
          </p:spPr>
        </p:pic>
        <p:sp>
          <p:nvSpPr>
            <p:cNvPr id="38" name="TextBox 37">
              <a:extLst>
                <a:ext uri="{FF2B5EF4-FFF2-40B4-BE49-F238E27FC236}">
                  <a16:creationId xmlns:a16="http://schemas.microsoft.com/office/drawing/2014/main" id="{73B812A9-74EA-1A40-BF5E-BF511A4A04D1}"/>
                </a:ext>
              </a:extLst>
            </p:cNvPr>
            <p:cNvSpPr txBox="1"/>
            <p:nvPr/>
          </p:nvSpPr>
          <p:spPr>
            <a:xfrm>
              <a:off x="2673423" y="4706654"/>
              <a:ext cx="511251" cy="400109"/>
            </a:xfrm>
            <a:prstGeom prst="rect">
              <a:avLst/>
            </a:prstGeom>
            <a:noFill/>
          </p:spPr>
          <p:txBody>
            <a:bodyPr wrap="none" rtlCol="0">
              <a:spAutoFit/>
            </a:bodyPr>
            <a:lstStyle/>
            <a:p>
              <a:pPr defTabSz="685800"/>
              <a:r>
                <a:rPr lang="en-US" sz="1350" b="1">
                  <a:solidFill>
                    <a:prstClr val="black"/>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UE</a:t>
              </a:r>
            </a:p>
          </p:txBody>
        </p:sp>
        <p:sp>
          <p:nvSpPr>
            <p:cNvPr id="60" name="Rounded Rectangle 59">
              <a:extLst>
                <a:ext uri="{FF2B5EF4-FFF2-40B4-BE49-F238E27FC236}">
                  <a16:creationId xmlns:a16="http://schemas.microsoft.com/office/drawing/2014/main" id="{7810A1A6-F476-8647-8C38-4E5A157A3635}"/>
                </a:ext>
              </a:extLst>
            </p:cNvPr>
            <p:cNvSpPr/>
            <p:nvPr/>
          </p:nvSpPr>
          <p:spPr>
            <a:xfrm>
              <a:off x="3410857" y="3933171"/>
              <a:ext cx="910976" cy="342185"/>
            </a:xfrm>
            <a:prstGeom prst="round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350" b="1">
                  <a:solidFill>
                    <a:srgbClr val="4BACC6">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5G-RAN</a:t>
              </a:r>
            </a:p>
          </p:txBody>
        </p:sp>
        <p:sp>
          <p:nvSpPr>
            <p:cNvPr id="62" name="Rounded Rectangle 61">
              <a:extLst>
                <a:ext uri="{FF2B5EF4-FFF2-40B4-BE49-F238E27FC236}">
                  <a16:creationId xmlns:a16="http://schemas.microsoft.com/office/drawing/2014/main" id="{F8D73AE5-B089-9E4F-8855-1BF872E05D7B}"/>
                </a:ext>
              </a:extLst>
            </p:cNvPr>
            <p:cNvSpPr/>
            <p:nvPr/>
          </p:nvSpPr>
          <p:spPr>
            <a:xfrm>
              <a:off x="1158218" y="3929234"/>
              <a:ext cx="983194" cy="346122"/>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350" b="1">
                  <a:solidFill>
                    <a:srgbClr val="C0504D">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LTE-RAN</a:t>
              </a:r>
              <a:endParaRPr lang="en-US" sz="1200" b="1">
                <a:solidFill>
                  <a:srgbClr val="C0504D">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endParaRPr>
            </a:p>
          </p:txBody>
        </p:sp>
        <p:cxnSp>
          <p:nvCxnSpPr>
            <p:cNvPr id="72" name="Straight Connector 71">
              <a:extLst>
                <a:ext uri="{FF2B5EF4-FFF2-40B4-BE49-F238E27FC236}">
                  <a16:creationId xmlns:a16="http://schemas.microsoft.com/office/drawing/2014/main" id="{58FFCD3F-8C65-C842-BFC9-D64ED61C14BD}"/>
                </a:ext>
              </a:extLst>
            </p:cNvPr>
            <p:cNvCxnSpPr>
              <a:cxnSpLocks/>
            </p:cNvCxnSpPr>
            <p:nvPr/>
          </p:nvCxnSpPr>
          <p:spPr>
            <a:xfrm>
              <a:off x="2358030" y="2613142"/>
              <a:ext cx="1226298" cy="527809"/>
            </a:xfrm>
            <a:prstGeom prst="line">
              <a:avLst/>
            </a:prstGeom>
            <a:ln w="28575">
              <a:solidFill>
                <a:schemeClr val="accent5">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sp>
          <p:nvSpPr>
            <p:cNvPr id="82" name="Rounded Rectangle 81">
              <a:extLst>
                <a:ext uri="{FF2B5EF4-FFF2-40B4-BE49-F238E27FC236}">
                  <a16:creationId xmlns:a16="http://schemas.microsoft.com/office/drawing/2014/main" id="{5652CBFE-9710-B740-AA0C-16DA28587809}"/>
                </a:ext>
              </a:extLst>
            </p:cNvPr>
            <p:cNvSpPr/>
            <p:nvPr/>
          </p:nvSpPr>
          <p:spPr>
            <a:xfrm>
              <a:off x="238697" y="1148257"/>
              <a:ext cx="5104483" cy="357808"/>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b="1">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rPr>
                <a:t>Non-Standalone (NSA)</a:t>
              </a:r>
              <a:endParaRPr lang="en-US" sz="1350">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endParaRPr>
            </a:p>
          </p:txBody>
        </p:sp>
        <p:sp>
          <p:nvSpPr>
            <p:cNvPr id="1041" name="Cube 1040">
              <a:extLst>
                <a:ext uri="{FF2B5EF4-FFF2-40B4-BE49-F238E27FC236}">
                  <a16:creationId xmlns:a16="http://schemas.microsoft.com/office/drawing/2014/main" id="{9434891C-23F9-8648-B8AA-040D596DFD79}"/>
                </a:ext>
              </a:extLst>
            </p:cNvPr>
            <p:cNvSpPr/>
            <p:nvPr/>
          </p:nvSpPr>
          <p:spPr>
            <a:xfrm>
              <a:off x="1265475" y="1954486"/>
              <a:ext cx="1235352" cy="604321"/>
            </a:xfrm>
            <a:prstGeom prst="cube">
              <a:avLst>
                <a:gd name="adj" fmla="val 9004"/>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a:solidFill>
                    <a:prstClr val="white"/>
                  </a:solidFill>
                  <a:latin typeface="CMU Sans Serif" panose="02000603000000000000" pitchFamily="2" charset="0"/>
                  <a:ea typeface="CMU Sans Serif" panose="02000603000000000000" pitchFamily="2" charset="0"/>
                  <a:cs typeface="CMU Sans Serif" panose="02000603000000000000" pitchFamily="2" charset="0"/>
                </a:rPr>
                <a:t>LTE CORE</a:t>
              </a:r>
            </a:p>
          </p:txBody>
        </p:sp>
        <p:cxnSp>
          <p:nvCxnSpPr>
            <p:cNvPr id="167" name="Straight Connector 166">
              <a:extLst>
                <a:ext uri="{FF2B5EF4-FFF2-40B4-BE49-F238E27FC236}">
                  <a16:creationId xmlns:a16="http://schemas.microsoft.com/office/drawing/2014/main" id="{9C5A91D4-AAE6-124C-A425-FAE6A9D83054}"/>
                </a:ext>
              </a:extLst>
            </p:cNvPr>
            <p:cNvCxnSpPr>
              <a:cxnSpLocks/>
            </p:cNvCxnSpPr>
            <p:nvPr/>
          </p:nvCxnSpPr>
          <p:spPr>
            <a:xfrm>
              <a:off x="1715205" y="2600262"/>
              <a:ext cx="0" cy="631297"/>
            </a:xfrm>
            <a:prstGeom prst="line">
              <a:avLst/>
            </a:prstGeom>
            <a:ln w="28575">
              <a:solidFill>
                <a:schemeClr val="accent2">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3E12CA20-DDDE-BB47-92D5-F0FA4BBF4149}"/>
                </a:ext>
              </a:extLst>
            </p:cNvPr>
            <p:cNvCxnSpPr>
              <a:cxnSpLocks/>
            </p:cNvCxnSpPr>
            <p:nvPr/>
          </p:nvCxnSpPr>
          <p:spPr>
            <a:xfrm>
              <a:off x="5321146" y="2011646"/>
              <a:ext cx="274697" cy="0"/>
            </a:xfrm>
            <a:prstGeom prst="line">
              <a:avLst/>
            </a:prstGeom>
            <a:ln w="28575">
              <a:solidFill>
                <a:schemeClr val="tx1"/>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0AFB8ADA-4420-B247-A166-CC3DE9D19A98}"/>
                </a:ext>
              </a:extLst>
            </p:cNvPr>
            <p:cNvCxnSpPr>
              <a:cxnSpLocks/>
            </p:cNvCxnSpPr>
            <p:nvPr/>
          </p:nvCxnSpPr>
          <p:spPr>
            <a:xfrm>
              <a:off x="5321146" y="2340625"/>
              <a:ext cx="274935" cy="0"/>
            </a:xfrm>
            <a:prstGeom prst="line">
              <a:avLst/>
            </a:prstGeom>
            <a:ln w="28575">
              <a:solidFill>
                <a:schemeClr val="tx1"/>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ABE66C6C-01C5-9A40-9D31-BB8F3A77CD6E}"/>
                </a:ext>
              </a:extLst>
            </p:cNvPr>
            <p:cNvSpPr txBox="1"/>
            <p:nvPr/>
          </p:nvSpPr>
          <p:spPr>
            <a:xfrm>
              <a:off x="5586204" y="1853894"/>
              <a:ext cx="1227409" cy="369332"/>
            </a:xfrm>
            <a:prstGeom prst="rect">
              <a:avLst/>
            </a:prstGeom>
            <a:noFill/>
          </p:spPr>
          <p:txBody>
            <a:bodyPr wrap="square" rtlCol="0">
              <a:spAutoFit/>
            </a:bodyPr>
            <a:lstStyle/>
            <a:p>
              <a:pPr algn="ctr" defTabSz="685800"/>
              <a:r>
                <a:rPr lang="en-US" sz="120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Data plane</a:t>
              </a:r>
            </a:p>
          </p:txBody>
        </p:sp>
        <p:sp>
          <p:nvSpPr>
            <p:cNvPr id="75" name="TextBox 74">
              <a:extLst>
                <a:ext uri="{FF2B5EF4-FFF2-40B4-BE49-F238E27FC236}">
                  <a16:creationId xmlns:a16="http://schemas.microsoft.com/office/drawing/2014/main" id="{6DAD04EC-7E1C-934A-AEEF-DBC59778A461}"/>
                </a:ext>
              </a:extLst>
            </p:cNvPr>
            <p:cNvSpPr txBox="1"/>
            <p:nvPr/>
          </p:nvSpPr>
          <p:spPr>
            <a:xfrm>
              <a:off x="5564172" y="2155616"/>
              <a:ext cx="1374471" cy="369332"/>
            </a:xfrm>
            <a:prstGeom prst="rect">
              <a:avLst/>
            </a:prstGeom>
            <a:noFill/>
          </p:spPr>
          <p:txBody>
            <a:bodyPr wrap="square" rtlCol="0">
              <a:spAutoFit/>
            </a:bodyPr>
            <a:lstStyle/>
            <a:p>
              <a:pPr algn="ctr" defTabSz="685800"/>
              <a:r>
                <a:rPr lang="en-US" sz="120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Control plane</a:t>
              </a:r>
            </a:p>
          </p:txBody>
        </p:sp>
      </p:grpSp>
      <p:sp>
        <p:nvSpPr>
          <p:cNvPr id="3" name="Title 2">
            <a:extLst>
              <a:ext uri="{FF2B5EF4-FFF2-40B4-BE49-F238E27FC236}">
                <a16:creationId xmlns:a16="http://schemas.microsoft.com/office/drawing/2014/main" id="{D675046A-8CD2-4140-A535-2C9C0B7C451B}"/>
              </a:ext>
            </a:extLst>
          </p:cNvPr>
          <p:cNvSpPr>
            <a:spLocks noGrp="1"/>
          </p:cNvSpPr>
          <p:nvPr>
            <p:ph type="title"/>
          </p:nvPr>
        </p:nvSpPr>
        <p:spPr/>
        <p:txBody>
          <a:bodyPr/>
          <a:lstStyle/>
          <a:p>
            <a:r>
              <a:rPr lang="en-US"/>
              <a:t>5G Deployment Strategies</a:t>
            </a:r>
          </a:p>
        </p:txBody>
      </p:sp>
      <p:grpSp>
        <p:nvGrpSpPr>
          <p:cNvPr id="4" name="Group 3">
            <a:extLst>
              <a:ext uri="{FF2B5EF4-FFF2-40B4-BE49-F238E27FC236}">
                <a16:creationId xmlns:a16="http://schemas.microsoft.com/office/drawing/2014/main" id="{AE74658F-C315-B34B-B2B8-E8DFFDCA1914}"/>
              </a:ext>
            </a:extLst>
          </p:cNvPr>
          <p:cNvGrpSpPr/>
          <p:nvPr/>
        </p:nvGrpSpPr>
        <p:grpSpPr>
          <a:xfrm>
            <a:off x="1625582" y="4002753"/>
            <a:ext cx="883507" cy="319190"/>
            <a:chOff x="2167442" y="4194004"/>
            <a:chExt cx="1178009" cy="425586"/>
          </a:xfrm>
        </p:grpSpPr>
        <p:cxnSp>
          <p:nvCxnSpPr>
            <p:cNvPr id="40" name="Straight Connector 39">
              <a:extLst>
                <a:ext uri="{FF2B5EF4-FFF2-40B4-BE49-F238E27FC236}">
                  <a16:creationId xmlns:a16="http://schemas.microsoft.com/office/drawing/2014/main" id="{ACA10793-D05F-544C-B327-24C460638DA7}"/>
                </a:ext>
              </a:extLst>
            </p:cNvPr>
            <p:cNvCxnSpPr>
              <a:cxnSpLocks/>
            </p:cNvCxnSpPr>
            <p:nvPr/>
          </p:nvCxnSpPr>
          <p:spPr>
            <a:xfrm>
              <a:off x="2167442" y="4284811"/>
              <a:ext cx="321101" cy="187673"/>
            </a:xfrm>
            <a:prstGeom prst="line">
              <a:avLst/>
            </a:prstGeom>
            <a:ln w="28575">
              <a:solidFill>
                <a:schemeClr val="accent2">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A439A0A1-EA5B-DB4D-8DB5-B9D7CD70CB8B}"/>
                </a:ext>
              </a:extLst>
            </p:cNvPr>
            <p:cNvCxnSpPr>
              <a:cxnSpLocks/>
            </p:cNvCxnSpPr>
            <p:nvPr/>
          </p:nvCxnSpPr>
          <p:spPr>
            <a:xfrm flipH="1">
              <a:off x="2840811" y="4194004"/>
              <a:ext cx="504640" cy="425586"/>
            </a:xfrm>
            <a:prstGeom prst="line">
              <a:avLst/>
            </a:prstGeom>
            <a:ln w="28575">
              <a:solidFill>
                <a:schemeClr val="accent5">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grpSp>
      <p:grpSp>
        <p:nvGrpSpPr>
          <p:cNvPr id="5" name="Group 4">
            <a:extLst>
              <a:ext uri="{FF2B5EF4-FFF2-40B4-BE49-F238E27FC236}">
                <a16:creationId xmlns:a16="http://schemas.microsoft.com/office/drawing/2014/main" id="{2C793FDF-6981-3B4F-9238-80208BF0B672}"/>
              </a:ext>
            </a:extLst>
          </p:cNvPr>
          <p:cNvGrpSpPr/>
          <p:nvPr/>
        </p:nvGrpSpPr>
        <p:grpSpPr>
          <a:xfrm>
            <a:off x="1230085" y="2807447"/>
            <a:ext cx="1579961" cy="1481445"/>
            <a:chOff x="1640113" y="2600262"/>
            <a:chExt cx="2106615" cy="1975260"/>
          </a:xfrm>
        </p:grpSpPr>
        <p:cxnSp>
          <p:nvCxnSpPr>
            <p:cNvPr id="28" name="Straight Connector 27">
              <a:extLst>
                <a:ext uri="{FF2B5EF4-FFF2-40B4-BE49-F238E27FC236}">
                  <a16:creationId xmlns:a16="http://schemas.microsoft.com/office/drawing/2014/main" id="{A1C7B771-A6C4-EE4B-B191-1C02CE502EB1}"/>
                </a:ext>
              </a:extLst>
            </p:cNvPr>
            <p:cNvCxnSpPr>
              <a:cxnSpLocks/>
            </p:cNvCxnSpPr>
            <p:nvPr/>
          </p:nvCxnSpPr>
          <p:spPr>
            <a:xfrm>
              <a:off x="1809978" y="3731013"/>
              <a:ext cx="1936750" cy="0"/>
            </a:xfrm>
            <a:prstGeom prst="line">
              <a:avLst/>
            </a:prstGeom>
            <a:ln w="28575">
              <a:solidFill>
                <a:schemeClr val="accent2">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0F7161AF-3F4F-0C4F-9BE3-873AC6CD4A12}"/>
                </a:ext>
              </a:extLst>
            </p:cNvPr>
            <p:cNvCxnSpPr>
              <a:cxnSpLocks/>
            </p:cNvCxnSpPr>
            <p:nvPr/>
          </p:nvCxnSpPr>
          <p:spPr>
            <a:xfrm>
              <a:off x="2157941" y="4384371"/>
              <a:ext cx="306796" cy="191151"/>
            </a:xfrm>
            <a:prstGeom prst="line">
              <a:avLst/>
            </a:prstGeom>
            <a:ln w="28575">
              <a:solidFill>
                <a:schemeClr val="accent2">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68" name="Straight Connector 167">
              <a:extLst>
                <a:ext uri="{FF2B5EF4-FFF2-40B4-BE49-F238E27FC236}">
                  <a16:creationId xmlns:a16="http://schemas.microsoft.com/office/drawing/2014/main" id="{AB2F0158-207E-7840-8A0C-D2BCCBC3110A}"/>
                </a:ext>
              </a:extLst>
            </p:cNvPr>
            <p:cNvCxnSpPr>
              <a:cxnSpLocks/>
            </p:cNvCxnSpPr>
            <p:nvPr/>
          </p:nvCxnSpPr>
          <p:spPr>
            <a:xfrm>
              <a:off x="1640113" y="2600262"/>
              <a:ext cx="0" cy="631861"/>
            </a:xfrm>
            <a:prstGeom prst="line">
              <a:avLst/>
            </a:prstGeom>
            <a:ln w="28575">
              <a:solidFill>
                <a:schemeClr val="accent2">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grpSp>
      <p:sp>
        <p:nvSpPr>
          <p:cNvPr id="67" name="TextBox 66">
            <a:extLst>
              <a:ext uri="{FF2B5EF4-FFF2-40B4-BE49-F238E27FC236}">
                <a16:creationId xmlns:a16="http://schemas.microsoft.com/office/drawing/2014/main" id="{F97A3927-4454-C24D-B8EA-E818FCD87E74}"/>
              </a:ext>
            </a:extLst>
          </p:cNvPr>
          <p:cNvSpPr txBox="1"/>
          <p:nvPr/>
        </p:nvSpPr>
        <p:spPr>
          <a:xfrm>
            <a:off x="477029" y="4871519"/>
            <a:ext cx="3667241" cy="683392"/>
          </a:xfrm>
          <a:prstGeom prst="rect">
            <a:avLst/>
          </a:prstGeom>
          <a:noFill/>
        </p:spPr>
        <p:txBody>
          <a:bodyPr wrap="square" rtlCol="0">
            <a:spAutoFit/>
          </a:bodyPr>
          <a:lstStyle/>
          <a:p>
            <a:pPr defTabSz="685800">
              <a:lnSpc>
                <a:spcPct val="150000"/>
              </a:lnSpc>
            </a:pPr>
            <a:r>
              <a:rPr lang="en-US" sz="13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Supplement existing infrastructure investments</a:t>
            </a:r>
          </a:p>
          <a:p>
            <a:pPr defTabSz="685800">
              <a:lnSpc>
                <a:spcPct val="150000"/>
              </a:lnSpc>
            </a:pPr>
            <a:r>
              <a:rPr lang="en-US" sz="13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Control plane over LTE network</a:t>
            </a:r>
          </a:p>
        </p:txBody>
      </p:sp>
      <p:pic>
        <p:nvPicPr>
          <p:cNvPr id="15" name="Graphic 14" descr="Close">
            <a:extLst>
              <a:ext uri="{FF2B5EF4-FFF2-40B4-BE49-F238E27FC236}">
                <a16:creationId xmlns:a16="http://schemas.microsoft.com/office/drawing/2014/main" id="{32421404-3C45-1A4D-8B3F-F2EB9F9B68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7861" y="5304320"/>
            <a:ext cx="185166" cy="185166"/>
          </a:xfrm>
          <a:prstGeom prst="rect">
            <a:avLst/>
          </a:prstGeom>
        </p:spPr>
      </p:pic>
      <p:pic>
        <p:nvPicPr>
          <p:cNvPr id="80" name="Graphic 79" descr="Checkmark">
            <a:extLst>
              <a:ext uri="{FF2B5EF4-FFF2-40B4-BE49-F238E27FC236}">
                <a16:creationId xmlns:a16="http://schemas.microsoft.com/office/drawing/2014/main" id="{6AF677FD-B19F-5048-9F90-73E775D1BF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6630" y="4994105"/>
            <a:ext cx="187630" cy="187630"/>
          </a:xfrm>
          <a:prstGeom prst="rect">
            <a:avLst/>
          </a:prstGeom>
        </p:spPr>
      </p:pic>
      <p:grpSp>
        <p:nvGrpSpPr>
          <p:cNvPr id="26" name="Group 25">
            <a:extLst>
              <a:ext uri="{FF2B5EF4-FFF2-40B4-BE49-F238E27FC236}">
                <a16:creationId xmlns:a16="http://schemas.microsoft.com/office/drawing/2014/main" id="{B302FE8C-C138-3242-8411-4B3B51B4B600}"/>
              </a:ext>
            </a:extLst>
          </p:cNvPr>
          <p:cNvGrpSpPr/>
          <p:nvPr/>
        </p:nvGrpSpPr>
        <p:grpSpPr>
          <a:xfrm>
            <a:off x="5056744" y="1718443"/>
            <a:ext cx="3908234" cy="3938295"/>
            <a:chOff x="6742325" y="1148257"/>
            <a:chExt cx="5210978" cy="5251060"/>
          </a:xfrm>
        </p:grpSpPr>
        <p:sp>
          <p:nvSpPr>
            <p:cNvPr id="1087" name="Rounded Rectangle 1086">
              <a:extLst>
                <a:ext uri="{FF2B5EF4-FFF2-40B4-BE49-F238E27FC236}">
                  <a16:creationId xmlns:a16="http://schemas.microsoft.com/office/drawing/2014/main" id="{9163CD50-D927-0645-A079-F0EA57A00C2B}"/>
                </a:ext>
              </a:extLst>
            </p:cNvPr>
            <p:cNvSpPr/>
            <p:nvPr/>
          </p:nvSpPr>
          <p:spPr>
            <a:xfrm>
              <a:off x="6851631" y="1288971"/>
              <a:ext cx="4980488" cy="5110346"/>
            </a:xfrm>
            <a:prstGeom prst="roundRect">
              <a:avLst>
                <a:gd name="adj" fmla="val 3790"/>
              </a:avLst>
            </a:prstGeom>
            <a:solidFill>
              <a:srgbClr val="FAFAF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123" name="Picture 122" descr="A close up of a logo&#10;&#10;Description automatically generated">
              <a:extLst>
                <a:ext uri="{FF2B5EF4-FFF2-40B4-BE49-F238E27FC236}">
                  <a16:creationId xmlns:a16="http://schemas.microsoft.com/office/drawing/2014/main" id="{A1ED8E33-D3C6-8541-8FCA-CA8DFBC4A441}"/>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209454" y="2976765"/>
              <a:ext cx="586830" cy="808084"/>
            </a:xfrm>
            <a:prstGeom prst="rect">
              <a:avLst/>
            </a:prstGeom>
          </p:spPr>
        </p:pic>
        <p:pic>
          <p:nvPicPr>
            <p:cNvPr id="124" name="Picture 123" descr="A close up of a logo&#10;&#10;Description automatically generated">
              <a:extLst>
                <a:ext uri="{FF2B5EF4-FFF2-40B4-BE49-F238E27FC236}">
                  <a16:creationId xmlns:a16="http://schemas.microsoft.com/office/drawing/2014/main" id="{8ADF3794-E4F8-2249-A976-153754609D4E}"/>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892187" y="2987011"/>
              <a:ext cx="586829" cy="808082"/>
            </a:xfrm>
            <a:prstGeom prst="rect">
              <a:avLst/>
            </a:prstGeom>
          </p:spPr>
        </p:pic>
        <p:cxnSp>
          <p:nvCxnSpPr>
            <p:cNvPr id="125" name="Straight Connector 124">
              <a:extLst>
                <a:ext uri="{FF2B5EF4-FFF2-40B4-BE49-F238E27FC236}">
                  <a16:creationId xmlns:a16="http://schemas.microsoft.com/office/drawing/2014/main" id="{5EF675FC-6A7F-B842-A17B-E6F3650596C6}"/>
                </a:ext>
              </a:extLst>
            </p:cNvPr>
            <p:cNvCxnSpPr>
              <a:cxnSpLocks/>
            </p:cNvCxnSpPr>
            <p:nvPr/>
          </p:nvCxnSpPr>
          <p:spPr>
            <a:xfrm>
              <a:off x="8532523" y="2600262"/>
              <a:ext cx="0" cy="456598"/>
            </a:xfrm>
            <a:prstGeom prst="line">
              <a:avLst/>
            </a:prstGeom>
            <a:ln w="28575">
              <a:solidFill>
                <a:schemeClr val="accent2">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26" name="Straight Connector 125">
              <a:extLst>
                <a:ext uri="{FF2B5EF4-FFF2-40B4-BE49-F238E27FC236}">
                  <a16:creationId xmlns:a16="http://schemas.microsoft.com/office/drawing/2014/main" id="{492AB621-5E62-2D46-970C-34EDB315F047}"/>
                </a:ext>
              </a:extLst>
            </p:cNvPr>
            <p:cNvCxnSpPr>
              <a:cxnSpLocks/>
            </p:cNvCxnSpPr>
            <p:nvPr/>
          </p:nvCxnSpPr>
          <p:spPr>
            <a:xfrm>
              <a:off x="8457431" y="2600262"/>
              <a:ext cx="0" cy="457162"/>
            </a:xfrm>
            <a:prstGeom prst="line">
              <a:avLst/>
            </a:prstGeom>
            <a:ln w="28575">
              <a:solidFill>
                <a:schemeClr val="accent2">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27" name="Straight Connector 126">
              <a:extLst>
                <a:ext uri="{FF2B5EF4-FFF2-40B4-BE49-F238E27FC236}">
                  <a16:creationId xmlns:a16="http://schemas.microsoft.com/office/drawing/2014/main" id="{B528C34E-E73A-3B4D-ABD6-5CD5E9DD10D7}"/>
                </a:ext>
              </a:extLst>
            </p:cNvPr>
            <p:cNvCxnSpPr>
              <a:cxnSpLocks/>
            </p:cNvCxnSpPr>
            <p:nvPr/>
          </p:nvCxnSpPr>
          <p:spPr>
            <a:xfrm>
              <a:off x="9196760" y="2207097"/>
              <a:ext cx="332657" cy="1543"/>
            </a:xfrm>
            <a:prstGeom prst="line">
              <a:avLst/>
            </a:prstGeom>
            <a:ln w="28575">
              <a:solidFill>
                <a:schemeClr val="tx1"/>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28" name="Straight Connector 127">
              <a:extLst>
                <a:ext uri="{FF2B5EF4-FFF2-40B4-BE49-F238E27FC236}">
                  <a16:creationId xmlns:a16="http://schemas.microsoft.com/office/drawing/2014/main" id="{17D69A69-E7B4-2D41-93EF-53D1622CA7D9}"/>
                </a:ext>
              </a:extLst>
            </p:cNvPr>
            <p:cNvCxnSpPr>
              <a:cxnSpLocks/>
            </p:cNvCxnSpPr>
            <p:nvPr/>
          </p:nvCxnSpPr>
          <p:spPr>
            <a:xfrm>
              <a:off x="9196760" y="2310276"/>
              <a:ext cx="332657" cy="0"/>
            </a:xfrm>
            <a:prstGeom prst="line">
              <a:avLst/>
            </a:prstGeom>
            <a:ln w="28575">
              <a:solidFill>
                <a:schemeClr val="tx1"/>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pic>
          <p:nvPicPr>
            <p:cNvPr id="129" name="Graphic 128" descr="Smart Phone">
              <a:extLst>
                <a:ext uri="{FF2B5EF4-FFF2-40B4-BE49-F238E27FC236}">
                  <a16:creationId xmlns:a16="http://schemas.microsoft.com/office/drawing/2014/main" id="{463C6A9B-207E-0948-BDD6-B7587B454D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24321">
              <a:off x="9860536" y="4495416"/>
              <a:ext cx="543924" cy="543924"/>
            </a:xfrm>
            <a:prstGeom prst="rect">
              <a:avLst/>
            </a:prstGeom>
          </p:spPr>
        </p:pic>
        <p:sp>
          <p:nvSpPr>
            <p:cNvPr id="130" name="TextBox 129">
              <a:extLst>
                <a:ext uri="{FF2B5EF4-FFF2-40B4-BE49-F238E27FC236}">
                  <a16:creationId xmlns:a16="http://schemas.microsoft.com/office/drawing/2014/main" id="{D6B900EC-F9A8-2E42-8A56-C64FAEA06A6A}"/>
                </a:ext>
              </a:extLst>
            </p:cNvPr>
            <p:cNvSpPr txBox="1"/>
            <p:nvPr/>
          </p:nvSpPr>
          <p:spPr>
            <a:xfrm>
              <a:off x="10192794" y="4667666"/>
              <a:ext cx="511251" cy="400109"/>
            </a:xfrm>
            <a:prstGeom prst="rect">
              <a:avLst/>
            </a:prstGeom>
            <a:noFill/>
          </p:spPr>
          <p:txBody>
            <a:bodyPr wrap="none" rtlCol="0">
              <a:spAutoFit/>
            </a:bodyPr>
            <a:lstStyle/>
            <a:p>
              <a:pPr defTabSz="685800"/>
              <a:r>
                <a:rPr lang="en-US" sz="1350" b="1">
                  <a:solidFill>
                    <a:prstClr val="black"/>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UE</a:t>
              </a:r>
            </a:p>
          </p:txBody>
        </p:sp>
        <p:cxnSp>
          <p:nvCxnSpPr>
            <p:cNvPr id="131" name="Straight Connector 130">
              <a:extLst>
                <a:ext uri="{FF2B5EF4-FFF2-40B4-BE49-F238E27FC236}">
                  <a16:creationId xmlns:a16="http://schemas.microsoft.com/office/drawing/2014/main" id="{F15A7473-6597-754E-9510-76666A7B3A26}"/>
                </a:ext>
              </a:extLst>
            </p:cNvPr>
            <p:cNvCxnSpPr>
              <a:cxnSpLocks/>
            </p:cNvCxnSpPr>
            <p:nvPr/>
          </p:nvCxnSpPr>
          <p:spPr>
            <a:xfrm>
              <a:off x="8475847" y="4157102"/>
              <a:ext cx="0" cy="296726"/>
            </a:xfrm>
            <a:prstGeom prst="line">
              <a:avLst/>
            </a:prstGeom>
            <a:ln w="28575">
              <a:solidFill>
                <a:schemeClr val="accent2">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33" name="Straight Connector 132">
              <a:extLst>
                <a:ext uri="{FF2B5EF4-FFF2-40B4-BE49-F238E27FC236}">
                  <a16:creationId xmlns:a16="http://schemas.microsoft.com/office/drawing/2014/main" id="{EC335585-BE23-7249-A663-F29BEE6AF6CF}"/>
                </a:ext>
              </a:extLst>
            </p:cNvPr>
            <p:cNvCxnSpPr>
              <a:cxnSpLocks/>
            </p:cNvCxnSpPr>
            <p:nvPr/>
          </p:nvCxnSpPr>
          <p:spPr>
            <a:xfrm>
              <a:off x="8377130" y="4157102"/>
              <a:ext cx="0" cy="296726"/>
            </a:xfrm>
            <a:prstGeom prst="line">
              <a:avLst/>
            </a:prstGeom>
            <a:ln w="28575">
              <a:solidFill>
                <a:schemeClr val="accent2">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sp>
          <p:nvSpPr>
            <p:cNvPr id="134" name="Rounded Rectangle 133">
              <a:extLst>
                <a:ext uri="{FF2B5EF4-FFF2-40B4-BE49-F238E27FC236}">
                  <a16:creationId xmlns:a16="http://schemas.microsoft.com/office/drawing/2014/main" id="{A1CA01D7-A371-984C-9319-AAB214A87CB3}"/>
                </a:ext>
              </a:extLst>
            </p:cNvPr>
            <p:cNvSpPr/>
            <p:nvPr/>
          </p:nvSpPr>
          <p:spPr>
            <a:xfrm>
              <a:off x="9730114" y="3768985"/>
              <a:ext cx="910976" cy="341115"/>
            </a:xfrm>
            <a:prstGeom prst="round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350" b="1">
                  <a:solidFill>
                    <a:srgbClr val="4BACC6">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5G-RAN</a:t>
              </a:r>
            </a:p>
          </p:txBody>
        </p:sp>
        <p:sp>
          <p:nvSpPr>
            <p:cNvPr id="135" name="Rounded Rectangle 134">
              <a:extLst>
                <a:ext uri="{FF2B5EF4-FFF2-40B4-BE49-F238E27FC236}">
                  <a16:creationId xmlns:a16="http://schemas.microsoft.com/office/drawing/2014/main" id="{1B660D00-6A5A-1D4A-87A9-E89954970DA9}"/>
                </a:ext>
              </a:extLst>
            </p:cNvPr>
            <p:cNvSpPr/>
            <p:nvPr/>
          </p:nvSpPr>
          <p:spPr>
            <a:xfrm>
              <a:off x="7984248" y="3765048"/>
              <a:ext cx="983194" cy="345052"/>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350" b="1">
                  <a:solidFill>
                    <a:srgbClr val="C0504D">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LTE-RAN</a:t>
              </a:r>
              <a:endParaRPr lang="en-US" sz="1200" b="1">
                <a:solidFill>
                  <a:srgbClr val="C0504D">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endParaRPr>
            </a:p>
          </p:txBody>
        </p:sp>
        <p:sp>
          <p:nvSpPr>
            <p:cNvPr id="137" name="Cube 136">
              <a:extLst>
                <a:ext uri="{FF2B5EF4-FFF2-40B4-BE49-F238E27FC236}">
                  <a16:creationId xmlns:a16="http://schemas.microsoft.com/office/drawing/2014/main" id="{C3B1CFE3-85DA-084B-BF25-4C233891484B}"/>
                </a:ext>
              </a:extLst>
            </p:cNvPr>
            <p:cNvSpPr/>
            <p:nvPr/>
          </p:nvSpPr>
          <p:spPr>
            <a:xfrm>
              <a:off x="7927019" y="1944290"/>
              <a:ext cx="1235352" cy="604321"/>
            </a:xfrm>
            <a:prstGeom prst="cube">
              <a:avLst>
                <a:gd name="adj" fmla="val 9004"/>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a:solidFill>
                    <a:prstClr val="white"/>
                  </a:solidFill>
                  <a:latin typeface="CMU Sans Serif" panose="02000603000000000000" pitchFamily="2" charset="0"/>
                  <a:ea typeface="CMU Sans Serif" panose="02000603000000000000" pitchFamily="2" charset="0"/>
                  <a:cs typeface="CMU Sans Serif" panose="02000603000000000000" pitchFamily="2" charset="0"/>
                </a:rPr>
                <a:t>LTE CORE</a:t>
              </a:r>
            </a:p>
          </p:txBody>
        </p:sp>
        <p:sp>
          <p:nvSpPr>
            <p:cNvPr id="138" name="Cube 137">
              <a:extLst>
                <a:ext uri="{FF2B5EF4-FFF2-40B4-BE49-F238E27FC236}">
                  <a16:creationId xmlns:a16="http://schemas.microsoft.com/office/drawing/2014/main" id="{B39FB560-A4F8-8F4C-887D-E475A6467F1E}"/>
                </a:ext>
              </a:extLst>
            </p:cNvPr>
            <p:cNvSpPr/>
            <p:nvPr/>
          </p:nvSpPr>
          <p:spPr>
            <a:xfrm>
              <a:off x="9567432" y="1964353"/>
              <a:ext cx="1235352" cy="604321"/>
            </a:xfrm>
            <a:prstGeom prst="cube">
              <a:avLst>
                <a:gd name="adj" fmla="val 9004"/>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a:solidFill>
                    <a:prstClr val="white"/>
                  </a:solidFill>
                  <a:latin typeface="CMU Sans Serif" panose="02000603000000000000" pitchFamily="2" charset="0"/>
                  <a:ea typeface="CMU Sans Serif" panose="02000603000000000000" pitchFamily="2" charset="0"/>
                  <a:cs typeface="CMU Sans Serif" panose="02000603000000000000" pitchFamily="2" charset="0"/>
                </a:rPr>
                <a:t>5G CORE</a:t>
              </a:r>
            </a:p>
          </p:txBody>
        </p:sp>
        <p:pic>
          <p:nvPicPr>
            <p:cNvPr id="139" name="Graphic 138" descr="Smart Phone">
              <a:extLst>
                <a:ext uri="{FF2B5EF4-FFF2-40B4-BE49-F238E27FC236}">
                  <a16:creationId xmlns:a16="http://schemas.microsoft.com/office/drawing/2014/main" id="{D64F21E3-5C9C-6945-A74D-EDEB472F01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24321">
              <a:off x="8055756" y="4489065"/>
              <a:ext cx="543924" cy="543924"/>
            </a:xfrm>
            <a:prstGeom prst="rect">
              <a:avLst/>
            </a:prstGeom>
          </p:spPr>
        </p:pic>
        <p:sp>
          <p:nvSpPr>
            <p:cNvPr id="140" name="TextBox 139">
              <a:extLst>
                <a:ext uri="{FF2B5EF4-FFF2-40B4-BE49-F238E27FC236}">
                  <a16:creationId xmlns:a16="http://schemas.microsoft.com/office/drawing/2014/main" id="{8678145D-BC92-2A45-9668-065373D79F72}"/>
                </a:ext>
              </a:extLst>
            </p:cNvPr>
            <p:cNvSpPr txBox="1"/>
            <p:nvPr/>
          </p:nvSpPr>
          <p:spPr>
            <a:xfrm>
              <a:off x="8388014" y="4661316"/>
              <a:ext cx="511251" cy="400109"/>
            </a:xfrm>
            <a:prstGeom prst="rect">
              <a:avLst/>
            </a:prstGeom>
            <a:noFill/>
          </p:spPr>
          <p:txBody>
            <a:bodyPr wrap="none" rtlCol="0">
              <a:spAutoFit/>
            </a:bodyPr>
            <a:lstStyle/>
            <a:p>
              <a:pPr defTabSz="685800"/>
              <a:r>
                <a:rPr lang="en-US" sz="1350" b="1">
                  <a:solidFill>
                    <a:prstClr val="black"/>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UE</a:t>
              </a:r>
            </a:p>
          </p:txBody>
        </p:sp>
        <p:cxnSp>
          <p:nvCxnSpPr>
            <p:cNvPr id="154" name="Straight Connector 153">
              <a:extLst>
                <a:ext uri="{FF2B5EF4-FFF2-40B4-BE49-F238E27FC236}">
                  <a16:creationId xmlns:a16="http://schemas.microsoft.com/office/drawing/2014/main" id="{9459714C-E5F7-3F45-9E95-74EDEB3FAF91}"/>
                </a:ext>
              </a:extLst>
            </p:cNvPr>
            <p:cNvCxnSpPr>
              <a:cxnSpLocks/>
            </p:cNvCxnSpPr>
            <p:nvPr/>
          </p:nvCxnSpPr>
          <p:spPr>
            <a:xfrm>
              <a:off x="10231215" y="4157102"/>
              <a:ext cx="0" cy="296726"/>
            </a:xfrm>
            <a:prstGeom prst="line">
              <a:avLst/>
            </a:prstGeom>
            <a:ln w="28575">
              <a:solidFill>
                <a:schemeClr val="accent5">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55" name="Straight Connector 154">
              <a:extLst>
                <a:ext uri="{FF2B5EF4-FFF2-40B4-BE49-F238E27FC236}">
                  <a16:creationId xmlns:a16="http://schemas.microsoft.com/office/drawing/2014/main" id="{04BDC0B3-11BC-754D-816A-C1261F02560B}"/>
                </a:ext>
              </a:extLst>
            </p:cNvPr>
            <p:cNvCxnSpPr>
              <a:cxnSpLocks/>
            </p:cNvCxnSpPr>
            <p:nvPr/>
          </p:nvCxnSpPr>
          <p:spPr>
            <a:xfrm>
              <a:off x="10132498" y="4157102"/>
              <a:ext cx="0" cy="296726"/>
            </a:xfrm>
            <a:prstGeom prst="line">
              <a:avLst/>
            </a:prstGeom>
            <a:ln w="28575">
              <a:solidFill>
                <a:schemeClr val="accent5">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63" name="Straight Connector 162">
              <a:extLst>
                <a:ext uri="{FF2B5EF4-FFF2-40B4-BE49-F238E27FC236}">
                  <a16:creationId xmlns:a16="http://schemas.microsoft.com/office/drawing/2014/main" id="{84757C3A-AE5E-E343-90CB-AAA119E7A343}"/>
                </a:ext>
              </a:extLst>
            </p:cNvPr>
            <p:cNvCxnSpPr>
              <a:cxnSpLocks/>
            </p:cNvCxnSpPr>
            <p:nvPr/>
          </p:nvCxnSpPr>
          <p:spPr>
            <a:xfrm>
              <a:off x="10221690" y="2613142"/>
              <a:ext cx="0" cy="460039"/>
            </a:xfrm>
            <a:prstGeom prst="line">
              <a:avLst/>
            </a:prstGeom>
            <a:ln w="28575">
              <a:solidFill>
                <a:schemeClr val="accent5">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64" name="Straight Connector 163">
              <a:extLst>
                <a:ext uri="{FF2B5EF4-FFF2-40B4-BE49-F238E27FC236}">
                  <a16:creationId xmlns:a16="http://schemas.microsoft.com/office/drawing/2014/main" id="{45B53AD0-6993-DA4C-82F0-A1D8BF80E0CC}"/>
                </a:ext>
              </a:extLst>
            </p:cNvPr>
            <p:cNvCxnSpPr>
              <a:cxnSpLocks/>
            </p:cNvCxnSpPr>
            <p:nvPr/>
          </p:nvCxnSpPr>
          <p:spPr>
            <a:xfrm>
              <a:off x="10146598" y="2613142"/>
              <a:ext cx="0" cy="460603"/>
            </a:xfrm>
            <a:prstGeom prst="line">
              <a:avLst/>
            </a:prstGeom>
            <a:ln w="28575">
              <a:solidFill>
                <a:schemeClr val="accent5">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sp>
          <p:nvSpPr>
            <p:cNvPr id="84" name="Rounded Rectangle 83">
              <a:extLst>
                <a:ext uri="{FF2B5EF4-FFF2-40B4-BE49-F238E27FC236}">
                  <a16:creationId xmlns:a16="http://schemas.microsoft.com/office/drawing/2014/main" id="{95A22F3A-34FC-E245-936C-9C3457E07325}"/>
                </a:ext>
              </a:extLst>
            </p:cNvPr>
            <p:cNvSpPr/>
            <p:nvPr/>
          </p:nvSpPr>
          <p:spPr>
            <a:xfrm>
              <a:off x="6742325" y="1148257"/>
              <a:ext cx="5210978" cy="357808"/>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b="1">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rPr>
                <a:t>Standalone (SA)</a:t>
              </a:r>
              <a:endParaRPr lang="en-US" sz="1350">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endParaRPr>
            </a:p>
          </p:txBody>
        </p:sp>
      </p:grpSp>
      <p:sp>
        <p:nvSpPr>
          <p:cNvPr id="210" name="TextBox 209">
            <a:extLst>
              <a:ext uri="{FF2B5EF4-FFF2-40B4-BE49-F238E27FC236}">
                <a16:creationId xmlns:a16="http://schemas.microsoft.com/office/drawing/2014/main" id="{5426B164-2CE9-4148-A71D-F9310C000E11}"/>
              </a:ext>
            </a:extLst>
          </p:cNvPr>
          <p:cNvSpPr txBox="1"/>
          <p:nvPr/>
        </p:nvSpPr>
        <p:spPr>
          <a:xfrm>
            <a:off x="5483795" y="4663028"/>
            <a:ext cx="3383558" cy="995016"/>
          </a:xfrm>
          <a:prstGeom prst="rect">
            <a:avLst/>
          </a:prstGeom>
          <a:noFill/>
        </p:spPr>
        <p:txBody>
          <a:bodyPr wrap="square" rtlCol="0">
            <a:spAutoFit/>
          </a:bodyPr>
          <a:lstStyle/>
          <a:p>
            <a:pPr defTabSz="685800">
              <a:lnSpc>
                <a:spcPct val="150000"/>
              </a:lnSpc>
            </a:pPr>
            <a:r>
              <a:rPr lang="en-US" sz="13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No dependency on LTE</a:t>
            </a:r>
          </a:p>
          <a:p>
            <a:pPr defTabSz="685800">
              <a:lnSpc>
                <a:spcPct val="150000"/>
              </a:lnSpc>
            </a:pPr>
            <a:r>
              <a:rPr lang="en-US" sz="13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Fully exploit features provided by 5GC</a:t>
            </a:r>
          </a:p>
          <a:p>
            <a:pPr defTabSz="685800">
              <a:lnSpc>
                <a:spcPct val="150000"/>
              </a:lnSpc>
            </a:pPr>
            <a:r>
              <a:rPr lang="en-US" sz="13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Requires heavy infrastructure investments</a:t>
            </a:r>
          </a:p>
        </p:txBody>
      </p:sp>
      <p:pic>
        <p:nvPicPr>
          <p:cNvPr id="81" name="Graphic 80" descr="Checkmark">
            <a:extLst>
              <a:ext uri="{FF2B5EF4-FFF2-40B4-BE49-F238E27FC236}">
                <a16:creationId xmlns:a16="http://schemas.microsoft.com/office/drawing/2014/main" id="{44B6D557-C023-2B46-9134-6CEABEDD36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96166" y="5087686"/>
            <a:ext cx="187630" cy="187630"/>
          </a:xfrm>
          <a:prstGeom prst="rect">
            <a:avLst/>
          </a:prstGeom>
        </p:spPr>
      </p:pic>
      <p:pic>
        <p:nvPicPr>
          <p:cNvPr id="83" name="Graphic 82" descr="Close">
            <a:extLst>
              <a:ext uri="{FF2B5EF4-FFF2-40B4-BE49-F238E27FC236}">
                <a16:creationId xmlns:a16="http://schemas.microsoft.com/office/drawing/2014/main" id="{C2406814-E46E-154C-BF2A-6A1CBC70CA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94954" y="5380851"/>
            <a:ext cx="185166" cy="185166"/>
          </a:xfrm>
          <a:prstGeom prst="rect">
            <a:avLst/>
          </a:prstGeom>
        </p:spPr>
      </p:pic>
      <p:pic>
        <p:nvPicPr>
          <p:cNvPr id="85" name="Graphic 84" descr="Checkmark">
            <a:extLst>
              <a:ext uri="{FF2B5EF4-FFF2-40B4-BE49-F238E27FC236}">
                <a16:creationId xmlns:a16="http://schemas.microsoft.com/office/drawing/2014/main" id="{F4CF17D1-879C-0C46-9A9B-82FB449F98D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96166" y="4807957"/>
            <a:ext cx="187630" cy="187630"/>
          </a:xfrm>
          <a:prstGeom prst="rect">
            <a:avLst/>
          </a:prstGeom>
        </p:spPr>
      </p:pic>
      <p:sp>
        <p:nvSpPr>
          <p:cNvPr id="6" name="TextBox 5">
            <a:extLst>
              <a:ext uri="{FF2B5EF4-FFF2-40B4-BE49-F238E27FC236}">
                <a16:creationId xmlns:a16="http://schemas.microsoft.com/office/drawing/2014/main" id="{33055F7B-61C4-7816-48FE-FEE07A75729B}"/>
              </a:ext>
            </a:extLst>
          </p:cNvPr>
          <p:cNvSpPr txBox="1"/>
          <p:nvPr/>
        </p:nvSpPr>
        <p:spPr>
          <a:xfrm>
            <a:off x="282879" y="6067938"/>
            <a:ext cx="7819210" cy="369332"/>
          </a:xfrm>
          <a:prstGeom prst="rect">
            <a:avLst/>
          </a:prstGeom>
          <a:noFill/>
        </p:spPr>
        <p:txBody>
          <a:bodyPr wrap="square">
            <a:spAutoFit/>
          </a:bodyPr>
          <a:lstStyle/>
          <a:p>
            <a:r>
              <a:rPr lang="en-CH">
                <a:hlinkClick r:id="rId10"/>
              </a:rPr>
              <a:t>https://networking.umn.edu/research-projects/5g-measurements</a:t>
            </a:r>
            <a:endParaRPr lang="en-CH"/>
          </a:p>
        </p:txBody>
      </p:sp>
    </p:spTree>
    <p:extLst>
      <p:ext uri="{BB962C8B-B14F-4D97-AF65-F5344CB8AC3E}">
        <p14:creationId xmlns:p14="http://schemas.microsoft.com/office/powerpoint/2010/main" val="376749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5" presetClass="emph" presetSubtype="0" repeatCount="indefinite" fill="hold" nodeType="clickEffect">
                                  <p:stCondLst>
                                    <p:cond delay="0"/>
                                  </p:stCondLst>
                                  <p:endCondLst>
                                    <p:cond evt="onNext" delay="0">
                                      <p:tgtEl>
                                        <p:sldTgt/>
                                      </p:tgtEl>
                                    </p:cond>
                                  </p:endCondLst>
                                  <p:childTnLst>
                                    <p:anim calcmode="discrete" valueType="str">
                                      <p:cBhvr>
                                        <p:cTn id="17"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7">
                                            <p:txEl>
                                              <p:pRg st="0" end="0"/>
                                            </p:txEl>
                                          </p:spTgt>
                                        </p:tgtEl>
                                        <p:attrNameLst>
                                          <p:attrName>style.visibility</p:attrName>
                                        </p:attrNameLst>
                                      </p:cBhvr>
                                      <p:to>
                                        <p:strVal val="visible"/>
                                      </p:to>
                                    </p:set>
                                    <p:animEffect transition="in" filter="fade">
                                      <p:cBhvr>
                                        <p:cTn id="22" dur="500"/>
                                        <p:tgtEl>
                                          <p:spTgt spid="67">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fade">
                                      <p:cBhvr>
                                        <p:cTn id="25" dur="500"/>
                                        <p:tgtEl>
                                          <p:spTgt spid="8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7">
                                            <p:txEl>
                                              <p:pRg st="1" end="1"/>
                                            </p:txEl>
                                          </p:spTgt>
                                        </p:tgtEl>
                                        <p:attrNameLst>
                                          <p:attrName>style.visibility</p:attrName>
                                        </p:attrNameLst>
                                      </p:cBhvr>
                                      <p:to>
                                        <p:strVal val="visible"/>
                                      </p:to>
                                    </p:set>
                                    <p:animEffect transition="in" filter="fade">
                                      <p:cBhvr>
                                        <p:cTn id="30" dur="500"/>
                                        <p:tgtEl>
                                          <p:spTgt spid="67">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35" presetClass="emph" presetSubtype="0" repeatCount="indefinite" fill="hold" nodeType="withEffect">
                                  <p:stCondLst>
                                    <p:cond delay="0"/>
                                  </p:stCondLst>
                                  <p:endCondLst>
                                    <p:cond evt="onNext" delay="0">
                                      <p:tgtEl>
                                        <p:sldTgt/>
                                      </p:tgtEl>
                                    </p:cond>
                                  </p:endCondLst>
                                  <p:childTnLst>
                                    <p:anim calcmode="discrete" valueType="str">
                                      <p:cBhvr>
                                        <p:cTn id="35"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10">
                                            <p:txEl>
                                              <p:pRg st="0" end="0"/>
                                            </p:txEl>
                                          </p:spTgt>
                                        </p:tgtEl>
                                        <p:attrNameLst>
                                          <p:attrName>style.visibility</p:attrName>
                                        </p:attrNameLst>
                                      </p:cBhvr>
                                      <p:to>
                                        <p:strVal val="visible"/>
                                      </p:to>
                                    </p:set>
                                    <p:animEffect transition="in" filter="fade">
                                      <p:cBhvr>
                                        <p:cTn id="45" dur="500"/>
                                        <p:tgtEl>
                                          <p:spTgt spid="210">
                                            <p:txEl>
                                              <p:pRg st="0" end="0"/>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85"/>
                                        </p:tgtEl>
                                        <p:attrNameLst>
                                          <p:attrName>style.visibility</p:attrName>
                                        </p:attrNameLst>
                                      </p:cBhvr>
                                      <p:to>
                                        <p:strVal val="visible"/>
                                      </p:to>
                                    </p:set>
                                    <p:animEffect transition="in" filter="fade">
                                      <p:cBhvr>
                                        <p:cTn id="48" dur="500"/>
                                        <p:tgtEl>
                                          <p:spTgt spid="8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0">
                                            <p:txEl>
                                              <p:pRg st="1" end="1"/>
                                            </p:txEl>
                                          </p:spTgt>
                                        </p:tgtEl>
                                        <p:attrNameLst>
                                          <p:attrName>style.visibility</p:attrName>
                                        </p:attrNameLst>
                                      </p:cBhvr>
                                      <p:to>
                                        <p:strVal val="visible"/>
                                      </p:to>
                                    </p:set>
                                    <p:animEffect transition="in" filter="fade">
                                      <p:cBhvr>
                                        <p:cTn id="53" dur="500"/>
                                        <p:tgtEl>
                                          <p:spTgt spid="210">
                                            <p:txEl>
                                              <p:pRg st="1" end="1"/>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81"/>
                                        </p:tgtEl>
                                        <p:attrNameLst>
                                          <p:attrName>style.visibility</p:attrName>
                                        </p:attrNameLst>
                                      </p:cBhvr>
                                      <p:to>
                                        <p:strVal val="visible"/>
                                      </p:to>
                                    </p:set>
                                    <p:animEffect transition="in" filter="fade">
                                      <p:cBhvr>
                                        <p:cTn id="56" dur="500"/>
                                        <p:tgtEl>
                                          <p:spTgt spid="8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10">
                                            <p:txEl>
                                              <p:pRg st="2" end="2"/>
                                            </p:txEl>
                                          </p:spTgt>
                                        </p:tgtEl>
                                        <p:attrNameLst>
                                          <p:attrName>style.visibility</p:attrName>
                                        </p:attrNameLst>
                                      </p:cBhvr>
                                      <p:to>
                                        <p:strVal val="visible"/>
                                      </p:to>
                                    </p:set>
                                    <p:animEffect transition="in" filter="fade">
                                      <p:cBhvr>
                                        <p:cTn id="61" dur="500"/>
                                        <p:tgtEl>
                                          <p:spTgt spid="210">
                                            <p:txEl>
                                              <p:pRg st="2" end="2"/>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83"/>
                                        </p:tgtEl>
                                        <p:attrNameLst>
                                          <p:attrName>style.visibility</p:attrName>
                                        </p:attrNameLst>
                                      </p:cBhvr>
                                      <p:to>
                                        <p:strVal val="visible"/>
                                      </p:to>
                                    </p:set>
                                    <p:animEffect transition="in" filter="fade">
                                      <p:cBhvr>
                                        <p:cTn id="64"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uiExpand="1" build="p"/>
      <p:bldP spid="210"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Rounded Rectangle 181">
            <a:extLst>
              <a:ext uri="{FF2B5EF4-FFF2-40B4-BE49-F238E27FC236}">
                <a16:creationId xmlns:a16="http://schemas.microsoft.com/office/drawing/2014/main" id="{DDA9C9EE-79F0-464A-B9BB-3DFF2B9C70AA}"/>
              </a:ext>
            </a:extLst>
          </p:cNvPr>
          <p:cNvSpPr/>
          <p:nvPr/>
        </p:nvSpPr>
        <p:spPr>
          <a:xfrm>
            <a:off x="247598" y="1823980"/>
            <a:ext cx="3677098" cy="3853892"/>
          </a:xfrm>
          <a:prstGeom prst="roundRect">
            <a:avLst>
              <a:gd name="adj" fmla="val 3790"/>
            </a:avLst>
          </a:prstGeom>
          <a:solidFill>
            <a:srgbClr val="FAFAF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3" name="Title 2">
            <a:extLst>
              <a:ext uri="{FF2B5EF4-FFF2-40B4-BE49-F238E27FC236}">
                <a16:creationId xmlns:a16="http://schemas.microsoft.com/office/drawing/2014/main" id="{D675046A-8CD2-4140-A535-2C9C0B7C451B}"/>
              </a:ext>
            </a:extLst>
          </p:cNvPr>
          <p:cNvSpPr>
            <a:spLocks noGrp="1"/>
          </p:cNvSpPr>
          <p:nvPr>
            <p:ph type="title"/>
          </p:nvPr>
        </p:nvSpPr>
        <p:spPr/>
        <p:txBody>
          <a:bodyPr/>
          <a:lstStyle/>
          <a:p>
            <a:r>
              <a:rPr lang="en-US"/>
              <a:t>5G Deployment Strategies</a:t>
            </a:r>
          </a:p>
        </p:txBody>
      </p:sp>
      <p:pic>
        <p:nvPicPr>
          <p:cNvPr id="7" name="Picture 6" descr="A close up of a logo&#10;&#10;Description automatically generated">
            <a:extLst>
              <a:ext uri="{FF2B5EF4-FFF2-40B4-BE49-F238E27FC236}">
                <a16:creationId xmlns:a16="http://schemas.microsoft.com/office/drawing/2014/main" id="{D4179A6C-E286-4D45-8E5F-F093B3482A4B}"/>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7568" y="3212963"/>
            <a:ext cx="440123" cy="606063"/>
          </a:xfrm>
          <a:prstGeom prst="rect">
            <a:avLst/>
          </a:prstGeom>
        </p:spPr>
      </p:pic>
      <p:pic>
        <p:nvPicPr>
          <p:cNvPr id="10" name="Picture 9" descr="A close up of a logo&#10;&#10;Description automatically generated">
            <a:extLst>
              <a:ext uri="{FF2B5EF4-FFF2-40B4-BE49-F238E27FC236}">
                <a16:creationId xmlns:a16="http://schemas.microsoft.com/office/drawing/2014/main" id="{115BB0F1-78CE-CA4E-8CE7-D20529FFA7EE}"/>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679698" y="3220648"/>
            <a:ext cx="440122" cy="606062"/>
          </a:xfrm>
          <a:prstGeom prst="rect">
            <a:avLst/>
          </a:prstGeom>
        </p:spPr>
      </p:pic>
      <p:cxnSp>
        <p:nvCxnSpPr>
          <p:cNvPr id="25" name="Straight Connector 24">
            <a:extLst>
              <a:ext uri="{FF2B5EF4-FFF2-40B4-BE49-F238E27FC236}">
                <a16:creationId xmlns:a16="http://schemas.microsoft.com/office/drawing/2014/main" id="{C3C8937E-2F0D-D145-AC80-7B47C57913B1}"/>
              </a:ext>
            </a:extLst>
          </p:cNvPr>
          <p:cNvCxnSpPr>
            <a:cxnSpLocks/>
          </p:cNvCxnSpPr>
          <p:nvPr/>
        </p:nvCxnSpPr>
        <p:spPr>
          <a:xfrm>
            <a:off x="1333672" y="3578125"/>
            <a:ext cx="1497806" cy="6389"/>
          </a:xfrm>
          <a:prstGeom prst="line">
            <a:avLst/>
          </a:prstGeom>
          <a:ln w="28575">
            <a:solidFill>
              <a:schemeClr val="accent5">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A1C7B771-A6C4-EE4B-B191-1C02CE502EB1}"/>
              </a:ext>
            </a:extLst>
          </p:cNvPr>
          <p:cNvCxnSpPr>
            <a:cxnSpLocks/>
          </p:cNvCxnSpPr>
          <p:nvPr/>
        </p:nvCxnSpPr>
        <p:spPr>
          <a:xfrm>
            <a:off x="1357483" y="3655510"/>
            <a:ext cx="1452563" cy="0"/>
          </a:xfrm>
          <a:prstGeom prst="line">
            <a:avLst/>
          </a:prstGeom>
          <a:ln w="28575">
            <a:solidFill>
              <a:schemeClr val="accent2">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pic>
        <p:nvPicPr>
          <p:cNvPr id="32" name="Graphic 31" descr="Smart Phone">
            <a:extLst>
              <a:ext uri="{FF2B5EF4-FFF2-40B4-BE49-F238E27FC236}">
                <a16:creationId xmlns:a16="http://schemas.microsoft.com/office/drawing/2014/main" id="{4A482622-BD7C-8944-A17D-25AA900BFE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24321">
            <a:off x="1764137" y="4208477"/>
            <a:ext cx="407943" cy="407943"/>
          </a:xfrm>
          <a:prstGeom prst="rect">
            <a:avLst/>
          </a:prstGeom>
        </p:spPr>
      </p:pic>
      <p:sp>
        <p:nvSpPr>
          <p:cNvPr id="38" name="TextBox 37">
            <a:extLst>
              <a:ext uri="{FF2B5EF4-FFF2-40B4-BE49-F238E27FC236}">
                <a16:creationId xmlns:a16="http://schemas.microsoft.com/office/drawing/2014/main" id="{73B812A9-74EA-1A40-BF5E-BF511A4A04D1}"/>
              </a:ext>
            </a:extLst>
          </p:cNvPr>
          <p:cNvSpPr txBox="1"/>
          <p:nvPr/>
        </p:nvSpPr>
        <p:spPr>
          <a:xfrm>
            <a:off x="2005068" y="4387240"/>
            <a:ext cx="383438" cy="300082"/>
          </a:xfrm>
          <a:prstGeom prst="rect">
            <a:avLst/>
          </a:prstGeom>
          <a:noFill/>
        </p:spPr>
        <p:txBody>
          <a:bodyPr wrap="none" rtlCol="0">
            <a:spAutoFit/>
          </a:bodyPr>
          <a:lstStyle/>
          <a:p>
            <a:pPr defTabSz="685800"/>
            <a:r>
              <a:rPr lang="en-US" sz="1350" b="1">
                <a:solidFill>
                  <a:prstClr val="black"/>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UE</a:t>
            </a:r>
          </a:p>
        </p:txBody>
      </p:sp>
      <p:cxnSp>
        <p:nvCxnSpPr>
          <p:cNvPr id="40" name="Straight Connector 39">
            <a:extLst>
              <a:ext uri="{FF2B5EF4-FFF2-40B4-BE49-F238E27FC236}">
                <a16:creationId xmlns:a16="http://schemas.microsoft.com/office/drawing/2014/main" id="{ACA10793-D05F-544C-B327-24C460638DA7}"/>
              </a:ext>
            </a:extLst>
          </p:cNvPr>
          <p:cNvCxnSpPr>
            <a:cxnSpLocks/>
          </p:cNvCxnSpPr>
          <p:nvPr/>
        </p:nvCxnSpPr>
        <p:spPr>
          <a:xfrm>
            <a:off x="1625582" y="4070859"/>
            <a:ext cx="240826" cy="140755"/>
          </a:xfrm>
          <a:prstGeom prst="line">
            <a:avLst/>
          </a:prstGeom>
          <a:ln w="28575">
            <a:solidFill>
              <a:schemeClr val="accent2">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A439A0A1-EA5B-DB4D-8DB5-B9D7CD70CB8B}"/>
              </a:ext>
            </a:extLst>
          </p:cNvPr>
          <p:cNvCxnSpPr>
            <a:cxnSpLocks/>
          </p:cNvCxnSpPr>
          <p:nvPr/>
        </p:nvCxnSpPr>
        <p:spPr>
          <a:xfrm flipH="1">
            <a:off x="2130608" y="4002753"/>
            <a:ext cx="378480" cy="319190"/>
          </a:xfrm>
          <a:prstGeom prst="line">
            <a:avLst/>
          </a:prstGeom>
          <a:ln w="28575">
            <a:solidFill>
              <a:schemeClr val="accent5">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0F7161AF-3F4F-0C4F-9BE3-873AC6CD4A12}"/>
              </a:ext>
            </a:extLst>
          </p:cNvPr>
          <p:cNvCxnSpPr>
            <a:cxnSpLocks/>
          </p:cNvCxnSpPr>
          <p:nvPr/>
        </p:nvCxnSpPr>
        <p:spPr>
          <a:xfrm>
            <a:off x="1618456" y="4145529"/>
            <a:ext cx="230097" cy="143363"/>
          </a:xfrm>
          <a:prstGeom prst="line">
            <a:avLst/>
          </a:prstGeom>
          <a:ln w="28575">
            <a:solidFill>
              <a:schemeClr val="accent2">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sp>
        <p:nvSpPr>
          <p:cNvPr id="60" name="Rounded Rectangle 59">
            <a:extLst>
              <a:ext uri="{FF2B5EF4-FFF2-40B4-BE49-F238E27FC236}">
                <a16:creationId xmlns:a16="http://schemas.microsoft.com/office/drawing/2014/main" id="{7810A1A6-F476-8647-8C38-4E5A157A3635}"/>
              </a:ext>
            </a:extLst>
          </p:cNvPr>
          <p:cNvSpPr/>
          <p:nvPr/>
        </p:nvSpPr>
        <p:spPr>
          <a:xfrm>
            <a:off x="2558143" y="3807129"/>
            <a:ext cx="683232" cy="256639"/>
          </a:xfrm>
          <a:prstGeom prst="round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350" b="1">
                <a:solidFill>
                  <a:srgbClr val="4BACC6">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5G-RAN</a:t>
            </a:r>
          </a:p>
        </p:txBody>
      </p:sp>
      <p:sp>
        <p:nvSpPr>
          <p:cNvPr id="62" name="Rounded Rectangle 61">
            <a:extLst>
              <a:ext uri="{FF2B5EF4-FFF2-40B4-BE49-F238E27FC236}">
                <a16:creationId xmlns:a16="http://schemas.microsoft.com/office/drawing/2014/main" id="{F8D73AE5-B089-9E4F-8855-1BF872E05D7B}"/>
              </a:ext>
            </a:extLst>
          </p:cNvPr>
          <p:cNvSpPr/>
          <p:nvPr/>
        </p:nvSpPr>
        <p:spPr>
          <a:xfrm>
            <a:off x="868663" y="3804175"/>
            <a:ext cx="737396" cy="259592"/>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350" b="1">
                <a:solidFill>
                  <a:srgbClr val="C0504D">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LTE-RAN</a:t>
            </a:r>
            <a:endParaRPr lang="en-US" sz="1200" b="1">
              <a:solidFill>
                <a:srgbClr val="C0504D">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endParaRPr>
          </a:p>
        </p:txBody>
      </p:sp>
      <p:cxnSp>
        <p:nvCxnSpPr>
          <p:cNvPr id="72" name="Straight Connector 71">
            <a:extLst>
              <a:ext uri="{FF2B5EF4-FFF2-40B4-BE49-F238E27FC236}">
                <a16:creationId xmlns:a16="http://schemas.microsoft.com/office/drawing/2014/main" id="{58FFCD3F-8C65-C842-BFC9-D64ED61C14BD}"/>
              </a:ext>
            </a:extLst>
          </p:cNvPr>
          <p:cNvCxnSpPr>
            <a:cxnSpLocks/>
          </p:cNvCxnSpPr>
          <p:nvPr/>
        </p:nvCxnSpPr>
        <p:spPr>
          <a:xfrm>
            <a:off x="1768522" y="2817107"/>
            <a:ext cx="919724" cy="395857"/>
          </a:xfrm>
          <a:prstGeom prst="line">
            <a:avLst/>
          </a:prstGeom>
          <a:ln w="28575">
            <a:solidFill>
              <a:schemeClr val="accent5">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sp>
        <p:nvSpPr>
          <p:cNvPr id="82" name="Rounded Rectangle 81">
            <a:extLst>
              <a:ext uri="{FF2B5EF4-FFF2-40B4-BE49-F238E27FC236}">
                <a16:creationId xmlns:a16="http://schemas.microsoft.com/office/drawing/2014/main" id="{5652CBFE-9710-B740-AA0C-16DA28587809}"/>
              </a:ext>
            </a:extLst>
          </p:cNvPr>
          <p:cNvSpPr/>
          <p:nvPr/>
        </p:nvSpPr>
        <p:spPr>
          <a:xfrm>
            <a:off x="179023" y="1718443"/>
            <a:ext cx="3828362" cy="268356"/>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b="1">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rPr>
              <a:t>Non-Standalone (NSA)</a:t>
            </a:r>
            <a:endParaRPr lang="en-US" sz="1350">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endParaRPr>
          </a:p>
        </p:txBody>
      </p:sp>
      <p:sp>
        <p:nvSpPr>
          <p:cNvPr id="1041" name="Cube 1040">
            <a:extLst>
              <a:ext uri="{FF2B5EF4-FFF2-40B4-BE49-F238E27FC236}">
                <a16:creationId xmlns:a16="http://schemas.microsoft.com/office/drawing/2014/main" id="{9434891C-23F9-8648-B8AA-040D596DFD79}"/>
              </a:ext>
            </a:extLst>
          </p:cNvPr>
          <p:cNvSpPr/>
          <p:nvPr/>
        </p:nvSpPr>
        <p:spPr>
          <a:xfrm>
            <a:off x="949106" y="2323115"/>
            <a:ext cx="926514" cy="453241"/>
          </a:xfrm>
          <a:prstGeom prst="cube">
            <a:avLst>
              <a:gd name="adj" fmla="val 9004"/>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a:solidFill>
                  <a:prstClr val="white"/>
                </a:solidFill>
                <a:latin typeface="CMU Sans Serif" panose="02000603000000000000" pitchFamily="2" charset="0"/>
                <a:ea typeface="CMU Sans Serif" panose="02000603000000000000" pitchFamily="2" charset="0"/>
                <a:cs typeface="CMU Sans Serif" panose="02000603000000000000" pitchFamily="2" charset="0"/>
              </a:rPr>
              <a:t>LTE CORE</a:t>
            </a:r>
          </a:p>
        </p:txBody>
      </p:sp>
      <p:cxnSp>
        <p:nvCxnSpPr>
          <p:cNvPr id="167" name="Straight Connector 166">
            <a:extLst>
              <a:ext uri="{FF2B5EF4-FFF2-40B4-BE49-F238E27FC236}">
                <a16:creationId xmlns:a16="http://schemas.microsoft.com/office/drawing/2014/main" id="{9C5A91D4-AAE6-124C-A425-FAE6A9D83054}"/>
              </a:ext>
            </a:extLst>
          </p:cNvPr>
          <p:cNvCxnSpPr>
            <a:cxnSpLocks/>
          </p:cNvCxnSpPr>
          <p:nvPr/>
        </p:nvCxnSpPr>
        <p:spPr>
          <a:xfrm>
            <a:off x="1286404" y="2807447"/>
            <a:ext cx="0" cy="473473"/>
          </a:xfrm>
          <a:prstGeom prst="line">
            <a:avLst/>
          </a:prstGeom>
          <a:ln w="28575">
            <a:solidFill>
              <a:schemeClr val="accent2">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68" name="Straight Connector 167">
            <a:extLst>
              <a:ext uri="{FF2B5EF4-FFF2-40B4-BE49-F238E27FC236}">
                <a16:creationId xmlns:a16="http://schemas.microsoft.com/office/drawing/2014/main" id="{AB2F0158-207E-7840-8A0C-D2BCCBC3110A}"/>
              </a:ext>
            </a:extLst>
          </p:cNvPr>
          <p:cNvCxnSpPr>
            <a:cxnSpLocks/>
          </p:cNvCxnSpPr>
          <p:nvPr/>
        </p:nvCxnSpPr>
        <p:spPr>
          <a:xfrm>
            <a:off x="1230085" y="2807447"/>
            <a:ext cx="0" cy="473896"/>
          </a:xfrm>
          <a:prstGeom prst="line">
            <a:avLst/>
          </a:prstGeom>
          <a:ln w="28575">
            <a:solidFill>
              <a:schemeClr val="accent2">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sp>
        <p:nvSpPr>
          <p:cNvPr id="2" name="Striped Right Arrow 1">
            <a:extLst>
              <a:ext uri="{FF2B5EF4-FFF2-40B4-BE49-F238E27FC236}">
                <a16:creationId xmlns:a16="http://schemas.microsoft.com/office/drawing/2014/main" id="{600BEF4D-FE6D-024A-8531-871BCA194169}"/>
              </a:ext>
            </a:extLst>
          </p:cNvPr>
          <p:cNvSpPr/>
          <p:nvPr/>
        </p:nvSpPr>
        <p:spPr>
          <a:xfrm>
            <a:off x="4496699" y="3123190"/>
            <a:ext cx="645564" cy="580367"/>
          </a:xfrm>
          <a:prstGeom prst="strip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cxnSp>
        <p:nvCxnSpPr>
          <p:cNvPr id="68" name="Straight Connector 67">
            <a:extLst>
              <a:ext uri="{FF2B5EF4-FFF2-40B4-BE49-F238E27FC236}">
                <a16:creationId xmlns:a16="http://schemas.microsoft.com/office/drawing/2014/main" id="{3E12CA20-DDDE-BB47-92D5-F0FA4BBF4149}"/>
              </a:ext>
            </a:extLst>
          </p:cNvPr>
          <p:cNvCxnSpPr>
            <a:cxnSpLocks/>
          </p:cNvCxnSpPr>
          <p:nvPr/>
        </p:nvCxnSpPr>
        <p:spPr>
          <a:xfrm>
            <a:off x="3990860" y="2365985"/>
            <a:ext cx="206023" cy="0"/>
          </a:xfrm>
          <a:prstGeom prst="line">
            <a:avLst/>
          </a:prstGeom>
          <a:ln w="28575">
            <a:solidFill>
              <a:schemeClr val="tx1"/>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0AFB8ADA-4420-B247-A166-CC3DE9D19A98}"/>
              </a:ext>
            </a:extLst>
          </p:cNvPr>
          <p:cNvCxnSpPr>
            <a:cxnSpLocks/>
          </p:cNvCxnSpPr>
          <p:nvPr/>
        </p:nvCxnSpPr>
        <p:spPr>
          <a:xfrm>
            <a:off x="3990860" y="2612719"/>
            <a:ext cx="206201" cy="0"/>
          </a:xfrm>
          <a:prstGeom prst="line">
            <a:avLst/>
          </a:prstGeom>
          <a:ln w="28575">
            <a:solidFill>
              <a:schemeClr val="tx1"/>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ABE66C6C-01C5-9A40-9D31-BB8F3A77CD6E}"/>
              </a:ext>
            </a:extLst>
          </p:cNvPr>
          <p:cNvSpPr txBox="1"/>
          <p:nvPr/>
        </p:nvSpPr>
        <p:spPr>
          <a:xfrm>
            <a:off x="4189655" y="2247671"/>
            <a:ext cx="938594" cy="276999"/>
          </a:xfrm>
          <a:prstGeom prst="rect">
            <a:avLst/>
          </a:prstGeom>
          <a:noFill/>
        </p:spPr>
        <p:txBody>
          <a:bodyPr wrap="square" rtlCol="0">
            <a:spAutoFit/>
          </a:bodyPr>
          <a:lstStyle/>
          <a:p>
            <a:pPr algn="ctr" defTabSz="685800"/>
            <a:r>
              <a:rPr lang="en-US" sz="120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Data plane</a:t>
            </a:r>
          </a:p>
        </p:txBody>
      </p:sp>
      <p:sp>
        <p:nvSpPr>
          <p:cNvPr id="75" name="TextBox 74">
            <a:extLst>
              <a:ext uri="{FF2B5EF4-FFF2-40B4-BE49-F238E27FC236}">
                <a16:creationId xmlns:a16="http://schemas.microsoft.com/office/drawing/2014/main" id="{6DAD04EC-7E1C-934A-AEEF-DBC59778A461}"/>
              </a:ext>
            </a:extLst>
          </p:cNvPr>
          <p:cNvSpPr txBox="1"/>
          <p:nvPr/>
        </p:nvSpPr>
        <p:spPr>
          <a:xfrm>
            <a:off x="4173130" y="2473962"/>
            <a:ext cx="1030853" cy="276999"/>
          </a:xfrm>
          <a:prstGeom prst="rect">
            <a:avLst/>
          </a:prstGeom>
          <a:noFill/>
        </p:spPr>
        <p:txBody>
          <a:bodyPr wrap="square" rtlCol="0">
            <a:spAutoFit/>
          </a:bodyPr>
          <a:lstStyle/>
          <a:p>
            <a:pPr algn="ctr" defTabSz="685800"/>
            <a:r>
              <a:rPr lang="en-US" sz="120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Control plane</a:t>
            </a:r>
          </a:p>
        </p:txBody>
      </p:sp>
      <p:grpSp>
        <p:nvGrpSpPr>
          <p:cNvPr id="26" name="Group 25">
            <a:extLst>
              <a:ext uri="{FF2B5EF4-FFF2-40B4-BE49-F238E27FC236}">
                <a16:creationId xmlns:a16="http://schemas.microsoft.com/office/drawing/2014/main" id="{B302FE8C-C138-3242-8411-4B3B51B4B600}"/>
              </a:ext>
            </a:extLst>
          </p:cNvPr>
          <p:cNvGrpSpPr/>
          <p:nvPr/>
        </p:nvGrpSpPr>
        <p:grpSpPr>
          <a:xfrm>
            <a:off x="5056744" y="1718444"/>
            <a:ext cx="3908234" cy="3938296"/>
            <a:chOff x="6742325" y="1148257"/>
            <a:chExt cx="5210978" cy="5251060"/>
          </a:xfrm>
        </p:grpSpPr>
        <p:sp>
          <p:nvSpPr>
            <p:cNvPr id="1087" name="Rounded Rectangle 1086">
              <a:extLst>
                <a:ext uri="{FF2B5EF4-FFF2-40B4-BE49-F238E27FC236}">
                  <a16:creationId xmlns:a16="http://schemas.microsoft.com/office/drawing/2014/main" id="{9163CD50-D927-0645-A079-F0EA57A00C2B}"/>
                </a:ext>
              </a:extLst>
            </p:cNvPr>
            <p:cNvSpPr/>
            <p:nvPr/>
          </p:nvSpPr>
          <p:spPr>
            <a:xfrm>
              <a:off x="6851631" y="1288971"/>
              <a:ext cx="4980488" cy="5110346"/>
            </a:xfrm>
            <a:prstGeom prst="roundRect">
              <a:avLst>
                <a:gd name="adj" fmla="val 3790"/>
              </a:avLst>
            </a:prstGeom>
            <a:solidFill>
              <a:srgbClr val="FAFAF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123" name="Picture 122" descr="A close up of a logo&#10;&#10;Description automatically generated">
              <a:extLst>
                <a:ext uri="{FF2B5EF4-FFF2-40B4-BE49-F238E27FC236}">
                  <a16:creationId xmlns:a16="http://schemas.microsoft.com/office/drawing/2014/main" id="{A1ED8E33-D3C6-8541-8FCA-CA8DFBC4A441}"/>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209454" y="2976765"/>
              <a:ext cx="586830" cy="808084"/>
            </a:xfrm>
            <a:prstGeom prst="rect">
              <a:avLst/>
            </a:prstGeom>
          </p:spPr>
        </p:pic>
        <p:pic>
          <p:nvPicPr>
            <p:cNvPr id="124" name="Picture 123" descr="A close up of a logo&#10;&#10;Description automatically generated">
              <a:extLst>
                <a:ext uri="{FF2B5EF4-FFF2-40B4-BE49-F238E27FC236}">
                  <a16:creationId xmlns:a16="http://schemas.microsoft.com/office/drawing/2014/main" id="{8ADF3794-E4F8-2249-A976-153754609D4E}"/>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892187" y="2987011"/>
              <a:ext cx="586829" cy="808082"/>
            </a:xfrm>
            <a:prstGeom prst="rect">
              <a:avLst/>
            </a:prstGeom>
          </p:spPr>
        </p:pic>
        <p:cxnSp>
          <p:nvCxnSpPr>
            <p:cNvPr id="125" name="Straight Connector 124">
              <a:extLst>
                <a:ext uri="{FF2B5EF4-FFF2-40B4-BE49-F238E27FC236}">
                  <a16:creationId xmlns:a16="http://schemas.microsoft.com/office/drawing/2014/main" id="{5EF675FC-6A7F-B842-A17B-E6F3650596C6}"/>
                </a:ext>
              </a:extLst>
            </p:cNvPr>
            <p:cNvCxnSpPr>
              <a:cxnSpLocks/>
            </p:cNvCxnSpPr>
            <p:nvPr/>
          </p:nvCxnSpPr>
          <p:spPr>
            <a:xfrm>
              <a:off x="8532523" y="2600262"/>
              <a:ext cx="0" cy="456598"/>
            </a:xfrm>
            <a:prstGeom prst="line">
              <a:avLst/>
            </a:prstGeom>
            <a:ln w="28575">
              <a:solidFill>
                <a:schemeClr val="accent2">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26" name="Straight Connector 125">
              <a:extLst>
                <a:ext uri="{FF2B5EF4-FFF2-40B4-BE49-F238E27FC236}">
                  <a16:creationId xmlns:a16="http://schemas.microsoft.com/office/drawing/2014/main" id="{492AB621-5E62-2D46-970C-34EDB315F047}"/>
                </a:ext>
              </a:extLst>
            </p:cNvPr>
            <p:cNvCxnSpPr>
              <a:cxnSpLocks/>
            </p:cNvCxnSpPr>
            <p:nvPr/>
          </p:nvCxnSpPr>
          <p:spPr>
            <a:xfrm>
              <a:off x="8457431" y="2600262"/>
              <a:ext cx="0" cy="457162"/>
            </a:xfrm>
            <a:prstGeom prst="line">
              <a:avLst/>
            </a:prstGeom>
            <a:ln w="28575">
              <a:solidFill>
                <a:schemeClr val="accent2">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27" name="Straight Connector 126">
              <a:extLst>
                <a:ext uri="{FF2B5EF4-FFF2-40B4-BE49-F238E27FC236}">
                  <a16:creationId xmlns:a16="http://schemas.microsoft.com/office/drawing/2014/main" id="{B528C34E-E73A-3B4D-ABD6-5CD5E9DD10D7}"/>
                </a:ext>
              </a:extLst>
            </p:cNvPr>
            <p:cNvCxnSpPr>
              <a:cxnSpLocks/>
            </p:cNvCxnSpPr>
            <p:nvPr/>
          </p:nvCxnSpPr>
          <p:spPr>
            <a:xfrm>
              <a:off x="9196760" y="2207097"/>
              <a:ext cx="332657" cy="1543"/>
            </a:xfrm>
            <a:prstGeom prst="line">
              <a:avLst/>
            </a:prstGeom>
            <a:ln w="28575">
              <a:solidFill>
                <a:schemeClr val="tx1"/>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28" name="Straight Connector 127">
              <a:extLst>
                <a:ext uri="{FF2B5EF4-FFF2-40B4-BE49-F238E27FC236}">
                  <a16:creationId xmlns:a16="http://schemas.microsoft.com/office/drawing/2014/main" id="{17D69A69-E7B4-2D41-93EF-53D1622CA7D9}"/>
                </a:ext>
              </a:extLst>
            </p:cNvPr>
            <p:cNvCxnSpPr>
              <a:cxnSpLocks/>
            </p:cNvCxnSpPr>
            <p:nvPr/>
          </p:nvCxnSpPr>
          <p:spPr>
            <a:xfrm>
              <a:off x="9196760" y="2310276"/>
              <a:ext cx="332657" cy="0"/>
            </a:xfrm>
            <a:prstGeom prst="line">
              <a:avLst/>
            </a:prstGeom>
            <a:ln w="28575">
              <a:solidFill>
                <a:schemeClr val="tx1"/>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pic>
          <p:nvPicPr>
            <p:cNvPr id="129" name="Graphic 128" descr="Smart Phone">
              <a:extLst>
                <a:ext uri="{FF2B5EF4-FFF2-40B4-BE49-F238E27FC236}">
                  <a16:creationId xmlns:a16="http://schemas.microsoft.com/office/drawing/2014/main" id="{463C6A9B-207E-0948-BDD6-B7587B454D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24321">
              <a:off x="9860536" y="4495416"/>
              <a:ext cx="543924" cy="543924"/>
            </a:xfrm>
            <a:prstGeom prst="rect">
              <a:avLst/>
            </a:prstGeom>
          </p:spPr>
        </p:pic>
        <p:sp>
          <p:nvSpPr>
            <p:cNvPr id="130" name="TextBox 129">
              <a:extLst>
                <a:ext uri="{FF2B5EF4-FFF2-40B4-BE49-F238E27FC236}">
                  <a16:creationId xmlns:a16="http://schemas.microsoft.com/office/drawing/2014/main" id="{D6B900EC-F9A8-2E42-8A56-C64FAEA06A6A}"/>
                </a:ext>
              </a:extLst>
            </p:cNvPr>
            <p:cNvSpPr txBox="1"/>
            <p:nvPr/>
          </p:nvSpPr>
          <p:spPr>
            <a:xfrm>
              <a:off x="10192794" y="4667666"/>
              <a:ext cx="511251" cy="400109"/>
            </a:xfrm>
            <a:prstGeom prst="rect">
              <a:avLst/>
            </a:prstGeom>
            <a:noFill/>
          </p:spPr>
          <p:txBody>
            <a:bodyPr wrap="none" rtlCol="0">
              <a:spAutoFit/>
            </a:bodyPr>
            <a:lstStyle/>
            <a:p>
              <a:pPr defTabSz="685800"/>
              <a:r>
                <a:rPr lang="en-US" sz="1350" b="1">
                  <a:solidFill>
                    <a:prstClr val="black"/>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UE</a:t>
              </a:r>
            </a:p>
          </p:txBody>
        </p:sp>
        <p:cxnSp>
          <p:nvCxnSpPr>
            <p:cNvPr id="131" name="Straight Connector 130">
              <a:extLst>
                <a:ext uri="{FF2B5EF4-FFF2-40B4-BE49-F238E27FC236}">
                  <a16:creationId xmlns:a16="http://schemas.microsoft.com/office/drawing/2014/main" id="{F15A7473-6597-754E-9510-76666A7B3A26}"/>
                </a:ext>
              </a:extLst>
            </p:cNvPr>
            <p:cNvCxnSpPr>
              <a:cxnSpLocks/>
            </p:cNvCxnSpPr>
            <p:nvPr/>
          </p:nvCxnSpPr>
          <p:spPr>
            <a:xfrm>
              <a:off x="8475847" y="4157102"/>
              <a:ext cx="0" cy="296726"/>
            </a:xfrm>
            <a:prstGeom prst="line">
              <a:avLst/>
            </a:prstGeom>
            <a:ln w="28575">
              <a:solidFill>
                <a:schemeClr val="accent2">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33" name="Straight Connector 132">
              <a:extLst>
                <a:ext uri="{FF2B5EF4-FFF2-40B4-BE49-F238E27FC236}">
                  <a16:creationId xmlns:a16="http://schemas.microsoft.com/office/drawing/2014/main" id="{EC335585-BE23-7249-A663-F29BEE6AF6CF}"/>
                </a:ext>
              </a:extLst>
            </p:cNvPr>
            <p:cNvCxnSpPr>
              <a:cxnSpLocks/>
            </p:cNvCxnSpPr>
            <p:nvPr/>
          </p:nvCxnSpPr>
          <p:spPr>
            <a:xfrm>
              <a:off x="8377130" y="4157102"/>
              <a:ext cx="0" cy="296726"/>
            </a:xfrm>
            <a:prstGeom prst="line">
              <a:avLst/>
            </a:prstGeom>
            <a:ln w="28575">
              <a:solidFill>
                <a:schemeClr val="accent2">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sp>
          <p:nvSpPr>
            <p:cNvPr id="134" name="Rounded Rectangle 133">
              <a:extLst>
                <a:ext uri="{FF2B5EF4-FFF2-40B4-BE49-F238E27FC236}">
                  <a16:creationId xmlns:a16="http://schemas.microsoft.com/office/drawing/2014/main" id="{A1CA01D7-A371-984C-9319-AAB214A87CB3}"/>
                </a:ext>
              </a:extLst>
            </p:cNvPr>
            <p:cNvSpPr/>
            <p:nvPr/>
          </p:nvSpPr>
          <p:spPr>
            <a:xfrm>
              <a:off x="9730114" y="3768985"/>
              <a:ext cx="910976" cy="341115"/>
            </a:xfrm>
            <a:prstGeom prst="round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350" b="1">
                  <a:solidFill>
                    <a:srgbClr val="4BACC6">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5G-RAN</a:t>
              </a:r>
            </a:p>
          </p:txBody>
        </p:sp>
        <p:sp>
          <p:nvSpPr>
            <p:cNvPr id="135" name="Rounded Rectangle 134">
              <a:extLst>
                <a:ext uri="{FF2B5EF4-FFF2-40B4-BE49-F238E27FC236}">
                  <a16:creationId xmlns:a16="http://schemas.microsoft.com/office/drawing/2014/main" id="{1B660D00-6A5A-1D4A-87A9-E89954970DA9}"/>
                </a:ext>
              </a:extLst>
            </p:cNvPr>
            <p:cNvSpPr/>
            <p:nvPr/>
          </p:nvSpPr>
          <p:spPr>
            <a:xfrm>
              <a:off x="7984248" y="3765048"/>
              <a:ext cx="983194" cy="345052"/>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350" b="1">
                  <a:solidFill>
                    <a:srgbClr val="C0504D">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LTE-RAN</a:t>
              </a:r>
              <a:endParaRPr lang="en-US" sz="1200" b="1">
                <a:solidFill>
                  <a:srgbClr val="C0504D">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endParaRPr>
            </a:p>
          </p:txBody>
        </p:sp>
        <p:sp>
          <p:nvSpPr>
            <p:cNvPr id="137" name="Cube 136">
              <a:extLst>
                <a:ext uri="{FF2B5EF4-FFF2-40B4-BE49-F238E27FC236}">
                  <a16:creationId xmlns:a16="http://schemas.microsoft.com/office/drawing/2014/main" id="{C3B1CFE3-85DA-084B-BF25-4C233891484B}"/>
                </a:ext>
              </a:extLst>
            </p:cNvPr>
            <p:cNvSpPr/>
            <p:nvPr/>
          </p:nvSpPr>
          <p:spPr>
            <a:xfrm>
              <a:off x="7927019" y="1944290"/>
              <a:ext cx="1235352" cy="604321"/>
            </a:xfrm>
            <a:prstGeom prst="cube">
              <a:avLst>
                <a:gd name="adj" fmla="val 9004"/>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a:rPr>
                <a:t>LTE CORE</a:t>
              </a:r>
            </a:p>
          </p:txBody>
        </p:sp>
        <p:sp>
          <p:nvSpPr>
            <p:cNvPr id="138" name="Cube 137">
              <a:extLst>
                <a:ext uri="{FF2B5EF4-FFF2-40B4-BE49-F238E27FC236}">
                  <a16:creationId xmlns:a16="http://schemas.microsoft.com/office/drawing/2014/main" id="{B39FB560-A4F8-8F4C-887D-E475A6467F1E}"/>
                </a:ext>
              </a:extLst>
            </p:cNvPr>
            <p:cNvSpPr/>
            <p:nvPr/>
          </p:nvSpPr>
          <p:spPr>
            <a:xfrm>
              <a:off x="9567432" y="1964353"/>
              <a:ext cx="1235352" cy="604321"/>
            </a:xfrm>
            <a:prstGeom prst="cube">
              <a:avLst>
                <a:gd name="adj" fmla="val 9004"/>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a:rPr>
                <a:t>5G CORE</a:t>
              </a:r>
            </a:p>
          </p:txBody>
        </p:sp>
        <p:pic>
          <p:nvPicPr>
            <p:cNvPr id="139" name="Graphic 138" descr="Smart Phone">
              <a:extLst>
                <a:ext uri="{FF2B5EF4-FFF2-40B4-BE49-F238E27FC236}">
                  <a16:creationId xmlns:a16="http://schemas.microsoft.com/office/drawing/2014/main" id="{D64F21E3-5C9C-6945-A74D-EDEB472F01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24321">
              <a:off x="8055756" y="4489065"/>
              <a:ext cx="543924" cy="543924"/>
            </a:xfrm>
            <a:prstGeom prst="rect">
              <a:avLst/>
            </a:prstGeom>
          </p:spPr>
        </p:pic>
        <p:sp>
          <p:nvSpPr>
            <p:cNvPr id="140" name="TextBox 139">
              <a:extLst>
                <a:ext uri="{FF2B5EF4-FFF2-40B4-BE49-F238E27FC236}">
                  <a16:creationId xmlns:a16="http://schemas.microsoft.com/office/drawing/2014/main" id="{8678145D-BC92-2A45-9668-065373D79F72}"/>
                </a:ext>
              </a:extLst>
            </p:cNvPr>
            <p:cNvSpPr txBox="1"/>
            <p:nvPr/>
          </p:nvSpPr>
          <p:spPr>
            <a:xfrm>
              <a:off x="8388014" y="4661316"/>
              <a:ext cx="511251" cy="400109"/>
            </a:xfrm>
            <a:prstGeom prst="rect">
              <a:avLst/>
            </a:prstGeom>
            <a:noFill/>
          </p:spPr>
          <p:txBody>
            <a:bodyPr wrap="none" rtlCol="0">
              <a:spAutoFit/>
            </a:bodyPr>
            <a:lstStyle/>
            <a:p>
              <a:pPr defTabSz="685800"/>
              <a:r>
                <a:rPr lang="en-US" sz="1350" b="1">
                  <a:solidFill>
                    <a:prstClr val="black"/>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UE</a:t>
              </a:r>
            </a:p>
          </p:txBody>
        </p:sp>
        <p:cxnSp>
          <p:nvCxnSpPr>
            <p:cNvPr id="154" name="Straight Connector 153">
              <a:extLst>
                <a:ext uri="{FF2B5EF4-FFF2-40B4-BE49-F238E27FC236}">
                  <a16:creationId xmlns:a16="http://schemas.microsoft.com/office/drawing/2014/main" id="{9459714C-E5F7-3F45-9E95-74EDEB3FAF91}"/>
                </a:ext>
              </a:extLst>
            </p:cNvPr>
            <p:cNvCxnSpPr>
              <a:cxnSpLocks/>
            </p:cNvCxnSpPr>
            <p:nvPr/>
          </p:nvCxnSpPr>
          <p:spPr>
            <a:xfrm>
              <a:off x="10231215" y="4157102"/>
              <a:ext cx="0" cy="296726"/>
            </a:xfrm>
            <a:prstGeom prst="line">
              <a:avLst/>
            </a:prstGeom>
            <a:ln w="28575">
              <a:solidFill>
                <a:schemeClr val="accent5">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55" name="Straight Connector 154">
              <a:extLst>
                <a:ext uri="{FF2B5EF4-FFF2-40B4-BE49-F238E27FC236}">
                  <a16:creationId xmlns:a16="http://schemas.microsoft.com/office/drawing/2014/main" id="{04BDC0B3-11BC-754D-816A-C1261F02560B}"/>
                </a:ext>
              </a:extLst>
            </p:cNvPr>
            <p:cNvCxnSpPr>
              <a:cxnSpLocks/>
            </p:cNvCxnSpPr>
            <p:nvPr/>
          </p:nvCxnSpPr>
          <p:spPr>
            <a:xfrm>
              <a:off x="10132498" y="4157102"/>
              <a:ext cx="0" cy="296726"/>
            </a:xfrm>
            <a:prstGeom prst="line">
              <a:avLst/>
            </a:prstGeom>
            <a:ln w="28575">
              <a:solidFill>
                <a:schemeClr val="accent5">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63" name="Straight Connector 162">
              <a:extLst>
                <a:ext uri="{FF2B5EF4-FFF2-40B4-BE49-F238E27FC236}">
                  <a16:creationId xmlns:a16="http://schemas.microsoft.com/office/drawing/2014/main" id="{84757C3A-AE5E-E343-90CB-AAA119E7A343}"/>
                </a:ext>
              </a:extLst>
            </p:cNvPr>
            <p:cNvCxnSpPr>
              <a:cxnSpLocks/>
            </p:cNvCxnSpPr>
            <p:nvPr/>
          </p:nvCxnSpPr>
          <p:spPr>
            <a:xfrm>
              <a:off x="10221690" y="2613142"/>
              <a:ext cx="0" cy="460039"/>
            </a:xfrm>
            <a:prstGeom prst="line">
              <a:avLst/>
            </a:prstGeom>
            <a:ln w="28575">
              <a:solidFill>
                <a:schemeClr val="accent5">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64" name="Straight Connector 163">
              <a:extLst>
                <a:ext uri="{FF2B5EF4-FFF2-40B4-BE49-F238E27FC236}">
                  <a16:creationId xmlns:a16="http://schemas.microsoft.com/office/drawing/2014/main" id="{45B53AD0-6993-DA4C-82F0-A1D8BF80E0CC}"/>
                </a:ext>
              </a:extLst>
            </p:cNvPr>
            <p:cNvCxnSpPr>
              <a:cxnSpLocks/>
            </p:cNvCxnSpPr>
            <p:nvPr/>
          </p:nvCxnSpPr>
          <p:spPr>
            <a:xfrm>
              <a:off x="10146598" y="2613142"/>
              <a:ext cx="0" cy="460603"/>
            </a:xfrm>
            <a:prstGeom prst="line">
              <a:avLst/>
            </a:prstGeom>
            <a:ln w="28575">
              <a:solidFill>
                <a:schemeClr val="accent5">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sp>
          <p:nvSpPr>
            <p:cNvPr id="84" name="Rounded Rectangle 83">
              <a:extLst>
                <a:ext uri="{FF2B5EF4-FFF2-40B4-BE49-F238E27FC236}">
                  <a16:creationId xmlns:a16="http://schemas.microsoft.com/office/drawing/2014/main" id="{95A22F3A-34FC-E245-936C-9C3457E07325}"/>
                </a:ext>
              </a:extLst>
            </p:cNvPr>
            <p:cNvSpPr/>
            <p:nvPr/>
          </p:nvSpPr>
          <p:spPr>
            <a:xfrm>
              <a:off x="6742325" y="1148257"/>
              <a:ext cx="5210978" cy="357808"/>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b="1">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rPr>
                <a:t>Standalone Mode (SA)</a:t>
              </a:r>
              <a:endParaRPr lang="en-US" sz="1350">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endParaRPr>
            </a:p>
          </p:txBody>
        </p:sp>
      </p:grpSp>
      <p:sp>
        <p:nvSpPr>
          <p:cNvPr id="210" name="TextBox 209">
            <a:extLst>
              <a:ext uri="{FF2B5EF4-FFF2-40B4-BE49-F238E27FC236}">
                <a16:creationId xmlns:a16="http://schemas.microsoft.com/office/drawing/2014/main" id="{5426B164-2CE9-4148-A71D-F9310C000E11}"/>
              </a:ext>
            </a:extLst>
          </p:cNvPr>
          <p:cNvSpPr txBox="1"/>
          <p:nvPr/>
        </p:nvSpPr>
        <p:spPr>
          <a:xfrm>
            <a:off x="5483795" y="4663028"/>
            <a:ext cx="3383558" cy="995016"/>
          </a:xfrm>
          <a:prstGeom prst="rect">
            <a:avLst/>
          </a:prstGeom>
          <a:noFill/>
        </p:spPr>
        <p:txBody>
          <a:bodyPr wrap="square" rtlCol="0">
            <a:spAutoFit/>
          </a:bodyPr>
          <a:lstStyle/>
          <a:p>
            <a:pPr defTabSz="685800">
              <a:lnSpc>
                <a:spcPct val="150000"/>
              </a:lnSpc>
            </a:pPr>
            <a:r>
              <a:rPr lang="en-US" sz="13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No dependency on LTE</a:t>
            </a:r>
          </a:p>
          <a:p>
            <a:pPr defTabSz="685800">
              <a:lnSpc>
                <a:spcPct val="150000"/>
              </a:lnSpc>
            </a:pPr>
            <a:r>
              <a:rPr lang="en-US" sz="13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Fully exploit features provided by 5GC</a:t>
            </a:r>
          </a:p>
          <a:p>
            <a:pPr defTabSz="685800">
              <a:lnSpc>
                <a:spcPct val="150000"/>
              </a:lnSpc>
            </a:pPr>
            <a:r>
              <a:rPr lang="en-US" sz="13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Requires heavy infrastructure investments</a:t>
            </a:r>
          </a:p>
        </p:txBody>
      </p:sp>
      <p:pic>
        <p:nvPicPr>
          <p:cNvPr id="81" name="Graphic 80" descr="Checkmark">
            <a:extLst>
              <a:ext uri="{FF2B5EF4-FFF2-40B4-BE49-F238E27FC236}">
                <a16:creationId xmlns:a16="http://schemas.microsoft.com/office/drawing/2014/main" id="{44B6D557-C023-2B46-9134-6CEABEDD36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96166" y="5087686"/>
            <a:ext cx="187630" cy="187630"/>
          </a:xfrm>
          <a:prstGeom prst="rect">
            <a:avLst/>
          </a:prstGeom>
        </p:spPr>
      </p:pic>
      <p:pic>
        <p:nvPicPr>
          <p:cNvPr id="83" name="Graphic 82" descr="Close">
            <a:extLst>
              <a:ext uri="{FF2B5EF4-FFF2-40B4-BE49-F238E27FC236}">
                <a16:creationId xmlns:a16="http://schemas.microsoft.com/office/drawing/2014/main" id="{C2406814-E46E-154C-BF2A-6A1CBC70CAA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94954" y="5380851"/>
            <a:ext cx="185166" cy="185166"/>
          </a:xfrm>
          <a:prstGeom prst="rect">
            <a:avLst/>
          </a:prstGeom>
        </p:spPr>
      </p:pic>
      <p:pic>
        <p:nvPicPr>
          <p:cNvPr id="85" name="Graphic 84" descr="Checkmark">
            <a:extLst>
              <a:ext uri="{FF2B5EF4-FFF2-40B4-BE49-F238E27FC236}">
                <a16:creationId xmlns:a16="http://schemas.microsoft.com/office/drawing/2014/main" id="{F4CF17D1-879C-0C46-9A9B-82FB449F98D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96166" y="4807957"/>
            <a:ext cx="187630" cy="187630"/>
          </a:xfrm>
          <a:prstGeom prst="rect">
            <a:avLst/>
          </a:prstGeom>
        </p:spPr>
      </p:pic>
      <p:sp>
        <p:nvSpPr>
          <p:cNvPr id="101" name="TextBox 100">
            <a:extLst>
              <a:ext uri="{FF2B5EF4-FFF2-40B4-BE49-F238E27FC236}">
                <a16:creationId xmlns:a16="http://schemas.microsoft.com/office/drawing/2014/main" id="{4C700DB7-4394-AD49-93E9-30998FFB26DC}"/>
              </a:ext>
            </a:extLst>
          </p:cNvPr>
          <p:cNvSpPr txBox="1"/>
          <p:nvPr/>
        </p:nvSpPr>
        <p:spPr>
          <a:xfrm>
            <a:off x="7683339" y="4711641"/>
            <a:ext cx="1061894" cy="300082"/>
          </a:xfrm>
          <a:prstGeom prst="rect">
            <a:avLst/>
          </a:prstGeom>
          <a:noFill/>
        </p:spPr>
        <p:txBody>
          <a:bodyPr wrap="none" rtlCol="0">
            <a:spAutoFit/>
          </a:bodyPr>
          <a:lstStyle/>
          <a:p>
            <a:pPr defTabSz="685800"/>
            <a:r>
              <a:rPr lang="en-US" sz="1350">
                <a:solidFill>
                  <a:srgbClr val="FF0000"/>
                </a:solidFill>
                <a:latin typeface="CMU Sans Serif Medium" panose="02000603000000000000" pitchFamily="2" charset="0"/>
                <a:ea typeface="CMU Sans Serif Medium" panose="02000603000000000000" pitchFamily="2" charset="0"/>
                <a:cs typeface="CMU Sans Serif Medium" panose="02000603000000000000" pitchFamily="2" charset="0"/>
              </a:rPr>
              <a:t>“Main drop”</a:t>
            </a:r>
          </a:p>
        </p:txBody>
      </p:sp>
      <p:sp>
        <p:nvSpPr>
          <p:cNvPr id="96" name="Striped Right Arrow 95">
            <a:extLst>
              <a:ext uri="{FF2B5EF4-FFF2-40B4-BE49-F238E27FC236}">
                <a16:creationId xmlns:a16="http://schemas.microsoft.com/office/drawing/2014/main" id="{98975E10-E394-5144-804E-A36D27A21396}"/>
              </a:ext>
            </a:extLst>
          </p:cNvPr>
          <p:cNvSpPr/>
          <p:nvPr/>
        </p:nvSpPr>
        <p:spPr>
          <a:xfrm flipH="1">
            <a:off x="3941384" y="3115156"/>
            <a:ext cx="569016" cy="580367"/>
          </a:xfrm>
          <a:prstGeom prst="stripedRightArrow">
            <a:avLst/>
          </a:prstGeom>
          <a:solidFill>
            <a:schemeClr val="tx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74" name="Rectangle 73">
            <a:extLst>
              <a:ext uri="{FF2B5EF4-FFF2-40B4-BE49-F238E27FC236}">
                <a16:creationId xmlns:a16="http://schemas.microsoft.com/office/drawing/2014/main" id="{6EF74922-8D0E-004C-A59C-006E353F36E1}"/>
              </a:ext>
            </a:extLst>
          </p:cNvPr>
          <p:cNvSpPr/>
          <p:nvPr/>
        </p:nvSpPr>
        <p:spPr>
          <a:xfrm>
            <a:off x="5028401" y="1978402"/>
            <a:ext cx="4017298" cy="373037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76" name="Rectangle 75">
            <a:extLst>
              <a:ext uri="{FF2B5EF4-FFF2-40B4-BE49-F238E27FC236}">
                <a16:creationId xmlns:a16="http://schemas.microsoft.com/office/drawing/2014/main" id="{9B2A2167-9CB0-F748-9041-45216FED4FFE}"/>
              </a:ext>
            </a:extLst>
          </p:cNvPr>
          <p:cNvSpPr/>
          <p:nvPr/>
        </p:nvSpPr>
        <p:spPr>
          <a:xfrm>
            <a:off x="3941747" y="3020801"/>
            <a:ext cx="1186502" cy="685974"/>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77" name="Rectangle 76">
            <a:extLst>
              <a:ext uri="{FF2B5EF4-FFF2-40B4-BE49-F238E27FC236}">
                <a16:creationId xmlns:a16="http://schemas.microsoft.com/office/drawing/2014/main" id="{1591C889-FC21-F244-9F19-30D9DA3DEAB1}"/>
              </a:ext>
            </a:extLst>
          </p:cNvPr>
          <p:cNvSpPr/>
          <p:nvPr/>
        </p:nvSpPr>
        <p:spPr>
          <a:xfrm>
            <a:off x="4874965" y="1668093"/>
            <a:ext cx="4269035" cy="362342"/>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78" name="Rectangle 77">
            <a:extLst>
              <a:ext uri="{FF2B5EF4-FFF2-40B4-BE49-F238E27FC236}">
                <a16:creationId xmlns:a16="http://schemas.microsoft.com/office/drawing/2014/main" id="{935BCAEE-04B3-E74A-829B-D94E96C3B906}"/>
              </a:ext>
            </a:extLst>
          </p:cNvPr>
          <p:cNvSpPr/>
          <p:nvPr/>
        </p:nvSpPr>
        <p:spPr>
          <a:xfrm>
            <a:off x="4149887" y="3862916"/>
            <a:ext cx="1016816" cy="68597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86" name="TextBox 85">
            <a:extLst>
              <a:ext uri="{FF2B5EF4-FFF2-40B4-BE49-F238E27FC236}">
                <a16:creationId xmlns:a16="http://schemas.microsoft.com/office/drawing/2014/main" id="{98E0AC18-0A8F-2047-9A9F-2443F188750A}"/>
              </a:ext>
            </a:extLst>
          </p:cNvPr>
          <p:cNvSpPr txBox="1"/>
          <p:nvPr/>
        </p:nvSpPr>
        <p:spPr>
          <a:xfrm>
            <a:off x="4362307" y="3616724"/>
            <a:ext cx="2545275" cy="1061829"/>
          </a:xfrm>
          <a:prstGeom prst="rect">
            <a:avLst/>
          </a:prstGeom>
          <a:noFill/>
        </p:spPr>
        <p:txBody>
          <a:bodyPr wrap="square" rtlCol="0">
            <a:spAutoFit/>
          </a:bodyPr>
          <a:lstStyle/>
          <a:p>
            <a:pPr algn="ctr" defTabSz="685800"/>
            <a:r>
              <a:rPr lang="en-US" sz="210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All current 5G deployments follow this model</a:t>
            </a:r>
          </a:p>
        </p:txBody>
      </p:sp>
      <p:sp>
        <p:nvSpPr>
          <p:cNvPr id="87" name="Left Arrow 86">
            <a:extLst>
              <a:ext uri="{FF2B5EF4-FFF2-40B4-BE49-F238E27FC236}">
                <a16:creationId xmlns:a16="http://schemas.microsoft.com/office/drawing/2014/main" id="{10AEB4D6-3FEE-FA44-A187-F37C8665B756}"/>
              </a:ext>
            </a:extLst>
          </p:cNvPr>
          <p:cNvSpPr/>
          <p:nvPr/>
        </p:nvSpPr>
        <p:spPr>
          <a:xfrm rot="705321">
            <a:off x="3494544" y="3538280"/>
            <a:ext cx="1115458" cy="430839"/>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70" name="TextBox 69">
            <a:extLst>
              <a:ext uri="{FF2B5EF4-FFF2-40B4-BE49-F238E27FC236}">
                <a16:creationId xmlns:a16="http://schemas.microsoft.com/office/drawing/2014/main" id="{1CE01B45-C6F8-8646-B528-D6048DF8D169}"/>
              </a:ext>
            </a:extLst>
          </p:cNvPr>
          <p:cNvSpPr txBox="1"/>
          <p:nvPr/>
        </p:nvSpPr>
        <p:spPr>
          <a:xfrm>
            <a:off x="477029" y="4871519"/>
            <a:ext cx="3667241" cy="683392"/>
          </a:xfrm>
          <a:prstGeom prst="rect">
            <a:avLst/>
          </a:prstGeom>
          <a:noFill/>
        </p:spPr>
        <p:txBody>
          <a:bodyPr wrap="square" rtlCol="0">
            <a:spAutoFit/>
          </a:bodyPr>
          <a:lstStyle/>
          <a:p>
            <a:pPr defTabSz="685800">
              <a:lnSpc>
                <a:spcPct val="150000"/>
              </a:lnSpc>
            </a:pPr>
            <a:r>
              <a:rPr lang="en-US" sz="13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Supplement existing infrastructure investments</a:t>
            </a:r>
          </a:p>
          <a:p>
            <a:pPr defTabSz="685800">
              <a:lnSpc>
                <a:spcPct val="150000"/>
              </a:lnSpc>
            </a:pPr>
            <a:r>
              <a:rPr lang="en-US" sz="13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Control plane over LTE network</a:t>
            </a:r>
          </a:p>
        </p:txBody>
      </p:sp>
      <p:pic>
        <p:nvPicPr>
          <p:cNvPr id="71" name="Graphic 70" descr="Close">
            <a:extLst>
              <a:ext uri="{FF2B5EF4-FFF2-40B4-BE49-F238E27FC236}">
                <a16:creationId xmlns:a16="http://schemas.microsoft.com/office/drawing/2014/main" id="{EEF7A351-FFED-AF4B-BFD4-338DDD9EBB6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7861" y="5304320"/>
            <a:ext cx="185166" cy="185166"/>
          </a:xfrm>
          <a:prstGeom prst="rect">
            <a:avLst/>
          </a:prstGeom>
        </p:spPr>
      </p:pic>
      <p:pic>
        <p:nvPicPr>
          <p:cNvPr id="73" name="Graphic 72" descr="Checkmark">
            <a:extLst>
              <a:ext uri="{FF2B5EF4-FFF2-40B4-BE49-F238E27FC236}">
                <a16:creationId xmlns:a16="http://schemas.microsoft.com/office/drawing/2014/main" id="{B03DA9DF-8C80-6542-96A1-CCD8697E96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6630" y="4994105"/>
            <a:ext cx="187630" cy="187630"/>
          </a:xfrm>
          <a:prstGeom prst="rect">
            <a:avLst/>
          </a:prstGeom>
        </p:spPr>
      </p:pic>
      <p:sp>
        <p:nvSpPr>
          <p:cNvPr id="4" name="TextBox 3">
            <a:extLst>
              <a:ext uri="{FF2B5EF4-FFF2-40B4-BE49-F238E27FC236}">
                <a16:creationId xmlns:a16="http://schemas.microsoft.com/office/drawing/2014/main" id="{2E2BAFD4-FD3F-5760-F821-F68D21832C22}"/>
              </a:ext>
            </a:extLst>
          </p:cNvPr>
          <p:cNvSpPr txBox="1"/>
          <p:nvPr/>
        </p:nvSpPr>
        <p:spPr>
          <a:xfrm>
            <a:off x="282879" y="6067938"/>
            <a:ext cx="7819210" cy="369332"/>
          </a:xfrm>
          <a:prstGeom prst="rect">
            <a:avLst/>
          </a:prstGeom>
          <a:noFill/>
        </p:spPr>
        <p:txBody>
          <a:bodyPr wrap="square">
            <a:spAutoFit/>
          </a:bodyPr>
          <a:lstStyle/>
          <a:p>
            <a:r>
              <a:rPr lang="en-CH">
                <a:hlinkClick r:id="rId10"/>
              </a:rPr>
              <a:t>https://networking.umn.edu/research-projects/5g-measurements</a:t>
            </a:r>
            <a:endParaRPr lang="en-CH"/>
          </a:p>
        </p:txBody>
      </p:sp>
    </p:spTree>
    <p:extLst>
      <p:ext uri="{BB962C8B-B14F-4D97-AF65-F5344CB8AC3E}">
        <p14:creationId xmlns:p14="http://schemas.microsoft.com/office/powerpoint/2010/main" val="317103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afterEffect">
                                  <p:stCondLst>
                                    <p:cond delay="0"/>
                                  </p:stCondLst>
                                  <p:endCondLst>
                                    <p:cond evt="onNext" delay="0">
                                      <p:tgtEl>
                                        <p:sldTgt/>
                                      </p:tgtEl>
                                    </p:cond>
                                  </p:endCondLst>
                                  <p:childTnLst>
                                    <p:anim calcmode="discrete" valueType="str">
                                      <p:cBhvr>
                                        <p:cTn id="6" dur="1000" fill="hold"/>
                                        <p:tgtEl>
                                          <p:spTgt spid="8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D0E2B-409A-4EC2-BDC6-6C6032F77A3E}"/>
            </a:ext>
          </a:extLst>
        </p:cNvPr>
        <p:cNvGrpSpPr/>
        <p:nvPr/>
      </p:nvGrpSpPr>
      <p:grpSpPr>
        <a:xfrm>
          <a:off x="0" y="0"/>
          <a:ext cx="0" cy="0"/>
          <a:chOff x="0" y="0"/>
          <a:chExt cx="0" cy="0"/>
        </a:xfrm>
      </p:grpSpPr>
      <p:sp>
        <p:nvSpPr>
          <p:cNvPr id="182" name="Rounded Rectangle 181">
            <a:extLst>
              <a:ext uri="{FF2B5EF4-FFF2-40B4-BE49-F238E27FC236}">
                <a16:creationId xmlns:a16="http://schemas.microsoft.com/office/drawing/2014/main" id="{6A4B9730-B4D8-5EEF-0BFF-6CFA021CF601}"/>
              </a:ext>
            </a:extLst>
          </p:cNvPr>
          <p:cNvSpPr/>
          <p:nvPr/>
        </p:nvSpPr>
        <p:spPr>
          <a:xfrm>
            <a:off x="247598" y="1823980"/>
            <a:ext cx="3677098" cy="3853892"/>
          </a:xfrm>
          <a:prstGeom prst="roundRect">
            <a:avLst>
              <a:gd name="adj" fmla="val 3790"/>
            </a:avLst>
          </a:prstGeom>
          <a:solidFill>
            <a:srgbClr val="FAFAF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3" name="Title 2">
            <a:extLst>
              <a:ext uri="{FF2B5EF4-FFF2-40B4-BE49-F238E27FC236}">
                <a16:creationId xmlns:a16="http://schemas.microsoft.com/office/drawing/2014/main" id="{A0C8DF86-D949-6203-3263-A2BCDB14A4B8}"/>
              </a:ext>
            </a:extLst>
          </p:cNvPr>
          <p:cNvSpPr>
            <a:spLocks noGrp="1"/>
          </p:cNvSpPr>
          <p:nvPr>
            <p:ph type="title"/>
          </p:nvPr>
        </p:nvSpPr>
        <p:spPr/>
        <p:txBody>
          <a:bodyPr/>
          <a:lstStyle/>
          <a:p>
            <a:r>
              <a:rPr lang="en-US"/>
              <a:t>5G Deployment Strategies</a:t>
            </a:r>
          </a:p>
        </p:txBody>
      </p:sp>
      <p:pic>
        <p:nvPicPr>
          <p:cNvPr id="7" name="Picture 6" descr="A close up of a logo&#10;&#10;Description automatically generated">
            <a:extLst>
              <a:ext uri="{FF2B5EF4-FFF2-40B4-BE49-F238E27FC236}">
                <a16:creationId xmlns:a16="http://schemas.microsoft.com/office/drawing/2014/main" id="{7B95CB04-0F1B-E1D7-78CF-F97342CADA3C}"/>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7568" y="3212963"/>
            <a:ext cx="440123" cy="606063"/>
          </a:xfrm>
          <a:prstGeom prst="rect">
            <a:avLst/>
          </a:prstGeom>
        </p:spPr>
      </p:pic>
      <p:pic>
        <p:nvPicPr>
          <p:cNvPr id="10" name="Picture 9" descr="A close up of a logo&#10;&#10;Description automatically generated">
            <a:extLst>
              <a:ext uri="{FF2B5EF4-FFF2-40B4-BE49-F238E27FC236}">
                <a16:creationId xmlns:a16="http://schemas.microsoft.com/office/drawing/2014/main" id="{3878F322-50B7-9525-7045-8695D7E7EC7E}"/>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679698" y="3220648"/>
            <a:ext cx="440122" cy="606062"/>
          </a:xfrm>
          <a:prstGeom prst="rect">
            <a:avLst/>
          </a:prstGeom>
        </p:spPr>
      </p:pic>
      <p:cxnSp>
        <p:nvCxnSpPr>
          <p:cNvPr id="25" name="Straight Connector 24">
            <a:extLst>
              <a:ext uri="{FF2B5EF4-FFF2-40B4-BE49-F238E27FC236}">
                <a16:creationId xmlns:a16="http://schemas.microsoft.com/office/drawing/2014/main" id="{2EE4CA29-BD6C-041E-24C0-A70DD88E23B8}"/>
              </a:ext>
            </a:extLst>
          </p:cNvPr>
          <p:cNvCxnSpPr>
            <a:cxnSpLocks/>
          </p:cNvCxnSpPr>
          <p:nvPr/>
        </p:nvCxnSpPr>
        <p:spPr>
          <a:xfrm>
            <a:off x="1333672" y="3578125"/>
            <a:ext cx="1497806" cy="6389"/>
          </a:xfrm>
          <a:prstGeom prst="line">
            <a:avLst/>
          </a:prstGeom>
          <a:ln w="28575">
            <a:solidFill>
              <a:schemeClr val="accent5">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12794452-B009-FFEA-2B65-18D2D18018A0}"/>
              </a:ext>
            </a:extLst>
          </p:cNvPr>
          <p:cNvCxnSpPr>
            <a:cxnSpLocks/>
          </p:cNvCxnSpPr>
          <p:nvPr/>
        </p:nvCxnSpPr>
        <p:spPr>
          <a:xfrm>
            <a:off x="1357483" y="3655510"/>
            <a:ext cx="1452563" cy="0"/>
          </a:xfrm>
          <a:prstGeom prst="line">
            <a:avLst/>
          </a:prstGeom>
          <a:ln w="28575">
            <a:solidFill>
              <a:schemeClr val="accent2">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pic>
        <p:nvPicPr>
          <p:cNvPr id="32" name="Graphic 31" descr="Smart Phone">
            <a:extLst>
              <a:ext uri="{FF2B5EF4-FFF2-40B4-BE49-F238E27FC236}">
                <a16:creationId xmlns:a16="http://schemas.microsoft.com/office/drawing/2014/main" id="{F8F27B8E-4B80-5928-2582-D369AF0E41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24321">
            <a:off x="1764137" y="4208477"/>
            <a:ext cx="407943" cy="407943"/>
          </a:xfrm>
          <a:prstGeom prst="rect">
            <a:avLst/>
          </a:prstGeom>
        </p:spPr>
      </p:pic>
      <p:sp>
        <p:nvSpPr>
          <p:cNvPr id="38" name="TextBox 37">
            <a:extLst>
              <a:ext uri="{FF2B5EF4-FFF2-40B4-BE49-F238E27FC236}">
                <a16:creationId xmlns:a16="http://schemas.microsoft.com/office/drawing/2014/main" id="{46D257F0-FBC5-69A7-B726-AB37E63AC25A}"/>
              </a:ext>
            </a:extLst>
          </p:cNvPr>
          <p:cNvSpPr txBox="1"/>
          <p:nvPr/>
        </p:nvSpPr>
        <p:spPr>
          <a:xfrm>
            <a:off x="2005068" y="4387240"/>
            <a:ext cx="383438" cy="300082"/>
          </a:xfrm>
          <a:prstGeom prst="rect">
            <a:avLst/>
          </a:prstGeom>
          <a:noFill/>
        </p:spPr>
        <p:txBody>
          <a:bodyPr wrap="none" rtlCol="0">
            <a:spAutoFit/>
          </a:bodyPr>
          <a:lstStyle/>
          <a:p>
            <a:pPr defTabSz="685800"/>
            <a:r>
              <a:rPr lang="en-US" sz="1350" b="1">
                <a:solidFill>
                  <a:prstClr val="black"/>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UE</a:t>
            </a:r>
          </a:p>
        </p:txBody>
      </p:sp>
      <p:cxnSp>
        <p:nvCxnSpPr>
          <p:cNvPr id="40" name="Straight Connector 39">
            <a:extLst>
              <a:ext uri="{FF2B5EF4-FFF2-40B4-BE49-F238E27FC236}">
                <a16:creationId xmlns:a16="http://schemas.microsoft.com/office/drawing/2014/main" id="{F2D11D82-10AE-04E3-DA9F-C6E7A8718543}"/>
              </a:ext>
            </a:extLst>
          </p:cNvPr>
          <p:cNvCxnSpPr>
            <a:cxnSpLocks/>
          </p:cNvCxnSpPr>
          <p:nvPr/>
        </p:nvCxnSpPr>
        <p:spPr>
          <a:xfrm>
            <a:off x="1625582" y="4070859"/>
            <a:ext cx="240826" cy="140755"/>
          </a:xfrm>
          <a:prstGeom prst="line">
            <a:avLst/>
          </a:prstGeom>
          <a:ln w="28575">
            <a:solidFill>
              <a:schemeClr val="accent2">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993D027E-DD9E-DA2F-ECFB-54FF9233592B}"/>
              </a:ext>
            </a:extLst>
          </p:cNvPr>
          <p:cNvCxnSpPr>
            <a:cxnSpLocks/>
          </p:cNvCxnSpPr>
          <p:nvPr/>
        </p:nvCxnSpPr>
        <p:spPr>
          <a:xfrm flipH="1">
            <a:off x="2130608" y="4002753"/>
            <a:ext cx="378480" cy="319190"/>
          </a:xfrm>
          <a:prstGeom prst="line">
            <a:avLst/>
          </a:prstGeom>
          <a:ln w="28575">
            <a:solidFill>
              <a:schemeClr val="accent5">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101974F3-0A74-87C4-8548-BDCBDF5BCD29}"/>
              </a:ext>
            </a:extLst>
          </p:cNvPr>
          <p:cNvCxnSpPr>
            <a:cxnSpLocks/>
          </p:cNvCxnSpPr>
          <p:nvPr/>
        </p:nvCxnSpPr>
        <p:spPr>
          <a:xfrm>
            <a:off x="1618456" y="4145529"/>
            <a:ext cx="230097" cy="143363"/>
          </a:xfrm>
          <a:prstGeom prst="line">
            <a:avLst/>
          </a:prstGeom>
          <a:ln w="28575">
            <a:solidFill>
              <a:schemeClr val="accent2">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sp>
        <p:nvSpPr>
          <p:cNvPr id="60" name="Rounded Rectangle 59">
            <a:extLst>
              <a:ext uri="{FF2B5EF4-FFF2-40B4-BE49-F238E27FC236}">
                <a16:creationId xmlns:a16="http://schemas.microsoft.com/office/drawing/2014/main" id="{AC5F6660-F316-DEDF-7DA5-9213B60D63C7}"/>
              </a:ext>
            </a:extLst>
          </p:cNvPr>
          <p:cNvSpPr/>
          <p:nvPr/>
        </p:nvSpPr>
        <p:spPr>
          <a:xfrm>
            <a:off x="2558143" y="3807129"/>
            <a:ext cx="683232" cy="256639"/>
          </a:xfrm>
          <a:prstGeom prst="round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350" b="1">
                <a:solidFill>
                  <a:srgbClr val="4BACC6">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5G-RAN</a:t>
            </a:r>
          </a:p>
        </p:txBody>
      </p:sp>
      <p:sp>
        <p:nvSpPr>
          <p:cNvPr id="62" name="Rounded Rectangle 61">
            <a:extLst>
              <a:ext uri="{FF2B5EF4-FFF2-40B4-BE49-F238E27FC236}">
                <a16:creationId xmlns:a16="http://schemas.microsoft.com/office/drawing/2014/main" id="{57BDD2B7-CB54-FFB8-CF45-8F50A8DCED47}"/>
              </a:ext>
            </a:extLst>
          </p:cNvPr>
          <p:cNvSpPr/>
          <p:nvPr/>
        </p:nvSpPr>
        <p:spPr>
          <a:xfrm>
            <a:off x="868663" y="3804175"/>
            <a:ext cx="737396" cy="259592"/>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350" b="1">
                <a:solidFill>
                  <a:srgbClr val="C0504D">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LTE-RAN</a:t>
            </a:r>
            <a:endParaRPr lang="en-US" sz="1200" b="1">
              <a:solidFill>
                <a:srgbClr val="C0504D">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endParaRPr>
          </a:p>
        </p:txBody>
      </p:sp>
      <p:cxnSp>
        <p:nvCxnSpPr>
          <p:cNvPr id="72" name="Straight Connector 71">
            <a:extLst>
              <a:ext uri="{FF2B5EF4-FFF2-40B4-BE49-F238E27FC236}">
                <a16:creationId xmlns:a16="http://schemas.microsoft.com/office/drawing/2014/main" id="{5A87A7DA-4121-5AAD-6012-8DDDEAA7C607}"/>
              </a:ext>
            </a:extLst>
          </p:cNvPr>
          <p:cNvCxnSpPr>
            <a:cxnSpLocks/>
          </p:cNvCxnSpPr>
          <p:nvPr/>
        </p:nvCxnSpPr>
        <p:spPr>
          <a:xfrm>
            <a:off x="1768522" y="2817107"/>
            <a:ext cx="919724" cy="395857"/>
          </a:xfrm>
          <a:prstGeom prst="line">
            <a:avLst/>
          </a:prstGeom>
          <a:ln w="28575">
            <a:solidFill>
              <a:schemeClr val="accent5">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sp>
        <p:nvSpPr>
          <p:cNvPr id="82" name="Rounded Rectangle 81">
            <a:extLst>
              <a:ext uri="{FF2B5EF4-FFF2-40B4-BE49-F238E27FC236}">
                <a16:creationId xmlns:a16="http://schemas.microsoft.com/office/drawing/2014/main" id="{BA83D7D6-FCF2-1787-28E8-E28043F11CCA}"/>
              </a:ext>
            </a:extLst>
          </p:cNvPr>
          <p:cNvSpPr/>
          <p:nvPr/>
        </p:nvSpPr>
        <p:spPr>
          <a:xfrm>
            <a:off x="179023" y="1718443"/>
            <a:ext cx="3828362" cy="268356"/>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b="1">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rPr>
              <a:t>Non-Standalone (NSA)</a:t>
            </a:r>
            <a:endParaRPr lang="en-US" sz="1350">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endParaRPr>
          </a:p>
        </p:txBody>
      </p:sp>
      <p:sp>
        <p:nvSpPr>
          <p:cNvPr id="1041" name="Cube 1040">
            <a:extLst>
              <a:ext uri="{FF2B5EF4-FFF2-40B4-BE49-F238E27FC236}">
                <a16:creationId xmlns:a16="http://schemas.microsoft.com/office/drawing/2014/main" id="{DB1DB8EA-AB4A-05FC-2826-167FB70F5673}"/>
              </a:ext>
            </a:extLst>
          </p:cNvPr>
          <p:cNvSpPr/>
          <p:nvPr/>
        </p:nvSpPr>
        <p:spPr>
          <a:xfrm>
            <a:off x="949106" y="2323115"/>
            <a:ext cx="926514" cy="453241"/>
          </a:xfrm>
          <a:prstGeom prst="cube">
            <a:avLst>
              <a:gd name="adj" fmla="val 9004"/>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a:solidFill>
                  <a:prstClr val="white"/>
                </a:solidFill>
                <a:latin typeface="CMU Sans Serif" panose="02000603000000000000" pitchFamily="2" charset="0"/>
                <a:ea typeface="CMU Sans Serif" panose="02000603000000000000" pitchFamily="2" charset="0"/>
                <a:cs typeface="CMU Sans Serif" panose="02000603000000000000" pitchFamily="2" charset="0"/>
              </a:rPr>
              <a:t>LTE CORE</a:t>
            </a:r>
          </a:p>
        </p:txBody>
      </p:sp>
      <p:cxnSp>
        <p:nvCxnSpPr>
          <p:cNvPr id="167" name="Straight Connector 166">
            <a:extLst>
              <a:ext uri="{FF2B5EF4-FFF2-40B4-BE49-F238E27FC236}">
                <a16:creationId xmlns:a16="http://schemas.microsoft.com/office/drawing/2014/main" id="{310EF94D-006A-BB64-9C55-D6AF49BB2E06}"/>
              </a:ext>
            </a:extLst>
          </p:cNvPr>
          <p:cNvCxnSpPr>
            <a:cxnSpLocks/>
          </p:cNvCxnSpPr>
          <p:nvPr/>
        </p:nvCxnSpPr>
        <p:spPr>
          <a:xfrm>
            <a:off x="1286404" y="2807447"/>
            <a:ext cx="0" cy="473473"/>
          </a:xfrm>
          <a:prstGeom prst="line">
            <a:avLst/>
          </a:prstGeom>
          <a:ln w="28575">
            <a:solidFill>
              <a:schemeClr val="accent2">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68" name="Straight Connector 167">
            <a:extLst>
              <a:ext uri="{FF2B5EF4-FFF2-40B4-BE49-F238E27FC236}">
                <a16:creationId xmlns:a16="http://schemas.microsoft.com/office/drawing/2014/main" id="{E798B580-0D22-D1F6-ACDC-AF3A5A47F8BC}"/>
              </a:ext>
            </a:extLst>
          </p:cNvPr>
          <p:cNvCxnSpPr>
            <a:cxnSpLocks/>
          </p:cNvCxnSpPr>
          <p:nvPr/>
        </p:nvCxnSpPr>
        <p:spPr>
          <a:xfrm>
            <a:off x="1230085" y="2807447"/>
            <a:ext cx="0" cy="473896"/>
          </a:xfrm>
          <a:prstGeom prst="line">
            <a:avLst/>
          </a:prstGeom>
          <a:ln w="28575">
            <a:solidFill>
              <a:schemeClr val="accent2">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sp>
        <p:nvSpPr>
          <p:cNvPr id="70" name="TextBox 69">
            <a:extLst>
              <a:ext uri="{FF2B5EF4-FFF2-40B4-BE49-F238E27FC236}">
                <a16:creationId xmlns:a16="http://schemas.microsoft.com/office/drawing/2014/main" id="{F9A6FA45-F731-91D8-9604-5B951579019A}"/>
              </a:ext>
            </a:extLst>
          </p:cNvPr>
          <p:cNvSpPr txBox="1"/>
          <p:nvPr/>
        </p:nvSpPr>
        <p:spPr>
          <a:xfrm>
            <a:off x="477029" y="4871519"/>
            <a:ext cx="3667241" cy="683392"/>
          </a:xfrm>
          <a:prstGeom prst="rect">
            <a:avLst/>
          </a:prstGeom>
          <a:noFill/>
        </p:spPr>
        <p:txBody>
          <a:bodyPr wrap="square" rtlCol="0">
            <a:spAutoFit/>
          </a:bodyPr>
          <a:lstStyle/>
          <a:p>
            <a:pPr defTabSz="685800">
              <a:lnSpc>
                <a:spcPct val="150000"/>
              </a:lnSpc>
            </a:pPr>
            <a:r>
              <a:rPr lang="en-US" sz="13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Supplement existing infrastructure investments</a:t>
            </a:r>
          </a:p>
          <a:p>
            <a:pPr defTabSz="685800">
              <a:lnSpc>
                <a:spcPct val="150000"/>
              </a:lnSpc>
            </a:pPr>
            <a:r>
              <a:rPr lang="en-US" sz="13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Control plane over LTE network</a:t>
            </a:r>
          </a:p>
        </p:txBody>
      </p:sp>
      <p:pic>
        <p:nvPicPr>
          <p:cNvPr id="71" name="Graphic 70" descr="Close">
            <a:extLst>
              <a:ext uri="{FF2B5EF4-FFF2-40B4-BE49-F238E27FC236}">
                <a16:creationId xmlns:a16="http://schemas.microsoft.com/office/drawing/2014/main" id="{667F7FC7-491A-B3DC-D788-1ABE8C5941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7861" y="5304320"/>
            <a:ext cx="185166" cy="185166"/>
          </a:xfrm>
          <a:prstGeom prst="rect">
            <a:avLst/>
          </a:prstGeom>
        </p:spPr>
      </p:pic>
      <p:pic>
        <p:nvPicPr>
          <p:cNvPr id="73" name="Graphic 72" descr="Checkmark">
            <a:extLst>
              <a:ext uri="{FF2B5EF4-FFF2-40B4-BE49-F238E27FC236}">
                <a16:creationId xmlns:a16="http://schemas.microsoft.com/office/drawing/2014/main" id="{52AAFE03-21F2-394F-F23B-0F07927CD3A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6630" y="4994105"/>
            <a:ext cx="187630" cy="187630"/>
          </a:xfrm>
          <a:prstGeom prst="rect">
            <a:avLst/>
          </a:prstGeom>
        </p:spPr>
      </p:pic>
      <p:sp>
        <p:nvSpPr>
          <p:cNvPr id="4" name="TextBox 3">
            <a:extLst>
              <a:ext uri="{FF2B5EF4-FFF2-40B4-BE49-F238E27FC236}">
                <a16:creationId xmlns:a16="http://schemas.microsoft.com/office/drawing/2014/main" id="{F5FA2F4D-CE46-4AC5-7937-1C842FEC088D}"/>
              </a:ext>
            </a:extLst>
          </p:cNvPr>
          <p:cNvSpPr txBox="1"/>
          <p:nvPr/>
        </p:nvSpPr>
        <p:spPr>
          <a:xfrm>
            <a:off x="282879" y="6067938"/>
            <a:ext cx="7819210" cy="369332"/>
          </a:xfrm>
          <a:prstGeom prst="rect">
            <a:avLst/>
          </a:prstGeom>
          <a:noFill/>
        </p:spPr>
        <p:txBody>
          <a:bodyPr wrap="square">
            <a:spAutoFit/>
          </a:bodyPr>
          <a:lstStyle/>
          <a:p>
            <a:r>
              <a:rPr lang="en-CH">
                <a:hlinkClick r:id="rId10"/>
              </a:rPr>
              <a:t>https://networking.umn.edu/research-projects/5g-measurements</a:t>
            </a:r>
            <a:endParaRPr lang="en-CH"/>
          </a:p>
        </p:txBody>
      </p:sp>
      <p:pic>
        <p:nvPicPr>
          <p:cNvPr id="9" name="Picture 8" descr="A cartoon of a horse&#10;&#10;Description automatically generated">
            <a:extLst>
              <a:ext uri="{FF2B5EF4-FFF2-40B4-BE49-F238E27FC236}">
                <a16:creationId xmlns:a16="http://schemas.microsoft.com/office/drawing/2014/main" id="{CF7EA0DE-C5F4-4071-EB50-0DCBF1B0E7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27422" y="1718444"/>
            <a:ext cx="4097726" cy="3959428"/>
          </a:xfrm>
          <a:prstGeom prst="rect">
            <a:avLst/>
          </a:prstGeom>
        </p:spPr>
      </p:pic>
    </p:spTree>
    <p:extLst>
      <p:ext uri="{BB962C8B-B14F-4D97-AF65-F5344CB8AC3E}">
        <p14:creationId xmlns:p14="http://schemas.microsoft.com/office/powerpoint/2010/main" val="3225678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8200CC-9C8F-5C46-ABB3-F63A101B79E1}"/>
              </a:ext>
            </a:extLst>
          </p:cNvPr>
          <p:cNvSpPr>
            <a:spLocks noGrp="1"/>
          </p:cNvSpPr>
          <p:nvPr>
            <p:ph type="title"/>
          </p:nvPr>
        </p:nvSpPr>
        <p:spPr/>
        <p:txBody>
          <a:bodyPr/>
          <a:lstStyle/>
          <a:p>
            <a:r>
              <a:rPr lang="en-US"/>
              <a:t>Handoffs in NSA 5G</a:t>
            </a:r>
          </a:p>
        </p:txBody>
      </p:sp>
      <p:sp>
        <p:nvSpPr>
          <p:cNvPr id="544" name="Parallelogram 543">
            <a:extLst>
              <a:ext uri="{FF2B5EF4-FFF2-40B4-BE49-F238E27FC236}">
                <a16:creationId xmlns:a16="http://schemas.microsoft.com/office/drawing/2014/main" id="{76EA92C8-D568-864D-A949-666AD7EC2B17}"/>
              </a:ext>
            </a:extLst>
          </p:cNvPr>
          <p:cNvSpPr/>
          <p:nvPr/>
        </p:nvSpPr>
        <p:spPr>
          <a:xfrm rot="2891114">
            <a:off x="1134134" y="19120"/>
            <a:ext cx="7031081" cy="7536659"/>
          </a:xfrm>
          <a:prstGeom prst="parallelogram">
            <a:avLst>
              <a:gd name="adj" fmla="val 9618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grpSp>
        <p:nvGrpSpPr>
          <p:cNvPr id="26644" name="Group 26643">
            <a:extLst>
              <a:ext uri="{FF2B5EF4-FFF2-40B4-BE49-F238E27FC236}">
                <a16:creationId xmlns:a16="http://schemas.microsoft.com/office/drawing/2014/main" id="{0429138D-5048-FD45-9139-507A00F13928}"/>
              </a:ext>
            </a:extLst>
          </p:cNvPr>
          <p:cNvGrpSpPr/>
          <p:nvPr/>
        </p:nvGrpSpPr>
        <p:grpSpPr>
          <a:xfrm>
            <a:off x="261645" y="3786731"/>
            <a:ext cx="8652496" cy="0"/>
            <a:chOff x="348860" y="3924635"/>
            <a:chExt cx="11536661" cy="0"/>
          </a:xfrm>
        </p:grpSpPr>
        <p:cxnSp>
          <p:nvCxnSpPr>
            <p:cNvPr id="571" name="Straight Connector 570">
              <a:extLst>
                <a:ext uri="{FF2B5EF4-FFF2-40B4-BE49-F238E27FC236}">
                  <a16:creationId xmlns:a16="http://schemas.microsoft.com/office/drawing/2014/main" id="{05FDE97A-E340-374A-A105-FDEE81C81A06}"/>
                </a:ext>
              </a:extLst>
            </p:cNvPr>
            <p:cNvCxnSpPr>
              <a:cxnSpLocks/>
            </p:cNvCxnSpPr>
            <p:nvPr/>
          </p:nvCxnSpPr>
          <p:spPr>
            <a:xfrm>
              <a:off x="348860" y="3924635"/>
              <a:ext cx="27063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97" name="Straight Connector 1196">
              <a:extLst>
                <a:ext uri="{FF2B5EF4-FFF2-40B4-BE49-F238E27FC236}">
                  <a16:creationId xmlns:a16="http://schemas.microsoft.com/office/drawing/2014/main" id="{81C6D963-0A8B-EF40-B082-DC45ECC04CCF}"/>
                </a:ext>
              </a:extLst>
            </p:cNvPr>
            <p:cNvCxnSpPr>
              <a:cxnSpLocks/>
            </p:cNvCxnSpPr>
            <p:nvPr/>
          </p:nvCxnSpPr>
          <p:spPr>
            <a:xfrm>
              <a:off x="972086" y="3924635"/>
              <a:ext cx="27432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99" name="Straight Connector 1198">
              <a:extLst>
                <a:ext uri="{FF2B5EF4-FFF2-40B4-BE49-F238E27FC236}">
                  <a16:creationId xmlns:a16="http://schemas.microsoft.com/office/drawing/2014/main" id="{847E1579-1399-654A-AB98-A235119C21B1}"/>
                </a:ext>
              </a:extLst>
            </p:cNvPr>
            <p:cNvCxnSpPr>
              <a:cxnSpLocks/>
            </p:cNvCxnSpPr>
            <p:nvPr/>
          </p:nvCxnSpPr>
          <p:spPr>
            <a:xfrm>
              <a:off x="1599002" y="3924635"/>
              <a:ext cx="27432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00" name="Straight Connector 1199">
              <a:extLst>
                <a:ext uri="{FF2B5EF4-FFF2-40B4-BE49-F238E27FC236}">
                  <a16:creationId xmlns:a16="http://schemas.microsoft.com/office/drawing/2014/main" id="{16D00FFC-D5E2-7F47-B829-9B44785EA878}"/>
                </a:ext>
              </a:extLst>
            </p:cNvPr>
            <p:cNvCxnSpPr>
              <a:cxnSpLocks/>
            </p:cNvCxnSpPr>
            <p:nvPr/>
          </p:nvCxnSpPr>
          <p:spPr>
            <a:xfrm>
              <a:off x="2225918" y="3924635"/>
              <a:ext cx="27063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01" name="Straight Connector 1200">
              <a:extLst>
                <a:ext uri="{FF2B5EF4-FFF2-40B4-BE49-F238E27FC236}">
                  <a16:creationId xmlns:a16="http://schemas.microsoft.com/office/drawing/2014/main" id="{46377629-6206-2C4E-B1FE-BE0A00852613}"/>
                </a:ext>
              </a:extLst>
            </p:cNvPr>
            <p:cNvCxnSpPr>
              <a:cxnSpLocks/>
            </p:cNvCxnSpPr>
            <p:nvPr/>
          </p:nvCxnSpPr>
          <p:spPr>
            <a:xfrm>
              <a:off x="2849144" y="3924635"/>
              <a:ext cx="27432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02" name="Straight Connector 1201">
              <a:extLst>
                <a:ext uri="{FF2B5EF4-FFF2-40B4-BE49-F238E27FC236}">
                  <a16:creationId xmlns:a16="http://schemas.microsoft.com/office/drawing/2014/main" id="{C3A65891-5C4D-EA48-B9D5-CA8E4461D944}"/>
                </a:ext>
              </a:extLst>
            </p:cNvPr>
            <p:cNvCxnSpPr>
              <a:cxnSpLocks/>
            </p:cNvCxnSpPr>
            <p:nvPr/>
          </p:nvCxnSpPr>
          <p:spPr>
            <a:xfrm>
              <a:off x="3476060" y="3924635"/>
              <a:ext cx="27432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03" name="Straight Connector 1202">
              <a:extLst>
                <a:ext uri="{FF2B5EF4-FFF2-40B4-BE49-F238E27FC236}">
                  <a16:creationId xmlns:a16="http://schemas.microsoft.com/office/drawing/2014/main" id="{E4108251-9B1A-E847-A404-F7CCC63D38A3}"/>
                </a:ext>
              </a:extLst>
            </p:cNvPr>
            <p:cNvCxnSpPr>
              <a:cxnSpLocks/>
            </p:cNvCxnSpPr>
            <p:nvPr/>
          </p:nvCxnSpPr>
          <p:spPr>
            <a:xfrm>
              <a:off x="4102976" y="3924635"/>
              <a:ext cx="27063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04" name="Straight Connector 1203">
              <a:extLst>
                <a:ext uri="{FF2B5EF4-FFF2-40B4-BE49-F238E27FC236}">
                  <a16:creationId xmlns:a16="http://schemas.microsoft.com/office/drawing/2014/main" id="{336F08B3-D76F-8F44-8E6D-406287574F0E}"/>
                </a:ext>
              </a:extLst>
            </p:cNvPr>
            <p:cNvCxnSpPr>
              <a:cxnSpLocks/>
            </p:cNvCxnSpPr>
            <p:nvPr/>
          </p:nvCxnSpPr>
          <p:spPr>
            <a:xfrm>
              <a:off x="4726202" y="3924635"/>
              <a:ext cx="27432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05" name="Straight Connector 1204">
              <a:extLst>
                <a:ext uri="{FF2B5EF4-FFF2-40B4-BE49-F238E27FC236}">
                  <a16:creationId xmlns:a16="http://schemas.microsoft.com/office/drawing/2014/main" id="{170947B4-6D0D-4A4D-9354-13B22E90DB8E}"/>
                </a:ext>
              </a:extLst>
            </p:cNvPr>
            <p:cNvCxnSpPr>
              <a:cxnSpLocks/>
            </p:cNvCxnSpPr>
            <p:nvPr/>
          </p:nvCxnSpPr>
          <p:spPr>
            <a:xfrm>
              <a:off x="5353118" y="3924635"/>
              <a:ext cx="27432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06" name="Straight Connector 1205">
              <a:extLst>
                <a:ext uri="{FF2B5EF4-FFF2-40B4-BE49-F238E27FC236}">
                  <a16:creationId xmlns:a16="http://schemas.microsoft.com/office/drawing/2014/main" id="{AF2E1029-AD27-474E-97D5-717D881DEB67}"/>
                </a:ext>
              </a:extLst>
            </p:cNvPr>
            <p:cNvCxnSpPr>
              <a:cxnSpLocks/>
            </p:cNvCxnSpPr>
            <p:nvPr/>
          </p:nvCxnSpPr>
          <p:spPr>
            <a:xfrm>
              <a:off x="5980034" y="3924635"/>
              <a:ext cx="27063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07" name="Straight Connector 1206">
              <a:extLst>
                <a:ext uri="{FF2B5EF4-FFF2-40B4-BE49-F238E27FC236}">
                  <a16:creationId xmlns:a16="http://schemas.microsoft.com/office/drawing/2014/main" id="{824A472E-50EC-E64C-BD6F-633F2EF5DBA6}"/>
                </a:ext>
              </a:extLst>
            </p:cNvPr>
            <p:cNvCxnSpPr>
              <a:cxnSpLocks/>
            </p:cNvCxnSpPr>
            <p:nvPr/>
          </p:nvCxnSpPr>
          <p:spPr>
            <a:xfrm>
              <a:off x="6603260" y="3924635"/>
              <a:ext cx="27432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08" name="Straight Connector 1207">
              <a:extLst>
                <a:ext uri="{FF2B5EF4-FFF2-40B4-BE49-F238E27FC236}">
                  <a16:creationId xmlns:a16="http://schemas.microsoft.com/office/drawing/2014/main" id="{6EF09B25-47F1-234E-ABB1-BD3EA35CEF23}"/>
                </a:ext>
              </a:extLst>
            </p:cNvPr>
            <p:cNvCxnSpPr>
              <a:cxnSpLocks/>
            </p:cNvCxnSpPr>
            <p:nvPr/>
          </p:nvCxnSpPr>
          <p:spPr>
            <a:xfrm>
              <a:off x="7230176" y="3924635"/>
              <a:ext cx="27432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14" name="Straight Connector 1213">
              <a:extLst>
                <a:ext uri="{FF2B5EF4-FFF2-40B4-BE49-F238E27FC236}">
                  <a16:creationId xmlns:a16="http://schemas.microsoft.com/office/drawing/2014/main" id="{C37115F3-B70B-4343-BC53-93723FD7D041}"/>
                </a:ext>
              </a:extLst>
            </p:cNvPr>
            <p:cNvCxnSpPr>
              <a:cxnSpLocks/>
            </p:cNvCxnSpPr>
            <p:nvPr/>
          </p:nvCxnSpPr>
          <p:spPr>
            <a:xfrm>
              <a:off x="7857092" y="3924635"/>
              <a:ext cx="27432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15" name="Straight Connector 1214">
              <a:extLst>
                <a:ext uri="{FF2B5EF4-FFF2-40B4-BE49-F238E27FC236}">
                  <a16:creationId xmlns:a16="http://schemas.microsoft.com/office/drawing/2014/main" id="{F66DEF14-08FC-0E4F-A115-499C3C461261}"/>
                </a:ext>
              </a:extLst>
            </p:cNvPr>
            <p:cNvCxnSpPr>
              <a:cxnSpLocks/>
            </p:cNvCxnSpPr>
            <p:nvPr/>
          </p:nvCxnSpPr>
          <p:spPr>
            <a:xfrm>
              <a:off x="8484008" y="3924635"/>
              <a:ext cx="27063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16" name="Straight Connector 1215">
              <a:extLst>
                <a:ext uri="{FF2B5EF4-FFF2-40B4-BE49-F238E27FC236}">
                  <a16:creationId xmlns:a16="http://schemas.microsoft.com/office/drawing/2014/main" id="{9208A69F-FB34-7741-A833-F8E451DD1260}"/>
                </a:ext>
              </a:extLst>
            </p:cNvPr>
            <p:cNvCxnSpPr>
              <a:cxnSpLocks/>
            </p:cNvCxnSpPr>
            <p:nvPr/>
          </p:nvCxnSpPr>
          <p:spPr>
            <a:xfrm>
              <a:off x="9107234" y="3924635"/>
              <a:ext cx="27432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17" name="Straight Connector 1216">
              <a:extLst>
                <a:ext uri="{FF2B5EF4-FFF2-40B4-BE49-F238E27FC236}">
                  <a16:creationId xmlns:a16="http://schemas.microsoft.com/office/drawing/2014/main" id="{7D135E5F-8496-D547-B332-705DDA213BE0}"/>
                </a:ext>
              </a:extLst>
            </p:cNvPr>
            <p:cNvCxnSpPr>
              <a:cxnSpLocks/>
            </p:cNvCxnSpPr>
            <p:nvPr/>
          </p:nvCxnSpPr>
          <p:spPr>
            <a:xfrm>
              <a:off x="9734150" y="3924635"/>
              <a:ext cx="27432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18" name="Straight Connector 1217">
              <a:extLst>
                <a:ext uri="{FF2B5EF4-FFF2-40B4-BE49-F238E27FC236}">
                  <a16:creationId xmlns:a16="http://schemas.microsoft.com/office/drawing/2014/main" id="{6D4696E2-2BA3-2B4F-B7A6-82EA52C32E91}"/>
                </a:ext>
              </a:extLst>
            </p:cNvPr>
            <p:cNvCxnSpPr>
              <a:cxnSpLocks/>
            </p:cNvCxnSpPr>
            <p:nvPr/>
          </p:nvCxnSpPr>
          <p:spPr>
            <a:xfrm>
              <a:off x="10361066" y="3924635"/>
              <a:ext cx="27063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19" name="Straight Connector 1218">
              <a:extLst>
                <a:ext uri="{FF2B5EF4-FFF2-40B4-BE49-F238E27FC236}">
                  <a16:creationId xmlns:a16="http://schemas.microsoft.com/office/drawing/2014/main" id="{27B651A4-2A27-CB41-9199-BA30EA6F61B1}"/>
                </a:ext>
              </a:extLst>
            </p:cNvPr>
            <p:cNvCxnSpPr>
              <a:cxnSpLocks/>
            </p:cNvCxnSpPr>
            <p:nvPr/>
          </p:nvCxnSpPr>
          <p:spPr>
            <a:xfrm>
              <a:off x="10984292" y="3924635"/>
              <a:ext cx="27432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20" name="Straight Connector 1219">
              <a:extLst>
                <a:ext uri="{FF2B5EF4-FFF2-40B4-BE49-F238E27FC236}">
                  <a16:creationId xmlns:a16="http://schemas.microsoft.com/office/drawing/2014/main" id="{3D4050C6-2712-3340-BB5C-A49BE756C4F5}"/>
                </a:ext>
              </a:extLst>
            </p:cNvPr>
            <p:cNvCxnSpPr>
              <a:cxnSpLocks/>
            </p:cNvCxnSpPr>
            <p:nvPr/>
          </p:nvCxnSpPr>
          <p:spPr>
            <a:xfrm>
              <a:off x="11611201" y="3924635"/>
              <a:ext cx="27432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68161EAB-7C2F-214F-9F89-EA60D58D301C}"/>
              </a:ext>
            </a:extLst>
          </p:cNvPr>
          <p:cNvGrpSpPr/>
          <p:nvPr/>
        </p:nvGrpSpPr>
        <p:grpSpPr>
          <a:xfrm>
            <a:off x="5731183" y="2430458"/>
            <a:ext cx="3283006" cy="1512026"/>
            <a:chOff x="7641577" y="2097611"/>
            <a:chExt cx="4377341" cy="2016034"/>
          </a:xfrm>
        </p:grpSpPr>
        <p:sp>
          <p:nvSpPr>
            <p:cNvPr id="1252" name="Oval 1251">
              <a:extLst>
                <a:ext uri="{FF2B5EF4-FFF2-40B4-BE49-F238E27FC236}">
                  <a16:creationId xmlns:a16="http://schemas.microsoft.com/office/drawing/2014/main" id="{11CA9BB7-62B6-B949-BCE0-1A3682C161EC}"/>
                </a:ext>
              </a:extLst>
            </p:cNvPr>
            <p:cNvSpPr/>
            <p:nvPr/>
          </p:nvSpPr>
          <p:spPr>
            <a:xfrm>
              <a:off x="7641577" y="3120545"/>
              <a:ext cx="4377341" cy="993100"/>
            </a:xfrm>
            <a:prstGeom prst="ellipse">
              <a:avLst/>
            </a:prstGeom>
            <a:solidFill>
              <a:schemeClr val="bg1">
                <a:lumMod val="50000"/>
                <a:alpha val="54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cxnSp>
          <p:nvCxnSpPr>
            <p:cNvPr id="1294" name="Straight Connector 1293">
              <a:extLst>
                <a:ext uri="{FF2B5EF4-FFF2-40B4-BE49-F238E27FC236}">
                  <a16:creationId xmlns:a16="http://schemas.microsoft.com/office/drawing/2014/main" id="{24F0379A-4539-5F41-830A-E66894C0739B}"/>
                </a:ext>
              </a:extLst>
            </p:cNvPr>
            <p:cNvCxnSpPr>
              <a:cxnSpLocks/>
              <a:stCxn id="1246" idx="3"/>
            </p:cNvCxnSpPr>
            <p:nvPr/>
          </p:nvCxnSpPr>
          <p:spPr>
            <a:xfrm flipH="1">
              <a:off x="10753963" y="2097611"/>
              <a:ext cx="437002" cy="104884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26640" name="Group 26639">
            <a:extLst>
              <a:ext uri="{FF2B5EF4-FFF2-40B4-BE49-F238E27FC236}">
                <a16:creationId xmlns:a16="http://schemas.microsoft.com/office/drawing/2014/main" id="{200BFB9F-320F-1848-BEBA-DCD8F88A0992}"/>
              </a:ext>
            </a:extLst>
          </p:cNvPr>
          <p:cNvGrpSpPr/>
          <p:nvPr/>
        </p:nvGrpSpPr>
        <p:grpSpPr>
          <a:xfrm>
            <a:off x="2856788" y="1631964"/>
            <a:ext cx="614271" cy="455358"/>
            <a:chOff x="1841012" y="1227557"/>
            <a:chExt cx="819028" cy="607144"/>
          </a:xfrm>
        </p:grpSpPr>
        <p:sp>
          <p:nvSpPr>
            <p:cNvPr id="1227" name="TextBox 1226">
              <a:extLst>
                <a:ext uri="{FF2B5EF4-FFF2-40B4-BE49-F238E27FC236}">
                  <a16:creationId xmlns:a16="http://schemas.microsoft.com/office/drawing/2014/main" id="{ADBA1F1E-D17A-4243-98B3-780CF19DC2C5}"/>
                </a:ext>
              </a:extLst>
            </p:cNvPr>
            <p:cNvSpPr txBox="1"/>
            <p:nvPr/>
          </p:nvSpPr>
          <p:spPr>
            <a:xfrm>
              <a:off x="1841012" y="1227557"/>
              <a:ext cx="819028" cy="400109"/>
            </a:xfrm>
            <a:prstGeom prst="rect">
              <a:avLst/>
            </a:prstGeom>
            <a:noFill/>
          </p:spPr>
          <p:txBody>
            <a:bodyPr wrap="none" rtlCol="0">
              <a:spAutoFit/>
            </a:bodyPr>
            <a:lstStyle/>
            <a:p>
              <a:pPr defTabSz="685800"/>
              <a:r>
                <a:rPr lang="en-US" sz="13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Tower</a:t>
              </a:r>
            </a:p>
          </p:txBody>
        </p:sp>
        <p:sp>
          <p:nvSpPr>
            <p:cNvPr id="26639" name="Oval 26638">
              <a:extLst>
                <a:ext uri="{FF2B5EF4-FFF2-40B4-BE49-F238E27FC236}">
                  <a16:creationId xmlns:a16="http://schemas.microsoft.com/office/drawing/2014/main" id="{A27902A1-06E3-804B-85E0-843EAB1A62BF}"/>
                </a:ext>
              </a:extLst>
            </p:cNvPr>
            <p:cNvSpPr/>
            <p:nvPr/>
          </p:nvSpPr>
          <p:spPr>
            <a:xfrm>
              <a:off x="2051294" y="1525890"/>
              <a:ext cx="308811" cy="308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rPr>
                <a:t>A</a:t>
              </a:r>
            </a:p>
          </p:txBody>
        </p:sp>
      </p:grpSp>
      <p:grpSp>
        <p:nvGrpSpPr>
          <p:cNvPr id="26630" name="Group 26629">
            <a:extLst>
              <a:ext uri="{FF2B5EF4-FFF2-40B4-BE49-F238E27FC236}">
                <a16:creationId xmlns:a16="http://schemas.microsoft.com/office/drawing/2014/main" id="{01A8D710-7729-EB4B-BF69-AEB7B8B86B85}"/>
              </a:ext>
            </a:extLst>
          </p:cNvPr>
          <p:cNvGrpSpPr/>
          <p:nvPr/>
        </p:nvGrpSpPr>
        <p:grpSpPr>
          <a:xfrm>
            <a:off x="2885388" y="2433771"/>
            <a:ext cx="3517379" cy="1505158"/>
            <a:chOff x="2103595" y="2239902"/>
            <a:chExt cx="4689838" cy="2006877"/>
          </a:xfrm>
        </p:grpSpPr>
        <p:sp>
          <p:nvSpPr>
            <p:cNvPr id="1251" name="Oval 1250">
              <a:extLst>
                <a:ext uri="{FF2B5EF4-FFF2-40B4-BE49-F238E27FC236}">
                  <a16:creationId xmlns:a16="http://schemas.microsoft.com/office/drawing/2014/main" id="{FA72B0B1-E8B0-E842-8493-FFE32EAA2C4F}"/>
                </a:ext>
              </a:extLst>
            </p:cNvPr>
            <p:cNvSpPr/>
            <p:nvPr/>
          </p:nvSpPr>
          <p:spPr>
            <a:xfrm>
              <a:off x="2103595" y="3263161"/>
              <a:ext cx="4689838" cy="983618"/>
            </a:xfrm>
            <a:prstGeom prst="ellipse">
              <a:avLst/>
            </a:prstGeom>
            <a:solidFill>
              <a:schemeClr val="bg1">
                <a:lumMod val="50000"/>
                <a:alpha val="54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cxnSp>
          <p:nvCxnSpPr>
            <p:cNvPr id="1254" name="Straight Connector 1253">
              <a:extLst>
                <a:ext uri="{FF2B5EF4-FFF2-40B4-BE49-F238E27FC236}">
                  <a16:creationId xmlns:a16="http://schemas.microsoft.com/office/drawing/2014/main" id="{C71BDB4B-C176-FF40-BBB6-4565E323447D}"/>
                </a:ext>
              </a:extLst>
            </p:cNvPr>
            <p:cNvCxnSpPr>
              <a:cxnSpLocks/>
              <a:stCxn id="1173" idx="1"/>
            </p:cNvCxnSpPr>
            <p:nvPr/>
          </p:nvCxnSpPr>
          <p:spPr>
            <a:xfrm>
              <a:off x="2613626" y="2239902"/>
              <a:ext cx="892297" cy="1058295"/>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26629" name="Group 26628">
            <a:extLst>
              <a:ext uri="{FF2B5EF4-FFF2-40B4-BE49-F238E27FC236}">
                <a16:creationId xmlns:a16="http://schemas.microsoft.com/office/drawing/2014/main" id="{DBBEA809-24B8-A94A-8297-161088C74DF8}"/>
              </a:ext>
            </a:extLst>
          </p:cNvPr>
          <p:cNvGrpSpPr/>
          <p:nvPr/>
        </p:nvGrpSpPr>
        <p:grpSpPr>
          <a:xfrm>
            <a:off x="583946" y="2520259"/>
            <a:ext cx="2754408" cy="1415114"/>
            <a:chOff x="-964995" y="2355221"/>
            <a:chExt cx="3672544" cy="1886818"/>
          </a:xfrm>
        </p:grpSpPr>
        <p:sp>
          <p:nvSpPr>
            <p:cNvPr id="1241" name="Oval 1240">
              <a:extLst>
                <a:ext uri="{FF2B5EF4-FFF2-40B4-BE49-F238E27FC236}">
                  <a16:creationId xmlns:a16="http://schemas.microsoft.com/office/drawing/2014/main" id="{022983A2-A35E-9549-A913-98893835D44F}"/>
                </a:ext>
              </a:extLst>
            </p:cNvPr>
            <p:cNvSpPr/>
            <p:nvPr/>
          </p:nvSpPr>
          <p:spPr>
            <a:xfrm>
              <a:off x="-964995" y="3258420"/>
              <a:ext cx="3672544" cy="983619"/>
            </a:xfrm>
            <a:prstGeom prst="ellipse">
              <a:avLst/>
            </a:prstGeom>
            <a:solidFill>
              <a:schemeClr val="bg1">
                <a:lumMod val="50000"/>
                <a:alpha val="54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cxnSp>
          <p:nvCxnSpPr>
            <p:cNvPr id="1256" name="Straight Connector 1255">
              <a:extLst>
                <a:ext uri="{FF2B5EF4-FFF2-40B4-BE49-F238E27FC236}">
                  <a16:creationId xmlns:a16="http://schemas.microsoft.com/office/drawing/2014/main" id="{C41FE66E-7FA9-E042-8222-D5BDB438C86B}"/>
                </a:ext>
              </a:extLst>
            </p:cNvPr>
            <p:cNvCxnSpPr>
              <a:cxnSpLocks/>
            </p:cNvCxnSpPr>
            <p:nvPr/>
          </p:nvCxnSpPr>
          <p:spPr>
            <a:xfrm flipH="1">
              <a:off x="1510105" y="2355221"/>
              <a:ext cx="690428" cy="90794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6642" name="Rounded Rectangle 26641">
            <a:extLst>
              <a:ext uri="{FF2B5EF4-FFF2-40B4-BE49-F238E27FC236}">
                <a16:creationId xmlns:a16="http://schemas.microsoft.com/office/drawing/2014/main" id="{B883BE0F-26DD-9243-88CF-294671C68D37}"/>
              </a:ext>
            </a:extLst>
          </p:cNvPr>
          <p:cNvSpPr/>
          <p:nvPr/>
        </p:nvSpPr>
        <p:spPr>
          <a:xfrm>
            <a:off x="3415258" y="2309575"/>
            <a:ext cx="470187" cy="210095"/>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a:solidFill>
                  <a:srgbClr val="8064A2">
                    <a:lumMod val="50000"/>
                  </a:srgbClr>
                </a:solidFill>
                <a:latin typeface="Calibri"/>
              </a:rPr>
              <a:t>right</a:t>
            </a:r>
          </a:p>
        </p:txBody>
      </p:sp>
      <p:sp>
        <p:nvSpPr>
          <p:cNvPr id="1302" name="Rounded Rectangle 1301">
            <a:extLst>
              <a:ext uri="{FF2B5EF4-FFF2-40B4-BE49-F238E27FC236}">
                <a16:creationId xmlns:a16="http://schemas.microsoft.com/office/drawing/2014/main" id="{4C286B21-A64C-D149-B90F-8EB74A36A1F0}"/>
              </a:ext>
            </a:extLst>
          </p:cNvPr>
          <p:cNvSpPr/>
          <p:nvPr/>
        </p:nvSpPr>
        <p:spPr>
          <a:xfrm>
            <a:off x="2384990" y="2345116"/>
            <a:ext cx="470187" cy="210095"/>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a:solidFill>
                  <a:srgbClr val="F79646">
                    <a:lumMod val="75000"/>
                  </a:srgbClr>
                </a:solidFill>
                <a:latin typeface="Calibri"/>
              </a:rPr>
              <a:t>left</a:t>
            </a:r>
          </a:p>
        </p:txBody>
      </p:sp>
      <p:grpSp>
        <p:nvGrpSpPr>
          <p:cNvPr id="4" name="Group 3">
            <a:extLst>
              <a:ext uri="{FF2B5EF4-FFF2-40B4-BE49-F238E27FC236}">
                <a16:creationId xmlns:a16="http://schemas.microsoft.com/office/drawing/2014/main" id="{E9CAB33C-8187-174E-9D01-7A816DAB6835}"/>
              </a:ext>
            </a:extLst>
          </p:cNvPr>
          <p:cNvGrpSpPr/>
          <p:nvPr/>
        </p:nvGrpSpPr>
        <p:grpSpPr>
          <a:xfrm>
            <a:off x="2051738" y="4196600"/>
            <a:ext cx="581661" cy="231608"/>
            <a:chOff x="2735651" y="4452466"/>
            <a:chExt cx="775548" cy="308811"/>
          </a:xfrm>
        </p:grpSpPr>
        <p:sp>
          <p:nvSpPr>
            <p:cNvPr id="1305" name="Oval 1304">
              <a:extLst>
                <a:ext uri="{FF2B5EF4-FFF2-40B4-BE49-F238E27FC236}">
                  <a16:creationId xmlns:a16="http://schemas.microsoft.com/office/drawing/2014/main" id="{78424B6D-BDC7-7E40-B60E-BD8B78496732}"/>
                </a:ext>
              </a:extLst>
            </p:cNvPr>
            <p:cNvSpPr/>
            <p:nvPr/>
          </p:nvSpPr>
          <p:spPr>
            <a:xfrm>
              <a:off x="2735651" y="4452466"/>
              <a:ext cx="308811" cy="308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rPr>
                <a:t>A</a:t>
              </a:r>
            </a:p>
          </p:txBody>
        </p:sp>
        <p:sp>
          <p:nvSpPr>
            <p:cNvPr id="1306" name="Rounded Rectangle 1305">
              <a:extLst>
                <a:ext uri="{FF2B5EF4-FFF2-40B4-BE49-F238E27FC236}">
                  <a16:creationId xmlns:a16="http://schemas.microsoft.com/office/drawing/2014/main" id="{DB09DBAD-7288-DB42-9382-8BABB2D25744}"/>
                </a:ext>
              </a:extLst>
            </p:cNvPr>
            <p:cNvSpPr/>
            <p:nvPr/>
          </p:nvSpPr>
          <p:spPr>
            <a:xfrm>
              <a:off x="3070033" y="4466808"/>
              <a:ext cx="441166" cy="280127"/>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a:solidFill>
                    <a:srgbClr val="F79646">
                      <a:lumMod val="75000"/>
                    </a:srgbClr>
                  </a:solidFill>
                  <a:latin typeface="Calibri"/>
                </a:rPr>
                <a:t>left</a:t>
              </a:r>
            </a:p>
          </p:txBody>
        </p:sp>
      </p:grpSp>
      <p:sp>
        <p:nvSpPr>
          <p:cNvPr id="1320" name="Rounded Rectangle 1319">
            <a:extLst>
              <a:ext uri="{FF2B5EF4-FFF2-40B4-BE49-F238E27FC236}">
                <a16:creationId xmlns:a16="http://schemas.microsoft.com/office/drawing/2014/main" id="{60FBEE65-D961-3941-9834-75E72856AB56}"/>
              </a:ext>
            </a:extLst>
          </p:cNvPr>
          <p:cNvSpPr/>
          <p:nvPr/>
        </p:nvSpPr>
        <p:spPr>
          <a:xfrm>
            <a:off x="7776915" y="2426579"/>
            <a:ext cx="470187" cy="210095"/>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a:solidFill>
                  <a:srgbClr val="F79646">
                    <a:lumMod val="75000"/>
                  </a:srgbClr>
                </a:solidFill>
                <a:latin typeface="Calibri"/>
              </a:rPr>
              <a:t>left</a:t>
            </a:r>
          </a:p>
        </p:txBody>
      </p:sp>
      <p:sp>
        <p:nvSpPr>
          <p:cNvPr id="1321" name="TextBox 1320">
            <a:extLst>
              <a:ext uri="{FF2B5EF4-FFF2-40B4-BE49-F238E27FC236}">
                <a16:creationId xmlns:a16="http://schemas.microsoft.com/office/drawing/2014/main" id="{905009E9-07B6-A44E-8C04-6ADAC27F397E}"/>
              </a:ext>
            </a:extLst>
          </p:cNvPr>
          <p:cNvSpPr txBox="1"/>
          <p:nvPr/>
        </p:nvSpPr>
        <p:spPr>
          <a:xfrm>
            <a:off x="250487" y="4186603"/>
            <a:ext cx="1069011" cy="300082"/>
          </a:xfrm>
          <a:prstGeom prst="rect">
            <a:avLst/>
          </a:prstGeom>
          <a:noFill/>
        </p:spPr>
        <p:txBody>
          <a:bodyPr wrap="none" rtlCol="0">
            <a:spAutoFit/>
          </a:bodyPr>
          <a:lstStyle/>
          <a:p>
            <a:pPr defTabSz="685800"/>
            <a:r>
              <a:rPr lang="en-US" sz="13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Tower/Panel</a:t>
            </a:r>
          </a:p>
        </p:txBody>
      </p:sp>
      <p:cxnSp>
        <p:nvCxnSpPr>
          <p:cNvPr id="26652" name="Straight Connector 26651">
            <a:extLst>
              <a:ext uri="{FF2B5EF4-FFF2-40B4-BE49-F238E27FC236}">
                <a16:creationId xmlns:a16="http://schemas.microsoft.com/office/drawing/2014/main" id="{EBE64E88-EB12-2B4B-BAC8-3B65C14AB542}"/>
              </a:ext>
            </a:extLst>
          </p:cNvPr>
          <p:cNvCxnSpPr/>
          <p:nvPr/>
        </p:nvCxnSpPr>
        <p:spPr>
          <a:xfrm>
            <a:off x="0" y="4135529"/>
            <a:ext cx="914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24" name="Straight Connector 1323">
            <a:extLst>
              <a:ext uri="{FF2B5EF4-FFF2-40B4-BE49-F238E27FC236}">
                <a16:creationId xmlns:a16="http://schemas.microsoft.com/office/drawing/2014/main" id="{FD5EC65B-3534-F943-9A47-713CF12F2E60}"/>
              </a:ext>
            </a:extLst>
          </p:cNvPr>
          <p:cNvCxnSpPr/>
          <p:nvPr/>
        </p:nvCxnSpPr>
        <p:spPr>
          <a:xfrm>
            <a:off x="-12283" y="4476302"/>
            <a:ext cx="914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325" name="TextBox 1324">
            <a:extLst>
              <a:ext uri="{FF2B5EF4-FFF2-40B4-BE49-F238E27FC236}">
                <a16:creationId xmlns:a16="http://schemas.microsoft.com/office/drawing/2014/main" id="{CBB32421-458B-A543-9CE4-C4564273B6B7}"/>
              </a:ext>
            </a:extLst>
          </p:cNvPr>
          <p:cNvSpPr txBox="1"/>
          <p:nvPr/>
        </p:nvSpPr>
        <p:spPr>
          <a:xfrm>
            <a:off x="19111" y="4514677"/>
            <a:ext cx="1430263" cy="300082"/>
          </a:xfrm>
          <a:prstGeom prst="rect">
            <a:avLst/>
          </a:prstGeom>
          <a:noFill/>
        </p:spPr>
        <p:txBody>
          <a:bodyPr wrap="none" rtlCol="0">
            <a:spAutoFit/>
          </a:bodyPr>
          <a:lstStyle/>
          <a:p>
            <a:pPr defTabSz="685800"/>
            <a:r>
              <a:rPr lang="en-US" sz="13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Active Radio Type</a:t>
            </a:r>
          </a:p>
        </p:txBody>
      </p:sp>
      <p:cxnSp>
        <p:nvCxnSpPr>
          <p:cNvPr id="1326" name="Straight Connector 1325">
            <a:extLst>
              <a:ext uri="{FF2B5EF4-FFF2-40B4-BE49-F238E27FC236}">
                <a16:creationId xmlns:a16="http://schemas.microsoft.com/office/drawing/2014/main" id="{36815F55-6334-9A47-8DD4-425A119B0AB5}"/>
              </a:ext>
            </a:extLst>
          </p:cNvPr>
          <p:cNvCxnSpPr/>
          <p:nvPr/>
        </p:nvCxnSpPr>
        <p:spPr>
          <a:xfrm>
            <a:off x="-12283" y="4817075"/>
            <a:ext cx="914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328" name="Rounded Rectangle 1327">
            <a:extLst>
              <a:ext uri="{FF2B5EF4-FFF2-40B4-BE49-F238E27FC236}">
                <a16:creationId xmlns:a16="http://schemas.microsoft.com/office/drawing/2014/main" id="{98D0FA4C-64A9-7D40-876C-5AE69CFCC05D}"/>
              </a:ext>
            </a:extLst>
          </p:cNvPr>
          <p:cNvSpPr/>
          <p:nvPr/>
        </p:nvSpPr>
        <p:spPr>
          <a:xfrm>
            <a:off x="1996837" y="4518399"/>
            <a:ext cx="683232" cy="256639"/>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350" b="1">
                <a:solidFill>
                  <a:srgbClr val="4BACC6">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5G</a:t>
            </a:r>
          </a:p>
        </p:txBody>
      </p:sp>
      <p:grpSp>
        <p:nvGrpSpPr>
          <p:cNvPr id="8" name="Group 7">
            <a:extLst>
              <a:ext uri="{FF2B5EF4-FFF2-40B4-BE49-F238E27FC236}">
                <a16:creationId xmlns:a16="http://schemas.microsoft.com/office/drawing/2014/main" id="{8771DD1A-CBAC-CB46-8879-A1EF2DB9A659}"/>
              </a:ext>
            </a:extLst>
          </p:cNvPr>
          <p:cNvGrpSpPr/>
          <p:nvPr/>
        </p:nvGrpSpPr>
        <p:grpSpPr>
          <a:xfrm>
            <a:off x="3315886" y="4196600"/>
            <a:ext cx="1004306" cy="231608"/>
            <a:chOff x="4421180" y="4452466"/>
            <a:chExt cx="1339075" cy="308811"/>
          </a:xfrm>
        </p:grpSpPr>
        <p:sp>
          <p:nvSpPr>
            <p:cNvPr id="1309" name="Oval 1308">
              <a:extLst>
                <a:ext uri="{FF2B5EF4-FFF2-40B4-BE49-F238E27FC236}">
                  <a16:creationId xmlns:a16="http://schemas.microsoft.com/office/drawing/2014/main" id="{AC9F116F-253B-E14B-8155-59A634E1B406}"/>
                </a:ext>
              </a:extLst>
            </p:cNvPr>
            <p:cNvSpPr/>
            <p:nvPr/>
          </p:nvSpPr>
          <p:spPr>
            <a:xfrm>
              <a:off x="4801443" y="4452466"/>
              <a:ext cx="308811" cy="308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rPr>
                <a:t>A</a:t>
              </a:r>
            </a:p>
          </p:txBody>
        </p:sp>
        <p:sp>
          <p:nvSpPr>
            <p:cNvPr id="1311" name="Rounded Rectangle 1310">
              <a:extLst>
                <a:ext uri="{FF2B5EF4-FFF2-40B4-BE49-F238E27FC236}">
                  <a16:creationId xmlns:a16="http://schemas.microsoft.com/office/drawing/2014/main" id="{91D6F2EE-353E-DE40-989B-683615F974C2}"/>
                </a:ext>
              </a:extLst>
            </p:cNvPr>
            <p:cNvSpPr/>
            <p:nvPr/>
          </p:nvSpPr>
          <p:spPr>
            <a:xfrm>
              <a:off x="5133339" y="4466808"/>
              <a:ext cx="626916" cy="280127"/>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a:solidFill>
                    <a:srgbClr val="8064A2">
                      <a:lumMod val="50000"/>
                    </a:srgbClr>
                  </a:solidFill>
                  <a:latin typeface="Calibri"/>
                </a:rPr>
                <a:t>right</a:t>
              </a:r>
            </a:p>
          </p:txBody>
        </p:sp>
        <p:sp>
          <p:nvSpPr>
            <p:cNvPr id="1335" name="Right Arrow 1334">
              <a:extLst>
                <a:ext uri="{FF2B5EF4-FFF2-40B4-BE49-F238E27FC236}">
                  <a16:creationId xmlns:a16="http://schemas.microsoft.com/office/drawing/2014/main" id="{3A6EC4B7-3A90-1E48-8EEB-2F74AA94AECC}"/>
                </a:ext>
              </a:extLst>
            </p:cNvPr>
            <p:cNvSpPr/>
            <p:nvPr/>
          </p:nvSpPr>
          <p:spPr>
            <a:xfrm>
              <a:off x="4421180" y="4523048"/>
              <a:ext cx="305022" cy="167645"/>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a:rPr>
                <a:t>  </a:t>
              </a:r>
            </a:p>
          </p:txBody>
        </p:sp>
      </p:grpSp>
      <p:grpSp>
        <p:nvGrpSpPr>
          <p:cNvPr id="9" name="Group 8">
            <a:extLst>
              <a:ext uri="{FF2B5EF4-FFF2-40B4-BE49-F238E27FC236}">
                <a16:creationId xmlns:a16="http://schemas.microsoft.com/office/drawing/2014/main" id="{994A0B1A-9B55-EE4B-9D61-C60E92E4F1D7}"/>
              </a:ext>
            </a:extLst>
          </p:cNvPr>
          <p:cNvGrpSpPr/>
          <p:nvPr/>
        </p:nvGrpSpPr>
        <p:grpSpPr>
          <a:xfrm>
            <a:off x="3315886" y="4508321"/>
            <a:ext cx="1004306" cy="256639"/>
            <a:chOff x="4421180" y="4868094"/>
            <a:chExt cx="1339075" cy="342185"/>
          </a:xfrm>
        </p:grpSpPr>
        <p:sp>
          <p:nvSpPr>
            <p:cNvPr id="1330" name="Rounded Rectangle 1329">
              <a:extLst>
                <a:ext uri="{FF2B5EF4-FFF2-40B4-BE49-F238E27FC236}">
                  <a16:creationId xmlns:a16="http://schemas.microsoft.com/office/drawing/2014/main" id="{9A342003-CE5A-0144-8FD6-72F90CAEB0D5}"/>
                </a:ext>
              </a:extLst>
            </p:cNvPr>
            <p:cNvSpPr/>
            <p:nvPr/>
          </p:nvSpPr>
          <p:spPr>
            <a:xfrm>
              <a:off x="4801443" y="4868094"/>
              <a:ext cx="958812" cy="342185"/>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350" b="1">
                  <a:solidFill>
                    <a:srgbClr val="4BACC6">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5G</a:t>
              </a:r>
            </a:p>
          </p:txBody>
        </p:sp>
        <p:sp>
          <p:nvSpPr>
            <p:cNvPr id="1336" name="Right Arrow 1335">
              <a:extLst>
                <a:ext uri="{FF2B5EF4-FFF2-40B4-BE49-F238E27FC236}">
                  <a16:creationId xmlns:a16="http://schemas.microsoft.com/office/drawing/2014/main" id="{436BAF74-A4C5-C44F-B41F-4BF3CC6C1A5A}"/>
                </a:ext>
              </a:extLst>
            </p:cNvPr>
            <p:cNvSpPr/>
            <p:nvPr/>
          </p:nvSpPr>
          <p:spPr>
            <a:xfrm>
              <a:off x="4421180" y="4977052"/>
              <a:ext cx="305022" cy="16764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a:rPr>
                <a:t>  </a:t>
              </a:r>
            </a:p>
          </p:txBody>
        </p:sp>
      </p:grpSp>
      <p:grpSp>
        <p:nvGrpSpPr>
          <p:cNvPr id="11" name="Group 10">
            <a:extLst>
              <a:ext uri="{FF2B5EF4-FFF2-40B4-BE49-F238E27FC236}">
                <a16:creationId xmlns:a16="http://schemas.microsoft.com/office/drawing/2014/main" id="{8649D884-6971-B94D-B32A-E02B273D2D65}"/>
              </a:ext>
            </a:extLst>
          </p:cNvPr>
          <p:cNvGrpSpPr/>
          <p:nvPr/>
        </p:nvGrpSpPr>
        <p:grpSpPr>
          <a:xfrm>
            <a:off x="4952446" y="4196600"/>
            <a:ext cx="722594" cy="231608"/>
            <a:chOff x="6603260" y="4452466"/>
            <a:chExt cx="963459" cy="308811"/>
          </a:xfrm>
        </p:grpSpPr>
        <p:sp>
          <p:nvSpPr>
            <p:cNvPr id="1343" name="Oval 1342">
              <a:extLst>
                <a:ext uri="{FF2B5EF4-FFF2-40B4-BE49-F238E27FC236}">
                  <a16:creationId xmlns:a16="http://schemas.microsoft.com/office/drawing/2014/main" id="{4A466F46-BD60-D840-A2DE-93D14F3C9177}"/>
                </a:ext>
              </a:extLst>
            </p:cNvPr>
            <p:cNvSpPr/>
            <p:nvPr/>
          </p:nvSpPr>
          <p:spPr>
            <a:xfrm>
              <a:off x="6603260" y="4452466"/>
              <a:ext cx="308811" cy="308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rPr>
                <a:t>A</a:t>
              </a:r>
            </a:p>
          </p:txBody>
        </p:sp>
        <p:sp>
          <p:nvSpPr>
            <p:cNvPr id="1347" name="Rounded Rectangle 1346">
              <a:extLst>
                <a:ext uri="{FF2B5EF4-FFF2-40B4-BE49-F238E27FC236}">
                  <a16:creationId xmlns:a16="http://schemas.microsoft.com/office/drawing/2014/main" id="{D3533EBA-24ED-E445-89A6-B0A5169E8B3A}"/>
                </a:ext>
              </a:extLst>
            </p:cNvPr>
            <p:cNvSpPr/>
            <p:nvPr/>
          </p:nvSpPr>
          <p:spPr>
            <a:xfrm>
              <a:off x="6939803" y="4462275"/>
              <a:ext cx="626916" cy="280127"/>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a:solidFill>
                    <a:srgbClr val="8064A2">
                      <a:lumMod val="50000"/>
                    </a:srgbClr>
                  </a:solidFill>
                  <a:latin typeface="Calibri"/>
                </a:rPr>
                <a:t>right</a:t>
              </a:r>
            </a:p>
          </p:txBody>
        </p:sp>
      </p:grpSp>
      <p:sp>
        <p:nvSpPr>
          <p:cNvPr id="1348" name="Rounded Rectangle 1347">
            <a:extLst>
              <a:ext uri="{FF2B5EF4-FFF2-40B4-BE49-F238E27FC236}">
                <a16:creationId xmlns:a16="http://schemas.microsoft.com/office/drawing/2014/main" id="{31647151-4C26-E546-BFD5-86F30371EA2A}"/>
              </a:ext>
            </a:extLst>
          </p:cNvPr>
          <p:cNvSpPr/>
          <p:nvPr/>
        </p:nvSpPr>
        <p:spPr>
          <a:xfrm>
            <a:off x="4954319" y="4518399"/>
            <a:ext cx="719109" cy="256639"/>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350" b="1">
                <a:solidFill>
                  <a:srgbClr val="4BACC6">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5G</a:t>
            </a:r>
          </a:p>
        </p:txBody>
      </p:sp>
      <p:grpSp>
        <p:nvGrpSpPr>
          <p:cNvPr id="12" name="Group 11">
            <a:extLst>
              <a:ext uri="{FF2B5EF4-FFF2-40B4-BE49-F238E27FC236}">
                <a16:creationId xmlns:a16="http://schemas.microsoft.com/office/drawing/2014/main" id="{66D13116-2E9F-5A49-983A-BE77EA8A7327}"/>
              </a:ext>
            </a:extLst>
          </p:cNvPr>
          <p:cNvGrpSpPr/>
          <p:nvPr/>
        </p:nvGrpSpPr>
        <p:grpSpPr>
          <a:xfrm>
            <a:off x="5732215" y="4196600"/>
            <a:ext cx="535607" cy="231608"/>
            <a:chOff x="7642953" y="4452466"/>
            <a:chExt cx="714142" cy="308811"/>
          </a:xfrm>
        </p:grpSpPr>
        <p:sp>
          <p:nvSpPr>
            <p:cNvPr id="1345" name="Oval 1344">
              <a:extLst>
                <a:ext uri="{FF2B5EF4-FFF2-40B4-BE49-F238E27FC236}">
                  <a16:creationId xmlns:a16="http://schemas.microsoft.com/office/drawing/2014/main" id="{341BCCFF-F58B-044C-A839-D8250612E017}"/>
                </a:ext>
              </a:extLst>
            </p:cNvPr>
            <p:cNvSpPr/>
            <p:nvPr/>
          </p:nvSpPr>
          <p:spPr>
            <a:xfrm>
              <a:off x="8048284" y="4452466"/>
              <a:ext cx="308811" cy="308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rPr>
                <a:t>B</a:t>
              </a:r>
            </a:p>
          </p:txBody>
        </p:sp>
        <p:sp>
          <p:nvSpPr>
            <p:cNvPr id="1351" name="Right Arrow 1350">
              <a:extLst>
                <a:ext uri="{FF2B5EF4-FFF2-40B4-BE49-F238E27FC236}">
                  <a16:creationId xmlns:a16="http://schemas.microsoft.com/office/drawing/2014/main" id="{BB779BF9-AFDD-2949-92BA-226682E082A8}"/>
                </a:ext>
              </a:extLst>
            </p:cNvPr>
            <p:cNvSpPr/>
            <p:nvPr/>
          </p:nvSpPr>
          <p:spPr>
            <a:xfrm>
              <a:off x="7642953" y="4523048"/>
              <a:ext cx="305022" cy="16764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a:rPr>
                <a:t>  </a:t>
              </a:r>
            </a:p>
          </p:txBody>
        </p:sp>
      </p:grpSp>
      <p:grpSp>
        <p:nvGrpSpPr>
          <p:cNvPr id="13" name="Group 12">
            <a:extLst>
              <a:ext uri="{FF2B5EF4-FFF2-40B4-BE49-F238E27FC236}">
                <a16:creationId xmlns:a16="http://schemas.microsoft.com/office/drawing/2014/main" id="{77F03299-967D-E747-B906-FDBA58873BD2}"/>
              </a:ext>
            </a:extLst>
          </p:cNvPr>
          <p:cNvGrpSpPr/>
          <p:nvPr/>
        </p:nvGrpSpPr>
        <p:grpSpPr>
          <a:xfrm>
            <a:off x="5732215" y="4513210"/>
            <a:ext cx="560233" cy="259592"/>
            <a:chOff x="7642953" y="4874614"/>
            <a:chExt cx="746977" cy="346122"/>
          </a:xfrm>
        </p:grpSpPr>
        <p:sp>
          <p:nvSpPr>
            <p:cNvPr id="1349" name="Rounded Rectangle 1348">
              <a:extLst>
                <a:ext uri="{FF2B5EF4-FFF2-40B4-BE49-F238E27FC236}">
                  <a16:creationId xmlns:a16="http://schemas.microsoft.com/office/drawing/2014/main" id="{48EA02FA-936F-294F-A14B-63F9F61F3B03}"/>
                </a:ext>
              </a:extLst>
            </p:cNvPr>
            <p:cNvSpPr/>
            <p:nvPr/>
          </p:nvSpPr>
          <p:spPr>
            <a:xfrm>
              <a:off x="8010707" y="4874614"/>
              <a:ext cx="379223" cy="346122"/>
            </a:xfrm>
            <a:prstGeom prst="roundRect">
              <a:avLst>
                <a:gd name="adj"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350" b="1">
                  <a:solidFill>
                    <a:srgbClr val="C0504D">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4G</a:t>
              </a:r>
              <a:endParaRPr lang="en-US" sz="1200" b="1">
                <a:solidFill>
                  <a:srgbClr val="C0504D">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endParaRPr>
            </a:p>
          </p:txBody>
        </p:sp>
        <p:sp>
          <p:nvSpPr>
            <p:cNvPr id="1352" name="Right Arrow 1351">
              <a:extLst>
                <a:ext uri="{FF2B5EF4-FFF2-40B4-BE49-F238E27FC236}">
                  <a16:creationId xmlns:a16="http://schemas.microsoft.com/office/drawing/2014/main" id="{E62ACED3-1E20-054B-BC68-BA217A1543B5}"/>
                </a:ext>
              </a:extLst>
            </p:cNvPr>
            <p:cNvSpPr/>
            <p:nvPr/>
          </p:nvSpPr>
          <p:spPr>
            <a:xfrm>
              <a:off x="7642953" y="4977052"/>
              <a:ext cx="305022" cy="16764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a:rPr>
                <a:t>  </a:t>
              </a:r>
            </a:p>
          </p:txBody>
        </p:sp>
      </p:grpSp>
      <p:grpSp>
        <p:nvGrpSpPr>
          <p:cNvPr id="14" name="Group 13">
            <a:extLst>
              <a:ext uri="{FF2B5EF4-FFF2-40B4-BE49-F238E27FC236}">
                <a16:creationId xmlns:a16="http://schemas.microsoft.com/office/drawing/2014/main" id="{AD93E76F-FD0C-D440-B9DE-F9C94D8D75C7}"/>
              </a:ext>
            </a:extLst>
          </p:cNvPr>
          <p:cNvGrpSpPr/>
          <p:nvPr/>
        </p:nvGrpSpPr>
        <p:grpSpPr>
          <a:xfrm>
            <a:off x="6339469" y="4196600"/>
            <a:ext cx="869925" cy="231608"/>
            <a:chOff x="8452625" y="4452466"/>
            <a:chExt cx="1159900" cy="308811"/>
          </a:xfrm>
        </p:grpSpPr>
        <p:sp>
          <p:nvSpPr>
            <p:cNvPr id="1344" name="Rounded Rectangle 1343">
              <a:extLst>
                <a:ext uri="{FF2B5EF4-FFF2-40B4-BE49-F238E27FC236}">
                  <a16:creationId xmlns:a16="http://schemas.microsoft.com/office/drawing/2014/main" id="{B0ED42EA-861C-AF4C-8038-4DE42078259E}"/>
                </a:ext>
              </a:extLst>
            </p:cNvPr>
            <p:cNvSpPr/>
            <p:nvPr/>
          </p:nvSpPr>
          <p:spPr>
            <a:xfrm>
              <a:off x="9171359" y="4466808"/>
              <a:ext cx="441166" cy="280127"/>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a:solidFill>
                    <a:srgbClr val="F79646">
                      <a:lumMod val="75000"/>
                    </a:srgbClr>
                  </a:solidFill>
                  <a:latin typeface="Calibri"/>
                </a:rPr>
                <a:t>left</a:t>
              </a:r>
            </a:p>
          </p:txBody>
        </p:sp>
        <p:sp>
          <p:nvSpPr>
            <p:cNvPr id="1346" name="Oval 1345">
              <a:extLst>
                <a:ext uri="{FF2B5EF4-FFF2-40B4-BE49-F238E27FC236}">
                  <a16:creationId xmlns:a16="http://schemas.microsoft.com/office/drawing/2014/main" id="{AE0EB319-EA90-5445-BDBD-D05ED53EB274}"/>
                </a:ext>
              </a:extLst>
            </p:cNvPr>
            <p:cNvSpPr/>
            <p:nvPr/>
          </p:nvSpPr>
          <p:spPr>
            <a:xfrm>
              <a:off x="8832888" y="4452466"/>
              <a:ext cx="308811" cy="308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rPr>
                <a:t>B</a:t>
              </a:r>
            </a:p>
          </p:txBody>
        </p:sp>
        <p:sp>
          <p:nvSpPr>
            <p:cNvPr id="1353" name="Right Arrow 1352">
              <a:extLst>
                <a:ext uri="{FF2B5EF4-FFF2-40B4-BE49-F238E27FC236}">
                  <a16:creationId xmlns:a16="http://schemas.microsoft.com/office/drawing/2014/main" id="{55943153-5249-C54B-B78C-44CE96CC46D4}"/>
                </a:ext>
              </a:extLst>
            </p:cNvPr>
            <p:cNvSpPr/>
            <p:nvPr/>
          </p:nvSpPr>
          <p:spPr>
            <a:xfrm>
              <a:off x="8452625" y="4523048"/>
              <a:ext cx="305022" cy="167645"/>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a:rPr>
                <a:t>  </a:t>
              </a:r>
            </a:p>
          </p:txBody>
        </p:sp>
      </p:grpSp>
      <p:grpSp>
        <p:nvGrpSpPr>
          <p:cNvPr id="15" name="Group 14">
            <a:extLst>
              <a:ext uri="{FF2B5EF4-FFF2-40B4-BE49-F238E27FC236}">
                <a16:creationId xmlns:a16="http://schemas.microsoft.com/office/drawing/2014/main" id="{23033A38-4038-9046-8306-763A849CC379}"/>
              </a:ext>
            </a:extLst>
          </p:cNvPr>
          <p:cNvGrpSpPr/>
          <p:nvPr/>
        </p:nvGrpSpPr>
        <p:grpSpPr>
          <a:xfrm>
            <a:off x="6339469" y="4508321"/>
            <a:ext cx="869925" cy="256639"/>
            <a:chOff x="8452625" y="4868094"/>
            <a:chExt cx="1159900" cy="342185"/>
          </a:xfrm>
        </p:grpSpPr>
        <p:sp>
          <p:nvSpPr>
            <p:cNvPr id="1350" name="Rounded Rectangle 1349">
              <a:extLst>
                <a:ext uri="{FF2B5EF4-FFF2-40B4-BE49-F238E27FC236}">
                  <a16:creationId xmlns:a16="http://schemas.microsoft.com/office/drawing/2014/main" id="{A6180890-AEAC-A641-81F5-DBB665DF2AB3}"/>
                </a:ext>
              </a:extLst>
            </p:cNvPr>
            <p:cNvSpPr/>
            <p:nvPr/>
          </p:nvSpPr>
          <p:spPr>
            <a:xfrm>
              <a:off x="8832888" y="4868094"/>
              <a:ext cx="779637" cy="342185"/>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350" b="1">
                  <a:solidFill>
                    <a:srgbClr val="4BACC6">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5G</a:t>
              </a:r>
            </a:p>
          </p:txBody>
        </p:sp>
        <p:sp>
          <p:nvSpPr>
            <p:cNvPr id="1354" name="Right Arrow 1353">
              <a:extLst>
                <a:ext uri="{FF2B5EF4-FFF2-40B4-BE49-F238E27FC236}">
                  <a16:creationId xmlns:a16="http://schemas.microsoft.com/office/drawing/2014/main" id="{45DDA690-FDE7-6B44-A551-FE1C1493E948}"/>
                </a:ext>
              </a:extLst>
            </p:cNvPr>
            <p:cNvSpPr/>
            <p:nvPr/>
          </p:nvSpPr>
          <p:spPr>
            <a:xfrm>
              <a:off x="8452625" y="4977052"/>
              <a:ext cx="305022" cy="16764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a:rPr>
                <a:t>  </a:t>
              </a:r>
            </a:p>
          </p:txBody>
        </p:sp>
      </p:grpSp>
      <p:grpSp>
        <p:nvGrpSpPr>
          <p:cNvPr id="7" name="Group 6">
            <a:extLst>
              <a:ext uri="{FF2B5EF4-FFF2-40B4-BE49-F238E27FC236}">
                <a16:creationId xmlns:a16="http://schemas.microsoft.com/office/drawing/2014/main" id="{1161D20B-D698-9F4E-94AA-A365AABD0114}"/>
              </a:ext>
            </a:extLst>
          </p:cNvPr>
          <p:cNvGrpSpPr/>
          <p:nvPr/>
        </p:nvGrpSpPr>
        <p:grpSpPr>
          <a:xfrm>
            <a:off x="2529505" y="4196599"/>
            <a:ext cx="739360" cy="928183"/>
            <a:chOff x="3372672" y="4452466"/>
            <a:chExt cx="985813" cy="1237578"/>
          </a:xfrm>
        </p:grpSpPr>
        <p:grpSp>
          <p:nvGrpSpPr>
            <p:cNvPr id="5" name="Group 4">
              <a:extLst>
                <a:ext uri="{FF2B5EF4-FFF2-40B4-BE49-F238E27FC236}">
                  <a16:creationId xmlns:a16="http://schemas.microsoft.com/office/drawing/2014/main" id="{B5770833-2AA3-D244-8352-80AD306E6BF3}"/>
                </a:ext>
              </a:extLst>
            </p:cNvPr>
            <p:cNvGrpSpPr/>
            <p:nvPr/>
          </p:nvGrpSpPr>
          <p:grpSpPr>
            <a:xfrm>
              <a:off x="3611508" y="4452466"/>
              <a:ext cx="714142" cy="308811"/>
              <a:chOff x="3611508" y="4452466"/>
              <a:chExt cx="714142" cy="308811"/>
            </a:xfrm>
          </p:grpSpPr>
          <p:sp>
            <p:nvSpPr>
              <p:cNvPr id="1307" name="Oval 1306">
                <a:extLst>
                  <a:ext uri="{FF2B5EF4-FFF2-40B4-BE49-F238E27FC236}">
                    <a16:creationId xmlns:a16="http://schemas.microsoft.com/office/drawing/2014/main" id="{EE8CAF70-C77A-2F46-9E51-241148B829A8}"/>
                  </a:ext>
                </a:extLst>
              </p:cNvPr>
              <p:cNvSpPr/>
              <p:nvPr/>
            </p:nvSpPr>
            <p:spPr>
              <a:xfrm>
                <a:off x="4016839" y="4452466"/>
                <a:ext cx="308811" cy="308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rPr>
                  <a:t>A</a:t>
                </a:r>
              </a:p>
            </p:txBody>
          </p:sp>
          <p:sp>
            <p:nvSpPr>
              <p:cNvPr id="26654" name="Right Arrow 26653">
                <a:extLst>
                  <a:ext uri="{FF2B5EF4-FFF2-40B4-BE49-F238E27FC236}">
                    <a16:creationId xmlns:a16="http://schemas.microsoft.com/office/drawing/2014/main" id="{299CC8AE-CAC5-0A48-9288-FE07688DF6BD}"/>
                  </a:ext>
                </a:extLst>
              </p:cNvPr>
              <p:cNvSpPr/>
              <p:nvPr/>
            </p:nvSpPr>
            <p:spPr>
              <a:xfrm>
                <a:off x="3611508" y="4523048"/>
                <a:ext cx="305022" cy="167645"/>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a:rPr>
                  <a:t>  </a:t>
                </a:r>
              </a:p>
            </p:txBody>
          </p:sp>
        </p:grpSp>
        <p:grpSp>
          <p:nvGrpSpPr>
            <p:cNvPr id="6" name="Group 5">
              <a:extLst>
                <a:ext uri="{FF2B5EF4-FFF2-40B4-BE49-F238E27FC236}">
                  <a16:creationId xmlns:a16="http://schemas.microsoft.com/office/drawing/2014/main" id="{F6AAA0FD-7CA4-9D48-9259-BA0DB58E5B29}"/>
                </a:ext>
              </a:extLst>
            </p:cNvPr>
            <p:cNvGrpSpPr/>
            <p:nvPr/>
          </p:nvGrpSpPr>
          <p:grpSpPr>
            <a:xfrm>
              <a:off x="3611508" y="4874614"/>
              <a:ext cx="746977" cy="346122"/>
              <a:chOff x="3611508" y="4874614"/>
              <a:chExt cx="746977" cy="346122"/>
            </a:xfrm>
          </p:grpSpPr>
          <p:sp>
            <p:nvSpPr>
              <p:cNvPr id="1329" name="Rounded Rectangle 1328">
                <a:extLst>
                  <a:ext uri="{FF2B5EF4-FFF2-40B4-BE49-F238E27FC236}">
                    <a16:creationId xmlns:a16="http://schemas.microsoft.com/office/drawing/2014/main" id="{4DDFCBE7-4DC8-2B47-9FFF-09235F6D0F8D}"/>
                  </a:ext>
                </a:extLst>
              </p:cNvPr>
              <p:cNvSpPr/>
              <p:nvPr/>
            </p:nvSpPr>
            <p:spPr>
              <a:xfrm>
                <a:off x="3979262" y="4874614"/>
                <a:ext cx="379223" cy="346122"/>
              </a:xfrm>
              <a:prstGeom prst="roundRect">
                <a:avLst>
                  <a:gd name="adj"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350" b="1">
                    <a:solidFill>
                      <a:srgbClr val="C0504D">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4G</a:t>
                </a:r>
                <a:endParaRPr lang="en-US" sz="1200" b="1">
                  <a:solidFill>
                    <a:srgbClr val="C0504D">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endParaRPr>
              </a:p>
            </p:txBody>
          </p:sp>
          <p:sp>
            <p:nvSpPr>
              <p:cNvPr id="1333" name="Right Arrow 1332">
                <a:extLst>
                  <a:ext uri="{FF2B5EF4-FFF2-40B4-BE49-F238E27FC236}">
                    <a16:creationId xmlns:a16="http://schemas.microsoft.com/office/drawing/2014/main" id="{83A98B4A-834E-6248-9DE6-79607426A20A}"/>
                  </a:ext>
                </a:extLst>
              </p:cNvPr>
              <p:cNvSpPr/>
              <p:nvPr/>
            </p:nvSpPr>
            <p:spPr>
              <a:xfrm>
                <a:off x="3611508" y="4977052"/>
                <a:ext cx="305022" cy="16764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a:rPr>
                  <a:t>  </a:t>
                </a:r>
              </a:p>
            </p:txBody>
          </p:sp>
        </p:grpSp>
        <p:sp>
          <p:nvSpPr>
            <p:cNvPr id="1359" name="TextBox 1358">
              <a:extLst>
                <a:ext uri="{FF2B5EF4-FFF2-40B4-BE49-F238E27FC236}">
                  <a16:creationId xmlns:a16="http://schemas.microsoft.com/office/drawing/2014/main" id="{F9DC4CFA-E4A0-8645-8124-8F181D1B1F67}"/>
                </a:ext>
              </a:extLst>
            </p:cNvPr>
            <p:cNvSpPr txBox="1"/>
            <p:nvPr/>
          </p:nvSpPr>
          <p:spPr>
            <a:xfrm>
              <a:off x="3372672" y="5351489"/>
              <a:ext cx="782693" cy="338555"/>
            </a:xfrm>
            <a:prstGeom prst="rect">
              <a:avLst/>
            </a:prstGeom>
            <a:noFill/>
          </p:spPr>
          <p:txBody>
            <a:bodyPr wrap="none" rtlCol="0">
              <a:spAutoFit/>
            </a:bodyPr>
            <a:lstStyle/>
            <a:p>
              <a:pPr algn="ctr" defTabSz="685800"/>
              <a:r>
                <a:rPr lang="en-US" sz="10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vertical</a:t>
              </a:r>
            </a:p>
          </p:txBody>
        </p:sp>
      </p:grpSp>
      <p:grpSp>
        <p:nvGrpSpPr>
          <p:cNvPr id="1170" name="Group 1169">
            <a:extLst>
              <a:ext uri="{FF2B5EF4-FFF2-40B4-BE49-F238E27FC236}">
                <a16:creationId xmlns:a16="http://schemas.microsoft.com/office/drawing/2014/main" id="{72C6F950-78A7-8040-91CF-BAF20A7AB938}"/>
              </a:ext>
            </a:extLst>
          </p:cNvPr>
          <p:cNvGrpSpPr/>
          <p:nvPr/>
        </p:nvGrpSpPr>
        <p:grpSpPr>
          <a:xfrm>
            <a:off x="2985401" y="2137963"/>
            <a:ext cx="282510" cy="1436231"/>
            <a:chOff x="1297998" y="2045297"/>
            <a:chExt cx="270325" cy="1056706"/>
          </a:xfrm>
        </p:grpSpPr>
        <p:sp>
          <p:nvSpPr>
            <p:cNvPr id="1171" name="Rounded Rectangle 1170">
              <a:extLst>
                <a:ext uri="{FF2B5EF4-FFF2-40B4-BE49-F238E27FC236}">
                  <a16:creationId xmlns:a16="http://schemas.microsoft.com/office/drawing/2014/main" id="{6DCBF686-CF3F-6248-A320-F25C4EC75BAB}"/>
                </a:ext>
              </a:extLst>
            </p:cNvPr>
            <p:cNvSpPr/>
            <p:nvPr/>
          </p:nvSpPr>
          <p:spPr>
            <a:xfrm flipH="1">
              <a:off x="1381294" y="2045297"/>
              <a:ext cx="103733" cy="1056706"/>
            </a:xfrm>
            <a:prstGeom prst="roundRect">
              <a:avLst/>
            </a:prstGeom>
            <a:solidFill>
              <a:srgbClr val="945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172" name="Rounded Rectangle 1171">
              <a:extLst>
                <a:ext uri="{FF2B5EF4-FFF2-40B4-BE49-F238E27FC236}">
                  <a16:creationId xmlns:a16="http://schemas.microsoft.com/office/drawing/2014/main" id="{B56D3EB9-EFD0-EE49-8334-46E7D2702FBE}"/>
                </a:ext>
              </a:extLst>
            </p:cNvPr>
            <p:cNvSpPr/>
            <p:nvPr/>
          </p:nvSpPr>
          <p:spPr>
            <a:xfrm flipH="1">
              <a:off x="1297998" y="2129274"/>
              <a:ext cx="45719" cy="26245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173" name="Rounded Rectangle 1172">
              <a:extLst>
                <a:ext uri="{FF2B5EF4-FFF2-40B4-BE49-F238E27FC236}">
                  <a16:creationId xmlns:a16="http://schemas.microsoft.com/office/drawing/2014/main" id="{F199A58B-A2C2-B74B-B7CE-FFF0B4C60A83}"/>
                </a:ext>
              </a:extLst>
            </p:cNvPr>
            <p:cNvSpPr/>
            <p:nvPr/>
          </p:nvSpPr>
          <p:spPr>
            <a:xfrm flipH="1">
              <a:off x="1522604" y="2131710"/>
              <a:ext cx="45719" cy="26245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174" name="Rounded Rectangle 1173">
              <a:extLst>
                <a:ext uri="{FF2B5EF4-FFF2-40B4-BE49-F238E27FC236}">
                  <a16:creationId xmlns:a16="http://schemas.microsoft.com/office/drawing/2014/main" id="{886B5EBE-0B5E-CC47-A0F2-2F6CB1131821}"/>
                </a:ext>
              </a:extLst>
            </p:cNvPr>
            <p:cNvSpPr/>
            <p:nvPr/>
          </p:nvSpPr>
          <p:spPr>
            <a:xfrm rot="5400000" flipH="1">
              <a:off x="1326503" y="2228721"/>
              <a:ext cx="45719" cy="6355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175" name="Rounded Rectangle 1174">
              <a:extLst>
                <a:ext uri="{FF2B5EF4-FFF2-40B4-BE49-F238E27FC236}">
                  <a16:creationId xmlns:a16="http://schemas.microsoft.com/office/drawing/2014/main" id="{E2187FDB-1EE2-5941-9E65-9447B04BADBE}"/>
                </a:ext>
              </a:extLst>
            </p:cNvPr>
            <p:cNvSpPr/>
            <p:nvPr/>
          </p:nvSpPr>
          <p:spPr>
            <a:xfrm rot="5400000" flipH="1">
              <a:off x="1494755" y="2228720"/>
              <a:ext cx="45719" cy="6355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grpSp>
      <p:grpSp>
        <p:nvGrpSpPr>
          <p:cNvPr id="16" name="Group 15">
            <a:extLst>
              <a:ext uri="{FF2B5EF4-FFF2-40B4-BE49-F238E27FC236}">
                <a16:creationId xmlns:a16="http://schemas.microsoft.com/office/drawing/2014/main" id="{83152076-1C6E-1B46-AF5F-E9FF8F1FE296}"/>
              </a:ext>
            </a:extLst>
          </p:cNvPr>
          <p:cNvGrpSpPr/>
          <p:nvPr/>
        </p:nvGrpSpPr>
        <p:grpSpPr>
          <a:xfrm>
            <a:off x="8231996" y="1665786"/>
            <a:ext cx="614271" cy="1908407"/>
            <a:chOff x="10975988" y="1078048"/>
            <a:chExt cx="819028" cy="2544542"/>
          </a:xfrm>
        </p:grpSpPr>
        <p:grpSp>
          <p:nvGrpSpPr>
            <p:cNvPr id="26641" name="Group 26640">
              <a:extLst>
                <a:ext uri="{FF2B5EF4-FFF2-40B4-BE49-F238E27FC236}">
                  <a16:creationId xmlns:a16="http://schemas.microsoft.com/office/drawing/2014/main" id="{2DA58C64-B13B-CB4C-BA95-4D7D38AB6160}"/>
                </a:ext>
              </a:extLst>
            </p:cNvPr>
            <p:cNvGrpSpPr/>
            <p:nvPr/>
          </p:nvGrpSpPr>
          <p:grpSpPr>
            <a:xfrm>
              <a:off x="10975988" y="1078048"/>
              <a:ext cx="819028" cy="592920"/>
              <a:chOff x="8323019" y="1066819"/>
              <a:chExt cx="819028" cy="592920"/>
            </a:xfrm>
          </p:grpSpPr>
          <p:sp>
            <p:nvSpPr>
              <p:cNvPr id="1228" name="TextBox 1227">
                <a:extLst>
                  <a:ext uri="{FF2B5EF4-FFF2-40B4-BE49-F238E27FC236}">
                    <a16:creationId xmlns:a16="http://schemas.microsoft.com/office/drawing/2014/main" id="{16D77955-6B3C-6443-8C57-0587012D8101}"/>
                  </a:ext>
                </a:extLst>
              </p:cNvPr>
              <p:cNvSpPr txBox="1"/>
              <p:nvPr/>
            </p:nvSpPr>
            <p:spPr>
              <a:xfrm>
                <a:off x="8323019" y="1066819"/>
                <a:ext cx="819028" cy="400109"/>
              </a:xfrm>
              <a:prstGeom prst="rect">
                <a:avLst/>
              </a:prstGeom>
              <a:noFill/>
            </p:spPr>
            <p:txBody>
              <a:bodyPr wrap="none" rtlCol="0">
                <a:spAutoFit/>
              </a:bodyPr>
              <a:lstStyle/>
              <a:p>
                <a:pPr defTabSz="685800"/>
                <a:r>
                  <a:rPr lang="en-US" sz="13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Tower</a:t>
                </a:r>
              </a:p>
            </p:txBody>
          </p:sp>
          <p:sp>
            <p:nvSpPr>
              <p:cNvPr id="1298" name="Oval 1297">
                <a:extLst>
                  <a:ext uri="{FF2B5EF4-FFF2-40B4-BE49-F238E27FC236}">
                    <a16:creationId xmlns:a16="http://schemas.microsoft.com/office/drawing/2014/main" id="{E137196B-9493-014A-AEA7-5EE7A61FA531}"/>
                  </a:ext>
                </a:extLst>
              </p:cNvPr>
              <p:cNvSpPr/>
              <p:nvPr/>
            </p:nvSpPr>
            <p:spPr>
              <a:xfrm>
                <a:off x="8572025" y="1350928"/>
                <a:ext cx="308811" cy="308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rPr>
                  <a:t>B</a:t>
                </a:r>
              </a:p>
            </p:txBody>
          </p:sp>
        </p:grpSp>
        <p:grpSp>
          <p:nvGrpSpPr>
            <p:cNvPr id="1244" name="Group 1243">
              <a:extLst>
                <a:ext uri="{FF2B5EF4-FFF2-40B4-BE49-F238E27FC236}">
                  <a16:creationId xmlns:a16="http://schemas.microsoft.com/office/drawing/2014/main" id="{E264B301-73E0-AF45-996E-4D8B414D7F10}"/>
                </a:ext>
              </a:extLst>
            </p:cNvPr>
            <p:cNvGrpSpPr/>
            <p:nvPr/>
          </p:nvGrpSpPr>
          <p:grpSpPr>
            <a:xfrm>
              <a:off x="11190965" y="1707615"/>
              <a:ext cx="376680" cy="1914975"/>
              <a:chOff x="1297998" y="2045297"/>
              <a:chExt cx="270325" cy="1056706"/>
            </a:xfrm>
          </p:grpSpPr>
          <p:sp>
            <p:nvSpPr>
              <p:cNvPr id="1246" name="Rounded Rectangle 1245">
                <a:extLst>
                  <a:ext uri="{FF2B5EF4-FFF2-40B4-BE49-F238E27FC236}">
                    <a16:creationId xmlns:a16="http://schemas.microsoft.com/office/drawing/2014/main" id="{1458BA07-EFD2-B743-B879-CC554968394E}"/>
                  </a:ext>
                </a:extLst>
              </p:cNvPr>
              <p:cNvSpPr/>
              <p:nvPr/>
            </p:nvSpPr>
            <p:spPr>
              <a:xfrm flipH="1">
                <a:off x="1297998" y="2129274"/>
                <a:ext cx="45719" cy="26245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247" name="Rounded Rectangle 1246">
                <a:extLst>
                  <a:ext uri="{FF2B5EF4-FFF2-40B4-BE49-F238E27FC236}">
                    <a16:creationId xmlns:a16="http://schemas.microsoft.com/office/drawing/2014/main" id="{14325601-383D-9945-97FA-D917DDD00F02}"/>
                  </a:ext>
                </a:extLst>
              </p:cNvPr>
              <p:cNvSpPr/>
              <p:nvPr/>
            </p:nvSpPr>
            <p:spPr>
              <a:xfrm flipH="1">
                <a:off x="1522604" y="2131710"/>
                <a:ext cx="45719" cy="26245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248" name="Rounded Rectangle 1247">
                <a:extLst>
                  <a:ext uri="{FF2B5EF4-FFF2-40B4-BE49-F238E27FC236}">
                    <a16:creationId xmlns:a16="http://schemas.microsoft.com/office/drawing/2014/main" id="{C98ECA40-E71E-F34E-BB9E-6E37D3FA9162}"/>
                  </a:ext>
                </a:extLst>
              </p:cNvPr>
              <p:cNvSpPr/>
              <p:nvPr/>
            </p:nvSpPr>
            <p:spPr>
              <a:xfrm rot="5400000" flipH="1">
                <a:off x="1326503" y="2228721"/>
                <a:ext cx="45719" cy="6355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249" name="Rounded Rectangle 1248">
                <a:extLst>
                  <a:ext uri="{FF2B5EF4-FFF2-40B4-BE49-F238E27FC236}">
                    <a16:creationId xmlns:a16="http://schemas.microsoft.com/office/drawing/2014/main" id="{0763F660-DD6D-F943-AE9B-57F0761FD3D4}"/>
                  </a:ext>
                </a:extLst>
              </p:cNvPr>
              <p:cNvSpPr/>
              <p:nvPr/>
            </p:nvSpPr>
            <p:spPr>
              <a:xfrm rot="5400000" flipH="1">
                <a:off x="1494755" y="2228720"/>
                <a:ext cx="45719" cy="6355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245" name="Rounded Rectangle 1244">
                <a:extLst>
                  <a:ext uri="{FF2B5EF4-FFF2-40B4-BE49-F238E27FC236}">
                    <a16:creationId xmlns:a16="http://schemas.microsoft.com/office/drawing/2014/main" id="{C85E7C38-D103-564B-9E8C-4F1804194B64}"/>
                  </a:ext>
                </a:extLst>
              </p:cNvPr>
              <p:cNvSpPr/>
              <p:nvPr/>
            </p:nvSpPr>
            <p:spPr>
              <a:xfrm flipH="1">
                <a:off x="1381294" y="2045297"/>
                <a:ext cx="103733" cy="1056706"/>
              </a:xfrm>
              <a:prstGeom prst="roundRect">
                <a:avLst/>
              </a:prstGeom>
              <a:solidFill>
                <a:srgbClr val="945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grpSp>
      </p:grpSp>
      <p:cxnSp>
        <p:nvCxnSpPr>
          <p:cNvPr id="1373" name="Straight Connector 1372">
            <a:extLst>
              <a:ext uri="{FF2B5EF4-FFF2-40B4-BE49-F238E27FC236}">
                <a16:creationId xmlns:a16="http://schemas.microsoft.com/office/drawing/2014/main" id="{3963ECB7-49F1-5441-8177-868014CA508E}"/>
              </a:ext>
            </a:extLst>
          </p:cNvPr>
          <p:cNvCxnSpPr/>
          <p:nvPr/>
        </p:nvCxnSpPr>
        <p:spPr>
          <a:xfrm>
            <a:off x="12282" y="5177948"/>
            <a:ext cx="914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379" name="TextBox 1378">
            <a:extLst>
              <a:ext uri="{FF2B5EF4-FFF2-40B4-BE49-F238E27FC236}">
                <a16:creationId xmlns:a16="http://schemas.microsoft.com/office/drawing/2014/main" id="{BDD4A0F3-8336-D941-82A6-32F619406FEC}"/>
              </a:ext>
            </a:extLst>
          </p:cNvPr>
          <p:cNvSpPr txBox="1"/>
          <p:nvPr/>
        </p:nvSpPr>
        <p:spPr>
          <a:xfrm>
            <a:off x="5475924" y="4840654"/>
            <a:ext cx="728084" cy="392415"/>
          </a:xfrm>
          <a:prstGeom prst="rect">
            <a:avLst/>
          </a:prstGeom>
          <a:noFill/>
        </p:spPr>
        <p:txBody>
          <a:bodyPr wrap="none" rtlCol="0">
            <a:spAutoFit/>
          </a:bodyPr>
          <a:lstStyle/>
          <a:p>
            <a:pPr algn="ctr" defTabSz="685800"/>
            <a:r>
              <a:rPr lang="en-US" sz="975">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horizontal </a:t>
            </a:r>
          </a:p>
          <a:p>
            <a:pPr algn="ctr" defTabSz="685800"/>
            <a:r>
              <a:rPr lang="en-US" sz="975">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vertical</a:t>
            </a:r>
          </a:p>
        </p:txBody>
      </p:sp>
      <p:cxnSp>
        <p:nvCxnSpPr>
          <p:cNvPr id="1383" name="Straight Connector 1382">
            <a:extLst>
              <a:ext uri="{FF2B5EF4-FFF2-40B4-BE49-F238E27FC236}">
                <a16:creationId xmlns:a16="http://schemas.microsoft.com/office/drawing/2014/main" id="{44C6748A-33A6-9543-B256-077FC8593778}"/>
              </a:ext>
            </a:extLst>
          </p:cNvPr>
          <p:cNvCxnSpPr/>
          <p:nvPr/>
        </p:nvCxnSpPr>
        <p:spPr>
          <a:xfrm>
            <a:off x="3787" y="5593032"/>
            <a:ext cx="914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384" name="TextBox 1383">
            <a:extLst>
              <a:ext uri="{FF2B5EF4-FFF2-40B4-BE49-F238E27FC236}">
                <a16:creationId xmlns:a16="http://schemas.microsoft.com/office/drawing/2014/main" id="{8FFF1778-AD9D-9F41-8EB4-253233F82F69}"/>
              </a:ext>
            </a:extLst>
          </p:cNvPr>
          <p:cNvSpPr txBox="1"/>
          <p:nvPr/>
        </p:nvSpPr>
        <p:spPr>
          <a:xfrm>
            <a:off x="2675338" y="5180586"/>
            <a:ext cx="1018036" cy="461665"/>
          </a:xfrm>
          <a:prstGeom prst="rect">
            <a:avLst/>
          </a:prstGeom>
          <a:noFill/>
        </p:spPr>
        <p:txBody>
          <a:bodyPr wrap="none" rtlCol="0">
            <a:spAutoFit/>
          </a:bodyPr>
          <a:lstStyle/>
          <a:p>
            <a:pPr algn="ctr" defTabSz="685800"/>
            <a:r>
              <a:rPr lang="en-US" sz="120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5G to 5G</a:t>
            </a:r>
          </a:p>
          <a:p>
            <a:pPr algn="ctr" defTabSz="685800"/>
            <a:r>
              <a:rPr lang="en-US" sz="120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(same tower)</a:t>
            </a:r>
          </a:p>
        </p:txBody>
      </p:sp>
      <p:sp>
        <p:nvSpPr>
          <p:cNvPr id="1388" name="TextBox 1387">
            <a:extLst>
              <a:ext uri="{FF2B5EF4-FFF2-40B4-BE49-F238E27FC236}">
                <a16:creationId xmlns:a16="http://schemas.microsoft.com/office/drawing/2014/main" id="{333C637B-C734-8E4B-AEA6-D22487B97F8E}"/>
              </a:ext>
            </a:extLst>
          </p:cNvPr>
          <p:cNvSpPr txBox="1"/>
          <p:nvPr/>
        </p:nvSpPr>
        <p:spPr>
          <a:xfrm>
            <a:off x="5691139" y="5170957"/>
            <a:ext cx="918201" cy="461665"/>
          </a:xfrm>
          <a:prstGeom prst="rect">
            <a:avLst/>
          </a:prstGeom>
          <a:noFill/>
        </p:spPr>
        <p:txBody>
          <a:bodyPr wrap="none" rtlCol="0">
            <a:spAutoFit/>
          </a:bodyPr>
          <a:lstStyle/>
          <a:p>
            <a:pPr algn="ctr" defTabSz="685800"/>
            <a:r>
              <a:rPr lang="en-US" sz="120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5G to 5G</a:t>
            </a:r>
          </a:p>
          <a:p>
            <a:pPr algn="ctr" defTabSz="685800"/>
            <a:r>
              <a:rPr lang="en-US" sz="120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(diff. tower)</a:t>
            </a:r>
          </a:p>
        </p:txBody>
      </p:sp>
      <p:sp>
        <p:nvSpPr>
          <p:cNvPr id="1389" name="TextBox 1388">
            <a:extLst>
              <a:ext uri="{FF2B5EF4-FFF2-40B4-BE49-F238E27FC236}">
                <a16:creationId xmlns:a16="http://schemas.microsoft.com/office/drawing/2014/main" id="{922329AB-CD1B-B740-A5A8-F3A14E0CE4DD}"/>
              </a:ext>
            </a:extLst>
          </p:cNvPr>
          <p:cNvSpPr txBox="1"/>
          <p:nvPr/>
        </p:nvSpPr>
        <p:spPr>
          <a:xfrm>
            <a:off x="3162024" y="4870775"/>
            <a:ext cx="587020" cy="253916"/>
          </a:xfrm>
          <a:prstGeom prst="rect">
            <a:avLst/>
          </a:prstGeom>
          <a:noFill/>
        </p:spPr>
        <p:txBody>
          <a:bodyPr wrap="none" rtlCol="0">
            <a:spAutoFit/>
          </a:bodyPr>
          <a:lstStyle/>
          <a:p>
            <a:pPr algn="ctr" defTabSz="685800"/>
            <a:r>
              <a:rPr lang="en-US" sz="10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vertical</a:t>
            </a:r>
          </a:p>
        </p:txBody>
      </p:sp>
      <p:sp>
        <p:nvSpPr>
          <p:cNvPr id="1390" name="TextBox 1389">
            <a:extLst>
              <a:ext uri="{FF2B5EF4-FFF2-40B4-BE49-F238E27FC236}">
                <a16:creationId xmlns:a16="http://schemas.microsoft.com/office/drawing/2014/main" id="{27FAF15F-5C75-B44C-A980-37D13FB9493C}"/>
              </a:ext>
            </a:extLst>
          </p:cNvPr>
          <p:cNvSpPr txBox="1"/>
          <p:nvPr/>
        </p:nvSpPr>
        <p:spPr>
          <a:xfrm>
            <a:off x="6226441" y="4868021"/>
            <a:ext cx="587020" cy="253916"/>
          </a:xfrm>
          <a:prstGeom prst="rect">
            <a:avLst/>
          </a:prstGeom>
          <a:noFill/>
        </p:spPr>
        <p:txBody>
          <a:bodyPr wrap="none" rtlCol="0">
            <a:spAutoFit/>
          </a:bodyPr>
          <a:lstStyle/>
          <a:p>
            <a:pPr algn="ctr" defTabSz="685800"/>
            <a:r>
              <a:rPr lang="en-US" sz="10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vertical</a:t>
            </a:r>
          </a:p>
        </p:txBody>
      </p:sp>
      <p:grpSp>
        <p:nvGrpSpPr>
          <p:cNvPr id="10" name="Group 9">
            <a:extLst>
              <a:ext uri="{FF2B5EF4-FFF2-40B4-BE49-F238E27FC236}">
                <a16:creationId xmlns:a16="http://schemas.microsoft.com/office/drawing/2014/main" id="{30C9C559-C5F1-9748-808B-56C596B23681}"/>
              </a:ext>
            </a:extLst>
          </p:cNvPr>
          <p:cNvGrpSpPr/>
          <p:nvPr/>
        </p:nvGrpSpPr>
        <p:grpSpPr>
          <a:xfrm>
            <a:off x="-11542" y="4817076"/>
            <a:ext cx="1725552" cy="775958"/>
            <a:chOff x="-15389" y="5279767"/>
            <a:chExt cx="2300735" cy="1034611"/>
          </a:xfrm>
        </p:grpSpPr>
        <p:sp>
          <p:nvSpPr>
            <p:cNvPr id="1372" name="TextBox 1371">
              <a:extLst>
                <a:ext uri="{FF2B5EF4-FFF2-40B4-BE49-F238E27FC236}">
                  <a16:creationId xmlns:a16="http://schemas.microsoft.com/office/drawing/2014/main" id="{86068C1B-8862-E047-BBE3-3D16C1B440B9}"/>
                </a:ext>
              </a:extLst>
            </p:cNvPr>
            <p:cNvSpPr txBox="1"/>
            <p:nvPr/>
          </p:nvSpPr>
          <p:spPr>
            <a:xfrm>
              <a:off x="233523" y="5387530"/>
              <a:ext cx="2027125" cy="369332"/>
            </a:xfrm>
            <a:prstGeom prst="rect">
              <a:avLst/>
            </a:prstGeom>
            <a:noFill/>
          </p:spPr>
          <p:txBody>
            <a:bodyPr wrap="square" lIns="0" rIns="0" rtlCol="0">
              <a:spAutoFit/>
            </a:bodyPr>
            <a:lstStyle/>
            <a:p>
              <a:pPr algn="ctr" defTabSz="685800"/>
              <a:r>
                <a:rPr lang="en-US" sz="120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Primitive </a:t>
              </a:r>
            </a:p>
          </p:txBody>
        </p:sp>
        <p:sp>
          <p:nvSpPr>
            <p:cNvPr id="1382" name="TextBox 1381">
              <a:extLst>
                <a:ext uri="{FF2B5EF4-FFF2-40B4-BE49-F238E27FC236}">
                  <a16:creationId xmlns:a16="http://schemas.microsoft.com/office/drawing/2014/main" id="{318060FC-9D6B-1F4C-9987-F9F379FFF3FB}"/>
                </a:ext>
              </a:extLst>
            </p:cNvPr>
            <p:cNvSpPr txBox="1"/>
            <p:nvPr/>
          </p:nvSpPr>
          <p:spPr>
            <a:xfrm>
              <a:off x="258221" y="5931458"/>
              <a:ext cx="2027125" cy="246221"/>
            </a:xfrm>
            <a:prstGeom prst="rect">
              <a:avLst/>
            </a:prstGeom>
            <a:noFill/>
          </p:spPr>
          <p:txBody>
            <a:bodyPr wrap="square" lIns="0" tIns="0" rIns="0" bIns="0" rtlCol="0" anchor="ctr">
              <a:spAutoFit/>
            </a:bodyPr>
            <a:lstStyle/>
            <a:p>
              <a:pPr algn="ctr" defTabSz="685800"/>
              <a:r>
                <a:rPr lang="en-US" sz="120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Combinational </a:t>
              </a:r>
            </a:p>
          </p:txBody>
        </p:sp>
        <p:sp>
          <p:nvSpPr>
            <p:cNvPr id="1391" name="TextBox 1390">
              <a:extLst>
                <a:ext uri="{FF2B5EF4-FFF2-40B4-BE49-F238E27FC236}">
                  <a16:creationId xmlns:a16="http://schemas.microsoft.com/office/drawing/2014/main" id="{64E70888-AFC2-A04F-B23D-90EFDB337124}"/>
                </a:ext>
              </a:extLst>
            </p:cNvPr>
            <p:cNvSpPr txBox="1"/>
            <p:nvPr/>
          </p:nvSpPr>
          <p:spPr>
            <a:xfrm rot="16200000">
              <a:off x="-224918" y="5489296"/>
              <a:ext cx="1034611" cy="615553"/>
            </a:xfrm>
            <a:prstGeom prst="rect">
              <a:avLst/>
            </a:prstGeom>
            <a:solidFill>
              <a:schemeClr val="bg1">
                <a:lumMod val="85000"/>
              </a:schemeClr>
            </a:solidFill>
          </p:spPr>
          <p:txBody>
            <a:bodyPr wrap="square" lIns="0" rIns="0" rtlCol="0">
              <a:spAutoFit/>
            </a:bodyPr>
            <a:lstStyle/>
            <a:p>
              <a:pPr algn="ctr" defTabSz="685800"/>
              <a:r>
                <a:rPr lang="en-US" sz="120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Handoff</a:t>
              </a:r>
            </a:p>
            <a:p>
              <a:pPr algn="ctr" defTabSz="685800"/>
              <a:r>
                <a:rPr lang="en-US" sz="120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Type</a:t>
              </a:r>
            </a:p>
          </p:txBody>
        </p:sp>
      </p:grpSp>
      <p:grpSp>
        <p:nvGrpSpPr>
          <p:cNvPr id="26631" name="Group 26630">
            <a:extLst>
              <a:ext uri="{FF2B5EF4-FFF2-40B4-BE49-F238E27FC236}">
                <a16:creationId xmlns:a16="http://schemas.microsoft.com/office/drawing/2014/main" id="{6A4D1DB3-1287-0F46-B356-125E645D2D67}"/>
              </a:ext>
            </a:extLst>
          </p:cNvPr>
          <p:cNvGrpSpPr/>
          <p:nvPr/>
        </p:nvGrpSpPr>
        <p:grpSpPr>
          <a:xfrm>
            <a:off x="1391194" y="2818602"/>
            <a:ext cx="807224" cy="831775"/>
            <a:chOff x="28160" y="2587799"/>
            <a:chExt cx="1076299" cy="1109033"/>
          </a:xfrm>
        </p:grpSpPr>
        <p:grpSp>
          <p:nvGrpSpPr>
            <p:cNvPr id="1238" name="Group 1237">
              <a:extLst>
                <a:ext uri="{FF2B5EF4-FFF2-40B4-BE49-F238E27FC236}">
                  <a16:creationId xmlns:a16="http://schemas.microsoft.com/office/drawing/2014/main" id="{00C11E1A-3DDC-384D-BBB9-01B0CB284B73}"/>
                </a:ext>
              </a:extLst>
            </p:cNvPr>
            <p:cNvGrpSpPr/>
            <p:nvPr/>
          </p:nvGrpSpPr>
          <p:grpSpPr>
            <a:xfrm>
              <a:off x="381986" y="2676627"/>
              <a:ext cx="722473" cy="1020205"/>
              <a:chOff x="381986" y="2676627"/>
              <a:chExt cx="722473" cy="1020205"/>
            </a:xfrm>
          </p:grpSpPr>
          <p:pic>
            <p:nvPicPr>
              <p:cNvPr id="1237" name="Picture 1236" descr="A picture containing game, light&#10;&#10;Description automatically generated">
                <a:extLst>
                  <a:ext uri="{FF2B5EF4-FFF2-40B4-BE49-F238E27FC236}">
                    <a16:creationId xmlns:a16="http://schemas.microsoft.com/office/drawing/2014/main" id="{91526412-3695-3F4C-B09E-3E51D270C8B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381986" y="2676627"/>
                <a:ext cx="520945" cy="1020205"/>
              </a:xfrm>
              <a:prstGeom prst="rect">
                <a:avLst/>
              </a:prstGeom>
            </p:spPr>
          </p:pic>
          <p:pic>
            <p:nvPicPr>
              <p:cNvPr id="1239" name="Graphic 1238" descr="Smart Phone">
                <a:extLst>
                  <a:ext uri="{FF2B5EF4-FFF2-40B4-BE49-F238E27FC236}">
                    <a16:creationId xmlns:a16="http://schemas.microsoft.com/office/drawing/2014/main" id="{85B13EE4-723C-CC48-92C7-AB0CCD0AD2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24321">
                <a:off x="748143" y="2749211"/>
                <a:ext cx="356316" cy="356316"/>
              </a:xfrm>
              <a:prstGeom prst="rect">
                <a:avLst/>
              </a:prstGeom>
            </p:spPr>
          </p:pic>
        </p:grpSp>
        <p:sp>
          <p:nvSpPr>
            <p:cNvPr id="1242" name="TextBox 1241">
              <a:extLst>
                <a:ext uri="{FF2B5EF4-FFF2-40B4-BE49-F238E27FC236}">
                  <a16:creationId xmlns:a16="http://schemas.microsoft.com/office/drawing/2014/main" id="{CD28150A-0D99-8544-AC81-7C97DACEC015}"/>
                </a:ext>
              </a:extLst>
            </p:cNvPr>
            <p:cNvSpPr txBox="1"/>
            <p:nvPr/>
          </p:nvSpPr>
          <p:spPr>
            <a:xfrm>
              <a:off x="28160" y="2587799"/>
              <a:ext cx="699338" cy="400109"/>
            </a:xfrm>
            <a:prstGeom prst="rect">
              <a:avLst/>
            </a:prstGeom>
            <a:noFill/>
          </p:spPr>
          <p:txBody>
            <a:bodyPr wrap="none" rtlCol="0">
              <a:spAutoFit/>
            </a:bodyPr>
            <a:lstStyle/>
            <a:p>
              <a:pPr defTabSz="685800"/>
              <a:r>
                <a:rPr lang="en-US" sz="1350">
                  <a:solidFill>
                    <a:prstClr val="black">
                      <a:lumMod val="50000"/>
                      <a:lumOff val="50000"/>
                    </a:prstClr>
                  </a:solidFill>
                  <a:latin typeface="CMU Sans Serif Medium" panose="02000603000000000000" pitchFamily="2" charset="0"/>
                  <a:ea typeface="CMU Sans Serif Medium" panose="02000603000000000000" pitchFamily="2" charset="0"/>
                  <a:cs typeface="CMU Sans Serif Medium" panose="02000603000000000000" pitchFamily="2" charset="0"/>
                </a:rPr>
                <a:t>Alice</a:t>
              </a:r>
            </a:p>
          </p:txBody>
        </p:sp>
      </p:grpSp>
      <p:sp>
        <p:nvSpPr>
          <p:cNvPr id="17" name="TextBox 16">
            <a:extLst>
              <a:ext uri="{FF2B5EF4-FFF2-40B4-BE49-F238E27FC236}">
                <a16:creationId xmlns:a16="http://schemas.microsoft.com/office/drawing/2014/main" id="{5809E11B-48A6-2A48-AEF8-88F6470B1AA8}"/>
              </a:ext>
            </a:extLst>
          </p:cNvPr>
          <p:cNvSpPr txBox="1"/>
          <p:nvPr/>
        </p:nvSpPr>
        <p:spPr>
          <a:xfrm>
            <a:off x="10030767" y="2454938"/>
            <a:ext cx="184731" cy="300082"/>
          </a:xfrm>
          <a:prstGeom prst="rect">
            <a:avLst/>
          </a:prstGeom>
          <a:noFill/>
        </p:spPr>
        <p:txBody>
          <a:bodyPr wrap="none" rtlCol="0">
            <a:spAutoFit/>
          </a:bodyPr>
          <a:lstStyle/>
          <a:p>
            <a:pPr defTabSz="685800"/>
            <a:endParaRPr lang="en-US" sz="1350">
              <a:solidFill>
                <a:prstClr val="black"/>
              </a:solidFill>
              <a:latin typeface="Calibri"/>
            </a:endParaRPr>
          </a:p>
        </p:txBody>
      </p:sp>
      <p:sp>
        <p:nvSpPr>
          <p:cNvPr id="2" name="TextBox 1">
            <a:extLst>
              <a:ext uri="{FF2B5EF4-FFF2-40B4-BE49-F238E27FC236}">
                <a16:creationId xmlns:a16="http://schemas.microsoft.com/office/drawing/2014/main" id="{8AFF2B0A-0500-4942-0CBF-47E210695D47}"/>
              </a:ext>
            </a:extLst>
          </p:cNvPr>
          <p:cNvSpPr txBox="1"/>
          <p:nvPr/>
        </p:nvSpPr>
        <p:spPr>
          <a:xfrm>
            <a:off x="282879" y="6067938"/>
            <a:ext cx="7819210" cy="369332"/>
          </a:xfrm>
          <a:prstGeom prst="rect">
            <a:avLst/>
          </a:prstGeom>
          <a:noFill/>
        </p:spPr>
        <p:txBody>
          <a:bodyPr wrap="square">
            <a:spAutoFit/>
          </a:bodyPr>
          <a:lstStyle/>
          <a:p>
            <a:r>
              <a:rPr lang="en-CH">
                <a:hlinkClick r:id="rId6"/>
              </a:rPr>
              <a:t>https://networking.umn.edu/research-projects/5g-measurements</a:t>
            </a:r>
            <a:endParaRPr lang="en-CH"/>
          </a:p>
        </p:txBody>
      </p:sp>
    </p:spTree>
    <p:extLst>
      <p:ext uri="{BB962C8B-B14F-4D97-AF65-F5344CB8AC3E}">
        <p14:creationId xmlns:p14="http://schemas.microsoft.com/office/powerpoint/2010/main" val="404700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02"/>
                                        </p:tgtEl>
                                        <p:attrNameLst>
                                          <p:attrName>style.visibility</p:attrName>
                                        </p:attrNameLst>
                                      </p:cBhvr>
                                      <p:to>
                                        <p:strVal val="visible"/>
                                      </p:to>
                                    </p:set>
                                    <p:animEffect transition="in" filter="fade">
                                      <p:cBhvr>
                                        <p:cTn id="7" dur="500"/>
                                        <p:tgtEl>
                                          <p:spTgt spid="130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629"/>
                                        </p:tgtEl>
                                        <p:attrNameLst>
                                          <p:attrName>style.visibility</p:attrName>
                                        </p:attrNameLst>
                                      </p:cBhvr>
                                      <p:to>
                                        <p:strVal val="visible"/>
                                      </p:to>
                                    </p:set>
                                    <p:animEffect transition="in" filter="fade">
                                      <p:cBhvr>
                                        <p:cTn id="11" dur="500"/>
                                        <p:tgtEl>
                                          <p:spTgt spid="2662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6642"/>
                                        </p:tgtEl>
                                        <p:attrNameLst>
                                          <p:attrName>style.visibility</p:attrName>
                                        </p:attrNameLst>
                                      </p:cBhvr>
                                      <p:to>
                                        <p:strVal val="visible"/>
                                      </p:to>
                                    </p:set>
                                    <p:animEffect transition="in" filter="fade">
                                      <p:cBhvr>
                                        <p:cTn id="16" dur="500"/>
                                        <p:tgtEl>
                                          <p:spTgt spid="26642"/>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6630"/>
                                        </p:tgtEl>
                                        <p:attrNameLst>
                                          <p:attrName>style.visibility</p:attrName>
                                        </p:attrNameLst>
                                      </p:cBhvr>
                                      <p:to>
                                        <p:strVal val="visible"/>
                                      </p:to>
                                    </p:set>
                                    <p:animEffect transition="in" filter="fade">
                                      <p:cBhvr>
                                        <p:cTn id="20" dur="500"/>
                                        <p:tgtEl>
                                          <p:spTgt spid="266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631"/>
                                        </p:tgtEl>
                                        <p:attrNameLst>
                                          <p:attrName>style.visibility</p:attrName>
                                        </p:attrNameLst>
                                      </p:cBhvr>
                                      <p:to>
                                        <p:strVal val="visible"/>
                                      </p:to>
                                    </p:set>
                                    <p:animEffect transition="in" filter="fade">
                                      <p:cBhvr>
                                        <p:cTn id="25" dur="500"/>
                                        <p:tgtEl>
                                          <p:spTgt spid="26631"/>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328"/>
                                        </p:tgtEl>
                                        <p:attrNameLst>
                                          <p:attrName>style.visibility</p:attrName>
                                        </p:attrNameLst>
                                      </p:cBhvr>
                                      <p:to>
                                        <p:strVal val="visible"/>
                                      </p:to>
                                    </p:set>
                                    <p:animEffect transition="in" filter="fade">
                                      <p:cBhvr>
                                        <p:cTn id="33" dur="500"/>
                                        <p:tgtEl>
                                          <p:spTgt spid="1328"/>
                                        </p:tgtEl>
                                      </p:cBhvr>
                                    </p:animEffect>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2.91667E-6 2.59259E-6 L 0.26055 0.00069 " pathEditMode="relative" rAng="0" ptsTypes="AA">
                                      <p:cBhvr>
                                        <p:cTn id="37" dur="2000" fill="hold"/>
                                        <p:tgtEl>
                                          <p:spTgt spid="26631"/>
                                        </p:tgtEl>
                                        <p:attrNameLst>
                                          <p:attrName>ppt_x</p:attrName>
                                          <p:attrName>ppt_y</p:attrName>
                                        </p:attrNameLst>
                                      </p:cBhvr>
                                      <p:rCtr x="12930" y="-46"/>
                                    </p:animMotion>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1384"/>
                                        </p:tgtEl>
                                        <p:attrNameLst>
                                          <p:attrName>style.visibility</p:attrName>
                                        </p:attrNameLst>
                                      </p:cBhvr>
                                      <p:to>
                                        <p:strVal val="visible"/>
                                      </p:to>
                                    </p:set>
                                    <p:animEffect transition="in" filter="fade">
                                      <p:cBhvr>
                                        <p:cTn id="41" dur="500"/>
                                        <p:tgtEl>
                                          <p:spTgt spid="138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par>
                          <p:cTn id="56" fill="hold">
                            <p:stCondLst>
                              <p:cond delay="1000"/>
                            </p:stCondLst>
                            <p:childTnLst>
                              <p:par>
                                <p:cTn id="57" presetID="10" presetClass="entr" presetSubtype="0" fill="hold" grpId="0" nodeType="afterEffect">
                                  <p:stCondLst>
                                    <p:cond delay="0"/>
                                  </p:stCondLst>
                                  <p:childTnLst>
                                    <p:set>
                                      <p:cBhvr>
                                        <p:cTn id="58" dur="1" fill="hold">
                                          <p:stCondLst>
                                            <p:cond delay="0"/>
                                          </p:stCondLst>
                                        </p:cTn>
                                        <p:tgtEl>
                                          <p:spTgt spid="1389"/>
                                        </p:tgtEl>
                                        <p:attrNameLst>
                                          <p:attrName>style.visibility</p:attrName>
                                        </p:attrNameLst>
                                      </p:cBhvr>
                                      <p:to>
                                        <p:strVal val="visible"/>
                                      </p:to>
                                    </p:set>
                                    <p:animEffect transition="in" filter="fade">
                                      <p:cBhvr>
                                        <p:cTn id="59" dur="500"/>
                                        <p:tgtEl>
                                          <p:spTgt spid="138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0" presetClass="path" presetSubtype="0" accel="50000" decel="50000" fill="hold" nodeType="clickEffect">
                                  <p:stCondLst>
                                    <p:cond delay="0"/>
                                  </p:stCondLst>
                                  <p:childTnLst>
                                    <p:animMotion origin="layout" path="M 0.26055 0.0007 L 0.36498 0.00023 " pathEditMode="relative" rAng="0" ptsTypes="AA">
                                      <p:cBhvr>
                                        <p:cTn id="68" dur="2000" fill="hold"/>
                                        <p:tgtEl>
                                          <p:spTgt spid="26631"/>
                                        </p:tgtEl>
                                        <p:attrNameLst>
                                          <p:attrName>ppt_x</p:attrName>
                                          <p:attrName>ppt_y</p:attrName>
                                        </p:attrNameLst>
                                      </p:cBhvr>
                                      <p:rCtr x="5221" y="0"/>
                                    </p:animMotion>
                                  </p:childTnLst>
                                </p:cTn>
                              </p:par>
                            </p:childTnLst>
                          </p:cTn>
                        </p:par>
                        <p:par>
                          <p:cTn id="69" fill="hold">
                            <p:stCondLst>
                              <p:cond delay="2000"/>
                            </p:stCondLst>
                            <p:childTnLst>
                              <p:par>
                                <p:cTn id="70" presetID="10" presetClass="entr" presetSubtype="0" fill="hold" nodeType="after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par>
                          <p:cTn id="73" fill="hold">
                            <p:stCondLst>
                              <p:cond delay="2500"/>
                            </p:stCondLst>
                            <p:childTnLst>
                              <p:par>
                                <p:cTn id="74" presetID="10" presetClass="entr" presetSubtype="0" fill="hold" grpId="0" nodeType="afterEffect">
                                  <p:stCondLst>
                                    <p:cond delay="0"/>
                                  </p:stCondLst>
                                  <p:childTnLst>
                                    <p:set>
                                      <p:cBhvr>
                                        <p:cTn id="75" dur="1" fill="hold">
                                          <p:stCondLst>
                                            <p:cond delay="0"/>
                                          </p:stCondLst>
                                        </p:cTn>
                                        <p:tgtEl>
                                          <p:spTgt spid="1320"/>
                                        </p:tgtEl>
                                        <p:attrNameLst>
                                          <p:attrName>style.visibility</p:attrName>
                                        </p:attrNameLst>
                                      </p:cBhvr>
                                      <p:to>
                                        <p:strVal val="visible"/>
                                      </p:to>
                                    </p:set>
                                    <p:animEffect transition="in" filter="fade">
                                      <p:cBhvr>
                                        <p:cTn id="76" dur="500"/>
                                        <p:tgtEl>
                                          <p:spTgt spid="1320"/>
                                        </p:tgtEl>
                                      </p:cBhvr>
                                    </p:animEffect>
                                  </p:childTnLst>
                                </p:cTn>
                              </p:par>
                            </p:childTnLst>
                          </p:cTn>
                        </p:par>
                        <p:par>
                          <p:cTn id="77" fill="hold">
                            <p:stCondLst>
                              <p:cond delay="3000"/>
                            </p:stCondLst>
                            <p:childTnLst>
                              <p:par>
                                <p:cTn id="78" presetID="10" presetClass="entr" presetSubtype="0" fill="hold" nodeType="after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childTnLst>
                          </p:cTn>
                        </p:par>
                        <p:par>
                          <p:cTn id="81" fill="hold">
                            <p:stCondLst>
                              <p:cond delay="3500"/>
                            </p:stCondLst>
                            <p:childTnLst>
                              <p:par>
                                <p:cTn id="82" presetID="10" presetClass="entr" presetSubtype="0" fill="hold" nodeType="after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500"/>
                                        <p:tgtEl>
                                          <p:spTgt spid="11"/>
                                        </p:tgtEl>
                                      </p:cBhvr>
                                    </p:animEffect>
                                  </p:childTnLst>
                                </p:cTn>
                              </p:par>
                            </p:childTnLst>
                          </p:cTn>
                        </p:par>
                        <p:par>
                          <p:cTn id="85" fill="hold">
                            <p:stCondLst>
                              <p:cond delay="4000"/>
                            </p:stCondLst>
                            <p:childTnLst>
                              <p:par>
                                <p:cTn id="86" presetID="10" presetClass="entr" presetSubtype="0" fill="hold" grpId="0" nodeType="afterEffect">
                                  <p:stCondLst>
                                    <p:cond delay="0"/>
                                  </p:stCondLst>
                                  <p:childTnLst>
                                    <p:set>
                                      <p:cBhvr>
                                        <p:cTn id="87" dur="1" fill="hold">
                                          <p:stCondLst>
                                            <p:cond delay="0"/>
                                          </p:stCondLst>
                                        </p:cTn>
                                        <p:tgtEl>
                                          <p:spTgt spid="1348"/>
                                        </p:tgtEl>
                                        <p:attrNameLst>
                                          <p:attrName>style.visibility</p:attrName>
                                        </p:attrNameLst>
                                      </p:cBhvr>
                                      <p:to>
                                        <p:strVal val="visible"/>
                                      </p:to>
                                    </p:set>
                                    <p:animEffect transition="in" filter="fade">
                                      <p:cBhvr>
                                        <p:cTn id="88" dur="500"/>
                                        <p:tgtEl>
                                          <p:spTgt spid="1348"/>
                                        </p:tgtEl>
                                      </p:cBhvr>
                                    </p:animEffect>
                                  </p:childTnLst>
                                </p:cTn>
                              </p:par>
                            </p:childTnLst>
                          </p:cTn>
                        </p:par>
                      </p:childTnLst>
                    </p:cTn>
                  </p:par>
                  <p:par>
                    <p:cTn id="89" fill="hold">
                      <p:stCondLst>
                        <p:cond delay="indefinite"/>
                      </p:stCondLst>
                      <p:childTnLst>
                        <p:par>
                          <p:cTn id="90" fill="hold">
                            <p:stCondLst>
                              <p:cond delay="0"/>
                            </p:stCondLst>
                            <p:childTnLst>
                              <p:par>
                                <p:cTn id="91" presetID="0" presetClass="path" presetSubtype="0" accel="50000" decel="50000" fill="hold" nodeType="clickEffect">
                                  <p:stCondLst>
                                    <p:cond delay="0"/>
                                  </p:stCondLst>
                                  <p:childTnLst>
                                    <p:animMotion origin="layout" path="M 0.36511 0.00023 L 0.59219 0.00023 " pathEditMode="relative" ptsTypes="AA">
                                      <p:cBhvr>
                                        <p:cTn id="92" dur="2000" fill="hold"/>
                                        <p:tgtEl>
                                          <p:spTgt spid="26631"/>
                                        </p:tgtEl>
                                        <p:attrNameLst>
                                          <p:attrName>ppt_x</p:attrName>
                                          <p:attrName>ppt_y</p:attrName>
                                        </p:attrNameLst>
                                      </p:cBhvr>
                                    </p:animMotion>
                                  </p:childTnLst>
                                </p:cTn>
                              </p:par>
                            </p:childTnLst>
                          </p:cTn>
                        </p:par>
                        <p:par>
                          <p:cTn id="93" fill="hold">
                            <p:stCondLst>
                              <p:cond delay="2000"/>
                            </p:stCondLst>
                            <p:childTnLst>
                              <p:par>
                                <p:cTn id="94" presetID="10" presetClass="entr" presetSubtype="0" fill="hold" grpId="0" nodeType="afterEffect">
                                  <p:stCondLst>
                                    <p:cond delay="0"/>
                                  </p:stCondLst>
                                  <p:childTnLst>
                                    <p:set>
                                      <p:cBhvr>
                                        <p:cTn id="95" dur="1" fill="hold">
                                          <p:stCondLst>
                                            <p:cond delay="0"/>
                                          </p:stCondLst>
                                        </p:cTn>
                                        <p:tgtEl>
                                          <p:spTgt spid="1388"/>
                                        </p:tgtEl>
                                        <p:attrNameLst>
                                          <p:attrName>style.visibility</p:attrName>
                                        </p:attrNameLst>
                                      </p:cBhvr>
                                      <p:to>
                                        <p:strVal val="visible"/>
                                      </p:to>
                                    </p:set>
                                    <p:animEffect transition="in" filter="fade">
                                      <p:cBhvr>
                                        <p:cTn id="96" dur="500"/>
                                        <p:tgtEl>
                                          <p:spTgt spid="1388"/>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fade">
                                      <p:cBhvr>
                                        <p:cTn id="101" dur="500"/>
                                        <p:tgtEl>
                                          <p:spTgt spid="12"/>
                                        </p:tgtEl>
                                      </p:cBhvr>
                                    </p:animEffect>
                                  </p:childTnLst>
                                </p:cTn>
                              </p:par>
                            </p:childTnLst>
                          </p:cTn>
                        </p:par>
                        <p:par>
                          <p:cTn id="102" fill="hold">
                            <p:stCondLst>
                              <p:cond delay="500"/>
                            </p:stCondLst>
                            <p:childTnLst>
                              <p:par>
                                <p:cTn id="103" presetID="10" presetClass="entr" presetSubtype="0" fill="hold" nodeType="afterEffect">
                                  <p:stCondLst>
                                    <p:cond delay="0"/>
                                  </p:stCondLst>
                                  <p:childTnLst>
                                    <p:set>
                                      <p:cBhvr>
                                        <p:cTn id="104" dur="1" fill="hold">
                                          <p:stCondLst>
                                            <p:cond delay="0"/>
                                          </p:stCondLst>
                                        </p:cTn>
                                        <p:tgtEl>
                                          <p:spTgt spid="13"/>
                                        </p:tgtEl>
                                        <p:attrNameLst>
                                          <p:attrName>style.visibility</p:attrName>
                                        </p:attrNameLst>
                                      </p:cBhvr>
                                      <p:to>
                                        <p:strVal val="visible"/>
                                      </p:to>
                                    </p:set>
                                    <p:animEffect transition="in" filter="fade">
                                      <p:cBhvr>
                                        <p:cTn id="105" dur="500"/>
                                        <p:tgtEl>
                                          <p:spTgt spid="13"/>
                                        </p:tgtEl>
                                      </p:cBhvr>
                                    </p:animEffect>
                                  </p:childTnLst>
                                </p:cTn>
                              </p:par>
                            </p:childTnLst>
                          </p:cTn>
                        </p:par>
                        <p:par>
                          <p:cTn id="106" fill="hold">
                            <p:stCondLst>
                              <p:cond delay="1000"/>
                            </p:stCondLst>
                            <p:childTnLst>
                              <p:par>
                                <p:cTn id="107" presetID="10" presetClass="entr" presetSubtype="0" fill="hold" grpId="0" nodeType="afterEffect">
                                  <p:stCondLst>
                                    <p:cond delay="0"/>
                                  </p:stCondLst>
                                  <p:childTnLst>
                                    <p:set>
                                      <p:cBhvr>
                                        <p:cTn id="108" dur="1" fill="hold">
                                          <p:stCondLst>
                                            <p:cond delay="0"/>
                                          </p:stCondLst>
                                        </p:cTn>
                                        <p:tgtEl>
                                          <p:spTgt spid="1379"/>
                                        </p:tgtEl>
                                        <p:attrNameLst>
                                          <p:attrName>style.visibility</p:attrName>
                                        </p:attrNameLst>
                                      </p:cBhvr>
                                      <p:to>
                                        <p:strVal val="visible"/>
                                      </p:to>
                                    </p:set>
                                    <p:animEffect transition="in" filter="fade">
                                      <p:cBhvr>
                                        <p:cTn id="109" dur="500"/>
                                        <p:tgtEl>
                                          <p:spTgt spid="1379"/>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14"/>
                                        </p:tgtEl>
                                        <p:attrNameLst>
                                          <p:attrName>style.visibility</p:attrName>
                                        </p:attrNameLst>
                                      </p:cBhvr>
                                      <p:to>
                                        <p:strVal val="visible"/>
                                      </p:to>
                                    </p:set>
                                    <p:animEffect transition="in" filter="fade">
                                      <p:cBhvr>
                                        <p:cTn id="114" dur="500"/>
                                        <p:tgtEl>
                                          <p:spTgt spid="14"/>
                                        </p:tgtEl>
                                      </p:cBhvr>
                                    </p:animEffect>
                                  </p:childTnLst>
                                </p:cTn>
                              </p:par>
                            </p:childTnLst>
                          </p:cTn>
                        </p:par>
                        <p:par>
                          <p:cTn id="115" fill="hold">
                            <p:stCondLst>
                              <p:cond delay="500"/>
                            </p:stCondLst>
                            <p:childTnLst>
                              <p:par>
                                <p:cTn id="116" presetID="10" presetClass="entr" presetSubtype="0" fill="hold" nodeType="afterEffect">
                                  <p:stCondLst>
                                    <p:cond delay="0"/>
                                  </p:stCondLst>
                                  <p:childTnLst>
                                    <p:set>
                                      <p:cBhvr>
                                        <p:cTn id="117" dur="1" fill="hold">
                                          <p:stCondLst>
                                            <p:cond delay="0"/>
                                          </p:stCondLst>
                                        </p:cTn>
                                        <p:tgtEl>
                                          <p:spTgt spid="15"/>
                                        </p:tgtEl>
                                        <p:attrNameLst>
                                          <p:attrName>style.visibility</p:attrName>
                                        </p:attrNameLst>
                                      </p:cBhvr>
                                      <p:to>
                                        <p:strVal val="visible"/>
                                      </p:to>
                                    </p:set>
                                    <p:animEffect transition="in" filter="fade">
                                      <p:cBhvr>
                                        <p:cTn id="118" dur="500"/>
                                        <p:tgtEl>
                                          <p:spTgt spid="15"/>
                                        </p:tgtEl>
                                      </p:cBhvr>
                                    </p:animEffect>
                                  </p:childTnLst>
                                </p:cTn>
                              </p:par>
                            </p:childTnLst>
                          </p:cTn>
                        </p:par>
                        <p:par>
                          <p:cTn id="119" fill="hold">
                            <p:stCondLst>
                              <p:cond delay="1000"/>
                            </p:stCondLst>
                            <p:childTnLst>
                              <p:par>
                                <p:cTn id="120" presetID="10" presetClass="entr" presetSubtype="0" fill="hold" grpId="0" nodeType="afterEffect">
                                  <p:stCondLst>
                                    <p:cond delay="0"/>
                                  </p:stCondLst>
                                  <p:childTnLst>
                                    <p:set>
                                      <p:cBhvr>
                                        <p:cTn id="121" dur="1" fill="hold">
                                          <p:stCondLst>
                                            <p:cond delay="0"/>
                                          </p:stCondLst>
                                        </p:cTn>
                                        <p:tgtEl>
                                          <p:spTgt spid="1390"/>
                                        </p:tgtEl>
                                        <p:attrNameLst>
                                          <p:attrName>style.visibility</p:attrName>
                                        </p:attrNameLst>
                                      </p:cBhvr>
                                      <p:to>
                                        <p:strVal val="visible"/>
                                      </p:to>
                                    </p:set>
                                    <p:animEffect transition="in" filter="fade">
                                      <p:cBhvr>
                                        <p:cTn id="122" dur="500"/>
                                        <p:tgtEl>
                                          <p:spTgt spid="1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2" grpId="0" animBg="1"/>
      <p:bldP spid="1302" grpId="0" animBg="1"/>
      <p:bldP spid="1320" grpId="0" animBg="1"/>
      <p:bldP spid="1328" grpId="0" animBg="1"/>
      <p:bldP spid="1348" grpId="0" animBg="1"/>
      <p:bldP spid="1379" grpId="0"/>
      <p:bldP spid="1384" grpId="0"/>
      <p:bldP spid="1388" grpId="0"/>
      <p:bldP spid="1389" grpId="0"/>
      <p:bldP spid="139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65C393-E0D4-4AC1-B906-72FBE26A4E58}"/>
              </a:ext>
            </a:extLst>
          </p:cNvPr>
          <p:cNvSpPr/>
          <p:nvPr/>
        </p:nvSpPr>
        <p:spPr>
          <a:xfrm>
            <a:off x="112796" y="1678625"/>
            <a:ext cx="8969658" cy="518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3" name="Title 2">
            <a:extLst>
              <a:ext uri="{FF2B5EF4-FFF2-40B4-BE49-F238E27FC236}">
                <a16:creationId xmlns:a16="http://schemas.microsoft.com/office/drawing/2014/main" id="{A6F5E534-D880-4E42-911E-BFDD8FDBD928}"/>
              </a:ext>
            </a:extLst>
          </p:cNvPr>
          <p:cNvSpPr>
            <a:spLocks noGrp="1"/>
          </p:cNvSpPr>
          <p:nvPr>
            <p:ph type="title"/>
          </p:nvPr>
        </p:nvSpPr>
        <p:spPr/>
        <p:txBody>
          <a:bodyPr/>
          <a:lstStyle/>
          <a:p>
            <a:r>
              <a:rPr lang="en-US"/>
              <a:t>Handoff Analysis</a:t>
            </a:r>
          </a:p>
        </p:txBody>
      </p:sp>
      <p:sp>
        <p:nvSpPr>
          <p:cNvPr id="6" name="Content Placeholder 1">
            <a:extLst>
              <a:ext uri="{FF2B5EF4-FFF2-40B4-BE49-F238E27FC236}">
                <a16:creationId xmlns:a16="http://schemas.microsoft.com/office/drawing/2014/main" id="{4528ECD2-5ECB-EC43-B775-DFFDA03822C0}"/>
              </a:ext>
            </a:extLst>
          </p:cNvPr>
          <p:cNvSpPr>
            <a:spLocks noGrp="1"/>
          </p:cNvSpPr>
          <p:nvPr>
            <p:ph idx="1"/>
          </p:nvPr>
        </p:nvSpPr>
        <p:spPr>
          <a:xfrm>
            <a:off x="201058" y="4248175"/>
            <a:ext cx="8741885" cy="992963"/>
          </a:xfrm>
        </p:spPr>
        <p:txBody>
          <a:bodyPr>
            <a:normAutofit fontScale="70000" lnSpcReduction="20000"/>
          </a:bodyPr>
          <a:lstStyle/>
          <a:p>
            <a:pPr>
              <a:lnSpc>
                <a:spcPct val="150000"/>
              </a:lnSpc>
            </a:pPr>
            <a:r>
              <a:rPr lang="en-US"/>
              <a:t>UE experiences a total of </a:t>
            </a:r>
            <a:r>
              <a:rPr lang="en-US" b="1">
                <a:solidFill>
                  <a:srgbClr val="C00000"/>
                </a:solidFill>
              </a:rPr>
              <a:t>31 primitive handoffs </a:t>
            </a:r>
            <a:r>
              <a:rPr lang="en-US" b="1" u="sng"/>
              <a:t>(16 combinational)</a:t>
            </a:r>
            <a:r>
              <a:rPr lang="en-US" b="1" i="1"/>
              <a:t> </a:t>
            </a:r>
            <a:r>
              <a:rPr lang="en-US"/>
              <a:t>within 8 minutes!</a:t>
            </a:r>
          </a:p>
          <a:p>
            <a:pPr>
              <a:lnSpc>
                <a:spcPct val="150000"/>
              </a:lnSpc>
            </a:pPr>
            <a:r>
              <a:rPr lang="en-US" u="sng"/>
              <a:t>Frequent handoffs</a:t>
            </a:r>
            <a:r>
              <a:rPr lang="en-US" b="1"/>
              <a:t> </a:t>
            </a:r>
            <a:r>
              <a:rPr lang="en-US"/>
              <a:t>causes </a:t>
            </a:r>
            <a:r>
              <a:rPr lang="en-US" b="1">
                <a:solidFill>
                  <a:srgbClr val="C00000"/>
                </a:solidFill>
              </a:rPr>
              <a:t>frequent throughput fluctuations</a:t>
            </a:r>
            <a:endParaRPr lang="en-US" sz="1500" b="1">
              <a:solidFill>
                <a:srgbClr val="C00000"/>
              </a:solidFill>
            </a:endParaRPr>
          </a:p>
        </p:txBody>
      </p:sp>
      <p:sp>
        <p:nvSpPr>
          <p:cNvPr id="10" name="Rounded Rectangle 9">
            <a:extLst>
              <a:ext uri="{FF2B5EF4-FFF2-40B4-BE49-F238E27FC236}">
                <a16:creationId xmlns:a16="http://schemas.microsoft.com/office/drawing/2014/main" id="{B068556A-AE61-504F-A4FF-35AC78593692}"/>
              </a:ext>
            </a:extLst>
          </p:cNvPr>
          <p:cNvSpPr/>
          <p:nvPr/>
        </p:nvSpPr>
        <p:spPr>
          <a:xfrm>
            <a:off x="4106120" y="1807316"/>
            <a:ext cx="1689406" cy="239754"/>
          </a:xfrm>
          <a:prstGeom prst="round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050" b="1">
                <a:solidFill>
                  <a:srgbClr val="4BACC6">
                    <a:lumMod val="50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Walking a 700m loop @ MPLS</a:t>
            </a:r>
          </a:p>
        </p:txBody>
      </p:sp>
      <p:sp>
        <p:nvSpPr>
          <p:cNvPr id="11" name="Rounded Rectangle 10">
            <a:extLst>
              <a:ext uri="{FF2B5EF4-FFF2-40B4-BE49-F238E27FC236}">
                <a16:creationId xmlns:a16="http://schemas.microsoft.com/office/drawing/2014/main" id="{6C6FA783-49CF-D54B-98A9-AE6530F8423C}"/>
              </a:ext>
            </a:extLst>
          </p:cNvPr>
          <p:cNvSpPr/>
          <p:nvPr/>
        </p:nvSpPr>
        <p:spPr>
          <a:xfrm>
            <a:off x="3305023" y="1815267"/>
            <a:ext cx="747547" cy="242323"/>
          </a:xfrm>
          <a:prstGeom prst="round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050" b="1" err="1">
                <a:solidFill>
                  <a:srgbClr val="9BBB59">
                    <a:lumMod val="50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mmWave</a:t>
            </a:r>
            <a:endParaRPr lang="en-US" sz="1050" b="1">
              <a:solidFill>
                <a:srgbClr val="9BBB59">
                  <a:lumMod val="50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endParaRPr>
          </a:p>
        </p:txBody>
      </p:sp>
      <p:grpSp>
        <p:nvGrpSpPr>
          <p:cNvPr id="26" name="Group 25">
            <a:extLst>
              <a:ext uri="{FF2B5EF4-FFF2-40B4-BE49-F238E27FC236}">
                <a16:creationId xmlns:a16="http://schemas.microsoft.com/office/drawing/2014/main" id="{59E26C1A-7972-5748-A57F-7135528F6F44}"/>
              </a:ext>
            </a:extLst>
          </p:cNvPr>
          <p:cNvGrpSpPr/>
          <p:nvPr/>
        </p:nvGrpSpPr>
        <p:grpSpPr>
          <a:xfrm>
            <a:off x="5849076" y="1762571"/>
            <a:ext cx="774976" cy="276072"/>
            <a:chOff x="2760855" y="1776346"/>
            <a:chExt cx="1033301" cy="368095"/>
          </a:xfrm>
        </p:grpSpPr>
        <p:pic>
          <p:nvPicPr>
            <p:cNvPr id="28" name="Picture 27" descr="A picture containing table, computer&#10;&#10;Description automatically generated">
              <a:extLst>
                <a:ext uri="{FF2B5EF4-FFF2-40B4-BE49-F238E27FC236}">
                  <a16:creationId xmlns:a16="http://schemas.microsoft.com/office/drawing/2014/main" id="{E7C56BD8-252F-4D40-8F30-9B2F98EF2C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0855" y="1776346"/>
              <a:ext cx="373892" cy="366857"/>
            </a:xfrm>
            <a:prstGeom prst="rect">
              <a:avLst/>
            </a:prstGeom>
          </p:spPr>
        </p:pic>
        <p:sp>
          <p:nvSpPr>
            <p:cNvPr id="29" name="TextBox 28">
              <a:extLst>
                <a:ext uri="{FF2B5EF4-FFF2-40B4-BE49-F238E27FC236}">
                  <a16:creationId xmlns:a16="http://schemas.microsoft.com/office/drawing/2014/main" id="{E8EA539A-B986-7146-962A-243418C99EA2}"/>
                </a:ext>
              </a:extLst>
            </p:cNvPr>
            <p:cNvSpPr txBox="1"/>
            <p:nvPr/>
          </p:nvSpPr>
          <p:spPr>
            <a:xfrm>
              <a:off x="2994364" y="1805887"/>
              <a:ext cx="799792" cy="338554"/>
            </a:xfrm>
            <a:prstGeom prst="rect">
              <a:avLst/>
            </a:prstGeom>
            <a:noFill/>
          </p:spPr>
          <p:txBody>
            <a:bodyPr wrap="none" rtlCol="0">
              <a:spAutoFit/>
            </a:bodyPr>
            <a:lstStyle/>
            <a:p>
              <a:pPr defTabSz="685800"/>
              <a:r>
                <a:rPr lang="en-US" sz="1050" b="1">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US East</a:t>
              </a:r>
            </a:p>
          </p:txBody>
        </p:sp>
      </p:grpSp>
      <p:sp>
        <p:nvSpPr>
          <p:cNvPr id="31" name="TextBox 30">
            <a:extLst>
              <a:ext uri="{FF2B5EF4-FFF2-40B4-BE49-F238E27FC236}">
                <a16:creationId xmlns:a16="http://schemas.microsoft.com/office/drawing/2014/main" id="{C1803506-12C1-EA4E-A56A-AA3C244B3D69}"/>
              </a:ext>
            </a:extLst>
          </p:cNvPr>
          <p:cNvSpPr txBox="1"/>
          <p:nvPr/>
        </p:nvSpPr>
        <p:spPr>
          <a:xfrm>
            <a:off x="2749360" y="1780591"/>
            <a:ext cx="645177" cy="300082"/>
          </a:xfrm>
          <a:prstGeom prst="rect">
            <a:avLst/>
          </a:prstGeom>
          <a:noFill/>
        </p:spPr>
        <p:txBody>
          <a:bodyPr wrap="none" rtlCol="0">
            <a:spAutoFit/>
          </a:bodyPr>
          <a:lstStyle/>
          <a:p>
            <a:pPr defTabSz="685800"/>
            <a:r>
              <a:rPr lang="en-US" sz="1350" b="1">
                <a:solidFill>
                  <a:prstClr val="black"/>
                </a:solidFill>
                <a:latin typeface="Calibri"/>
              </a:rPr>
              <a:t>Setup:</a:t>
            </a:r>
          </a:p>
        </p:txBody>
      </p:sp>
      <p:pic>
        <p:nvPicPr>
          <p:cNvPr id="4" name="Picture 3">
            <a:extLst>
              <a:ext uri="{FF2B5EF4-FFF2-40B4-BE49-F238E27FC236}">
                <a16:creationId xmlns:a16="http://schemas.microsoft.com/office/drawing/2014/main" id="{542E0378-6520-DB4F-90F0-DF79C219E0C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75423" y="2113344"/>
            <a:ext cx="6990832" cy="1941897"/>
          </a:xfrm>
          <a:prstGeom prst="rect">
            <a:avLst/>
          </a:prstGeom>
        </p:spPr>
      </p:pic>
      <p:sp>
        <p:nvSpPr>
          <p:cNvPr id="5" name="TextBox 4">
            <a:extLst>
              <a:ext uri="{FF2B5EF4-FFF2-40B4-BE49-F238E27FC236}">
                <a16:creationId xmlns:a16="http://schemas.microsoft.com/office/drawing/2014/main" id="{4A340D78-FF62-8A07-A951-608C7217BEDB}"/>
              </a:ext>
            </a:extLst>
          </p:cNvPr>
          <p:cNvSpPr txBox="1"/>
          <p:nvPr/>
        </p:nvSpPr>
        <p:spPr>
          <a:xfrm>
            <a:off x="282879" y="6067938"/>
            <a:ext cx="7819210" cy="369332"/>
          </a:xfrm>
          <a:prstGeom prst="rect">
            <a:avLst/>
          </a:prstGeom>
          <a:noFill/>
        </p:spPr>
        <p:txBody>
          <a:bodyPr wrap="square">
            <a:spAutoFit/>
          </a:bodyPr>
          <a:lstStyle/>
          <a:p>
            <a:r>
              <a:rPr lang="en-CH">
                <a:hlinkClick r:id="rId5"/>
              </a:rPr>
              <a:t>https://networking.umn.edu/research-projects/5g-measurements</a:t>
            </a:r>
            <a:endParaRPr lang="en-CH"/>
          </a:p>
        </p:txBody>
      </p:sp>
    </p:spTree>
    <p:extLst>
      <p:ext uri="{BB962C8B-B14F-4D97-AF65-F5344CB8AC3E}">
        <p14:creationId xmlns:p14="http://schemas.microsoft.com/office/powerpoint/2010/main" val="79600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E53AE-70DE-B930-13CA-A4AB50379B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6C694B-32A8-EEAD-ADFB-AD4E2711EFD0}"/>
              </a:ext>
            </a:extLst>
          </p:cNvPr>
          <p:cNvSpPr>
            <a:spLocks noGrp="1"/>
          </p:cNvSpPr>
          <p:nvPr>
            <p:ph type="title"/>
          </p:nvPr>
        </p:nvSpPr>
        <p:spPr/>
        <p:txBody>
          <a:bodyPr/>
          <a:lstStyle/>
          <a:p>
            <a:r>
              <a:rPr lang="en-CH" altLang="zh-CN"/>
              <a:t>5G </a:t>
            </a:r>
            <a:r>
              <a:rPr lang="en-US" altLang="zh-CN"/>
              <a:t>Network</a:t>
            </a:r>
            <a:endParaRPr lang="en-CH"/>
          </a:p>
        </p:txBody>
      </p:sp>
      <p:pic>
        <p:nvPicPr>
          <p:cNvPr id="7" name="Picture 6" descr="A diagram of a network&#10;&#10;Description automatically generated">
            <a:extLst>
              <a:ext uri="{FF2B5EF4-FFF2-40B4-BE49-F238E27FC236}">
                <a16:creationId xmlns:a16="http://schemas.microsoft.com/office/drawing/2014/main" id="{87FFE9D6-8952-9401-3BC3-7B864DC8790C}"/>
              </a:ext>
            </a:extLst>
          </p:cNvPr>
          <p:cNvPicPr>
            <a:picLocks noChangeAspect="1"/>
          </p:cNvPicPr>
          <p:nvPr/>
        </p:nvPicPr>
        <p:blipFill>
          <a:blip r:embed="rId2">
            <a:extLst>
              <a:ext uri="{28A0092B-C50C-407E-A947-70E740481C1C}">
                <a14:useLocalDpi xmlns:a14="http://schemas.microsoft.com/office/drawing/2010/main" val="0"/>
              </a:ext>
            </a:extLst>
          </a:blip>
          <a:srcRect b="2001"/>
          <a:stretch/>
        </p:blipFill>
        <p:spPr>
          <a:xfrm>
            <a:off x="190163" y="1124744"/>
            <a:ext cx="8763674" cy="2837656"/>
          </a:xfrm>
          <a:prstGeom prst="rect">
            <a:avLst/>
          </a:prstGeom>
        </p:spPr>
      </p:pic>
      <p:sp>
        <p:nvSpPr>
          <p:cNvPr id="10" name="Content Placeholder 9">
            <a:extLst>
              <a:ext uri="{FF2B5EF4-FFF2-40B4-BE49-F238E27FC236}">
                <a16:creationId xmlns:a16="http://schemas.microsoft.com/office/drawing/2014/main" id="{8DE3CEF3-3B9F-0B4C-085D-3521935687F2}"/>
              </a:ext>
            </a:extLst>
          </p:cNvPr>
          <p:cNvSpPr>
            <a:spLocks noGrp="1"/>
          </p:cNvSpPr>
          <p:nvPr>
            <p:ph idx="1"/>
          </p:nvPr>
        </p:nvSpPr>
        <p:spPr>
          <a:xfrm>
            <a:off x="647700" y="4248174"/>
            <a:ext cx="7848600" cy="2205162"/>
          </a:xfrm>
        </p:spPr>
        <p:txBody>
          <a:bodyPr/>
          <a:lstStyle/>
          <a:p>
            <a:r>
              <a:rPr lang="en-US" altLang="zh-CN"/>
              <a:t>The 5G network consists of two subsystems.</a:t>
            </a:r>
          </a:p>
          <a:p>
            <a:pPr lvl="1"/>
            <a:r>
              <a:rPr lang="en-US" altLang="zh-CN"/>
              <a:t> </a:t>
            </a:r>
            <a:r>
              <a:rPr lang="en-US" altLang="zh-CN" sz="2000"/>
              <a:t>The </a:t>
            </a:r>
            <a:r>
              <a:rPr lang="en-US" altLang="zh-CN" sz="2000">
                <a:solidFill>
                  <a:srgbClr val="C00000"/>
                </a:solidFill>
              </a:rPr>
              <a:t>Mobile Core </a:t>
            </a:r>
            <a:r>
              <a:rPr lang="en-US" altLang="zh-CN" sz="2000"/>
              <a:t>and the</a:t>
            </a:r>
            <a:r>
              <a:rPr lang="en-US" altLang="zh-CN" sz="2000">
                <a:solidFill>
                  <a:srgbClr val="C00000"/>
                </a:solidFill>
              </a:rPr>
              <a:t> Radio Access Network (RAN)</a:t>
            </a:r>
          </a:p>
          <a:p>
            <a:r>
              <a:rPr lang="en-US" altLang="zh-CN"/>
              <a:t>The </a:t>
            </a:r>
            <a:r>
              <a:rPr lang="en-US" altLang="zh-CN">
                <a:solidFill>
                  <a:srgbClr val="C00000"/>
                </a:solidFill>
              </a:rPr>
              <a:t>Mobile Core</a:t>
            </a:r>
            <a:r>
              <a:rPr lang="en-US" altLang="zh-CN"/>
              <a:t> provides and ensures Internet connectivity.</a:t>
            </a:r>
          </a:p>
          <a:p>
            <a:r>
              <a:rPr lang="en-US" altLang="zh-CN"/>
              <a:t>The </a:t>
            </a:r>
            <a:r>
              <a:rPr lang="en-US" altLang="zh-CN">
                <a:solidFill>
                  <a:srgbClr val="C00000"/>
                </a:solidFill>
              </a:rPr>
              <a:t>RAN</a:t>
            </a:r>
            <a:r>
              <a:rPr lang="en-US" altLang="zh-CN"/>
              <a:t> corresponds to a distributed set of base stations, named gNodeB (or gNB).</a:t>
            </a:r>
          </a:p>
        </p:txBody>
      </p:sp>
    </p:spTree>
    <p:extLst>
      <p:ext uri="{BB962C8B-B14F-4D97-AF65-F5344CB8AC3E}">
        <p14:creationId xmlns:p14="http://schemas.microsoft.com/office/powerpoint/2010/main" val="755904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575F99-7928-A045-ACFD-0768B5B8E810}" type="slidenum">
              <a:rPr lang="en-US" smtClean="0"/>
              <a:pPr/>
              <a:t>5</a:t>
            </a:fld>
            <a:endParaRPr lang="en-US"/>
          </a:p>
        </p:txBody>
      </p:sp>
      <p:sp>
        <p:nvSpPr>
          <p:cNvPr id="5" name="标题 1"/>
          <p:cNvSpPr>
            <a:spLocks noGrp="1"/>
          </p:cNvSpPr>
          <p:nvPr>
            <p:ph type="title"/>
          </p:nvPr>
        </p:nvSpPr>
        <p:spPr>
          <a:xfrm>
            <a:off x="628650" y="365126"/>
            <a:ext cx="7886700" cy="1325563"/>
          </a:xfrm>
        </p:spPr>
        <p:txBody>
          <a:bodyPr/>
          <a:lstStyle/>
          <a:p>
            <a:r>
              <a:rPr lang="en-US" altLang="zh-CN"/>
              <a:t>Cellular Networks Modeling</a:t>
            </a:r>
            <a:endParaRPr lang="zh-CN" altLang="en-US"/>
          </a:p>
        </p:txBody>
      </p:sp>
      <p:pic>
        <p:nvPicPr>
          <p:cNvPr id="2" name="图片 3">
            <a:extLst>
              <a:ext uri="{FF2B5EF4-FFF2-40B4-BE49-F238E27FC236}">
                <a16:creationId xmlns:a16="http://schemas.microsoft.com/office/drawing/2014/main" id="{0C74AE87-AE35-0D0E-D4A8-7D3FF1F149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0386" y="2410733"/>
            <a:ext cx="4180978" cy="3290887"/>
          </a:xfrm>
          <a:prstGeom prst="rect">
            <a:avLst/>
          </a:prstGeom>
        </p:spPr>
      </p:pic>
      <p:sp>
        <p:nvSpPr>
          <p:cNvPr id="9" name="内容占位符 2">
            <a:extLst>
              <a:ext uri="{FF2B5EF4-FFF2-40B4-BE49-F238E27FC236}">
                <a16:creationId xmlns:a16="http://schemas.microsoft.com/office/drawing/2014/main" id="{9FB7E11F-5062-6CBE-00A4-45B8A33045E0}"/>
              </a:ext>
            </a:extLst>
          </p:cNvPr>
          <p:cNvSpPr>
            <a:spLocks noGrp="1"/>
          </p:cNvSpPr>
          <p:nvPr>
            <p:ph idx="1"/>
          </p:nvPr>
        </p:nvSpPr>
        <p:spPr>
          <a:xfrm>
            <a:off x="664276" y="1219200"/>
            <a:ext cx="5105400" cy="4070351"/>
          </a:xfrm>
        </p:spPr>
        <p:txBody>
          <a:bodyPr>
            <a:noAutofit/>
          </a:bodyPr>
          <a:lstStyle/>
          <a:p>
            <a:r>
              <a:rPr lang="en-US" altLang="zh-CN" sz="1800"/>
              <a:t>Infrastructure</a:t>
            </a:r>
          </a:p>
          <a:p>
            <a:pPr lvl="1"/>
            <a:r>
              <a:rPr lang="en-US" altLang="zh-CN" sz="1800"/>
              <a:t>Base Station (BS)</a:t>
            </a:r>
          </a:p>
          <a:p>
            <a:pPr lvl="1"/>
            <a:r>
              <a:rPr lang="en-US" altLang="zh-CN" sz="1800"/>
              <a:t>Fixed network</a:t>
            </a:r>
          </a:p>
          <a:p>
            <a:endParaRPr lang="en-US" altLang="zh-CN" sz="1800"/>
          </a:p>
          <a:p>
            <a:r>
              <a:rPr lang="en-US" altLang="zh-CN" sz="1800"/>
              <a:t>The most common model used for wireless networks is uniform </a:t>
            </a:r>
            <a:r>
              <a:rPr lang="en-US" altLang="zh-CN" sz="1800">
                <a:solidFill>
                  <a:srgbClr val="FF0000"/>
                </a:solidFill>
              </a:rPr>
              <a:t>hexagonal shaped</a:t>
            </a:r>
            <a:r>
              <a:rPr lang="en-US" altLang="zh-CN" sz="1800"/>
              <a:t> areas, called </a:t>
            </a:r>
            <a:r>
              <a:rPr lang="en-US" altLang="zh-CN" sz="1800">
                <a:solidFill>
                  <a:srgbClr val="FF0000"/>
                </a:solidFill>
              </a:rPr>
              <a:t>cells</a:t>
            </a:r>
            <a:r>
              <a:rPr lang="en-US" altLang="zh-CN" sz="1800"/>
              <a:t>.</a:t>
            </a:r>
          </a:p>
          <a:p>
            <a:endParaRPr lang="en-US" altLang="zh-CN" sz="1800"/>
          </a:p>
          <a:p>
            <a:r>
              <a:rPr lang="en-US" altLang="zh-CN" sz="1800"/>
              <a:t>Uniform cells with radius R.</a:t>
            </a:r>
          </a:p>
          <a:p>
            <a:endParaRPr lang="en-US" altLang="zh-CN" sz="1800"/>
          </a:p>
          <a:p>
            <a:r>
              <a:rPr lang="en-US" altLang="zh-CN" sz="1800"/>
              <a:t>Omnidirectional antennas</a:t>
            </a:r>
          </a:p>
          <a:p>
            <a:pPr lvl="1"/>
            <a:r>
              <a:rPr lang="en-US" sz="1600"/>
              <a:t>radiate radio wave power uniformly in all directions in one plane</a:t>
            </a:r>
            <a:endParaRPr lang="en-US" altLang="zh-CN" sz="1600"/>
          </a:p>
          <a:p>
            <a:endParaRPr lang="en-US" altLang="zh-CN" sz="1800"/>
          </a:p>
          <a:p>
            <a:r>
              <a:rPr lang="en-US" altLang="zh-CN" sz="1800"/>
              <a:t>Base station with an omnidirectional antenna is positioned in the middle of each cell</a:t>
            </a:r>
          </a:p>
          <a:p>
            <a:endParaRPr lang="en-US" altLang="zh-CN" sz="1800"/>
          </a:p>
          <a:p>
            <a:pPr marL="0" indent="0">
              <a:buNone/>
            </a:pPr>
            <a:endParaRPr lang="zh-CN" altLang="en-US" sz="1800"/>
          </a:p>
        </p:txBody>
      </p:sp>
    </p:spTree>
    <p:extLst>
      <p:ext uri="{BB962C8B-B14F-4D97-AF65-F5344CB8AC3E}">
        <p14:creationId xmlns:p14="http://schemas.microsoft.com/office/powerpoint/2010/main" val="7380713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5B833-CB9C-DD42-491A-C828A0F22C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E70592-05E2-E0DB-BFB0-8A321ABEC2F4}"/>
              </a:ext>
            </a:extLst>
          </p:cNvPr>
          <p:cNvSpPr>
            <a:spLocks noGrp="1"/>
          </p:cNvSpPr>
          <p:nvPr>
            <p:ph type="title"/>
          </p:nvPr>
        </p:nvSpPr>
        <p:spPr/>
        <p:txBody>
          <a:bodyPr/>
          <a:lstStyle/>
          <a:p>
            <a:r>
              <a:rPr lang="en-CH" altLang="zh-CN"/>
              <a:t>Mobile Core</a:t>
            </a:r>
            <a:endParaRPr lang="en-CH"/>
          </a:p>
        </p:txBody>
      </p:sp>
      <p:pic>
        <p:nvPicPr>
          <p:cNvPr id="4" name="Picture 3" descr="A diagram of a base station&#10;&#10;Description automatically generated">
            <a:extLst>
              <a:ext uri="{FF2B5EF4-FFF2-40B4-BE49-F238E27FC236}">
                <a16:creationId xmlns:a16="http://schemas.microsoft.com/office/drawing/2014/main" id="{448D4011-5E24-0F85-C276-772B705BD5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81" y="1183843"/>
            <a:ext cx="7703037" cy="3845357"/>
          </a:xfrm>
          <a:prstGeom prst="rect">
            <a:avLst/>
          </a:prstGeom>
        </p:spPr>
      </p:pic>
      <p:sp>
        <p:nvSpPr>
          <p:cNvPr id="5" name="Content Placeholder 9">
            <a:extLst>
              <a:ext uri="{FF2B5EF4-FFF2-40B4-BE49-F238E27FC236}">
                <a16:creationId xmlns:a16="http://schemas.microsoft.com/office/drawing/2014/main" id="{69C4412E-3BC8-FDD4-188C-F5C4D5242B11}"/>
              </a:ext>
            </a:extLst>
          </p:cNvPr>
          <p:cNvSpPr>
            <a:spLocks noGrp="1"/>
          </p:cNvSpPr>
          <p:nvPr>
            <p:ph idx="1"/>
          </p:nvPr>
        </p:nvSpPr>
        <p:spPr>
          <a:xfrm>
            <a:off x="381000" y="5410200"/>
            <a:ext cx="8382000" cy="1043136"/>
          </a:xfrm>
        </p:spPr>
        <p:txBody>
          <a:bodyPr>
            <a:noAutofit/>
          </a:bodyPr>
          <a:lstStyle/>
          <a:p>
            <a:r>
              <a:rPr lang="en-US" altLang="zh-CN"/>
              <a:t>The Mobile Core is divided into a </a:t>
            </a:r>
            <a:r>
              <a:rPr lang="en-US" altLang="zh-CN">
                <a:solidFill>
                  <a:srgbClr val="C00000"/>
                </a:solidFill>
              </a:rPr>
              <a:t>Control Plane</a:t>
            </a:r>
            <a:r>
              <a:rPr lang="en-US" altLang="zh-CN"/>
              <a:t> and a </a:t>
            </a:r>
            <a:r>
              <a:rPr lang="en-US" altLang="zh-CN">
                <a:solidFill>
                  <a:srgbClr val="C00000"/>
                </a:solidFill>
              </a:rPr>
              <a:t>User Plane</a:t>
            </a:r>
            <a:r>
              <a:rPr lang="en-US" altLang="zh-CN"/>
              <a:t>.</a:t>
            </a:r>
          </a:p>
          <a:p>
            <a:pPr lvl="1"/>
            <a:r>
              <a:rPr lang="en-US" altLang="zh-CN" sz="2000"/>
              <a:t>An architectural feature known as </a:t>
            </a:r>
            <a:r>
              <a:rPr lang="en-US" altLang="zh-CN" sz="2000">
                <a:solidFill>
                  <a:srgbClr val="C00000"/>
                </a:solidFill>
              </a:rPr>
              <a:t>control and user plane separation</a:t>
            </a:r>
            <a:endParaRPr lang="zh-CN" altLang="en-US" sz="2000">
              <a:solidFill>
                <a:srgbClr val="C00000"/>
              </a:solidFill>
            </a:endParaRPr>
          </a:p>
        </p:txBody>
      </p:sp>
    </p:spTree>
    <p:extLst>
      <p:ext uri="{BB962C8B-B14F-4D97-AF65-F5344CB8AC3E}">
        <p14:creationId xmlns:p14="http://schemas.microsoft.com/office/powerpoint/2010/main" val="35809013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C59FB-64FB-0AD6-CDAB-A86023B1F0D8}"/>
            </a:ext>
          </a:extLst>
        </p:cNvPr>
        <p:cNvGrpSpPr/>
        <p:nvPr/>
      </p:nvGrpSpPr>
      <p:grpSpPr>
        <a:xfrm>
          <a:off x="0" y="0"/>
          <a:ext cx="0" cy="0"/>
          <a:chOff x="0" y="0"/>
          <a:chExt cx="0" cy="0"/>
        </a:xfrm>
      </p:grpSpPr>
      <p:sp>
        <p:nvSpPr>
          <p:cNvPr id="5" name="Content Placeholder 9">
            <a:extLst>
              <a:ext uri="{FF2B5EF4-FFF2-40B4-BE49-F238E27FC236}">
                <a16:creationId xmlns:a16="http://schemas.microsoft.com/office/drawing/2014/main" id="{835B3D71-C407-AF4F-5DEF-65CF292B027D}"/>
              </a:ext>
            </a:extLst>
          </p:cNvPr>
          <p:cNvSpPr>
            <a:spLocks noGrp="1"/>
          </p:cNvSpPr>
          <p:nvPr>
            <p:ph idx="1"/>
          </p:nvPr>
        </p:nvSpPr>
        <p:spPr>
          <a:xfrm>
            <a:off x="266700" y="4380873"/>
            <a:ext cx="8610601" cy="2072463"/>
          </a:xfrm>
        </p:spPr>
        <p:txBody>
          <a:bodyPr>
            <a:noAutofit/>
          </a:bodyPr>
          <a:lstStyle/>
          <a:p>
            <a:r>
              <a:rPr lang="en-US" altLang="zh-CN"/>
              <a:t>The </a:t>
            </a:r>
            <a:r>
              <a:rPr lang="en-US" altLang="zh-CN">
                <a:solidFill>
                  <a:srgbClr val="C00000"/>
                </a:solidFill>
              </a:rPr>
              <a:t>User Plane</a:t>
            </a:r>
            <a:r>
              <a:rPr lang="en-US" altLang="zh-CN"/>
              <a:t> forwards traffic between the RAN and the Internet (i.e., IP packet forwarding)</a:t>
            </a:r>
          </a:p>
          <a:p>
            <a:pPr lvl="1"/>
            <a:r>
              <a:rPr lang="en-US" altLang="zh-CN" sz="2000"/>
              <a:t>It is also responsible for policy enforcement, lawful intercept, traffic usage measurement, and QoS policing</a:t>
            </a:r>
            <a:endParaRPr lang="zh-CN" altLang="en-US" sz="2000"/>
          </a:p>
        </p:txBody>
      </p:sp>
      <p:sp>
        <p:nvSpPr>
          <p:cNvPr id="2" name="Title 1">
            <a:extLst>
              <a:ext uri="{FF2B5EF4-FFF2-40B4-BE49-F238E27FC236}">
                <a16:creationId xmlns:a16="http://schemas.microsoft.com/office/drawing/2014/main" id="{3F0364B8-2101-ED5F-A752-51384C053827}"/>
              </a:ext>
            </a:extLst>
          </p:cNvPr>
          <p:cNvSpPr>
            <a:spLocks noGrp="1"/>
          </p:cNvSpPr>
          <p:nvPr>
            <p:ph type="title"/>
          </p:nvPr>
        </p:nvSpPr>
        <p:spPr/>
        <p:txBody>
          <a:bodyPr/>
          <a:lstStyle/>
          <a:p>
            <a:r>
              <a:rPr lang="en-CH" altLang="zh-CN"/>
              <a:t>Mobile Core</a:t>
            </a:r>
            <a:r>
              <a:rPr lang="en-US" altLang="zh-CN"/>
              <a:t>: User Plane</a:t>
            </a:r>
            <a:endParaRPr lang="en-CH"/>
          </a:p>
        </p:txBody>
      </p:sp>
      <p:grpSp>
        <p:nvGrpSpPr>
          <p:cNvPr id="62" name="Group 61">
            <a:extLst>
              <a:ext uri="{FF2B5EF4-FFF2-40B4-BE49-F238E27FC236}">
                <a16:creationId xmlns:a16="http://schemas.microsoft.com/office/drawing/2014/main" id="{FAF99A09-7847-4C5C-D76C-9D645CA37BA5}"/>
              </a:ext>
            </a:extLst>
          </p:cNvPr>
          <p:cNvGrpSpPr/>
          <p:nvPr/>
        </p:nvGrpSpPr>
        <p:grpSpPr>
          <a:xfrm>
            <a:off x="609599" y="1198881"/>
            <a:ext cx="7924801" cy="2915919"/>
            <a:chOff x="609599" y="1127989"/>
            <a:chExt cx="7924801" cy="2915919"/>
          </a:xfrm>
        </p:grpSpPr>
        <p:pic>
          <p:nvPicPr>
            <p:cNvPr id="86" name="Picture 85" descr="A diagram of a base station&#10;&#10;Description automatically generated">
              <a:extLst>
                <a:ext uri="{FF2B5EF4-FFF2-40B4-BE49-F238E27FC236}">
                  <a16:creationId xmlns:a16="http://schemas.microsoft.com/office/drawing/2014/main" id="{960A4A8F-D4F3-8552-5C29-1F7AE4F0D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1127989"/>
              <a:ext cx="5495191" cy="2743200"/>
            </a:xfrm>
            <a:prstGeom prst="rect">
              <a:avLst/>
            </a:prstGeom>
          </p:spPr>
        </p:pic>
        <p:sp>
          <p:nvSpPr>
            <p:cNvPr id="87" name="Freeform: Shape 86">
              <a:extLst>
                <a:ext uri="{FF2B5EF4-FFF2-40B4-BE49-F238E27FC236}">
                  <a16:creationId xmlns:a16="http://schemas.microsoft.com/office/drawing/2014/main" id="{BBCD0B66-35C3-F3CB-8A53-239463211E86}"/>
                </a:ext>
              </a:extLst>
            </p:cNvPr>
            <p:cNvSpPr>
              <a:spLocks noChangeAspect="1"/>
            </p:cNvSpPr>
            <p:nvPr/>
          </p:nvSpPr>
          <p:spPr>
            <a:xfrm>
              <a:off x="7543800" y="2495484"/>
              <a:ext cx="990600" cy="1174932"/>
            </a:xfrm>
            <a:custGeom>
              <a:avLst/>
              <a:gdLst>
                <a:gd name="connsiteX0" fmla="*/ 439325 w 722729"/>
                <a:gd name="connsiteY0" fmla="*/ 226443 h 857215"/>
                <a:gd name="connsiteX1" fmla="*/ 352893 w 722729"/>
                <a:gd name="connsiteY1" fmla="*/ 253605 h 857215"/>
                <a:gd name="connsiteX2" fmla="*/ 297640 w 722729"/>
                <a:gd name="connsiteY2" fmla="*/ 325414 h 857215"/>
                <a:gd name="connsiteX3" fmla="*/ 289269 w 722729"/>
                <a:gd name="connsiteY3" fmla="*/ 333376 h 857215"/>
                <a:gd name="connsiteX4" fmla="*/ 277883 w 722729"/>
                <a:gd name="connsiteY4" fmla="*/ 331516 h 857215"/>
                <a:gd name="connsiteX5" fmla="*/ 184718 w 722729"/>
                <a:gd name="connsiteY5" fmla="*/ 323070 h 857215"/>
                <a:gd name="connsiteX6" fmla="*/ 132590 w 722729"/>
                <a:gd name="connsiteY6" fmla="*/ 400721 h 857215"/>
                <a:gd name="connsiteX7" fmla="*/ 119642 w 722729"/>
                <a:gd name="connsiteY7" fmla="*/ 412963 h 857215"/>
                <a:gd name="connsiteX8" fmla="*/ 25918 w 722729"/>
                <a:gd name="connsiteY8" fmla="*/ 506687 h 857215"/>
                <a:gd name="connsiteX9" fmla="*/ 119642 w 722729"/>
                <a:gd name="connsiteY9" fmla="*/ 600411 h 857215"/>
                <a:gd name="connsiteX10" fmla="*/ 602959 w 722729"/>
                <a:gd name="connsiteY10" fmla="*/ 600411 h 857215"/>
                <a:gd name="connsiteX11" fmla="*/ 669746 w 722729"/>
                <a:gd name="connsiteY11" fmla="*/ 572803 h 857215"/>
                <a:gd name="connsiteX12" fmla="*/ 697056 w 722729"/>
                <a:gd name="connsiteY12" fmla="*/ 505906 h 857215"/>
                <a:gd name="connsiteX13" fmla="*/ 668667 w 722729"/>
                <a:gd name="connsiteY13" fmla="*/ 439491 h 857215"/>
                <a:gd name="connsiteX14" fmla="*/ 601471 w 722729"/>
                <a:gd name="connsiteY14" fmla="*/ 412962 h 857215"/>
                <a:gd name="connsiteX15" fmla="*/ 591350 w 722729"/>
                <a:gd name="connsiteY15" fmla="*/ 408162 h 857215"/>
                <a:gd name="connsiteX16" fmla="*/ 588746 w 722729"/>
                <a:gd name="connsiteY16" fmla="*/ 397335 h 857215"/>
                <a:gd name="connsiteX17" fmla="*/ 590085 w 722729"/>
                <a:gd name="connsiteY17" fmla="*/ 376946 h 857215"/>
                <a:gd name="connsiteX18" fmla="*/ 545884 w 722729"/>
                <a:gd name="connsiteY18" fmla="*/ 270456 h 857215"/>
                <a:gd name="connsiteX19" fmla="*/ 439318 w 722729"/>
                <a:gd name="connsiteY19" fmla="*/ 226440 h 857215"/>
                <a:gd name="connsiteX20" fmla="*/ 553253 w 722729"/>
                <a:gd name="connsiteY20" fmla="*/ 717685 h 857215"/>
                <a:gd name="connsiteX21" fmla="*/ 601064 w 722729"/>
                <a:gd name="connsiteY21" fmla="*/ 754372 h 857215"/>
                <a:gd name="connsiteX22" fmla="*/ 578070 w 722729"/>
                <a:gd name="connsiteY22" fmla="*/ 810071 h 857215"/>
                <a:gd name="connsiteX23" fmla="*/ 518315 w 722729"/>
                <a:gd name="connsiteY23" fmla="*/ 802332 h 857215"/>
                <a:gd name="connsiteX24" fmla="*/ 510279 w 722729"/>
                <a:gd name="connsiteY24" fmla="*/ 742578 h 857215"/>
                <a:gd name="connsiteX25" fmla="*/ 487508 w 722729"/>
                <a:gd name="connsiteY25" fmla="*/ 719808 h 857215"/>
                <a:gd name="connsiteX26" fmla="*/ 483639 w 722729"/>
                <a:gd name="connsiteY26" fmla="*/ 710581 h 857215"/>
                <a:gd name="connsiteX27" fmla="*/ 483639 w 722729"/>
                <a:gd name="connsiteY27" fmla="*/ 626419 h 857215"/>
                <a:gd name="connsiteX28" fmla="*/ 374292 w 722729"/>
                <a:gd name="connsiteY28" fmla="*/ 626419 h 857215"/>
                <a:gd name="connsiteX29" fmla="*/ 374292 w 722729"/>
                <a:gd name="connsiteY29" fmla="*/ 759883 h 857215"/>
                <a:gd name="connsiteX30" fmla="*/ 410383 w 722729"/>
                <a:gd name="connsiteY30" fmla="*/ 814242 h 857215"/>
                <a:gd name="connsiteX31" fmla="*/ 361307 w 722729"/>
                <a:gd name="connsiteY31" fmla="*/ 857215 h 857215"/>
                <a:gd name="connsiteX32" fmla="*/ 312232 w 722729"/>
                <a:gd name="connsiteY32" fmla="*/ 814242 h 857215"/>
                <a:gd name="connsiteX33" fmla="*/ 348323 w 722729"/>
                <a:gd name="connsiteY33" fmla="*/ 759883 h 857215"/>
                <a:gd name="connsiteX34" fmla="*/ 348323 w 722729"/>
                <a:gd name="connsiteY34" fmla="*/ 626419 h 857215"/>
                <a:gd name="connsiteX35" fmla="*/ 238976 w 722729"/>
                <a:gd name="connsiteY35" fmla="*/ 626419 h 857215"/>
                <a:gd name="connsiteX36" fmla="*/ 238976 w 722729"/>
                <a:gd name="connsiteY36" fmla="*/ 710581 h 857215"/>
                <a:gd name="connsiteX37" fmla="*/ 235107 w 722729"/>
                <a:gd name="connsiteY37" fmla="*/ 719808 h 857215"/>
                <a:gd name="connsiteX38" fmla="*/ 212335 w 722729"/>
                <a:gd name="connsiteY38" fmla="*/ 742578 h 857215"/>
                <a:gd name="connsiteX39" fmla="*/ 199461 w 722729"/>
                <a:gd name="connsiteY39" fmla="*/ 806537 h 857215"/>
                <a:gd name="connsiteX40" fmla="*/ 134349 w 722729"/>
                <a:gd name="connsiteY40" fmla="*/ 802221 h 857215"/>
                <a:gd name="connsiteX41" fmla="*/ 130034 w 722729"/>
                <a:gd name="connsiteY41" fmla="*/ 737109 h 857215"/>
                <a:gd name="connsiteX42" fmla="*/ 193992 w 722729"/>
                <a:gd name="connsiteY42" fmla="*/ 724198 h 857215"/>
                <a:gd name="connsiteX43" fmla="*/ 213042 w 722729"/>
                <a:gd name="connsiteY43" fmla="*/ 705148 h 857215"/>
                <a:gd name="connsiteX44" fmla="*/ 213042 w 722729"/>
                <a:gd name="connsiteY44" fmla="*/ 626381 h 857215"/>
                <a:gd name="connsiteX45" fmla="*/ 119689 w 722729"/>
                <a:gd name="connsiteY45" fmla="*/ 626381 h 857215"/>
                <a:gd name="connsiteX46" fmla="*/ 8552 w 722729"/>
                <a:gd name="connsiteY46" fmla="*/ 551223 h 857215"/>
                <a:gd name="connsiteX47" fmla="*/ 37201 w 722729"/>
                <a:gd name="connsiteY47" fmla="*/ 420178 h 857215"/>
                <a:gd name="connsiteX48" fmla="*/ 25443 w 722729"/>
                <a:gd name="connsiteY48" fmla="*/ 389221 h 857215"/>
                <a:gd name="connsiteX49" fmla="*/ 25443 w 722729"/>
                <a:gd name="connsiteY49" fmla="*/ 79545 h 857215"/>
                <a:gd name="connsiteX50" fmla="*/ 25443 w 722729"/>
                <a:gd name="connsiteY50" fmla="*/ 77535 h 857215"/>
                <a:gd name="connsiteX51" fmla="*/ 78352 w 722729"/>
                <a:gd name="connsiteY51" fmla="*/ 19976 h 857215"/>
                <a:gd name="connsiteX52" fmla="*/ 305237 w 722729"/>
                <a:gd name="connsiteY52" fmla="*/ 20013 h 857215"/>
                <a:gd name="connsiteX53" fmla="*/ 358146 w 722729"/>
                <a:gd name="connsiteY53" fmla="*/ 77572 h 857215"/>
                <a:gd name="connsiteX54" fmla="*/ 358109 w 722729"/>
                <a:gd name="connsiteY54" fmla="*/ 220228 h 857215"/>
                <a:gd name="connsiteX55" fmla="*/ 478810 w 722729"/>
                <a:gd name="connsiteY55" fmla="*/ 204973 h 857215"/>
                <a:gd name="connsiteX56" fmla="*/ 580794 w 722729"/>
                <a:gd name="connsiteY56" fmla="*/ 271312 h 857215"/>
                <a:gd name="connsiteX57" fmla="*/ 615731 w 722729"/>
                <a:gd name="connsiteY57" fmla="*/ 387879 h 857215"/>
                <a:gd name="connsiteX58" fmla="*/ 722554 w 722729"/>
                <a:gd name="connsiteY58" fmla="*/ 513190 h 857215"/>
                <a:gd name="connsiteX59" fmla="*/ 602968 w 722729"/>
                <a:gd name="connsiteY59" fmla="*/ 626452 h 857215"/>
                <a:gd name="connsiteX60" fmla="*/ 509615 w 722729"/>
                <a:gd name="connsiteY60" fmla="*/ 626452 h 857215"/>
                <a:gd name="connsiteX61" fmla="*/ 509615 w 722729"/>
                <a:gd name="connsiteY61" fmla="*/ 705219 h 857215"/>
                <a:gd name="connsiteX62" fmla="*/ 528665 w 722729"/>
                <a:gd name="connsiteY62" fmla="*/ 724269 h 857215"/>
                <a:gd name="connsiteX63" fmla="*/ 553296 w 722729"/>
                <a:gd name="connsiteY63" fmla="*/ 717721 h 857215"/>
                <a:gd name="connsiteX64" fmla="*/ 569885 w 722729"/>
                <a:gd name="connsiteY64" fmla="*/ 750576 h 857215"/>
                <a:gd name="connsiteX65" fmla="*/ 544212 w 722729"/>
                <a:gd name="connsiteY65" fmla="*/ 745478 h 857215"/>
                <a:gd name="connsiteX66" fmla="*/ 529664 w 722729"/>
                <a:gd name="connsiteY66" fmla="*/ 767245 h 857215"/>
                <a:gd name="connsiteX67" fmla="*/ 544212 w 722729"/>
                <a:gd name="connsiteY67" fmla="*/ 789011 h 857215"/>
                <a:gd name="connsiteX68" fmla="*/ 569885 w 722729"/>
                <a:gd name="connsiteY68" fmla="*/ 783915 h 857215"/>
                <a:gd name="connsiteX69" fmla="*/ 569885 w 722729"/>
                <a:gd name="connsiteY69" fmla="*/ 750577 h 857215"/>
                <a:gd name="connsiteX70" fmla="*/ 377975 w 722729"/>
                <a:gd name="connsiteY70" fmla="*/ 791057 h 857215"/>
                <a:gd name="connsiteX71" fmla="*/ 352302 w 722729"/>
                <a:gd name="connsiteY71" fmla="*/ 785960 h 857215"/>
                <a:gd name="connsiteX72" fmla="*/ 337755 w 722729"/>
                <a:gd name="connsiteY72" fmla="*/ 807726 h 857215"/>
                <a:gd name="connsiteX73" fmla="*/ 352302 w 722729"/>
                <a:gd name="connsiteY73" fmla="*/ 829493 h 857215"/>
                <a:gd name="connsiteX74" fmla="*/ 377975 w 722729"/>
                <a:gd name="connsiteY74" fmla="*/ 824396 h 857215"/>
                <a:gd name="connsiteX75" fmla="*/ 377975 w 722729"/>
                <a:gd name="connsiteY75" fmla="*/ 791058 h 857215"/>
                <a:gd name="connsiteX76" fmla="*/ 186065 w 722729"/>
                <a:gd name="connsiteY76" fmla="*/ 750576 h 857215"/>
                <a:gd name="connsiteX77" fmla="*/ 160355 w 722729"/>
                <a:gd name="connsiteY77" fmla="*/ 745478 h 857215"/>
                <a:gd name="connsiteX78" fmla="*/ 145845 w 722729"/>
                <a:gd name="connsiteY78" fmla="*/ 767245 h 857215"/>
                <a:gd name="connsiteX79" fmla="*/ 160355 w 722729"/>
                <a:gd name="connsiteY79" fmla="*/ 789011 h 857215"/>
                <a:gd name="connsiteX80" fmla="*/ 186065 w 722729"/>
                <a:gd name="connsiteY80" fmla="*/ 783915 h 857215"/>
                <a:gd name="connsiteX81" fmla="*/ 186065 w 722729"/>
                <a:gd name="connsiteY81" fmla="*/ 750577 h 857215"/>
                <a:gd name="connsiteX82" fmla="*/ 51268 w 722729"/>
                <a:gd name="connsiteY82" fmla="*/ 389217 h 857215"/>
                <a:gd name="connsiteX83" fmla="*/ 51268 w 722729"/>
                <a:gd name="connsiteY83" fmla="*/ 328830 h 857215"/>
                <a:gd name="connsiteX84" fmla="*/ 117682 w 722729"/>
                <a:gd name="connsiteY84" fmla="*/ 355879 h 857215"/>
                <a:gd name="connsiteX85" fmla="*/ 107935 w 722729"/>
                <a:gd name="connsiteY85" fmla="*/ 387617 h 857215"/>
                <a:gd name="connsiteX86" fmla="*/ 57668 w 722729"/>
                <a:gd name="connsiteY86" fmla="*/ 404434 h 857215"/>
                <a:gd name="connsiteX87" fmla="*/ 54022 w 722729"/>
                <a:gd name="connsiteY87" fmla="*/ 399523 h 857215"/>
                <a:gd name="connsiteX88" fmla="*/ 51268 w 722729"/>
                <a:gd name="connsiteY88" fmla="*/ 389217 h 857215"/>
                <a:gd name="connsiteX89" fmla="*/ 51268 w 722729"/>
                <a:gd name="connsiteY89" fmla="*/ 284928 h 857215"/>
                <a:gd name="connsiteX90" fmla="*/ 51268 w 722729"/>
                <a:gd name="connsiteY90" fmla="*/ 224503 h 857215"/>
                <a:gd name="connsiteX91" fmla="*/ 332141 w 722729"/>
                <a:gd name="connsiteY91" fmla="*/ 224503 h 857215"/>
                <a:gd name="connsiteX92" fmla="*/ 332141 w 722729"/>
                <a:gd name="connsiteY92" fmla="*/ 236706 h 857215"/>
                <a:gd name="connsiteX93" fmla="*/ 279381 w 722729"/>
                <a:gd name="connsiteY93" fmla="*/ 301931 h 857215"/>
                <a:gd name="connsiteX94" fmla="*/ 132229 w 722729"/>
                <a:gd name="connsiteY94" fmla="*/ 332403 h 857215"/>
                <a:gd name="connsiteX95" fmla="*/ 72251 w 722729"/>
                <a:gd name="connsiteY95" fmla="*/ 311716 h 857215"/>
                <a:gd name="connsiteX96" fmla="*/ 51304 w 722729"/>
                <a:gd name="connsiteY96" fmla="*/ 286043 h 857215"/>
                <a:gd name="connsiteX97" fmla="*/ 51304 w 722729"/>
                <a:gd name="connsiteY97" fmla="*/ 284889 h 857215"/>
                <a:gd name="connsiteX98" fmla="*/ 51268 w 722729"/>
                <a:gd name="connsiteY98" fmla="*/ 180638 h 857215"/>
                <a:gd name="connsiteX99" fmla="*/ 51268 w 722729"/>
                <a:gd name="connsiteY99" fmla="*/ 120214 h 857215"/>
                <a:gd name="connsiteX100" fmla="*/ 332141 w 722729"/>
                <a:gd name="connsiteY100" fmla="*/ 120214 h 857215"/>
                <a:gd name="connsiteX101" fmla="*/ 332141 w 722729"/>
                <a:gd name="connsiteY101" fmla="*/ 181754 h 857215"/>
                <a:gd name="connsiteX102" fmla="*/ 295157 w 722729"/>
                <a:gd name="connsiteY102" fmla="*/ 215464 h 857215"/>
                <a:gd name="connsiteX103" fmla="*/ 88245 w 722729"/>
                <a:gd name="connsiteY103" fmla="*/ 215464 h 857215"/>
                <a:gd name="connsiteX104" fmla="*/ 51262 w 722729"/>
                <a:gd name="connsiteY104" fmla="*/ 181754 h 857215"/>
                <a:gd name="connsiteX105" fmla="*/ 51262 w 722729"/>
                <a:gd name="connsiteY105" fmla="*/ 180637 h 857215"/>
                <a:gd name="connsiteX106" fmla="*/ 295193 w 722729"/>
                <a:gd name="connsiteY106" fmla="*/ 43831 h 857215"/>
                <a:gd name="connsiteX107" fmla="*/ 88282 w 722729"/>
                <a:gd name="connsiteY107" fmla="*/ 43831 h 857215"/>
                <a:gd name="connsiteX108" fmla="*/ 88282 w 722729"/>
                <a:gd name="connsiteY108" fmla="*/ 111287 h 857215"/>
                <a:gd name="connsiteX109" fmla="*/ 295193 w 722729"/>
                <a:gd name="connsiteY109" fmla="*/ 111287 h 857215"/>
                <a:gd name="connsiteX110" fmla="*/ 295193 w 722729"/>
                <a:gd name="connsiteY110" fmla="*/ 43831 h 857215"/>
                <a:gd name="connsiteX111" fmla="*/ 542548 w 722729"/>
                <a:gd name="connsiteY111" fmla="*/ 368128 h 857215"/>
                <a:gd name="connsiteX112" fmla="*/ 530716 w 722729"/>
                <a:gd name="connsiteY112" fmla="*/ 382156 h 857215"/>
                <a:gd name="connsiteX113" fmla="*/ 516689 w 722729"/>
                <a:gd name="connsiteY113" fmla="*/ 370361 h 857215"/>
                <a:gd name="connsiteX114" fmla="*/ 465380 w 722729"/>
                <a:gd name="connsiteY114" fmla="*/ 303983 h 857215"/>
                <a:gd name="connsiteX115" fmla="*/ 457455 w 722729"/>
                <a:gd name="connsiteY115" fmla="*/ 287426 h 857215"/>
                <a:gd name="connsiteX116" fmla="*/ 473976 w 722729"/>
                <a:gd name="connsiteY116" fmla="*/ 279501 h 857215"/>
                <a:gd name="connsiteX117" fmla="*/ 542548 w 722729"/>
                <a:gd name="connsiteY117" fmla="*/ 368128 h 85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22729" h="857215">
                  <a:moveTo>
                    <a:pt x="439325" y="226443"/>
                  </a:moveTo>
                  <a:cubicBezTo>
                    <a:pt x="408406" y="226406"/>
                    <a:pt x="378230" y="235894"/>
                    <a:pt x="352893" y="253605"/>
                  </a:cubicBezTo>
                  <a:cubicBezTo>
                    <a:pt x="327554" y="271315"/>
                    <a:pt x="308282" y="296393"/>
                    <a:pt x="297640" y="325414"/>
                  </a:cubicBezTo>
                  <a:cubicBezTo>
                    <a:pt x="296264" y="329246"/>
                    <a:pt x="293176" y="332186"/>
                    <a:pt x="289269" y="333376"/>
                  </a:cubicBezTo>
                  <a:cubicBezTo>
                    <a:pt x="285399" y="334567"/>
                    <a:pt x="281157" y="333860"/>
                    <a:pt x="277883" y="331516"/>
                  </a:cubicBezTo>
                  <a:cubicBezTo>
                    <a:pt x="250685" y="311871"/>
                    <a:pt x="214966" y="308634"/>
                    <a:pt x="184718" y="323070"/>
                  </a:cubicBezTo>
                  <a:cubicBezTo>
                    <a:pt x="154468" y="337469"/>
                    <a:pt x="134488" y="367235"/>
                    <a:pt x="132590" y="400721"/>
                  </a:cubicBezTo>
                  <a:cubicBezTo>
                    <a:pt x="132218" y="407605"/>
                    <a:pt x="126526" y="412963"/>
                    <a:pt x="119642" y="412963"/>
                  </a:cubicBezTo>
                  <a:cubicBezTo>
                    <a:pt x="67887" y="412963"/>
                    <a:pt x="25918" y="454932"/>
                    <a:pt x="25918" y="506687"/>
                  </a:cubicBezTo>
                  <a:cubicBezTo>
                    <a:pt x="25918" y="558442"/>
                    <a:pt x="67887" y="600411"/>
                    <a:pt x="119642" y="600411"/>
                  </a:cubicBezTo>
                  <a:lnTo>
                    <a:pt x="602959" y="600411"/>
                  </a:lnTo>
                  <a:cubicBezTo>
                    <a:pt x="628000" y="600485"/>
                    <a:pt x="652072" y="590550"/>
                    <a:pt x="669746" y="572803"/>
                  </a:cubicBezTo>
                  <a:cubicBezTo>
                    <a:pt x="687419" y="555056"/>
                    <a:pt x="697242" y="530983"/>
                    <a:pt x="697056" y="505906"/>
                  </a:cubicBezTo>
                  <a:cubicBezTo>
                    <a:pt x="696833" y="480865"/>
                    <a:pt x="686637" y="456941"/>
                    <a:pt x="668667" y="439491"/>
                  </a:cubicBezTo>
                  <a:cubicBezTo>
                    <a:pt x="650696" y="422004"/>
                    <a:pt x="626511" y="412479"/>
                    <a:pt x="601471" y="412962"/>
                  </a:cubicBezTo>
                  <a:cubicBezTo>
                    <a:pt x="597563" y="412962"/>
                    <a:pt x="593843" y="411213"/>
                    <a:pt x="591350" y="408162"/>
                  </a:cubicBezTo>
                  <a:cubicBezTo>
                    <a:pt x="588895" y="405148"/>
                    <a:pt x="587927" y="401130"/>
                    <a:pt x="588746" y="397335"/>
                  </a:cubicBezTo>
                  <a:cubicBezTo>
                    <a:pt x="589639" y="390564"/>
                    <a:pt x="590085" y="383754"/>
                    <a:pt x="590085" y="376946"/>
                  </a:cubicBezTo>
                  <a:cubicBezTo>
                    <a:pt x="590048" y="336985"/>
                    <a:pt x="574123" y="298700"/>
                    <a:pt x="545884" y="270456"/>
                  </a:cubicBezTo>
                  <a:cubicBezTo>
                    <a:pt x="517606" y="242254"/>
                    <a:pt x="479283" y="226403"/>
                    <a:pt x="439318" y="226440"/>
                  </a:cubicBezTo>
                  <a:close/>
                  <a:moveTo>
                    <a:pt x="553253" y="717685"/>
                  </a:moveTo>
                  <a:cubicBezTo>
                    <a:pt x="575652" y="717685"/>
                    <a:pt x="595260" y="732717"/>
                    <a:pt x="601064" y="754372"/>
                  </a:cubicBezTo>
                  <a:cubicBezTo>
                    <a:pt x="606868" y="775989"/>
                    <a:pt x="597455" y="798835"/>
                    <a:pt x="578070" y="810071"/>
                  </a:cubicBezTo>
                  <a:cubicBezTo>
                    <a:pt x="558684" y="821308"/>
                    <a:pt x="534165" y="818108"/>
                    <a:pt x="518315" y="802332"/>
                  </a:cubicBezTo>
                  <a:cubicBezTo>
                    <a:pt x="502428" y="786519"/>
                    <a:pt x="499117" y="762037"/>
                    <a:pt x="510279" y="742578"/>
                  </a:cubicBezTo>
                  <a:lnTo>
                    <a:pt x="487508" y="719808"/>
                  </a:lnTo>
                  <a:cubicBezTo>
                    <a:pt x="485015" y="717389"/>
                    <a:pt x="483602" y="714040"/>
                    <a:pt x="483639" y="710581"/>
                  </a:cubicBezTo>
                  <a:lnTo>
                    <a:pt x="483639" y="626419"/>
                  </a:lnTo>
                  <a:lnTo>
                    <a:pt x="374292" y="626419"/>
                  </a:lnTo>
                  <a:lnTo>
                    <a:pt x="374292" y="759883"/>
                  </a:lnTo>
                  <a:cubicBezTo>
                    <a:pt x="398253" y="766393"/>
                    <a:pt x="413694" y="789649"/>
                    <a:pt x="410383" y="814242"/>
                  </a:cubicBezTo>
                  <a:cubicBezTo>
                    <a:pt x="407109" y="838835"/>
                    <a:pt x="386124" y="857215"/>
                    <a:pt x="361307" y="857215"/>
                  </a:cubicBezTo>
                  <a:cubicBezTo>
                    <a:pt x="336491" y="857215"/>
                    <a:pt x="315505" y="838835"/>
                    <a:pt x="312232" y="814242"/>
                  </a:cubicBezTo>
                  <a:cubicBezTo>
                    <a:pt x="308920" y="789649"/>
                    <a:pt x="324361" y="766393"/>
                    <a:pt x="348323" y="759883"/>
                  </a:cubicBezTo>
                  <a:lnTo>
                    <a:pt x="348323" y="626419"/>
                  </a:lnTo>
                  <a:lnTo>
                    <a:pt x="238976" y="626419"/>
                  </a:lnTo>
                  <a:lnTo>
                    <a:pt x="238976" y="710581"/>
                  </a:lnTo>
                  <a:cubicBezTo>
                    <a:pt x="239013" y="714040"/>
                    <a:pt x="237599" y="717389"/>
                    <a:pt x="235107" y="719808"/>
                  </a:cubicBezTo>
                  <a:lnTo>
                    <a:pt x="212335" y="742578"/>
                  </a:lnTo>
                  <a:cubicBezTo>
                    <a:pt x="224689" y="764121"/>
                    <a:pt x="219182" y="791468"/>
                    <a:pt x="199461" y="806537"/>
                  </a:cubicBezTo>
                  <a:cubicBezTo>
                    <a:pt x="179742" y="821605"/>
                    <a:pt x="151911" y="819782"/>
                    <a:pt x="134349" y="802221"/>
                  </a:cubicBezTo>
                  <a:cubicBezTo>
                    <a:pt x="116789" y="784660"/>
                    <a:pt x="114964" y="756828"/>
                    <a:pt x="130034" y="737109"/>
                  </a:cubicBezTo>
                  <a:cubicBezTo>
                    <a:pt x="145102" y="717389"/>
                    <a:pt x="172449" y="711883"/>
                    <a:pt x="193992" y="724198"/>
                  </a:cubicBezTo>
                  <a:lnTo>
                    <a:pt x="213042" y="705148"/>
                  </a:lnTo>
                  <a:lnTo>
                    <a:pt x="213042" y="626381"/>
                  </a:lnTo>
                  <a:lnTo>
                    <a:pt x="119689" y="626381"/>
                  </a:lnTo>
                  <a:cubicBezTo>
                    <a:pt x="70762" y="626455"/>
                    <a:pt x="26746" y="596689"/>
                    <a:pt x="8552" y="551223"/>
                  </a:cubicBezTo>
                  <a:cubicBezTo>
                    <a:pt x="-9605" y="505793"/>
                    <a:pt x="1706" y="453887"/>
                    <a:pt x="37201" y="420178"/>
                  </a:cubicBezTo>
                  <a:cubicBezTo>
                    <a:pt x="29536" y="411657"/>
                    <a:pt x="25369" y="400644"/>
                    <a:pt x="25443" y="389221"/>
                  </a:cubicBezTo>
                  <a:lnTo>
                    <a:pt x="25443" y="79545"/>
                  </a:lnTo>
                  <a:lnTo>
                    <a:pt x="25443" y="77535"/>
                  </a:lnTo>
                  <a:cubicBezTo>
                    <a:pt x="25443" y="53982"/>
                    <a:pt x="45647" y="33705"/>
                    <a:pt x="78352" y="19976"/>
                  </a:cubicBezTo>
                  <a:cubicBezTo>
                    <a:pt x="141492" y="-6665"/>
                    <a:pt x="241991" y="-6665"/>
                    <a:pt x="305237" y="20013"/>
                  </a:cubicBezTo>
                  <a:cubicBezTo>
                    <a:pt x="337868" y="33742"/>
                    <a:pt x="358146" y="54020"/>
                    <a:pt x="358146" y="77572"/>
                  </a:cubicBezTo>
                  <a:lnTo>
                    <a:pt x="358109" y="220228"/>
                  </a:lnTo>
                  <a:cubicBezTo>
                    <a:pt x="395278" y="201029"/>
                    <a:pt x="438066" y="195597"/>
                    <a:pt x="478810" y="204973"/>
                  </a:cubicBezTo>
                  <a:cubicBezTo>
                    <a:pt x="519588" y="214312"/>
                    <a:pt x="555716" y="237826"/>
                    <a:pt x="580794" y="271312"/>
                  </a:cubicBezTo>
                  <a:cubicBezTo>
                    <a:pt x="605871" y="304836"/>
                    <a:pt x="618224" y="346099"/>
                    <a:pt x="615731" y="387879"/>
                  </a:cubicBezTo>
                  <a:cubicBezTo>
                    <a:pt x="679020" y="394577"/>
                    <a:pt x="725974" y="449643"/>
                    <a:pt x="722554" y="513190"/>
                  </a:cubicBezTo>
                  <a:cubicBezTo>
                    <a:pt x="719169" y="576740"/>
                    <a:pt x="666632" y="626519"/>
                    <a:pt x="602968" y="626452"/>
                  </a:cubicBezTo>
                  <a:lnTo>
                    <a:pt x="509615" y="626452"/>
                  </a:lnTo>
                  <a:lnTo>
                    <a:pt x="509615" y="705219"/>
                  </a:lnTo>
                  <a:lnTo>
                    <a:pt x="528665" y="724269"/>
                  </a:lnTo>
                  <a:cubicBezTo>
                    <a:pt x="536182" y="719953"/>
                    <a:pt x="544664" y="717721"/>
                    <a:pt x="553296" y="717721"/>
                  </a:cubicBezTo>
                  <a:close/>
                  <a:moveTo>
                    <a:pt x="569885" y="750576"/>
                  </a:moveTo>
                  <a:cubicBezTo>
                    <a:pt x="563151" y="743842"/>
                    <a:pt x="553030" y="741832"/>
                    <a:pt x="544212" y="745478"/>
                  </a:cubicBezTo>
                  <a:cubicBezTo>
                    <a:pt x="535431" y="749126"/>
                    <a:pt x="529664" y="757720"/>
                    <a:pt x="529664" y="767245"/>
                  </a:cubicBezTo>
                  <a:cubicBezTo>
                    <a:pt x="529664" y="776770"/>
                    <a:pt x="535432" y="785364"/>
                    <a:pt x="544212" y="789011"/>
                  </a:cubicBezTo>
                  <a:cubicBezTo>
                    <a:pt x="553030" y="792658"/>
                    <a:pt x="563151" y="790649"/>
                    <a:pt x="569885" y="783915"/>
                  </a:cubicBezTo>
                  <a:cubicBezTo>
                    <a:pt x="579113" y="774687"/>
                    <a:pt x="579113" y="759767"/>
                    <a:pt x="569885" y="750577"/>
                  </a:cubicBezTo>
                  <a:close/>
                  <a:moveTo>
                    <a:pt x="377975" y="791057"/>
                  </a:moveTo>
                  <a:cubicBezTo>
                    <a:pt x="371241" y="784323"/>
                    <a:pt x="361083" y="782314"/>
                    <a:pt x="352302" y="785960"/>
                  </a:cubicBezTo>
                  <a:cubicBezTo>
                    <a:pt x="343484" y="789607"/>
                    <a:pt x="337755" y="798201"/>
                    <a:pt x="337755" y="807726"/>
                  </a:cubicBezTo>
                  <a:cubicBezTo>
                    <a:pt x="337755" y="817251"/>
                    <a:pt x="343485" y="825846"/>
                    <a:pt x="352302" y="829493"/>
                  </a:cubicBezTo>
                  <a:cubicBezTo>
                    <a:pt x="361083" y="833139"/>
                    <a:pt x="371241" y="831130"/>
                    <a:pt x="377975" y="824396"/>
                  </a:cubicBezTo>
                  <a:cubicBezTo>
                    <a:pt x="387165" y="815168"/>
                    <a:pt x="387165" y="800248"/>
                    <a:pt x="377975" y="791058"/>
                  </a:cubicBezTo>
                  <a:close/>
                  <a:moveTo>
                    <a:pt x="186065" y="750576"/>
                  </a:moveTo>
                  <a:cubicBezTo>
                    <a:pt x="179294" y="743842"/>
                    <a:pt x="169174" y="741832"/>
                    <a:pt x="160355" y="745478"/>
                  </a:cubicBezTo>
                  <a:cubicBezTo>
                    <a:pt x="151574" y="749126"/>
                    <a:pt x="145845" y="757720"/>
                    <a:pt x="145845" y="767245"/>
                  </a:cubicBezTo>
                  <a:cubicBezTo>
                    <a:pt x="145845" y="776770"/>
                    <a:pt x="151575" y="785364"/>
                    <a:pt x="160355" y="789011"/>
                  </a:cubicBezTo>
                  <a:cubicBezTo>
                    <a:pt x="169174" y="792658"/>
                    <a:pt x="179294" y="790649"/>
                    <a:pt x="186065" y="783915"/>
                  </a:cubicBezTo>
                  <a:cubicBezTo>
                    <a:pt x="195255" y="774687"/>
                    <a:pt x="195255" y="759767"/>
                    <a:pt x="186065" y="750577"/>
                  </a:cubicBezTo>
                  <a:close/>
                  <a:moveTo>
                    <a:pt x="51268" y="389217"/>
                  </a:moveTo>
                  <a:lnTo>
                    <a:pt x="51268" y="328830"/>
                  </a:lnTo>
                  <a:cubicBezTo>
                    <a:pt x="71397" y="342150"/>
                    <a:pt x="93944" y="351341"/>
                    <a:pt x="117682" y="355879"/>
                  </a:cubicBezTo>
                  <a:cubicBezTo>
                    <a:pt x="112920" y="365962"/>
                    <a:pt x="109646" y="376641"/>
                    <a:pt x="107935" y="387617"/>
                  </a:cubicBezTo>
                  <a:cubicBezTo>
                    <a:pt x="90150" y="389365"/>
                    <a:pt x="72960" y="395096"/>
                    <a:pt x="57668" y="404434"/>
                  </a:cubicBezTo>
                  <a:cubicBezTo>
                    <a:pt x="56329" y="402908"/>
                    <a:pt x="55101" y="401272"/>
                    <a:pt x="54022" y="399523"/>
                  </a:cubicBezTo>
                  <a:cubicBezTo>
                    <a:pt x="52088" y="396435"/>
                    <a:pt x="51157" y="392863"/>
                    <a:pt x="51268" y="389217"/>
                  </a:cubicBezTo>
                  <a:close/>
                  <a:moveTo>
                    <a:pt x="51268" y="284928"/>
                  </a:moveTo>
                  <a:lnTo>
                    <a:pt x="51268" y="224503"/>
                  </a:lnTo>
                  <a:cubicBezTo>
                    <a:pt x="114817" y="270863"/>
                    <a:pt x="268552" y="270900"/>
                    <a:pt x="332141" y="224503"/>
                  </a:cubicBezTo>
                  <a:lnTo>
                    <a:pt x="332141" y="236706"/>
                  </a:lnTo>
                  <a:cubicBezTo>
                    <a:pt x="309593" y="253896"/>
                    <a:pt x="291511" y="276294"/>
                    <a:pt x="279381" y="301931"/>
                  </a:cubicBezTo>
                  <a:cubicBezTo>
                    <a:pt x="229412" y="275327"/>
                    <a:pt x="167576" y="288164"/>
                    <a:pt x="132229" y="332403"/>
                  </a:cubicBezTo>
                  <a:cubicBezTo>
                    <a:pt x="111170" y="329091"/>
                    <a:pt x="90892" y="322060"/>
                    <a:pt x="72251" y="311716"/>
                  </a:cubicBezTo>
                  <a:cubicBezTo>
                    <a:pt x="59043" y="303678"/>
                    <a:pt x="51304" y="294787"/>
                    <a:pt x="51304" y="286043"/>
                  </a:cubicBezTo>
                  <a:lnTo>
                    <a:pt x="51304" y="284889"/>
                  </a:lnTo>
                  <a:close/>
                  <a:moveTo>
                    <a:pt x="51268" y="180638"/>
                  </a:moveTo>
                  <a:lnTo>
                    <a:pt x="51268" y="120214"/>
                  </a:lnTo>
                  <a:cubicBezTo>
                    <a:pt x="114817" y="166611"/>
                    <a:pt x="268552" y="166611"/>
                    <a:pt x="332141" y="120214"/>
                  </a:cubicBezTo>
                  <a:lnTo>
                    <a:pt x="332141" y="181754"/>
                  </a:lnTo>
                  <a:cubicBezTo>
                    <a:pt x="332141" y="193883"/>
                    <a:pt x="318002" y="205863"/>
                    <a:pt x="295157" y="215464"/>
                  </a:cubicBezTo>
                  <a:cubicBezTo>
                    <a:pt x="238602" y="239276"/>
                    <a:pt x="144805" y="239276"/>
                    <a:pt x="88245" y="215464"/>
                  </a:cubicBezTo>
                  <a:cubicBezTo>
                    <a:pt x="65401" y="205864"/>
                    <a:pt x="51262" y="193847"/>
                    <a:pt x="51262" y="181754"/>
                  </a:cubicBezTo>
                  <a:lnTo>
                    <a:pt x="51262" y="180637"/>
                  </a:lnTo>
                  <a:close/>
                  <a:moveTo>
                    <a:pt x="295193" y="43831"/>
                  </a:moveTo>
                  <a:cubicBezTo>
                    <a:pt x="238639" y="20018"/>
                    <a:pt x="144841" y="20018"/>
                    <a:pt x="88282" y="43831"/>
                  </a:cubicBezTo>
                  <a:cubicBezTo>
                    <a:pt x="39131" y="64518"/>
                    <a:pt x="39131" y="90600"/>
                    <a:pt x="88282" y="111287"/>
                  </a:cubicBezTo>
                  <a:cubicBezTo>
                    <a:pt x="144836" y="135099"/>
                    <a:pt x="238634" y="135099"/>
                    <a:pt x="295193" y="111287"/>
                  </a:cubicBezTo>
                  <a:cubicBezTo>
                    <a:pt x="344344" y="90599"/>
                    <a:pt x="344344" y="64517"/>
                    <a:pt x="295193" y="43831"/>
                  </a:cubicBezTo>
                  <a:close/>
                  <a:moveTo>
                    <a:pt x="542548" y="368128"/>
                  </a:moveTo>
                  <a:cubicBezTo>
                    <a:pt x="543143" y="375272"/>
                    <a:pt x="537860" y="381561"/>
                    <a:pt x="530716" y="382156"/>
                  </a:cubicBezTo>
                  <a:cubicBezTo>
                    <a:pt x="523572" y="382788"/>
                    <a:pt x="517284" y="377505"/>
                    <a:pt x="516689" y="370361"/>
                  </a:cubicBezTo>
                  <a:cubicBezTo>
                    <a:pt x="513972" y="340112"/>
                    <a:pt x="493955" y="314216"/>
                    <a:pt x="465380" y="303983"/>
                  </a:cubicBezTo>
                  <a:cubicBezTo>
                    <a:pt x="458609" y="301602"/>
                    <a:pt x="455074" y="294198"/>
                    <a:pt x="457455" y="287426"/>
                  </a:cubicBezTo>
                  <a:cubicBezTo>
                    <a:pt x="459837" y="280692"/>
                    <a:pt x="467240" y="277120"/>
                    <a:pt x="473976" y="279501"/>
                  </a:cubicBezTo>
                  <a:cubicBezTo>
                    <a:pt x="512150" y="293193"/>
                    <a:pt x="538902" y="327759"/>
                    <a:pt x="542548" y="368128"/>
                  </a:cubicBezTo>
                  <a:close/>
                </a:path>
              </a:pathLst>
            </a:custGeom>
            <a:solidFill>
              <a:srgbClr val="000000"/>
            </a:solidFill>
            <a:ln w="9525" cap="flat">
              <a:noFill/>
              <a:prstDash val="solid"/>
              <a:miter/>
            </a:ln>
          </p:spPr>
          <p:txBody>
            <a:bodyPr rtlCol="0" anchor="ctr"/>
            <a:lstStyle/>
            <a:p>
              <a:endParaRPr lang="zh-CN" altLang="en-US"/>
            </a:p>
          </p:txBody>
        </p:sp>
        <p:cxnSp>
          <p:nvCxnSpPr>
            <p:cNvPr id="88" name="Straight Arrow Connector 87">
              <a:extLst>
                <a:ext uri="{FF2B5EF4-FFF2-40B4-BE49-F238E27FC236}">
                  <a16:creationId xmlns:a16="http://schemas.microsoft.com/office/drawing/2014/main" id="{06B931C0-DE49-3B4E-66A6-6783A7CB3844}"/>
                </a:ext>
              </a:extLst>
            </p:cNvPr>
            <p:cNvCxnSpPr/>
            <p:nvPr/>
          </p:nvCxnSpPr>
          <p:spPr>
            <a:xfrm>
              <a:off x="3429000" y="3064785"/>
              <a:ext cx="1143000" cy="0"/>
            </a:xfrm>
            <a:prstGeom prst="straightConnector1">
              <a:avLst/>
            </a:prstGeom>
            <a:ln w="38100">
              <a:solidFill>
                <a:srgbClr val="C00000"/>
              </a:solidFill>
              <a:prstDash val="solid"/>
              <a:tailEnd type="arrow"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309898C8-1400-A3A7-F593-F849C2548669}"/>
                </a:ext>
              </a:extLst>
            </p:cNvPr>
            <p:cNvCxnSpPr/>
            <p:nvPr/>
          </p:nvCxnSpPr>
          <p:spPr>
            <a:xfrm>
              <a:off x="3429000" y="3261589"/>
              <a:ext cx="1143000" cy="0"/>
            </a:xfrm>
            <a:prstGeom prst="straightConnector1">
              <a:avLst/>
            </a:prstGeom>
            <a:ln w="38100">
              <a:solidFill>
                <a:srgbClr val="6AA84F"/>
              </a:solidFill>
              <a:prstDash val="solid"/>
              <a:headEnd type="arrow"/>
              <a:tailEnd type="non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A4B30E3D-D0C4-D3F2-E4BB-44ED82ECFD26}"/>
                </a:ext>
              </a:extLst>
            </p:cNvPr>
            <p:cNvCxnSpPr>
              <a:cxnSpLocks/>
            </p:cNvCxnSpPr>
            <p:nvPr/>
          </p:nvCxnSpPr>
          <p:spPr>
            <a:xfrm flipH="1">
              <a:off x="1066800" y="2270989"/>
              <a:ext cx="990600" cy="386347"/>
            </a:xfrm>
            <a:prstGeom prst="straightConnector1">
              <a:avLst/>
            </a:prstGeom>
            <a:ln w="38100">
              <a:solidFill>
                <a:srgbClr val="C00000"/>
              </a:solidFill>
              <a:prstDash val="solid"/>
              <a:headEnd type="arrow"/>
              <a:tailEnd type="none" w="med" len="med"/>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85D61F6B-7BDD-FDEE-7A18-9A1413E02B11}"/>
                </a:ext>
              </a:extLst>
            </p:cNvPr>
            <p:cNvSpPr/>
            <p:nvPr/>
          </p:nvSpPr>
          <p:spPr>
            <a:xfrm>
              <a:off x="7584097" y="3613009"/>
              <a:ext cx="910005" cy="4308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a:solidFill>
                    <a:schemeClr val="tx1"/>
                  </a:solidFill>
                  <a:latin typeface="Arial" panose="020B0604020202020204" pitchFamily="34" charset="0"/>
                  <a:cs typeface="Arial" panose="020B0604020202020204" pitchFamily="34" charset="0"/>
                </a:rPr>
                <a:t>Internet</a:t>
              </a:r>
              <a:endParaRPr lang="zh-CN" altLang="en-US" sz="1600">
                <a:solidFill>
                  <a:schemeClr val="tx1"/>
                </a:solidFill>
                <a:latin typeface="Arial" panose="020B0604020202020204" pitchFamily="34" charset="0"/>
                <a:cs typeface="Arial" panose="020B0604020202020204" pitchFamily="34" charset="0"/>
              </a:endParaRPr>
            </a:p>
          </p:txBody>
        </p:sp>
        <p:sp>
          <p:nvSpPr>
            <p:cNvPr id="92" name="Rectangle 91">
              <a:extLst>
                <a:ext uri="{FF2B5EF4-FFF2-40B4-BE49-F238E27FC236}">
                  <a16:creationId xmlns:a16="http://schemas.microsoft.com/office/drawing/2014/main" id="{B1FECBAC-F0C7-4973-8E91-F6DD8BBC5CFC}"/>
                </a:ext>
              </a:extLst>
            </p:cNvPr>
            <p:cNvSpPr/>
            <p:nvPr/>
          </p:nvSpPr>
          <p:spPr>
            <a:xfrm>
              <a:off x="5931363" y="2568557"/>
              <a:ext cx="1743810" cy="4308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solidFill>
                    <a:srgbClr val="C00000"/>
                  </a:solidFill>
                  <a:latin typeface="Arial" panose="020B0604020202020204" pitchFamily="34" charset="0"/>
                  <a:cs typeface="Arial" panose="020B0604020202020204" pitchFamily="34" charset="0"/>
                </a:rPr>
                <a:t>Uplink</a:t>
              </a:r>
            </a:p>
            <a:p>
              <a:pPr algn="ctr"/>
              <a:r>
                <a:rPr lang="en-US" altLang="zh-CN">
                  <a:solidFill>
                    <a:srgbClr val="C00000"/>
                  </a:solidFill>
                  <a:latin typeface="Arial" panose="020B0604020202020204" pitchFamily="34" charset="0"/>
                  <a:cs typeface="Arial" panose="020B0604020202020204" pitchFamily="34" charset="0"/>
                </a:rPr>
                <a:t>Traffic</a:t>
              </a:r>
            </a:p>
          </p:txBody>
        </p:sp>
        <p:sp>
          <p:nvSpPr>
            <p:cNvPr id="93" name="Rectangle 92">
              <a:extLst>
                <a:ext uri="{FF2B5EF4-FFF2-40B4-BE49-F238E27FC236}">
                  <a16:creationId xmlns:a16="http://schemas.microsoft.com/office/drawing/2014/main" id="{41955BBE-04E6-1D66-92FC-CD24BE1E5E8E}"/>
                </a:ext>
              </a:extLst>
            </p:cNvPr>
            <p:cNvSpPr/>
            <p:nvPr/>
          </p:nvSpPr>
          <p:spPr>
            <a:xfrm>
              <a:off x="5931363" y="3397560"/>
              <a:ext cx="1743810" cy="4308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solidFill>
                    <a:srgbClr val="6AA84F"/>
                  </a:solidFill>
                  <a:latin typeface="Arial" panose="020B0604020202020204" pitchFamily="34" charset="0"/>
                  <a:cs typeface="Arial" panose="020B0604020202020204" pitchFamily="34" charset="0"/>
                </a:rPr>
                <a:t>Downlink</a:t>
              </a:r>
            </a:p>
            <a:p>
              <a:pPr algn="ctr"/>
              <a:r>
                <a:rPr lang="en-US" altLang="zh-CN">
                  <a:solidFill>
                    <a:srgbClr val="6AA84F"/>
                  </a:solidFill>
                  <a:latin typeface="Arial" panose="020B0604020202020204" pitchFamily="34" charset="0"/>
                  <a:cs typeface="Arial" panose="020B0604020202020204" pitchFamily="34" charset="0"/>
                </a:rPr>
                <a:t>Traffic</a:t>
              </a:r>
            </a:p>
          </p:txBody>
        </p:sp>
        <p:cxnSp>
          <p:nvCxnSpPr>
            <p:cNvPr id="94" name="Straight Connector 93">
              <a:extLst>
                <a:ext uri="{FF2B5EF4-FFF2-40B4-BE49-F238E27FC236}">
                  <a16:creationId xmlns:a16="http://schemas.microsoft.com/office/drawing/2014/main" id="{23E046D0-EF57-A71C-EA83-D9EE3CCE78CE}"/>
                </a:ext>
              </a:extLst>
            </p:cNvPr>
            <p:cNvCxnSpPr>
              <a:cxnSpLocks/>
            </p:cNvCxnSpPr>
            <p:nvPr/>
          </p:nvCxnSpPr>
          <p:spPr>
            <a:xfrm>
              <a:off x="6096000" y="3179776"/>
              <a:ext cx="1447799" cy="0"/>
            </a:xfrm>
            <a:prstGeom prst="line">
              <a:avLst/>
            </a:prstGeom>
            <a:ln w="15875">
              <a:solidFill>
                <a:srgbClr val="626262"/>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68F94C68-0775-AE79-81A4-D0BD835EA6A5}"/>
                </a:ext>
              </a:extLst>
            </p:cNvPr>
            <p:cNvCxnSpPr>
              <a:cxnSpLocks/>
            </p:cNvCxnSpPr>
            <p:nvPr/>
          </p:nvCxnSpPr>
          <p:spPr>
            <a:xfrm>
              <a:off x="6142890" y="3082950"/>
              <a:ext cx="1362810" cy="0"/>
            </a:xfrm>
            <a:prstGeom prst="straightConnector1">
              <a:avLst/>
            </a:prstGeom>
            <a:ln w="38100">
              <a:solidFill>
                <a:srgbClr val="C00000"/>
              </a:solidFill>
              <a:prstDash val="solid"/>
              <a:tailEnd type="arrow" w="med"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25E854AA-EB6E-EA58-A16C-012A9F6559C0}"/>
                </a:ext>
              </a:extLst>
            </p:cNvPr>
            <p:cNvCxnSpPr>
              <a:cxnSpLocks/>
            </p:cNvCxnSpPr>
            <p:nvPr/>
          </p:nvCxnSpPr>
          <p:spPr>
            <a:xfrm>
              <a:off x="6142890" y="3276602"/>
              <a:ext cx="1362810" cy="0"/>
            </a:xfrm>
            <a:prstGeom prst="straightConnector1">
              <a:avLst/>
            </a:prstGeom>
            <a:ln w="38100">
              <a:solidFill>
                <a:srgbClr val="6AA84F"/>
              </a:solidFill>
              <a:prstDash val="solid"/>
              <a:headEnd type="arrow"/>
              <a:tailEnd type="non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99BF312E-8E31-58BD-BE75-54177F42F55C}"/>
                </a:ext>
              </a:extLst>
            </p:cNvPr>
            <p:cNvCxnSpPr>
              <a:cxnSpLocks/>
            </p:cNvCxnSpPr>
            <p:nvPr/>
          </p:nvCxnSpPr>
          <p:spPr>
            <a:xfrm rot="10800000" flipH="1">
              <a:off x="1118235" y="2439287"/>
              <a:ext cx="990600" cy="386347"/>
            </a:xfrm>
            <a:prstGeom prst="straightConnector1">
              <a:avLst/>
            </a:prstGeom>
            <a:ln w="38100">
              <a:solidFill>
                <a:srgbClr val="6AA84F"/>
              </a:solidFill>
              <a:prstDash val="solid"/>
              <a:headEnd type="arrow"/>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89752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EA3B7-CE29-E8B1-B94F-7E22FE9D01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757660-8D36-C16B-ED1B-4EE5E9ECECD9}"/>
              </a:ext>
            </a:extLst>
          </p:cNvPr>
          <p:cNvSpPr>
            <a:spLocks noGrp="1"/>
          </p:cNvSpPr>
          <p:nvPr>
            <p:ph type="title"/>
          </p:nvPr>
        </p:nvSpPr>
        <p:spPr/>
        <p:txBody>
          <a:bodyPr/>
          <a:lstStyle/>
          <a:p>
            <a:r>
              <a:rPr lang="en-CH" altLang="zh-CN"/>
              <a:t>Mobile Core</a:t>
            </a:r>
            <a:r>
              <a:rPr lang="en-US" altLang="zh-CN"/>
              <a:t>: Control Plane</a:t>
            </a:r>
            <a:endParaRPr lang="en-CH"/>
          </a:p>
        </p:txBody>
      </p:sp>
      <p:sp>
        <p:nvSpPr>
          <p:cNvPr id="8" name="Content Placeholder 9">
            <a:extLst>
              <a:ext uri="{FF2B5EF4-FFF2-40B4-BE49-F238E27FC236}">
                <a16:creationId xmlns:a16="http://schemas.microsoft.com/office/drawing/2014/main" id="{707B6811-1F93-EB7A-4400-721083A4EF6C}"/>
              </a:ext>
            </a:extLst>
          </p:cNvPr>
          <p:cNvSpPr txBox="1">
            <a:spLocks/>
          </p:cNvSpPr>
          <p:nvPr/>
        </p:nvSpPr>
        <p:spPr>
          <a:xfrm>
            <a:off x="303032" y="4380873"/>
            <a:ext cx="8537936" cy="2031541"/>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a:t>The </a:t>
            </a:r>
            <a:r>
              <a:rPr lang="en-US" altLang="zh-CN">
                <a:solidFill>
                  <a:srgbClr val="C00000"/>
                </a:solidFill>
              </a:rPr>
              <a:t>Control Plane </a:t>
            </a:r>
            <a:r>
              <a:rPr lang="en-US" altLang="zh-CN"/>
              <a:t>contains the </a:t>
            </a:r>
            <a:r>
              <a:rPr lang="en-US" altLang="zh-CN">
                <a:solidFill>
                  <a:srgbClr val="C00000"/>
                </a:solidFill>
              </a:rPr>
              <a:t>Access and Mobility Management Function (AMF)</a:t>
            </a:r>
            <a:r>
              <a:rPr lang="en-US" altLang="zh-CN"/>
              <a:t> and the </a:t>
            </a:r>
            <a:r>
              <a:rPr lang="en-US" altLang="zh-CN">
                <a:solidFill>
                  <a:srgbClr val="C00000"/>
                </a:solidFill>
              </a:rPr>
              <a:t>Session Management Function (SMF)</a:t>
            </a:r>
          </a:p>
          <a:p>
            <a:pPr lvl="1"/>
            <a:r>
              <a:rPr lang="en-US" altLang="zh-CN" sz="2000"/>
              <a:t>The </a:t>
            </a:r>
            <a:r>
              <a:rPr lang="en-US" altLang="zh-CN" sz="2000">
                <a:solidFill>
                  <a:srgbClr val="C00000"/>
                </a:solidFill>
              </a:rPr>
              <a:t>AMF</a:t>
            </a:r>
            <a:r>
              <a:rPr lang="en-US" altLang="zh-CN" sz="2000"/>
              <a:t> is responsible for connection and reachability management, mobility management, access authorization, and location services.</a:t>
            </a:r>
          </a:p>
          <a:p>
            <a:pPr lvl="1"/>
            <a:r>
              <a:rPr lang="en-US" altLang="zh-CN" sz="2000"/>
              <a:t>The </a:t>
            </a:r>
            <a:r>
              <a:rPr lang="en-US" altLang="zh-CN" sz="2000">
                <a:solidFill>
                  <a:srgbClr val="C00000"/>
                </a:solidFill>
              </a:rPr>
              <a:t>SMF</a:t>
            </a:r>
            <a:r>
              <a:rPr lang="en-US" altLang="zh-CN" sz="2000"/>
              <a:t> manages each UE session, such as IP address allocation.</a:t>
            </a:r>
            <a:endParaRPr lang="zh-CN" altLang="en-US" sz="2000"/>
          </a:p>
        </p:txBody>
      </p:sp>
      <p:grpSp>
        <p:nvGrpSpPr>
          <p:cNvPr id="61" name="Group 60">
            <a:extLst>
              <a:ext uri="{FF2B5EF4-FFF2-40B4-BE49-F238E27FC236}">
                <a16:creationId xmlns:a16="http://schemas.microsoft.com/office/drawing/2014/main" id="{319B954E-88A1-8A13-35B9-E9F7AD002BC5}"/>
              </a:ext>
            </a:extLst>
          </p:cNvPr>
          <p:cNvGrpSpPr/>
          <p:nvPr/>
        </p:nvGrpSpPr>
        <p:grpSpPr>
          <a:xfrm>
            <a:off x="609599" y="1198881"/>
            <a:ext cx="7924801" cy="2915919"/>
            <a:chOff x="609599" y="1127989"/>
            <a:chExt cx="7924801" cy="2915919"/>
          </a:xfrm>
        </p:grpSpPr>
        <p:grpSp>
          <p:nvGrpSpPr>
            <p:cNvPr id="60" name="Group 59">
              <a:extLst>
                <a:ext uri="{FF2B5EF4-FFF2-40B4-BE49-F238E27FC236}">
                  <a16:creationId xmlns:a16="http://schemas.microsoft.com/office/drawing/2014/main" id="{31E68391-7D22-62E0-16BF-A7EAF547110B}"/>
                </a:ext>
              </a:extLst>
            </p:cNvPr>
            <p:cNvGrpSpPr/>
            <p:nvPr/>
          </p:nvGrpSpPr>
          <p:grpSpPr>
            <a:xfrm>
              <a:off x="609599" y="1127989"/>
              <a:ext cx="7924801" cy="2915919"/>
              <a:chOff x="609599" y="1127989"/>
              <a:chExt cx="7924801" cy="2915919"/>
            </a:xfrm>
          </p:grpSpPr>
          <p:pic>
            <p:nvPicPr>
              <p:cNvPr id="10" name="Picture 9" descr="A diagram of a base station&#10;&#10;Description automatically generated">
                <a:extLst>
                  <a:ext uri="{FF2B5EF4-FFF2-40B4-BE49-F238E27FC236}">
                    <a16:creationId xmlns:a16="http://schemas.microsoft.com/office/drawing/2014/main" id="{8C49211D-1807-F948-F873-DFBDD718BA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1127989"/>
                <a:ext cx="5495191" cy="2743200"/>
              </a:xfrm>
              <a:prstGeom prst="rect">
                <a:avLst/>
              </a:prstGeom>
            </p:spPr>
          </p:pic>
          <p:sp>
            <p:nvSpPr>
              <p:cNvPr id="11" name="Freeform: Shape 10">
                <a:extLst>
                  <a:ext uri="{FF2B5EF4-FFF2-40B4-BE49-F238E27FC236}">
                    <a16:creationId xmlns:a16="http://schemas.microsoft.com/office/drawing/2014/main" id="{C2176D54-2F36-D38E-5740-0D4D6FB7CE33}"/>
                  </a:ext>
                </a:extLst>
              </p:cNvPr>
              <p:cNvSpPr>
                <a:spLocks noChangeAspect="1"/>
              </p:cNvSpPr>
              <p:nvPr/>
            </p:nvSpPr>
            <p:spPr>
              <a:xfrm>
                <a:off x="7543800" y="2495484"/>
                <a:ext cx="990600" cy="1174932"/>
              </a:xfrm>
              <a:custGeom>
                <a:avLst/>
                <a:gdLst>
                  <a:gd name="connsiteX0" fmla="*/ 439325 w 722729"/>
                  <a:gd name="connsiteY0" fmla="*/ 226443 h 857215"/>
                  <a:gd name="connsiteX1" fmla="*/ 352893 w 722729"/>
                  <a:gd name="connsiteY1" fmla="*/ 253605 h 857215"/>
                  <a:gd name="connsiteX2" fmla="*/ 297640 w 722729"/>
                  <a:gd name="connsiteY2" fmla="*/ 325414 h 857215"/>
                  <a:gd name="connsiteX3" fmla="*/ 289269 w 722729"/>
                  <a:gd name="connsiteY3" fmla="*/ 333376 h 857215"/>
                  <a:gd name="connsiteX4" fmla="*/ 277883 w 722729"/>
                  <a:gd name="connsiteY4" fmla="*/ 331516 h 857215"/>
                  <a:gd name="connsiteX5" fmla="*/ 184718 w 722729"/>
                  <a:gd name="connsiteY5" fmla="*/ 323070 h 857215"/>
                  <a:gd name="connsiteX6" fmla="*/ 132590 w 722729"/>
                  <a:gd name="connsiteY6" fmla="*/ 400721 h 857215"/>
                  <a:gd name="connsiteX7" fmla="*/ 119642 w 722729"/>
                  <a:gd name="connsiteY7" fmla="*/ 412963 h 857215"/>
                  <a:gd name="connsiteX8" fmla="*/ 25918 w 722729"/>
                  <a:gd name="connsiteY8" fmla="*/ 506687 h 857215"/>
                  <a:gd name="connsiteX9" fmla="*/ 119642 w 722729"/>
                  <a:gd name="connsiteY9" fmla="*/ 600411 h 857215"/>
                  <a:gd name="connsiteX10" fmla="*/ 602959 w 722729"/>
                  <a:gd name="connsiteY10" fmla="*/ 600411 h 857215"/>
                  <a:gd name="connsiteX11" fmla="*/ 669746 w 722729"/>
                  <a:gd name="connsiteY11" fmla="*/ 572803 h 857215"/>
                  <a:gd name="connsiteX12" fmla="*/ 697056 w 722729"/>
                  <a:gd name="connsiteY12" fmla="*/ 505906 h 857215"/>
                  <a:gd name="connsiteX13" fmla="*/ 668667 w 722729"/>
                  <a:gd name="connsiteY13" fmla="*/ 439491 h 857215"/>
                  <a:gd name="connsiteX14" fmla="*/ 601471 w 722729"/>
                  <a:gd name="connsiteY14" fmla="*/ 412962 h 857215"/>
                  <a:gd name="connsiteX15" fmla="*/ 591350 w 722729"/>
                  <a:gd name="connsiteY15" fmla="*/ 408162 h 857215"/>
                  <a:gd name="connsiteX16" fmla="*/ 588746 w 722729"/>
                  <a:gd name="connsiteY16" fmla="*/ 397335 h 857215"/>
                  <a:gd name="connsiteX17" fmla="*/ 590085 w 722729"/>
                  <a:gd name="connsiteY17" fmla="*/ 376946 h 857215"/>
                  <a:gd name="connsiteX18" fmla="*/ 545884 w 722729"/>
                  <a:gd name="connsiteY18" fmla="*/ 270456 h 857215"/>
                  <a:gd name="connsiteX19" fmla="*/ 439318 w 722729"/>
                  <a:gd name="connsiteY19" fmla="*/ 226440 h 857215"/>
                  <a:gd name="connsiteX20" fmla="*/ 553253 w 722729"/>
                  <a:gd name="connsiteY20" fmla="*/ 717685 h 857215"/>
                  <a:gd name="connsiteX21" fmla="*/ 601064 w 722729"/>
                  <a:gd name="connsiteY21" fmla="*/ 754372 h 857215"/>
                  <a:gd name="connsiteX22" fmla="*/ 578070 w 722729"/>
                  <a:gd name="connsiteY22" fmla="*/ 810071 h 857215"/>
                  <a:gd name="connsiteX23" fmla="*/ 518315 w 722729"/>
                  <a:gd name="connsiteY23" fmla="*/ 802332 h 857215"/>
                  <a:gd name="connsiteX24" fmla="*/ 510279 w 722729"/>
                  <a:gd name="connsiteY24" fmla="*/ 742578 h 857215"/>
                  <a:gd name="connsiteX25" fmla="*/ 487508 w 722729"/>
                  <a:gd name="connsiteY25" fmla="*/ 719808 h 857215"/>
                  <a:gd name="connsiteX26" fmla="*/ 483639 w 722729"/>
                  <a:gd name="connsiteY26" fmla="*/ 710581 h 857215"/>
                  <a:gd name="connsiteX27" fmla="*/ 483639 w 722729"/>
                  <a:gd name="connsiteY27" fmla="*/ 626419 h 857215"/>
                  <a:gd name="connsiteX28" fmla="*/ 374292 w 722729"/>
                  <a:gd name="connsiteY28" fmla="*/ 626419 h 857215"/>
                  <a:gd name="connsiteX29" fmla="*/ 374292 w 722729"/>
                  <a:gd name="connsiteY29" fmla="*/ 759883 h 857215"/>
                  <a:gd name="connsiteX30" fmla="*/ 410383 w 722729"/>
                  <a:gd name="connsiteY30" fmla="*/ 814242 h 857215"/>
                  <a:gd name="connsiteX31" fmla="*/ 361307 w 722729"/>
                  <a:gd name="connsiteY31" fmla="*/ 857215 h 857215"/>
                  <a:gd name="connsiteX32" fmla="*/ 312232 w 722729"/>
                  <a:gd name="connsiteY32" fmla="*/ 814242 h 857215"/>
                  <a:gd name="connsiteX33" fmla="*/ 348323 w 722729"/>
                  <a:gd name="connsiteY33" fmla="*/ 759883 h 857215"/>
                  <a:gd name="connsiteX34" fmla="*/ 348323 w 722729"/>
                  <a:gd name="connsiteY34" fmla="*/ 626419 h 857215"/>
                  <a:gd name="connsiteX35" fmla="*/ 238976 w 722729"/>
                  <a:gd name="connsiteY35" fmla="*/ 626419 h 857215"/>
                  <a:gd name="connsiteX36" fmla="*/ 238976 w 722729"/>
                  <a:gd name="connsiteY36" fmla="*/ 710581 h 857215"/>
                  <a:gd name="connsiteX37" fmla="*/ 235107 w 722729"/>
                  <a:gd name="connsiteY37" fmla="*/ 719808 h 857215"/>
                  <a:gd name="connsiteX38" fmla="*/ 212335 w 722729"/>
                  <a:gd name="connsiteY38" fmla="*/ 742578 h 857215"/>
                  <a:gd name="connsiteX39" fmla="*/ 199461 w 722729"/>
                  <a:gd name="connsiteY39" fmla="*/ 806537 h 857215"/>
                  <a:gd name="connsiteX40" fmla="*/ 134349 w 722729"/>
                  <a:gd name="connsiteY40" fmla="*/ 802221 h 857215"/>
                  <a:gd name="connsiteX41" fmla="*/ 130034 w 722729"/>
                  <a:gd name="connsiteY41" fmla="*/ 737109 h 857215"/>
                  <a:gd name="connsiteX42" fmla="*/ 193992 w 722729"/>
                  <a:gd name="connsiteY42" fmla="*/ 724198 h 857215"/>
                  <a:gd name="connsiteX43" fmla="*/ 213042 w 722729"/>
                  <a:gd name="connsiteY43" fmla="*/ 705148 h 857215"/>
                  <a:gd name="connsiteX44" fmla="*/ 213042 w 722729"/>
                  <a:gd name="connsiteY44" fmla="*/ 626381 h 857215"/>
                  <a:gd name="connsiteX45" fmla="*/ 119689 w 722729"/>
                  <a:gd name="connsiteY45" fmla="*/ 626381 h 857215"/>
                  <a:gd name="connsiteX46" fmla="*/ 8552 w 722729"/>
                  <a:gd name="connsiteY46" fmla="*/ 551223 h 857215"/>
                  <a:gd name="connsiteX47" fmla="*/ 37201 w 722729"/>
                  <a:gd name="connsiteY47" fmla="*/ 420178 h 857215"/>
                  <a:gd name="connsiteX48" fmla="*/ 25443 w 722729"/>
                  <a:gd name="connsiteY48" fmla="*/ 389221 h 857215"/>
                  <a:gd name="connsiteX49" fmla="*/ 25443 w 722729"/>
                  <a:gd name="connsiteY49" fmla="*/ 79545 h 857215"/>
                  <a:gd name="connsiteX50" fmla="*/ 25443 w 722729"/>
                  <a:gd name="connsiteY50" fmla="*/ 77535 h 857215"/>
                  <a:gd name="connsiteX51" fmla="*/ 78352 w 722729"/>
                  <a:gd name="connsiteY51" fmla="*/ 19976 h 857215"/>
                  <a:gd name="connsiteX52" fmla="*/ 305237 w 722729"/>
                  <a:gd name="connsiteY52" fmla="*/ 20013 h 857215"/>
                  <a:gd name="connsiteX53" fmla="*/ 358146 w 722729"/>
                  <a:gd name="connsiteY53" fmla="*/ 77572 h 857215"/>
                  <a:gd name="connsiteX54" fmla="*/ 358109 w 722729"/>
                  <a:gd name="connsiteY54" fmla="*/ 220228 h 857215"/>
                  <a:gd name="connsiteX55" fmla="*/ 478810 w 722729"/>
                  <a:gd name="connsiteY55" fmla="*/ 204973 h 857215"/>
                  <a:gd name="connsiteX56" fmla="*/ 580794 w 722729"/>
                  <a:gd name="connsiteY56" fmla="*/ 271312 h 857215"/>
                  <a:gd name="connsiteX57" fmla="*/ 615731 w 722729"/>
                  <a:gd name="connsiteY57" fmla="*/ 387879 h 857215"/>
                  <a:gd name="connsiteX58" fmla="*/ 722554 w 722729"/>
                  <a:gd name="connsiteY58" fmla="*/ 513190 h 857215"/>
                  <a:gd name="connsiteX59" fmla="*/ 602968 w 722729"/>
                  <a:gd name="connsiteY59" fmla="*/ 626452 h 857215"/>
                  <a:gd name="connsiteX60" fmla="*/ 509615 w 722729"/>
                  <a:gd name="connsiteY60" fmla="*/ 626452 h 857215"/>
                  <a:gd name="connsiteX61" fmla="*/ 509615 w 722729"/>
                  <a:gd name="connsiteY61" fmla="*/ 705219 h 857215"/>
                  <a:gd name="connsiteX62" fmla="*/ 528665 w 722729"/>
                  <a:gd name="connsiteY62" fmla="*/ 724269 h 857215"/>
                  <a:gd name="connsiteX63" fmla="*/ 553296 w 722729"/>
                  <a:gd name="connsiteY63" fmla="*/ 717721 h 857215"/>
                  <a:gd name="connsiteX64" fmla="*/ 569885 w 722729"/>
                  <a:gd name="connsiteY64" fmla="*/ 750576 h 857215"/>
                  <a:gd name="connsiteX65" fmla="*/ 544212 w 722729"/>
                  <a:gd name="connsiteY65" fmla="*/ 745478 h 857215"/>
                  <a:gd name="connsiteX66" fmla="*/ 529664 w 722729"/>
                  <a:gd name="connsiteY66" fmla="*/ 767245 h 857215"/>
                  <a:gd name="connsiteX67" fmla="*/ 544212 w 722729"/>
                  <a:gd name="connsiteY67" fmla="*/ 789011 h 857215"/>
                  <a:gd name="connsiteX68" fmla="*/ 569885 w 722729"/>
                  <a:gd name="connsiteY68" fmla="*/ 783915 h 857215"/>
                  <a:gd name="connsiteX69" fmla="*/ 569885 w 722729"/>
                  <a:gd name="connsiteY69" fmla="*/ 750577 h 857215"/>
                  <a:gd name="connsiteX70" fmla="*/ 377975 w 722729"/>
                  <a:gd name="connsiteY70" fmla="*/ 791057 h 857215"/>
                  <a:gd name="connsiteX71" fmla="*/ 352302 w 722729"/>
                  <a:gd name="connsiteY71" fmla="*/ 785960 h 857215"/>
                  <a:gd name="connsiteX72" fmla="*/ 337755 w 722729"/>
                  <a:gd name="connsiteY72" fmla="*/ 807726 h 857215"/>
                  <a:gd name="connsiteX73" fmla="*/ 352302 w 722729"/>
                  <a:gd name="connsiteY73" fmla="*/ 829493 h 857215"/>
                  <a:gd name="connsiteX74" fmla="*/ 377975 w 722729"/>
                  <a:gd name="connsiteY74" fmla="*/ 824396 h 857215"/>
                  <a:gd name="connsiteX75" fmla="*/ 377975 w 722729"/>
                  <a:gd name="connsiteY75" fmla="*/ 791058 h 857215"/>
                  <a:gd name="connsiteX76" fmla="*/ 186065 w 722729"/>
                  <a:gd name="connsiteY76" fmla="*/ 750576 h 857215"/>
                  <a:gd name="connsiteX77" fmla="*/ 160355 w 722729"/>
                  <a:gd name="connsiteY77" fmla="*/ 745478 h 857215"/>
                  <a:gd name="connsiteX78" fmla="*/ 145845 w 722729"/>
                  <a:gd name="connsiteY78" fmla="*/ 767245 h 857215"/>
                  <a:gd name="connsiteX79" fmla="*/ 160355 w 722729"/>
                  <a:gd name="connsiteY79" fmla="*/ 789011 h 857215"/>
                  <a:gd name="connsiteX80" fmla="*/ 186065 w 722729"/>
                  <a:gd name="connsiteY80" fmla="*/ 783915 h 857215"/>
                  <a:gd name="connsiteX81" fmla="*/ 186065 w 722729"/>
                  <a:gd name="connsiteY81" fmla="*/ 750577 h 857215"/>
                  <a:gd name="connsiteX82" fmla="*/ 51268 w 722729"/>
                  <a:gd name="connsiteY82" fmla="*/ 389217 h 857215"/>
                  <a:gd name="connsiteX83" fmla="*/ 51268 w 722729"/>
                  <a:gd name="connsiteY83" fmla="*/ 328830 h 857215"/>
                  <a:gd name="connsiteX84" fmla="*/ 117682 w 722729"/>
                  <a:gd name="connsiteY84" fmla="*/ 355879 h 857215"/>
                  <a:gd name="connsiteX85" fmla="*/ 107935 w 722729"/>
                  <a:gd name="connsiteY85" fmla="*/ 387617 h 857215"/>
                  <a:gd name="connsiteX86" fmla="*/ 57668 w 722729"/>
                  <a:gd name="connsiteY86" fmla="*/ 404434 h 857215"/>
                  <a:gd name="connsiteX87" fmla="*/ 54022 w 722729"/>
                  <a:gd name="connsiteY87" fmla="*/ 399523 h 857215"/>
                  <a:gd name="connsiteX88" fmla="*/ 51268 w 722729"/>
                  <a:gd name="connsiteY88" fmla="*/ 389217 h 857215"/>
                  <a:gd name="connsiteX89" fmla="*/ 51268 w 722729"/>
                  <a:gd name="connsiteY89" fmla="*/ 284928 h 857215"/>
                  <a:gd name="connsiteX90" fmla="*/ 51268 w 722729"/>
                  <a:gd name="connsiteY90" fmla="*/ 224503 h 857215"/>
                  <a:gd name="connsiteX91" fmla="*/ 332141 w 722729"/>
                  <a:gd name="connsiteY91" fmla="*/ 224503 h 857215"/>
                  <a:gd name="connsiteX92" fmla="*/ 332141 w 722729"/>
                  <a:gd name="connsiteY92" fmla="*/ 236706 h 857215"/>
                  <a:gd name="connsiteX93" fmla="*/ 279381 w 722729"/>
                  <a:gd name="connsiteY93" fmla="*/ 301931 h 857215"/>
                  <a:gd name="connsiteX94" fmla="*/ 132229 w 722729"/>
                  <a:gd name="connsiteY94" fmla="*/ 332403 h 857215"/>
                  <a:gd name="connsiteX95" fmla="*/ 72251 w 722729"/>
                  <a:gd name="connsiteY95" fmla="*/ 311716 h 857215"/>
                  <a:gd name="connsiteX96" fmla="*/ 51304 w 722729"/>
                  <a:gd name="connsiteY96" fmla="*/ 286043 h 857215"/>
                  <a:gd name="connsiteX97" fmla="*/ 51304 w 722729"/>
                  <a:gd name="connsiteY97" fmla="*/ 284889 h 857215"/>
                  <a:gd name="connsiteX98" fmla="*/ 51268 w 722729"/>
                  <a:gd name="connsiteY98" fmla="*/ 180638 h 857215"/>
                  <a:gd name="connsiteX99" fmla="*/ 51268 w 722729"/>
                  <a:gd name="connsiteY99" fmla="*/ 120214 h 857215"/>
                  <a:gd name="connsiteX100" fmla="*/ 332141 w 722729"/>
                  <a:gd name="connsiteY100" fmla="*/ 120214 h 857215"/>
                  <a:gd name="connsiteX101" fmla="*/ 332141 w 722729"/>
                  <a:gd name="connsiteY101" fmla="*/ 181754 h 857215"/>
                  <a:gd name="connsiteX102" fmla="*/ 295157 w 722729"/>
                  <a:gd name="connsiteY102" fmla="*/ 215464 h 857215"/>
                  <a:gd name="connsiteX103" fmla="*/ 88245 w 722729"/>
                  <a:gd name="connsiteY103" fmla="*/ 215464 h 857215"/>
                  <a:gd name="connsiteX104" fmla="*/ 51262 w 722729"/>
                  <a:gd name="connsiteY104" fmla="*/ 181754 h 857215"/>
                  <a:gd name="connsiteX105" fmla="*/ 51262 w 722729"/>
                  <a:gd name="connsiteY105" fmla="*/ 180637 h 857215"/>
                  <a:gd name="connsiteX106" fmla="*/ 295193 w 722729"/>
                  <a:gd name="connsiteY106" fmla="*/ 43831 h 857215"/>
                  <a:gd name="connsiteX107" fmla="*/ 88282 w 722729"/>
                  <a:gd name="connsiteY107" fmla="*/ 43831 h 857215"/>
                  <a:gd name="connsiteX108" fmla="*/ 88282 w 722729"/>
                  <a:gd name="connsiteY108" fmla="*/ 111287 h 857215"/>
                  <a:gd name="connsiteX109" fmla="*/ 295193 w 722729"/>
                  <a:gd name="connsiteY109" fmla="*/ 111287 h 857215"/>
                  <a:gd name="connsiteX110" fmla="*/ 295193 w 722729"/>
                  <a:gd name="connsiteY110" fmla="*/ 43831 h 857215"/>
                  <a:gd name="connsiteX111" fmla="*/ 542548 w 722729"/>
                  <a:gd name="connsiteY111" fmla="*/ 368128 h 857215"/>
                  <a:gd name="connsiteX112" fmla="*/ 530716 w 722729"/>
                  <a:gd name="connsiteY112" fmla="*/ 382156 h 857215"/>
                  <a:gd name="connsiteX113" fmla="*/ 516689 w 722729"/>
                  <a:gd name="connsiteY113" fmla="*/ 370361 h 857215"/>
                  <a:gd name="connsiteX114" fmla="*/ 465380 w 722729"/>
                  <a:gd name="connsiteY114" fmla="*/ 303983 h 857215"/>
                  <a:gd name="connsiteX115" fmla="*/ 457455 w 722729"/>
                  <a:gd name="connsiteY115" fmla="*/ 287426 h 857215"/>
                  <a:gd name="connsiteX116" fmla="*/ 473976 w 722729"/>
                  <a:gd name="connsiteY116" fmla="*/ 279501 h 857215"/>
                  <a:gd name="connsiteX117" fmla="*/ 542548 w 722729"/>
                  <a:gd name="connsiteY117" fmla="*/ 368128 h 85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22729" h="857215">
                    <a:moveTo>
                      <a:pt x="439325" y="226443"/>
                    </a:moveTo>
                    <a:cubicBezTo>
                      <a:pt x="408406" y="226406"/>
                      <a:pt x="378230" y="235894"/>
                      <a:pt x="352893" y="253605"/>
                    </a:cubicBezTo>
                    <a:cubicBezTo>
                      <a:pt x="327554" y="271315"/>
                      <a:pt x="308282" y="296393"/>
                      <a:pt x="297640" y="325414"/>
                    </a:cubicBezTo>
                    <a:cubicBezTo>
                      <a:pt x="296264" y="329246"/>
                      <a:pt x="293176" y="332186"/>
                      <a:pt x="289269" y="333376"/>
                    </a:cubicBezTo>
                    <a:cubicBezTo>
                      <a:pt x="285399" y="334567"/>
                      <a:pt x="281157" y="333860"/>
                      <a:pt x="277883" y="331516"/>
                    </a:cubicBezTo>
                    <a:cubicBezTo>
                      <a:pt x="250685" y="311871"/>
                      <a:pt x="214966" y="308634"/>
                      <a:pt x="184718" y="323070"/>
                    </a:cubicBezTo>
                    <a:cubicBezTo>
                      <a:pt x="154468" y="337469"/>
                      <a:pt x="134488" y="367235"/>
                      <a:pt x="132590" y="400721"/>
                    </a:cubicBezTo>
                    <a:cubicBezTo>
                      <a:pt x="132218" y="407605"/>
                      <a:pt x="126526" y="412963"/>
                      <a:pt x="119642" y="412963"/>
                    </a:cubicBezTo>
                    <a:cubicBezTo>
                      <a:pt x="67887" y="412963"/>
                      <a:pt x="25918" y="454932"/>
                      <a:pt x="25918" y="506687"/>
                    </a:cubicBezTo>
                    <a:cubicBezTo>
                      <a:pt x="25918" y="558442"/>
                      <a:pt x="67887" y="600411"/>
                      <a:pt x="119642" y="600411"/>
                    </a:cubicBezTo>
                    <a:lnTo>
                      <a:pt x="602959" y="600411"/>
                    </a:lnTo>
                    <a:cubicBezTo>
                      <a:pt x="628000" y="600485"/>
                      <a:pt x="652072" y="590550"/>
                      <a:pt x="669746" y="572803"/>
                    </a:cubicBezTo>
                    <a:cubicBezTo>
                      <a:pt x="687419" y="555056"/>
                      <a:pt x="697242" y="530983"/>
                      <a:pt x="697056" y="505906"/>
                    </a:cubicBezTo>
                    <a:cubicBezTo>
                      <a:pt x="696833" y="480865"/>
                      <a:pt x="686637" y="456941"/>
                      <a:pt x="668667" y="439491"/>
                    </a:cubicBezTo>
                    <a:cubicBezTo>
                      <a:pt x="650696" y="422004"/>
                      <a:pt x="626511" y="412479"/>
                      <a:pt x="601471" y="412962"/>
                    </a:cubicBezTo>
                    <a:cubicBezTo>
                      <a:pt x="597563" y="412962"/>
                      <a:pt x="593843" y="411213"/>
                      <a:pt x="591350" y="408162"/>
                    </a:cubicBezTo>
                    <a:cubicBezTo>
                      <a:pt x="588895" y="405148"/>
                      <a:pt x="587927" y="401130"/>
                      <a:pt x="588746" y="397335"/>
                    </a:cubicBezTo>
                    <a:cubicBezTo>
                      <a:pt x="589639" y="390564"/>
                      <a:pt x="590085" y="383754"/>
                      <a:pt x="590085" y="376946"/>
                    </a:cubicBezTo>
                    <a:cubicBezTo>
                      <a:pt x="590048" y="336985"/>
                      <a:pt x="574123" y="298700"/>
                      <a:pt x="545884" y="270456"/>
                    </a:cubicBezTo>
                    <a:cubicBezTo>
                      <a:pt x="517606" y="242254"/>
                      <a:pt x="479283" y="226403"/>
                      <a:pt x="439318" y="226440"/>
                    </a:cubicBezTo>
                    <a:close/>
                    <a:moveTo>
                      <a:pt x="553253" y="717685"/>
                    </a:moveTo>
                    <a:cubicBezTo>
                      <a:pt x="575652" y="717685"/>
                      <a:pt x="595260" y="732717"/>
                      <a:pt x="601064" y="754372"/>
                    </a:cubicBezTo>
                    <a:cubicBezTo>
                      <a:pt x="606868" y="775989"/>
                      <a:pt x="597455" y="798835"/>
                      <a:pt x="578070" y="810071"/>
                    </a:cubicBezTo>
                    <a:cubicBezTo>
                      <a:pt x="558684" y="821308"/>
                      <a:pt x="534165" y="818108"/>
                      <a:pt x="518315" y="802332"/>
                    </a:cubicBezTo>
                    <a:cubicBezTo>
                      <a:pt x="502428" y="786519"/>
                      <a:pt x="499117" y="762037"/>
                      <a:pt x="510279" y="742578"/>
                    </a:cubicBezTo>
                    <a:lnTo>
                      <a:pt x="487508" y="719808"/>
                    </a:lnTo>
                    <a:cubicBezTo>
                      <a:pt x="485015" y="717389"/>
                      <a:pt x="483602" y="714040"/>
                      <a:pt x="483639" y="710581"/>
                    </a:cubicBezTo>
                    <a:lnTo>
                      <a:pt x="483639" y="626419"/>
                    </a:lnTo>
                    <a:lnTo>
                      <a:pt x="374292" y="626419"/>
                    </a:lnTo>
                    <a:lnTo>
                      <a:pt x="374292" y="759883"/>
                    </a:lnTo>
                    <a:cubicBezTo>
                      <a:pt x="398253" y="766393"/>
                      <a:pt x="413694" y="789649"/>
                      <a:pt x="410383" y="814242"/>
                    </a:cubicBezTo>
                    <a:cubicBezTo>
                      <a:pt x="407109" y="838835"/>
                      <a:pt x="386124" y="857215"/>
                      <a:pt x="361307" y="857215"/>
                    </a:cubicBezTo>
                    <a:cubicBezTo>
                      <a:pt x="336491" y="857215"/>
                      <a:pt x="315505" y="838835"/>
                      <a:pt x="312232" y="814242"/>
                    </a:cubicBezTo>
                    <a:cubicBezTo>
                      <a:pt x="308920" y="789649"/>
                      <a:pt x="324361" y="766393"/>
                      <a:pt x="348323" y="759883"/>
                    </a:cubicBezTo>
                    <a:lnTo>
                      <a:pt x="348323" y="626419"/>
                    </a:lnTo>
                    <a:lnTo>
                      <a:pt x="238976" y="626419"/>
                    </a:lnTo>
                    <a:lnTo>
                      <a:pt x="238976" y="710581"/>
                    </a:lnTo>
                    <a:cubicBezTo>
                      <a:pt x="239013" y="714040"/>
                      <a:pt x="237599" y="717389"/>
                      <a:pt x="235107" y="719808"/>
                    </a:cubicBezTo>
                    <a:lnTo>
                      <a:pt x="212335" y="742578"/>
                    </a:lnTo>
                    <a:cubicBezTo>
                      <a:pt x="224689" y="764121"/>
                      <a:pt x="219182" y="791468"/>
                      <a:pt x="199461" y="806537"/>
                    </a:cubicBezTo>
                    <a:cubicBezTo>
                      <a:pt x="179742" y="821605"/>
                      <a:pt x="151911" y="819782"/>
                      <a:pt x="134349" y="802221"/>
                    </a:cubicBezTo>
                    <a:cubicBezTo>
                      <a:pt x="116789" y="784660"/>
                      <a:pt x="114964" y="756828"/>
                      <a:pt x="130034" y="737109"/>
                    </a:cubicBezTo>
                    <a:cubicBezTo>
                      <a:pt x="145102" y="717389"/>
                      <a:pt x="172449" y="711883"/>
                      <a:pt x="193992" y="724198"/>
                    </a:cubicBezTo>
                    <a:lnTo>
                      <a:pt x="213042" y="705148"/>
                    </a:lnTo>
                    <a:lnTo>
                      <a:pt x="213042" y="626381"/>
                    </a:lnTo>
                    <a:lnTo>
                      <a:pt x="119689" y="626381"/>
                    </a:lnTo>
                    <a:cubicBezTo>
                      <a:pt x="70762" y="626455"/>
                      <a:pt x="26746" y="596689"/>
                      <a:pt x="8552" y="551223"/>
                    </a:cubicBezTo>
                    <a:cubicBezTo>
                      <a:pt x="-9605" y="505793"/>
                      <a:pt x="1706" y="453887"/>
                      <a:pt x="37201" y="420178"/>
                    </a:cubicBezTo>
                    <a:cubicBezTo>
                      <a:pt x="29536" y="411657"/>
                      <a:pt x="25369" y="400644"/>
                      <a:pt x="25443" y="389221"/>
                    </a:cubicBezTo>
                    <a:lnTo>
                      <a:pt x="25443" y="79545"/>
                    </a:lnTo>
                    <a:lnTo>
                      <a:pt x="25443" y="77535"/>
                    </a:lnTo>
                    <a:cubicBezTo>
                      <a:pt x="25443" y="53982"/>
                      <a:pt x="45647" y="33705"/>
                      <a:pt x="78352" y="19976"/>
                    </a:cubicBezTo>
                    <a:cubicBezTo>
                      <a:pt x="141492" y="-6665"/>
                      <a:pt x="241991" y="-6665"/>
                      <a:pt x="305237" y="20013"/>
                    </a:cubicBezTo>
                    <a:cubicBezTo>
                      <a:pt x="337868" y="33742"/>
                      <a:pt x="358146" y="54020"/>
                      <a:pt x="358146" y="77572"/>
                    </a:cubicBezTo>
                    <a:lnTo>
                      <a:pt x="358109" y="220228"/>
                    </a:lnTo>
                    <a:cubicBezTo>
                      <a:pt x="395278" y="201029"/>
                      <a:pt x="438066" y="195597"/>
                      <a:pt x="478810" y="204973"/>
                    </a:cubicBezTo>
                    <a:cubicBezTo>
                      <a:pt x="519588" y="214312"/>
                      <a:pt x="555716" y="237826"/>
                      <a:pt x="580794" y="271312"/>
                    </a:cubicBezTo>
                    <a:cubicBezTo>
                      <a:pt x="605871" y="304836"/>
                      <a:pt x="618224" y="346099"/>
                      <a:pt x="615731" y="387879"/>
                    </a:cubicBezTo>
                    <a:cubicBezTo>
                      <a:pt x="679020" y="394577"/>
                      <a:pt x="725974" y="449643"/>
                      <a:pt x="722554" y="513190"/>
                    </a:cubicBezTo>
                    <a:cubicBezTo>
                      <a:pt x="719169" y="576740"/>
                      <a:pt x="666632" y="626519"/>
                      <a:pt x="602968" y="626452"/>
                    </a:cubicBezTo>
                    <a:lnTo>
                      <a:pt x="509615" y="626452"/>
                    </a:lnTo>
                    <a:lnTo>
                      <a:pt x="509615" y="705219"/>
                    </a:lnTo>
                    <a:lnTo>
                      <a:pt x="528665" y="724269"/>
                    </a:lnTo>
                    <a:cubicBezTo>
                      <a:pt x="536182" y="719953"/>
                      <a:pt x="544664" y="717721"/>
                      <a:pt x="553296" y="717721"/>
                    </a:cubicBezTo>
                    <a:close/>
                    <a:moveTo>
                      <a:pt x="569885" y="750576"/>
                    </a:moveTo>
                    <a:cubicBezTo>
                      <a:pt x="563151" y="743842"/>
                      <a:pt x="553030" y="741832"/>
                      <a:pt x="544212" y="745478"/>
                    </a:cubicBezTo>
                    <a:cubicBezTo>
                      <a:pt x="535431" y="749126"/>
                      <a:pt x="529664" y="757720"/>
                      <a:pt x="529664" y="767245"/>
                    </a:cubicBezTo>
                    <a:cubicBezTo>
                      <a:pt x="529664" y="776770"/>
                      <a:pt x="535432" y="785364"/>
                      <a:pt x="544212" y="789011"/>
                    </a:cubicBezTo>
                    <a:cubicBezTo>
                      <a:pt x="553030" y="792658"/>
                      <a:pt x="563151" y="790649"/>
                      <a:pt x="569885" y="783915"/>
                    </a:cubicBezTo>
                    <a:cubicBezTo>
                      <a:pt x="579113" y="774687"/>
                      <a:pt x="579113" y="759767"/>
                      <a:pt x="569885" y="750577"/>
                    </a:cubicBezTo>
                    <a:close/>
                    <a:moveTo>
                      <a:pt x="377975" y="791057"/>
                    </a:moveTo>
                    <a:cubicBezTo>
                      <a:pt x="371241" y="784323"/>
                      <a:pt x="361083" y="782314"/>
                      <a:pt x="352302" y="785960"/>
                    </a:cubicBezTo>
                    <a:cubicBezTo>
                      <a:pt x="343484" y="789607"/>
                      <a:pt x="337755" y="798201"/>
                      <a:pt x="337755" y="807726"/>
                    </a:cubicBezTo>
                    <a:cubicBezTo>
                      <a:pt x="337755" y="817251"/>
                      <a:pt x="343485" y="825846"/>
                      <a:pt x="352302" y="829493"/>
                    </a:cubicBezTo>
                    <a:cubicBezTo>
                      <a:pt x="361083" y="833139"/>
                      <a:pt x="371241" y="831130"/>
                      <a:pt x="377975" y="824396"/>
                    </a:cubicBezTo>
                    <a:cubicBezTo>
                      <a:pt x="387165" y="815168"/>
                      <a:pt x="387165" y="800248"/>
                      <a:pt x="377975" y="791058"/>
                    </a:cubicBezTo>
                    <a:close/>
                    <a:moveTo>
                      <a:pt x="186065" y="750576"/>
                    </a:moveTo>
                    <a:cubicBezTo>
                      <a:pt x="179294" y="743842"/>
                      <a:pt x="169174" y="741832"/>
                      <a:pt x="160355" y="745478"/>
                    </a:cubicBezTo>
                    <a:cubicBezTo>
                      <a:pt x="151574" y="749126"/>
                      <a:pt x="145845" y="757720"/>
                      <a:pt x="145845" y="767245"/>
                    </a:cubicBezTo>
                    <a:cubicBezTo>
                      <a:pt x="145845" y="776770"/>
                      <a:pt x="151575" y="785364"/>
                      <a:pt x="160355" y="789011"/>
                    </a:cubicBezTo>
                    <a:cubicBezTo>
                      <a:pt x="169174" y="792658"/>
                      <a:pt x="179294" y="790649"/>
                      <a:pt x="186065" y="783915"/>
                    </a:cubicBezTo>
                    <a:cubicBezTo>
                      <a:pt x="195255" y="774687"/>
                      <a:pt x="195255" y="759767"/>
                      <a:pt x="186065" y="750577"/>
                    </a:cubicBezTo>
                    <a:close/>
                    <a:moveTo>
                      <a:pt x="51268" y="389217"/>
                    </a:moveTo>
                    <a:lnTo>
                      <a:pt x="51268" y="328830"/>
                    </a:lnTo>
                    <a:cubicBezTo>
                      <a:pt x="71397" y="342150"/>
                      <a:pt x="93944" y="351341"/>
                      <a:pt x="117682" y="355879"/>
                    </a:cubicBezTo>
                    <a:cubicBezTo>
                      <a:pt x="112920" y="365962"/>
                      <a:pt x="109646" y="376641"/>
                      <a:pt x="107935" y="387617"/>
                    </a:cubicBezTo>
                    <a:cubicBezTo>
                      <a:pt x="90150" y="389365"/>
                      <a:pt x="72960" y="395096"/>
                      <a:pt x="57668" y="404434"/>
                    </a:cubicBezTo>
                    <a:cubicBezTo>
                      <a:pt x="56329" y="402908"/>
                      <a:pt x="55101" y="401272"/>
                      <a:pt x="54022" y="399523"/>
                    </a:cubicBezTo>
                    <a:cubicBezTo>
                      <a:pt x="52088" y="396435"/>
                      <a:pt x="51157" y="392863"/>
                      <a:pt x="51268" y="389217"/>
                    </a:cubicBezTo>
                    <a:close/>
                    <a:moveTo>
                      <a:pt x="51268" y="284928"/>
                    </a:moveTo>
                    <a:lnTo>
                      <a:pt x="51268" y="224503"/>
                    </a:lnTo>
                    <a:cubicBezTo>
                      <a:pt x="114817" y="270863"/>
                      <a:pt x="268552" y="270900"/>
                      <a:pt x="332141" y="224503"/>
                    </a:cubicBezTo>
                    <a:lnTo>
                      <a:pt x="332141" y="236706"/>
                    </a:lnTo>
                    <a:cubicBezTo>
                      <a:pt x="309593" y="253896"/>
                      <a:pt x="291511" y="276294"/>
                      <a:pt x="279381" y="301931"/>
                    </a:cubicBezTo>
                    <a:cubicBezTo>
                      <a:pt x="229412" y="275327"/>
                      <a:pt x="167576" y="288164"/>
                      <a:pt x="132229" y="332403"/>
                    </a:cubicBezTo>
                    <a:cubicBezTo>
                      <a:pt x="111170" y="329091"/>
                      <a:pt x="90892" y="322060"/>
                      <a:pt x="72251" y="311716"/>
                    </a:cubicBezTo>
                    <a:cubicBezTo>
                      <a:pt x="59043" y="303678"/>
                      <a:pt x="51304" y="294787"/>
                      <a:pt x="51304" y="286043"/>
                    </a:cubicBezTo>
                    <a:lnTo>
                      <a:pt x="51304" y="284889"/>
                    </a:lnTo>
                    <a:close/>
                    <a:moveTo>
                      <a:pt x="51268" y="180638"/>
                    </a:moveTo>
                    <a:lnTo>
                      <a:pt x="51268" y="120214"/>
                    </a:lnTo>
                    <a:cubicBezTo>
                      <a:pt x="114817" y="166611"/>
                      <a:pt x="268552" y="166611"/>
                      <a:pt x="332141" y="120214"/>
                    </a:cubicBezTo>
                    <a:lnTo>
                      <a:pt x="332141" y="181754"/>
                    </a:lnTo>
                    <a:cubicBezTo>
                      <a:pt x="332141" y="193883"/>
                      <a:pt x="318002" y="205863"/>
                      <a:pt x="295157" y="215464"/>
                    </a:cubicBezTo>
                    <a:cubicBezTo>
                      <a:pt x="238602" y="239276"/>
                      <a:pt x="144805" y="239276"/>
                      <a:pt x="88245" y="215464"/>
                    </a:cubicBezTo>
                    <a:cubicBezTo>
                      <a:pt x="65401" y="205864"/>
                      <a:pt x="51262" y="193847"/>
                      <a:pt x="51262" y="181754"/>
                    </a:cubicBezTo>
                    <a:lnTo>
                      <a:pt x="51262" y="180637"/>
                    </a:lnTo>
                    <a:close/>
                    <a:moveTo>
                      <a:pt x="295193" y="43831"/>
                    </a:moveTo>
                    <a:cubicBezTo>
                      <a:pt x="238639" y="20018"/>
                      <a:pt x="144841" y="20018"/>
                      <a:pt x="88282" y="43831"/>
                    </a:cubicBezTo>
                    <a:cubicBezTo>
                      <a:pt x="39131" y="64518"/>
                      <a:pt x="39131" y="90600"/>
                      <a:pt x="88282" y="111287"/>
                    </a:cubicBezTo>
                    <a:cubicBezTo>
                      <a:pt x="144836" y="135099"/>
                      <a:pt x="238634" y="135099"/>
                      <a:pt x="295193" y="111287"/>
                    </a:cubicBezTo>
                    <a:cubicBezTo>
                      <a:pt x="344344" y="90599"/>
                      <a:pt x="344344" y="64517"/>
                      <a:pt x="295193" y="43831"/>
                    </a:cubicBezTo>
                    <a:close/>
                    <a:moveTo>
                      <a:pt x="542548" y="368128"/>
                    </a:moveTo>
                    <a:cubicBezTo>
                      <a:pt x="543143" y="375272"/>
                      <a:pt x="537860" y="381561"/>
                      <a:pt x="530716" y="382156"/>
                    </a:cubicBezTo>
                    <a:cubicBezTo>
                      <a:pt x="523572" y="382788"/>
                      <a:pt x="517284" y="377505"/>
                      <a:pt x="516689" y="370361"/>
                    </a:cubicBezTo>
                    <a:cubicBezTo>
                      <a:pt x="513972" y="340112"/>
                      <a:pt x="493955" y="314216"/>
                      <a:pt x="465380" y="303983"/>
                    </a:cubicBezTo>
                    <a:cubicBezTo>
                      <a:pt x="458609" y="301602"/>
                      <a:pt x="455074" y="294198"/>
                      <a:pt x="457455" y="287426"/>
                    </a:cubicBezTo>
                    <a:cubicBezTo>
                      <a:pt x="459837" y="280692"/>
                      <a:pt x="467240" y="277120"/>
                      <a:pt x="473976" y="279501"/>
                    </a:cubicBezTo>
                    <a:cubicBezTo>
                      <a:pt x="512150" y="293193"/>
                      <a:pt x="538902" y="327759"/>
                      <a:pt x="542548" y="368128"/>
                    </a:cubicBezTo>
                    <a:close/>
                  </a:path>
                </a:pathLst>
              </a:custGeom>
              <a:solidFill>
                <a:srgbClr val="000000"/>
              </a:solidFill>
              <a:ln w="9525" cap="flat">
                <a:noFill/>
                <a:prstDash val="solid"/>
                <a:miter/>
              </a:ln>
            </p:spPr>
            <p:txBody>
              <a:bodyPr rtlCol="0" anchor="ctr"/>
              <a:lstStyle/>
              <a:p>
                <a:endParaRPr lang="zh-CN" altLang="en-US"/>
              </a:p>
            </p:txBody>
          </p:sp>
          <p:cxnSp>
            <p:nvCxnSpPr>
              <p:cNvPr id="13" name="Straight Arrow Connector 12">
                <a:extLst>
                  <a:ext uri="{FF2B5EF4-FFF2-40B4-BE49-F238E27FC236}">
                    <a16:creationId xmlns:a16="http://schemas.microsoft.com/office/drawing/2014/main" id="{45126293-002A-53E0-FE7B-EEC597FDC4A1}"/>
                  </a:ext>
                </a:extLst>
              </p:cNvPr>
              <p:cNvCxnSpPr/>
              <p:nvPr/>
            </p:nvCxnSpPr>
            <p:spPr>
              <a:xfrm>
                <a:off x="3429000" y="3064785"/>
                <a:ext cx="1143000" cy="0"/>
              </a:xfrm>
              <a:prstGeom prst="straightConnector1">
                <a:avLst/>
              </a:prstGeom>
              <a:ln w="38100">
                <a:solidFill>
                  <a:srgbClr val="C00000"/>
                </a:solidFill>
                <a:prstDash val="soli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3059E92-A1DF-8F34-FC85-0A276510A562}"/>
                  </a:ext>
                </a:extLst>
              </p:cNvPr>
              <p:cNvCxnSpPr/>
              <p:nvPr/>
            </p:nvCxnSpPr>
            <p:spPr>
              <a:xfrm>
                <a:off x="3429000" y="3261589"/>
                <a:ext cx="1143000" cy="0"/>
              </a:xfrm>
              <a:prstGeom prst="straightConnector1">
                <a:avLst/>
              </a:prstGeom>
              <a:ln w="38100">
                <a:solidFill>
                  <a:srgbClr val="6AA84F"/>
                </a:solidFill>
                <a:prstDash val="solid"/>
                <a:headEnd type="arrow"/>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828819D-3C7A-7943-51D0-ED6BDCA495F8}"/>
                  </a:ext>
                </a:extLst>
              </p:cNvPr>
              <p:cNvCxnSpPr>
                <a:cxnSpLocks/>
              </p:cNvCxnSpPr>
              <p:nvPr/>
            </p:nvCxnSpPr>
            <p:spPr>
              <a:xfrm flipH="1">
                <a:off x="1066800" y="2270989"/>
                <a:ext cx="990600" cy="386347"/>
              </a:xfrm>
              <a:prstGeom prst="straightConnector1">
                <a:avLst/>
              </a:prstGeom>
              <a:ln w="38100">
                <a:solidFill>
                  <a:srgbClr val="C00000"/>
                </a:solidFill>
                <a:prstDash val="solid"/>
                <a:headEnd type="arrow"/>
                <a:tailEnd type="none" w="med" len="me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D1C24750-E2F3-EF14-8A20-8CE39476B0BA}"/>
                  </a:ext>
                </a:extLst>
              </p:cNvPr>
              <p:cNvSpPr/>
              <p:nvPr/>
            </p:nvSpPr>
            <p:spPr>
              <a:xfrm>
                <a:off x="7584097" y="3613009"/>
                <a:ext cx="910005" cy="4308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a:solidFill>
                      <a:schemeClr val="tx1"/>
                    </a:solidFill>
                    <a:latin typeface="Arial" panose="020B0604020202020204" pitchFamily="34" charset="0"/>
                    <a:cs typeface="Arial" panose="020B0604020202020204" pitchFamily="34" charset="0"/>
                  </a:rPr>
                  <a:t>Internet</a:t>
                </a:r>
                <a:endParaRPr lang="zh-CN" altLang="en-US" sz="1600">
                  <a:solidFill>
                    <a:schemeClr val="tx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DDFE173D-C252-C110-EEF5-091762E38413}"/>
                  </a:ext>
                </a:extLst>
              </p:cNvPr>
              <p:cNvSpPr/>
              <p:nvPr/>
            </p:nvSpPr>
            <p:spPr>
              <a:xfrm>
                <a:off x="5931363" y="2568557"/>
                <a:ext cx="1743810" cy="4308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solidFill>
                      <a:srgbClr val="C00000"/>
                    </a:solidFill>
                    <a:latin typeface="Arial" panose="020B0604020202020204" pitchFamily="34" charset="0"/>
                    <a:cs typeface="Arial" panose="020B0604020202020204" pitchFamily="34" charset="0"/>
                  </a:rPr>
                  <a:t>Uplink</a:t>
                </a:r>
              </a:p>
              <a:p>
                <a:pPr algn="ctr"/>
                <a:r>
                  <a:rPr lang="en-US" altLang="zh-CN">
                    <a:solidFill>
                      <a:srgbClr val="C00000"/>
                    </a:solidFill>
                    <a:latin typeface="Arial" panose="020B0604020202020204" pitchFamily="34" charset="0"/>
                    <a:cs typeface="Arial" panose="020B0604020202020204" pitchFamily="34" charset="0"/>
                  </a:rPr>
                  <a:t>Traffic</a:t>
                </a:r>
              </a:p>
            </p:txBody>
          </p:sp>
          <p:sp>
            <p:nvSpPr>
              <p:cNvPr id="23" name="Rectangle 22">
                <a:extLst>
                  <a:ext uri="{FF2B5EF4-FFF2-40B4-BE49-F238E27FC236}">
                    <a16:creationId xmlns:a16="http://schemas.microsoft.com/office/drawing/2014/main" id="{A3C74857-3790-03F6-4C06-C209B2972285}"/>
                  </a:ext>
                </a:extLst>
              </p:cNvPr>
              <p:cNvSpPr/>
              <p:nvPr/>
            </p:nvSpPr>
            <p:spPr>
              <a:xfrm>
                <a:off x="5931363" y="3397560"/>
                <a:ext cx="1743810" cy="4308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solidFill>
                      <a:srgbClr val="6AA84F"/>
                    </a:solidFill>
                    <a:latin typeface="Arial" panose="020B0604020202020204" pitchFamily="34" charset="0"/>
                    <a:cs typeface="Arial" panose="020B0604020202020204" pitchFamily="34" charset="0"/>
                  </a:rPr>
                  <a:t>Downlink</a:t>
                </a:r>
              </a:p>
              <a:p>
                <a:pPr algn="ctr"/>
                <a:r>
                  <a:rPr lang="en-US" altLang="zh-CN">
                    <a:solidFill>
                      <a:srgbClr val="6AA84F"/>
                    </a:solidFill>
                    <a:latin typeface="Arial" panose="020B0604020202020204" pitchFamily="34" charset="0"/>
                    <a:cs typeface="Arial" panose="020B0604020202020204" pitchFamily="34" charset="0"/>
                  </a:rPr>
                  <a:t>Traffic</a:t>
                </a:r>
              </a:p>
            </p:txBody>
          </p:sp>
          <p:cxnSp>
            <p:nvCxnSpPr>
              <p:cNvPr id="24" name="Straight Connector 23">
                <a:extLst>
                  <a:ext uri="{FF2B5EF4-FFF2-40B4-BE49-F238E27FC236}">
                    <a16:creationId xmlns:a16="http://schemas.microsoft.com/office/drawing/2014/main" id="{0D5EF01C-1271-AE61-DB9A-198758676DB0}"/>
                  </a:ext>
                </a:extLst>
              </p:cNvPr>
              <p:cNvCxnSpPr>
                <a:cxnSpLocks/>
              </p:cNvCxnSpPr>
              <p:nvPr/>
            </p:nvCxnSpPr>
            <p:spPr>
              <a:xfrm>
                <a:off x="6096000" y="3179776"/>
                <a:ext cx="1447799" cy="0"/>
              </a:xfrm>
              <a:prstGeom prst="line">
                <a:avLst/>
              </a:prstGeom>
              <a:ln w="15875">
                <a:solidFill>
                  <a:srgbClr val="626262"/>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556ECDD-565B-69EF-C316-9FD9271781A3}"/>
                  </a:ext>
                </a:extLst>
              </p:cNvPr>
              <p:cNvCxnSpPr>
                <a:cxnSpLocks/>
              </p:cNvCxnSpPr>
              <p:nvPr/>
            </p:nvCxnSpPr>
            <p:spPr>
              <a:xfrm>
                <a:off x="6142890" y="3082950"/>
                <a:ext cx="1362810" cy="0"/>
              </a:xfrm>
              <a:prstGeom prst="straightConnector1">
                <a:avLst/>
              </a:prstGeom>
              <a:ln w="38100">
                <a:solidFill>
                  <a:srgbClr val="C00000"/>
                </a:solidFill>
                <a:prstDash val="soli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7360E96-2544-DAF3-0864-E2F66EC1B024}"/>
                  </a:ext>
                </a:extLst>
              </p:cNvPr>
              <p:cNvCxnSpPr>
                <a:cxnSpLocks/>
              </p:cNvCxnSpPr>
              <p:nvPr/>
            </p:nvCxnSpPr>
            <p:spPr>
              <a:xfrm>
                <a:off x="6142890" y="3276602"/>
                <a:ext cx="1362810" cy="0"/>
              </a:xfrm>
              <a:prstGeom prst="straightConnector1">
                <a:avLst/>
              </a:prstGeom>
              <a:ln w="38100">
                <a:solidFill>
                  <a:srgbClr val="6AA84F"/>
                </a:solidFill>
                <a:prstDash val="solid"/>
                <a:headEnd type="arrow"/>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4E2850F-F33A-2909-7F67-E8D1FB3FAED3}"/>
                  </a:ext>
                </a:extLst>
              </p:cNvPr>
              <p:cNvCxnSpPr>
                <a:cxnSpLocks/>
              </p:cNvCxnSpPr>
              <p:nvPr/>
            </p:nvCxnSpPr>
            <p:spPr>
              <a:xfrm rot="10800000" flipH="1">
                <a:off x="1118235" y="2439287"/>
                <a:ext cx="990600" cy="386347"/>
              </a:xfrm>
              <a:prstGeom prst="straightConnector1">
                <a:avLst/>
              </a:prstGeom>
              <a:ln w="38100">
                <a:solidFill>
                  <a:srgbClr val="6AA84F"/>
                </a:solidFill>
                <a:prstDash val="solid"/>
                <a:headEnd type="arrow"/>
                <a:tailEnd type="none" w="med" len="med"/>
              </a:ln>
            </p:spPr>
            <p:style>
              <a:lnRef idx="1">
                <a:schemeClr val="accent1"/>
              </a:lnRef>
              <a:fillRef idx="0">
                <a:schemeClr val="accent1"/>
              </a:fillRef>
              <a:effectRef idx="0">
                <a:schemeClr val="accent1"/>
              </a:effectRef>
              <a:fontRef idx="minor">
                <a:schemeClr val="tx1"/>
              </a:fontRef>
            </p:style>
          </p:cxnSp>
        </p:grpSp>
        <p:sp>
          <p:nvSpPr>
            <p:cNvPr id="28" name="Freeform: Shape 27">
              <a:extLst>
                <a:ext uri="{FF2B5EF4-FFF2-40B4-BE49-F238E27FC236}">
                  <a16:creationId xmlns:a16="http://schemas.microsoft.com/office/drawing/2014/main" id="{92FF5230-7FE5-4C46-DB68-5B9F1D59666B}"/>
                </a:ext>
              </a:extLst>
            </p:cNvPr>
            <p:cNvSpPr>
              <a:spLocks noChangeAspect="1"/>
            </p:cNvSpPr>
            <p:nvPr/>
          </p:nvSpPr>
          <p:spPr>
            <a:xfrm>
              <a:off x="4572000" y="1153299"/>
              <a:ext cx="457200" cy="457214"/>
            </a:xfrm>
            <a:custGeom>
              <a:avLst/>
              <a:gdLst>
                <a:gd name="connsiteX0" fmla="*/ 586691 w 762971"/>
                <a:gd name="connsiteY0" fmla="*/ 383371 h 762994"/>
                <a:gd name="connsiteX1" fmla="*/ 527755 w 762971"/>
                <a:gd name="connsiteY1" fmla="*/ 241086 h 762994"/>
                <a:gd name="connsiteX2" fmla="*/ 385470 w 762971"/>
                <a:gd name="connsiteY2" fmla="*/ 182150 h 762994"/>
                <a:gd name="connsiteX3" fmla="*/ 243186 w 762971"/>
                <a:gd name="connsiteY3" fmla="*/ 241086 h 762994"/>
                <a:gd name="connsiteX4" fmla="*/ 184250 w 762971"/>
                <a:gd name="connsiteY4" fmla="*/ 383371 h 762994"/>
                <a:gd name="connsiteX5" fmla="*/ 243186 w 762971"/>
                <a:gd name="connsiteY5" fmla="*/ 525655 h 762994"/>
                <a:gd name="connsiteX6" fmla="*/ 385470 w 762971"/>
                <a:gd name="connsiteY6" fmla="*/ 584591 h 762994"/>
                <a:gd name="connsiteX7" fmla="*/ 527640 w 762971"/>
                <a:gd name="connsiteY7" fmla="*/ 525544 h 762994"/>
                <a:gd name="connsiteX8" fmla="*/ 586688 w 762971"/>
                <a:gd name="connsiteY8" fmla="*/ 383374 h 762994"/>
                <a:gd name="connsiteX9" fmla="*/ 356005 w 762971"/>
                <a:gd name="connsiteY9" fmla="*/ 453618 h 762994"/>
                <a:gd name="connsiteX10" fmla="*/ 323598 w 762971"/>
                <a:gd name="connsiteY10" fmla="*/ 467310 h 762994"/>
                <a:gd name="connsiteX11" fmla="*/ 291116 w 762971"/>
                <a:gd name="connsiteY11" fmla="*/ 453916 h 762994"/>
                <a:gd name="connsiteX12" fmla="*/ 277759 w 762971"/>
                <a:gd name="connsiteY12" fmla="*/ 421359 h 762994"/>
                <a:gd name="connsiteX13" fmla="*/ 291488 w 762971"/>
                <a:gd name="connsiteY13" fmla="*/ 389027 h 762994"/>
                <a:gd name="connsiteX14" fmla="*/ 339634 w 762971"/>
                <a:gd name="connsiteY14" fmla="*/ 340881 h 762994"/>
                <a:gd name="connsiteX15" fmla="*/ 372265 w 762971"/>
                <a:gd name="connsiteY15" fmla="*/ 326184 h 762994"/>
                <a:gd name="connsiteX16" fmla="*/ 405454 w 762971"/>
                <a:gd name="connsiteY16" fmla="*/ 339541 h 762994"/>
                <a:gd name="connsiteX17" fmla="*/ 418811 w 762971"/>
                <a:gd name="connsiteY17" fmla="*/ 372767 h 762994"/>
                <a:gd name="connsiteX18" fmla="*/ 404113 w 762971"/>
                <a:gd name="connsiteY18" fmla="*/ 405397 h 762994"/>
                <a:gd name="connsiteX19" fmla="*/ 393770 w 762971"/>
                <a:gd name="connsiteY19" fmla="*/ 405212 h 762994"/>
                <a:gd name="connsiteX20" fmla="*/ 393585 w 762971"/>
                <a:gd name="connsiteY20" fmla="*/ 394868 h 762994"/>
                <a:gd name="connsiteX21" fmla="*/ 402626 w 762971"/>
                <a:gd name="connsiteY21" fmla="*/ 373140 h 762994"/>
                <a:gd name="connsiteX22" fmla="*/ 393585 w 762971"/>
                <a:gd name="connsiteY22" fmla="*/ 351412 h 762994"/>
                <a:gd name="connsiteX23" fmla="*/ 350127 w 762971"/>
                <a:gd name="connsiteY23" fmla="*/ 351412 h 762994"/>
                <a:gd name="connsiteX24" fmla="*/ 302129 w 762971"/>
                <a:gd name="connsiteY24" fmla="*/ 399520 h 762994"/>
                <a:gd name="connsiteX25" fmla="*/ 292976 w 762971"/>
                <a:gd name="connsiteY25" fmla="*/ 421175 h 762994"/>
                <a:gd name="connsiteX26" fmla="*/ 302129 w 762971"/>
                <a:gd name="connsiteY26" fmla="*/ 442978 h 762994"/>
                <a:gd name="connsiteX27" fmla="*/ 345587 w 762971"/>
                <a:gd name="connsiteY27" fmla="*/ 442978 h 762994"/>
                <a:gd name="connsiteX28" fmla="*/ 356080 w 762971"/>
                <a:gd name="connsiteY28" fmla="*/ 442978 h 762994"/>
                <a:gd name="connsiteX29" fmla="*/ 356006 w 762971"/>
                <a:gd name="connsiteY29" fmla="*/ 453620 h 762994"/>
                <a:gd name="connsiteX30" fmla="*/ 479420 w 762971"/>
                <a:gd name="connsiteY30" fmla="*/ 377715 h 762994"/>
                <a:gd name="connsiteX31" fmla="*/ 431088 w 762971"/>
                <a:gd name="connsiteY31" fmla="*/ 425935 h 762994"/>
                <a:gd name="connsiteX32" fmla="*/ 369213 w 762971"/>
                <a:gd name="connsiteY32" fmla="*/ 423517 h 762994"/>
                <a:gd name="connsiteX33" fmla="*/ 366720 w 762971"/>
                <a:gd name="connsiteY33" fmla="*/ 361641 h 762994"/>
                <a:gd name="connsiteX34" fmla="*/ 377213 w 762971"/>
                <a:gd name="connsiteY34" fmla="*/ 361641 h 762994"/>
                <a:gd name="connsiteX35" fmla="*/ 379446 w 762971"/>
                <a:gd name="connsiteY35" fmla="*/ 366888 h 762994"/>
                <a:gd name="connsiteX36" fmla="*/ 377213 w 762971"/>
                <a:gd name="connsiteY36" fmla="*/ 372133 h 762994"/>
                <a:gd name="connsiteX37" fmla="*/ 377622 w 762971"/>
                <a:gd name="connsiteY37" fmla="*/ 415702 h 762994"/>
                <a:gd name="connsiteX38" fmla="*/ 421191 w 762971"/>
                <a:gd name="connsiteY38" fmla="*/ 415294 h 762994"/>
                <a:gd name="connsiteX39" fmla="*/ 469411 w 762971"/>
                <a:gd name="connsiteY39" fmla="*/ 367185 h 762994"/>
                <a:gd name="connsiteX40" fmla="*/ 468481 w 762971"/>
                <a:gd name="connsiteY40" fmla="*/ 324658 h 762994"/>
                <a:gd name="connsiteX41" fmla="*/ 425954 w 762971"/>
                <a:gd name="connsiteY41" fmla="*/ 323727 h 762994"/>
                <a:gd name="connsiteX42" fmla="*/ 415611 w 762971"/>
                <a:gd name="connsiteY42" fmla="*/ 323541 h 762994"/>
                <a:gd name="connsiteX43" fmla="*/ 415425 w 762971"/>
                <a:gd name="connsiteY43" fmla="*/ 313198 h 762994"/>
                <a:gd name="connsiteX44" fmla="*/ 478640 w 762971"/>
                <a:gd name="connsiteY44" fmla="*/ 314500 h 762994"/>
                <a:gd name="connsiteX45" fmla="*/ 479905 w 762971"/>
                <a:gd name="connsiteY45" fmla="*/ 377715 h 762994"/>
                <a:gd name="connsiteX46" fmla="*/ 386067 w 762971"/>
                <a:gd name="connsiteY46" fmla="*/ 119759 h 762994"/>
                <a:gd name="connsiteX47" fmla="*/ 386067 w 762971"/>
                <a:gd name="connsiteY47" fmla="*/ 119722 h 762994"/>
                <a:gd name="connsiteX48" fmla="*/ 346628 w 762971"/>
                <a:gd name="connsiteY48" fmla="*/ 93379 h 762994"/>
                <a:gd name="connsiteX49" fmla="*/ 355893 w 762971"/>
                <a:gd name="connsiteY49" fmla="*/ 46908 h 762994"/>
                <a:gd name="connsiteX50" fmla="*/ 402365 w 762971"/>
                <a:gd name="connsiteY50" fmla="*/ 37643 h 762994"/>
                <a:gd name="connsiteX51" fmla="*/ 428707 w 762971"/>
                <a:gd name="connsiteY51" fmla="*/ 77082 h 762994"/>
                <a:gd name="connsiteX52" fmla="*/ 386067 w 762971"/>
                <a:gd name="connsiteY52" fmla="*/ 119424 h 762994"/>
                <a:gd name="connsiteX53" fmla="*/ 386067 w 762971"/>
                <a:gd name="connsiteY53" fmla="*/ 647615 h 762994"/>
                <a:gd name="connsiteX54" fmla="*/ 386067 w 762971"/>
                <a:gd name="connsiteY54" fmla="*/ 647578 h 762994"/>
                <a:gd name="connsiteX55" fmla="*/ 425395 w 762971"/>
                <a:gd name="connsiteY55" fmla="*/ 673995 h 762994"/>
                <a:gd name="connsiteX56" fmla="*/ 416093 w 762971"/>
                <a:gd name="connsiteY56" fmla="*/ 720429 h 762994"/>
                <a:gd name="connsiteX57" fmla="*/ 369622 w 762971"/>
                <a:gd name="connsiteY57" fmla="*/ 729656 h 762994"/>
                <a:gd name="connsiteX58" fmla="*/ 343279 w 762971"/>
                <a:gd name="connsiteY58" fmla="*/ 690254 h 762994"/>
                <a:gd name="connsiteX59" fmla="*/ 355744 w 762971"/>
                <a:gd name="connsiteY59" fmla="*/ 659893 h 762994"/>
                <a:gd name="connsiteX60" fmla="*/ 386067 w 762971"/>
                <a:gd name="connsiteY60" fmla="*/ 647280 h 762994"/>
                <a:gd name="connsiteX61" fmla="*/ 692658 w 762971"/>
                <a:gd name="connsiteY61" fmla="*/ 426350 h 762994"/>
                <a:gd name="connsiteX62" fmla="*/ 692658 w 762971"/>
                <a:gd name="connsiteY62" fmla="*/ 426312 h 762994"/>
                <a:gd name="connsiteX63" fmla="*/ 653219 w 762971"/>
                <a:gd name="connsiteY63" fmla="*/ 399970 h 762994"/>
                <a:gd name="connsiteX64" fmla="*/ 662484 w 762971"/>
                <a:gd name="connsiteY64" fmla="*/ 353498 h 762994"/>
                <a:gd name="connsiteX65" fmla="*/ 708955 w 762971"/>
                <a:gd name="connsiteY65" fmla="*/ 344234 h 762994"/>
                <a:gd name="connsiteX66" fmla="*/ 735298 w 762971"/>
                <a:gd name="connsiteY66" fmla="*/ 383673 h 762994"/>
                <a:gd name="connsiteX67" fmla="*/ 692658 w 762971"/>
                <a:gd name="connsiteY67" fmla="*/ 426014 h 762994"/>
                <a:gd name="connsiteX68" fmla="*/ 120968 w 762971"/>
                <a:gd name="connsiteY68" fmla="*/ 383673 h 762994"/>
                <a:gd name="connsiteX69" fmla="*/ 120930 w 762971"/>
                <a:gd name="connsiteY69" fmla="*/ 383673 h 762994"/>
                <a:gd name="connsiteX70" fmla="*/ 94588 w 762971"/>
                <a:gd name="connsiteY70" fmla="*/ 423075 h 762994"/>
                <a:gd name="connsiteX71" fmla="*/ 48117 w 762971"/>
                <a:gd name="connsiteY71" fmla="*/ 413810 h 762994"/>
                <a:gd name="connsiteX72" fmla="*/ 38852 w 762971"/>
                <a:gd name="connsiteY72" fmla="*/ 367338 h 762994"/>
                <a:gd name="connsiteX73" fmla="*/ 78291 w 762971"/>
                <a:gd name="connsiteY73" fmla="*/ 340996 h 762994"/>
                <a:gd name="connsiteX74" fmla="*/ 120930 w 762971"/>
                <a:gd name="connsiteY74" fmla="*/ 383375 h 762994"/>
                <a:gd name="connsiteX75" fmla="*/ 762972 w 762971"/>
                <a:gd name="connsiteY75" fmla="*/ 66671 h 762994"/>
                <a:gd name="connsiteX76" fmla="*/ 721932 w 762971"/>
                <a:gd name="connsiteY76" fmla="*/ 128063 h 762994"/>
                <a:gd name="connsiteX77" fmla="*/ 649490 w 762971"/>
                <a:gd name="connsiteY77" fmla="*/ 113664 h 762994"/>
                <a:gd name="connsiteX78" fmla="*/ 635091 w 762971"/>
                <a:gd name="connsiteY78" fmla="*/ 41221 h 762994"/>
                <a:gd name="connsiteX79" fmla="*/ 696520 w 762971"/>
                <a:gd name="connsiteY79" fmla="*/ 182 h 762994"/>
                <a:gd name="connsiteX80" fmla="*/ 743512 w 762971"/>
                <a:gd name="connsiteY80" fmla="*/ 19642 h 762994"/>
                <a:gd name="connsiteX81" fmla="*/ 762972 w 762971"/>
                <a:gd name="connsiteY81" fmla="*/ 66671 h 762994"/>
                <a:gd name="connsiteX82" fmla="*/ 0 w 762971"/>
                <a:gd name="connsiteY82" fmla="*/ 696293 h 762994"/>
                <a:gd name="connsiteX83" fmla="*/ 40965 w 762971"/>
                <a:gd name="connsiteY83" fmla="*/ 634827 h 762994"/>
                <a:gd name="connsiteX84" fmla="*/ 113445 w 762971"/>
                <a:gd name="connsiteY84" fmla="*/ 649152 h 762994"/>
                <a:gd name="connsiteX85" fmla="*/ 127881 w 762971"/>
                <a:gd name="connsiteY85" fmla="*/ 721631 h 762994"/>
                <a:gd name="connsiteX86" fmla="*/ 66452 w 762971"/>
                <a:gd name="connsiteY86" fmla="*/ 762671 h 762994"/>
                <a:gd name="connsiteX87" fmla="*/ 0 w 762971"/>
                <a:gd name="connsiteY87" fmla="*/ 696293 h 762994"/>
                <a:gd name="connsiteX88" fmla="*/ 133426 w 762971"/>
                <a:gd name="connsiteY88" fmla="*/ 66452 h 762994"/>
                <a:gd name="connsiteX89" fmla="*/ 92387 w 762971"/>
                <a:gd name="connsiteY89" fmla="*/ 127881 h 762994"/>
                <a:gd name="connsiteX90" fmla="*/ 19944 w 762971"/>
                <a:gd name="connsiteY90" fmla="*/ 113482 h 762994"/>
                <a:gd name="connsiteX91" fmla="*/ 5546 w 762971"/>
                <a:gd name="connsiteY91" fmla="*/ 41039 h 762994"/>
                <a:gd name="connsiteX92" fmla="*/ 66974 w 762971"/>
                <a:gd name="connsiteY92" fmla="*/ 0 h 762994"/>
                <a:gd name="connsiteX93" fmla="*/ 133426 w 762971"/>
                <a:gd name="connsiteY93" fmla="*/ 66452 h 762994"/>
                <a:gd name="connsiteX94" fmla="*/ 762972 w 762971"/>
                <a:gd name="connsiteY94" fmla="*/ 696483 h 762994"/>
                <a:gd name="connsiteX95" fmla="*/ 762972 w 762971"/>
                <a:gd name="connsiteY95" fmla="*/ 696520 h 762994"/>
                <a:gd name="connsiteX96" fmla="*/ 721932 w 762971"/>
                <a:gd name="connsiteY96" fmla="*/ 757949 h 762994"/>
                <a:gd name="connsiteX97" fmla="*/ 649453 w 762971"/>
                <a:gd name="connsiteY97" fmla="*/ 743476 h 762994"/>
                <a:gd name="connsiteX98" fmla="*/ 635128 w 762971"/>
                <a:gd name="connsiteY98" fmla="*/ 670996 h 762994"/>
                <a:gd name="connsiteX99" fmla="*/ 696594 w 762971"/>
                <a:gd name="connsiteY99" fmla="*/ 630031 h 762994"/>
                <a:gd name="connsiteX100" fmla="*/ 762673 w 762971"/>
                <a:gd name="connsiteY100" fmla="*/ 696520 h 762994"/>
                <a:gd name="connsiteX101" fmla="*/ 229381 w 762971"/>
                <a:gd name="connsiteY101" fmla="*/ 234035 h 762994"/>
                <a:gd name="connsiteX102" fmla="*/ 121634 w 762971"/>
                <a:gd name="connsiteY102" fmla="*/ 126288 h 762994"/>
                <a:gd name="connsiteX103" fmla="*/ 131569 w 762971"/>
                <a:gd name="connsiteY103" fmla="*/ 115275 h 762994"/>
                <a:gd name="connsiteX104" fmla="*/ 239992 w 762971"/>
                <a:gd name="connsiteY104" fmla="*/ 223622 h 762994"/>
                <a:gd name="connsiteX105" fmla="*/ 229388 w 762971"/>
                <a:gd name="connsiteY105" fmla="*/ 234041 h 762994"/>
                <a:gd name="connsiteX106" fmla="*/ 636689 w 762971"/>
                <a:gd name="connsiteY106" fmla="*/ 641343 h 762994"/>
                <a:gd name="connsiteX107" fmla="*/ 534781 w 762971"/>
                <a:gd name="connsiteY107" fmla="*/ 539435 h 762994"/>
                <a:gd name="connsiteX108" fmla="*/ 544716 w 762971"/>
                <a:gd name="connsiteY108" fmla="*/ 528831 h 762994"/>
                <a:gd name="connsiteX109" fmla="*/ 647776 w 762971"/>
                <a:gd name="connsiteY109" fmla="*/ 631415 h 762994"/>
                <a:gd name="connsiteX110" fmla="*/ 636688 w 762971"/>
                <a:gd name="connsiteY110" fmla="*/ 641350 h 762994"/>
                <a:gd name="connsiteX111" fmla="*/ 386067 w 762971"/>
                <a:gd name="connsiteY111" fmla="*/ 134327 h 762994"/>
                <a:gd name="connsiteX112" fmla="*/ 393509 w 762971"/>
                <a:gd name="connsiteY112" fmla="*/ 133843 h 762994"/>
                <a:gd name="connsiteX113" fmla="*/ 393509 w 762971"/>
                <a:gd name="connsiteY113" fmla="*/ 167478 h 762994"/>
                <a:gd name="connsiteX114" fmla="*/ 378626 w 762971"/>
                <a:gd name="connsiteY114" fmla="*/ 167478 h 762994"/>
                <a:gd name="connsiteX115" fmla="*/ 378626 w 762971"/>
                <a:gd name="connsiteY115" fmla="*/ 133434 h 762994"/>
                <a:gd name="connsiteX116" fmla="*/ 386067 w 762971"/>
                <a:gd name="connsiteY116" fmla="*/ 134327 h 762994"/>
                <a:gd name="connsiteX117" fmla="*/ 386067 w 762971"/>
                <a:gd name="connsiteY117" fmla="*/ 632418 h 762994"/>
                <a:gd name="connsiteX118" fmla="*/ 378626 w 762971"/>
                <a:gd name="connsiteY118" fmla="*/ 633013 h 762994"/>
                <a:gd name="connsiteX119" fmla="*/ 378626 w 762971"/>
                <a:gd name="connsiteY119" fmla="*/ 599787 h 762994"/>
                <a:gd name="connsiteX120" fmla="*/ 393509 w 762971"/>
                <a:gd name="connsiteY120" fmla="*/ 599787 h 762994"/>
                <a:gd name="connsiteX121" fmla="*/ 393509 w 762971"/>
                <a:gd name="connsiteY121" fmla="*/ 633534 h 762994"/>
                <a:gd name="connsiteX122" fmla="*/ 393509 w 762971"/>
                <a:gd name="connsiteY122" fmla="*/ 633497 h 762994"/>
                <a:gd name="connsiteX123" fmla="*/ 386067 w 762971"/>
                <a:gd name="connsiteY123" fmla="*/ 632418 h 762994"/>
                <a:gd name="connsiteX124" fmla="*/ 601380 w 762971"/>
                <a:gd name="connsiteY124" fmla="*/ 390836 h 762994"/>
                <a:gd name="connsiteX125" fmla="*/ 601380 w 762971"/>
                <a:gd name="connsiteY125" fmla="*/ 383395 h 762994"/>
                <a:gd name="connsiteX126" fmla="*/ 601380 w 762971"/>
                <a:gd name="connsiteY126" fmla="*/ 375953 h 762994"/>
                <a:gd name="connsiteX127" fmla="*/ 635611 w 762971"/>
                <a:gd name="connsiteY127" fmla="*/ 375953 h 762994"/>
                <a:gd name="connsiteX128" fmla="*/ 635574 w 762971"/>
                <a:gd name="connsiteY128" fmla="*/ 375953 h 762994"/>
                <a:gd name="connsiteX129" fmla="*/ 634979 w 762971"/>
                <a:gd name="connsiteY129" fmla="*/ 383395 h 762994"/>
                <a:gd name="connsiteX130" fmla="*/ 635574 w 762971"/>
                <a:gd name="connsiteY130" fmla="*/ 390836 h 762994"/>
                <a:gd name="connsiteX131" fmla="*/ 169593 w 762971"/>
                <a:gd name="connsiteY131" fmla="*/ 375953 h 762994"/>
                <a:gd name="connsiteX132" fmla="*/ 169593 w 762971"/>
                <a:gd name="connsiteY132" fmla="*/ 383395 h 762994"/>
                <a:gd name="connsiteX133" fmla="*/ 169593 w 762971"/>
                <a:gd name="connsiteY133" fmla="*/ 390836 h 762994"/>
                <a:gd name="connsiteX134" fmla="*/ 135325 w 762971"/>
                <a:gd name="connsiteY134" fmla="*/ 390836 h 762994"/>
                <a:gd name="connsiteX135" fmla="*/ 135325 w 762971"/>
                <a:gd name="connsiteY135" fmla="*/ 383395 h 762994"/>
                <a:gd name="connsiteX136" fmla="*/ 135325 w 762971"/>
                <a:gd name="connsiteY136" fmla="*/ 375953 h 762994"/>
                <a:gd name="connsiteX137" fmla="*/ 131604 w 762971"/>
                <a:gd name="connsiteY137" fmla="*/ 647825 h 762994"/>
                <a:gd name="connsiteX138" fmla="*/ 131567 w 762971"/>
                <a:gd name="connsiteY138" fmla="*/ 647788 h 762994"/>
                <a:gd name="connsiteX139" fmla="*/ 121632 w 762971"/>
                <a:gd name="connsiteY139" fmla="*/ 636700 h 762994"/>
                <a:gd name="connsiteX140" fmla="*/ 227598 w 762971"/>
                <a:gd name="connsiteY140" fmla="*/ 530324 h 762994"/>
                <a:gd name="connsiteX141" fmla="*/ 238128 w 762971"/>
                <a:gd name="connsiteY141" fmla="*/ 540854 h 762994"/>
                <a:gd name="connsiteX142" fmla="*/ 636724 w 762971"/>
                <a:gd name="connsiteY142" fmla="*/ 121978 h 762994"/>
                <a:gd name="connsiteX143" fmla="*/ 636687 w 762971"/>
                <a:gd name="connsiteY143" fmla="*/ 121941 h 762994"/>
                <a:gd name="connsiteX144" fmla="*/ 647700 w 762971"/>
                <a:gd name="connsiteY144" fmla="*/ 131876 h 762994"/>
                <a:gd name="connsiteX145" fmla="*/ 543297 w 762971"/>
                <a:gd name="connsiteY145" fmla="*/ 236060 h 762994"/>
                <a:gd name="connsiteX146" fmla="*/ 532767 w 762971"/>
                <a:gd name="connsiteY146" fmla="*/ 225530 h 76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762971" h="762994">
                  <a:moveTo>
                    <a:pt x="586691" y="383371"/>
                  </a:moveTo>
                  <a:cubicBezTo>
                    <a:pt x="586691" y="329978"/>
                    <a:pt x="565482" y="278815"/>
                    <a:pt x="527755" y="241086"/>
                  </a:cubicBezTo>
                  <a:cubicBezTo>
                    <a:pt x="490027" y="203322"/>
                    <a:pt x="438830" y="182150"/>
                    <a:pt x="385470" y="182150"/>
                  </a:cubicBezTo>
                  <a:cubicBezTo>
                    <a:pt x="332078" y="182150"/>
                    <a:pt x="280914" y="203322"/>
                    <a:pt x="243186" y="241086"/>
                  </a:cubicBezTo>
                  <a:cubicBezTo>
                    <a:pt x="205421" y="278814"/>
                    <a:pt x="184250" y="329974"/>
                    <a:pt x="184250" y="383371"/>
                  </a:cubicBezTo>
                  <a:cubicBezTo>
                    <a:pt x="184250" y="436726"/>
                    <a:pt x="205421" y="487927"/>
                    <a:pt x="243186" y="525655"/>
                  </a:cubicBezTo>
                  <a:cubicBezTo>
                    <a:pt x="280913" y="563383"/>
                    <a:pt x="332073" y="584591"/>
                    <a:pt x="385470" y="584591"/>
                  </a:cubicBezTo>
                  <a:cubicBezTo>
                    <a:pt x="438788" y="584517"/>
                    <a:pt x="489950" y="563271"/>
                    <a:pt x="527640" y="525544"/>
                  </a:cubicBezTo>
                  <a:cubicBezTo>
                    <a:pt x="565368" y="487853"/>
                    <a:pt x="586613" y="436694"/>
                    <a:pt x="586688" y="383374"/>
                  </a:cubicBezTo>
                  <a:close/>
                  <a:moveTo>
                    <a:pt x="356005" y="453618"/>
                  </a:moveTo>
                  <a:cubicBezTo>
                    <a:pt x="347447" y="462324"/>
                    <a:pt x="335801" y="467236"/>
                    <a:pt x="323598" y="467310"/>
                  </a:cubicBezTo>
                  <a:cubicBezTo>
                    <a:pt x="311431" y="467347"/>
                    <a:pt x="299711" y="462547"/>
                    <a:pt x="291116" y="453916"/>
                  </a:cubicBezTo>
                  <a:cubicBezTo>
                    <a:pt x="282484" y="445284"/>
                    <a:pt x="277683" y="433564"/>
                    <a:pt x="277759" y="421359"/>
                  </a:cubicBezTo>
                  <a:cubicBezTo>
                    <a:pt x="277833" y="409193"/>
                    <a:pt x="282781" y="397547"/>
                    <a:pt x="291488" y="389027"/>
                  </a:cubicBezTo>
                  <a:lnTo>
                    <a:pt x="339634" y="340881"/>
                  </a:lnTo>
                  <a:cubicBezTo>
                    <a:pt x="348043" y="331765"/>
                    <a:pt x="359837" y="326445"/>
                    <a:pt x="372265" y="326184"/>
                  </a:cubicBezTo>
                  <a:cubicBezTo>
                    <a:pt x="384692" y="325961"/>
                    <a:pt x="396673" y="330760"/>
                    <a:pt x="405454" y="339541"/>
                  </a:cubicBezTo>
                  <a:cubicBezTo>
                    <a:pt x="414235" y="348359"/>
                    <a:pt x="419072" y="360339"/>
                    <a:pt x="418811" y="372767"/>
                  </a:cubicBezTo>
                  <a:cubicBezTo>
                    <a:pt x="418550" y="385194"/>
                    <a:pt x="413267" y="396952"/>
                    <a:pt x="404113" y="405397"/>
                  </a:cubicBezTo>
                  <a:cubicBezTo>
                    <a:pt x="401174" y="408114"/>
                    <a:pt x="396597" y="408039"/>
                    <a:pt x="393770" y="405212"/>
                  </a:cubicBezTo>
                  <a:cubicBezTo>
                    <a:pt x="390942" y="402384"/>
                    <a:pt x="390868" y="397807"/>
                    <a:pt x="393585" y="394868"/>
                  </a:cubicBezTo>
                  <a:cubicBezTo>
                    <a:pt x="399388" y="389101"/>
                    <a:pt x="402626" y="381288"/>
                    <a:pt x="402626" y="373140"/>
                  </a:cubicBezTo>
                  <a:cubicBezTo>
                    <a:pt x="402626" y="364992"/>
                    <a:pt x="399388" y="357178"/>
                    <a:pt x="393585" y="351412"/>
                  </a:cubicBezTo>
                  <a:cubicBezTo>
                    <a:pt x="381604" y="339431"/>
                    <a:pt x="362144" y="339431"/>
                    <a:pt x="350127" y="351412"/>
                  </a:cubicBezTo>
                  <a:lnTo>
                    <a:pt x="302129" y="399520"/>
                  </a:lnTo>
                  <a:cubicBezTo>
                    <a:pt x="296325" y="405250"/>
                    <a:pt x="293013" y="413027"/>
                    <a:pt x="292976" y="421175"/>
                  </a:cubicBezTo>
                  <a:cubicBezTo>
                    <a:pt x="292901" y="429397"/>
                    <a:pt x="296176" y="437285"/>
                    <a:pt x="302129" y="442978"/>
                  </a:cubicBezTo>
                  <a:cubicBezTo>
                    <a:pt x="314110" y="454959"/>
                    <a:pt x="333569" y="454959"/>
                    <a:pt x="345587" y="442978"/>
                  </a:cubicBezTo>
                  <a:cubicBezTo>
                    <a:pt x="348489" y="440076"/>
                    <a:pt x="353177" y="440076"/>
                    <a:pt x="356080" y="442978"/>
                  </a:cubicBezTo>
                  <a:cubicBezTo>
                    <a:pt x="358907" y="445992"/>
                    <a:pt x="358870" y="450680"/>
                    <a:pt x="356006" y="453620"/>
                  </a:cubicBezTo>
                  <a:close/>
                  <a:moveTo>
                    <a:pt x="479420" y="377715"/>
                  </a:moveTo>
                  <a:lnTo>
                    <a:pt x="431088" y="425935"/>
                  </a:lnTo>
                  <a:cubicBezTo>
                    <a:pt x="413006" y="441376"/>
                    <a:pt x="386067" y="440334"/>
                    <a:pt x="369213" y="423517"/>
                  </a:cubicBezTo>
                  <a:cubicBezTo>
                    <a:pt x="352358" y="406699"/>
                    <a:pt x="351279" y="379761"/>
                    <a:pt x="366720" y="361641"/>
                  </a:cubicBezTo>
                  <a:cubicBezTo>
                    <a:pt x="369622" y="358739"/>
                    <a:pt x="374311" y="358739"/>
                    <a:pt x="377213" y="361641"/>
                  </a:cubicBezTo>
                  <a:cubicBezTo>
                    <a:pt x="378626" y="363018"/>
                    <a:pt x="379446" y="364915"/>
                    <a:pt x="379446" y="366888"/>
                  </a:cubicBezTo>
                  <a:cubicBezTo>
                    <a:pt x="379446" y="368859"/>
                    <a:pt x="378626" y="370757"/>
                    <a:pt x="377213" y="372133"/>
                  </a:cubicBezTo>
                  <a:cubicBezTo>
                    <a:pt x="365307" y="384300"/>
                    <a:pt x="365492" y="403796"/>
                    <a:pt x="377622" y="415702"/>
                  </a:cubicBezTo>
                  <a:cubicBezTo>
                    <a:pt x="389752" y="427609"/>
                    <a:pt x="409247" y="427461"/>
                    <a:pt x="421191" y="415294"/>
                  </a:cubicBezTo>
                  <a:lnTo>
                    <a:pt x="469411" y="367185"/>
                  </a:lnTo>
                  <a:cubicBezTo>
                    <a:pt x="480537" y="355056"/>
                    <a:pt x="480127" y="336303"/>
                    <a:pt x="468481" y="324658"/>
                  </a:cubicBezTo>
                  <a:cubicBezTo>
                    <a:pt x="456835" y="313012"/>
                    <a:pt x="438083" y="312603"/>
                    <a:pt x="425954" y="323727"/>
                  </a:cubicBezTo>
                  <a:cubicBezTo>
                    <a:pt x="423015" y="326444"/>
                    <a:pt x="418438" y="326369"/>
                    <a:pt x="415611" y="323541"/>
                  </a:cubicBezTo>
                  <a:cubicBezTo>
                    <a:pt x="412784" y="320713"/>
                    <a:pt x="412709" y="316138"/>
                    <a:pt x="415425" y="313198"/>
                  </a:cubicBezTo>
                  <a:cubicBezTo>
                    <a:pt x="433433" y="296604"/>
                    <a:pt x="461302" y="297199"/>
                    <a:pt x="478640" y="314500"/>
                  </a:cubicBezTo>
                  <a:cubicBezTo>
                    <a:pt x="495941" y="331801"/>
                    <a:pt x="496499" y="359707"/>
                    <a:pt x="479905" y="377715"/>
                  </a:cubicBezTo>
                  <a:close/>
                  <a:moveTo>
                    <a:pt x="386067" y="119759"/>
                  </a:moveTo>
                  <a:lnTo>
                    <a:pt x="386067" y="119722"/>
                  </a:lnTo>
                  <a:cubicBezTo>
                    <a:pt x="368803" y="119722"/>
                    <a:pt x="353251" y="109341"/>
                    <a:pt x="346628" y="93379"/>
                  </a:cubicBezTo>
                  <a:cubicBezTo>
                    <a:pt x="340043" y="77454"/>
                    <a:pt x="343689" y="59111"/>
                    <a:pt x="355893" y="46908"/>
                  </a:cubicBezTo>
                  <a:cubicBezTo>
                    <a:pt x="368097" y="34704"/>
                    <a:pt x="386440" y="31057"/>
                    <a:pt x="402365" y="37643"/>
                  </a:cubicBezTo>
                  <a:cubicBezTo>
                    <a:pt x="418327" y="44266"/>
                    <a:pt x="428707" y="59818"/>
                    <a:pt x="428707" y="77082"/>
                  </a:cubicBezTo>
                  <a:cubicBezTo>
                    <a:pt x="428483" y="100485"/>
                    <a:pt x="409471" y="119386"/>
                    <a:pt x="386067" y="119424"/>
                  </a:cubicBezTo>
                  <a:close/>
                  <a:moveTo>
                    <a:pt x="386067" y="647615"/>
                  </a:moveTo>
                  <a:lnTo>
                    <a:pt x="386067" y="647578"/>
                  </a:lnTo>
                  <a:cubicBezTo>
                    <a:pt x="403294" y="647615"/>
                    <a:pt x="418847" y="658034"/>
                    <a:pt x="425395" y="673995"/>
                  </a:cubicBezTo>
                  <a:cubicBezTo>
                    <a:pt x="431981" y="689920"/>
                    <a:pt x="428297" y="708263"/>
                    <a:pt x="416093" y="720429"/>
                  </a:cubicBezTo>
                  <a:cubicBezTo>
                    <a:pt x="403890" y="732633"/>
                    <a:pt x="385546" y="736243"/>
                    <a:pt x="369622" y="729656"/>
                  </a:cubicBezTo>
                  <a:cubicBezTo>
                    <a:pt x="353660" y="723033"/>
                    <a:pt x="343279" y="707481"/>
                    <a:pt x="343279" y="690254"/>
                  </a:cubicBezTo>
                  <a:cubicBezTo>
                    <a:pt x="343242" y="678869"/>
                    <a:pt x="347707" y="667929"/>
                    <a:pt x="355744" y="659893"/>
                  </a:cubicBezTo>
                  <a:cubicBezTo>
                    <a:pt x="363781" y="651820"/>
                    <a:pt x="374682" y="647280"/>
                    <a:pt x="386067" y="647280"/>
                  </a:cubicBezTo>
                  <a:close/>
                  <a:moveTo>
                    <a:pt x="692658" y="426350"/>
                  </a:moveTo>
                  <a:lnTo>
                    <a:pt x="692658" y="426312"/>
                  </a:lnTo>
                  <a:cubicBezTo>
                    <a:pt x="675394" y="426312"/>
                    <a:pt x="659842" y="415932"/>
                    <a:pt x="653219" y="399970"/>
                  </a:cubicBezTo>
                  <a:cubicBezTo>
                    <a:pt x="646633" y="384045"/>
                    <a:pt x="650279" y="365702"/>
                    <a:pt x="662484" y="353498"/>
                  </a:cubicBezTo>
                  <a:cubicBezTo>
                    <a:pt x="674687" y="341295"/>
                    <a:pt x="693031" y="337648"/>
                    <a:pt x="708955" y="344234"/>
                  </a:cubicBezTo>
                  <a:cubicBezTo>
                    <a:pt x="724917" y="350856"/>
                    <a:pt x="735298" y="366409"/>
                    <a:pt x="735298" y="383673"/>
                  </a:cubicBezTo>
                  <a:cubicBezTo>
                    <a:pt x="735074" y="407076"/>
                    <a:pt x="716062" y="425977"/>
                    <a:pt x="692658" y="426014"/>
                  </a:cubicBezTo>
                  <a:close/>
                  <a:moveTo>
                    <a:pt x="120968" y="383673"/>
                  </a:moveTo>
                  <a:lnTo>
                    <a:pt x="120930" y="383673"/>
                  </a:lnTo>
                  <a:cubicBezTo>
                    <a:pt x="120930" y="400900"/>
                    <a:pt x="110550" y="416489"/>
                    <a:pt x="94588" y="423075"/>
                  </a:cubicBezTo>
                  <a:cubicBezTo>
                    <a:pt x="78663" y="429698"/>
                    <a:pt x="60320" y="426014"/>
                    <a:pt x="48117" y="413810"/>
                  </a:cubicBezTo>
                  <a:cubicBezTo>
                    <a:pt x="35913" y="401644"/>
                    <a:pt x="32266" y="383263"/>
                    <a:pt x="38852" y="367338"/>
                  </a:cubicBezTo>
                  <a:cubicBezTo>
                    <a:pt x="45474" y="351376"/>
                    <a:pt x="61027" y="340996"/>
                    <a:pt x="78291" y="340996"/>
                  </a:cubicBezTo>
                  <a:cubicBezTo>
                    <a:pt x="101694" y="341033"/>
                    <a:pt x="120707" y="359935"/>
                    <a:pt x="120930" y="383375"/>
                  </a:cubicBezTo>
                  <a:close/>
                  <a:moveTo>
                    <a:pt x="762972" y="66671"/>
                  </a:moveTo>
                  <a:cubicBezTo>
                    <a:pt x="762972" y="93535"/>
                    <a:pt x="746787" y="117794"/>
                    <a:pt x="721932" y="128063"/>
                  </a:cubicBezTo>
                  <a:cubicBezTo>
                    <a:pt x="697115" y="138369"/>
                    <a:pt x="668503" y="132677"/>
                    <a:pt x="649490" y="113664"/>
                  </a:cubicBezTo>
                  <a:cubicBezTo>
                    <a:pt x="630477" y="94651"/>
                    <a:pt x="624784" y="66076"/>
                    <a:pt x="635091" y="41221"/>
                  </a:cubicBezTo>
                  <a:cubicBezTo>
                    <a:pt x="645398" y="16367"/>
                    <a:pt x="669619" y="182"/>
                    <a:pt x="696520" y="182"/>
                  </a:cubicBezTo>
                  <a:cubicBezTo>
                    <a:pt x="714156" y="182"/>
                    <a:pt x="731048" y="7177"/>
                    <a:pt x="743512" y="19642"/>
                  </a:cubicBezTo>
                  <a:cubicBezTo>
                    <a:pt x="755977" y="32106"/>
                    <a:pt x="762972" y="49035"/>
                    <a:pt x="762972" y="66671"/>
                  </a:cubicBezTo>
                  <a:close/>
                  <a:moveTo>
                    <a:pt x="0" y="696293"/>
                  </a:moveTo>
                  <a:cubicBezTo>
                    <a:pt x="-37" y="669392"/>
                    <a:pt x="16111" y="645133"/>
                    <a:pt x="40965" y="634827"/>
                  </a:cubicBezTo>
                  <a:cubicBezTo>
                    <a:pt x="65783" y="624484"/>
                    <a:pt x="94395" y="630176"/>
                    <a:pt x="113445" y="649152"/>
                  </a:cubicBezTo>
                  <a:cubicBezTo>
                    <a:pt x="132458" y="668165"/>
                    <a:pt x="138188" y="696777"/>
                    <a:pt x="127881" y="721631"/>
                  </a:cubicBezTo>
                  <a:cubicBezTo>
                    <a:pt x="117612" y="746486"/>
                    <a:pt x="93353" y="762671"/>
                    <a:pt x="66452" y="762671"/>
                  </a:cubicBezTo>
                  <a:cubicBezTo>
                    <a:pt x="29803" y="762671"/>
                    <a:pt x="37" y="732979"/>
                    <a:pt x="0" y="696293"/>
                  </a:cubicBezTo>
                  <a:close/>
                  <a:moveTo>
                    <a:pt x="133426" y="66452"/>
                  </a:moveTo>
                  <a:cubicBezTo>
                    <a:pt x="133426" y="93353"/>
                    <a:pt x="117241" y="117575"/>
                    <a:pt x="92387" y="127881"/>
                  </a:cubicBezTo>
                  <a:cubicBezTo>
                    <a:pt x="67569" y="138187"/>
                    <a:pt x="38957" y="132495"/>
                    <a:pt x="19944" y="113482"/>
                  </a:cubicBezTo>
                  <a:cubicBezTo>
                    <a:pt x="932" y="94469"/>
                    <a:pt x="-4761" y="65857"/>
                    <a:pt x="5546" y="41039"/>
                  </a:cubicBezTo>
                  <a:cubicBezTo>
                    <a:pt x="15852" y="16185"/>
                    <a:pt x="40074" y="0"/>
                    <a:pt x="66974" y="0"/>
                  </a:cubicBezTo>
                  <a:cubicBezTo>
                    <a:pt x="103661" y="37"/>
                    <a:pt x="133389" y="29766"/>
                    <a:pt x="133426" y="66452"/>
                  </a:cubicBezTo>
                  <a:close/>
                  <a:moveTo>
                    <a:pt x="762972" y="696483"/>
                  </a:moveTo>
                  <a:lnTo>
                    <a:pt x="762972" y="696520"/>
                  </a:lnTo>
                  <a:cubicBezTo>
                    <a:pt x="762972" y="723421"/>
                    <a:pt x="746787" y="747643"/>
                    <a:pt x="721932" y="757949"/>
                  </a:cubicBezTo>
                  <a:cubicBezTo>
                    <a:pt x="697078" y="768218"/>
                    <a:pt x="668466" y="762526"/>
                    <a:pt x="649453" y="743476"/>
                  </a:cubicBezTo>
                  <a:cubicBezTo>
                    <a:pt x="630477" y="724463"/>
                    <a:pt x="624785" y="695851"/>
                    <a:pt x="635128" y="670996"/>
                  </a:cubicBezTo>
                  <a:cubicBezTo>
                    <a:pt x="645434" y="646179"/>
                    <a:pt x="669693" y="629994"/>
                    <a:pt x="696594" y="630031"/>
                  </a:cubicBezTo>
                  <a:cubicBezTo>
                    <a:pt x="733168" y="630254"/>
                    <a:pt x="762673" y="659945"/>
                    <a:pt x="762673" y="696520"/>
                  </a:cubicBezTo>
                  <a:close/>
                  <a:moveTo>
                    <a:pt x="229381" y="234035"/>
                  </a:moveTo>
                  <a:lnTo>
                    <a:pt x="121634" y="126288"/>
                  </a:lnTo>
                  <a:cubicBezTo>
                    <a:pt x="125243" y="122902"/>
                    <a:pt x="128555" y="119219"/>
                    <a:pt x="131569" y="115275"/>
                  </a:cubicBezTo>
                  <a:lnTo>
                    <a:pt x="239992" y="223622"/>
                  </a:lnTo>
                  <a:cubicBezTo>
                    <a:pt x="236346" y="227008"/>
                    <a:pt x="232662" y="230469"/>
                    <a:pt x="229388" y="234041"/>
                  </a:cubicBezTo>
                  <a:close/>
                  <a:moveTo>
                    <a:pt x="636689" y="641343"/>
                  </a:moveTo>
                  <a:lnTo>
                    <a:pt x="534781" y="539435"/>
                  </a:lnTo>
                  <a:cubicBezTo>
                    <a:pt x="538353" y="535975"/>
                    <a:pt x="541813" y="532477"/>
                    <a:pt x="544716" y="528831"/>
                  </a:cubicBezTo>
                  <a:lnTo>
                    <a:pt x="647776" y="631415"/>
                  </a:lnTo>
                  <a:cubicBezTo>
                    <a:pt x="643795" y="634392"/>
                    <a:pt x="640074" y="637704"/>
                    <a:pt x="636688" y="641350"/>
                  </a:cubicBezTo>
                  <a:close/>
                  <a:moveTo>
                    <a:pt x="386067" y="134327"/>
                  </a:moveTo>
                  <a:cubicBezTo>
                    <a:pt x="388560" y="134327"/>
                    <a:pt x="391016" y="134142"/>
                    <a:pt x="393509" y="133843"/>
                  </a:cubicBezTo>
                  <a:lnTo>
                    <a:pt x="393509" y="167478"/>
                  </a:lnTo>
                  <a:lnTo>
                    <a:pt x="378626" y="167478"/>
                  </a:lnTo>
                  <a:lnTo>
                    <a:pt x="378626" y="133434"/>
                  </a:lnTo>
                  <a:cubicBezTo>
                    <a:pt x="381082" y="133918"/>
                    <a:pt x="383575" y="134216"/>
                    <a:pt x="386067" y="134327"/>
                  </a:cubicBezTo>
                  <a:close/>
                  <a:moveTo>
                    <a:pt x="386067" y="632418"/>
                  </a:moveTo>
                  <a:cubicBezTo>
                    <a:pt x="383575" y="632418"/>
                    <a:pt x="381082" y="632604"/>
                    <a:pt x="378626" y="633013"/>
                  </a:cubicBezTo>
                  <a:lnTo>
                    <a:pt x="378626" y="599787"/>
                  </a:lnTo>
                  <a:lnTo>
                    <a:pt x="393509" y="599787"/>
                  </a:lnTo>
                  <a:lnTo>
                    <a:pt x="393509" y="633534"/>
                  </a:lnTo>
                  <a:lnTo>
                    <a:pt x="393509" y="633497"/>
                  </a:lnTo>
                  <a:cubicBezTo>
                    <a:pt x="391053" y="632939"/>
                    <a:pt x="388560" y="632567"/>
                    <a:pt x="386067" y="632418"/>
                  </a:cubicBezTo>
                  <a:close/>
                  <a:moveTo>
                    <a:pt x="601380" y="390836"/>
                  </a:moveTo>
                  <a:lnTo>
                    <a:pt x="601380" y="383395"/>
                  </a:lnTo>
                  <a:lnTo>
                    <a:pt x="601380" y="375953"/>
                  </a:lnTo>
                  <a:lnTo>
                    <a:pt x="635611" y="375953"/>
                  </a:lnTo>
                  <a:lnTo>
                    <a:pt x="635574" y="375953"/>
                  </a:lnTo>
                  <a:cubicBezTo>
                    <a:pt x="635239" y="378408"/>
                    <a:pt x="635053" y="380901"/>
                    <a:pt x="634979" y="383395"/>
                  </a:cubicBezTo>
                  <a:cubicBezTo>
                    <a:pt x="635016" y="385887"/>
                    <a:pt x="635239" y="388343"/>
                    <a:pt x="635574" y="390836"/>
                  </a:cubicBezTo>
                  <a:close/>
                  <a:moveTo>
                    <a:pt x="169593" y="375953"/>
                  </a:moveTo>
                  <a:lnTo>
                    <a:pt x="169593" y="383395"/>
                  </a:lnTo>
                  <a:lnTo>
                    <a:pt x="169593" y="390836"/>
                  </a:lnTo>
                  <a:lnTo>
                    <a:pt x="135325" y="390836"/>
                  </a:lnTo>
                  <a:cubicBezTo>
                    <a:pt x="135473" y="388343"/>
                    <a:pt x="135473" y="385850"/>
                    <a:pt x="135325" y="383395"/>
                  </a:cubicBezTo>
                  <a:cubicBezTo>
                    <a:pt x="135473" y="380901"/>
                    <a:pt x="135473" y="378408"/>
                    <a:pt x="135325" y="375953"/>
                  </a:cubicBezTo>
                  <a:close/>
                  <a:moveTo>
                    <a:pt x="131604" y="647825"/>
                  </a:moveTo>
                  <a:lnTo>
                    <a:pt x="131567" y="647788"/>
                  </a:lnTo>
                  <a:cubicBezTo>
                    <a:pt x="128628" y="643769"/>
                    <a:pt x="125316" y="640049"/>
                    <a:pt x="121632" y="636700"/>
                  </a:cubicBezTo>
                  <a:lnTo>
                    <a:pt x="227598" y="530324"/>
                  </a:lnTo>
                  <a:cubicBezTo>
                    <a:pt x="230984" y="534008"/>
                    <a:pt x="234444" y="537468"/>
                    <a:pt x="238128" y="540854"/>
                  </a:cubicBezTo>
                  <a:close/>
                  <a:moveTo>
                    <a:pt x="636724" y="121978"/>
                  </a:moveTo>
                  <a:lnTo>
                    <a:pt x="636687" y="121941"/>
                  </a:lnTo>
                  <a:cubicBezTo>
                    <a:pt x="640073" y="125550"/>
                    <a:pt x="643757" y="128862"/>
                    <a:pt x="647700" y="131876"/>
                  </a:cubicBezTo>
                  <a:lnTo>
                    <a:pt x="543297" y="236060"/>
                  </a:lnTo>
                  <a:cubicBezTo>
                    <a:pt x="539910" y="232488"/>
                    <a:pt x="536339" y="228916"/>
                    <a:pt x="532767" y="225530"/>
                  </a:cubicBezTo>
                  <a:close/>
                </a:path>
              </a:pathLst>
            </a:custGeom>
            <a:solidFill>
              <a:schemeClr val="tx2">
                <a:lumMod val="75000"/>
              </a:schemeClr>
            </a:solidFill>
            <a:ln w="9525" cap="flat">
              <a:noFill/>
              <a:prstDash val="solid"/>
              <a:miter/>
            </a:ln>
          </p:spPr>
          <p:txBody>
            <a:bodyPr rtlCol="0" anchor="ctr"/>
            <a:lstStyle/>
            <a:p>
              <a:endParaRPr lang="zh-CN" altLang="en-US"/>
            </a:p>
          </p:txBody>
        </p:sp>
        <p:sp>
          <p:nvSpPr>
            <p:cNvPr id="29" name="Freeform: Shape 28">
              <a:extLst>
                <a:ext uri="{FF2B5EF4-FFF2-40B4-BE49-F238E27FC236}">
                  <a16:creationId xmlns:a16="http://schemas.microsoft.com/office/drawing/2014/main" id="{138C416B-D9A8-B545-D308-D2CAB9D54867}"/>
                </a:ext>
              </a:extLst>
            </p:cNvPr>
            <p:cNvSpPr>
              <a:spLocks noChangeAspect="1"/>
            </p:cNvSpPr>
            <p:nvPr/>
          </p:nvSpPr>
          <p:spPr>
            <a:xfrm>
              <a:off x="5223379" y="1152429"/>
              <a:ext cx="405074" cy="457200"/>
            </a:xfrm>
            <a:custGeom>
              <a:avLst/>
              <a:gdLst>
                <a:gd name="connsiteX0" fmla="*/ 511863 w 703140"/>
                <a:gd name="connsiteY0" fmla="*/ 542067 h 793622"/>
                <a:gd name="connsiteX1" fmla="*/ 351576 w 703140"/>
                <a:gd name="connsiteY1" fmla="*/ 613504 h 793622"/>
                <a:gd name="connsiteX2" fmla="*/ 191289 w 703140"/>
                <a:gd name="connsiteY2" fmla="*/ 542067 h 793622"/>
                <a:gd name="connsiteX3" fmla="*/ 282521 w 703140"/>
                <a:gd name="connsiteY3" fmla="*/ 478443 h 793622"/>
                <a:gd name="connsiteX4" fmla="*/ 343280 w 703140"/>
                <a:gd name="connsiteY4" fmla="*/ 570568 h 793622"/>
                <a:gd name="connsiteX5" fmla="*/ 351577 w 703140"/>
                <a:gd name="connsiteY5" fmla="*/ 574958 h 793622"/>
                <a:gd name="connsiteX6" fmla="*/ 359874 w 703140"/>
                <a:gd name="connsiteY6" fmla="*/ 570568 h 793622"/>
                <a:gd name="connsiteX7" fmla="*/ 420633 w 703140"/>
                <a:gd name="connsiteY7" fmla="*/ 478443 h 793622"/>
                <a:gd name="connsiteX8" fmla="*/ 511865 w 703140"/>
                <a:gd name="connsiteY8" fmla="*/ 542067 h 793622"/>
                <a:gd name="connsiteX9" fmla="*/ 152104 w 703140"/>
                <a:gd name="connsiteY9" fmla="*/ 527965 h 793622"/>
                <a:gd name="connsiteX10" fmla="*/ 152104 w 703140"/>
                <a:gd name="connsiteY10" fmla="*/ 551294 h 793622"/>
                <a:gd name="connsiteX11" fmla="*/ 139528 w 703140"/>
                <a:gd name="connsiteY11" fmla="*/ 568074 h 793622"/>
                <a:gd name="connsiteX12" fmla="*/ 87513 w 703140"/>
                <a:gd name="connsiteY12" fmla="*/ 581506 h 793622"/>
                <a:gd name="connsiteX13" fmla="*/ 87550 w 703140"/>
                <a:gd name="connsiteY13" fmla="*/ 615699 h 793622"/>
                <a:gd name="connsiteX14" fmla="*/ 6476 w 703140"/>
                <a:gd name="connsiteY14" fmla="*/ 552744 h 793622"/>
                <a:gd name="connsiteX15" fmla="*/ 2 w 703140"/>
                <a:gd name="connsiteY15" fmla="*/ 539499 h 793622"/>
                <a:gd name="connsiteX16" fmla="*/ 6476 w 703140"/>
                <a:gd name="connsiteY16" fmla="*/ 526253 h 793622"/>
                <a:gd name="connsiteX17" fmla="*/ 87550 w 703140"/>
                <a:gd name="connsiteY17" fmla="*/ 463299 h 793622"/>
                <a:gd name="connsiteX18" fmla="*/ 87550 w 703140"/>
                <a:gd name="connsiteY18" fmla="*/ 498050 h 793622"/>
                <a:gd name="connsiteX19" fmla="*/ 139565 w 703140"/>
                <a:gd name="connsiteY19" fmla="*/ 511593 h 793622"/>
                <a:gd name="connsiteX20" fmla="*/ 139528 w 703140"/>
                <a:gd name="connsiteY20" fmla="*/ 511593 h 793622"/>
                <a:gd name="connsiteX21" fmla="*/ 152104 w 703140"/>
                <a:gd name="connsiteY21" fmla="*/ 527778 h 793622"/>
                <a:gd name="connsiteX22" fmla="*/ 551001 w 703140"/>
                <a:gd name="connsiteY22" fmla="*/ 556540 h 793622"/>
                <a:gd name="connsiteX23" fmla="*/ 551038 w 703140"/>
                <a:gd name="connsiteY23" fmla="*/ 533583 h 793622"/>
                <a:gd name="connsiteX24" fmla="*/ 563614 w 703140"/>
                <a:gd name="connsiteY24" fmla="*/ 517324 h 793622"/>
                <a:gd name="connsiteX25" fmla="*/ 615629 w 703140"/>
                <a:gd name="connsiteY25" fmla="*/ 503780 h 793622"/>
                <a:gd name="connsiteX26" fmla="*/ 615592 w 703140"/>
                <a:gd name="connsiteY26" fmla="*/ 469029 h 793622"/>
                <a:gd name="connsiteX27" fmla="*/ 696666 w 703140"/>
                <a:gd name="connsiteY27" fmla="*/ 531984 h 793622"/>
                <a:gd name="connsiteX28" fmla="*/ 703140 w 703140"/>
                <a:gd name="connsiteY28" fmla="*/ 545229 h 793622"/>
                <a:gd name="connsiteX29" fmla="*/ 696666 w 703140"/>
                <a:gd name="connsiteY29" fmla="*/ 558437 h 793622"/>
                <a:gd name="connsiteX30" fmla="*/ 615592 w 703140"/>
                <a:gd name="connsiteY30" fmla="*/ 621429 h 793622"/>
                <a:gd name="connsiteX31" fmla="*/ 615592 w 703140"/>
                <a:gd name="connsiteY31" fmla="*/ 587124 h 793622"/>
                <a:gd name="connsiteX32" fmla="*/ 563577 w 703140"/>
                <a:gd name="connsiteY32" fmla="*/ 573580 h 793622"/>
                <a:gd name="connsiteX33" fmla="*/ 563614 w 703140"/>
                <a:gd name="connsiteY33" fmla="*/ 573580 h 793622"/>
                <a:gd name="connsiteX34" fmla="*/ 551038 w 703140"/>
                <a:gd name="connsiteY34" fmla="*/ 557321 h 793622"/>
                <a:gd name="connsiteX35" fmla="*/ 337098 w 703140"/>
                <a:gd name="connsiteY35" fmla="*/ 641223 h 793622"/>
                <a:gd name="connsiteX36" fmla="*/ 360427 w 703140"/>
                <a:gd name="connsiteY36" fmla="*/ 641223 h 793622"/>
                <a:gd name="connsiteX37" fmla="*/ 376723 w 703140"/>
                <a:gd name="connsiteY37" fmla="*/ 653799 h 793622"/>
                <a:gd name="connsiteX38" fmla="*/ 390267 w 703140"/>
                <a:gd name="connsiteY38" fmla="*/ 705814 h 793622"/>
                <a:gd name="connsiteX39" fmla="*/ 425018 w 703140"/>
                <a:gd name="connsiteY39" fmla="*/ 705814 h 793622"/>
                <a:gd name="connsiteX40" fmla="*/ 362063 w 703140"/>
                <a:gd name="connsiteY40" fmla="*/ 787149 h 793622"/>
                <a:gd name="connsiteX41" fmla="*/ 348818 w 703140"/>
                <a:gd name="connsiteY41" fmla="*/ 793623 h 793622"/>
                <a:gd name="connsiteX42" fmla="*/ 335572 w 703140"/>
                <a:gd name="connsiteY42" fmla="*/ 787149 h 793622"/>
                <a:gd name="connsiteX43" fmla="*/ 272618 w 703140"/>
                <a:gd name="connsiteY43" fmla="*/ 706186 h 793622"/>
                <a:gd name="connsiteX44" fmla="*/ 307369 w 703140"/>
                <a:gd name="connsiteY44" fmla="*/ 706186 h 793622"/>
                <a:gd name="connsiteX45" fmla="*/ 320912 w 703140"/>
                <a:gd name="connsiteY45" fmla="*/ 653799 h 793622"/>
                <a:gd name="connsiteX46" fmla="*/ 337097 w 703140"/>
                <a:gd name="connsiteY46" fmla="*/ 641223 h 793622"/>
                <a:gd name="connsiteX47" fmla="*/ 351571 w 703140"/>
                <a:gd name="connsiteY47" fmla="*/ 0 h 793622"/>
                <a:gd name="connsiteX48" fmla="*/ 220793 w 703140"/>
                <a:gd name="connsiteY48" fmla="*/ 54173 h 793622"/>
                <a:gd name="connsiteX49" fmla="*/ 166583 w 703140"/>
                <a:gd name="connsiteY49" fmla="*/ 184990 h 793622"/>
                <a:gd name="connsiteX50" fmla="*/ 351577 w 703140"/>
                <a:gd name="connsiteY50" fmla="*/ 553045 h 793622"/>
                <a:gd name="connsiteX51" fmla="*/ 536572 w 703140"/>
                <a:gd name="connsiteY51" fmla="*/ 184990 h 793622"/>
                <a:gd name="connsiteX52" fmla="*/ 482361 w 703140"/>
                <a:gd name="connsiteY52" fmla="*/ 54173 h 793622"/>
                <a:gd name="connsiteX53" fmla="*/ 351583 w 703140"/>
                <a:gd name="connsiteY53" fmla="*/ 0 h 793622"/>
                <a:gd name="connsiteX54" fmla="*/ 349934 w 703140"/>
                <a:gd name="connsiteY54" fmla="*/ 109166 h 793622"/>
                <a:gd name="connsiteX55" fmla="*/ 427213 w 703140"/>
                <a:gd name="connsiteY55" fmla="*/ 160772 h 793622"/>
                <a:gd name="connsiteX56" fmla="*/ 409094 w 703140"/>
                <a:gd name="connsiteY56" fmla="*/ 251930 h 793622"/>
                <a:gd name="connsiteX57" fmla="*/ 317937 w 703140"/>
                <a:gd name="connsiteY57" fmla="*/ 270049 h 793622"/>
                <a:gd name="connsiteX58" fmla="*/ 266330 w 703140"/>
                <a:gd name="connsiteY58" fmla="*/ 192807 h 793622"/>
                <a:gd name="connsiteX59" fmla="*/ 349934 w 703140"/>
                <a:gd name="connsiteY59" fmla="*/ 109166 h 79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703140" h="793622">
                  <a:moveTo>
                    <a:pt x="511863" y="542067"/>
                  </a:moveTo>
                  <a:cubicBezTo>
                    <a:pt x="511863" y="581506"/>
                    <a:pt x="440053" y="613504"/>
                    <a:pt x="351576" y="613504"/>
                  </a:cubicBezTo>
                  <a:cubicBezTo>
                    <a:pt x="263099" y="613504"/>
                    <a:pt x="191289" y="581506"/>
                    <a:pt x="191289" y="542067"/>
                  </a:cubicBezTo>
                  <a:cubicBezTo>
                    <a:pt x="191289" y="507203"/>
                    <a:pt x="237277" y="487856"/>
                    <a:pt x="282521" y="478443"/>
                  </a:cubicBezTo>
                  <a:cubicBezTo>
                    <a:pt x="302129" y="509548"/>
                    <a:pt x="322407" y="540244"/>
                    <a:pt x="343280" y="570568"/>
                  </a:cubicBezTo>
                  <a:cubicBezTo>
                    <a:pt x="345140" y="573321"/>
                    <a:pt x="348265" y="574958"/>
                    <a:pt x="351577" y="574958"/>
                  </a:cubicBezTo>
                  <a:cubicBezTo>
                    <a:pt x="354888" y="574958"/>
                    <a:pt x="358014" y="573321"/>
                    <a:pt x="359874" y="570568"/>
                  </a:cubicBezTo>
                  <a:cubicBezTo>
                    <a:pt x="380822" y="540355"/>
                    <a:pt x="401099" y="509623"/>
                    <a:pt x="420633" y="478443"/>
                  </a:cubicBezTo>
                  <a:cubicBezTo>
                    <a:pt x="465877" y="487968"/>
                    <a:pt x="511865" y="507018"/>
                    <a:pt x="511865" y="542067"/>
                  </a:cubicBezTo>
                  <a:close/>
                  <a:moveTo>
                    <a:pt x="152104" y="527965"/>
                  </a:moveTo>
                  <a:lnTo>
                    <a:pt x="152104" y="551294"/>
                  </a:lnTo>
                  <a:cubicBezTo>
                    <a:pt x="152402" y="559181"/>
                    <a:pt x="147155" y="566139"/>
                    <a:pt x="139528" y="568074"/>
                  </a:cubicBezTo>
                  <a:lnTo>
                    <a:pt x="87513" y="581506"/>
                  </a:lnTo>
                  <a:lnTo>
                    <a:pt x="87550" y="615699"/>
                  </a:lnTo>
                  <a:lnTo>
                    <a:pt x="6476" y="552744"/>
                  </a:lnTo>
                  <a:cubicBezTo>
                    <a:pt x="2346" y="549582"/>
                    <a:pt x="-35" y="544670"/>
                    <a:pt x="2" y="539499"/>
                  </a:cubicBezTo>
                  <a:cubicBezTo>
                    <a:pt x="-73" y="534290"/>
                    <a:pt x="2309" y="529379"/>
                    <a:pt x="6476" y="526253"/>
                  </a:cubicBezTo>
                  <a:lnTo>
                    <a:pt x="87550" y="463299"/>
                  </a:lnTo>
                  <a:lnTo>
                    <a:pt x="87550" y="498050"/>
                  </a:lnTo>
                  <a:lnTo>
                    <a:pt x="139565" y="511593"/>
                  </a:lnTo>
                  <a:lnTo>
                    <a:pt x="139528" y="511593"/>
                  </a:lnTo>
                  <a:cubicBezTo>
                    <a:pt x="147007" y="513417"/>
                    <a:pt x="152215" y="520114"/>
                    <a:pt x="152104" y="527778"/>
                  </a:cubicBezTo>
                  <a:close/>
                  <a:moveTo>
                    <a:pt x="551001" y="556540"/>
                  </a:moveTo>
                  <a:lnTo>
                    <a:pt x="551038" y="533583"/>
                  </a:lnTo>
                  <a:cubicBezTo>
                    <a:pt x="550964" y="525918"/>
                    <a:pt x="556173" y="519184"/>
                    <a:pt x="563614" y="517324"/>
                  </a:cubicBezTo>
                  <a:lnTo>
                    <a:pt x="615629" y="503780"/>
                  </a:lnTo>
                  <a:lnTo>
                    <a:pt x="615592" y="469029"/>
                  </a:lnTo>
                  <a:lnTo>
                    <a:pt x="696666" y="531984"/>
                  </a:lnTo>
                  <a:cubicBezTo>
                    <a:pt x="700759" y="535146"/>
                    <a:pt x="703140" y="540021"/>
                    <a:pt x="703140" y="545229"/>
                  </a:cubicBezTo>
                  <a:cubicBezTo>
                    <a:pt x="703140" y="550401"/>
                    <a:pt x="700759" y="555275"/>
                    <a:pt x="696666" y="558437"/>
                  </a:cubicBezTo>
                  <a:lnTo>
                    <a:pt x="615592" y="621429"/>
                  </a:lnTo>
                  <a:lnTo>
                    <a:pt x="615592" y="587124"/>
                  </a:lnTo>
                  <a:lnTo>
                    <a:pt x="563577" y="573580"/>
                  </a:lnTo>
                  <a:lnTo>
                    <a:pt x="563614" y="573580"/>
                  </a:lnTo>
                  <a:cubicBezTo>
                    <a:pt x="556135" y="571757"/>
                    <a:pt x="550927" y="564986"/>
                    <a:pt x="551038" y="557321"/>
                  </a:cubicBezTo>
                  <a:close/>
                  <a:moveTo>
                    <a:pt x="337098" y="641223"/>
                  </a:moveTo>
                  <a:lnTo>
                    <a:pt x="360427" y="641223"/>
                  </a:lnTo>
                  <a:cubicBezTo>
                    <a:pt x="368091" y="641149"/>
                    <a:pt x="374826" y="646358"/>
                    <a:pt x="376723" y="653799"/>
                  </a:cubicBezTo>
                  <a:lnTo>
                    <a:pt x="390267" y="705814"/>
                  </a:lnTo>
                  <a:lnTo>
                    <a:pt x="425018" y="705814"/>
                  </a:lnTo>
                  <a:lnTo>
                    <a:pt x="362063" y="787149"/>
                  </a:lnTo>
                  <a:cubicBezTo>
                    <a:pt x="358864" y="791242"/>
                    <a:pt x="353989" y="793623"/>
                    <a:pt x="348818" y="793623"/>
                  </a:cubicBezTo>
                  <a:cubicBezTo>
                    <a:pt x="343646" y="793623"/>
                    <a:pt x="338734" y="791242"/>
                    <a:pt x="335572" y="787149"/>
                  </a:cubicBezTo>
                  <a:lnTo>
                    <a:pt x="272618" y="706186"/>
                  </a:lnTo>
                  <a:lnTo>
                    <a:pt x="307369" y="706186"/>
                  </a:lnTo>
                  <a:lnTo>
                    <a:pt x="320912" y="653799"/>
                  </a:lnTo>
                  <a:cubicBezTo>
                    <a:pt x="322698" y="646357"/>
                    <a:pt x="329432" y="641149"/>
                    <a:pt x="337097" y="641223"/>
                  </a:cubicBezTo>
                  <a:close/>
                  <a:moveTo>
                    <a:pt x="351571" y="0"/>
                  </a:moveTo>
                  <a:cubicBezTo>
                    <a:pt x="302496" y="0"/>
                    <a:pt x="255464" y="19497"/>
                    <a:pt x="220793" y="54173"/>
                  </a:cubicBezTo>
                  <a:cubicBezTo>
                    <a:pt x="186079" y="88887"/>
                    <a:pt x="166583" y="135917"/>
                    <a:pt x="166583" y="184990"/>
                  </a:cubicBezTo>
                  <a:cubicBezTo>
                    <a:pt x="166583" y="287088"/>
                    <a:pt x="351577" y="553045"/>
                    <a:pt x="351577" y="553045"/>
                  </a:cubicBezTo>
                  <a:cubicBezTo>
                    <a:pt x="351577" y="553045"/>
                    <a:pt x="536572" y="287088"/>
                    <a:pt x="536572" y="184990"/>
                  </a:cubicBezTo>
                  <a:cubicBezTo>
                    <a:pt x="536572" y="135914"/>
                    <a:pt x="517075" y="88883"/>
                    <a:pt x="482361" y="54173"/>
                  </a:cubicBezTo>
                  <a:cubicBezTo>
                    <a:pt x="447684" y="19497"/>
                    <a:pt x="400655" y="0"/>
                    <a:pt x="351583" y="0"/>
                  </a:cubicBezTo>
                  <a:close/>
                  <a:moveTo>
                    <a:pt x="349934" y="109166"/>
                  </a:moveTo>
                  <a:cubicBezTo>
                    <a:pt x="383793" y="109166"/>
                    <a:pt x="414265" y="129555"/>
                    <a:pt x="427213" y="160772"/>
                  </a:cubicBezTo>
                  <a:cubicBezTo>
                    <a:pt x="440161" y="192026"/>
                    <a:pt x="433018" y="228006"/>
                    <a:pt x="409094" y="251930"/>
                  </a:cubicBezTo>
                  <a:cubicBezTo>
                    <a:pt x="385170" y="275854"/>
                    <a:pt x="349190" y="282997"/>
                    <a:pt x="317937" y="270049"/>
                  </a:cubicBezTo>
                  <a:cubicBezTo>
                    <a:pt x="286683" y="257101"/>
                    <a:pt x="266330" y="226628"/>
                    <a:pt x="266330" y="192807"/>
                  </a:cubicBezTo>
                  <a:cubicBezTo>
                    <a:pt x="266330" y="146595"/>
                    <a:pt x="303761" y="109166"/>
                    <a:pt x="349934" y="109166"/>
                  </a:cubicBezTo>
                  <a:close/>
                </a:path>
              </a:pathLst>
            </a:custGeom>
            <a:solidFill>
              <a:schemeClr val="tx2">
                <a:lumMod val="75000"/>
              </a:schemeClr>
            </a:solidFill>
            <a:ln w="9525" cap="flat">
              <a:noFill/>
              <a:prstDash val="solid"/>
              <a:miter/>
            </a:ln>
          </p:spPr>
          <p:txBody>
            <a:bodyPr rtlCol="0" anchor="ctr"/>
            <a:lstStyle/>
            <a:p>
              <a:endParaRPr lang="zh-CN" altLang="en-US"/>
            </a:p>
          </p:txBody>
        </p:sp>
        <p:sp>
          <p:nvSpPr>
            <p:cNvPr id="30" name="Freeform: Shape 29">
              <a:extLst>
                <a:ext uri="{FF2B5EF4-FFF2-40B4-BE49-F238E27FC236}">
                  <a16:creationId xmlns:a16="http://schemas.microsoft.com/office/drawing/2014/main" id="{CC7AFA21-C760-7D76-D782-1DC449DCCAB5}"/>
                </a:ext>
              </a:extLst>
            </p:cNvPr>
            <p:cNvSpPr>
              <a:spLocks noChangeAspect="1"/>
            </p:cNvSpPr>
            <p:nvPr/>
          </p:nvSpPr>
          <p:spPr>
            <a:xfrm>
              <a:off x="5822632" y="1152429"/>
              <a:ext cx="459748" cy="457200"/>
            </a:xfrm>
            <a:custGeom>
              <a:avLst/>
              <a:gdLst>
                <a:gd name="connsiteX0" fmla="*/ 2810732 w 4400740"/>
                <a:gd name="connsiteY0" fmla="*/ 2566314 h 4376349"/>
                <a:gd name="connsiteX1" fmla="*/ 3582162 w 4400740"/>
                <a:gd name="connsiteY1" fmla="*/ 2566314 h 4376349"/>
                <a:gd name="connsiteX2" fmla="*/ 3493294 w 4400740"/>
                <a:gd name="connsiteY2" fmla="*/ 3023705 h 4376349"/>
                <a:gd name="connsiteX3" fmla="*/ 3975735 w 4400740"/>
                <a:gd name="connsiteY3" fmla="*/ 3501383 h 4376349"/>
                <a:gd name="connsiteX4" fmla="*/ 3976021 w 4400740"/>
                <a:gd name="connsiteY4" fmla="*/ 3804564 h 4376349"/>
                <a:gd name="connsiteX5" fmla="*/ 3919061 w 4400740"/>
                <a:gd name="connsiteY5" fmla="*/ 3861524 h 4376349"/>
                <a:gd name="connsiteX6" fmla="*/ 3919061 w 4400740"/>
                <a:gd name="connsiteY6" fmla="*/ 3861524 h 4376349"/>
                <a:gd name="connsiteX7" fmla="*/ 2473738 w 4400740"/>
                <a:gd name="connsiteY7" fmla="*/ 3861524 h 4376349"/>
                <a:gd name="connsiteX8" fmla="*/ 2416778 w 4400740"/>
                <a:gd name="connsiteY8" fmla="*/ 3799421 h 4376349"/>
                <a:gd name="connsiteX9" fmla="*/ 2417064 w 4400740"/>
                <a:gd name="connsiteY9" fmla="*/ 3658165 h 4376349"/>
                <a:gd name="connsiteX10" fmla="*/ 2417064 w 4400740"/>
                <a:gd name="connsiteY10" fmla="*/ 3501288 h 4376349"/>
                <a:gd name="connsiteX11" fmla="*/ 2899601 w 4400740"/>
                <a:gd name="connsiteY11" fmla="*/ 3023609 h 4376349"/>
                <a:gd name="connsiteX12" fmla="*/ 2810732 w 4400740"/>
                <a:gd name="connsiteY12" fmla="*/ 2566314 h 4376349"/>
                <a:gd name="connsiteX13" fmla="*/ 2810732 w 4400740"/>
                <a:gd name="connsiteY13" fmla="*/ 2566314 h 4376349"/>
                <a:gd name="connsiteX14" fmla="*/ 3396329 w 4400740"/>
                <a:gd name="connsiteY14" fmla="*/ 3132766 h 4376349"/>
                <a:gd name="connsiteX15" fmla="*/ 3003709 w 4400740"/>
                <a:gd name="connsiteY15" fmla="*/ 3138481 h 4376349"/>
                <a:gd name="connsiteX16" fmla="*/ 2972943 w 4400740"/>
                <a:gd name="connsiteY16" fmla="*/ 3132766 h 4376349"/>
                <a:gd name="connsiteX17" fmla="*/ 2531459 w 4400740"/>
                <a:gd name="connsiteY17" fmla="*/ 3501288 h 4376349"/>
                <a:gd name="connsiteX18" fmla="*/ 2530697 w 4400740"/>
                <a:gd name="connsiteY18" fmla="*/ 3747224 h 4376349"/>
                <a:gd name="connsiteX19" fmla="*/ 2708910 w 4400740"/>
                <a:gd name="connsiteY19" fmla="*/ 3747224 h 4376349"/>
                <a:gd name="connsiteX20" fmla="*/ 2708910 w 4400740"/>
                <a:gd name="connsiteY20" fmla="*/ 3458902 h 4376349"/>
                <a:gd name="connsiteX21" fmla="*/ 2766155 w 4400740"/>
                <a:gd name="connsiteY21" fmla="*/ 3401942 h 4376349"/>
                <a:gd name="connsiteX22" fmla="*/ 2823115 w 4400740"/>
                <a:gd name="connsiteY22" fmla="*/ 3458902 h 4376349"/>
                <a:gd name="connsiteX23" fmla="*/ 2823115 w 4400740"/>
                <a:gd name="connsiteY23" fmla="*/ 3747224 h 4376349"/>
                <a:gd name="connsiteX24" fmla="*/ 3569684 w 4400740"/>
                <a:gd name="connsiteY24" fmla="*/ 3747224 h 4376349"/>
                <a:gd name="connsiteX25" fmla="*/ 3569684 w 4400740"/>
                <a:gd name="connsiteY25" fmla="*/ 3458902 h 4376349"/>
                <a:gd name="connsiteX26" fmla="*/ 3626644 w 4400740"/>
                <a:gd name="connsiteY26" fmla="*/ 3401942 h 4376349"/>
                <a:gd name="connsiteX27" fmla="*/ 3683889 w 4400740"/>
                <a:gd name="connsiteY27" fmla="*/ 3458902 h 4376349"/>
                <a:gd name="connsiteX28" fmla="*/ 3683889 w 4400740"/>
                <a:gd name="connsiteY28" fmla="*/ 3747224 h 4376349"/>
                <a:gd name="connsiteX29" fmla="*/ 3862102 w 4400740"/>
                <a:gd name="connsiteY29" fmla="*/ 3747224 h 4376349"/>
                <a:gd name="connsiteX30" fmla="*/ 3861340 w 4400740"/>
                <a:gd name="connsiteY30" fmla="*/ 3501288 h 4376349"/>
                <a:gd name="connsiteX31" fmla="*/ 3396329 w 4400740"/>
                <a:gd name="connsiteY31" fmla="*/ 3132766 h 4376349"/>
                <a:gd name="connsiteX32" fmla="*/ 3396329 w 4400740"/>
                <a:gd name="connsiteY32" fmla="*/ 3132766 h 4376349"/>
                <a:gd name="connsiteX33" fmla="*/ 3063430 w 4400740"/>
                <a:gd name="connsiteY33" fmla="*/ 2407342 h 4376349"/>
                <a:gd name="connsiteX34" fmla="*/ 2924651 w 4400740"/>
                <a:gd name="connsiteY34" fmla="*/ 2575268 h 4376349"/>
                <a:gd name="connsiteX35" fmla="*/ 3071241 w 4400740"/>
                <a:gd name="connsiteY35" fmla="*/ 3046374 h 4376349"/>
                <a:gd name="connsiteX36" fmla="*/ 3321558 w 4400740"/>
                <a:gd name="connsiteY36" fmla="*/ 3046374 h 4376349"/>
                <a:gd name="connsiteX37" fmla="*/ 3468148 w 4400740"/>
                <a:gd name="connsiteY37" fmla="*/ 2575268 h 4376349"/>
                <a:gd name="connsiteX38" fmla="*/ 3063430 w 4400740"/>
                <a:gd name="connsiteY38" fmla="*/ 2407342 h 4376349"/>
                <a:gd name="connsiteX39" fmla="*/ 3063430 w 4400740"/>
                <a:gd name="connsiteY39" fmla="*/ 2407342 h 4376349"/>
                <a:gd name="connsiteX40" fmla="*/ 3196495 w 4400740"/>
                <a:gd name="connsiteY40" fmla="*/ 1967763 h 4376349"/>
                <a:gd name="connsiteX41" fmla="*/ 4400741 w 4400740"/>
                <a:gd name="connsiteY41" fmla="*/ 3172199 h 4376349"/>
                <a:gd name="connsiteX42" fmla="*/ 3196495 w 4400740"/>
                <a:gd name="connsiteY42" fmla="*/ 4376350 h 4376349"/>
                <a:gd name="connsiteX43" fmla="*/ 2344388 w 4400740"/>
                <a:gd name="connsiteY43" fmla="*/ 4022877 h 4376349"/>
                <a:gd name="connsiteX44" fmla="*/ 294799 w 4400740"/>
                <a:gd name="connsiteY44" fmla="*/ 4022877 h 4376349"/>
                <a:gd name="connsiteX45" fmla="*/ 0 w 4400740"/>
                <a:gd name="connsiteY45" fmla="*/ 3721601 h 4376349"/>
                <a:gd name="connsiteX46" fmla="*/ 0 w 4400740"/>
                <a:gd name="connsiteY46" fmla="*/ 695223 h 4376349"/>
                <a:gd name="connsiteX47" fmla="*/ 294799 w 4400740"/>
                <a:gd name="connsiteY47" fmla="*/ 393662 h 4376349"/>
                <a:gd name="connsiteX48" fmla="*/ 917924 w 4400740"/>
                <a:gd name="connsiteY48" fmla="*/ 393662 h 4376349"/>
                <a:gd name="connsiteX49" fmla="*/ 917924 w 4400740"/>
                <a:gd name="connsiteY49" fmla="*/ 312699 h 4376349"/>
                <a:gd name="connsiteX50" fmla="*/ 1022414 w 4400740"/>
                <a:gd name="connsiteY50" fmla="*/ 213639 h 4376349"/>
                <a:gd name="connsiteX51" fmla="*/ 1292447 w 4400740"/>
                <a:gd name="connsiteY51" fmla="*/ 213639 h 4376349"/>
                <a:gd name="connsiteX52" fmla="*/ 1806797 w 4400740"/>
                <a:gd name="connsiteY52" fmla="*/ 75431 h 4376349"/>
                <a:gd name="connsiteX53" fmla="*/ 1897475 w 4400740"/>
                <a:gd name="connsiteY53" fmla="*/ 213639 h 4376349"/>
                <a:gd name="connsiteX54" fmla="*/ 2167509 w 4400740"/>
                <a:gd name="connsiteY54" fmla="*/ 213639 h 4376349"/>
                <a:gd name="connsiteX55" fmla="*/ 2271713 w 4400740"/>
                <a:gd name="connsiteY55" fmla="*/ 312699 h 4376349"/>
                <a:gd name="connsiteX56" fmla="*/ 2271713 w 4400740"/>
                <a:gd name="connsiteY56" fmla="*/ 393662 h 4376349"/>
                <a:gd name="connsiteX57" fmla="*/ 2895124 w 4400740"/>
                <a:gd name="connsiteY57" fmla="*/ 393662 h 4376349"/>
                <a:gd name="connsiteX58" fmla="*/ 3189732 w 4400740"/>
                <a:gd name="connsiteY58" fmla="*/ 695223 h 4376349"/>
                <a:gd name="connsiteX59" fmla="*/ 3189732 w 4400740"/>
                <a:gd name="connsiteY59" fmla="*/ 1968049 h 4376349"/>
                <a:gd name="connsiteX60" fmla="*/ 3196495 w 4400740"/>
                <a:gd name="connsiteY60" fmla="*/ 1967763 h 4376349"/>
                <a:gd name="connsiteX61" fmla="*/ 3196495 w 4400740"/>
                <a:gd name="connsiteY61" fmla="*/ 1967763 h 4376349"/>
                <a:gd name="connsiteX62" fmla="*/ 2243709 w 4400740"/>
                <a:gd name="connsiteY62" fmla="*/ 3908768 h 4376349"/>
                <a:gd name="connsiteX63" fmla="*/ 2091976 w 4400740"/>
                <a:gd name="connsiteY63" fmla="*/ 3652831 h 4376349"/>
                <a:gd name="connsiteX64" fmla="*/ 348615 w 4400740"/>
                <a:gd name="connsiteY64" fmla="*/ 3652831 h 4376349"/>
                <a:gd name="connsiteX65" fmla="*/ 291370 w 4400740"/>
                <a:gd name="connsiteY65" fmla="*/ 3595871 h 4376349"/>
                <a:gd name="connsiteX66" fmla="*/ 291370 w 4400740"/>
                <a:gd name="connsiteY66" fmla="*/ 664172 h 4376349"/>
                <a:gd name="connsiteX67" fmla="*/ 348615 w 4400740"/>
                <a:gd name="connsiteY67" fmla="*/ 606926 h 4376349"/>
                <a:gd name="connsiteX68" fmla="*/ 918020 w 4400740"/>
                <a:gd name="connsiteY68" fmla="*/ 606926 h 4376349"/>
                <a:gd name="connsiteX69" fmla="*/ 918020 w 4400740"/>
                <a:gd name="connsiteY69" fmla="*/ 508152 h 4376349"/>
                <a:gd name="connsiteX70" fmla="*/ 294799 w 4400740"/>
                <a:gd name="connsiteY70" fmla="*/ 508152 h 4376349"/>
                <a:gd name="connsiteX71" fmla="*/ 114395 w 4400740"/>
                <a:gd name="connsiteY71" fmla="*/ 695223 h 4376349"/>
                <a:gd name="connsiteX72" fmla="*/ 114395 w 4400740"/>
                <a:gd name="connsiteY72" fmla="*/ 3721697 h 4376349"/>
                <a:gd name="connsiteX73" fmla="*/ 294799 w 4400740"/>
                <a:gd name="connsiteY73" fmla="*/ 3908768 h 4376349"/>
                <a:gd name="connsiteX74" fmla="*/ 2243709 w 4400740"/>
                <a:gd name="connsiteY74" fmla="*/ 3908768 h 4376349"/>
                <a:gd name="connsiteX75" fmla="*/ 2049018 w 4400740"/>
                <a:gd name="connsiteY75" fmla="*/ 3538626 h 4376349"/>
                <a:gd name="connsiteX76" fmla="*/ 2784253 w 4400740"/>
                <a:gd name="connsiteY76" fmla="*/ 2040153 h 4376349"/>
                <a:gd name="connsiteX77" fmla="*/ 2784253 w 4400740"/>
                <a:gd name="connsiteY77" fmla="*/ 721131 h 4376349"/>
                <a:gd name="connsiteX78" fmla="*/ 2270474 w 4400740"/>
                <a:gd name="connsiteY78" fmla="*/ 721131 h 4376349"/>
                <a:gd name="connsiteX79" fmla="*/ 2167604 w 4400740"/>
                <a:gd name="connsiteY79" fmla="*/ 803999 h 4376349"/>
                <a:gd name="connsiteX80" fmla="*/ 1022509 w 4400740"/>
                <a:gd name="connsiteY80" fmla="*/ 803999 h 4376349"/>
                <a:gd name="connsiteX81" fmla="*/ 919353 w 4400740"/>
                <a:gd name="connsiteY81" fmla="*/ 721131 h 4376349"/>
                <a:gd name="connsiteX82" fmla="*/ 405575 w 4400740"/>
                <a:gd name="connsiteY82" fmla="*/ 721131 h 4376349"/>
                <a:gd name="connsiteX83" fmla="*/ 405575 w 4400740"/>
                <a:gd name="connsiteY83" fmla="*/ 3538626 h 4376349"/>
                <a:gd name="connsiteX84" fmla="*/ 2049018 w 4400740"/>
                <a:gd name="connsiteY84" fmla="*/ 3538626 h 4376349"/>
                <a:gd name="connsiteX85" fmla="*/ 2898743 w 4400740"/>
                <a:gd name="connsiteY85" fmla="*/ 2005006 h 4376349"/>
                <a:gd name="connsiteX86" fmla="*/ 3075623 w 4400740"/>
                <a:gd name="connsiteY86" fmla="*/ 1973954 h 4376349"/>
                <a:gd name="connsiteX87" fmla="*/ 3075623 w 4400740"/>
                <a:gd name="connsiteY87" fmla="*/ 695223 h 4376349"/>
                <a:gd name="connsiteX88" fmla="*/ 2895219 w 4400740"/>
                <a:gd name="connsiteY88" fmla="*/ 508152 h 4376349"/>
                <a:gd name="connsiteX89" fmla="*/ 2271808 w 4400740"/>
                <a:gd name="connsiteY89" fmla="*/ 508152 h 4376349"/>
                <a:gd name="connsiteX90" fmla="*/ 2271808 w 4400740"/>
                <a:gd name="connsiteY90" fmla="*/ 607022 h 4376349"/>
                <a:gd name="connsiteX91" fmla="*/ 2841498 w 4400740"/>
                <a:gd name="connsiteY91" fmla="*/ 607022 h 4376349"/>
                <a:gd name="connsiteX92" fmla="*/ 2898743 w 4400740"/>
                <a:gd name="connsiteY92" fmla="*/ 664267 h 4376349"/>
                <a:gd name="connsiteX93" fmla="*/ 2898743 w 4400740"/>
                <a:gd name="connsiteY93" fmla="*/ 2005006 h 4376349"/>
                <a:gd name="connsiteX94" fmla="*/ 3967163 w 4400740"/>
                <a:gd name="connsiteY94" fmla="*/ 2401341 h 4376349"/>
                <a:gd name="connsiteX95" fmla="*/ 2425732 w 4400740"/>
                <a:gd name="connsiteY95" fmla="*/ 2401341 h 4376349"/>
                <a:gd name="connsiteX96" fmla="*/ 2425732 w 4400740"/>
                <a:gd name="connsiteY96" fmla="*/ 3942772 h 4376349"/>
                <a:gd name="connsiteX97" fmla="*/ 3967163 w 4400740"/>
                <a:gd name="connsiteY97" fmla="*/ 3942772 h 4376349"/>
                <a:gd name="connsiteX98" fmla="*/ 3967163 w 4400740"/>
                <a:gd name="connsiteY98" fmla="*/ 2401341 h 4376349"/>
                <a:gd name="connsiteX99" fmla="*/ 3967163 w 4400740"/>
                <a:gd name="connsiteY99" fmla="*/ 2401341 h 4376349"/>
                <a:gd name="connsiteX100" fmla="*/ 1349978 w 4400740"/>
                <a:gd name="connsiteY100" fmla="*/ 3042850 h 4376349"/>
                <a:gd name="connsiteX101" fmla="*/ 1292733 w 4400740"/>
                <a:gd name="connsiteY101" fmla="*/ 2985605 h 4376349"/>
                <a:gd name="connsiteX102" fmla="*/ 1349978 w 4400740"/>
                <a:gd name="connsiteY102" fmla="*/ 2928359 h 4376349"/>
                <a:gd name="connsiteX103" fmla="*/ 1875092 w 4400740"/>
                <a:gd name="connsiteY103" fmla="*/ 2928359 h 4376349"/>
                <a:gd name="connsiteX104" fmla="*/ 1932051 w 4400740"/>
                <a:gd name="connsiteY104" fmla="*/ 2985605 h 4376349"/>
                <a:gd name="connsiteX105" fmla="*/ 1875092 w 4400740"/>
                <a:gd name="connsiteY105" fmla="*/ 3042850 h 4376349"/>
                <a:gd name="connsiteX106" fmla="*/ 1349978 w 4400740"/>
                <a:gd name="connsiteY106" fmla="*/ 3042850 h 4376349"/>
                <a:gd name="connsiteX107" fmla="*/ 1349978 w 4400740"/>
                <a:gd name="connsiteY107" fmla="*/ 2243988 h 4376349"/>
                <a:gd name="connsiteX108" fmla="*/ 1292733 w 4400740"/>
                <a:gd name="connsiteY108" fmla="*/ 2186743 h 4376349"/>
                <a:gd name="connsiteX109" fmla="*/ 1349978 w 4400740"/>
                <a:gd name="connsiteY109" fmla="*/ 2129498 h 4376349"/>
                <a:gd name="connsiteX110" fmla="*/ 2250948 w 4400740"/>
                <a:gd name="connsiteY110" fmla="*/ 2129498 h 4376349"/>
                <a:gd name="connsiteX111" fmla="*/ 2308193 w 4400740"/>
                <a:gd name="connsiteY111" fmla="*/ 2186743 h 4376349"/>
                <a:gd name="connsiteX112" fmla="*/ 2250948 w 4400740"/>
                <a:gd name="connsiteY112" fmla="*/ 2243988 h 4376349"/>
                <a:gd name="connsiteX113" fmla="*/ 1349978 w 4400740"/>
                <a:gd name="connsiteY113" fmla="*/ 2243988 h 4376349"/>
                <a:gd name="connsiteX114" fmla="*/ 1349978 w 4400740"/>
                <a:gd name="connsiteY114" fmla="*/ 1444745 h 4376349"/>
                <a:gd name="connsiteX115" fmla="*/ 1292733 w 4400740"/>
                <a:gd name="connsiteY115" fmla="*/ 1387786 h 4376349"/>
                <a:gd name="connsiteX116" fmla="*/ 1349978 w 4400740"/>
                <a:gd name="connsiteY116" fmla="*/ 1330541 h 4376349"/>
                <a:gd name="connsiteX117" fmla="*/ 2250948 w 4400740"/>
                <a:gd name="connsiteY117" fmla="*/ 1330541 h 4376349"/>
                <a:gd name="connsiteX118" fmla="*/ 2308193 w 4400740"/>
                <a:gd name="connsiteY118" fmla="*/ 1387786 h 4376349"/>
                <a:gd name="connsiteX119" fmla="*/ 2250948 w 4400740"/>
                <a:gd name="connsiteY119" fmla="*/ 1444745 h 4376349"/>
                <a:gd name="connsiteX120" fmla="*/ 1349978 w 4400740"/>
                <a:gd name="connsiteY120" fmla="*/ 1444745 h 4376349"/>
                <a:gd name="connsiteX121" fmla="*/ 693896 w 4400740"/>
                <a:gd name="connsiteY121" fmla="*/ 2999416 h 4376349"/>
                <a:gd name="connsiteX122" fmla="*/ 714375 w 4400740"/>
                <a:gd name="connsiteY122" fmla="*/ 2921692 h 4376349"/>
                <a:gd name="connsiteX123" fmla="*/ 792385 w 4400740"/>
                <a:gd name="connsiteY123" fmla="*/ 2942456 h 4376349"/>
                <a:gd name="connsiteX124" fmla="*/ 838867 w 4400740"/>
                <a:gd name="connsiteY124" fmla="*/ 3022943 h 4376349"/>
                <a:gd name="connsiteX125" fmla="*/ 1027557 w 4400740"/>
                <a:gd name="connsiteY125" fmla="*/ 2794819 h 4376349"/>
                <a:gd name="connsiteX126" fmla="*/ 650177 w 4400740"/>
                <a:gd name="connsiteY126" fmla="*/ 2794819 h 4376349"/>
                <a:gd name="connsiteX127" fmla="*/ 650177 w 4400740"/>
                <a:gd name="connsiteY127" fmla="*/ 3226016 h 4376349"/>
                <a:gd name="connsiteX128" fmla="*/ 1081373 w 4400740"/>
                <a:gd name="connsiteY128" fmla="*/ 3226016 h 4376349"/>
                <a:gd name="connsiteX129" fmla="*/ 1081373 w 4400740"/>
                <a:gd name="connsiteY129" fmla="*/ 2909024 h 4376349"/>
                <a:gd name="connsiteX130" fmla="*/ 874776 w 4400740"/>
                <a:gd name="connsiteY130" fmla="*/ 3159055 h 4376349"/>
                <a:gd name="connsiteX131" fmla="*/ 874490 w 4400740"/>
                <a:gd name="connsiteY131" fmla="*/ 3159055 h 4376349"/>
                <a:gd name="connsiteX132" fmla="*/ 781336 w 4400740"/>
                <a:gd name="connsiteY132" fmla="*/ 3151244 h 4376349"/>
                <a:gd name="connsiteX133" fmla="*/ 693896 w 4400740"/>
                <a:gd name="connsiteY133" fmla="*/ 2999416 h 4376349"/>
                <a:gd name="connsiteX134" fmla="*/ 1122140 w 4400740"/>
                <a:gd name="connsiteY134" fmla="*/ 2680329 h 4376349"/>
                <a:gd name="connsiteX135" fmla="*/ 1164527 w 4400740"/>
                <a:gd name="connsiteY135" fmla="*/ 2628989 h 4376349"/>
                <a:gd name="connsiteX136" fmla="*/ 1245013 w 4400740"/>
                <a:gd name="connsiteY136" fmla="*/ 2621464 h 4376349"/>
                <a:gd name="connsiteX137" fmla="*/ 1252538 w 4400740"/>
                <a:gd name="connsiteY137" fmla="*/ 2701950 h 4376349"/>
                <a:gd name="connsiteX138" fmla="*/ 1195578 w 4400740"/>
                <a:gd name="connsiteY138" fmla="*/ 2770530 h 4376349"/>
                <a:gd name="connsiteX139" fmla="*/ 1195578 w 4400740"/>
                <a:gd name="connsiteY139" fmla="*/ 3282975 h 4376349"/>
                <a:gd name="connsiteX140" fmla="*/ 1138619 w 4400740"/>
                <a:gd name="connsiteY140" fmla="*/ 3340221 h 4376349"/>
                <a:gd name="connsiteX141" fmla="*/ 592931 w 4400740"/>
                <a:gd name="connsiteY141" fmla="*/ 3340221 h 4376349"/>
                <a:gd name="connsiteX142" fmla="*/ 535972 w 4400740"/>
                <a:gd name="connsiteY142" fmla="*/ 3282975 h 4376349"/>
                <a:gd name="connsiteX143" fmla="*/ 535972 w 4400740"/>
                <a:gd name="connsiteY143" fmla="*/ 2737574 h 4376349"/>
                <a:gd name="connsiteX144" fmla="*/ 592931 w 4400740"/>
                <a:gd name="connsiteY144" fmla="*/ 2680329 h 4376349"/>
                <a:gd name="connsiteX145" fmla="*/ 1122140 w 4400740"/>
                <a:gd name="connsiteY145" fmla="*/ 2680329 h 4376349"/>
                <a:gd name="connsiteX146" fmla="*/ 693896 w 4400740"/>
                <a:gd name="connsiteY146" fmla="*/ 2176456 h 4376349"/>
                <a:gd name="connsiteX147" fmla="*/ 714661 w 4400740"/>
                <a:gd name="connsiteY147" fmla="*/ 2098922 h 4376349"/>
                <a:gd name="connsiteX148" fmla="*/ 792385 w 4400740"/>
                <a:gd name="connsiteY148" fmla="*/ 2119687 h 4376349"/>
                <a:gd name="connsiteX149" fmla="*/ 838867 w 4400740"/>
                <a:gd name="connsiteY149" fmla="*/ 2200459 h 4376349"/>
                <a:gd name="connsiteX150" fmla="*/ 1027557 w 4400740"/>
                <a:gd name="connsiteY150" fmla="*/ 1972049 h 4376349"/>
                <a:gd name="connsiteX151" fmla="*/ 650177 w 4400740"/>
                <a:gd name="connsiteY151" fmla="*/ 1972049 h 4376349"/>
                <a:gd name="connsiteX152" fmla="*/ 650177 w 4400740"/>
                <a:gd name="connsiteY152" fmla="*/ 2403246 h 4376349"/>
                <a:gd name="connsiteX153" fmla="*/ 1081373 w 4400740"/>
                <a:gd name="connsiteY153" fmla="*/ 2403246 h 4376349"/>
                <a:gd name="connsiteX154" fmla="*/ 1081373 w 4400740"/>
                <a:gd name="connsiteY154" fmla="*/ 2086254 h 4376349"/>
                <a:gd name="connsiteX155" fmla="*/ 874776 w 4400740"/>
                <a:gd name="connsiteY155" fmla="*/ 2336285 h 4376349"/>
                <a:gd name="connsiteX156" fmla="*/ 874490 w 4400740"/>
                <a:gd name="connsiteY156" fmla="*/ 2336285 h 4376349"/>
                <a:gd name="connsiteX157" fmla="*/ 781336 w 4400740"/>
                <a:gd name="connsiteY157" fmla="*/ 2328189 h 4376349"/>
                <a:gd name="connsiteX158" fmla="*/ 693896 w 4400740"/>
                <a:gd name="connsiteY158" fmla="*/ 2176456 h 4376349"/>
                <a:gd name="connsiteX159" fmla="*/ 1122140 w 4400740"/>
                <a:gd name="connsiteY159" fmla="*/ 1857559 h 4376349"/>
                <a:gd name="connsiteX160" fmla="*/ 1164527 w 4400740"/>
                <a:gd name="connsiteY160" fmla="*/ 1806219 h 4376349"/>
                <a:gd name="connsiteX161" fmla="*/ 1245013 w 4400740"/>
                <a:gd name="connsiteY161" fmla="*/ 1798694 h 4376349"/>
                <a:gd name="connsiteX162" fmla="*/ 1252538 w 4400740"/>
                <a:gd name="connsiteY162" fmla="*/ 1879181 h 4376349"/>
                <a:gd name="connsiteX163" fmla="*/ 1195578 w 4400740"/>
                <a:gd name="connsiteY163" fmla="*/ 1947761 h 4376349"/>
                <a:gd name="connsiteX164" fmla="*/ 1195578 w 4400740"/>
                <a:gd name="connsiteY164" fmla="*/ 2460206 h 4376349"/>
                <a:gd name="connsiteX165" fmla="*/ 1138619 w 4400740"/>
                <a:gd name="connsiteY165" fmla="*/ 2517451 h 4376349"/>
                <a:gd name="connsiteX166" fmla="*/ 592931 w 4400740"/>
                <a:gd name="connsiteY166" fmla="*/ 2517451 h 4376349"/>
                <a:gd name="connsiteX167" fmla="*/ 535972 w 4400740"/>
                <a:gd name="connsiteY167" fmla="*/ 2460206 h 4376349"/>
                <a:gd name="connsiteX168" fmla="*/ 535972 w 4400740"/>
                <a:gd name="connsiteY168" fmla="*/ 1914804 h 4376349"/>
                <a:gd name="connsiteX169" fmla="*/ 592931 w 4400740"/>
                <a:gd name="connsiteY169" fmla="*/ 1857559 h 4376349"/>
                <a:gd name="connsiteX170" fmla="*/ 1122140 w 4400740"/>
                <a:gd name="connsiteY170" fmla="*/ 1857559 h 4376349"/>
                <a:gd name="connsiteX171" fmla="*/ 693896 w 4400740"/>
                <a:gd name="connsiteY171" fmla="*/ 1353782 h 4376349"/>
                <a:gd name="connsiteX172" fmla="*/ 714661 w 4400740"/>
                <a:gd name="connsiteY172" fmla="*/ 1276248 h 4376349"/>
                <a:gd name="connsiteX173" fmla="*/ 792385 w 4400740"/>
                <a:gd name="connsiteY173" fmla="*/ 1297013 h 4376349"/>
                <a:gd name="connsiteX174" fmla="*/ 838867 w 4400740"/>
                <a:gd name="connsiteY174" fmla="*/ 1377785 h 4376349"/>
                <a:gd name="connsiteX175" fmla="*/ 1027557 w 4400740"/>
                <a:gd name="connsiteY175" fmla="*/ 1149375 h 4376349"/>
                <a:gd name="connsiteX176" fmla="*/ 650177 w 4400740"/>
                <a:gd name="connsiteY176" fmla="*/ 1149375 h 4376349"/>
                <a:gd name="connsiteX177" fmla="*/ 650177 w 4400740"/>
                <a:gd name="connsiteY177" fmla="*/ 1580572 h 4376349"/>
                <a:gd name="connsiteX178" fmla="*/ 1081373 w 4400740"/>
                <a:gd name="connsiteY178" fmla="*/ 1580572 h 4376349"/>
                <a:gd name="connsiteX179" fmla="*/ 1081373 w 4400740"/>
                <a:gd name="connsiteY179" fmla="*/ 1263580 h 4376349"/>
                <a:gd name="connsiteX180" fmla="*/ 874776 w 4400740"/>
                <a:gd name="connsiteY180" fmla="*/ 1513611 h 4376349"/>
                <a:gd name="connsiteX181" fmla="*/ 874490 w 4400740"/>
                <a:gd name="connsiteY181" fmla="*/ 1513611 h 4376349"/>
                <a:gd name="connsiteX182" fmla="*/ 781336 w 4400740"/>
                <a:gd name="connsiteY182" fmla="*/ 1505515 h 4376349"/>
                <a:gd name="connsiteX183" fmla="*/ 693896 w 4400740"/>
                <a:gd name="connsiteY183" fmla="*/ 1353782 h 4376349"/>
                <a:gd name="connsiteX184" fmla="*/ 1122140 w 4400740"/>
                <a:gd name="connsiteY184" fmla="*/ 1034885 h 4376349"/>
                <a:gd name="connsiteX185" fmla="*/ 1164527 w 4400740"/>
                <a:gd name="connsiteY185" fmla="*/ 983545 h 4376349"/>
                <a:gd name="connsiteX186" fmla="*/ 1245013 w 4400740"/>
                <a:gd name="connsiteY186" fmla="*/ 976020 h 4376349"/>
                <a:gd name="connsiteX187" fmla="*/ 1252538 w 4400740"/>
                <a:gd name="connsiteY187" fmla="*/ 1056506 h 4376349"/>
                <a:gd name="connsiteX188" fmla="*/ 1195578 w 4400740"/>
                <a:gd name="connsiteY188" fmla="*/ 1125086 h 4376349"/>
                <a:gd name="connsiteX189" fmla="*/ 1195578 w 4400740"/>
                <a:gd name="connsiteY189" fmla="*/ 1637817 h 4376349"/>
                <a:gd name="connsiteX190" fmla="*/ 1138619 w 4400740"/>
                <a:gd name="connsiteY190" fmla="*/ 1694777 h 4376349"/>
                <a:gd name="connsiteX191" fmla="*/ 592931 w 4400740"/>
                <a:gd name="connsiteY191" fmla="*/ 1694777 h 4376349"/>
                <a:gd name="connsiteX192" fmla="*/ 535972 w 4400740"/>
                <a:gd name="connsiteY192" fmla="*/ 1637817 h 4376349"/>
                <a:gd name="connsiteX193" fmla="*/ 535972 w 4400740"/>
                <a:gd name="connsiteY193" fmla="*/ 1092130 h 4376349"/>
                <a:gd name="connsiteX194" fmla="*/ 592931 w 4400740"/>
                <a:gd name="connsiteY194" fmla="*/ 1034885 h 4376349"/>
                <a:gd name="connsiteX195" fmla="*/ 1122140 w 4400740"/>
                <a:gd name="connsiteY195" fmla="*/ 1034885 h 4376349"/>
                <a:gd name="connsiteX196" fmla="*/ 1594866 w 4400740"/>
                <a:gd name="connsiteY196" fmla="*/ 138487 h 4376349"/>
                <a:gd name="connsiteX197" fmla="*/ 1699355 w 4400740"/>
                <a:gd name="connsiteY197" fmla="*/ 390709 h 4376349"/>
                <a:gd name="connsiteX198" fmla="*/ 1447133 w 4400740"/>
                <a:gd name="connsiteY198" fmla="*/ 286220 h 4376349"/>
                <a:gd name="connsiteX199" fmla="*/ 1594866 w 4400740"/>
                <a:gd name="connsiteY199" fmla="*/ 138487 h 4376349"/>
                <a:gd name="connsiteX200" fmla="*/ 1594866 w 4400740"/>
                <a:gd name="connsiteY200" fmla="*/ 138487 h 4376349"/>
                <a:gd name="connsiteX201" fmla="*/ 1618678 w 4400740"/>
                <a:gd name="connsiteY201" fmla="*/ 262693 h 4376349"/>
                <a:gd name="connsiteX202" fmla="*/ 1571435 w 4400740"/>
                <a:gd name="connsiteY202" fmla="*/ 309937 h 4376349"/>
                <a:gd name="connsiteX203" fmla="*/ 1618678 w 4400740"/>
                <a:gd name="connsiteY203" fmla="*/ 262693 h 4376349"/>
                <a:gd name="connsiteX204" fmla="*/ 1618678 w 4400740"/>
                <a:gd name="connsiteY204" fmla="*/ 262693 h 4376349"/>
                <a:gd name="connsiteX205" fmla="*/ 1340549 w 4400740"/>
                <a:gd name="connsiteY205" fmla="*/ 328034 h 4376349"/>
                <a:gd name="connsiteX206" fmla="*/ 1032510 w 4400740"/>
                <a:gd name="connsiteY206" fmla="*/ 328034 h 4376349"/>
                <a:gd name="connsiteX207" fmla="*/ 1032510 w 4400740"/>
                <a:gd name="connsiteY207" fmla="*/ 689889 h 4376349"/>
                <a:gd name="connsiteX208" fmla="*/ 2157603 w 4400740"/>
                <a:gd name="connsiteY208" fmla="*/ 689889 h 4376349"/>
                <a:gd name="connsiteX209" fmla="*/ 2157603 w 4400740"/>
                <a:gd name="connsiteY209" fmla="*/ 328034 h 4376349"/>
                <a:gd name="connsiteX210" fmla="*/ 1849565 w 4400740"/>
                <a:gd name="connsiteY210" fmla="*/ 328034 h 4376349"/>
                <a:gd name="connsiteX211" fmla="*/ 1849565 w 4400740"/>
                <a:gd name="connsiteY211" fmla="*/ 327749 h 4376349"/>
                <a:gd name="connsiteX212" fmla="*/ 1792605 w 4400740"/>
                <a:gd name="connsiteY212" fmla="*/ 274028 h 4376349"/>
                <a:gd name="connsiteX213" fmla="*/ 1456468 w 4400740"/>
                <a:gd name="connsiteY213" fmla="*/ 162776 h 4376349"/>
                <a:gd name="connsiteX214" fmla="*/ 1397603 w 4400740"/>
                <a:gd name="connsiteY214" fmla="*/ 271075 h 4376349"/>
                <a:gd name="connsiteX215" fmla="*/ 1340549 w 4400740"/>
                <a:gd name="connsiteY215" fmla="*/ 328034 h 4376349"/>
                <a:gd name="connsiteX216" fmla="*/ 1340549 w 4400740"/>
                <a:gd name="connsiteY216" fmla="*/ 328034 h 4376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4400740" h="4376349">
                  <a:moveTo>
                    <a:pt x="2810732" y="2566314"/>
                  </a:moveTo>
                  <a:cubicBezTo>
                    <a:pt x="2841784" y="2171027"/>
                    <a:pt x="3551111" y="2171027"/>
                    <a:pt x="3582162" y="2566314"/>
                  </a:cubicBezTo>
                  <a:cubicBezTo>
                    <a:pt x="3597783" y="2765006"/>
                    <a:pt x="3559493" y="2917882"/>
                    <a:pt x="3493294" y="3023705"/>
                  </a:cubicBezTo>
                  <a:cubicBezTo>
                    <a:pt x="3761709" y="3052851"/>
                    <a:pt x="3975735" y="3211347"/>
                    <a:pt x="3975735" y="3501383"/>
                  </a:cubicBezTo>
                  <a:lnTo>
                    <a:pt x="3976021" y="3804564"/>
                  </a:lnTo>
                  <a:cubicBezTo>
                    <a:pt x="3976021" y="3835901"/>
                    <a:pt x="3950684" y="3861524"/>
                    <a:pt x="3919061" y="3861524"/>
                  </a:cubicBezTo>
                  <a:lnTo>
                    <a:pt x="3919061" y="3861524"/>
                  </a:lnTo>
                  <a:cubicBezTo>
                    <a:pt x="3437382" y="3861524"/>
                    <a:pt x="2955417" y="3861524"/>
                    <a:pt x="2473738" y="3861524"/>
                  </a:cubicBezTo>
                  <a:cubicBezTo>
                    <a:pt x="2440781" y="3861524"/>
                    <a:pt x="2415159" y="3835330"/>
                    <a:pt x="2416778" y="3799421"/>
                  </a:cubicBezTo>
                  <a:lnTo>
                    <a:pt x="2417064" y="3658165"/>
                  </a:lnTo>
                  <a:cubicBezTo>
                    <a:pt x="2417064" y="3639496"/>
                    <a:pt x="2417064" y="3625208"/>
                    <a:pt x="2417064" y="3501288"/>
                  </a:cubicBezTo>
                  <a:cubicBezTo>
                    <a:pt x="2417064" y="3211347"/>
                    <a:pt x="2631186" y="3052851"/>
                    <a:pt x="2899601" y="3023609"/>
                  </a:cubicBezTo>
                  <a:cubicBezTo>
                    <a:pt x="2833402" y="2917882"/>
                    <a:pt x="2795016" y="2765101"/>
                    <a:pt x="2810732" y="2566314"/>
                  </a:cubicBezTo>
                  <a:lnTo>
                    <a:pt x="2810732" y="2566314"/>
                  </a:lnTo>
                  <a:close/>
                  <a:moveTo>
                    <a:pt x="3396329" y="3132766"/>
                  </a:moveTo>
                  <a:cubicBezTo>
                    <a:pt x="3277553" y="3225063"/>
                    <a:pt x="3124676" y="3227540"/>
                    <a:pt x="3003709" y="3138481"/>
                  </a:cubicBezTo>
                  <a:cubicBezTo>
                    <a:pt x="2993708" y="3130956"/>
                    <a:pt x="2998280" y="3132575"/>
                    <a:pt x="2972943" y="3132766"/>
                  </a:cubicBezTo>
                  <a:cubicBezTo>
                    <a:pt x="2739676" y="3137338"/>
                    <a:pt x="2531745" y="3248590"/>
                    <a:pt x="2531459" y="3501288"/>
                  </a:cubicBezTo>
                  <a:lnTo>
                    <a:pt x="2530697" y="3747224"/>
                  </a:lnTo>
                  <a:lnTo>
                    <a:pt x="2708910" y="3747224"/>
                  </a:lnTo>
                  <a:lnTo>
                    <a:pt x="2708910" y="3458902"/>
                  </a:lnTo>
                  <a:cubicBezTo>
                    <a:pt x="2708910" y="3427565"/>
                    <a:pt x="2734532" y="3401942"/>
                    <a:pt x="2766155" y="3401942"/>
                  </a:cubicBezTo>
                  <a:cubicBezTo>
                    <a:pt x="2797493" y="3401942"/>
                    <a:pt x="2823115" y="3427565"/>
                    <a:pt x="2823115" y="3458902"/>
                  </a:cubicBezTo>
                  <a:lnTo>
                    <a:pt x="2823115" y="3747224"/>
                  </a:lnTo>
                  <a:lnTo>
                    <a:pt x="3569684" y="3747224"/>
                  </a:lnTo>
                  <a:lnTo>
                    <a:pt x="3569684" y="3458902"/>
                  </a:lnTo>
                  <a:cubicBezTo>
                    <a:pt x="3569684" y="3427565"/>
                    <a:pt x="3595307" y="3401942"/>
                    <a:pt x="3626644" y="3401942"/>
                  </a:cubicBezTo>
                  <a:cubicBezTo>
                    <a:pt x="3658267" y="3401942"/>
                    <a:pt x="3683889" y="3427565"/>
                    <a:pt x="3683889" y="3458902"/>
                  </a:cubicBezTo>
                  <a:lnTo>
                    <a:pt x="3683889" y="3747224"/>
                  </a:lnTo>
                  <a:lnTo>
                    <a:pt x="3862102" y="3747224"/>
                  </a:lnTo>
                  <a:lnTo>
                    <a:pt x="3861340" y="3501288"/>
                  </a:lnTo>
                  <a:cubicBezTo>
                    <a:pt x="3861245" y="3237065"/>
                    <a:pt x="3638264" y="3132766"/>
                    <a:pt x="3396329" y="3132766"/>
                  </a:cubicBezTo>
                  <a:lnTo>
                    <a:pt x="3396329" y="3132766"/>
                  </a:lnTo>
                  <a:close/>
                  <a:moveTo>
                    <a:pt x="3063430" y="2407342"/>
                  </a:moveTo>
                  <a:cubicBezTo>
                    <a:pt x="2988659" y="2435917"/>
                    <a:pt x="2931128" y="2492114"/>
                    <a:pt x="2924651" y="2575268"/>
                  </a:cubicBezTo>
                  <a:cubicBezTo>
                    <a:pt x="2905506" y="2819108"/>
                    <a:pt x="2974562" y="2975413"/>
                    <a:pt x="3071241" y="3046374"/>
                  </a:cubicBezTo>
                  <a:cubicBezTo>
                    <a:pt x="3148775" y="3103619"/>
                    <a:pt x="3244025" y="3103619"/>
                    <a:pt x="3321558" y="3046374"/>
                  </a:cubicBezTo>
                  <a:cubicBezTo>
                    <a:pt x="3418237" y="2975318"/>
                    <a:pt x="3487293" y="2819013"/>
                    <a:pt x="3468148" y="2575268"/>
                  </a:cubicBezTo>
                  <a:cubicBezTo>
                    <a:pt x="3454146" y="2396483"/>
                    <a:pt x="3212687" y="2350097"/>
                    <a:pt x="3063430" y="2407342"/>
                  </a:cubicBezTo>
                  <a:lnTo>
                    <a:pt x="3063430" y="2407342"/>
                  </a:lnTo>
                  <a:close/>
                  <a:moveTo>
                    <a:pt x="3196495" y="1967763"/>
                  </a:moveTo>
                  <a:cubicBezTo>
                    <a:pt x="3861530" y="1967763"/>
                    <a:pt x="4400741" y="2506973"/>
                    <a:pt x="4400741" y="3172199"/>
                  </a:cubicBezTo>
                  <a:cubicBezTo>
                    <a:pt x="4400741" y="3837235"/>
                    <a:pt x="3861530" y="4376350"/>
                    <a:pt x="3196495" y="4376350"/>
                  </a:cubicBezTo>
                  <a:cubicBezTo>
                    <a:pt x="2865501" y="4376350"/>
                    <a:pt x="2560130" y="4241095"/>
                    <a:pt x="2344388" y="4022877"/>
                  </a:cubicBezTo>
                  <a:lnTo>
                    <a:pt x="294799" y="4022877"/>
                  </a:lnTo>
                  <a:cubicBezTo>
                    <a:pt x="131159" y="4022877"/>
                    <a:pt x="0" y="3885431"/>
                    <a:pt x="0" y="3721601"/>
                  </a:cubicBezTo>
                  <a:lnTo>
                    <a:pt x="0" y="695223"/>
                  </a:lnTo>
                  <a:cubicBezTo>
                    <a:pt x="0" y="531298"/>
                    <a:pt x="131255" y="393662"/>
                    <a:pt x="294799" y="393662"/>
                  </a:cubicBezTo>
                  <a:lnTo>
                    <a:pt x="917924" y="393662"/>
                  </a:lnTo>
                  <a:lnTo>
                    <a:pt x="917924" y="312699"/>
                  </a:lnTo>
                  <a:cubicBezTo>
                    <a:pt x="917924" y="256787"/>
                    <a:pt x="966788" y="213639"/>
                    <a:pt x="1022414" y="213639"/>
                  </a:cubicBezTo>
                  <a:lnTo>
                    <a:pt x="1292447" y="213639"/>
                  </a:lnTo>
                  <a:cubicBezTo>
                    <a:pt x="1349978" y="5708"/>
                    <a:pt x="1633442" y="-70396"/>
                    <a:pt x="1806797" y="75431"/>
                  </a:cubicBezTo>
                  <a:cubicBezTo>
                    <a:pt x="1850517" y="111912"/>
                    <a:pt x="1882426" y="159632"/>
                    <a:pt x="1897475" y="213639"/>
                  </a:cubicBezTo>
                  <a:lnTo>
                    <a:pt x="2167509" y="213639"/>
                  </a:lnTo>
                  <a:cubicBezTo>
                    <a:pt x="2223135" y="213639"/>
                    <a:pt x="2271713" y="256883"/>
                    <a:pt x="2271713" y="312699"/>
                  </a:cubicBezTo>
                  <a:lnTo>
                    <a:pt x="2271713" y="393662"/>
                  </a:lnTo>
                  <a:lnTo>
                    <a:pt x="2895124" y="393662"/>
                  </a:lnTo>
                  <a:cubicBezTo>
                    <a:pt x="3058763" y="393662"/>
                    <a:pt x="3189732" y="531393"/>
                    <a:pt x="3189732" y="695223"/>
                  </a:cubicBezTo>
                  <a:lnTo>
                    <a:pt x="3189732" y="1968049"/>
                  </a:lnTo>
                  <a:cubicBezTo>
                    <a:pt x="3191923" y="1967763"/>
                    <a:pt x="3194113" y="1967763"/>
                    <a:pt x="3196495" y="1967763"/>
                  </a:cubicBezTo>
                  <a:lnTo>
                    <a:pt x="3196495" y="1967763"/>
                  </a:lnTo>
                  <a:close/>
                  <a:moveTo>
                    <a:pt x="2243709" y="3908768"/>
                  </a:moveTo>
                  <a:cubicBezTo>
                    <a:pt x="2183225" y="3830472"/>
                    <a:pt x="2131886" y="3744652"/>
                    <a:pt x="2091976" y="3652831"/>
                  </a:cubicBezTo>
                  <a:lnTo>
                    <a:pt x="348615" y="3652831"/>
                  </a:lnTo>
                  <a:cubicBezTo>
                    <a:pt x="316992" y="3652831"/>
                    <a:pt x="291370" y="3627494"/>
                    <a:pt x="291370" y="3595871"/>
                  </a:cubicBezTo>
                  <a:lnTo>
                    <a:pt x="291370" y="664172"/>
                  </a:lnTo>
                  <a:cubicBezTo>
                    <a:pt x="291370" y="632549"/>
                    <a:pt x="316992" y="606926"/>
                    <a:pt x="348615" y="606926"/>
                  </a:cubicBezTo>
                  <a:lnTo>
                    <a:pt x="918020" y="606926"/>
                  </a:lnTo>
                  <a:lnTo>
                    <a:pt x="918020" y="508152"/>
                  </a:lnTo>
                  <a:lnTo>
                    <a:pt x="294799" y="508152"/>
                  </a:lnTo>
                  <a:cubicBezTo>
                    <a:pt x="193834" y="508152"/>
                    <a:pt x="114395" y="593782"/>
                    <a:pt x="114395" y="695223"/>
                  </a:cubicBezTo>
                  <a:lnTo>
                    <a:pt x="114395" y="3721697"/>
                  </a:lnTo>
                  <a:cubicBezTo>
                    <a:pt x="114395" y="3823233"/>
                    <a:pt x="193739" y="3908768"/>
                    <a:pt x="294799" y="3908768"/>
                  </a:cubicBezTo>
                  <a:lnTo>
                    <a:pt x="2243709" y="3908768"/>
                  </a:lnTo>
                  <a:close/>
                  <a:moveTo>
                    <a:pt x="2049018" y="3538626"/>
                  </a:moveTo>
                  <a:cubicBezTo>
                    <a:pt x="1851089" y="2918454"/>
                    <a:pt x="2182368" y="2259323"/>
                    <a:pt x="2784253" y="2040153"/>
                  </a:cubicBezTo>
                  <a:lnTo>
                    <a:pt x="2784253" y="721131"/>
                  </a:lnTo>
                  <a:lnTo>
                    <a:pt x="2270474" y="721131"/>
                  </a:lnTo>
                  <a:cubicBezTo>
                    <a:pt x="2262092" y="769423"/>
                    <a:pt x="2217325" y="803999"/>
                    <a:pt x="2167604" y="803999"/>
                  </a:cubicBezTo>
                  <a:lnTo>
                    <a:pt x="1022509" y="803999"/>
                  </a:lnTo>
                  <a:cubicBezTo>
                    <a:pt x="972788" y="803999"/>
                    <a:pt x="928021" y="769423"/>
                    <a:pt x="919353" y="721131"/>
                  </a:cubicBezTo>
                  <a:lnTo>
                    <a:pt x="405575" y="721131"/>
                  </a:lnTo>
                  <a:lnTo>
                    <a:pt x="405575" y="3538626"/>
                  </a:lnTo>
                  <a:lnTo>
                    <a:pt x="2049018" y="3538626"/>
                  </a:lnTo>
                  <a:close/>
                  <a:moveTo>
                    <a:pt x="2898743" y="2005006"/>
                  </a:moveTo>
                  <a:cubicBezTo>
                    <a:pt x="2955988" y="1990433"/>
                    <a:pt x="3015139" y="1979860"/>
                    <a:pt x="3075623" y="1973954"/>
                  </a:cubicBezTo>
                  <a:lnTo>
                    <a:pt x="3075623" y="695223"/>
                  </a:lnTo>
                  <a:cubicBezTo>
                    <a:pt x="3075623" y="593687"/>
                    <a:pt x="2995994" y="508152"/>
                    <a:pt x="2895219" y="508152"/>
                  </a:cubicBezTo>
                  <a:lnTo>
                    <a:pt x="2271808" y="508152"/>
                  </a:lnTo>
                  <a:lnTo>
                    <a:pt x="2271808" y="607022"/>
                  </a:lnTo>
                  <a:lnTo>
                    <a:pt x="2841498" y="607022"/>
                  </a:lnTo>
                  <a:cubicBezTo>
                    <a:pt x="2873121" y="607022"/>
                    <a:pt x="2898743" y="632644"/>
                    <a:pt x="2898743" y="664267"/>
                  </a:cubicBezTo>
                  <a:lnTo>
                    <a:pt x="2898743" y="2005006"/>
                  </a:lnTo>
                  <a:close/>
                  <a:moveTo>
                    <a:pt x="3967163" y="2401341"/>
                  </a:moveTo>
                  <a:cubicBezTo>
                    <a:pt x="3541681" y="1975859"/>
                    <a:pt x="2851213" y="1975859"/>
                    <a:pt x="2425732" y="2401341"/>
                  </a:cubicBezTo>
                  <a:cubicBezTo>
                    <a:pt x="1999964" y="2827109"/>
                    <a:pt x="1999964" y="3517290"/>
                    <a:pt x="2425732" y="3942772"/>
                  </a:cubicBezTo>
                  <a:cubicBezTo>
                    <a:pt x="2851213" y="4368540"/>
                    <a:pt x="3541681" y="4368540"/>
                    <a:pt x="3967163" y="3942772"/>
                  </a:cubicBezTo>
                  <a:cubicBezTo>
                    <a:pt x="4392930" y="3517290"/>
                    <a:pt x="4392930" y="2827204"/>
                    <a:pt x="3967163" y="2401341"/>
                  </a:cubicBezTo>
                  <a:lnTo>
                    <a:pt x="3967163" y="2401341"/>
                  </a:lnTo>
                  <a:close/>
                  <a:moveTo>
                    <a:pt x="1349978" y="3042850"/>
                  </a:moveTo>
                  <a:cubicBezTo>
                    <a:pt x="1318355" y="3042850"/>
                    <a:pt x="1292733" y="3017228"/>
                    <a:pt x="1292733" y="2985605"/>
                  </a:cubicBezTo>
                  <a:cubicBezTo>
                    <a:pt x="1292733" y="2953982"/>
                    <a:pt x="1318355" y="2928359"/>
                    <a:pt x="1349978" y="2928359"/>
                  </a:cubicBezTo>
                  <a:lnTo>
                    <a:pt x="1875092" y="2928359"/>
                  </a:lnTo>
                  <a:cubicBezTo>
                    <a:pt x="1906429" y="2928359"/>
                    <a:pt x="1932051" y="2953982"/>
                    <a:pt x="1932051" y="2985605"/>
                  </a:cubicBezTo>
                  <a:cubicBezTo>
                    <a:pt x="1932051" y="3017228"/>
                    <a:pt x="1906429" y="3042850"/>
                    <a:pt x="1875092" y="3042850"/>
                  </a:cubicBezTo>
                  <a:lnTo>
                    <a:pt x="1349978" y="3042850"/>
                  </a:lnTo>
                  <a:close/>
                  <a:moveTo>
                    <a:pt x="1349978" y="2243988"/>
                  </a:moveTo>
                  <a:cubicBezTo>
                    <a:pt x="1318355" y="2243988"/>
                    <a:pt x="1292733" y="2218366"/>
                    <a:pt x="1292733" y="2186743"/>
                  </a:cubicBezTo>
                  <a:cubicBezTo>
                    <a:pt x="1292733" y="2155120"/>
                    <a:pt x="1318355" y="2129498"/>
                    <a:pt x="1349978" y="2129498"/>
                  </a:cubicBezTo>
                  <a:lnTo>
                    <a:pt x="2250948" y="2129498"/>
                  </a:lnTo>
                  <a:cubicBezTo>
                    <a:pt x="2282571" y="2129498"/>
                    <a:pt x="2308193" y="2155120"/>
                    <a:pt x="2308193" y="2186743"/>
                  </a:cubicBezTo>
                  <a:cubicBezTo>
                    <a:pt x="2308193" y="2218366"/>
                    <a:pt x="2282571" y="2243988"/>
                    <a:pt x="2250948" y="2243988"/>
                  </a:cubicBezTo>
                  <a:lnTo>
                    <a:pt x="1349978" y="2243988"/>
                  </a:lnTo>
                  <a:close/>
                  <a:moveTo>
                    <a:pt x="1349978" y="1444745"/>
                  </a:moveTo>
                  <a:cubicBezTo>
                    <a:pt x="1318355" y="1444745"/>
                    <a:pt x="1292733" y="1419409"/>
                    <a:pt x="1292733" y="1387786"/>
                  </a:cubicBezTo>
                  <a:cubicBezTo>
                    <a:pt x="1292733" y="1356163"/>
                    <a:pt x="1318355" y="1330541"/>
                    <a:pt x="1349978" y="1330541"/>
                  </a:cubicBezTo>
                  <a:lnTo>
                    <a:pt x="2250948" y="1330541"/>
                  </a:lnTo>
                  <a:cubicBezTo>
                    <a:pt x="2282571" y="1330541"/>
                    <a:pt x="2308193" y="1356163"/>
                    <a:pt x="2308193" y="1387786"/>
                  </a:cubicBezTo>
                  <a:cubicBezTo>
                    <a:pt x="2308193" y="1419409"/>
                    <a:pt x="2282571" y="1444745"/>
                    <a:pt x="2250948" y="1444745"/>
                  </a:cubicBezTo>
                  <a:lnTo>
                    <a:pt x="1349978" y="1444745"/>
                  </a:lnTo>
                  <a:close/>
                  <a:moveTo>
                    <a:pt x="693896" y="2999416"/>
                  </a:moveTo>
                  <a:cubicBezTo>
                    <a:pt x="677990" y="2972174"/>
                    <a:pt x="687134" y="2937313"/>
                    <a:pt x="714375" y="2921692"/>
                  </a:cubicBezTo>
                  <a:cubicBezTo>
                    <a:pt x="741617" y="2905785"/>
                    <a:pt x="776764" y="2915215"/>
                    <a:pt x="792385" y="2942456"/>
                  </a:cubicBezTo>
                  <a:lnTo>
                    <a:pt x="838867" y="3022943"/>
                  </a:lnTo>
                  <a:lnTo>
                    <a:pt x="1027557" y="2794819"/>
                  </a:lnTo>
                  <a:lnTo>
                    <a:pt x="650177" y="2794819"/>
                  </a:lnTo>
                  <a:lnTo>
                    <a:pt x="650177" y="3226016"/>
                  </a:lnTo>
                  <a:lnTo>
                    <a:pt x="1081373" y="3226016"/>
                  </a:lnTo>
                  <a:lnTo>
                    <a:pt x="1081373" y="2909024"/>
                  </a:lnTo>
                  <a:lnTo>
                    <a:pt x="874776" y="3159055"/>
                  </a:lnTo>
                  <a:lnTo>
                    <a:pt x="874490" y="3159055"/>
                  </a:lnTo>
                  <a:cubicBezTo>
                    <a:pt x="849630" y="3189249"/>
                    <a:pt x="801338" y="3185820"/>
                    <a:pt x="781336" y="3151244"/>
                  </a:cubicBezTo>
                  <a:lnTo>
                    <a:pt x="693896" y="2999416"/>
                  </a:lnTo>
                  <a:close/>
                  <a:moveTo>
                    <a:pt x="1122140" y="2680329"/>
                  </a:moveTo>
                  <a:lnTo>
                    <a:pt x="1164527" y="2628989"/>
                  </a:lnTo>
                  <a:cubicBezTo>
                    <a:pt x="1184529" y="2604700"/>
                    <a:pt x="1220724" y="2601462"/>
                    <a:pt x="1245013" y="2621464"/>
                  </a:cubicBezTo>
                  <a:cubicBezTo>
                    <a:pt x="1269302" y="2641466"/>
                    <a:pt x="1272540" y="2677662"/>
                    <a:pt x="1252538" y="2701950"/>
                  </a:cubicBezTo>
                  <a:lnTo>
                    <a:pt x="1195578" y="2770530"/>
                  </a:lnTo>
                  <a:lnTo>
                    <a:pt x="1195578" y="3282975"/>
                  </a:lnTo>
                  <a:cubicBezTo>
                    <a:pt x="1195578" y="3314598"/>
                    <a:pt x="1170242" y="3340221"/>
                    <a:pt x="1138619" y="3340221"/>
                  </a:cubicBezTo>
                  <a:lnTo>
                    <a:pt x="592931" y="3340221"/>
                  </a:lnTo>
                  <a:cubicBezTo>
                    <a:pt x="561308" y="3340221"/>
                    <a:pt x="535972" y="3314598"/>
                    <a:pt x="535972" y="3282975"/>
                  </a:cubicBezTo>
                  <a:lnTo>
                    <a:pt x="535972" y="2737574"/>
                  </a:lnTo>
                  <a:cubicBezTo>
                    <a:pt x="535972" y="2705951"/>
                    <a:pt x="561308" y="2680329"/>
                    <a:pt x="592931" y="2680329"/>
                  </a:cubicBezTo>
                  <a:lnTo>
                    <a:pt x="1122140" y="2680329"/>
                  </a:lnTo>
                  <a:close/>
                  <a:moveTo>
                    <a:pt x="693896" y="2176456"/>
                  </a:moveTo>
                  <a:cubicBezTo>
                    <a:pt x="678275" y="2149214"/>
                    <a:pt x="687419" y="2114639"/>
                    <a:pt x="714661" y="2098922"/>
                  </a:cubicBezTo>
                  <a:cubicBezTo>
                    <a:pt x="741902" y="2083301"/>
                    <a:pt x="776764" y="2092445"/>
                    <a:pt x="792385" y="2119687"/>
                  </a:cubicBezTo>
                  <a:lnTo>
                    <a:pt x="838867" y="2200459"/>
                  </a:lnTo>
                  <a:lnTo>
                    <a:pt x="1027557" y="1972049"/>
                  </a:lnTo>
                  <a:lnTo>
                    <a:pt x="650177" y="1972049"/>
                  </a:lnTo>
                  <a:lnTo>
                    <a:pt x="650177" y="2403246"/>
                  </a:lnTo>
                  <a:lnTo>
                    <a:pt x="1081373" y="2403246"/>
                  </a:lnTo>
                  <a:lnTo>
                    <a:pt x="1081373" y="2086254"/>
                  </a:lnTo>
                  <a:lnTo>
                    <a:pt x="874776" y="2336285"/>
                  </a:lnTo>
                  <a:lnTo>
                    <a:pt x="874490" y="2336285"/>
                  </a:lnTo>
                  <a:cubicBezTo>
                    <a:pt x="849344" y="2366480"/>
                    <a:pt x="801338" y="2363051"/>
                    <a:pt x="781336" y="2328189"/>
                  </a:cubicBezTo>
                  <a:lnTo>
                    <a:pt x="693896" y="2176456"/>
                  </a:lnTo>
                  <a:close/>
                  <a:moveTo>
                    <a:pt x="1122140" y="1857559"/>
                  </a:moveTo>
                  <a:lnTo>
                    <a:pt x="1164527" y="1806219"/>
                  </a:lnTo>
                  <a:cubicBezTo>
                    <a:pt x="1184529" y="1781930"/>
                    <a:pt x="1220724" y="1778692"/>
                    <a:pt x="1245013" y="1798694"/>
                  </a:cubicBezTo>
                  <a:cubicBezTo>
                    <a:pt x="1269302" y="1818697"/>
                    <a:pt x="1272540" y="1854892"/>
                    <a:pt x="1252538" y="1879181"/>
                  </a:cubicBezTo>
                  <a:lnTo>
                    <a:pt x="1195578" y="1947761"/>
                  </a:lnTo>
                  <a:lnTo>
                    <a:pt x="1195578" y="2460206"/>
                  </a:lnTo>
                  <a:cubicBezTo>
                    <a:pt x="1195578" y="2491829"/>
                    <a:pt x="1170242" y="2517451"/>
                    <a:pt x="1138619" y="2517451"/>
                  </a:cubicBezTo>
                  <a:lnTo>
                    <a:pt x="592931" y="2517451"/>
                  </a:lnTo>
                  <a:cubicBezTo>
                    <a:pt x="561308" y="2517451"/>
                    <a:pt x="535972" y="2491829"/>
                    <a:pt x="535972" y="2460206"/>
                  </a:cubicBezTo>
                  <a:lnTo>
                    <a:pt x="535972" y="1914804"/>
                  </a:lnTo>
                  <a:cubicBezTo>
                    <a:pt x="535972" y="1883181"/>
                    <a:pt x="561308" y="1857559"/>
                    <a:pt x="592931" y="1857559"/>
                  </a:cubicBezTo>
                  <a:lnTo>
                    <a:pt x="1122140" y="1857559"/>
                  </a:lnTo>
                  <a:close/>
                  <a:moveTo>
                    <a:pt x="693896" y="1353782"/>
                  </a:moveTo>
                  <a:cubicBezTo>
                    <a:pt x="678275" y="1326826"/>
                    <a:pt x="687419" y="1291964"/>
                    <a:pt x="714661" y="1276248"/>
                  </a:cubicBezTo>
                  <a:cubicBezTo>
                    <a:pt x="741902" y="1260627"/>
                    <a:pt x="776764" y="1270057"/>
                    <a:pt x="792385" y="1297013"/>
                  </a:cubicBezTo>
                  <a:lnTo>
                    <a:pt x="838867" y="1377785"/>
                  </a:lnTo>
                  <a:lnTo>
                    <a:pt x="1027557" y="1149375"/>
                  </a:lnTo>
                  <a:lnTo>
                    <a:pt x="650177" y="1149375"/>
                  </a:lnTo>
                  <a:lnTo>
                    <a:pt x="650177" y="1580572"/>
                  </a:lnTo>
                  <a:lnTo>
                    <a:pt x="1081373" y="1580572"/>
                  </a:lnTo>
                  <a:lnTo>
                    <a:pt x="1081373" y="1263580"/>
                  </a:lnTo>
                  <a:lnTo>
                    <a:pt x="874776" y="1513611"/>
                  </a:lnTo>
                  <a:lnTo>
                    <a:pt x="874490" y="1513611"/>
                  </a:lnTo>
                  <a:cubicBezTo>
                    <a:pt x="849344" y="1543805"/>
                    <a:pt x="801338" y="1540376"/>
                    <a:pt x="781336" y="1505515"/>
                  </a:cubicBezTo>
                  <a:lnTo>
                    <a:pt x="693896" y="1353782"/>
                  </a:lnTo>
                  <a:close/>
                  <a:moveTo>
                    <a:pt x="1122140" y="1034885"/>
                  </a:moveTo>
                  <a:lnTo>
                    <a:pt x="1164527" y="983545"/>
                  </a:lnTo>
                  <a:cubicBezTo>
                    <a:pt x="1184529" y="959256"/>
                    <a:pt x="1220724" y="956018"/>
                    <a:pt x="1245013" y="976020"/>
                  </a:cubicBezTo>
                  <a:cubicBezTo>
                    <a:pt x="1269302" y="996308"/>
                    <a:pt x="1272540" y="1032218"/>
                    <a:pt x="1252538" y="1056506"/>
                  </a:cubicBezTo>
                  <a:lnTo>
                    <a:pt x="1195578" y="1125086"/>
                  </a:lnTo>
                  <a:lnTo>
                    <a:pt x="1195578" y="1637817"/>
                  </a:lnTo>
                  <a:cubicBezTo>
                    <a:pt x="1195578" y="1669154"/>
                    <a:pt x="1170242" y="1694777"/>
                    <a:pt x="1138619" y="1694777"/>
                  </a:cubicBezTo>
                  <a:lnTo>
                    <a:pt x="592931" y="1694777"/>
                  </a:lnTo>
                  <a:cubicBezTo>
                    <a:pt x="561308" y="1694777"/>
                    <a:pt x="535972" y="1669154"/>
                    <a:pt x="535972" y="1637817"/>
                  </a:cubicBezTo>
                  <a:lnTo>
                    <a:pt x="535972" y="1092130"/>
                  </a:lnTo>
                  <a:cubicBezTo>
                    <a:pt x="535972" y="1060507"/>
                    <a:pt x="561308" y="1034885"/>
                    <a:pt x="592931" y="1034885"/>
                  </a:cubicBezTo>
                  <a:lnTo>
                    <a:pt x="1122140" y="1034885"/>
                  </a:lnTo>
                  <a:close/>
                  <a:moveTo>
                    <a:pt x="1594866" y="138487"/>
                  </a:moveTo>
                  <a:cubicBezTo>
                    <a:pt x="1726121" y="138487"/>
                    <a:pt x="1792224" y="297745"/>
                    <a:pt x="1699355" y="390709"/>
                  </a:cubicBezTo>
                  <a:cubicBezTo>
                    <a:pt x="1606487" y="483578"/>
                    <a:pt x="1447133" y="417474"/>
                    <a:pt x="1447133" y="286220"/>
                  </a:cubicBezTo>
                  <a:cubicBezTo>
                    <a:pt x="1447228" y="204686"/>
                    <a:pt x="1513332" y="138487"/>
                    <a:pt x="1594866" y="138487"/>
                  </a:cubicBezTo>
                  <a:lnTo>
                    <a:pt x="1594866" y="138487"/>
                  </a:lnTo>
                  <a:close/>
                  <a:moveTo>
                    <a:pt x="1618678" y="262693"/>
                  </a:moveTo>
                  <a:cubicBezTo>
                    <a:pt x="1587627" y="231356"/>
                    <a:pt x="1540383" y="278600"/>
                    <a:pt x="1571435" y="309937"/>
                  </a:cubicBezTo>
                  <a:cubicBezTo>
                    <a:pt x="1602486" y="340988"/>
                    <a:pt x="1649730" y="293744"/>
                    <a:pt x="1618678" y="262693"/>
                  </a:cubicBezTo>
                  <a:lnTo>
                    <a:pt x="1618678" y="262693"/>
                  </a:lnTo>
                  <a:close/>
                  <a:moveTo>
                    <a:pt x="1340549" y="328034"/>
                  </a:moveTo>
                  <a:lnTo>
                    <a:pt x="1032510" y="328034"/>
                  </a:lnTo>
                  <a:lnTo>
                    <a:pt x="1032510" y="689889"/>
                  </a:lnTo>
                  <a:lnTo>
                    <a:pt x="2157603" y="689889"/>
                  </a:lnTo>
                  <a:lnTo>
                    <a:pt x="2157603" y="328034"/>
                  </a:lnTo>
                  <a:lnTo>
                    <a:pt x="1849565" y="328034"/>
                  </a:lnTo>
                  <a:lnTo>
                    <a:pt x="1849565" y="327749"/>
                  </a:lnTo>
                  <a:cubicBezTo>
                    <a:pt x="1819561" y="327749"/>
                    <a:pt x="1794510" y="304508"/>
                    <a:pt x="1792605" y="274028"/>
                  </a:cubicBezTo>
                  <a:cubicBezTo>
                    <a:pt x="1784223" y="130676"/>
                    <a:pt x="1578483" y="59906"/>
                    <a:pt x="1456468" y="162776"/>
                  </a:cubicBezTo>
                  <a:cubicBezTo>
                    <a:pt x="1422940" y="190874"/>
                    <a:pt x="1401128" y="228879"/>
                    <a:pt x="1397603" y="271075"/>
                  </a:cubicBezTo>
                  <a:cubicBezTo>
                    <a:pt x="1397508" y="302412"/>
                    <a:pt x="1371886" y="328034"/>
                    <a:pt x="1340549" y="328034"/>
                  </a:cubicBezTo>
                  <a:lnTo>
                    <a:pt x="1340549" y="328034"/>
                  </a:lnTo>
                  <a:close/>
                </a:path>
              </a:pathLst>
            </a:custGeom>
            <a:solidFill>
              <a:schemeClr val="tx2">
                <a:lumMod val="75000"/>
              </a:schemeClr>
            </a:solidFill>
            <a:ln w="9525" cap="flat">
              <a:noFill/>
              <a:prstDash val="solid"/>
              <a:miter/>
            </a:ln>
          </p:spPr>
          <p:txBody>
            <a:bodyPr rtlCol="0" anchor="ctr"/>
            <a:lstStyle/>
            <a:p>
              <a:endParaRPr lang="zh-CN" altLang="en-US"/>
            </a:p>
          </p:txBody>
        </p:sp>
        <p:grpSp>
          <p:nvGrpSpPr>
            <p:cNvPr id="32" name="Graphic 10">
              <a:extLst>
                <a:ext uri="{FF2B5EF4-FFF2-40B4-BE49-F238E27FC236}">
                  <a16:creationId xmlns:a16="http://schemas.microsoft.com/office/drawing/2014/main" id="{FEED7CB8-0635-9787-BFAA-CFF39CB5A5C9}"/>
                </a:ext>
              </a:extLst>
            </p:cNvPr>
            <p:cNvGrpSpPr>
              <a:grpSpLocks noChangeAspect="1"/>
            </p:cNvGrpSpPr>
            <p:nvPr/>
          </p:nvGrpSpPr>
          <p:grpSpPr>
            <a:xfrm>
              <a:off x="6476559" y="1146245"/>
              <a:ext cx="461322" cy="461323"/>
              <a:chOff x="3869531" y="5622131"/>
              <a:chExt cx="1428747" cy="1428750"/>
            </a:xfrm>
            <a:solidFill>
              <a:schemeClr val="tx2">
                <a:lumMod val="75000"/>
              </a:schemeClr>
            </a:solidFill>
          </p:grpSpPr>
          <p:sp>
            <p:nvSpPr>
              <p:cNvPr id="33" name="Freeform: Shape 32">
                <a:extLst>
                  <a:ext uri="{FF2B5EF4-FFF2-40B4-BE49-F238E27FC236}">
                    <a16:creationId xmlns:a16="http://schemas.microsoft.com/office/drawing/2014/main" id="{0320BD97-36FB-9948-2209-D3D9A1796DB5}"/>
                  </a:ext>
                </a:extLst>
              </p:cNvPr>
              <p:cNvSpPr/>
              <p:nvPr/>
            </p:nvSpPr>
            <p:spPr>
              <a:xfrm>
                <a:off x="4286247" y="5622131"/>
                <a:ext cx="595318" cy="1041796"/>
              </a:xfrm>
              <a:custGeom>
                <a:avLst/>
                <a:gdLst>
                  <a:gd name="connsiteX0" fmla="*/ 300653 w 595318"/>
                  <a:gd name="connsiteY0" fmla="*/ 1041797 h 1041796"/>
                  <a:gd name="connsiteX1" fmla="*/ 274775 w 595318"/>
                  <a:gd name="connsiteY1" fmla="*/ 1026733 h 1041796"/>
                  <a:gd name="connsiteX2" fmla="*/ 271673 w 595318"/>
                  <a:gd name="connsiteY2" fmla="*/ 1021214 h 1041796"/>
                  <a:gd name="connsiteX3" fmla="*/ 163943 w 595318"/>
                  <a:gd name="connsiteY3" fmla="*/ 811530 h 1041796"/>
                  <a:gd name="connsiteX4" fmla="*/ 3 w 595318"/>
                  <a:gd name="connsiteY4" fmla="*/ 297781 h 1041796"/>
                  <a:gd name="connsiteX5" fmla="*/ 86368 w 595318"/>
                  <a:gd name="connsiteY5" fmla="*/ 87773 h 1041796"/>
                  <a:gd name="connsiteX6" fmla="*/ 297659 w 595318"/>
                  <a:gd name="connsiteY6" fmla="*/ 0 h 1041796"/>
                  <a:gd name="connsiteX7" fmla="*/ 507914 w 595318"/>
                  <a:gd name="connsiteY7" fmla="*/ 87198 h 1041796"/>
                  <a:gd name="connsiteX8" fmla="*/ 595315 w 595318"/>
                  <a:gd name="connsiteY8" fmla="*/ 297528 h 1041796"/>
                  <a:gd name="connsiteX9" fmla="*/ 435197 w 595318"/>
                  <a:gd name="connsiteY9" fmla="*/ 810423 h 1041796"/>
                  <a:gd name="connsiteX10" fmla="*/ 326710 w 595318"/>
                  <a:gd name="connsiteY10" fmla="*/ 1026423 h 1041796"/>
                  <a:gd name="connsiteX11" fmla="*/ 300835 w 595318"/>
                  <a:gd name="connsiteY11" fmla="*/ 1041791 h 1041796"/>
                  <a:gd name="connsiteX12" fmla="*/ 300653 w 595318"/>
                  <a:gd name="connsiteY12" fmla="*/ 1041797 h 1041796"/>
                  <a:gd name="connsiteX13" fmla="*/ 297659 w 595318"/>
                  <a:gd name="connsiteY13" fmla="*/ 59531 h 1041796"/>
                  <a:gd name="connsiteX14" fmla="*/ 128548 w 595318"/>
                  <a:gd name="connsiteY14" fmla="*/ 129778 h 1041796"/>
                  <a:gd name="connsiteX15" fmla="*/ 59534 w 595318"/>
                  <a:gd name="connsiteY15" fmla="*/ 297531 h 1041796"/>
                  <a:gd name="connsiteX16" fmla="*/ 217699 w 595318"/>
                  <a:gd name="connsiteY16" fmla="*/ 785952 h 1041796"/>
                  <a:gd name="connsiteX17" fmla="*/ 300299 w 595318"/>
                  <a:gd name="connsiteY17" fmla="*/ 949410 h 1041796"/>
                  <a:gd name="connsiteX18" fmla="*/ 381214 w 595318"/>
                  <a:gd name="connsiteY18" fmla="*/ 785336 h 1041796"/>
                  <a:gd name="connsiteX19" fmla="*/ 535787 w 595318"/>
                  <a:gd name="connsiteY19" fmla="*/ 297781 h 1041796"/>
                  <a:gd name="connsiteX20" fmla="*/ 297659 w 595318"/>
                  <a:gd name="connsiteY20" fmla="*/ 59531 h 104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5318" h="1041796">
                    <a:moveTo>
                      <a:pt x="300653" y="1041797"/>
                    </a:moveTo>
                    <a:cubicBezTo>
                      <a:pt x="289950" y="1041797"/>
                      <a:pt x="280067" y="1036046"/>
                      <a:pt x="274775" y="1026733"/>
                    </a:cubicBezTo>
                    <a:cubicBezTo>
                      <a:pt x="274775" y="1026733"/>
                      <a:pt x="273695" y="1024830"/>
                      <a:pt x="271673" y="1021214"/>
                    </a:cubicBezTo>
                    <a:cubicBezTo>
                      <a:pt x="259059" y="998631"/>
                      <a:pt x="214003" y="916766"/>
                      <a:pt x="163943" y="811530"/>
                    </a:cubicBezTo>
                    <a:cubicBezTo>
                      <a:pt x="89475" y="654978"/>
                      <a:pt x="589" y="438769"/>
                      <a:pt x="3" y="297781"/>
                    </a:cubicBezTo>
                    <a:cubicBezTo>
                      <a:pt x="-325" y="218608"/>
                      <a:pt x="30346" y="144027"/>
                      <a:pt x="86368" y="87773"/>
                    </a:cubicBezTo>
                    <a:cubicBezTo>
                      <a:pt x="142732" y="31171"/>
                      <a:pt x="217771" y="0"/>
                      <a:pt x="297659" y="0"/>
                    </a:cubicBezTo>
                    <a:cubicBezTo>
                      <a:pt x="377103" y="0"/>
                      <a:pt x="451773" y="30968"/>
                      <a:pt x="507914" y="87198"/>
                    </a:cubicBezTo>
                    <a:cubicBezTo>
                      <a:pt x="563936" y="143313"/>
                      <a:pt x="594976" y="218009"/>
                      <a:pt x="595315" y="297528"/>
                    </a:cubicBezTo>
                    <a:cubicBezTo>
                      <a:pt x="595899" y="435376"/>
                      <a:pt x="508563" y="652528"/>
                      <a:pt x="435197" y="810423"/>
                    </a:cubicBezTo>
                    <a:cubicBezTo>
                      <a:pt x="378455" y="932542"/>
                      <a:pt x="327222" y="1025500"/>
                      <a:pt x="326710" y="1026423"/>
                    </a:cubicBezTo>
                    <a:cubicBezTo>
                      <a:pt x="321501" y="1035850"/>
                      <a:pt x="311604" y="1041728"/>
                      <a:pt x="300835" y="1041791"/>
                    </a:cubicBezTo>
                    <a:cubicBezTo>
                      <a:pt x="300772" y="1041794"/>
                      <a:pt x="300713" y="1041797"/>
                      <a:pt x="300653" y="1041797"/>
                    </a:cubicBezTo>
                    <a:close/>
                    <a:moveTo>
                      <a:pt x="297659" y="59531"/>
                    </a:moveTo>
                    <a:cubicBezTo>
                      <a:pt x="233719" y="59531"/>
                      <a:pt x="173661" y="84478"/>
                      <a:pt x="128548" y="129778"/>
                    </a:cubicBezTo>
                    <a:cubicBezTo>
                      <a:pt x="83781" y="174733"/>
                      <a:pt x="59272" y="234309"/>
                      <a:pt x="59534" y="297531"/>
                    </a:cubicBezTo>
                    <a:cubicBezTo>
                      <a:pt x="59960" y="400422"/>
                      <a:pt x="114654" y="569318"/>
                      <a:pt x="217699" y="785952"/>
                    </a:cubicBezTo>
                    <a:cubicBezTo>
                      <a:pt x="249855" y="853553"/>
                      <a:pt x="279874" y="911284"/>
                      <a:pt x="300299" y="949410"/>
                    </a:cubicBezTo>
                    <a:cubicBezTo>
                      <a:pt x="320319" y="911042"/>
                      <a:pt x="349895" y="852735"/>
                      <a:pt x="381214" y="785336"/>
                    </a:cubicBezTo>
                    <a:cubicBezTo>
                      <a:pt x="482762" y="566791"/>
                      <a:pt x="536213" y="398196"/>
                      <a:pt x="535787" y="297781"/>
                    </a:cubicBezTo>
                    <a:cubicBezTo>
                      <a:pt x="535224" y="166411"/>
                      <a:pt x="428401" y="59531"/>
                      <a:pt x="297659" y="59531"/>
                    </a:cubicBezTo>
                    <a:close/>
                  </a:path>
                </a:pathLst>
              </a:custGeom>
              <a:grpFill/>
              <a:ln w="2977" cap="flat">
                <a:noFill/>
                <a:prstDash val="solid"/>
                <a:miter/>
              </a:ln>
            </p:spPr>
            <p:txBody>
              <a:bodyPr rtlCol="0" anchor="ctr"/>
              <a:lstStyle/>
              <a:p>
                <a:endParaRPr lang="zh-CN" altLang="en-US"/>
              </a:p>
            </p:txBody>
          </p:sp>
          <p:sp>
            <p:nvSpPr>
              <p:cNvPr id="37" name="Freeform: Shape 36">
                <a:extLst>
                  <a:ext uri="{FF2B5EF4-FFF2-40B4-BE49-F238E27FC236}">
                    <a16:creationId xmlns:a16="http://schemas.microsoft.com/office/drawing/2014/main" id="{779461F0-673C-07F3-85CC-969C5FD6A13B}"/>
                  </a:ext>
                </a:extLst>
              </p:cNvPr>
              <p:cNvSpPr/>
              <p:nvPr/>
            </p:nvSpPr>
            <p:spPr>
              <a:xfrm>
                <a:off x="4435078" y="5770959"/>
                <a:ext cx="297656" cy="297656"/>
              </a:xfrm>
              <a:custGeom>
                <a:avLst/>
                <a:gdLst>
                  <a:gd name="connsiteX0" fmla="*/ 148828 w 297656"/>
                  <a:gd name="connsiteY0" fmla="*/ 297656 h 297656"/>
                  <a:gd name="connsiteX1" fmla="*/ 0 w 297656"/>
                  <a:gd name="connsiteY1" fmla="*/ 148828 h 297656"/>
                  <a:gd name="connsiteX2" fmla="*/ 148828 w 297656"/>
                  <a:gd name="connsiteY2" fmla="*/ 0 h 297656"/>
                  <a:gd name="connsiteX3" fmla="*/ 297656 w 297656"/>
                  <a:gd name="connsiteY3" fmla="*/ 148828 h 297656"/>
                  <a:gd name="connsiteX4" fmla="*/ 148828 w 297656"/>
                  <a:gd name="connsiteY4" fmla="*/ 297656 h 297656"/>
                  <a:gd name="connsiteX5" fmla="*/ 148828 w 297656"/>
                  <a:gd name="connsiteY5" fmla="*/ 59531 h 297656"/>
                  <a:gd name="connsiteX6" fmla="*/ 59531 w 297656"/>
                  <a:gd name="connsiteY6" fmla="*/ 148828 h 297656"/>
                  <a:gd name="connsiteX7" fmla="*/ 148828 w 297656"/>
                  <a:gd name="connsiteY7" fmla="*/ 238125 h 297656"/>
                  <a:gd name="connsiteX8" fmla="*/ 238125 w 297656"/>
                  <a:gd name="connsiteY8" fmla="*/ 148828 h 297656"/>
                  <a:gd name="connsiteX9" fmla="*/ 148828 w 297656"/>
                  <a:gd name="connsiteY9" fmla="*/ 59531 h 29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297656">
                    <a:moveTo>
                      <a:pt x="148828" y="297656"/>
                    </a:moveTo>
                    <a:cubicBezTo>
                      <a:pt x="66764" y="297656"/>
                      <a:pt x="0" y="230892"/>
                      <a:pt x="0" y="148828"/>
                    </a:cubicBezTo>
                    <a:cubicBezTo>
                      <a:pt x="0" y="66764"/>
                      <a:pt x="66764" y="0"/>
                      <a:pt x="148828" y="0"/>
                    </a:cubicBezTo>
                    <a:cubicBezTo>
                      <a:pt x="230892" y="0"/>
                      <a:pt x="297656" y="66764"/>
                      <a:pt x="297656" y="148828"/>
                    </a:cubicBezTo>
                    <a:cubicBezTo>
                      <a:pt x="297656" y="230892"/>
                      <a:pt x="230892" y="297656"/>
                      <a:pt x="148828" y="297656"/>
                    </a:cubicBezTo>
                    <a:close/>
                    <a:moveTo>
                      <a:pt x="148828" y="59531"/>
                    </a:moveTo>
                    <a:cubicBezTo>
                      <a:pt x="99590" y="59531"/>
                      <a:pt x="59531" y="99590"/>
                      <a:pt x="59531" y="148828"/>
                    </a:cubicBezTo>
                    <a:cubicBezTo>
                      <a:pt x="59531" y="198066"/>
                      <a:pt x="99590" y="238125"/>
                      <a:pt x="148828" y="238125"/>
                    </a:cubicBezTo>
                    <a:cubicBezTo>
                      <a:pt x="198066" y="238125"/>
                      <a:pt x="238125" y="198066"/>
                      <a:pt x="238125" y="148828"/>
                    </a:cubicBezTo>
                    <a:cubicBezTo>
                      <a:pt x="238125" y="99590"/>
                      <a:pt x="198066" y="59531"/>
                      <a:pt x="148828" y="59531"/>
                    </a:cubicBezTo>
                    <a:close/>
                  </a:path>
                </a:pathLst>
              </a:custGeom>
              <a:grpFill/>
              <a:ln w="2977" cap="flat">
                <a:noFill/>
                <a:prstDash val="solid"/>
                <a:miter/>
              </a:ln>
            </p:spPr>
            <p:txBody>
              <a:bodyPr rtlCol="0" anchor="ctr"/>
              <a:lstStyle/>
              <a:p>
                <a:endParaRPr lang="zh-CN" altLang="en-US"/>
              </a:p>
            </p:txBody>
          </p:sp>
          <p:grpSp>
            <p:nvGrpSpPr>
              <p:cNvPr id="39" name="Graphic 10">
                <a:extLst>
                  <a:ext uri="{FF2B5EF4-FFF2-40B4-BE49-F238E27FC236}">
                    <a16:creationId xmlns:a16="http://schemas.microsoft.com/office/drawing/2014/main" id="{79145918-2B57-CCBC-1FB6-571533C7F1AA}"/>
                  </a:ext>
                </a:extLst>
              </p:cNvPr>
              <p:cNvGrpSpPr/>
              <p:nvPr/>
            </p:nvGrpSpPr>
            <p:grpSpPr>
              <a:xfrm>
                <a:off x="3869531" y="5770959"/>
                <a:ext cx="1428747" cy="1279921"/>
                <a:chOff x="3869531" y="5770959"/>
                <a:chExt cx="1428747" cy="1279921"/>
              </a:xfrm>
              <a:grpFill/>
            </p:grpSpPr>
            <p:sp>
              <p:nvSpPr>
                <p:cNvPr id="40" name="Freeform: Shape 39">
                  <a:extLst>
                    <a:ext uri="{FF2B5EF4-FFF2-40B4-BE49-F238E27FC236}">
                      <a16:creationId xmlns:a16="http://schemas.microsoft.com/office/drawing/2014/main" id="{AC60E758-182C-5901-9690-11C49F782200}"/>
                    </a:ext>
                  </a:extLst>
                </p:cNvPr>
                <p:cNvSpPr/>
                <p:nvPr/>
              </p:nvSpPr>
              <p:spPr>
                <a:xfrm>
                  <a:off x="3869531" y="6336505"/>
                  <a:ext cx="401835" cy="714375"/>
                </a:xfrm>
                <a:custGeom>
                  <a:avLst/>
                  <a:gdLst>
                    <a:gd name="connsiteX0" fmla="*/ 29766 w 401835"/>
                    <a:gd name="connsiteY0" fmla="*/ 714375 h 714375"/>
                    <a:gd name="connsiteX1" fmla="*/ 11245 w 401835"/>
                    <a:gd name="connsiteY1" fmla="*/ 707913 h 714375"/>
                    <a:gd name="connsiteX2" fmla="*/ 0 w 401835"/>
                    <a:gd name="connsiteY2" fmla="*/ 684610 h 714375"/>
                    <a:gd name="connsiteX3" fmla="*/ 0 w 401835"/>
                    <a:gd name="connsiteY3" fmla="*/ 109142 h 714375"/>
                    <a:gd name="connsiteX4" fmla="*/ 23042 w 401835"/>
                    <a:gd name="connsiteY4" fmla="*/ 80147 h 714375"/>
                    <a:gd name="connsiteX5" fmla="*/ 365346 w 401835"/>
                    <a:gd name="connsiteY5" fmla="*/ 771 h 714375"/>
                    <a:gd name="connsiteX6" fmla="*/ 390588 w 401835"/>
                    <a:gd name="connsiteY6" fmla="*/ 6462 h 714375"/>
                    <a:gd name="connsiteX7" fmla="*/ 401836 w 401835"/>
                    <a:gd name="connsiteY7" fmla="*/ 29766 h 714375"/>
                    <a:gd name="connsiteX8" fmla="*/ 401836 w 401835"/>
                    <a:gd name="connsiteY8" fmla="*/ 605234 h 714375"/>
                    <a:gd name="connsiteX9" fmla="*/ 378794 w 401835"/>
                    <a:gd name="connsiteY9" fmla="*/ 634228 h 714375"/>
                    <a:gd name="connsiteX10" fmla="*/ 36490 w 401835"/>
                    <a:gd name="connsiteY10" fmla="*/ 713604 h 714375"/>
                    <a:gd name="connsiteX11" fmla="*/ 29766 w 401835"/>
                    <a:gd name="connsiteY11" fmla="*/ 714375 h 714375"/>
                    <a:gd name="connsiteX12" fmla="*/ 59531 w 401835"/>
                    <a:gd name="connsiteY12" fmla="*/ 132794 h 714375"/>
                    <a:gd name="connsiteX13" fmla="*/ 59531 w 401835"/>
                    <a:gd name="connsiteY13" fmla="*/ 647153 h 714375"/>
                    <a:gd name="connsiteX14" fmla="*/ 342305 w 401835"/>
                    <a:gd name="connsiteY14" fmla="*/ 581582 h 714375"/>
                    <a:gd name="connsiteX15" fmla="*/ 342305 w 401835"/>
                    <a:gd name="connsiteY15" fmla="*/ 67223 h 714375"/>
                    <a:gd name="connsiteX16" fmla="*/ 59531 w 401835"/>
                    <a:gd name="connsiteY16" fmla="*/ 132794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835" h="714375">
                      <a:moveTo>
                        <a:pt x="29766" y="714375"/>
                      </a:moveTo>
                      <a:cubicBezTo>
                        <a:pt x="23104" y="714375"/>
                        <a:pt x="16562" y="712140"/>
                        <a:pt x="11245" y="707913"/>
                      </a:cubicBezTo>
                      <a:cubicBezTo>
                        <a:pt x="4140" y="702267"/>
                        <a:pt x="0" y="693685"/>
                        <a:pt x="0" y="684610"/>
                      </a:cubicBezTo>
                      <a:lnTo>
                        <a:pt x="0" y="109142"/>
                      </a:lnTo>
                      <a:cubicBezTo>
                        <a:pt x="0" y="95295"/>
                        <a:pt x="9549" y="83276"/>
                        <a:pt x="23042" y="80147"/>
                      </a:cubicBezTo>
                      <a:lnTo>
                        <a:pt x="365346" y="771"/>
                      </a:lnTo>
                      <a:cubicBezTo>
                        <a:pt x="374187" y="-1283"/>
                        <a:pt x="383482" y="816"/>
                        <a:pt x="390588" y="6462"/>
                      </a:cubicBezTo>
                      <a:cubicBezTo>
                        <a:pt x="397696" y="12109"/>
                        <a:pt x="401836" y="20690"/>
                        <a:pt x="401836" y="29766"/>
                      </a:cubicBezTo>
                      <a:lnTo>
                        <a:pt x="401836" y="605234"/>
                      </a:lnTo>
                      <a:cubicBezTo>
                        <a:pt x="401836" y="619081"/>
                        <a:pt x="392287" y="631100"/>
                        <a:pt x="378794" y="634228"/>
                      </a:cubicBezTo>
                      <a:lnTo>
                        <a:pt x="36490" y="713604"/>
                      </a:lnTo>
                      <a:cubicBezTo>
                        <a:pt x="34263" y="714122"/>
                        <a:pt x="32007" y="714375"/>
                        <a:pt x="29766" y="714375"/>
                      </a:cubicBezTo>
                      <a:close/>
                      <a:moveTo>
                        <a:pt x="59531" y="132794"/>
                      </a:moveTo>
                      <a:lnTo>
                        <a:pt x="59531" y="647153"/>
                      </a:lnTo>
                      <a:lnTo>
                        <a:pt x="342305" y="581582"/>
                      </a:lnTo>
                      <a:lnTo>
                        <a:pt x="342305" y="67223"/>
                      </a:lnTo>
                      <a:lnTo>
                        <a:pt x="59531" y="132794"/>
                      </a:lnTo>
                      <a:close/>
                    </a:path>
                  </a:pathLst>
                </a:custGeom>
                <a:grpFill/>
                <a:ln w="2977" cap="flat">
                  <a:noFill/>
                  <a:prstDash val="solid"/>
                  <a:miter/>
                </a:ln>
              </p:spPr>
              <p:txBody>
                <a:bodyPr rtlCol="0" anchor="ctr"/>
                <a:lstStyle/>
                <a:p>
                  <a:endParaRPr lang="zh-CN" altLang="en-US"/>
                </a:p>
              </p:txBody>
            </p:sp>
            <p:sp>
              <p:nvSpPr>
                <p:cNvPr id="41" name="Freeform: Shape 40">
                  <a:extLst>
                    <a:ext uri="{FF2B5EF4-FFF2-40B4-BE49-F238E27FC236}">
                      <a16:creationId xmlns:a16="http://schemas.microsoft.com/office/drawing/2014/main" id="{636FCBB5-BAC9-6F2E-CF4F-2920747D1F1B}"/>
                    </a:ext>
                  </a:extLst>
                </p:cNvPr>
                <p:cNvSpPr/>
                <p:nvPr/>
              </p:nvSpPr>
              <p:spPr>
                <a:xfrm>
                  <a:off x="4896445" y="6336505"/>
                  <a:ext cx="401832" cy="714375"/>
                </a:xfrm>
                <a:custGeom>
                  <a:avLst/>
                  <a:gdLst>
                    <a:gd name="connsiteX0" fmla="*/ 372070 w 401832"/>
                    <a:gd name="connsiteY0" fmla="*/ 714375 h 714375"/>
                    <a:gd name="connsiteX1" fmla="*/ 365346 w 401832"/>
                    <a:gd name="connsiteY1" fmla="*/ 713604 h 714375"/>
                    <a:gd name="connsiteX2" fmla="*/ 23042 w 401832"/>
                    <a:gd name="connsiteY2" fmla="*/ 634228 h 714375"/>
                    <a:gd name="connsiteX3" fmla="*/ 0 w 401832"/>
                    <a:gd name="connsiteY3" fmla="*/ 605234 h 714375"/>
                    <a:gd name="connsiteX4" fmla="*/ 0 w 401832"/>
                    <a:gd name="connsiteY4" fmla="*/ 29766 h 714375"/>
                    <a:gd name="connsiteX5" fmla="*/ 11245 w 401832"/>
                    <a:gd name="connsiteY5" fmla="*/ 6462 h 714375"/>
                    <a:gd name="connsiteX6" fmla="*/ 36487 w 401832"/>
                    <a:gd name="connsiteY6" fmla="*/ 771 h 714375"/>
                    <a:gd name="connsiteX7" fmla="*/ 378791 w 401832"/>
                    <a:gd name="connsiteY7" fmla="*/ 80147 h 714375"/>
                    <a:gd name="connsiteX8" fmla="*/ 401833 w 401832"/>
                    <a:gd name="connsiteY8" fmla="*/ 109142 h 714375"/>
                    <a:gd name="connsiteX9" fmla="*/ 401833 w 401832"/>
                    <a:gd name="connsiteY9" fmla="*/ 684610 h 714375"/>
                    <a:gd name="connsiteX10" fmla="*/ 390588 w 401832"/>
                    <a:gd name="connsiteY10" fmla="*/ 707913 h 714375"/>
                    <a:gd name="connsiteX11" fmla="*/ 372070 w 401832"/>
                    <a:gd name="connsiteY11" fmla="*/ 714375 h 714375"/>
                    <a:gd name="connsiteX12" fmla="*/ 59531 w 401832"/>
                    <a:gd name="connsiteY12" fmla="*/ 581582 h 714375"/>
                    <a:gd name="connsiteX13" fmla="*/ 342305 w 401832"/>
                    <a:gd name="connsiteY13" fmla="*/ 647153 h 714375"/>
                    <a:gd name="connsiteX14" fmla="*/ 342305 w 401832"/>
                    <a:gd name="connsiteY14" fmla="*/ 132794 h 714375"/>
                    <a:gd name="connsiteX15" fmla="*/ 59531 w 401832"/>
                    <a:gd name="connsiteY15" fmla="*/ 67223 h 714375"/>
                    <a:gd name="connsiteX16" fmla="*/ 59531 w 401832"/>
                    <a:gd name="connsiteY16" fmla="*/ 58158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832" h="714375">
                      <a:moveTo>
                        <a:pt x="372070" y="714375"/>
                      </a:moveTo>
                      <a:cubicBezTo>
                        <a:pt x="369826" y="714375"/>
                        <a:pt x="367573" y="714122"/>
                        <a:pt x="365346" y="713604"/>
                      </a:cubicBezTo>
                      <a:lnTo>
                        <a:pt x="23042" y="634228"/>
                      </a:lnTo>
                      <a:cubicBezTo>
                        <a:pt x="9552" y="631100"/>
                        <a:pt x="0" y="619081"/>
                        <a:pt x="0" y="605234"/>
                      </a:cubicBezTo>
                      <a:lnTo>
                        <a:pt x="0" y="29766"/>
                      </a:lnTo>
                      <a:cubicBezTo>
                        <a:pt x="0" y="20690"/>
                        <a:pt x="4143" y="12109"/>
                        <a:pt x="11245" y="6462"/>
                      </a:cubicBezTo>
                      <a:cubicBezTo>
                        <a:pt x="18353" y="816"/>
                        <a:pt x="27655" y="-1283"/>
                        <a:pt x="36487" y="771"/>
                      </a:cubicBezTo>
                      <a:lnTo>
                        <a:pt x="378791" y="80147"/>
                      </a:lnTo>
                      <a:cubicBezTo>
                        <a:pt x="392281" y="83276"/>
                        <a:pt x="401833" y="95295"/>
                        <a:pt x="401833" y="109142"/>
                      </a:cubicBezTo>
                      <a:lnTo>
                        <a:pt x="401833" y="684610"/>
                      </a:lnTo>
                      <a:cubicBezTo>
                        <a:pt x="401833" y="693685"/>
                        <a:pt x="397690" y="702267"/>
                        <a:pt x="390588" y="707913"/>
                      </a:cubicBezTo>
                      <a:cubicBezTo>
                        <a:pt x="385274" y="712137"/>
                        <a:pt x="378729" y="714375"/>
                        <a:pt x="372070" y="714375"/>
                      </a:cubicBezTo>
                      <a:close/>
                      <a:moveTo>
                        <a:pt x="59531" y="581582"/>
                      </a:moveTo>
                      <a:lnTo>
                        <a:pt x="342305" y="647153"/>
                      </a:lnTo>
                      <a:lnTo>
                        <a:pt x="342305" y="132794"/>
                      </a:lnTo>
                      <a:lnTo>
                        <a:pt x="59531" y="67223"/>
                      </a:lnTo>
                      <a:lnTo>
                        <a:pt x="59531" y="581582"/>
                      </a:lnTo>
                      <a:close/>
                    </a:path>
                  </a:pathLst>
                </a:custGeom>
                <a:grpFill/>
                <a:ln w="2977" cap="flat">
                  <a:noFill/>
                  <a:prstDash val="solid"/>
                  <a:miter/>
                </a:ln>
              </p:spPr>
              <p:txBody>
                <a:bodyPr rtlCol="0" anchor="ctr"/>
                <a:lstStyle/>
                <a:p>
                  <a:endParaRPr lang="zh-CN" altLang="en-US"/>
                </a:p>
              </p:txBody>
            </p:sp>
            <p:sp>
              <p:nvSpPr>
                <p:cNvPr id="42" name="Freeform: Shape 41">
                  <a:extLst>
                    <a:ext uri="{FF2B5EF4-FFF2-40B4-BE49-F238E27FC236}">
                      <a16:creationId xmlns:a16="http://schemas.microsoft.com/office/drawing/2014/main" id="{14BFCD9E-6FDF-1824-D927-886CD05DA67D}"/>
                    </a:ext>
                  </a:extLst>
                </p:cNvPr>
                <p:cNvSpPr/>
                <p:nvPr/>
              </p:nvSpPr>
              <p:spPr>
                <a:xfrm>
                  <a:off x="4554140" y="6336500"/>
                  <a:ext cx="401835" cy="714380"/>
                </a:xfrm>
                <a:custGeom>
                  <a:avLst/>
                  <a:gdLst>
                    <a:gd name="connsiteX0" fmla="*/ 29766 w 401835"/>
                    <a:gd name="connsiteY0" fmla="*/ 714380 h 714380"/>
                    <a:gd name="connsiteX1" fmla="*/ 11248 w 401835"/>
                    <a:gd name="connsiteY1" fmla="*/ 707918 h 714380"/>
                    <a:gd name="connsiteX2" fmla="*/ 0 w 401835"/>
                    <a:gd name="connsiteY2" fmla="*/ 684615 h 714380"/>
                    <a:gd name="connsiteX3" fmla="*/ 0 w 401835"/>
                    <a:gd name="connsiteY3" fmla="*/ 292328 h 714380"/>
                    <a:gd name="connsiteX4" fmla="*/ 16124 w 401835"/>
                    <a:gd name="connsiteY4" fmla="*/ 265869 h 714380"/>
                    <a:gd name="connsiteX5" fmla="*/ 113321 w 401835"/>
                    <a:gd name="connsiteY5" fmla="*/ 70967 h 714380"/>
                    <a:gd name="connsiteX6" fmla="*/ 133591 w 401835"/>
                    <a:gd name="connsiteY6" fmla="*/ 54515 h 714380"/>
                    <a:gd name="connsiteX7" fmla="*/ 365349 w 401835"/>
                    <a:gd name="connsiteY7" fmla="*/ 773 h 714380"/>
                    <a:gd name="connsiteX8" fmla="*/ 390590 w 401835"/>
                    <a:gd name="connsiteY8" fmla="*/ 6465 h 714380"/>
                    <a:gd name="connsiteX9" fmla="*/ 401836 w 401835"/>
                    <a:gd name="connsiteY9" fmla="*/ 29768 h 714380"/>
                    <a:gd name="connsiteX10" fmla="*/ 401836 w 401835"/>
                    <a:gd name="connsiteY10" fmla="*/ 605236 h 714380"/>
                    <a:gd name="connsiteX11" fmla="*/ 378794 w 401835"/>
                    <a:gd name="connsiteY11" fmla="*/ 634231 h 714380"/>
                    <a:gd name="connsiteX12" fmla="*/ 36490 w 401835"/>
                    <a:gd name="connsiteY12" fmla="*/ 713607 h 714380"/>
                    <a:gd name="connsiteX13" fmla="*/ 29766 w 401835"/>
                    <a:gd name="connsiteY13" fmla="*/ 714380 h 714380"/>
                    <a:gd name="connsiteX14" fmla="*/ 59531 w 401835"/>
                    <a:gd name="connsiteY14" fmla="*/ 310753 h 714380"/>
                    <a:gd name="connsiteX15" fmla="*/ 59531 w 401835"/>
                    <a:gd name="connsiteY15" fmla="*/ 647158 h 714380"/>
                    <a:gd name="connsiteX16" fmla="*/ 342305 w 401835"/>
                    <a:gd name="connsiteY16" fmla="*/ 581587 h 714380"/>
                    <a:gd name="connsiteX17" fmla="*/ 342305 w 401835"/>
                    <a:gd name="connsiteY17" fmla="*/ 67228 h 714380"/>
                    <a:gd name="connsiteX18" fmla="*/ 161151 w 401835"/>
                    <a:gd name="connsiteY18" fmla="*/ 109233 h 714380"/>
                    <a:gd name="connsiteX19" fmla="*/ 59531 w 401835"/>
                    <a:gd name="connsiteY19" fmla="*/ 310753 h 71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1835" h="714380">
                      <a:moveTo>
                        <a:pt x="29766" y="714380"/>
                      </a:moveTo>
                      <a:cubicBezTo>
                        <a:pt x="23107" y="714380"/>
                        <a:pt x="16565" y="712145"/>
                        <a:pt x="11248" y="707918"/>
                      </a:cubicBezTo>
                      <a:cubicBezTo>
                        <a:pt x="4140" y="702272"/>
                        <a:pt x="0" y="693690"/>
                        <a:pt x="0" y="684615"/>
                      </a:cubicBezTo>
                      <a:lnTo>
                        <a:pt x="0" y="292328"/>
                      </a:lnTo>
                      <a:cubicBezTo>
                        <a:pt x="0" y="281011"/>
                        <a:pt x="6382" y="270891"/>
                        <a:pt x="16124" y="265869"/>
                      </a:cubicBezTo>
                      <a:cubicBezTo>
                        <a:pt x="33296" y="233791"/>
                        <a:pt x="71777" y="160377"/>
                        <a:pt x="113321" y="70967"/>
                      </a:cubicBezTo>
                      <a:cubicBezTo>
                        <a:pt x="117181" y="62653"/>
                        <a:pt x="124661" y="56584"/>
                        <a:pt x="133591" y="54515"/>
                      </a:cubicBezTo>
                      <a:lnTo>
                        <a:pt x="365349" y="773"/>
                      </a:lnTo>
                      <a:cubicBezTo>
                        <a:pt x="374190" y="-1286"/>
                        <a:pt x="383485" y="821"/>
                        <a:pt x="390590" y="6465"/>
                      </a:cubicBezTo>
                      <a:cubicBezTo>
                        <a:pt x="397696" y="12111"/>
                        <a:pt x="401836" y="20693"/>
                        <a:pt x="401836" y="29768"/>
                      </a:cubicBezTo>
                      <a:lnTo>
                        <a:pt x="401836" y="605236"/>
                      </a:lnTo>
                      <a:cubicBezTo>
                        <a:pt x="401836" y="619083"/>
                        <a:pt x="392284" y="631102"/>
                        <a:pt x="378794" y="634231"/>
                      </a:cubicBezTo>
                      <a:lnTo>
                        <a:pt x="36490" y="713607"/>
                      </a:lnTo>
                      <a:cubicBezTo>
                        <a:pt x="34263" y="714127"/>
                        <a:pt x="32007" y="714380"/>
                        <a:pt x="29766" y="714380"/>
                      </a:cubicBezTo>
                      <a:close/>
                      <a:moveTo>
                        <a:pt x="59531" y="310753"/>
                      </a:moveTo>
                      <a:lnTo>
                        <a:pt x="59531" y="647158"/>
                      </a:lnTo>
                      <a:lnTo>
                        <a:pt x="342305" y="581587"/>
                      </a:lnTo>
                      <a:lnTo>
                        <a:pt x="342305" y="67228"/>
                      </a:lnTo>
                      <a:lnTo>
                        <a:pt x="161151" y="109233"/>
                      </a:lnTo>
                      <a:cubicBezTo>
                        <a:pt x="110529" y="217095"/>
                        <a:pt x="65687" y="299516"/>
                        <a:pt x="59531" y="310753"/>
                      </a:cubicBezTo>
                      <a:close/>
                    </a:path>
                  </a:pathLst>
                </a:custGeom>
                <a:grpFill/>
                <a:ln w="2977" cap="flat">
                  <a:noFill/>
                  <a:prstDash val="solid"/>
                  <a:miter/>
                </a:ln>
              </p:spPr>
              <p:txBody>
                <a:bodyPr rtlCol="0" anchor="ctr"/>
                <a:lstStyle/>
                <a:p>
                  <a:endParaRPr lang="zh-CN" altLang="en-US"/>
                </a:p>
              </p:txBody>
            </p:sp>
            <p:sp>
              <p:nvSpPr>
                <p:cNvPr id="43" name="Freeform: Shape 42">
                  <a:extLst>
                    <a:ext uri="{FF2B5EF4-FFF2-40B4-BE49-F238E27FC236}">
                      <a16:creationId xmlns:a16="http://schemas.microsoft.com/office/drawing/2014/main" id="{0BEE10DB-AAEE-2732-7AEC-83CE6C25CC52}"/>
                    </a:ext>
                  </a:extLst>
                </p:cNvPr>
                <p:cNvSpPr/>
                <p:nvPr/>
              </p:nvSpPr>
              <p:spPr>
                <a:xfrm>
                  <a:off x="4211835" y="6336505"/>
                  <a:ext cx="401835" cy="714376"/>
                </a:xfrm>
                <a:custGeom>
                  <a:avLst/>
                  <a:gdLst>
                    <a:gd name="connsiteX0" fmla="*/ 372070 w 401835"/>
                    <a:gd name="connsiteY0" fmla="*/ 714376 h 714376"/>
                    <a:gd name="connsiteX1" fmla="*/ 365346 w 401835"/>
                    <a:gd name="connsiteY1" fmla="*/ 713605 h 714376"/>
                    <a:gd name="connsiteX2" fmla="*/ 23042 w 401835"/>
                    <a:gd name="connsiteY2" fmla="*/ 634229 h 714376"/>
                    <a:gd name="connsiteX3" fmla="*/ 0 w 401835"/>
                    <a:gd name="connsiteY3" fmla="*/ 605235 h 714376"/>
                    <a:gd name="connsiteX4" fmla="*/ 0 w 401835"/>
                    <a:gd name="connsiteY4" fmla="*/ 29767 h 714376"/>
                    <a:gd name="connsiteX5" fmla="*/ 11248 w 401835"/>
                    <a:gd name="connsiteY5" fmla="*/ 6463 h 714376"/>
                    <a:gd name="connsiteX6" fmla="*/ 36490 w 401835"/>
                    <a:gd name="connsiteY6" fmla="*/ 772 h 714376"/>
                    <a:gd name="connsiteX7" fmla="*/ 271957 w 401835"/>
                    <a:gd name="connsiteY7" fmla="*/ 55374 h 714376"/>
                    <a:gd name="connsiteX8" fmla="*/ 292111 w 401835"/>
                    <a:gd name="connsiteY8" fmla="*/ 71582 h 714376"/>
                    <a:gd name="connsiteX9" fmla="*/ 398053 w 401835"/>
                    <a:gd name="connsiteY9" fmla="*/ 277807 h 714376"/>
                    <a:gd name="connsiteX10" fmla="*/ 401836 w 401835"/>
                    <a:gd name="connsiteY10" fmla="*/ 292324 h 714376"/>
                    <a:gd name="connsiteX11" fmla="*/ 401836 w 401835"/>
                    <a:gd name="connsiteY11" fmla="*/ 684611 h 714376"/>
                    <a:gd name="connsiteX12" fmla="*/ 390590 w 401835"/>
                    <a:gd name="connsiteY12" fmla="*/ 707914 h 714376"/>
                    <a:gd name="connsiteX13" fmla="*/ 372070 w 401835"/>
                    <a:gd name="connsiteY13" fmla="*/ 714376 h 714376"/>
                    <a:gd name="connsiteX14" fmla="*/ 59531 w 401835"/>
                    <a:gd name="connsiteY14" fmla="*/ 581583 h 714376"/>
                    <a:gd name="connsiteX15" fmla="*/ 342305 w 401835"/>
                    <a:gd name="connsiteY15" fmla="*/ 647154 h 714376"/>
                    <a:gd name="connsiteX16" fmla="*/ 342305 w 401835"/>
                    <a:gd name="connsiteY16" fmla="*/ 300042 h 714376"/>
                    <a:gd name="connsiteX17" fmla="*/ 244554 w 401835"/>
                    <a:gd name="connsiteY17" fmla="*/ 110128 h 714376"/>
                    <a:gd name="connsiteX18" fmla="*/ 59531 w 401835"/>
                    <a:gd name="connsiteY18" fmla="*/ 67224 h 714376"/>
                    <a:gd name="connsiteX19" fmla="*/ 59531 w 401835"/>
                    <a:gd name="connsiteY19" fmla="*/ 581583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1835" h="714376">
                      <a:moveTo>
                        <a:pt x="372070" y="714376"/>
                      </a:moveTo>
                      <a:cubicBezTo>
                        <a:pt x="369826" y="714376"/>
                        <a:pt x="367573" y="714123"/>
                        <a:pt x="365346" y="713605"/>
                      </a:cubicBezTo>
                      <a:lnTo>
                        <a:pt x="23042" y="634229"/>
                      </a:lnTo>
                      <a:cubicBezTo>
                        <a:pt x="9549" y="631101"/>
                        <a:pt x="0" y="619082"/>
                        <a:pt x="0" y="605235"/>
                      </a:cubicBezTo>
                      <a:lnTo>
                        <a:pt x="0" y="29767"/>
                      </a:lnTo>
                      <a:cubicBezTo>
                        <a:pt x="0" y="20691"/>
                        <a:pt x="4140" y="12110"/>
                        <a:pt x="11248" y="6463"/>
                      </a:cubicBezTo>
                      <a:cubicBezTo>
                        <a:pt x="18353" y="820"/>
                        <a:pt x="27646" y="-1285"/>
                        <a:pt x="36490" y="772"/>
                      </a:cubicBezTo>
                      <a:lnTo>
                        <a:pt x="271957" y="55374"/>
                      </a:lnTo>
                      <a:cubicBezTo>
                        <a:pt x="280794" y="57422"/>
                        <a:pt x="288215" y="63390"/>
                        <a:pt x="292111" y="71582"/>
                      </a:cubicBezTo>
                      <a:cubicBezTo>
                        <a:pt x="341397" y="175199"/>
                        <a:pt x="385661" y="255625"/>
                        <a:pt x="398053" y="277807"/>
                      </a:cubicBezTo>
                      <a:cubicBezTo>
                        <a:pt x="400532" y="282242"/>
                        <a:pt x="401836" y="287240"/>
                        <a:pt x="401836" y="292324"/>
                      </a:cubicBezTo>
                      <a:lnTo>
                        <a:pt x="401836" y="684611"/>
                      </a:lnTo>
                      <a:cubicBezTo>
                        <a:pt x="401836" y="693686"/>
                        <a:pt x="397693" y="702268"/>
                        <a:pt x="390590" y="707914"/>
                      </a:cubicBezTo>
                      <a:cubicBezTo>
                        <a:pt x="385274" y="712138"/>
                        <a:pt x="378729" y="714376"/>
                        <a:pt x="372070" y="714376"/>
                      </a:cubicBezTo>
                      <a:close/>
                      <a:moveTo>
                        <a:pt x="59531" y="581583"/>
                      </a:moveTo>
                      <a:lnTo>
                        <a:pt x="342305" y="647154"/>
                      </a:lnTo>
                      <a:lnTo>
                        <a:pt x="342305" y="300042"/>
                      </a:lnTo>
                      <a:cubicBezTo>
                        <a:pt x="326722" y="271895"/>
                        <a:pt x="287994" y="200550"/>
                        <a:pt x="244554" y="110128"/>
                      </a:cubicBezTo>
                      <a:lnTo>
                        <a:pt x="59531" y="67224"/>
                      </a:lnTo>
                      <a:lnTo>
                        <a:pt x="59531" y="581583"/>
                      </a:lnTo>
                      <a:close/>
                    </a:path>
                  </a:pathLst>
                </a:custGeom>
                <a:grpFill/>
                <a:ln w="2977" cap="flat">
                  <a:noFill/>
                  <a:prstDash val="solid"/>
                  <a:miter/>
                </a:ln>
              </p:spPr>
              <p:txBody>
                <a:bodyPr rtlCol="0" anchor="ctr"/>
                <a:lstStyle/>
                <a:p>
                  <a:endParaRPr lang="zh-CN" altLang="en-US"/>
                </a:p>
              </p:txBody>
            </p:sp>
            <p:sp>
              <p:nvSpPr>
                <p:cNvPr id="45" name="Freeform: Shape 44">
                  <a:extLst>
                    <a:ext uri="{FF2B5EF4-FFF2-40B4-BE49-F238E27FC236}">
                      <a16:creationId xmlns:a16="http://schemas.microsoft.com/office/drawing/2014/main" id="{004B6B9D-76C2-063D-884C-BF5CDDBD984E}"/>
                    </a:ext>
                  </a:extLst>
                </p:cNvPr>
                <p:cNvSpPr/>
                <p:nvPr/>
              </p:nvSpPr>
              <p:spPr>
                <a:xfrm>
                  <a:off x="4435078" y="5770959"/>
                  <a:ext cx="297656" cy="297656"/>
                </a:xfrm>
                <a:custGeom>
                  <a:avLst/>
                  <a:gdLst>
                    <a:gd name="connsiteX0" fmla="*/ 148828 w 297656"/>
                    <a:gd name="connsiteY0" fmla="*/ 297656 h 297656"/>
                    <a:gd name="connsiteX1" fmla="*/ 0 w 297656"/>
                    <a:gd name="connsiteY1" fmla="*/ 148828 h 297656"/>
                    <a:gd name="connsiteX2" fmla="*/ 148828 w 297656"/>
                    <a:gd name="connsiteY2" fmla="*/ 0 h 297656"/>
                    <a:gd name="connsiteX3" fmla="*/ 297656 w 297656"/>
                    <a:gd name="connsiteY3" fmla="*/ 148828 h 297656"/>
                    <a:gd name="connsiteX4" fmla="*/ 148828 w 297656"/>
                    <a:gd name="connsiteY4" fmla="*/ 297656 h 297656"/>
                    <a:gd name="connsiteX5" fmla="*/ 148828 w 297656"/>
                    <a:gd name="connsiteY5" fmla="*/ 59531 h 297656"/>
                    <a:gd name="connsiteX6" fmla="*/ 59531 w 297656"/>
                    <a:gd name="connsiteY6" fmla="*/ 148828 h 297656"/>
                    <a:gd name="connsiteX7" fmla="*/ 148828 w 297656"/>
                    <a:gd name="connsiteY7" fmla="*/ 238125 h 297656"/>
                    <a:gd name="connsiteX8" fmla="*/ 238125 w 297656"/>
                    <a:gd name="connsiteY8" fmla="*/ 148828 h 297656"/>
                    <a:gd name="connsiteX9" fmla="*/ 148828 w 297656"/>
                    <a:gd name="connsiteY9" fmla="*/ 59531 h 29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297656">
                      <a:moveTo>
                        <a:pt x="148828" y="297656"/>
                      </a:moveTo>
                      <a:cubicBezTo>
                        <a:pt x="66764" y="297656"/>
                        <a:pt x="0" y="230892"/>
                        <a:pt x="0" y="148828"/>
                      </a:cubicBezTo>
                      <a:cubicBezTo>
                        <a:pt x="0" y="66764"/>
                        <a:pt x="66764" y="0"/>
                        <a:pt x="148828" y="0"/>
                      </a:cubicBezTo>
                      <a:cubicBezTo>
                        <a:pt x="230892" y="0"/>
                        <a:pt x="297656" y="66764"/>
                        <a:pt x="297656" y="148828"/>
                      </a:cubicBezTo>
                      <a:cubicBezTo>
                        <a:pt x="297656" y="230892"/>
                        <a:pt x="230892" y="297656"/>
                        <a:pt x="148828" y="297656"/>
                      </a:cubicBezTo>
                      <a:close/>
                      <a:moveTo>
                        <a:pt x="148828" y="59531"/>
                      </a:moveTo>
                      <a:cubicBezTo>
                        <a:pt x="99590" y="59531"/>
                        <a:pt x="59531" y="99590"/>
                        <a:pt x="59531" y="148828"/>
                      </a:cubicBezTo>
                      <a:cubicBezTo>
                        <a:pt x="59531" y="198066"/>
                        <a:pt x="99590" y="238125"/>
                        <a:pt x="148828" y="238125"/>
                      </a:cubicBezTo>
                      <a:cubicBezTo>
                        <a:pt x="198066" y="238125"/>
                        <a:pt x="238125" y="198066"/>
                        <a:pt x="238125" y="148828"/>
                      </a:cubicBezTo>
                      <a:cubicBezTo>
                        <a:pt x="238125" y="99590"/>
                        <a:pt x="198066" y="59531"/>
                        <a:pt x="148828" y="59531"/>
                      </a:cubicBezTo>
                      <a:close/>
                    </a:path>
                  </a:pathLst>
                </a:custGeom>
                <a:grpFill/>
                <a:ln w="2977" cap="flat">
                  <a:noFill/>
                  <a:prstDash val="solid"/>
                  <a:miter/>
                </a:ln>
              </p:spPr>
              <p:txBody>
                <a:bodyPr rtlCol="0" anchor="ctr"/>
                <a:lstStyle/>
                <a:p>
                  <a:endParaRPr lang="zh-CN" altLang="en-US"/>
                </a:p>
              </p:txBody>
            </p:sp>
          </p:grpSp>
        </p:grpSp>
        <p:grpSp>
          <p:nvGrpSpPr>
            <p:cNvPr id="46" name="Group 45">
              <a:extLst>
                <a:ext uri="{FF2B5EF4-FFF2-40B4-BE49-F238E27FC236}">
                  <a16:creationId xmlns:a16="http://schemas.microsoft.com/office/drawing/2014/main" id="{B38CAB23-336B-9331-DE31-F7AC6E1B826F}"/>
                </a:ext>
              </a:extLst>
            </p:cNvPr>
            <p:cNvGrpSpPr>
              <a:grpSpLocks noChangeAspect="1"/>
            </p:cNvGrpSpPr>
            <p:nvPr/>
          </p:nvGrpSpPr>
          <p:grpSpPr>
            <a:xfrm>
              <a:off x="7590207" y="1153299"/>
              <a:ext cx="448892" cy="457200"/>
              <a:chOff x="5200756" y="4229956"/>
              <a:chExt cx="591883" cy="602837"/>
            </a:xfrm>
            <a:solidFill>
              <a:schemeClr val="tx2">
                <a:lumMod val="75000"/>
              </a:schemeClr>
            </a:solidFill>
          </p:grpSpPr>
          <p:sp>
            <p:nvSpPr>
              <p:cNvPr id="47" name="Freeform: Shape 46">
                <a:extLst>
                  <a:ext uri="{FF2B5EF4-FFF2-40B4-BE49-F238E27FC236}">
                    <a16:creationId xmlns:a16="http://schemas.microsoft.com/office/drawing/2014/main" id="{3B7F107D-6F42-39EC-929F-FC1E4516001C}"/>
                  </a:ext>
                </a:extLst>
              </p:cNvPr>
              <p:cNvSpPr/>
              <p:nvPr/>
            </p:nvSpPr>
            <p:spPr>
              <a:xfrm>
                <a:off x="5358014" y="4772976"/>
                <a:ext cx="277368" cy="59817"/>
              </a:xfrm>
              <a:custGeom>
                <a:avLst/>
                <a:gdLst>
                  <a:gd name="connsiteX0" fmla="*/ 221933 w 277368"/>
                  <a:gd name="connsiteY0" fmla="*/ 0 h 59817"/>
                  <a:gd name="connsiteX1" fmla="*/ 197834 w 277368"/>
                  <a:gd name="connsiteY1" fmla="*/ 0 h 59817"/>
                  <a:gd name="connsiteX2" fmla="*/ 163068 w 277368"/>
                  <a:gd name="connsiteY2" fmla="*/ 35719 h 59817"/>
                  <a:gd name="connsiteX3" fmla="*/ 138684 w 277368"/>
                  <a:gd name="connsiteY3" fmla="*/ 45625 h 59817"/>
                  <a:gd name="connsiteX4" fmla="*/ 114300 w 277368"/>
                  <a:gd name="connsiteY4" fmla="*/ 35624 h 59817"/>
                  <a:gd name="connsiteX5" fmla="*/ 79534 w 277368"/>
                  <a:gd name="connsiteY5" fmla="*/ 0 h 59817"/>
                  <a:gd name="connsiteX6" fmla="*/ 55340 w 277368"/>
                  <a:gd name="connsiteY6" fmla="*/ 0 h 59817"/>
                  <a:gd name="connsiteX7" fmla="*/ 0 w 277368"/>
                  <a:gd name="connsiteY7" fmla="*/ 26480 h 59817"/>
                  <a:gd name="connsiteX8" fmla="*/ 138684 w 277368"/>
                  <a:gd name="connsiteY8" fmla="*/ 59817 h 59817"/>
                  <a:gd name="connsiteX9" fmla="*/ 277368 w 277368"/>
                  <a:gd name="connsiteY9" fmla="*/ 26480 h 59817"/>
                  <a:gd name="connsiteX10" fmla="*/ 221933 w 277368"/>
                  <a:gd name="connsiteY10" fmla="*/ 0 h 5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368" h="59817">
                    <a:moveTo>
                      <a:pt x="221933" y="0"/>
                    </a:moveTo>
                    <a:lnTo>
                      <a:pt x="197834" y="0"/>
                    </a:lnTo>
                    <a:cubicBezTo>
                      <a:pt x="184690" y="14192"/>
                      <a:pt x="172593" y="26384"/>
                      <a:pt x="163068" y="35719"/>
                    </a:cubicBezTo>
                    <a:cubicBezTo>
                      <a:pt x="156401" y="42101"/>
                      <a:pt x="147828" y="45625"/>
                      <a:pt x="138684" y="45625"/>
                    </a:cubicBezTo>
                    <a:cubicBezTo>
                      <a:pt x="129445" y="45625"/>
                      <a:pt x="120872" y="42101"/>
                      <a:pt x="114300" y="35624"/>
                    </a:cubicBezTo>
                    <a:cubicBezTo>
                      <a:pt x="104775" y="26384"/>
                      <a:pt x="92774" y="14288"/>
                      <a:pt x="79534" y="0"/>
                    </a:cubicBezTo>
                    <a:lnTo>
                      <a:pt x="55340" y="0"/>
                    </a:lnTo>
                    <a:cubicBezTo>
                      <a:pt x="21717" y="6001"/>
                      <a:pt x="0" y="15621"/>
                      <a:pt x="0" y="26480"/>
                    </a:cubicBezTo>
                    <a:cubicBezTo>
                      <a:pt x="0" y="44863"/>
                      <a:pt x="62103" y="59817"/>
                      <a:pt x="138684" y="59817"/>
                    </a:cubicBezTo>
                    <a:cubicBezTo>
                      <a:pt x="215265" y="59817"/>
                      <a:pt x="277368" y="44958"/>
                      <a:pt x="277368" y="26480"/>
                    </a:cubicBezTo>
                    <a:cubicBezTo>
                      <a:pt x="277368" y="15621"/>
                      <a:pt x="255651" y="6001"/>
                      <a:pt x="221933" y="0"/>
                    </a:cubicBezTo>
                    <a:close/>
                  </a:path>
                </a:pathLst>
              </a:custGeom>
              <a:grpFill/>
              <a:ln w="9525" cap="flat">
                <a:noFill/>
                <a:prstDash val="solid"/>
                <a:miter/>
              </a:ln>
            </p:spPr>
            <p:txBody>
              <a:bodyPr rtlCol="0" anchor="ctr"/>
              <a:lstStyle/>
              <a:p>
                <a:endParaRPr lang="zh-CN" altLang="en-US"/>
              </a:p>
            </p:txBody>
          </p:sp>
          <p:sp>
            <p:nvSpPr>
              <p:cNvPr id="48" name="Freeform: Shape 47">
                <a:extLst>
                  <a:ext uri="{FF2B5EF4-FFF2-40B4-BE49-F238E27FC236}">
                    <a16:creationId xmlns:a16="http://schemas.microsoft.com/office/drawing/2014/main" id="{F246D977-305D-BB9C-48AD-FCF94CA08D1C}"/>
                  </a:ext>
                </a:extLst>
              </p:cNvPr>
              <p:cNvSpPr/>
              <p:nvPr/>
            </p:nvSpPr>
            <p:spPr>
              <a:xfrm>
                <a:off x="5341630" y="4421980"/>
                <a:ext cx="310229" cy="377570"/>
              </a:xfrm>
              <a:custGeom>
                <a:avLst/>
                <a:gdLst>
                  <a:gd name="connsiteX0" fmla="*/ 144018 w 310229"/>
                  <a:gd name="connsiteY0" fmla="*/ 372999 h 377570"/>
                  <a:gd name="connsiteX1" fmla="*/ 166211 w 310229"/>
                  <a:gd name="connsiteY1" fmla="*/ 372999 h 377570"/>
                  <a:gd name="connsiteX2" fmla="*/ 310229 w 310229"/>
                  <a:gd name="connsiteY2" fmla="*/ 155067 h 377570"/>
                  <a:gd name="connsiteX3" fmla="*/ 155162 w 310229"/>
                  <a:gd name="connsiteY3" fmla="*/ 0 h 377570"/>
                  <a:gd name="connsiteX4" fmla="*/ 0 w 310229"/>
                  <a:gd name="connsiteY4" fmla="*/ 155067 h 377570"/>
                  <a:gd name="connsiteX5" fmla="*/ 144018 w 310229"/>
                  <a:gd name="connsiteY5" fmla="*/ 372999 h 377570"/>
                  <a:gd name="connsiteX6" fmla="*/ 71819 w 310229"/>
                  <a:gd name="connsiteY6" fmla="*/ 148304 h 377570"/>
                  <a:gd name="connsiteX7" fmla="*/ 155162 w 310229"/>
                  <a:gd name="connsiteY7" fmla="*/ 64960 h 377570"/>
                  <a:gd name="connsiteX8" fmla="*/ 238411 w 310229"/>
                  <a:gd name="connsiteY8" fmla="*/ 148304 h 377570"/>
                  <a:gd name="connsiteX9" fmla="*/ 155162 w 310229"/>
                  <a:gd name="connsiteY9" fmla="*/ 231648 h 377570"/>
                  <a:gd name="connsiteX10" fmla="*/ 71819 w 310229"/>
                  <a:gd name="connsiteY10" fmla="*/ 148304 h 37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0229" h="377570">
                    <a:moveTo>
                      <a:pt x="144018" y="372999"/>
                    </a:moveTo>
                    <a:cubicBezTo>
                      <a:pt x="150209" y="379095"/>
                      <a:pt x="159925" y="379095"/>
                      <a:pt x="166211" y="372999"/>
                    </a:cubicBezTo>
                    <a:cubicBezTo>
                      <a:pt x="201740" y="338328"/>
                      <a:pt x="310229" y="226790"/>
                      <a:pt x="310229" y="155067"/>
                    </a:cubicBezTo>
                    <a:cubicBezTo>
                      <a:pt x="310229" y="69437"/>
                      <a:pt x="240792" y="0"/>
                      <a:pt x="155162" y="0"/>
                    </a:cubicBezTo>
                    <a:cubicBezTo>
                      <a:pt x="69437" y="0"/>
                      <a:pt x="0" y="69437"/>
                      <a:pt x="0" y="155067"/>
                    </a:cubicBezTo>
                    <a:cubicBezTo>
                      <a:pt x="-95" y="226790"/>
                      <a:pt x="108490" y="338423"/>
                      <a:pt x="144018" y="372999"/>
                    </a:cubicBezTo>
                    <a:close/>
                    <a:moveTo>
                      <a:pt x="71819" y="148304"/>
                    </a:moveTo>
                    <a:cubicBezTo>
                      <a:pt x="71819" y="102298"/>
                      <a:pt x="109157" y="64960"/>
                      <a:pt x="155162" y="64960"/>
                    </a:cubicBezTo>
                    <a:cubicBezTo>
                      <a:pt x="201073" y="64960"/>
                      <a:pt x="238411" y="102298"/>
                      <a:pt x="238411" y="148304"/>
                    </a:cubicBezTo>
                    <a:cubicBezTo>
                      <a:pt x="238411" y="194310"/>
                      <a:pt x="201073" y="231648"/>
                      <a:pt x="155162" y="231648"/>
                    </a:cubicBezTo>
                    <a:cubicBezTo>
                      <a:pt x="109061" y="231648"/>
                      <a:pt x="71819" y="194310"/>
                      <a:pt x="71819" y="148304"/>
                    </a:cubicBezTo>
                    <a:close/>
                  </a:path>
                </a:pathLst>
              </a:custGeom>
              <a:grpFill/>
              <a:ln w="9525" cap="flat">
                <a:noFill/>
                <a:prstDash val="solid"/>
                <a:miter/>
              </a:ln>
            </p:spPr>
            <p:txBody>
              <a:bodyPr rtlCol="0" anchor="ctr"/>
              <a:lstStyle/>
              <a:p>
                <a:endParaRPr lang="zh-CN" altLang="en-US"/>
              </a:p>
            </p:txBody>
          </p:sp>
          <p:sp>
            <p:nvSpPr>
              <p:cNvPr id="49" name="Freeform: Shape 48">
                <a:extLst>
                  <a:ext uri="{FF2B5EF4-FFF2-40B4-BE49-F238E27FC236}">
                    <a16:creationId xmlns:a16="http://schemas.microsoft.com/office/drawing/2014/main" id="{2006FA89-7526-A89C-6E2D-67FCFE3176C5}"/>
                  </a:ext>
                </a:extLst>
              </p:cNvPr>
              <p:cNvSpPr/>
              <p:nvPr/>
            </p:nvSpPr>
            <p:spPr>
              <a:xfrm>
                <a:off x="5267336" y="4279009"/>
                <a:ext cx="22669" cy="22669"/>
              </a:xfrm>
              <a:custGeom>
                <a:avLst/>
                <a:gdLst>
                  <a:gd name="connsiteX0" fmla="*/ 11335 w 22669"/>
                  <a:gd name="connsiteY0" fmla="*/ 0 h 22669"/>
                  <a:gd name="connsiteX1" fmla="*/ 0 w 22669"/>
                  <a:gd name="connsiteY1" fmla="*/ 11335 h 22669"/>
                  <a:gd name="connsiteX2" fmla="*/ 11335 w 22669"/>
                  <a:gd name="connsiteY2" fmla="*/ 22670 h 22669"/>
                  <a:gd name="connsiteX3" fmla="*/ 22670 w 22669"/>
                  <a:gd name="connsiteY3" fmla="*/ 11335 h 22669"/>
                  <a:gd name="connsiteX4" fmla="*/ 11335 w 22669"/>
                  <a:gd name="connsiteY4" fmla="*/ 0 h 22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 h="22669">
                    <a:moveTo>
                      <a:pt x="11335" y="0"/>
                    </a:moveTo>
                    <a:cubicBezTo>
                      <a:pt x="5143" y="0"/>
                      <a:pt x="0" y="5048"/>
                      <a:pt x="0" y="11335"/>
                    </a:cubicBezTo>
                    <a:cubicBezTo>
                      <a:pt x="0" y="17621"/>
                      <a:pt x="5048" y="22670"/>
                      <a:pt x="11335" y="22670"/>
                    </a:cubicBezTo>
                    <a:cubicBezTo>
                      <a:pt x="17621" y="22670"/>
                      <a:pt x="22670" y="17526"/>
                      <a:pt x="22670" y="11335"/>
                    </a:cubicBezTo>
                    <a:cubicBezTo>
                      <a:pt x="22574" y="5048"/>
                      <a:pt x="17526" y="0"/>
                      <a:pt x="11335" y="0"/>
                    </a:cubicBezTo>
                    <a:close/>
                  </a:path>
                </a:pathLst>
              </a:custGeom>
              <a:grpFill/>
              <a:ln w="9525" cap="flat">
                <a:noFill/>
                <a:prstDash val="solid"/>
                <a:miter/>
              </a:ln>
            </p:spPr>
            <p:txBody>
              <a:bodyPr rtlCol="0" anchor="ctr"/>
              <a:lstStyle/>
              <a:p>
                <a:endParaRPr lang="zh-CN" altLang="en-US"/>
              </a:p>
            </p:txBody>
          </p:sp>
          <p:sp>
            <p:nvSpPr>
              <p:cNvPr id="50" name="Freeform: Shape 49">
                <a:extLst>
                  <a:ext uri="{FF2B5EF4-FFF2-40B4-BE49-F238E27FC236}">
                    <a16:creationId xmlns:a16="http://schemas.microsoft.com/office/drawing/2014/main" id="{F5AFB5F5-29B1-609A-3952-1C395406602B}"/>
                  </a:ext>
                </a:extLst>
              </p:cNvPr>
              <p:cNvSpPr/>
              <p:nvPr/>
            </p:nvSpPr>
            <p:spPr>
              <a:xfrm>
                <a:off x="5346203" y="4279009"/>
                <a:ext cx="22669" cy="22669"/>
              </a:xfrm>
              <a:custGeom>
                <a:avLst/>
                <a:gdLst>
                  <a:gd name="connsiteX0" fmla="*/ 11335 w 22669"/>
                  <a:gd name="connsiteY0" fmla="*/ 0 h 22669"/>
                  <a:gd name="connsiteX1" fmla="*/ 0 w 22669"/>
                  <a:gd name="connsiteY1" fmla="*/ 11335 h 22669"/>
                  <a:gd name="connsiteX2" fmla="*/ 11335 w 22669"/>
                  <a:gd name="connsiteY2" fmla="*/ 22670 h 22669"/>
                  <a:gd name="connsiteX3" fmla="*/ 22669 w 22669"/>
                  <a:gd name="connsiteY3" fmla="*/ 11335 h 22669"/>
                  <a:gd name="connsiteX4" fmla="*/ 11335 w 22669"/>
                  <a:gd name="connsiteY4" fmla="*/ 0 h 22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 h="22669">
                    <a:moveTo>
                      <a:pt x="11335" y="0"/>
                    </a:moveTo>
                    <a:cubicBezTo>
                      <a:pt x="5143" y="0"/>
                      <a:pt x="0" y="5048"/>
                      <a:pt x="0" y="11335"/>
                    </a:cubicBezTo>
                    <a:cubicBezTo>
                      <a:pt x="0" y="17621"/>
                      <a:pt x="5048" y="22670"/>
                      <a:pt x="11335" y="22670"/>
                    </a:cubicBezTo>
                    <a:cubicBezTo>
                      <a:pt x="17526" y="22670"/>
                      <a:pt x="22669" y="17526"/>
                      <a:pt x="22669" y="11335"/>
                    </a:cubicBezTo>
                    <a:cubicBezTo>
                      <a:pt x="22669" y="5048"/>
                      <a:pt x="17621" y="0"/>
                      <a:pt x="11335" y="0"/>
                    </a:cubicBezTo>
                    <a:close/>
                  </a:path>
                </a:pathLst>
              </a:custGeom>
              <a:grpFill/>
              <a:ln w="9525" cap="flat">
                <a:noFill/>
                <a:prstDash val="solid"/>
                <a:miter/>
              </a:ln>
            </p:spPr>
            <p:txBody>
              <a:bodyPr rtlCol="0" anchor="ctr"/>
              <a:lstStyle/>
              <a:p>
                <a:endParaRPr lang="zh-CN" altLang="en-US"/>
              </a:p>
            </p:txBody>
          </p:sp>
          <p:sp>
            <p:nvSpPr>
              <p:cNvPr id="51" name="Freeform: Shape 50">
                <a:extLst>
                  <a:ext uri="{FF2B5EF4-FFF2-40B4-BE49-F238E27FC236}">
                    <a16:creationId xmlns:a16="http://schemas.microsoft.com/office/drawing/2014/main" id="{90B23F24-5E2D-E9DD-9C76-583C66568C81}"/>
                  </a:ext>
                </a:extLst>
              </p:cNvPr>
              <p:cNvSpPr/>
              <p:nvPr/>
            </p:nvSpPr>
            <p:spPr>
              <a:xfrm>
                <a:off x="5489554" y="4282724"/>
                <a:ext cx="219360" cy="15239"/>
              </a:xfrm>
              <a:custGeom>
                <a:avLst/>
                <a:gdLst>
                  <a:gd name="connsiteX0" fmla="*/ 211741 w 219360"/>
                  <a:gd name="connsiteY0" fmla="*/ 0 h 15239"/>
                  <a:gd name="connsiteX1" fmla="*/ 7620 w 219360"/>
                  <a:gd name="connsiteY1" fmla="*/ 0 h 15239"/>
                  <a:gd name="connsiteX2" fmla="*/ 0 w 219360"/>
                  <a:gd name="connsiteY2" fmla="*/ 7620 h 15239"/>
                  <a:gd name="connsiteX3" fmla="*/ 7620 w 219360"/>
                  <a:gd name="connsiteY3" fmla="*/ 15240 h 15239"/>
                  <a:gd name="connsiteX4" fmla="*/ 211741 w 219360"/>
                  <a:gd name="connsiteY4" fmla="*/ 15240 h 15239"/>
                  <a:gd name="connsiteX5" fmla="*/ 219361 w 219360"/>
                  <a:gd name="connsiteY5" fmla="*/ 7620 h 15239"/>
                  <a:gd name="connsiteX6" fmla="*/ 211741 w 219360"/>
                  <a:gd name="connsiteY6" fmla="*/ 0 h 1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360" h="15239">
                    <a:moveTo>
                      <a:pt x="211741" y="0"/>
                    </a:moveTo>
                    <a:lnTo>
                      <a:pt x="7620" y="0"/>
                    </a:lnTo>
                    <a:cubicBezTo>
                      <a:pt x="3429" y="0"/>
                      <a:pt x="0" y="3429"/>
                      <a:pt x="0" y="7620"/>
                    </a:cubicBezTo>
                    <a:cubicBezTo>
                      <a:pt x="0" y="11811"/>
                      <a:pt x="3429" y="15240"/>
                      <a:pt x="7620" y="15240"/>
                    </a:cubicBezTo>
                    <a:lnTo>
                      <a:pt x="211741" y="15240"/>
                    </a:lnTo>
                    <a:cubicBezTo>
                      <a:pt x="215932" y="15240"/>
                      <a:pt x="219361" y="11811"/>
                      <a:pt x="219361" y="7620"/>
                    </a:cubicBezTo>
                    <a:cubicBezTo>
                      <a:pt x="219361" y="3429"/>
                      <a:pt x="215932" y="0"/>
                      <a:pt x="211741" y="0"/>
                    </a:cubicBezTo>
                    <a:close/>
                  </a:path>
                </a:pathLst>
              </a:custGeom>
              <a:grpFill/>
              <a:ln w="9525" cap="flat">
                <a:noFill/>
                <a:prstDash val="solid"/>
                <a:miter/>
              </a:ln>
            </p:spPr>
            <p:txBody>
              <a:bodyPr rtlCol="0" anchor="ctr"/>
              <a:lstStyle/>
              <a:p>
                <a:endParaRPr lang="zh-CN" altLang="en-US"/>
              </a:p>
            </p:txBody>
          </p:sp>
          <p:sp>
            <p:nvSpPr>
              <p:cNvPr id="52" name="Freeform: Shape 51">
                <a:extLst>
                  <a:ext uri="{FF2B5EF4-FFF2-40B4-BE49-F238E27FC236}">
                    <a16:creationId xmlns:a16="http://schemas.microsoft.com/office/drawing/2014/main" id="{9E9C159D-7D0A-87B6-6F25-7E833C7C4C97}"/>
                  </a:ext>
                </a:extLst>
              </p:cNvPr>
              <p:cNvSpPr/>
              <p:nvPr/>
            </p:nvSpPr>
            <p:spPr>
              <a:xfrm>
                <a:off x="5200756" y="4229956"/>
                <a:ext cx="591788" cy="111347"/>
              </a:xfrm>
              <a:custGeom>
                <a:avLst/>
                <a:gdLst>
                  <a:gd name="connsiteX0" fmla="*/ 506063 w 591788"/>
                  <a:gd name="connsiteY0" fmla="*/ 0 h 111347"/>
                  <a:gd name="connsiteX1" fmla="*/ 85820 w 591788"/>
                  <a:gd name="connsiteY1" fmla="*/ 0 h 111347"/>
                  <a:gd name="connsiteX2" fmla="*/ 0 w 591788"/>
                  <a:gd name="connsiteY2" fmla="*/ 85820 h 111347"/>
                  <a:gd name="connsiteX3" fmla="*/ 0 w 591788"/>
                  <a:gd name="connsiteY3" fmla="*/ 111347 h 111347"/>
                  <a:gd name="connsiteX4" fmla="*/ 591788 w 591788"/>
                  <a:gd name="connsiteY4" fmla="*/ 111347 h 111347"/>
                  <a:gd name="connsiteX5" fmla="*/ 591788 w 591788"/>
                  <a:gd name="connsiteY5" fmla="*/ 85820 h 111347"/>
                  <a:gd name="connsiteX6" fmla="*/ 506063 w 591788"/>
                  <a:gd name="connsiteY6" fmla="*/ 0 h 111347"/>
                  <a:gd name="connsiteX7" fmla="*/ 77915 w 591788"/>
                  <a:gd name="connsiteY7" fmla="*/ 90678 h 111347"/>
                  <a:gd name="connsiteX8" fmla="*/ 47625 w 591788"/>
                  <a:gd name="connsiteY8" fmla="*/ 60293 h 111347"/>
                  <a:gd name="connsiteX9" fmla="*/ 77915 w 591788"/>
                  <a:gd name="connsiteY9" fmla="*/ 30004 h 111347"/>
                  <a:gd name="connsiteX10" fmla="*/ 108204 w 591788"/>
                  <a:gd name="connsiteY10" fmla="*/ 60293 h 111347"/>
                  <a:gd name="connsiteX11" fmla="*/ 77915 w 591788"/>
                  <a:gd name="connsiteY11" fmla="*/ 90678 h 111347"/>
                  <a:gd name="connsiteX12" fmla="*/ 156782 w 591788"/>
                  <a:gd name="connsiteY12" fmla="*/ 90678 h 111347"/>
                  <a:gd name="connsiteX13" fmla="*/ 126492 w 591788"/>
                  <a:gd name="connsiteY13" fmla="*/ 60293 h 111347"/>
                  <a:gd name="connsiteX14" fmla="*/ 156782 w 591788"/>
                  <a:gd name="connsiteY14" fmla="*/ 30004 h 111347"/>
                  <a:gd name="connsiteX15" fmla="*/ 187071 w 591788"/>
                  <a:gd name="connsiteY15" fmla="*/ 60293 h 111347"/>
                  <a:gd name="connsiteX16" fmla="*/ 156782 w 591788"/>
                  <a:gd name="connsiteY16" fmla="*/ 90678 h 111347"/>
                  <a:gd name="connsiteX17" fmla="*/ 500539 w 591788"/>
                  <a:gd name="connsiteY17" fmla="*/ 86963 h 111347"/>
                  <a:gd name="connsiteX18" fmla="*/ 296418 w 591788"/>
                  <a:gd name="connsiteY18" fmla="*/ 86963 h 111347"/>
                  <a:gd name="connsiteX19" fmla="*/ 269843 w 591788"/>
                  <a:gd name="connsiteY19" fmla="*/ 60389 h 111347"/>
                  <a:gd name="connsiteX20" fmla="*/ 296418 w 591788"/>
                  <a:gd name="connsiteY20" fmla="*/ 33719 h 111347"/>
                  <a:gd name="connsiteX21" fmla="*/ 500539 w 591788"/>
                  <a:gd name="connsiteY21" fmla="*/ 33719 h 111347"/>
                  <a:gd name="connsiteX22" fmla="*/ 527114 w 591788"/>
                  <a:gd name="connsiteY22" fmla="*/ 60389 h 111347"/>
                  <a:gd name="connsiteX23" fmla="*/ 500539 w 591788"/>
                  <a:gd name="connsiteY23" fmla="*/ 86963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1788" h="111347">
                    <a:moveTo>
                      <a:pt x="506063" y="0"/>
                    </a:moveTo>
                    <a:lnTo>
                      <a:pt x="85820" y="0"/>
                    </a:lnTo>
                    <a:cubicBezTo>
                      <a:pt x="38481" y="0"/>
                      <a:pt x="0" y="38386"/>
                      <a:pt x="0" y="85820"/>
                    </a:cubicBezTo>
                    <a:lnTo>
                      <a:pt x="0" y="111347"/>
                    </a:lnTo>
                    <a:lnTo>
                      <a:pt x="591788" y="111347"/>
                    </a:lnTo>
                    <a:lnTo>
                      <a:pt x="591788" y="85820"/>
                    </a:lnTo>
                    <a:cubicBezTo>
                      <a:pt x="591884" y="38291"/>
                      <a:pt x="553403" y="0"/>
                      <a:pt x="506063" y="0"/>
                    </a:cubicBezTo>
                    <a:close/>
                    <a:moveTo>
                      <a:pt x="77915" y="90678"/>
                    </a:moveTo>
                    <a:cubicBezTo>
                      <a:pt x="61246" y="90678"/>
                      <a:pt x="47625" y="77057"/>
                      <a:pt x="47625" y="60293"/>
                    </a:cubicBezTo>
                    <a:cubicBezTo>
                      <a:pt x="47625" y="43625"/>
                      <a:pt x="61246" y="30004"/>
                      <a:pt x="77915" y="30004"/>
                    </a:cubicBezTo>
                    <a:cubicBezTo>
                      <a:pt x="94583" y="30004"/>
                      <a:pt x="108204" y="43625"/>
                      <a:pt x="108204" y="60293"/>
                    </a:cubicBezTo>
                    <a:cubicBezTo>
                      <a:pt x="108204" y="77057"/>
                      <a:pt x="94583" y="90678"/>
                      <a:pt x="77915" y="90678"/>
                    </a:cubicBezTo>
                    <a:close/>
                    <a:moveTo>
                      <a:pt x="156782" y="90678"/>
                    </a:moveTo>
                    <a:cubicBezTo>
                      <a:pt x="140113" y="90678"/>
                      <a:pt x="126492" y="77057"/>
                      <a:pt x="126492" y="60293"/>
                    </a:cubicBezTo>
                    <a:cubicBezTo>
                      <a:pt x="126492" y="43625"/>
                      <a:pt x="140113" y="30004"/>
                      <a:pt x="156782" y="30004"/>
                    </a:cubicBezTo>
                    <a:cubicBezTo>
                      <a:pt x="173450" y="30004"/>
                      <a:pt x="187071" y="43625"/>
                      <a:pt x="187071" y="60293"/>
                    </a:cubicBezTo>
                    <a:cubicBezTo>
                      <a:pt x="187071" y="77057"/>
                      <a:pt x="173546" y="90678"/>
                      <a:pt x="156782" y="90678"/>
                    </a:cubicBezTo>
                    <a:close/>
                    <a:moveTo>
                      <a:pt x="500539" y="86963"/>
                    </a:moveTo>
                    <a:lnTo>
                      <a:pt x="296418" y="86963"/>
                    </a:lnTo>
                    <a:cubicBezTo>
                      <a:pt x="281750" y="86963"/>
                      <a:pt x="269843" y="75057"/>
                      <a:pt x="269843" y="60389"/>
                    </a:cubicBezTo>
                    <a:cubicBezTo>
                      <a:pt x="269843" y="45720"/>
                      <a:pt x="281750" y="33719"/>
                      <a:pt x="296418" y="33719"/>
                    </a:cubicBezTo>
                    <a:lnTo>
                      <a:pt x="500539" y="33719"/>
                    </a:lnTo>
                    <a:cubicBezTo>
                      <a:pt x="515207" y="33719"/>
                      <a:pt x="527114" y="45625"/>
                      <a:pt x="527114" y="60389"/>
                    </a:cubicBezTo>
                    <a:cubicBezTo>
                      <a:pt x="527114" y="75057"/>
                      <a:pt x="515207" y="86963"/>
                      <a:pt x="500539" y="86963"/>
                    </a:cubicBezTo>
                    <a:close/>
                  </a:path>
                </a:pathLst>
              </a:custGeom>
              <a:grpFill/>
              <a:ln w="9525" cap="flat">
                <a:noFill/>
                <a:prstDash val="solid"/>
                <a:miter/>
              </a:ln>
            </p:spPr>
            <p:txBody>
              <a:bodyPr rtlCol="0" anchor="ctr"/>
              <a:lstStyle/>
              <a:p>
                <a:endParaRPr lang="zh-CN" altLang="en-US"/>
              </a:p>
            </p:txBody>
          </p:sp>
          <p:sp>
            <p:nvSpPr>
              <p:cNvPr id="53" name="Freeform: Shape 52">
                <a:extLst>
                  <a:ext uri="{FF2B5EF4-FFF2-40B4-BE49-F238E27FC236}">
                    <a16:creationId xmlns:a16="http://schemas.microsoft.com/office/drawing/2014/main" id="{465AC823-0616-384F-1C3A-67EF444C09D3}"/>
                  </a:ext>
                </a:extLst>
              </p:cNvPr>
              <p:cNvSpPr/>
              <p:nvPr/>
            </p:nvSpPr>
            <p:spPr>
              <a:xfrm>
                <a:off x="5200756" y="4360257"/>
                <a:ext cx="591883" cy="321278"/>
              </a:xfrm>
              <a:custGeom>
                <a:avLst/>
                <a:gdLst>
                  <a:gd name="connsiteX0" fmla="*/ 0 w 591883"/>
                  <a:gd name="connsiteY0" fmla="*/ 235363 h 321278"/>
                  <a:gd name="connsiteX1" fmla="*/ 85725 w 591883"/>
                  <a:gd name="connsiteY1" fmla="*/ 321278 h 321278"/>
                  <a:gd name="connsiteX2" fmla="*/ 162973 w 591883"/>
                  <a:gd name="connsiteY2" fmla="*/ 321278 h 321278"/>
                  <a:gd name="connsiteX3" fmla="*/ 121825 w 591883"/>
                  <a:gd name="connsiteY3" fmla="*/ 216884 h 321278"/>
                  <a:gd name="connsiteX4" fmla="*/ 295942 w 591883"/>
                  <a:gd name="connsiteY4" fmla="*/ 42863 h 321278"/>
                  <a:gd name="connsiteX5" fmla="*/ 469964 w 591883"/>
                  <a:gd name="connsiteY5" fmla="*/ 216884 h 321278"/>
                  <a:gd name="connsiteX6" fmla="*/ 428816 w 591883"/>
                  <a:gd name="connsiteY6" fmla="*/ 321278 h 321278"/>
                  <a:gd name="connsiteX7" fmla="*/ 506159 w 591883"/>
                  <a:gd name="connsiteY7" fmla="*/ 321278 h 321278"/>
                  <a:gd name="connsiteX8" fmla="*/ 591884 w 591883"/>
                  <a:gd name="connsiteY8" fmla="*/ 235363 h 321278"/>
                  <a:gd name="connsiteX9" fmla="*/ 591884 w 591883"/>
                  <a:gd name="connsiteY9" fmla="*/ 0 h 321278"/>
                  <a:gd name="connsiteX10" fmla="*/ 0 w 591883"/>
                  <a:gd name="connsiteY10" fmla="*/ 0 h 321278"/>
                  <a:gd name="connsiteX11" fmla="*/ 0 w 591883"/>
                  <a:gd name="connsiteY11" fmla="*/ 235363 h 321278"/>
                  <a:gd name="connsiteX12" fmla="*/ 493490 w 591883"/>
                  <a:gd name="connsiteY12" fmla="*/ 33147 h 321278"/>
                  <a:gd name="connsiteX13" fmla="*/ 503015 w 591883"/>
                  <a:gd name="connsiteY13" fmla="*/ 23622 h 321278"/>
                  <a:gd name="connsiteX14" fmla="*/ 503015 w 591883"/>
                  <a:gd name="connsiteY14" fmla="*/ 23622 h 321278"/>
                  <a:gd name="connsiteX15" fmla="*/ 527590 w 591883"/>
                  <a:gd name="connsiteY15" fmla="*/ 23622 h 321278"/>
                  <a:gd name="connsiteX16" fmla="*/ 556451 w 591883"/>
                  <a:gd name="connsiteY16" fmla="*/ 52483 h 321278"/>
                  <a:gd name="connsiteX17" fmla="*/ 527590 w 591883"/>
                  <a:gd name="connsiteY17" fmla="*/ 81344 h 321278"/>
                  <a:gd name="connsiteX18" fmla="*/ 512445 w 591883"/>
                  <a:gd name="connsiteY18" fmla="*/ 81344 h 321278"/>
                  <a:gd name="connsiteX19" fmla="*/ 512445 w 591883"/>
                  <a:gd name="connsiteY19" fmla="*/ 103632 h 321278"/>
                  <a:gd name="connsiteX20" fmla="*/ 502920 w 591883"/>
                  <a:gd name="connsiteY20" fmla="*/ 113157 h 321278"/>
                  <a:gd name="connsiteX21" fmla="*/ 493395 w 591883"/>
                  <a:gd name="connsiteY21" fmla="*/ 103632 h 321278"/>
                  <a:gd name="connsiteX22" fmla="*/ 493395 w 591883"/>
                  <a:gd name="connsiteY22" fmla="*/ 33147 h 321278"/>
                  <a:gd name="connsiteX23" fmla="*/ 455009 w 591883"/>
                  <a:gd name="connsiteY23" fmla="*/ 33147 h 321278"/>
                  <a:gd name="connsiteX24" fmla="*/ 464534 w 591883"/>
                  <a:gd name="connsiteY24" fmla="*/ 23622 h 321278"/>
                  <a:gd name="connsiteX25" fmla="*/ 474059 w 591883"/>
                  <a:gd name="connsiteY25" fmla="*/ 33147 h 321278"/>
                  <a:gd name="connsiteX26" fmla="*/ 474059 w 591883"/>
                  <a:gd name="connsiteY26" fmla="*/ 103632 h 321278"/>
                  <a:gd name="connsiteX27" fmla="*/ 464534 w 591883"/>
                  <a:gd name="connsiteY27" fmla="*/ 113157 h 321278"/>
                  <a:gd name="connsiteX28" fmla="*/ 455009 w 591883"/>
                  <a:gd name="connsiteY28" fmla="*/ 103632 h 321278"/>
                  <a:gd name="connsiteX29" fmla="*/ 455009 w 591883"/>
                  <a:gd name="connsiteY29" fmla="*/ 33147 h 321278"/>
                  <a:gd name="connsiteX30" fmla="*/ 43053 w 591883"/>
                  <a:gd name="connsiteY30" fmla="*/ 20479 h 321278"/>
                  <a:gd name="connsiteX31" fmla="*/ 132112 w 591883"/>
                  <a:gd name="connsiteY31" fmla="*/ 20479 h 321278"/>
                  <a:gd name="connsiteX32" fmla="*/ 141637 w 591883"/>
                  <a:gd name="connsiteY32" fmla="*/ 30004 h 321278"/>
                  <a:gd name="connsiteX33" fmla="*/ 132112 w 591883"/>
                  <a:gd name="connsiteY33" fmla="*/ 39529 h 321278"/>
                  <a:gd name="connsiteX34" fmla="*/ 43053 w 591883"/>
                  <a:gd name="connsiteY34" fmla="*/ 39529 h 321278"/>
                  <a:gd name="connsiteX35" fmla="*/ 33528 w 591883"/>
                  <a:gd name="connsiteY35" fmla="*/ 30004 h 321278"/>
                  <a:gd name="connsiteX36" fmla="*/ 43053 w 591883"/>
                  <a:gd name="connsiteY36" fmla="*/ 20479 h 321278"/>
                  <a:gd name="connsiteX37" fmla="*/ 43053 w 591883"/>
                  <a:gd name="connsiteY37" fmla="*/ 52292 h 321278"/>
                  <a:gd name="connsiteX38" fmla="*/ 98870 w 591883"/>
                  <a:gd name="connsiteY38" fmla="*/ 52292 h 321278"/>
                  <a:gd name="connsiteX39" fmla="*/ 108395 w 591883"/>
                  <a:gd name="connsiteY39" fmla="*/ 61817 h 321278"/>
                  <a:gd name="connsiteX40" fmla="*/ 98870 w 591883"/>
                  <a:gd name="connsiteY40" fmla="*/ 71342 h 321278"/>
                  <a:gd name="connsiteX41" fmla="*/ 43053 w 591883"/>
                  <a:gd name="connsiteY41" fmla="*/ 71342 h 321278"/>
                  <a:gd name="connsiteX42" fmla="*/ 33528 w 591883"/>
                  <a:gd name="connsiteY42" fmla="*/ 61817 h 321278"/>
                  <a:gd name="connsiteX43" fmla="*/ 43053 w 591883"/>
                  <a:gd name="connsiteY43" fmla="*/ 52292 h 32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1883" h="321278">
                    <a:moveTo>
                      <a:pt x="0" y="235363"/>
                    </a:moveTo>
                    <a:cubicBezTo>
                      <a:pt x="0" y="282797"/>
                      <a:pt x="38481" y="321278"/>
                      <a:pt x="85725" y="321278"/>
                    </a:cubicBezTo>
                    <a:lnTo>
                      <a:pt x="162973" y="321278"/>
                    </a:lnTo>
                    <a:cubicBezTo>
                      <a:pt x="139256" y="285369"/>
                      <a:pt x="121825" y="248412"/>
                      <a:pt x="121825" y="216884"/>
                    </a:cubicBezTo>
                    <a:cubicBezTo>
                      <a:pt x="121825" y="120968"/>
                      <a:pt x="200025" y="42863"/>
                      <a:pt x="295942" y="42863"/>
                    </a:cubicBezTo>
                    <a:cubicBezTo>
                      <a:pt x="391954" y="42863"/>
                      <a:pt x="469964" y="120968"/>
                      <a:pt x="469964" y="216884"/>
                    </a:cubicBezTo>
                    <a:cubicBezTo>
                      <a:pt x="469964" y="248412"/>
                      <a:pt x="452533" y="285464"/>
                      <a:pt x="428816" y="321278"/>
                    </a:cubicBezTo>
                    <a:lnTo>
                      <a:pt x="506159" y="321278"/>
                    </a:lnTo>
                    <a:cubicBezTo>
                      <a:pt x="553403" y="321278"/>
                      <a:pt x="591884" y="282797"/>
                      <a:pt x="591884" y="235363"/>
                    </a:cubicBezTo>
                    <a:lnTo>
                      <a:pt x="591884" y="0"/>
                    </a:lnTo>
                    <a:lnTo>
                      <a:pt x="0" y="0"/>
                    </a:lnTo>
                    <a:lnTo>
                      <a:pt x="0" y="235363"/>
                    </a:lnTo>
                    <a:close/>
                    <a:moveTo>
                      <a:pt x="493490" y="33147"/>
                    </a:moveTo>
                    <a:cubicBezTo>
                      <a:pt x="493490" y="27908"/>
                      <a:pt x="497777" y="23622"/>
                      <a:pt x="503015" y="23622"/>
                    </a:cubicBezTo>
                    <a:cubicBezTo>
                      <a:pt x="503015" y="23622"/>
                      <a:pt x="503015" y="23622"/>
                      <a:pt x="503015" y="23622"/>
                    </a:cubicBezTo>
                    <a:lnTo>
                      <a:pt x="527590" y="23622"/>
                    </a:lnTo>
                    <a:cubicBezTo>
                      <a:pt x="543497" y="23622"/>
                      <a:pt x="556451" y="36576"/>
                      <a:pt x="556451" y="52483"/>
                    </a:cubicBezTo>
                    <a:cubicBezTo>
                      <a:pt x="556451" y="68389"/>
                      <a:pt x="543497" y="81344"/>
                      <a:pt x="527590" y="81344"/>
                    </a:cubicBezTo>
                    <a:lnTo>
                      <a:pt x="512445" y="81344"/>
                    </a:lnTo>
                    <a:lnTo>
                      <a:pt x="512445" y="103632"/>
                    </a:lnTo>
                    <a:cubicBezTo>
                      <a:pt x="512445" y="108871"/>
                      <a:pt x="508159" y="113157"/>
                      <a:pt x="502920" y="113157"/>
                    </a:cubicBezTo>
                    <a:cubicBezTo>
                      <a:pt x="497681" y="113157"/>
                      <a:pt x="493395" y="108871"/>
                      <a:pt x="493395" y="103632"/>
                    </a:cubicBezTo>
                    <a:lnTo>
                      <a:pt x="493395" y="33147"/>
                    </a:lnTo>
                    <a:close/>
                    <a:moveTo>
                      <a:pt x="455009" y="33147"/>
                    </a:moveTo>
                    <a:cubicBezTo>
                      <a:pt x="455009" y="27908"/>
                      <a:pt x="459296" y="23622"/>
                      <a:pt x="464534" y="23622"/>
                    </a:cubicBezTo>
                    <a:cubicBezTo>
                      <a:pt x="469773" y="23622"/>
                      <a:pt x="474059" y="27908"/>
                      <a:pt x="474059" y="33147"/>
                    </a:cubicBezTo>
                    <a:lnTo>
                      <a:pt x="474059" y="103632"/>
                    </a:lnTo>
                    <a:cubicBezTo>
                      <a:pt x="474059" y="108871"/>
                      <a:pt x="469773" y="113157"/>
                      <a:pt x="464534" y="113157"/>
                    </a:cubicBezTo>
                    <a:cubicBezTo>
                      <a:pt x="459296" y="113157"/>
                      <a:pt x="455009" y="108871"/>
                      <a:pt x="455009" y="103632"/>
                    </a:cubicBezTo>
                    <a:lnTo>
                      <a:pt x="455009" y="33147"/>
                    </a:lnTo>
                    <a:close/>
                    <a:moveTo>
                      <a:pt x="43053" y="20479"/>
                    </a:moveTo>
                    <a:lnTo>
                      <a:pt x="132112" y="20479"/>
                    </a:lnTo>
                    <a:cubicBezTo>
                      <a:pt x="137351" y="20479"/>
                      <a:pt x="141637" y="24765"/>
                      <a:pt x="141637" y="30004"/>
                    </a:cubicBezTo>
                    <a:cubicBezTo>
                      <a:pt x="141637" y="35243"/>
                      <a:pt x="137351" y="39529"/>
                      <a:pt x="132112" y="39529"/>
                    </a:cubicBezTo>
                    <a:lnTo>
                      <a:pt x="43053" y="39529"/>
                    </a:lnTo>
                    <a:cubicBezTo>
                      <a:pt x="37814" y="39529"/>
                      <a:pt x="33528" y="35243"/>
                      <a:pt x="33528" y="30004"/>
                    </a:cubicBezTo>
                    <a:cubicBezTo>
                      <a:pt x="33528" y="24765"/>
                      <a:pt x="37814" y="20479"/>
                      <a:pt x="43053" y="20479"/>
                    </a:cubicBezTo>
                    <a:close/>
                    <a:moveTo>
                      <a:pt x="43053" y="52292"/>
                    </a:moveTo>
                    <a:lnTo>
                      <a:pt x="98870" y="52292"/>
                    </a:lnTo>
                    <a:cubicBezTo>
                      <a:pt x="104108" y="52292"/>
                      <a:pt x="108395" y="56578"/>
                      <a:pt x="108395" y="61817"/>
                    </a:cubicBezTo>
                    <a:cubicBezTo>
                      <a:pt x="108395" y="67056"/>
                      <a:pt x="104108" y="71342"/>
                      <a:pt x="98870" y="71342"/>
                    </a:cubicBezTo>
                    <a:lnTo>
                      <a:pt x="43053" y="71342"/>
                    </a:lnTo>
                    <a:cubicBezTo>
                      <a:pt x="37814" y="71342"/>
                      <a:pt x="33528" y="67056"/>
                      <a:pt x="33528" y="61817"/>
                    </a:cubicBezTo>
                    <a:cubicBezTo>
                      <a:pt x="33528" y="56578"/>
                      <a:pt x="37814" y="52292"/>
                      <a:pt x="43053" y="52292"/>
                    </a:cubicBezTo>
                    <a:close/>
                  </a:path>
                </a:pathLst>
              </a:custGeom>
              <a:grpFill/>
              <a:ln w="9525" cap="flat">
                <a:noFill/>
                <a:prstDash val="solid"/>
                <a:miter/>
              </a:ln>
            </p:spPr>
            <p:txBody>
              <a:bodyPr rtlCol="0" anchor="ctr"/>
              <a:lstStyle/>
              <a:p>
                <a:endParaRPr lang="zh-CN" altLang="en-US"/>
              </a:p>
            </p:txBody>
          </p:sp>
          <p:sp>
            <p:nvSpPr>
              <p:cNvPr id="54" name="Freeform: Shape 53">
                <a:extLst>
                  <a:ext uri="{FF2B5EF4-FFF2-40B4-BE49-F238E27FC236}">
                    <a16:creationId xmlns:a16="http://schemas.microsoft.com/office/drawing/2014/main" id="{50E65C6A-67B3-4FAB-A892-46BFEF352C78}"/>
                  </a:ext>
                </a:extLst>
              </p:cNvPr>
              <p:cNvSpPr/>
              <p:nvPr/>
            </p:nvSpPr>
            <p:spPr>
              <a:xfrm>
                <a:off x="5713201" y="4402834"/>
                <a:ext cx="25050" cy="19811"/>
              </a:xfrm>
              <a:custGeom>
                <a:avLst/>
                <a:gdLst>
                  <a:gd name="connsiteX0" fmla="*/ 25051 w 25050"/>
                  <a:gd name="connsiteY0" fmla="*/ 9906 h 19811"/>
                  <a:gd name="connsiteX1" fmla="*/ 15145 w 25050"/>
                  <a:gd name="connsiteY1" fmla="*/ 0 h 19811"/>
                  <a:gd name="connsiteX2" fmla="*/ 0 w 25050"/>
                  <a:gd name="connsiteY2" fmla="*/ 0 h 19811"/>
                  <a:gd name="connsiteX3" fmla="*/ 0 w 25050"/>
                  <a:gd name="connsiteY3" fmla="*/ 19812 h 19811"/>
                  <a:gd name="connsiteX4" fmla="*/ 15145 w 25050"/>
                  <a:gd name="connsiteY4" fmla="*/ 19812 h 19811"/>
                  <a:gd name="connsiteX5" fmla="*/ 25051 w 25050"/>
                  <a:gd name="connsiteY5" fmla="*/ 9906 h 1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50" h="19811">
                    <a:moveTo>
                      <a:pt x="25051" y="9906"/>
                    </a:moveTo>
                    <a:cubicBezTo>
                      <a:pt x="25051" y="4477"/>
                      <a:pt x="20574" y="0"/>
                      <a:pt x="15145" y="0"/>
                    </a:cubicBezTo>
                    <a:lnTo>
                      <a:pt x="0" y="0"/>
                    </a:lnTo>
                    <a:lnTo>
                      <a:pt x="0" y="19812"/>
                    </a:lnTo>
                    <a:lnTo>
                      <a:pt x="15145" y="19812"/>
                    </a:lnTo>
                    <a:cubicBezTo>
                      <a:pt x="20574" y="19812"/>
                      <a:pt x="25051" y="15335"/>
                      <a:pt x="25051" y="9906"/>
                    </a:cubicBezTo>
                    <a:close/>
                  </a:path>
                </a:pathLst>
              </a:custGeom>
              <a:grpFill/>
              <a:ln w="9525" cap="flat">
                <a:noFill/>
                <a:prstDash val="solid"/>
                <a:miter/>
              </a:ln>
            </p:spPr>
            <p:txBody>
              <a:bodyPr rtlCol="0" anchor="ctr"/>
              <a:lstStyle/>
              <a:p>
                <a:endParaRPr lang="zh-CN" altLang="en-US"/>
              </a:p>
            </p:txBody>
          </p:sp>
        </p:grpSp>
        <p:sp>
          <p:nvSpPr>
            <p:cNvPr id="55" name="Left Brace 54">
              <a:extLst>
                <a:ext uri="{FF2B5EF4-FFF2-40B4-BE49-F238E27FC236}">
                  <a16:creationId xmlns:a16="http://schemas.microsoft.com/office/drawing/2014/main" id="{E5E09820-9D71-6846-4BDB-926661AD79BE}"/>
                </a:ext>
              </a:extLst>
            </p:cNvPr>
            <p:cNvSpPr/>
            <p:nvPr/>
          </p:nvSpPr>
          <p:spPr>
            <a:xfrm rot="16200000">
              <a:off x="6181283" y="71244"/>
              <a:ext cx="259360" cy="3456133"/>
            </a:xfrm>
            <a:prstGeom prst="leftBrace">
              <a:avLst>
                <a:gd name="adj1" fmla="val 118802"/>
                <a:gd name="adj2" fmla="val 18752"/>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58" name="Straight Connector 57">
              <a:extLst>
                <a:ext uri="{FF2B5EF4-FFF2-40B4-BE49-F238E27FC236}">
                  <a16:creationId xmlns:a16="http://schemas.microsoft.com/office/drawing/2014/main" id="{CBC20D03-5641-C62D-BA83-CA7895A02112}"/>
                </a:ext>
              </a:extLst>
            </p:cNvPr>
            <p:cNvCxnSpPr/>
            <p:nvPr/>
          </p:nvCxnSpPr>
          <p:spPr>
            <a:xfrm>
              <a:off x="7264044" y="1127989"/>
              <a:ext cx="0" cy="510528"/>
            </a:xfrm>
            <a:prstGeom prst="line">
              <a:avLst/>
            </a:prstGeom>
            <a:ln w="19050">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357872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5E991-D99A-853E-B6B1-468D65A0BE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4EBB59-81D3-0189-917D-F711B0E0D201}"/>
              </a:ext>
            </a:extLst>
          </p:cNvPr>
          <p:cNvSpPr>
            <a:spLocks noGrp="1"/>
          </p:cNvSpPr>
          <p:nvPr>
            <p:ph type="title"/>
          </p:nvPr>
        </p:nvSpPr>
        <p:spPr/>
        <p:txBody>
          <a:bodyPr/>
          <a:lstStyle/>
          <a:p>
            <a:r>
              <a:rPr lang="en-CH" altLang="zh-CN"/>
              <a:t>Radio Access Network</a:t>
            </a:r>
            <a:r>
              <a:rPr lang="en-US" altLang="zh-CN"/>
              <a:t> (RAN)</a:t>
            </a:r>
            <a:endParaRPr lang="en-CH"/>
          </a:p>
        </p:txBody>
      </p:sp>
      <p:pic>
        <p:nvPicPr>
          <p:cNvPr id="50" name="Online Media 49" title="5G RAN">
            <a:hlinkClick r:id="" action="ppaction://media"/>
            <a:extLst>
              <a:ext uri="{FF2B5EF4-FFF2-40B4-BE49-F238E27FC236}">
                <a16:creationId xmlns:a16="http://schemas.microsoft.com/office/drawing/2014/main" id="{31ED496B-1DB6-D6E2-531A-1580CBAE1499}"/>
              </a:ext>
            </a:extLst>
          </p:cNvPr>
          <p:cNvPicPr>
            <a:picLocks noRot="1" noChangeAspect="1"/>
          </p:cNvPicPr>
          <p:nvPr>
            <a:videoFile r:link="rId1"/>
          </p:nvPr>
        </p:nvPicPr>
        <p:blipFill>
          <a:blip r:embed="rId3"/>
          <a:stretch>
            <a:fillRect/>
          </a:stretch>
        </p:blipFill>
        <p:spPr>
          <a:xfrm>
            <a:off x="838200" y="990600"/>
            <a:ext cx="7467600" cy="4216083"/>
          </a:xfrm>
          <a:prstGeom prst="rect">
            <a:avLst/>
          </a:prstGeom>
        </p:spPr>
      </p:pic>
      <p:sp>
        <p:nvSpPr>
          <p:cNvPr id="51" name="Content Placeholder 9">
            <a:extLst>
              <a:ext uri="{FF2B5EF4-FFF2-40B4-BE49-F238E27FC236}">
                <a16:creationId xmlns:a16="http://schemas.microsoft.com/office/drawing/2014/main" id="{8F34C4B3-8777-B40F-185A-C2E288400842}"/>
              </a:ext>
            </a:extLst>
          </p:cNvPr>
          <p:cNvSpPr>
            <a:spLocks noGrp="1"/>
          </p:cNvSpPr>
          <p:nvPr>
            <p:ph idx="1"/>
          </p:nvPr>
        </p:nvSpPr>
        <p:spPr>
          <a:xfrm>
            <a:off x="571500" y="5410200"/>
            <a:ext cx="8001001" cy="1043136"/>
          </a:xfrm>
        </p:spPr>
        <p:txBody>
          <a:bodyPr>
            <a:noAutofit/>
          </a:bodyPr>
          <a:lstStyle/>
          <a:p>
            <a:r>
              <a:rPr lang="en-US" altLang="zh-CN"/>
              <a:t>The main function of the RAN is to </a:t>
            </a:r>
            <a:r>
              <a:rPr lang="en-US" altLang="zh-CN">
                <a:solidFill>
                  <a:srgbClr val="C00000"/>
                </a:solidFill>
              </a:rPr>
              <a:t>transfer packets between the Mobile Core and a set of UEs</a:t>
            </a:r>
            <a:r>
              <a:rPr lang="en-US" altLang="zh-CN"/>
              <a:t>.</a:t>
            </a:r>
          </a:p>
          <a:p>
            <a:pPr lvl="1"/>
            <a:r>
              <a:rPr lang="en-US" altLang="zh-CN" sz="2000"/>
              <a:t>Deeply involved in the management and scheduling of radio spectrum</a:t>
            </a:r>
            <a:endParaRPr lang="zh-CN" altLang="en-US" sz="2000"/>
          </a:p>
        </p:txBody>
      </p:sp>
    </p:spTree>
    <p:extLst>
      <p:ext uri="{BB962C8B-B14F-4D97-AF65-F5344CB8AC3E}">
        <p14:creationId xmlns:p14="http://schemas.microsoft.com/office/powerpoint/2010/main" val="354757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0"/>
                </p:tgtEl>
              </p:cMediaNode>
            </p:video>
            <p:seq concurrent="1" nextAc="seek">
              <p:cTn id="8" restart="whenNotActive" fill="hold" evtFilter="cancelBubble" nodeType="interactiveSeq">
                <p:stCondLst>
                  <p:cond evt="onClick" delay="0">
                    <p:tgtEl>
                      <p:spTgt spid="5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0"/>
                                        </p:tgtEl>
                                      </p:cBhvr>
                                    </p:cmd>
                                  </p:childTnLst>
                                </p:cTn>
                              </p:par>
                            </p:childTnLst>
                          </p:cTn>
                        </p:par>
                      </p:childTnLst>
                    </p:cTn>
                  </p:par>
                </p:childTnLst>
              </p:cTn>
              <p:nextCondLst>
                <p:cond evt="onClick" delay="0">
                  <p:tgtEl>
                    <p:spTgt spid="50"/>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9411C-8D32-F3C4-56F1-53243B6A6C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112E16-65D6-C277-A186-CCA39218FDCA}"/>
              </a:ext>
            </a:extLst>
          </p:cNvPr>
          <p:cNvSpPr>
            <a:spLocks noGrp="1"/>
          </p:cNvSpPr>
          <p:nvPr>
            <p:ph type="title"/>
          </p:nvPr>
        </p:nvSpPr>
        <p:spPr/>
        <p:txBody>
          <a:bodyPr/>
          <a:lstStyle/>
          <a:p>
            <a:r>
              <a:rPr lang="en-US" altLang="zh-CN"/>
              <a:t>RAN</a:t>
            </a:r>
            <a:r>
              <a:rPr lang="en-CH" altLang="zh-CN"/>
              <a:t> </a:t>
            </a:r>
            <a:r>
              <a:rPr lang="en-US" altLang="zh-CN"/>
              <a:t>P</a:t>
            </a:r>
            <a:r>
              <a:rPr lang="en-CH" altLang="zh-CN"/>
              <a:t>rocessing </a:t>
            </a:r>
            <a:r>
              <a:rPr lang="en-US" altLang="zh-CN"/>
              <a:t>P</a:t>
            </a:r>
            <a:r>
              <a:rPr lang="en-CH" altLang="zh-CN"/>
              <a:t>ipeline</a:t>
            </a:r>
            <a:r>
              <a:rPr lang="en-US" altLang="zh-CN"/>
              <a:t> (Protocol Stack)</a:t>
            </a:r>
            <a:endParaRPr lang="en-CH"/>
          </a:p>
        </p:txBody>
      </p:sp>
      <p:sp>
        <p:nvSpPr>
          <p:cNvPr id="7" name="Content Placeholder 9">
            <a:extLst>
              <a:ext uri="{FF2B5EF4-FFF2-40B4-BE49-F238E27FC236}">
                <a16:creationId xmlns:a16="http://schemas.microsoft.com/office/drawing/2014/main" id="{D1834CC2-9AC0-6E3F-7770-C6B1933B54D4}"/>
              </a:ext>
            </a:extLst>
          </p:cNvPr>
          <p:cNvSpPr>
            <a:spLocks noGrp="1"/>
          </p:cNvSpPr>
          <p:nvPr>
            <p:ph idx="1"/>
          </p:nvPr>
        </p:nvSpPr>
        <p:spPr>
          <a:xfrm>
            <a:off x="457200" y="4572000"/>
            <a:ext cx="8229601" cy="1676400"/>
          </a:xfrm>
        </p:spPr>
        <p:txBody>
          <a:bodyPr>
            <a:noAutofit/>
          </a:bodyPr>
          <a:lstStyle/>
          <a:p>
            <a:r>
              <a:rPr lang="en-US" altLang="zh-CN"/>
              <a:t>The </a:t>
            </a:r>
            <a:r>
              <a:rPr lang="en-US" altLang="zh-CN">
                <a:solidFill>
                  <a:srgbClr val="C00000"/>
                </a:solidFill>
              </a:rPr>
              <a:t>packet processing pipeline </a:t>
            </a:r>
            <a:r>
              <a:rPr lang="en-US" altLang="zh-CN"/>
              <a:t>integrated in </a:t>
            </a:r>
            <a:r>
              <a:rPr lang="en-US" altLang="zh-CN">
                <a:solidFill>
                  <a:srgbClr val="C00000"/>
                </a:solidFill>
              </a:rPr>
              <a:t>5G base stations</a:t>
            </a:r>
            <a:r>
              <a:rPr lang="en-US" altLang="zh-CN"/>
              <a:t> </a:t>
            </a:r>
          </a:p>
          <a:p>
            <a:pPr lvl="1"/>
            <a:r>
              <a:rPr lang="en-US" altLang="zh-CN" sz="2000"/>
              <a:t>Specified by the 3GPP standard</a:t>
            </a:r>
          </a:p>
          <a:p>
            <a:pPr lvl="1"/>
            <a:r>
              <a:rPr lang="en-US" altLang="zh-CN" sz="2000"/>
              <a:t>Including both user and control plane components</a:t>
            </a:r>
          </a:p>
          <a:p>
            <a:r>
              <a:rPr lang="en-US" altLang="zh-CN" sz="2450"/>
              <a:t>It can also be viewed as the </a:t>
            </a:r>
            <a:r>
              <a:rPr lang="en-US" altLang="zh-CN" sz="2450">
                <a:solidFill>
                  <a:srgbClr val="C00000"/>
                </a:solidFill>
              </a:rPr>
              <a:t>5G protocol stack</a:t>
            </a:r>
            <a:endParaRPr lang="zh-CN" altLang="en-US" sz="2450"/>
          </a:p>
        </p:txBody>
      </p:sp>
      <p:pic>
        <p:nvPicPr>
          <p:cNvPr id="11" name="Picture 10" descr="A diagram of a system&#10;&#10;Description automatically generated">
            <a:extLst>
              <a:ext uri="{FF2B5EF4-FFF2-40B4-BE49-F238E27FC236}">
                <a16:creationId xmlns:a16="http://schemas.microsoft.com/office/drawing/2014/main" id="{102F7394-5842-5BFC-FF1A-2F6E4CEA2F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448" y="1508760"/>
            <a:ext cx="8904104" cy="2441448"/>
          </a:xfrm>
          <a:prstGeom prst="rect">
            <a:avLst/>
          </a:prstGeom>
        </p:spPr>
      </p:pic>
    </p:spTree>
    <p:extLst>
      <p:ext uri="{BB962C8B-B14F-4D97-AF65-F5344CB8AC3E}">
        <p14:creationId xmlns:p14="http://schemas.microsoft.com/office/powerpoint/2010/main" val="395493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1511F-657F-05AC-AD8A-37F4840962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2E2CEB-4B59-6933-A338-230FCF2EED66}"/>
              </a:ext>
            </a:extLst>
          </p:cNvPr>
          <p:cNvSpPr>
            <a:spLocks noGrp="1"/>
          </p:cNvSpPr>
          <p:nvPr>
            <p:ph type="title"/>
          </p:nvPr>
        </p:nvSpPr>
        <p:spPr/>
        <p:txBody>
          <a:bodyPr/>
          <a:lstStyle/>
          <a:p>
            <a:r>
              <a:rPr lang="en-US" altLang="zh-CN"/>
              <a:t>RAN</a:t>
            </a:r>
            <a:r>
              <a:rPr lang="en-CH" altLang="zh-CN"/>
              <a:t> </a:t>
            </a:r>
            <a:r>
              <a:rPr lang="en-US" altLang="zh-CN"/>
              <a:t>P</a:t>
            </a:r>
            <a:r>
              <a:rPr lang="en-CH" altLang="zh-CN"/>
              <a:t>rocessing </a:t>
            </a:r>
            <a:r>
              <a:rPr lang="en-US" altLang="zh-CN"/>
              <a:t>P</a:t>
            </a:r>
            <a:r>
              <a:rPr lang="en-CH" altLang="zh-CN"/>
              <a:t>ipeline</a:t>
            </a:r>
            <a:r>
              <a:rPr lang="en-US" altLang="zh-CN"/>
              <a:t>: RRC</a:t>
            </a:r>
            <a:endParaRPr lang="en-CH"/>
          </a:p>
        </p:txBody>
      </p:sp>
      <p:pic>
        <p:nvPicPr>
          <p:cNvPr id="8" name="Picture 7" descr="A diagram of a system&#10;&#10;Description automatically generated">
            <a:extLst>
              <a:ext uri="{FF2B5EF4-FFF2-40B4-BE49-F238E27FC236}">
                <a16:creationId xmlns:a16="http://schemas.microsoft.com/office/drawing/2014/main" id="{D5BFD355-20D3-94B3-3BF6-B2C532564E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297" y="1752600"/>
            <a:ext cx="8837406" cy="2423160"/>
          </a:xfrm>
          <a:prstGeom prst="rect">
            <a:avLst/>
          </a:prstGeom>
        </p:spPr>
      </p:pic>
      <p:sp>
        <p:nvSpPr>
          <p:cNvPr id="23" name="Content Placeholder 9">
            <a:extLst>
              <a:ext uri="{FF2B5EF4-FFF2-40B4-BE49-F238E27FC236}">
                <a16:creationId xmlns:a16="http://schemas.microsoft.com/office/drawing/2014/main" id="{6D6B3699-2BB2-6687-EB45-60A53E90943D}"/>
              </a:ext>
            </a:extLst>
          </p:cNvPr>
          <p:cNvSpPr txBox="1">
            <a:spLocks/>
          </p:cNvSpPr>
          <p:nvPr/>
        </p:nvSpPr>
        <p:spPr>
          <a:xfrm>
            <a:off x="519113" y="4803616"/>
            <a:ext cx="8105774" cy="1444784"/>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CN">
                <a:solidFill>
                  <a:srgbClr val="C00000"/>
                </a:solidFill>
              </a:rPr>
              <a:t>Radio Resource Control (RRC) layer</a:t>
            </a:r>
          </a:p>
          <a:p>
            <a:r>
              <a:rPr lang="en-US" altLang="zh-CN" sz="2450"/>
              <a:t>This layer is responsible for the establishment, configuration, maintenance, and release of radio </a:t>
            </a:r>
            <a:r>
              <a:rPr lang="en-US" altLang="zh-CN"/>
              <a:t>bearers (logical channels between the base station and the UE).</a:t>
            </a:r>
          </a:p>
        </p:txBody>
      </p:sp>
      <p:sp>
        <p:nvSpPr>
          <p:cNvPr id="29" name="Freeform: Shape 28">
            <a:extLst>
              <a:ext uri="{FF2B5EF4-FFF2-40B4-BE49-F238E27FC236}">
                <a16:creationId xmlns:a16="http://schemas.microsoft.com/office/drawing/2014/main" id="{E9916A67-A073-6B8C-06C9-195911FD7D20}"/>
              </a:ext>
            </a:extLst>
          </p:cNvPr>
          <p:cNvSpPr>
            <a:spLocks noChangeAspect="1"/>
          </p:cNvSpPr>
          <p:nvPr/>
        </p:nvSpPr>
        <p:spPr>
          <a:xfrm>
            <a:off x="1295400" y="1747520"/>
            <a:ext cx="990600" cy="987029"/>
          </a:xfrm>
          <a:custGeom>
            <a:avLst/>
            <a:gdLst>
              <a:gd name="connsiteX0" fmla="*/ 182023 w 850322"/>
              <a:gd name="connsiteY0" fmla="*/ 154496 h 847257"/>
              <a:gd name="connsiteX1" fmla="*/ 157067 w 850322"/>
              <a:gd name="connsiteY1" fmla="*/ 186023 h 847257"/>
              <a:gd name="connsiteX2" fmla="*/ 154496 w 850322"/>
              <a:gd name="connsiteY2" fmla="*/ 190214 h 847257"/>
              <a:gd name="connsiteX3" fmla="*/ 138494 w 850322"/>
              <a:gd name="connsiteY3" fmla="*/ 214979 h 847257"/>
              <a:gd name="connsiteX4" fmla="*/ 126968 w 850322"/>
              <a:gd name="connsiteY4" fmla="*/ 234887 h 847257"/>
              <a:gd name="connsiteX5" fmla="*/ 112776 w 850322"/>
              <a:gd name="connsiteY5" fmla="*/ 260794 h 847257"/>
              <a:gd name="connsiteX6" fmla="*/ 97346 w 850322"/>
              <a:gd name="connsiteY6" fmla="*/ 298895 h 847257"/>
              <a:gd name="connsiteX7" fmla="*/ 89154 w 850322"/>
              <a:gd name="connsiteY7" fmla="*/ 317945 h 847257"/>
              <a:gd name="connsiteX8" fmla="*/ 82582 w 850322"/>
              <a:gd name="connsiteY8" fmla="*/ 334613 h 847257"/>
              <a:gd name="connsiteX9" fmla="*/ 75248 w 850322"/>
              <a:gd name="connsiteY9" fmla="*/ 352425 h 847257"/>
              <a:gd name="connsiteX10" fmla="*/ 68771 w 850322"/>
              <a:gd name="connsiteY10" fmla="*/ 371475 h 847257"/>
              <a:gd name="connsiteX11" fmla="*/ 63627 w 850322"/>
              <a:gd name="connsiteY11" fmla="*/ 391859 h 847257"/>
              <a:gd name="connsiteX12" fmla="*/ 62484 w 850322"/>
              <a:gd name="connsiteY12" fmla="*/ 396526 h 847257"/>
              <a:gd name="connsiteX13" fmla="*/ 60484 w 850322"/>
              <a:gd name="connsiteY13" fmla="*/ 404336 h 847257"/>
              <a:gd name="connsiteX14" fmla="*/ 60484 w 850322"/>
              <a:gd name="connsiteY14" fmla="*/ 409194 h 847257"/>
              <a:gd name="connsiteX15" fmla="*/ 57245 w 850322"/>
              <a:gd name="connsiteY15" fmla="*/ 421767 h 847257"/>
              <a:gd name="connsiteX16" fmla="*/ 55912 w 850322"/>
              <a:gd name="connsiteY16" fmla="*/ 434721 h 847257"/>
              <a:gd name="connsiteX17" fmla="*/ 54102 w 850322"/>
              <a:gd name="connsiteY17" fmla="*/ 439198 h 847257"/>
              <a:gd name="connsiteX18" fmla="*/ 52959 w 850322"/>
              <a:gd name="connsiteY18" fmla="*/ 460343 h 847257"/>
              <a:gd name="connsiteX19" fmla="*/ 50864 w 850322"/>
              <a:gd name="connsiteY19" fmla="*/ 465582 h 847257"/>
              <a:gd name="connsiteX20" fmla="*/ 50864 w 850322"/>
              <a:gd name="connsiteY20" fmla="*/ 495300 h 847257"/>
              <a:gd name="connsiteX21" fmla="*/ 50864 w 850322"/>
              <a:gd name="connsiteY21" fmla="*/ 495872 h 847257"/>
              <a:gd name="connsiteX22" fmla="*/ 52769 w 850322"/>
              <a:gd name="connsiteY22" fmla="*/ 500920 h 847257"/>
              <a:gd name="connsiteX23" fmla="*/ 53912 w 850322"/>
              <a:gd name="connsiteY23" fmla="*/ 537115 h 847257"/>
              <a:gd name="connsiteX24" fmla="*/ 56674 w 850322"/>
              <a:gd name="connsiteY24" fmla="*/ 545687 h 847257"/>
              <a:gd name="connsiteX25" fmla="*/ 60293 w 850322"/>
              <a:gd name="connsiteY25" fmla="*/ 561404 h 847257"/>
              <a:gd name="connsiteX26" fmla="*/ 63913 w 850322"/>
              <a:gd name="connsiteY26" fmla="*/ 575501 h 847257"/>
              <a:gd name="connsiteX27" fmla="*/ 67723 w 850322"/>
              <a:gd name="connsiteY27" fmla="*/ 589598 h 847257"/>
              <a:gd name="connsiteX28" fmla="*/ 71723 w 850322"/>
              <a:gd name="connsiteY28" fmla="*/ 601980 h 847257"/>
              <a:gd name="connsiteX29" fmla="*/ 76962 w 850322"/>
              <a:gd name="connsiteY29" fmla="*/ 615601 h 847257"/>
              <a:gd name="connsiteX30" fmla="*/ 78105 w 850322"/>
              <a:gd name="connsiteY30" fmla="*/ 620363 h 847257"/>
              <a:gd name="connsiteX31" fmla="*/ 112014 w 850322"/>
              <a:gd name="connsiteY31" fmla="*/ 680276 h 847257"/>
              <a:gd name="connsiteX32" fmla="*/ 138589 w 850322"/>
              <a:gd name="connsiteY32" fmla="*/ 711899 h 847257"/>
              <a:gd name="connsiteX33" fmla="*/ 154019 w 850322"/>
              <a:gd name="connsiteY33" fmla="*/ 724662 h 847257"/>
              <a:gd name="connsiteX34" fmla="*/ 161544 w 850322"/>
              <a:gd name="connsiteY34" fmla="*/ 731234 h 847257"/>
              <a:gd name="connsiteX35" fmla="*/ 210312 w 850322"/>
              <a:gd name="connsiteY35" fmla="*/ 766382 h 847257"/>
              <a:gd name="connsiteX36" fmla="*/ 256889 w 850322"/>
              <a:gd name="connsiteY36" fmla="*/ 789908 h 847257"/>
              <a:gd name="connsiteX37" fmla="*/ 270891 w 850322"/>
              <a:gd name="connsiteY37" fmla="*/ 795433 h 847257"/>
              <a:gd name="connsiteX38" fmla="*/ 285560 w 850322"/>
              <a:gd name="connsiteY38" fmla="*/ 799529 h 847257"/>
              <a:gd name="connsiteX39" fmla="*/ 296894 w 850322"/>
              <a:gd name="connsiteY39" fmla="*/ 802767 h 847257"/>
              <a:gd name="connsiteX40" fmla="*/ 310039 w 850322"/>
              <a:gd name="connsiteY40" fmla="*/ 805910 h 847257"/>
              <a:gd name="connsiteX41" fmla="*/ 316421 w 850322"/>
              <a:gd name="connsiteY41" fmla="*/ 808196 h 847257"/>
              <a:gd name="connsiteX42" fmla="*/ 339947 w 850322"/>
              <a:gd name="connsiteY42" fmla="*/ 810673 h 847257"/>
              <a:gd name="connsiteX43" fmla="*/ 353187 w 850322"/>
              <a:gd name="connsiteY43" fmla="*/ 811149 h 847257"/>
              <a:gd name="connsiteX44" fmla="*/ 366617 w 850322"/>
              <a:gd name="connsiteY44" fmla="*/ 811149 h 847257"/>
              <a:gd name="connsiteX45" fmla="*/ 374523 w 850322"/>
              <a:gd name="connsiteY45" fmla="*/ 810387 h 847257"/>
              <a:gd name="connsiteX46" fmla="*/ 384048 w 850322"/>
              <a:gd name="connsiteY46" fmla="*/ 810387 h 847257"/>
              <a:gd name="connsiteX47" fmla="*/ 393573 w 850322"/>
              <a:gd name="connsiteY47" fmla="*/ 808673 h 847257"/>
              <a:gd name="connsiteX48" fmla="*/ 403860 w 850322"/>
              <a:gd name="connsiteY48" fmla="*/ 808673 h 847257"/>
              <a:gd name="connsiteX49" fmla="*/ 411766 w 850322"/>
              <a:gd name="connsiteY49" fmla="*/ 805434 h 847257"/>
              <a:gd name="connsiteX50" fmla="*/ 428625 w 850322"/>
              <a:gd name="connsiteY50" fmla="*/ 802672 h 847257"/>
              <a:gd name="connsiteX51" fmla="*/ 430340 w 850322"/>
              <a:gd name="connsiteY51" fmla="*/ 802672 h 847257"/>
              <a:gd name="connsiteX52" fmla="*/ 446913 w 850322"/>
              <a:gd name="connsiteY52" fmla="*/ 799529 h 847257"/>
              <a:gd name="connsiteX53" fmla="*/ 463296 w 850322"/>
              <a:gd name="connsiteY53" fmla="*/ 795623 h 847257"/>
              <a:gd name="connsiteX54" fmla="*/ 469678 w 850322"/>
              <a:gd name="connsiteY54" fmla="*/ 793433 h 847257"/>
              <a:gd name="connsiteX55" fmla="*/ 493490 w 850322"/>
              <a:gd name="connsiteY55" fmla="*/ 785146 h 847257"/>
              <a:gd name="connsiteX56" fmla="*/ 516636 w 850322"/>
              <a:gd name="connsiteY56" fmla="*/ 775049 h 847257"/>
              <a:gd name="connsiteX57" fmla="*/ 548259 w 850322"/>
              <a:gd name="connsiteY57" fmla="*/ 759238 h 847257"/>
              <a:gd name="connsiteX58" fmla="*/ 557784 w 850322"/>
              <a:gd name="connsiteY58" fmla="*/ 755523 h 847257"/>
              <a:gd name="connsiteX59" fmla="*/ 571119 w 850322"/>
              <a:gd name="connsiteY59" fmla="*/ 745998 h 847257"/>
              <a:gd name="connsiteX60" fmla="*/ 573691 w 850322"/>
              <a:gd name="connsiteY60" fmla="*/ 743903 h 847257"/>
              <a:gd name="connsiteX61" fmla="*/ 590550 w 850322"/>
              <a:gd name="connsiteY61" fmla="*/ 731711 h 847257"/>
              <a:gd name="connsiteX62" fmla="*/ 606457 w 850322"/>
              <a:gd name="connsiteY62" fmla="*/ 719423 h 847257"/>
              <a:gd name="connsiteX63" fmla="*/ 620363 w 850322"/>
              <a:gd name="connsiteY63" fmla="*/ 707422 h 847257"/>
              <a:gd name="connsiteX64" fmla="*/ 627983 w 850322"/>
              <a:gd name="connsiteY64" fmla="*/ 703136 h 847257"/>
              <a:gd name="connsiteX65" fmla="*/ 640747 w 850322"/>
              <a:gd name="connsiteY65" fmla="*/ 688562 h 847257"/>
              <a:gd name="connsiteX66" fmla="*/ 648176 w 850322"/>
              <a:gd name="connsiteY66" fmla="*/ 682466 h 847257"/>
              <a:gd name="connsiteX67" fmla="*/ 654939 w 850322"/>
              <a:gd name="connsiteY67" fmla="*/ 666179 h 847257"/>
              <a:gd name="connsiteX68" fmla="*/ 653320 w 850322"/>
              <a:gd name="connsiteY68" fmla="*/ 663131 h 847257"/>
              <a:gd name="connsiteX69" fmla="*/ 654272 w 850322"/>
              <a:gd name="connsiteY69" fmla="*/ 658559 h 847257"/>
              <a:gd name="connsiteX70" fmla="*/ 661416 w 850322"/>
              <a:gd name="connsiteY70" fmla="*/ 654558 h 847257"/>
              <a:gd name="connsiteX71" fmla="*/ 665893 w 850322"/>
              <a:gd name="connsiteY71" fmla="*/ 645700 h 847257"/>
              <a:gd name="connsiteX72" fmla="*/ 666560 w 850322"/>
              <a:gd name="connsiteY72" fmla="*/ 632079 h 847257"/>
              <a:gd name="connsiteX73" fmla="*/ 675513 w 850322"/>
              <a:gd name="connsiteY73" fmla="*/ 623792 h 847257"/>
              <a:gd name="connsiteX74" fmla="*/ 677132 w 850322"/>
              <a:gd name="connsiteY74" fmla="*/ 611029 h 847257"/>
              <a:gd name="connsiteX75" fmla="*/ 686657 w 850322"/>
              <a:gd name="connsiteY75" fmla="*/ 600170 h 847257"/>
              <a:gd name="connsiteX76" fmla="*/ 687134 w 850322"/>
              <a:gd name="connsiteY76" fmla="*/ 588264 h 847257"/>
              <a:gd name="connsiteX77" fmla="*/ 695230 w 850322"/>
              <a:gd name="connsiteY77" fmla="*/ 579882 h 847257"/>
              <a:gd name="connsiteX78" fmla="*/ 698659 w 850322"/>
              <a:gd name="connsiteY78" fmla="*/ 570357 h 847257"/>
              <a:gd name="connsiteX79" fmla="*/ 702183 w 850322"/>
              <a:gd name="connsiteY79" fmla="*/ 559594 h 847257"/>
              <a:gd name="connsiteX80" fmla="*/ 705707 w 850322"/>
              <a:gd name="connsiteY80" fmla="*/ 550069 h 847257"/>
              <a:gd name="connsiteX81" fmla="*/ 707041 w 850322"/>
              <a:gd name="connsiteY81" fmla="*/ 543782 h 847257"/>
              <a:gd name="connsiteX82" fmla="*/ 711232 w 850322"/>
              <a:gd name="connsiteY82" fmla="*/ 526542 h 847257"/>
              <a:gd name="connsiteX83" fmla="*/ 720757 w 850322"/>
              <a:gd name="connsiteY83" fmla="*/ 511969 h 847257"/>
              <a:gd name="connsiteX84" fmla="*/ 724853 w 850322"/>
              <a:gd name="connsiteY84" fmla="*/ 499110 h 847257"/>
              <a:gd name="connsiteX85" fmla="*/ 728282 w 850322"/>
              <a:gd name="connsiteY85" fmla="*/ 488251 h 847257"/>
              <a:gd name="connsiteX86" fmla="*/ 732663 w 850322"/>
              <a:gd name="connsiteY86" fmla="*/ 476060 h 847257"/>
              <a:gd name="connsiteX87" fmla="*/ 734949 w 850322"/>
              <a:gd name="connsiteY87" fmla="*/ 464915 h 847257"/>
              <a:gd name="connsiteX88" fmla="*/ 744474 w 850322"/>
              <a:gd name="connsiteY88" fmla="*/ 445865 h 847257"/>
              <a:gd name="connsiteX89" fmla="*/ 745712 w 850322"/>
              <a:gd name="connsiteY89" fmla="*/ 435007 h 847257"/>
              <a:gd name="connsiteX90" fmla="*/ 750475 w 850322"/>
              <a:gd name="connsiteY90" fmla="*/ 428054 h 847257"/>
              <a:gd name="connsiteX91" fmla="*/ 754380 w 850322"/>
              <a:gd name="connsiteY91" fmla="*/ 417386 h 847257"/>
              <a:gd name="connsiteX92" fmla="*/ 758190 w 850322"/>
              <a:gd name="connsiteY92" fmla="*/ 401669 h 847257"/>
              <a:gd name="connsiteX93" fmla="*/ 761429 w 850322"/>
              <a:gd name="connsiteY93" fmla="*/ 390716 h 847257"/>
              <a:gd name="connsiteX94" fmla="*/ 764286 w 850322"/>
              <a:gd name="connsiteY94" fmla="*/ 379762 h 847257"/>
              <a:gd name="connsiteX95" fmla="*/ 767429 w 850322"/>
              <a:gd name="connsiteY95" fmla="*/ 367189 h 847257"/>
              <a:gd name="connsiteX96" fmla="*/ 771620 w 850322"/>
              <a:gd name="connsiteY96" fmla="*/ 354901 h 847257"/>
              <a:gd name="connsiteX97" fmla="*/ 772382 w 850322"/>
              <a:gd name="connsiteY97" fmla="*/ 350139 h 847257"/>
              <a:gd name="connsiteX98" fmla="*/ 774954 w 850322"/>
              <a:gd name="connsiteY98" fmla="*/ 339090 h 847257"/>
              <a:gd name="connsiteX99" fmla="*/ 776573 w 850322"/>
              <a:gd name="connsiteY99" fmla="*/ 329565 h 847257"/>
              <a:gd name="connsiteX100" fmla="*/ 778764 w 850322"/>
              <a:gd name="connsiteY100" fmla="*/ 324898 h 847257"/>
              <a:gd name="connsiteX101" fmla="*/ 779907 w 850322"/>
              <a:gd name="connsiteY101" fmla="*/ 298514 h 847257"/>
              <a:gd name="connsiteX102" fmla="*/ 782288 w 850322"/>
              <a:gd name="connsiteY102" fmla="*/ 292894 h 847257"/>
              <a:gd name="connsiteX103" fmla="*/ 782288 w 850322"/>
              <a:gd name="connsiteY103" fmla="*/ 226981 h 847257"/>
              <a:gd name="connsiteX104" fmla="*/ 779907 w 850322"/>
              <a:gd name="connsiteY104" fmla="*/ 220790 h 847257"/>
              <a:gd name="connsiteX105" fmla="*/ 778955 w 850322"/>
              <a:gd name="connsiteY105" fmla="*/ 207074 h 847257"/>
              <a:gd name="connsiteX106" fmla="*/ 771525 w 850322"/>
              <a:gd name="connsiteY106" fmla="*/ 189262 h 847257"/>
              <a:gd name="connsiteX107" fmla="*/ 770573 w 850322"/>
              <a:gd name="connsiteY107" fmla="*/ 186214 h 847257"/>
              <a:gd name="connsiteX108" fmla="*/ 759143 w 850322"/>
              <a:gd name="connsiteY108" fmla="*/ 157639 h 847257"/>
              <a:gd name="connsiteX109" fmla="*/ 751713 w 850322"/>
              <a:gd name="connsiteY109" fmla="*/ 142970 h 847257"/>
              <a:gd name="connsiteX110" fmla="*/ 740759 w 850322"/>
              <a:gd name="connsiteY110" fmla="*/ 126683 h 847257"/>
              <a:gd name="connsiteX111" fmla="*/ 734949 w 850322"/>
              <a:gd name="connsiteY111" fmla="*/ 118682 h 847257"/>
              <a:gd name="connsiteX112" fmla="*/ 722757 w 850322"/>
              <a:gd name="connsiteY112" fmla="*/ 107252 h 847257"/>
              <a:gd name="connsiteX113" fmla="*/ 680942 w 850322"/>
              <a:gd name="connsiteY113" fmla="*/ 79534 h 847257"/>
              <a:gd name="connsiteX114" fmla="*/ 659321 w 850322"/>
              <a:gd name="connsiteY114" fmla="*/ 70009 h 847257"/>
              <a:gd name="connsiteX115" fmla="*/ 654844 w 850322"/>
              <a:gd name="connsiteY115" fmla="*/ 67818 h 847257"/>
              <a:gd name="connsiteX116" fmla="*/ 649034 w 850322"/>
              <a:gd name="connsiteY116" fmla="*/ 64675 h 847257"/>
              <a:gd name="connsiteX117" fmla="*/ 637794 w 850322"/>
              <a:gd name="connsiteY117" fmla="*/ 60960 h 847257"/>
              <a:gd name="connsiteX118" fmla="*/ 626364 w 850322"/>
              <a:gd name="connsiteY118" fmla="*/ 58103 h 847257"/>
              <a:gd name="connsiteX119" fmla="*/ 616839 w 850322"/>
              <a:gd name="connsiteY119" fmla="*/ 55340 h 847257"/>
              <a:gd name="connsiteX120" fmla="*/ 613601 w 850322"/>
              <a:gd name="connsiteY120" fmla="*/ 54483 h 847257"/>
              <a:gd name="connsiteX121" fmla="*/ 598742 w 850322"/>
              <a:gd name="connsiteY121" fmla="*/ 51245 h 847257"/>
              <a:gd name="connsiteX122" fmla="*/ 585502 w 850322"/>
              <a:gd name="connsiteY122" fmla="*/ 48292 h 847257"/>
              <a:gd name="connsiteX123" fmla="*/ 570738 w 850322"/>
              <a:gd name="connsiteY123" fmla="*/ 44768 h 847257"/>
              <a:gd name="connsiteX124" fmla="*/ 557689 w 850322"/>
              <a:gd name="connsiteY124" fmla="*/ 41624 h 847257"/>
              <a:gd name="connsiteX125" fmla="*/ 542544 w 850322"/>
              <a:gd name="connsiteY125" fmla="*/ 40481 h 847257"/>
              <a:gd name="connsiteX126" fmla="*/ 536734 w 850322"/>
              <a:gd name="connsiteY126" fmla="*/ 38100 h 847257"/>
              <a:gd name="connsiteX127" fmla="*/ 511493 w 850322"/>
              <a:gd name="connsiteY127" fmla="*/ 37148 h 847257"/>
              <a:gd name="connsiteX128" fmla="*/ 504825 w 850322"/>
              <a:gd name="connsiteY128" fmla="*/ 34957 h 847257"/>
              <a:gd name="connsiteX129" fmla="*/ 479584 w 850322"/>
              <a:gd name="connsiteY129" fmla="*/ 34957 h 847257"/>
              <a:gd name="connsiteX130" fmla="*/ 474440 w 850322"/>
              <a:gd name="connsiteY130" fmla="*/ 34957 h 847257"/>
              <a:gd name="connsiteX131" fmla="*/ 445865 w 850322"/>
              <a:gd name="connsiteY131" fmla="*/ 38195 h 847257"/>
              <a:gd name="connsiteX132" fmla="*/ 439769 w 850322"/>
              <a:gd name="connsiteY132" fmla="*/ 40386 h 847257"/>
              <a:gd name="connsiteX133" fmla="*/ 425101 w 850322"/>
              <a:gd name="connsiteY133" fmla="*/ 41529 h 847257"/>
              <a:gd name="connsiteX134" fmla="*/ 419100 w 850322"/>
              <a:gd name="connsiteY134" fmla="*/ 43720 h 847257"/>
              <a:gd name="connsiteX135" fmla="*/ 395954 w 850322"/>
              <a:gd name="connsiteY135" fmla="*/ 48863 h 847257"/>
              <a:gd name="connsiteX136" fmla="*/ 374999 w 850322"/>
              <a:gd name="connsiteY136" fmla="*/ 55245 h 847257"/>
              <a:gd name="connsiteX137" fmla="*/ 370237 w 850322"/>
              <a:gd name="connsiteY137" fmla="*/ 56769 h 847257"/>
              <a:gd name="connsiteX138" fmla="*/ 355759 w 850322"/>
              <a:gd name="connsiteY138" fmla="*/ 61246 h 847257"/>
              <a:gd name="connsiteX139" fmla="*/ 344900 w 850322"/>
              <a:gd name="connsiteY139" fmla="*/ 66485 h 847257"/>
              <a:gd name="connsiteX140" fmla="*/ 323850 w 850322"/>
              <a:gd name="connsiteY140" fmla="*/ 73628 h 847257"/>
              <a:gd name="connsiteX141" fmla="*/ 306134 w 850322"/>
              <a:gd name="connsiteY141" fmla="*/ 73628 h 847257"/>
              <a:gd name="connsiteX142" fmla="*/ 288798 w 850322"/>
              <a:gd name="connsiteY142" fmla="*/ 73628 h 847257"/>
              <a:gd name="connsiteX143" fmla="*/ 283940 w 850322"/>
              <a:gd name="connsiteY143" fmla="*/ 69723 h 847257"/>
              <a:gd name="connsiteX144" fmla="*/ 284782 w 850322"/>
              <a:gd name="connsiteY144" fmla="*/ 63992 h 847257"/>
              <a:gd name="connsiteX145" fmla="*/ 284893 w 850322"/>
              <a:gd name="connsiteY145" fmla="*/ 63913 h 847257"/>
              <a:gd name="connsiteX146" fmla="*/ 306134 w 850322"/>
              <a:gd name="connsiteY146" fmla="*/ 50387 h 847257"/>
              <a:gd name="connsiteX147" fmla="*/ 352425 w 850322"/>
              <a:gd name="connsiteY147" fmla="*/ 26289 h 847257"/>
              <a:gd name="connsiteX148" fmla="*/ 357283 w 850322"/>
              <a:gd name="connsiteY148" fmla="*/ 24765 h 847257"/>
              <a:gd name="connsiteX149" fmla="*/ 390620 w 850322"/>
              <a:gd name="connsiteY149" fmla="*/ 12954 h 847257"/>
              <a:gd name="connsiteX150" fmla="*/ 408718 w 850322"/>
              <a:gd name="connsiteY150" fmla="*/ 8668 h 847257"/>
              <a:gd name="connsiteX151" fmla="*/ 421862 w 850322"/>
              <a:gd name="connsiteY151" fmla="*/ 5715 h 847257"/>
              <a:gd name="connsiteX152" fmla="*/ 433197 w 850322"/>
              <a:gd name="connsiteY152" fmla="*/ 4858 h 847257"/>
              <a:gd name="connsiteX153" fmla="*/ 438150 w 850322"/>
              <a:gd name="connsiteY153" fmla="*/ 4096 h 847257"/>
              <a:gd name="connsiteX154" fmla="*/ 451580 w 850322"/>
              <a:gd name="connsiteY154" fmla="*/ 2096 h 847257"/>
              <a:gd name="connsiteX155" fmla="*/ 463582 w 850322"/>
              <a:gd name="connsiteY155" fmla="*/ 1619 h 847257"/>
              <a:gd name="connsiteX156" fmla="*/ 475298 w 850322"/>
              <a:gd name="connsiteY156" fmla="*/ 0 h 847257"/>
              <a:gd name="connsiteX157" fmla="*/ 486918 w 850322"/>
              <a:gd name="connsiteY157" fmla="*/ 1429 h 847257"/>
              <a:gd name="connsiteX158" fmla="*/ 512540 w 850322"/>
              <a:gd name="connsiteY158" fmla="*/ 1429 h 847257"/>
              <a:gd name="connsiteX159" fmla="*/ 530924 w 850322"/>
              <a:gd name="connsiteY159" fmla="*/ 3905 h 847257"/>
              <a:gd name="connsiteX160" fmla="*/ 549974 w 850322"/>
              <a:gd name="connsiteY160" fmla="*/ 5334 h 847257"/>
              <a:gd name="connsiteX161" fmla="*/ 554260 w 850322"/>
              <a:gd name="connsiteY161" fmla="*/ 6953 h 847257"/>
              <a:gd name="connsiteX162" fmla="*/ 562642 w 850322"/>
              <a:gd name="connsiteY162" fmla="*/ 8001 h 847257"/>
              <a:gd name="connsiteX163" fmla="*/ 571500 w 850322"/>
              <a:gd name="connsiteY163" fmla="*/ 9525 h 847257"/>
              <a:gd name="connsiteX164" fmla="*/ 586359 w 850322"/>
              <a:gd name="connsiteY164" fmla="*/ 12859 h 847257"/>
              <a:gd name="connsiteX165" fmla="*/ 591122 w 850322"/>
              <a:gd name="connsiteY165" fmla="*/ 14573 h 847257"/>
              <a:gd name="connsiteX166" fmla="*/ 606076 w 850322"/>
              <a:gd name="connsiteY166" fmla="*/ 17431 h 847257"/>
              <a:gd name="connsiteX167" fmla="*/ 619220 w 850322"/>
              <a:gd name="connsiteY167" fmla="*/ 20384 h 847257"/>
              <a:gd name="connsiteX168" fmla="*/ 633889 w 850322"/>
              <a:gd name="connsiteY168" fmla="*/ 24194 h 847257"/>
              <a:gd name="connsiteX169" fmla="*/ 662464 w 850322"/>
              <a:gd name="connsiteY169" fmla="*/ 33052 h 847257"/>
              <a:gd name="connsiteX170" fmla="*/ 668941 w 850322"/>
              <a:gd name="connsiteY170" fmla="*/ 34862 h 847257"/>
              <a:gd name="connsiteX171" fmla="*/ 680180 w 850322"/>
              <a:gd name="connsiteY171" fmla="*/ 38576 h 847257"/>
              <a:gd name="connsiteX172" fmla="*/ 692468 w 850322"/>
              <a:gd name="connsiteY172" fmla="*/ 44196 h 847257"/>
              <a:gd name="connsiteX173" fmla="*/ 706184 w 850322"/>
              <a:gd name="connsiteY173" fmla="*/ 50768 h 847257"/>
              <a:gd name="connsiteX174" fmla="*/ 742950 w 850322"/>
              <a:gd name="connsiteY174" fmla="*/ 71342 h 847257"/>
              <a:gd name="connsiteX175" fmla="*/ 762000 w 850322"/>
              <a:gd name="connsiteY175" fmla="*/ 85344 h 847257"/>
              <a:gd name="connsiteX176" fmla="*/ 782003 w 850322"/>
              <a:gd name="connsiteY176" fmla="*/ 104775 h 847257"/>
              <a:gd name="connsiteX177" fmla="*/ 801815 w 850322"/>
              <a:gd name="connsiteY177" fmla="*/ 133350 h 847257"/>
              <a:gd name="connsiteX178" fmla="*/ 814864 w 850322"/>
              <a:gd name="connsiteY178" fmla="*/ 158020 h 847257"/>
              <a:gd name="connsiteX179" fmla="*/ 821436 w 850322"/>
              <a:gd name="connsiteY179" fmla="*/ 171260 h 847257"/>
              <a:gd name="connsiteX180" fmla="*/ 822960 w 850322"/>
              <a:gd name="connsiteY180" fmla="*/ 174212 h 847257"/>
              <a:gd name="connsiteX181" fmla="*/ 829532 w 850322"/>
              <a:gd name="connsiteY181" fmla="*/ 192596 h 847257"/>
              <a:gd name="connsiteX182" fmla="*/ 832295 w 850322"/>
              <a:gd name="connsiteY182" fmla="*/ 202121 h 847257"/>
              <a:gd name="connsiteX183" fmla="*/ 833438 w 850322"/>
              <a:gd name="connsiteY183" fmla="*/ 206788 h 847257"/>
              <a:gd name="connsiteX184" fmla="*/ 836105 w 850322"/>
              <a:gd name="connsiteY184" fmla="*/ 219075 h 847257"/>
              <a:gd name="connsiteX185" fmla="*/ 837724 w 850322"/>
              <a:gd name="connsiteY185" fmla="*/ 231839 h 847257"/>
              <a:gd name="connsiteX186" fmla="*/ 839819 w 850322"/>
              <a:gd name="connsiteY186" fmla="*/ 236315 h 847257"/>
              <a:gd name="connsiteX187" fmla="*/ 839819 w 850322"/>
              <a:gd name="connsiteY187" fmla="*/ 283940 h 847257"/>
              <a:gd name="connsiteX188" fmla="*/ 838867 w 850322"/>
              <a:gd name="connsiteY188" fmla="*/ 288703 h 847257"/>
              <a:gd name="connsiteX189" fmla="*/ 838867 w 850322"/>
              <a:gd name="connsiteY189" fmla="*/ 291751 h 847257"/>
              <a:gd name="connsiteX190" fmla="*/ 838010 w 850322"/>
              <a:gd name="connsiteY190" fmla="*/ 305848 h 847257"/>
              <a:gd name="connsiteX191" fmla="*/ 841343 w 850322"/>
              <a:gd name="connsiteY191" fmla="*/ 308515 h 847257"/>
              <a:gd name="connsiteX192" fmla="*/ 842867 w 850322"/>
              <a:gd name="connsiteY192" fmla="*/ 308039 h 847257"/>
              <a:gd name="connsiteX193" fmla="*/ 846201 w 850322"/>
              <a:gd name="connsiteY193" fmla="*/ 306610 h 847257"/>
              <a:gd name="connsiteX194" fmla="*/ 847439 w 850322"/>
              <a:gd name="connsiteY194" fmla="*/ 332518 h 847257"/>
              <a:gd name="connsiteX195" fmla="*/ 848106 w 850322"/>
              <a:gd name="connsiteY195" fmla="*/ 358521 h 847257"/>
              <a:gd name="connsiteX196" fmla="*/ 850202 w 850322"/>
              <a:gd name="connsiteY196" fmla="*/ 362998 h 847257"/>
              <a:gd name="connsiteX197" fmla="*/ 847915 w 850322"/>
              <a:gd name="connsiteY197" fmla="*/ 370999 h 847257"/>
              <a:gd name="connsiteX198" fmla="*/ 846677 w 850322"/>
              <a:gd name="connsiteY198" fmla="*/ 385382 h 847257"/>
              <a:gd name="connsiteX199" fmla="*/ 844010 w 850322"/>
              <a:gd name="connsiteY199" fmla="*/ 402908 h 847257"/>
              <a:gd name="connsiteX200" fmla="*/ 844010 w 850322"/>
              <a:gd name="connsiteY200" fmla="*/ 409480 h 847257"/>
              <a:gd name="connsiteX201" fmla="*/ 841438 w 850322"/>
              <a:gd name="connsiteY201" fmla="*/ 415671 h 847257"/>
              <a:gd name="connsiteX202" fmla="*/ 840962 w 850322"/>
              <a:gd name="connsiteY202" fmla="*/ 418624 h 847257"/>
              <a:gd name="connsiteX203" fmla="*/ 836295 w 850322"/>
              <a:gd name="connsiteY203" fmla="*/ 440722 h 847257"/>
              <a:gd name="connsiteX204" fmla="*/ 833914 w 850322"/>
              <a:gd name="connsiteY204" fmla="*/ 450247 h 847257"/>
              <a:gd name="connsiteX205" fmla="*/ 829628 w 850322"/>
              <a:gd name="connsiteY205" fmla="*/ 467487 h 847257"/>
              <a:gd name="connsiteX206" fmla="*/ 826675 w 850322"/>
              <a:gd name="connsiteY206" fmla="*/ 481584 h 847257"/>
              <a:gd name="connsiteX207" fmla="*/ 821627 w 850322"/>
              <a:gd name="connsiteY207" fmla="*/ 491871 h 847257"/>
              <a:gd name="connsiteX208" fmla="*/ 818102 w 850322"/>
              <a:gd name="connsiteY208" fmla="*/ 502634 h 847257"/>
              <a:gd name="connsiteX209" fmla="*/ 806672 w 850322"/>
              <a:gd name="connsiteY209" fmla="*/ 531209 h 847257"/>
              <a:gd name="connsiteX210" fmla="*/ 800100 w 850322"/>
              <a:gd name="connsiteY210" fmla="*/ 547688 h 847257"/>
              <a:gd name="connsiteX211" fmla="*/ 794766 w 850322"/>
              <a:gd name="connsiteY211" fmla="*/ 559499 h 847257"/>
              <a:gd name="connsiteX212" fmla="*/ 778764 w 850322"/>
              <a:gd name="connsiteY212" fmla="*/ 588074 h 847257"/>
              <a:gd name="connsiteX213" fmla="*/ 766191 w 850322"/>
              <a:gd name="connsiteY213" fmla="*/ 607124 h 847257"/>
              <a:gd name="connsiteX214" fmla="*/ 760095 w 850322"/>
              <a:gd name="connsiteY214" fmla="*/ 616649 h 847257"/>
              <a:gd name="connsiteX215" fmla="*/ 740283 w 850322"/>
              <a:gd name="connsiteY215" fmla="*/ 645224 h 847257"/>
              <a:gd name="connsiteX216" fmla="*/ 736949 w 850322"/>
              <a:gd name="connsiteY216" fmla="*/ 648938 h 847257"/>
              <a:gd name="connsiteX217" fmla="*/ 723900 w 850322"/>
              <a:gd name="connsiteY217" fmla="*/ 666179 h 847257"/>
              <a:gd name="connsiteX218" fmla="*/ 712851 w 850322"/>
              <a:gd name="connsiteY218" fmla="*/ 680561 h 847257"/>
              <a:gd name="connsiteX219" fmla="*/ 698754 w 850322"/>
              <a:gd name="connsiteY219" fmla="*/ 696849 h 847257"/>
              <a:gd name="connsiteX220" fmla="*/ 694182 w 850322"/>
              <a:gd name="connsiteY220" fmla="*/ 701707 h 847257"/>
              <a:gd name="connsiteX221" fmla="*/ 667703 w 850322"/>
              <a:gd name="connsiteY221" fmla="*/ 727234 h 847257"/>
              <a:gd name="connsiteX222" fmla="*/ 658178 w 850322"/>
              <a:gd name="connsiteY222" fmla="*/ 734378 h 847257"/>
              <a:gd name="connsiteX223" fmla="*/ 651605 w 850322"/>
              <a:gd name="connsiteY223" fmla="*/ 741712 h 847257"/>
              <a:gd name="connsiteX224" fmla="*/ 647890 w 850322"/>
              <a:gd name="connsiteY224" fmla="*/ 745046 h 847257"/>
              <a:gd name="connsiteX225" fmla="*/ 626650 w 850322"/>
              <a:gd name="connsiteY225" fmla="*/ 762000 h 847257"/>
              <a:gd name="connsiteX226" fmla="*/ 614648 w 850322"/>
              <a:gd name="connsiteY226" fmla="*/ 767906 h 847257"/>
              <a:gd name="connsiteX227" fmla="*/ 607124 w 850322"/>
              <a:gd name="connsiteY227" fmla="*/ 774478 h 847257"/>
              <a:gd name="connsiteX228" fmla="*/ 588074 w 850322"/>
              <a:gd name="connsiteY228" fmla="*/ 785146 h 847257"/>
              <a:gd name="connsiteX229" fmla="*/ 569024 w 850322"/>
              <a:gd name="connsiteY229" fmla="*/ 795719 h 847257"/>
              <a:gd name="connsiteX230" fmla="*/ 546259 w 850322"/>
              <a:gd name="connsiteY230" fmla="*/ 806768 h 847257"/>
              <a:gd name="connsiteX231" fmla="*/ 538258 w 850322"/>
              <a:gd name="connsiteY231" fmla="*/ 809339 h 847257"/>
              <a:gd name="connsiteX232" fmla="*/ 531114 w 850322"/>
              <a:gd name="connsiteY232" fmla="*/ 813816 h 847257"/>
              <a:gd name="connsiteX233" fmla="*/ 529590 w 850322"/>
              <a:gd name="connsiteY233" fmla="*/ 814578 h 847257"/>
              <a:gd name="connsiteX234" fmla="*/ 512255 w 850322"/>
              <a:gd name="connsiteY234" fmla="*/ 821055 h 847257"/>
              <a:gd name="connsiteX235" fmla="*/ 501110 w 850322"/>
              <a:gd name="connsiteY235" fmla="*/ 824865 h 847257"/>
              <a:gd name="connsiteX236" fmla="*/ 488156 w 850322"/>
              <a:gd name="connsiteY236" fmla="*/ 828580 h 847257"/>
              <a:gd name="connsiteX237" fmla="*/ 475107 w 850322"/>
              <a:gd name="connsiteY237" fmla="*/ 832104 h 847257"/>
              <a:gd name="connsiteX238" fmla="*/ 461963 w 850322"/>
              <a:gd name="connsiteY238" fmla="*/ 835152 h 847257"/>
              <a:gd name="connsiteX239" fmla="*/ 452438 w 850322"/>
              <a:gd name="connsiteY239" fmla="*/ 837819 h 847257"/>
              <a:gd name="connsiteX240" fmla="*/ 442246 w 850322"/>
              <a:gd name="connsiteY240" fmla="*/ 838962 h 847257"/>
              <a:gd name="connsiteX241" fmla="*/ 437483 w 850322"/>
              <a:gd name="connsiteY241" fmla="*/ 840772 h 847257"/>
              <a:gd name="connsiteX242" fmla="*/ 434054 w 850322"/>
              <a:gd name="connsiteY242" fmla="*/ 840772 h 847257"/>
              <a:gd name="connsiteX243" fmla="*/ 410528 w 850322"/>
              <a:gd name="connsiteY243" fmla="*/ 843534 h 847257"/>
              <a:gd name="connsiteX244" fmla="*/ 403765 w 850322"/>
              <a:gd name="connsiteY244" fmla="*/ 844106 h 847257"/>
              <a:gd name="connsiteX245" fmla="*/ 385191 w 850322"/>
              <a:gd name="connsiteY245" fmla="*/ 844772 h 847257"/>
              <a:gd name="connsiteX246" fmla="*/ 377571 w 850322"/>
              <a:gd name="connsiteY246" fmla="*/ 847249 h 847257"/>
              <a:gd name="connsiteX247" fmla="*/ 345948 w 850322"/>
              <a:gd name="connsiteY247" fmla="*/ 847249 h 847257"/>
              <a:gd name="connsiteX248" fmla="*/ 332518 w 850322"/>
              <a:gd name="connsiteY248" fmla="*/ 845630 h 847257"/>
              <a:gd name="connsiteX249" fmla="*/ 318992 w 850322"/>
              <a:gd name="connsiteY249" fmla="*/ 844296 h 847257"/>
              <a:gd name="connsiteX250" fmla="*/ 300609 w 850322"/>
              <a:gd name="connsiteY250" fmla="*/ 841629 h 847257"/>
              <a:gd name="connsiteX251" fmla="*/ 297275 w 850322"/>
              <a:gd name="connsiteY251" fmla="*/ 841629 h 847257"/>
              <a:gd name="connsiteX252" fmla="*/ 269367 w 850322"/>
              <a:gd name="connsiteY252" fmla="*/ 835152 h 847257"/>
              <a:gd name="connsiteX253" fmla="*/ 253175 w 850322"/>
              <a:gd name="connsiteY253" fmla="*/ 830390 h 847257"/>
              <a:gd name="connsiteX254" fmla="*/ 237458 w 850322"/>
              <a:gd name="connsiteY254" fmla="*/ 824484 h 847257"/>
              <a:gd name="connsiteX255" fmla="*/ 211741 w 850322"/>
              <a:gd name="connsiteY255" fmla="*/ 812102 h 847257"/>
              <a:gd name="connsiteX256" fmla="*/ 178308 w 850322"/>
              <a:gd name="connsiteY256" fmla="*/ 793052 h 847257"/>
              <a:gd name="connsiteX257" fmla="*/ 148400 w 850322"/>
              <a:gd name="connsiteY257" fmla="*/ 771525 h 847257"/>
              <a:gd name="connsiteX258" fmla="*/ 130112 w 850322"/>
              <a:gd name="connsiteY258" fmla="*/ 756952 h 847257"/>
              <a:gd name="connsiteX259" fmla="*/ 111062 w 850322"/>
              <a:gd name="connsiteY259" fmla="*/ 741045 h 847257"/>
              <a:gd name="connsiteX260" fmla="*/ 92297 w 850322"/>
              <a:gd name="connsiteY260" fmla="*/ 723900 h 847257"/>
              <a:gd name="connsiteX261" fmla="*/ 74390 w 850322"/>
              <a:gd name="connsiteY261" fmla="*/ 702278 h 847257"/>
              <a:gd name="connsiteX262" fmla="*/ 63056 w 850322"/>
              <a:gd name="connsiteY262" fmla="*/ 686086 h 847257"/>
              <a:gd name="connsiteX263" fmla="*/ 38100 w 850322"/>
              <a:gd name="connsiteY263" fmla="*/ 645414 h 847257"/>
              <a:gd name="connsiteX264" fmla="*/ 27146 w 850322"/>
              <a:gd name="connsiteY264" fmla="*/ 621602 h 847257"/>
              <a:gd name="connsiteX265" fmla="*/ 19050 w 850322"/>
              <a:gd name="connsiteY265" fmla="*/ 597027 h 847257"/>
              <a:gd name="connsiteX266" fmla="*/ 15431 w 850322"/>
              <a:gd name="connsiteY266" fmla="*/ 584645 h 847257"/>
              <a:gd name="connsiteX267" fmla="*/ 12382 w 850322"/>
              <a:gd name="connsiteY267" fmla="*/ 573786 h 847257"/>
              <a:gd name="connsiteX268" fmla="*/ 9525 w 850322"/>
              <a:gd name="connsiteY268" fmla="*/ 562737 h 847257"/>
              <a:gd name="connsiteX269" fmla="*/ 8287 w 850322"/>
              <a:gd name="connsiteY269" fmla="*/ 553212 h 847257"/>
              <a:gd name="connsiteX270" fmla="*/ 6287 w 850322"/>
              <a:gd name="connsiteY270" fmla="*/ 548735 h 847257"/>
              <a:gd name="connsiteX271" fmla="*/ 5239 w 850322"/>
              <a:gd name="connsiteY271" fmla="*/ 534067 h 847257"/>
              <a:gd name="connsiteX272" fmla="*/ 4382 w 850322"/>
              <a:gd name="connsiteY272" fmla="*/ 529304 h 847257"/>
              <a:gd name="connsiteX273" fmla="*/ 2000 w 850322"/>
              <a:gd name="connsiteY273" fmla="*/ 514350 h 847257"/>
              <a:gd name="connsiteX274" fmla="*/ 1429 w 850322"/>
              <a:gd name="connsiteY274" fmla="*/ 473488 h 847257"/>
              <a:gd name="connsiteX275" fmla="*/ 0 w 850322"/>
              <a:gd name="connsiteY275" fmla="*/ 466725 h 847257"/>
              <a:gd name="connsiteX276" fmla="*/ 1524 w 850322"/>
              <a:gd name="connsiteY276" fmla="*/ 462534 h 847257"/>
              <a:gd name="connsiteX277" fmla="*/ 2096 w 850322"/>
              <a:gd name="connsiteY277" fmla="*/ 446437 h 847257"/>
              <a:gd name="connsiteX278" fmla="*/ 4000 w 850322"/>
              <a:gd name="connsiteY278" fmla="*/ 435197 h 847257"/>
              <a:gd name="connsiteX279" fmla="*/ 4953 w 850322"/>
              <a:gd name="connsiteY279" fmla="*/ 428816 h 847257"/>
              <a:gd name="connsiteX280" fmla="*/ 6001 w 850322"/>
              <a:gd name="connsiteY280" fmla="*/ 413195 h 847257"/>
              <a:gd name="connsiteX281" fmla="*/ 8573 w 850322"/>
              <a:gd name="connsiteY281" fmla="*/ 406432 h 847257"/>
              <a:gd name="connsiteX282" fmla="*/ 11621 w 850322"/>
              <a:gd name="connsiteY282" fmla="*/ 393764 h 847257"/>
              <a:gd name="connsiteX283" fmla="*/ 15240 w 850322"/>
              <a:gd name="connsiteY283" fmla="*/ 381286 h 847257"/>
              <a:gd name="connsiteX284" fmla="*/ 19050 w 850322"/>
              <a:gd name="connsiteY284" fmla="*/ 366046 h 847257"/>
              <a:gd name="connsiteX285" fmla="*/ 24479 w 850322"/>
              <a:gd name="connsiteY285" fmla="*/ 350711 h 847257"/>
              <a:gd name="connsiteX286" fmla="*/ 25622 w 850322"/>
              <a:gd name="connsiteY286" fmla="*/ 347663 h 847257"/>
              <a:gd name="connsiteX287" fmla="*/ 30766 w 850322"/>
              <a:gd name="connsiteY287" fmla="*/ 332327 h 847257"/>
              <a:gd name="connsiteX288" fmla="*/ 37052 w 850322"/>
              <a:gd name="connsiteY288" fmla="*/ 317278 h 847257"/>
              <a:gd name="connsiteX289" fmla="*/ 43339 w 850322"/>
              <a:gd name="connsiteY289" fmla="*/ 302228 h 847257"/>
              <a:gd name="connsiteX290" fmla="*/ 44768 w 850322"/>
              <a:gd name="connsiteY290" fmla="*/ 299276 h 847257"/>
              <a:gd name="connsiteX291" fmla="*/ 62389 w 850322"/>
              <a:gd name="connsiteY291" fmla="*/ 262414 h 847257"/>
              <a:gd name="connsiteX292" fmla="*/ 80772 w 850322"/>
              <a:gd name="connsiteY292" fmla="*/ 227648 h 847257"/>
              <a:gd name="connsiteX293" fmla="*/ 88392 w 850322"/>
              <a:gd name="connsiteY293" fmla="*/ 214979 h 847257"/>
              <a:gd name="connsiteX294" fmla="*/ 95917 w 850322"/>
              <a:gd name="connsiteY294" fmla="*/ 202311 h 847257"/>
              <a:gd name="connsiteX295" fmla="*/ 109252 w 850322"/>
              <a:gd name="connsiteY295" fmla="*/ 181547 h 847257"/>
              <a:gd name="connsiteX296" fmla="*/ 127349 w 850322"/>
              <a:gd name="connsiteY296" fmla="*/ 158020 h 847257"/>
              <a:gd name="connsiteX297" fmla="*/ 137732 w 850322"/>
              <a:gd name="connsiteY297" fmla="*/ 145161 h 847257"/>
              <a:gd name="connsiteX298" fmla="*/ 147257 w 850322"/>
              <a:gd name="connsiteY298" fmla="*/ 133731 h 847257"/>
              <a:gd name="connsiteX299" fmla="*/ 152972 w 850322"/>
              <a:gd name="connsiteY299" fmla="*/ 127730 h 847257"/>
              <a:gd name="connsiteX300" fmla="*/ 179356 w 850322"/>
              <a:gd name="connsiteY300" fmla="*/ 102108 h 847257"/>
              <a:gd name="connsiteX301" fmla="*/ 186976 w 850322"/>
              <a:gd name="connsiteY301" fmla="*/ 95631 h 847257"/>
              <a:gd name="connsiteX302" fmla="*/ 201740 w 850322"/>
              <a:gd name="connsiteY302" fmla="*/ 84677 h 847257"/>
              <a:gd name="connsiteX303" fmla="*/ 209264 w 850322"/>
              <a:gd name="connsiteY303" fmla="*/ 80772 h 847257"/>
              <a:gd name="connsiteX304" fmla="*/ 220504 w 850322"/>
              <a:gd name="connsiteY304" fmla="*/ 82010 h 847257"/>
              <a:gd name="connsiteX305" fmla="*/ 208883 w 850322"/>
              <a:gd name="connsiteY305" fmla="*/ 93917 h 847257"/>
              <a:gd name="connsiteX306" fmla="*/ 210693 w 850322"/>
              <a:gd name="connsiteY306" fmla="*/ 96012 h 847257"/>
              <a:gd name="connsiteX307" fmla="*/ 218599 w 850322"/>
              <a:gd name="connsiteY307" fmla="*/ 93440 h 847257"/>
              <a:gd name="connsiteX308" fmla="*/ 219932 w 850322"/>
              <a:gd name="connsiteY308" fmla="*/ 94393 h 847257"/>
              <a:gd name="connsiteX309" fmla="*/ 219932 w 850322"/>
              <a:gd name="connsiteY309" fmla="*/ 95726 h 847257"/>
              <a:gd name="connsiteX310" fmla="*/ 203740 w 850322"/>
              <a:gd name="connsiteY310" fmla="*/ 120396 h 847257"/>
              <a:gd name="connsiteX311" fmla="*/ 200025 w 850322"/>
              <a:gd name="connsiteY311" fmla="*/ 123825 h 847257"/>
              <a:gd name="connsiteX312" fmla="*/ 196501 w 850322"/>
              <a:gd name="connsiteY312" fmla="*/ 129254 h 847257"/>
              <a:gd name="connsiteX313" fmla="*/ 190691 w 850322"/>
              <a:gd name="connsiteY313" fmla="*/ 138779 h 847257"/>
              <a:gd name="connsiteX314" fmla="*/ 182023 w 850322"/>
              <a:gd name="connsiteY314" fmla="*/ 154496 h 84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850322" h="847257">
                <a:moveTo>
                  <a:pt x="182023" y="154496"/>
                </a:moveTo>
                <a:cubicBezTo>
                  <a:pt x="173004" y="164430"/>
                  <a:pt x="164666" y="174964"/>
                  <a:pt x="157067" y="186023"/>
                </a:cubicBezTo>
                <a:cubicBezTo>
                  <a:pt x="156019" y="187262"/>
                  <a:pt x="155639" y="189071"/>
                  <a:pt x="154496" y="190214"/>
                </a:cubicBezTo>
                <a:cubicBezTo>
                  <a:pt x="147801" y="197507"/>
                  <a:pt x="142390" y="205880"/>
                  <a:pt x="138494" y="214979"/>
                </a:cubicBezTo>
                <a:cubicBezTo>
                  <a:pt x="135022" y="221822"/>
                  <a:pt x="131174" y="228469"/>
                  <a:pt x="126968" y="234887"/>
                </a:cubicBezTo>
                <a:cubicBezTo>
                  <a:pt x="121539" y="243173"/>
                  <a:pt x="117443" y="252127"/>
                  <a:pt x="112776" y="260794"/>
                </a:cubicBezTo>
                <a:cubicBezTo>
                  <a:pt x="109252" y="273939"/>
                  <a:pt x="100965" y="285274"/>
                  <a:pt x="97346" y="298895"/>
                </a:cubicBezTo>
                <a:cubicBezTo>
                  <a:pt x="95052" y="305424"/>
                  <a:pt x="92315" y="311789"/>
                  <a:pt x="89154" y="317945"/>
                </a:cubicBezTo>
                <a:cubicBezTo>
                  <a:pt x="86773" y="323469"/>
                  <a:pt x="84677" y="328994"/>
                  <a:pt x="82582" y="334613"/>
                </a:cubicBezTo>
                <a:cubicBezTo>
                  <a:pt x="80486" y="340233"/>
                  <a:pt x="78010" y="346900"/>
                  <a:pt x="75248" y="352425"/>
                </a:cubicBezTo>
                <a:cubicBezTo>
                  <a:pt x="72691" y="358633"/>
                  <a:pt x="70528" y="364995"/>
                  <a:pt x="68771" y="371475"/>
                </a:cubicBezTo>
                <a:cubicBezTo>
                  <a:pt x="65835" y="377902"/>
                  <a:pt x="64092" y="384808"/>
                  <a:pt x="63627" y="391859"/>
                </a:cubicBezTo>
                <a:cubicBezTo>
                  <a:pt x="63627" y="393483"/>
                  <a:pt x="63235" y="395085"/>
                  <a:pt x="62484" y="396526"/>
                </a:cubicBezTo>
                <a:cubicBezTo>
                  <a:pt x="61247" y="398949"/>
                  <a:pt x="60564" y="401617"/>
                  <a:pt x="60484" y="404336"/>
                </a:cubicBezTo>
                <a:cubicBezTo>
                  <a:pt x="60396" y="405955"/>
                  <a:pt x="60396" y="407576"/>
                  <a:pt x="60484" y="409194"/>
                </a:cubicBezTo>
                <a:cubicBezTo>
                  <a:pt x="60484" y="413766"/>
                  <a:pt x="57817" y="417481"/>
                  <a:pt x="57245" y="421767"/>
                </a:cubicBezTo>
                <a:cubicBezTo>
                  <a:pt x="56674" y="426053"/>
                  <a:pt x="56579" y="430435"/>
                  <a:pt x="55912" y="434721"/>
                </a:cubicBezTo>
                <a:cubicBezTo>
                  <a:pt x="55501" y="436284"/>
                  <a:pt x="54893" y="437788"/>
                  <a:pt x="54102" y="439198"/>
                </a:cubicBezTo>
                <a:lnTo>
                  <a:pt x="52959" y="460343"/>
                </a:lnTo>
                <a:lnTo>
                  <a:pt x="50864" y="465582"/>
                </a:lnTo>
                <a:lnTo>
                  <a:pt x="50864" y="495300"/>
                </a:lnTo>
                <a:cubicBezTo>
                  <a:pt x="50864" y="495300"/>
                  <a:pt x="50864" y="495300"/>
                  <a:pt x="50864" y="495872"/>
                </a:cubicBezTo>
                <a:cubicBezTo>
                  <a:pt x="50864" y="496443"/>
                  <a:pt x="52007" y="498920"/>
                  <a:pt x="52769" y="500920"/>
                </a:cubicBezTo>
                <a:lnTo>
                  <a:pt x="53912" y="537115"/>
                </a:lnTo>
                <a:cubicBezTo>
                  <a:pt x="55154" y="539859"/>
                  <a:pt x="56080" y="542735"/>
                  <a:pt x="56674" y="545687"/>
                </a:cubicBezTo>
                <a:cubicBezTo>
                  <a:pt x="56951" y="551097"/>
                  <a:pt x="58176" y="556417"/>
                  <a:pt x="60293" y="561404"/>
                </a:cubicBezTo>
                <a:cubicBezTo>
                  <a:pt x="59817" y="566547"/>
                  <a:pt x="63246" y="570929"/>
                  <a:pt x="63913" y="575501"/>
                </a:cubicBezTo>
                <a:cubicBezTo>
                  <a:pt x="64580" y="580073"/>
                  <a:pt x="66866" y="585026"/>
                  <a:pt x="67723" y="589598"/>
                </a:cubicBezTo>
                <a:cubicBezTo>
                  <a:pt x="68781" y="593809"/>
                  <a:pt x="70117" y="597946"/>
                  <a:pt x="71723" y="601980"/>
                </a:cubicBezTo>
                <a:cubicBezTo>
                  <a:pt x="73247" y="606647"/>
                  <a:pt x="75343" y="611505"/>
                  <a:pt x="76962" y="615601"/>
                </a:cubicBezTo>
                <a:cubicBezTo>
                  <a:pt x="77254" y="617209"/>
                  <a:pt x="77635" y="618798"/>
                  <a:pt x="78105" y="620363"/>
                </a:cubicBezTo>
                <a:cubicBezTo>
                  <a:pt x="87609" y="641300"/>
                  <a:pt x="98956" y="661350"/>
                  <a:pt x="112014" y="680276"/>
                </a:cubicBezTo>
                <a:cubicBezTo>
                  <a:pt x="119809" y="691666"/>
                  <a:pt x="128710" y="702258"/>
                  <a:pt x="138589" y="711899"/>
                </a:cubicBezTo>
                <a:cubicBezTo>
                  <a:pt x="143092" y="716872"/>
                  <a:pt x="148289" y="721171"/>
                  <a:pt x="154019" y="724662"/>
                </a:cubicBezTo>
                <a:cubicBezTo>
                  <a:pt x="156854" y="726448"/>
                  <a:pt x="159393" y="728665"/>
                  <a:pt x="161544" y="731234"/>
                </a:cubicBezTo>
                <a:cubicBezTo>
                  <a:pt x="176331" y="744865"/>
                  <a:pt x="192704" y="756666"/>
                  <a:pt x="210312" y="766382"/>
                </a:cubicBezTo>
                <a:cubicBezTo>
                  <a:pt x="225362" y="775240"/>
                  <a:pt x="241268" y="782384"/>
                  <a:pt x="256889" y="789908"/>
                </a:cubicBezTo>
                <a:cubicBezTo>
                  <a:pt x="260890" y="793242"/>
                  <a:pt x="266986" y="791813"/>
                  <a:pt x="270891" y="795433"/>
                </a:cubicBezTo>
                <a:cubicBezTo>
                  <a:pt x="275642" y="797253"/>
                  <a:pt x="280553" y="798625"/>
                  <a:pt x="285560" y="799529"/>
                </a:cubicBezTo>
                <a:cubicBezTo>
                  <a:pt x="289429" y="800261"/>
                  <a:pt x="293222" y="801345"/>
                  <a:pt x="296894" y="802767"/>
                </a:cubicBezTo>
                <a:cubicBezTo>
                  <a:pt x="301188" y="804153"/>
                  <a:pt x="305583" y="805203"/>
                  <a:pt x="310039" y="805910"/>
                </a:cubicBezTo>
                <a:cubicBezTo>
                  <a:pt x="312256" y="806392"/>
                  <a:pt x="314401" y="807161"/>
                  <a:pt x="316421" y="808196"/>
                </a:cubicBezTo>
                <a:cubicBezTo>
                  <a:pt x="324328" y="808187"/>
                  <a:pt x="332215" y="809017"/>
                  <a:pt x="339947" y="810673"/>
                </a:cubicBezTo>
                <a:cubicBezTo>
                  <a:pt x="344165" y="808618"/>
                  <a:pt x="349128" y="808797"/>
                  <a:pt x="353187" y="811149"/>
                </a:cubicBezTo>
                <a:lnTo>
                  <a:pt x="366617" y="811149"/>
                </a:lnTo>
                <a:cubicBezTo>
                  <a:pt x="369094" y="809149"/>
                  <a:pt x="372237" y="811149"/>
                  <a:pt x="374523" y="810387"/>
                </a:cubicBezTo>
                <a:cubicBezTo>
                  <a:pt x="376809" y="809625"/>
                  <a:pt x="381000" y="812578"/>
                  <a:pt x="384048" y="810387"/>
                </a:cubicBezTo>
                <a:cubicBezTo>
                  <a:pt x="387047" y="809087"/>
                  <a:pt x="390308" y="808500"/>
                  <a:pt x="393573" y="808673"/>
                </a:cubicBezTo>
                <a:cubicBezTo>
                  <a:pt x="397002" y="808673"/>
                  <a:pt x="400431" y="808673"/>
                  <a:pt x="403860" y="808673"/>
                </a:cubicBezTo>
                <a:lnTo>
                  <a:pt x="411766" y="805434"/>
                </a:lnTo>
                <a:cubicBezTo>
                  <a:pt x="417522" y="805802"/>
                  <a:pt x="423287" y="804857"/>
                  <a:pt x="428625" y="802672"/>
                </a:cubicBezTo>
                <a:cubicBezTo>
                  <a:pt x="429190" y="802545"/>
                  <a:pt x="429775" y="802545"/>
                  <a:pt x="430340" y="802672"/>
                </a:cubicBezTo>
                <a:cubicBezTo>
                  <a:pt x="436007" y="802618"/>
                  <a:pt x="441620" y="801555"/>
                  <a:pt x="446913" y="799529"/>
                </a:cubicBezTo>
                <a:cubicBezTo>
                  <a:pt x="452819" y="799529"/>
                  <a:pt x="457676" y="796385"/>
                  <a:pt x="463296" y="795623"/>
                </a:cubicBezTo>
                <a:cubicBezTo>
                  <a:pt x="465487" y="795623"/>
                  <a:pt x="467487" y="793623"/>
                  <a:pt x="469678" y="793433"/>
                </a:cubicBezTo>
                <a:cubicBezTo>
                  <a:pt x="478058" y="792161"/>
                  <a:pt x="486131" y="789352"/>
                  <a:pt x="493490" y="785146"/>
                </a:cubicBezTo>
                <a:cubicBezTo>
                  <a:pt x="501110" y="781622"/>
                  <a:pt x="508825" y="778193"/>
                  <a:pt x="516636" y="775049"/>
                </a:cubicBezTo>
                <a:cubicBezTo>
                  <a:pt x="527659" y="770803"/>
                  <a:pt x="538248" y="765508"/>
                  <a:pt x="548259" y="759238"/>
                </a:cubicBezTo>
                <a:cubicBezTo>
                  <a:pt x="551325" y="757738"/>
                  <a:pt x="554511" y="756495"/>
                  <a:pt x="557784" y="755523"/>
                </a:cubicBezTo>
                <a:cubicBezTo>
                  <a:pt x="561676" y="751638"/>
                  <a:pt x="566181" y="748419"/>
                  <a:pt x="571119" y="745998"/>
                </a:cubicBezTo>
                <a:cubicBezTo>
                  <a:pt x="572167" y="745998"/>
                  <a:pt x="572834" y="744665"/>
                  <a:pt x="573691" y="743903"/>
                </a:cubicBezTo>
                <a:cubicBezTo>
                  <a:pt x="578944" y="739353"/>
                  <a:pt x="584585" y="735274"/>
                  <a:pt x="590550" y="731711"/>
                </a:cubicBezTo>
                <a:cubicBezTo>
                  <a:pt x="596360" y="728377"/>
                  <a:pt x="600647" y="723043"/>
                  <a:pt x="606457" y="719423"/>
                </a:cubicBezTo>
                <a:cubicBezTo>
                  <a:pt x="611337" y="715716"/>
                  <a:pt x="615982" y="711708"/>
                  <a:pt x="620363" y="707422"/>
                </a:cubicBezTo>
                <a:cubicBezTo>
                  <a:pt x="622777" y="705779"/>
                  <a:pt x="625326" y="704344"/>
                  <a:pt x="627983" y="703136"/>
                </a:cubicBezTo>
                <a:cubicBezTo>
                  <a:pt x="632872" y="698872"/>
                  <a:pt x="637165" y="693971"/>
                  <a:pt x="640747" y="688562"/>
                </a:cubicBezTo>
                <a:cubicBezTo>
                  <a:pt x="644142" y="688020"/>
                  <a:pt x="646982" y="685691"/>
                  <a:pt x="648176" y="682466"/>
                </a:cubicBezTo>
                <a:cubicBezTo>
                  <a:pt x="650047" y="676886"/>
                  <a:pt x="652307" y="671443"/>
                  <a:pt x="654939" y="666179"/>
                </a:cubicBezTo>
                <a:cubicBezTo>
                  <a:pt x="654301" y="665217"/>
                  <a:pt x="653759" y="664196"/>
                  <a:pt x="653320" y="663131"/>
                </a:cubicBezTo>
                <a:cubicBezTo>
                  <a:pt x="652754" y="661548"/>
                  <a:pt x="653122" y="659783"/>
                  <a:pt x="654272" y="658559"/>
                </a:cubicBezTo>
                <a:cubicBezTo>
                  <a:pt x="656241" y="656594"/>
                  <a:pt x="658713" y="655210"/>
                  <a:pt x="661416" y="654558"/>
                </a:cubicBezTo>
                <a:lnTo>
                  <a:pt x="665893" y="645700"/>
                </a:lnTo>
                <a:lnTo>
                  <a:pt x="666560" y="632079"/>
                </a:lnTo>
                <a:cubicBezTo>
                  <a:pt x="668369" y="627221"/>
                  <a:pt x="672656" y="626269"/>
                  <a:pt x="675513" y="623792"/>
                </a:cubicBezTo>
                <a:cubicBezTo>
                  <a:pt x="677704" y="619697"/>
                  <a:pt x="675513" y="615220"/>
                  <a:pt x="677132" y="611029"/>
                </a:cubicBezTo>
                <a:lnTo>
                  <a:pt x="686657" y="600170"/>
                </a:lnTo>
                <a:lnTo>
                  <a:pt x="687134" y="588264"/>
                </a:lnTo>
                <a:lnTo>
                  <a:pt x="695230" y="579882"/>
                </a:lnTo>
                <a:cubicBezTo>
                  <a:pt x="695979" y="576579"/>
                  <a:pt x="697131" y="573380"/>
                  <a:pt x="698659" y="570357"/>
                </a:cubicBezTo>
                <a:cubicBezTo>
                  <a:pt x="700945" y="567023"/>
                  <a:pt x="699992" y="562928"/>
                  <a:pt x="702183" y="559594"/>
                </a:cubicBezTo>
                <a:cubicBezTo>
                  <a:pt x="703628" y="556526"/>
                  <a:pt x="704807" y="553339"/>
                  <a:pt x="705707" y="550069"/>
                </a:cubicBezTo>
                <a:cubicBezTo>
                  <a:pt x="706739" y="548142"/>
                  <a:pt x="707202" y="545962"/>
                  <a:pt x="707041" y="543782"/>
                </a:cubicBezTo>
                <a:cubicBezTo>
                  <a:pt x="707186" y="537802"/>
                  <a:pt x="708615" y="531922"/>
                  <a:pt x="711232" y="526542"/>
                </a:cubicBezTo>
                <a:cubicBezTo>
                  <a:pt x="712666" y="520746"/>
                  <a:pt x="716025" y="515609"/>
                  <a:pt x="720757" y="511969"/>
                </a:cubicBezTo>
                <a:cubicBezTo>
                  <a:pt x="720757" y="506825"/>
                  <a:pt x="723995" y="503396"/>
                  <a:pt x="724853" y="499110"/>
                </a:cubicBezTo>
                <a:cubicBezTo>
                  <a:pt x="725564" y="495369"/>
                  <a:pt x="726715" y="491723"/>
                  <a:pt x="728282" y="488251"/>
                </a:cubicBezTo>
                <a:cubicBezTo>
                  <a:pt x="729996" y="484251"/>
                  <a:pt x="730853" y="479870"/>
                  <a:pt x="732663" y="476060"/>
                </a:cubicBezTo>
                <a:cubicBezTo>
                  <a:pt x="733830" y="472439"/>
                  <a:pt x="734597" y="468702"/>
                  <a:pt x="734949" y="464915"/>
                </a:cubicBezTo>
                <a:lnTo>
                  <a:pt x="744474" y="445865"/>
                </a:lnTo>
                <a:lnTo>
                  <a:pt x="745712" y="435007"/>
                </a:lnTo>
                <a:cubicBezTo>
                  <a:pt x="747453" y="432797"/>
                  <a:pt x="749043" y="430474"/>
                  <a:pt x="750475" y="428054"/>
                </a:cubicBezTo>
                <a:cubicBezTo>
                  <a:pt x="752189" y="424720"/>
                  <a:pt x="751808" y="420529"/>
                  <a:pt x="754380" y="417386"/>
                </a:cubicBezTo>
                <a:cubicBezTo>
                  <a:pt x="755227" y="412053"/>
                  <a:pt x="756500" y="406798"/>
                  <a:pt x="758190" y="401669"/>
                </a:cubicBezTo>
                <a:cubicBezTo>
                  <a:pt x="758954" y="397932"/>
                  <a:pt x="760038" y="394267"/>
                  <a:pt x="761429" y="390716"/>
                </a:cubicBezTo>
                <a:cubicBezTo>
                  <a:pt x="762762" y="387191"/>
                  <a:pt x="762095" y="383191"/>
                  <a:pt x="764286" y="379762"/>
                </a:cubicBezTo>
                <a:cubicBezTo>
                  <a:pt x="766477" y="376333"/>
                  <a:pt x="765238" y="371189"/>
                  <a:pt x="767429" y="367189"/>
                </a:cubicBezTo>
                <a:cubicBezTo>
                  <a:pt x="769620" y="363188"/>
                  <a:pt x="769049" y="358712"/>
                  <a:pt x="771620" y="354901"/>
                </a:cubicBezTo>
                <a:cubicBezTo>
                  <a:pt x="772228" y="353391"/>
                  <a:pt x="772489" y="351764"/>
                  <a:pt x="772382" y="350139"/>
                </a:cubicBezTo>
                <a:cubicBezTo>
                  <a:pt x="772608" y="346337"/>
                  <a:pt x="773478" y="342601"/>
                  <a:pt x="774954" y="339090"/>
                </a:cubicBezTo>
                <a:cubicBezTo>
                  <a:pt x="775821" y="335979"/>
                  <a:pt x="776363" y="332787"/>
                  <a:pt x="776573" y="329565"/>
                </a:cubicBezTo>
                <a:cubicBezTo>
                  <a:pt x="777125" y="327931"/>
                  <a:pt x="777859" y="326366"/>
                  <a:pt x="778764" y="324898"/>
                </a:cubicBezTo>
                <a:lnTo>
                  <a:pt x="779907" y="298514"/>
                </a:lnTo>
                <a:lnTo>
                  <a:pt x="782288" y="292894"/>
                </a:lnTo>
                <a:cubicBezTo>
                  <a:pt x="783431" y="271177"/>
                  <a:pt x="782955" y="249460"/>
                  <a:pt x="782288" y="226981"/>
                </a:cubicBezTo>
                <a:lnTo>
                  <a:pt x="779907" y="220790"/>
                </a:lnTo>
                <a:lnTo>
                  <a:pt x="778955" y="207074"/>
                </a:lnTo>
                <a:cubicBezTo>
                  <a:pt x="775406" y="201642"/>
                  <a:pt x="772888" y="195604"/>
                  <a:pt x="771525" y="189262"/>
                </a:cubicBezTo>
                <a:cubicBezTo>
                  <a:pt x="771429" y="188189"/>
                  <a:pt x="771104" y="187150"/>
                  <a:pt x="770573" y="186214"/>
                </a:cubicBezTo>
                <a:cubicBezTo>
                  <a:pt x="765905" y="176689"/>
                  <a:pt x="763810" y="167164"/>
                  <a:pt x="759143" y="157639"/>
                </a:cubicBezTo>
                <a:cubicBezTo>
                  <a:pt x="756666" y="152781"/>
                  <a:pt x="754094" y="148114"/>
                  <a:pt x="751713" y="142970"/>
                </a:cubicBezTo>
                <a:cubicBezTo>
                  <a:pt x="749055" y="136935"/>
                  <a:pt x="745346" y="131421"/>
                  <a:pt x="740759" y="126683"/>
                </a:cubicBezTo>
                <a:cubicBezTo>
                  <a:pt x="738378" y="124397"/>
                  <a:pt x="737235" y="121063"/>
                  <a:pt x="734949" y="118682"/>
                </a:cubicBezTo>
                <a:cubicBezTo>
                  <a:pt x="731123" y="114626"/>
                  <a:pt x="727051" y="110808"/>
                  <a:pt x="722757" y="107252"/>
                </a:cubicBezTo>
                <a:cubicBezTo>
                  <a:pt x="710167" y="96124"/>
                  <a:pt x="696095" y="86797"/>
                  <a:pt x="680942" y="79534"/>
                </a:cubicBezTo>
                <a:cubicBezTo>
                  <a:pt x="674039" y="75708"/>
                  <a:pt x="666802" y="72519"/>
                  <a:pt x="659321" y="70009"/>
                </a:cubicBezTo>
                <a:cubicBezTo>
                  <a:pt x="657738" y="69478"/>
                  <a:pt x="656233" y="68741"/>
                  <a:pt x="654844" y="67818"/>
                </a:cubicBezTo>
                <a:cubicBezTo>
                  <a:pt x="652844" y="66770"/>
                  <a:pt x="651034" y="64865"/>
                  <a:pt x="649034" y="64675"/>
                </a:cubicBezTo>
                <a:cubicBezTo>
                  <a:pt x="644938" y="64675"/>
                  <a:pt x="641699" y="61627"/>
                  <a:pt x="637794" y="60960"/>
                </a:cubicBezTo>
                <a:cubicBezTo>
                  <a:pt x="633884" y="60463"/>
                  <a:pt x="630047" y="59504"/>
                  <a:pt x="626364" y="58103"/>
                </a:cubicBezTo>
                <a:cubicBezTo>
                  <a:pt x="623127" y="57411"/>
                  <a:pt x="619944" y="56487"/>
                  <a:pt x="616839" y="55340"/>
                </a:cubicBezTo>
                <a:cubicBezTo>
                  <a:pt x="615819" y="54865"/>
                  <a:pt x="614723" y="54575"/>
                  <a:pt x="613601" y="54483"/>
                </a:cubicBezTo>
                <a:cubicBezTo>
                  <a:pt x="608463" y="54577"/>
                  <a:pt x="603375" y="53468"/>
                  <a:pt x="598742" y="51245"/>
                </a:cubicBezTo>
                <a:cubicBezTo>
                  <a:pt x="594246" y="50675"/>
                  <a:pt x="589814" y="49687"/>
                  <a:pt x="585502" y="48292"/>
                </a:cubicBezTo>
                <a:cubicBezTo>
                  <a:pt x="580835" y="46577"/>
                  <a:pt x="575977" y="46577"/>
                  <a:pt x="570738" y="44768"/>
                </a:cubicBezTo>
                <a:cubicBezTo>
                  <a:pt x="565499" y="42958"/>
                  <a:pt x="561213" y="44101"/>
                  <a:pt x="557689" y="41624"/>
                </a:cubicBezTo>
                <a:lnTo>
                  <a:pt x="542544" y="40481"/>
                </a:lnTo>
                <a:lnTo>
                  <a:pt x="536734" y="38100"/>
                </a:lnTo>
                <a:lnTo>
                  <a:pt x="511493" y="37148"/>
                </a:lnTo>
                <a:lnTo>
                  <a:pt x="504825" y="34957"/>
                </a:lnTo>
                <a:lnTo>
                  <a:pt x="479584" y="34957"/>
                </a:lnTo>
                <a:cubicBezTo>
                  <a:pt x="477881" y="34674"/>
                  <a:pt x="476143" y="34674"/>
                  <a:pt x="474440" y="34957"/>
                </a:cubicBezTo>
                <a:cubicBezTo>
                  <a:pt x="465080" y="37179"/>
                  <a:pt x="455486" y="38266"/>
                  <a:pt x="445865" y="38195"/>
                </a:cubicBezTo>
                <a:lnTo>
                  <a:pt x="439769" y="40386"/>
                </a:lnTo>
                <a:lnTo>
                  <a:pt x="425101" y="41529"/>
                </a:lnTo>
                <a:cubicBezTo>
                  <a:pt x="423197" y="42500"/>
                  <a:pt x="421181" y="43235"/>
                  <a:pt x="419100" y="43720"/>
                </a:cubicBezTo>
                <a:cubicBezTo>
                  <a:pt x="411299" y="45020"/>
                  <a:pt x="403572" y="46737"/>
                  <a:pt x="395954" y="48863"/>
                </a:cubicBezTo>
                <a:cubicBezTo>
                  <a:pt x="388811" y="50483"/>
                  <a:pt x="381953" y="53054"/>
                  <a:pt x="374999" y="55245"/>
                </a:cubicBezTo>
                <a:cubicBezTo>
                  <a:pt x="373486" y="55960"/>
                  <a:pt x="371885" y="56472"/>
                  <a:pt x="370237" y="56769"/>
                </a:cubicBezTo>
                <a:cubicBezTo>
                  <a:pt x="365171" y="57334"/>
                  <a:pt x="360259" y="58853"/>
                  <a:pt x="355759" y="61246"/>
                </a:cubicBezTo>
                <a:cubicBezTo>
                  <a:pt x="352139" y="62770"/>
                  <a:pt x="348615" y="64675"/>
                  <a:pt x="344900" y="66485"/>
                </a:cubicBezTo>
                <a:cubicBezTo>
                  <a:pt x="337513" y="67588"/>
                  <a:pt x="330383" y="70008"/>
                  <a:pt x="323850" y="73628"/>
                </a:cubicBezTo>
                <a:cubicBezTo>
                  <a:pt x="318611" y="73628"/>
                  <a:pt x="312420" y="73628"/>
                  <a:pt x="306134" y="73628"/>
                </a:cubicBezTo>
                <a:cubicBezTo>
                  <a:pt x="299847" y="73628"/>
                  <a:pt x="294799" y="73628"/>
                  <a:pt x="288798" y="73628"/>
                </a:cubicBezTo>
                <a:cubicBezTo>
                  <a:pt x="286786" y="72908"/>
                  <a:pt x="285076" y="71533"/>
                  <a:pt x="283940" y="69723"/>
                </a:cubicBezTo>
                <a:cubicBezTo>
                  <a:pt x="282591" y="67908"/>
                  <a:pt x="282967" y="65342"/>
                  <a:pt x="284782" y="63992"/>
                </a:cubicBezTo>
                <a:cubicBezTo>
                  <a:pt x="284818" y="63965"/>
                  <a:pt x="284856" y="63939"/>
                  <a:pt x="284893" y="63913"/>
                </a:cubicBezTo>
                <a:cubicBezTo>
                  <a:pt x="291941" y="59341"/>
                  <a:pt x="298799" y="54388"/>
                  <a:pt x="306134" y="50387"/>
                </a:cubicBezTo>
                <a:cubicBezTo>
                  <a:pt x="320989" y="41295"/>
                  <a:pt x="336456" y="33243"/>
                  <a:pt x="352425" y="26289"/>
                </a:cubicBezTo>
                <a:cubicBezTo>
                  <a:pt x="353949" y="25718"/>
                  <a:pt x="355664" y="25432"/>
                  <a:pt x="357283" y="24765"/>
                </a:cubicBezTo>
                <a:cubicBezTo>
                  <a:pt x="368152" y="20171"/>
                  <a:pt x="379284" y="16227"/>
                  <a:pt x="390620" y="12954"/>
                </a:cubicBezTo>
                <a:cubicBezTo>
                  <a:pt x="396526" y="11239"/>
                  <a:pt x="402812" y="10478"/>
                  <a:pt x="408718" y="8668"/>
                </a:cubicBezTo>
                <a:cubicBezTo>
                  <a:pt x="413480" y="9144"/>
                  <a:pt x="417290" y="6001"/>
                  <a:pt x="421862" y="5715"/>
                </a:cubicBezTo>
                <a:lnTo>
                  <a:pt x="433197" y="4858"/>
                </a:lnTo>
                <a:cubicBezTo>
                  <a:pt x="434878" y="4872"/>
                  <a:pt x="436551" y="4615"/>
                  <a:pt x="438150" y="4096"/>
                </a:cubicBezTo>
                <a:cubicBezTo>
                  <a:pt x="442454" y="2562"/>
                  <a:pt x="447016" y="1883"/>
                  <a:pt x="451580" y="2096"/>
                </a:cubicBezTo>
                <a:lnTo>
                  <a:pt x="463582" y="1619"/>
                </a:lnTo>
                <a:cubicBezTo>
                  <a:pt x="467560" y="2011"/>
                  <a:pt x="471575" y="1456"/>
                  <a:pt x="475298" y="0"/>
                </a:cubicBezTo>
                <a:cubicBezTo>
                  <a:pt x="479113" y="863"/>
                  <a:pt x="483006" y="1342"/>
                  <a:pt x="486918" y="1429"/>
                </a:cubicBezTo>
                <a:cubicBezTo>
                  <a:pt x="495491" y="1429"/>
                  <a:pt x="504032" y="1429"/>
                  <a:pt x="512540" y="1429"/>
                </a:cubicBezTo>
                <a:cubicBezTo>
                  <a:pt x="518776" y="841"/>
                  <a:pt x="525065" y="1688"/>
                  <a:pt x="530924" y="3905"/>
                </a:cubicBezTo>
                <a:lnTo>
                  <a:pt x="549974" y="5334"/>
                </a:lnTo>
                <a:lnTo>
                  <a:pt x="554260" y="6953"/>
                </a:lnTo>
                <a:cubicBezTo>
                  <a:pt x="556988" y="7708"/>
                  <a:pt x="559812" y="8061"/>
                  <a:pt x="562642" y="8001"/>
                </a:cubicBezTo>
                <a:cubicBezTo>
                  <a:pt x="565662" y="7969"/>
                  <a:pt x="568664" y="8485"/>
                  <a:pt x="571500" y="9525"/>
                </a:cubicBezTo>
                <a:cubicBezTo>
                  <a:pt x="576263" y="12002"/>
                  <a:pt x="581692" y="10668"/>
                  <a:pt x="586359" y="12859"/>
                </a:cubicBezTo>
                <a:cubicBezTo>
                  <a:pt x="587866" y="13632"/>
                  <a:pt x="589467" y="14209"/>
                  <a:pt x="591122" y="14573"/>
                </a:cubicBezTo>
                <a:cubicBezTo>
                  <a:pt x="596220" y="14784"/>
                  <a:pt x="601259" y="15747"/>
                  <a:pt x="606076" y="17431"/>
                </a:cubicBezTo>
                <a:cubicBezTo>
                  <a:pt x="610076" y="19431"/>
                  <a:pt x="615029" y="18098"/>
                  <a:pt x="619220" y="20384"/>
                </a:cubicBezTo>
                <a:cubicBezTo>
                  <a:pt x="623411" y="22670"/>
                  <a:pt x="629507" y="21050"/>
                  <a:pt x="633889" y="24194"/>
                </a:cubicBezTo>
                <a:cubicBezTo>
                  <a:pt x="643795" y="25738"/>
                  <a:pt x="653422" y="28722"/>
                  <a:pt x="662464" y="33052"/>
                </a:cubicBezTo>
                <a:cubicBezTo>
                  <a:pt x="664464" y="33909"/>
                  <a:pt x="666845" y="34195"/>
                  <a:pt x="668941" y="34862"/>
                </a:cubicBezTo>
                <a:cubicBezTo>
                  <a:pt x="672656" y="36195"/>
                  <a:pt x="676275" y="37529"/>
                  <a:pt x="680180" y="38576"/>
                </a:cubicBezTo>
                <a:cubicBezTo>
                  <a:pt x="684428" y="40096"/>
                  <a:pt x="688539" y="41976"/>
                  <a:pt x="692468" y="44196"/>
                </a:cubicBezTo>
                <a:cubicBezTo>
                  <a:pt x="697040" y="46387"/>
                  <a:pt x="701516" y="48863"/>
                  <a:pt x="706184" y="50768"/>
                </a:cubicBezTo>
                <a:cubicBezTo>
                  <a:pt x="718901" y="56765"/>
                  <a:pt x="731187" y="63640"/>
                  <a:pt x="742950" y="71342"/>
                </a:cubicBezTo>
                <a:cubicBezTo>
                  <a:pt x="748665" y="76676"/>
                  <a:pt x="755999" y="80105"/>
                  <a:pt x="762000" y="85344"/>
                </a:cubicBezTo>
                <a:cubicBezTo>
                  <a:pt x="769120" y="91339"/>
                  <a:pt x="775804" y="97832"/>
                  <a:pt x="782003" y="104775"/>
                </a:cubicBezTo>
                <a:cubicBezTo>
                  <a:pt x="789884" y="113348"/>
                  <a:pt x="796551" y="122962"/>
                  <a:pt x="801815" y="133350"/>
                </a:cubicBezTo>
                <a:cubicBezTo>
                  <a:pt x="805625" y="141827"/>
                  <a:pt x="810482" y="149733"/>
                  <a:pt x="814864" y="158020"/>
                </a:cubicBezTo>
                <a:cubicBezTo>
                  <a:pt x="817150" y="162401"/>
                  <a:pt x="819245" y="166878"/>
                  <a:pt x="821436" y="171260"/>
                </a:cubicBezTo>
                <a:cubicBezTo>
                  <a:pt x="822076" y="172169"/>
                  <a:pt x="822590" y="173163"/>
                  <a:pt x="822960" y="174212"/>
                </a:cubicBezTo>
                <a:cubicBezTo>
                  <a:pt x="824611" y="180520"/>
                  <a:pt x="826810" y="186671"/>
                  <a:pt x="829532" y="192596"/>
                </a:cubicBezTo>
                <a:cubicBezTo>
                  <a:pt x="830119" y="195858"/>
                  <a:pt x="831045" y="199051"/>
                  <a:pt x="832295" y="202121"/>
                </a:cubicBezTo>
                <a:cubicBezTo>
                  <a:pt x="832999" y="203579"/>
                  <a:pt x="833389" y="205169"/>
                  <a:pt x="833438" y="206788"/>
                </a:cubicBezTo>
                <a:cubicBezTo>
                  <a:pt x="833837" y="210975"/>
                  <a:pt x="834732" y="215099"/>
                  <a:pt x="836105" y="219075"/>
                </a:cubicBezTo>
                <a:cubicBezTo>
                  <a:pt x="837127" y="223254"/>
                  <a:pt x="837671" y="227536"/>
                  <a:pt x="837724" y="231839"/>
                </a:cubicBezTo>
                <a:lnTo>
                  <a:pt x="839819" y="236315"/>
                </a:lnTo>
                <a:cubicBezTo>
                  <a:pt x="841248" y="252222"/>
                  <a:pt x="839819" y="267938"/>
                  <a:pt x="839819" y="283940"/>
                </a:cubicBezTo>
                <a:cubicBezTo>
                  <a:pt x="839654" y="285555"/>
                  <a:pt x="839334" y="287149"/>
                  <a:pt x="838867" y="288703"/>
                </a:cubicBezTo>
                <a:cubicBezTo>
                  <a:pt x="838867" y="289751"/>
                  <a:pt x="838010" y="290989"/>
                  <a:pt x="838867" y="291751"/>
                </a:cubicBezTo>
                <a:cubicBezTo>
                  <a:pt x="841820" y="296704"/>
                  <a:pt x="838867" y="301276"/>
                  <a:pt x="838010" y="305848"/>
                </a:cubicBezTo>
                <a:cubicBezTo>
                  <a:pt x="838010" y="307372"/>
                  <a:pt x="839629" y="308896"/>
                  <a:pt x="841343" y="308515"/>
                </a:cubicBezTo>
                <a:lnTo>
                  <a:pt x="842867" y="308039"/>
                </a:lnTo>
                <a:lnTo>
                  <a:pt x="846201" y="306610"/>
                </a:lnTo>
                <a:cubicBezTo>
                  <a:pt x="847738" y="315156"/>
                  <a:pt x="848155" y="323864"/>
                  <a:pt x="847439" y="332518"/>
                </a:cubicBezTo>
                <a:cubicBezTo>
                  <a:pt x="848201" y="341186"/>
                  <a:pt x="847915" y="349949"/>
                  <a:pt x="848106" y="358521"/>
                </a:cubicBezTo>
                <a:lnTo>
                  <a:pt x="850202" y="362998"/>
                </a:lnTo>
                <a:cubicBezTo>
                  <a:pt x="850868" y="366046"/>
                  <a:pt x="848582" y="368141"/>
                  <a:pt x="847915" y="370999"/>
                </a:cubicBezTo>
                <a:lnTo>
                  <a:pt x="846677" y="385382"/>
                </a:lnTo>
                <a:cubicBezTo>
                  <a:pt x="844093" y="390836"/>
                  <a:pt x="843166" y="396931"/>
                  <a:pt x="844010" y="402908"/>
                </a:cubicBezTo>
                <a:cubicBezTo>
                  <a:pt x="844010" y="405098"/>
                  <a:pt x="844010" y="407289"/>
                  <a:pt x="844010" y="409480"/>
                </a:cubicBezTo>
                <a:lnTo>
                  <a:pt x="841438" y="415671"/>
                </a:lnTo>
                <a:cubicBezTo>
                  <a:pt x="841164" y="416633"/>
                  <a:pt x="841005" y="417625"/>
                  <a:pt x="840962" y="418624"/>
                </a:cubicBezTo>
                <a:cubicBezTo>
                  <a:pt x="840929" y="426230"/>
                  <a:pt x="839340" y="433750"/>
                  <a:pt x="836295" y="440722"/>
                </a:cubicBezTo>
                <a:cubicBezTo>
                  <a:pt x="835288" y="443840"/>
                  <a:pt x="834493" y="447022"/>
                  <a:pt x="833914" y="450247"/>
                </a:cubicBezTo>
                <a:cubicBezTo>
                  <a:pt x="832063" y="455881"/>
                  <a:pt x="830631" y="461642"/>
                  <a:pt x="829628" y="467487"/>
                </a:cubicBezTo>
                <a:cubicBezTo>
                  <a:pt x="826008" y="471678"/>
                  <a:pt x="827151" y="477012"/>
                  <a:pt x="826675" y="481584"/>
                </a:cubicBezTo>
                <a:cubicBezTo>
                  <a:pt x="825563" y="485264"/>
                  <a:pt x="823857" y="488739"/>
                  <a:pt x="821627" y="491871"/>
                </a:cubicBezTo>
                <a:cubicBezTo>
                  <a:pt x="819436" y="495110"/>
                  <a:pt x="820865" y="499491"/>
                  <a:pt x="818102" y="502634"/>
                </a:cubicBezTo>
                <a:cubicBezTo>
                  <a:pt x="815572" y="512623"/>
                  <a:pt x="811729" y="522232"/>
                  <a:pt x="806672" y="531209"/>
                </a:cubicBezTo>
                <a:cubicBezTo>
                  <a:pt x="803949" y="536475"/>
                  <a:pt x="801748" y="541993"/>
                  <a:pt x="800100" y="547688"/>
                </a:cubicBezTo>
                <a:cubicBezTo>
                  <a:pt x="798898" y="551860"/>
                  <a:pt x="797102" y="555838"/>
                  <a:pt x="794766" y="559499"/>
                </a:cubicBezTo>
                <a:cubicBezTo>
                  <a:pt x="788776" y="568641"/>
                  <a:pt x="783428" y="578189"/>
                  <a:pt x="778764" y="588074"/>
                </a:cubicBezTo>
                <a:cubicBezTo>
                  <a:pt x="775174" y="594800"/>
                  <a:pt x="770965" y="601178"/>
                  <a:pt x="766191" y="607124"/>
                </a:cubicBezTo>
                <a:cubicBezTo>
                  <a:pt x="763901" y="610126"/>
                  <a:pt x="761862" y="613312"/>
                  <a:pt x="760095" y="616649"/>
                </a:cubicBezTo>
                <a:cubicBezTo>
                  <a:pt x="754826" y="627033"/>
                  <a:pt x="748159" y="636647"/>
                  <a:pt x="740283" y="645224"/>
                </a:cubicBezTo>
                <a:cubicBezTo>
                  <a:pt x="738999" y="646295"/>
                  <a:pt x="737877" y="647547"/>
                  <a:pt x="736949" y="648938"/>
                </a:cubicBezTo>
                <a:cubicBezTo>
                  <a:pt x="733015" y="654988"/>
                  <a:pt x="728654" y="660749"/>
                  <a:pt x="723900" y="666179"/>
                </a:cubicBezTo>
                <a:cubicBezTo>
                  <a:pt x="720621" y="671270"/>
                  <a:pt x="716925" y="676081"/>
                  <a:pt x="712851" y="680561"/>
                </a:cubicBezTo>
                <a:cubicBezTo>
                  <a:pt x="707561" y="685450"/>
                  <a:pt x="702833" y="690913"/>
                  <a:pt x="698754" y="696849"/>
                </a:cubicBezTo>
                <a:cubicBezTo>
                  <a:pt x="697455" y="698666"/>
                  <a:pt x="695918" y="700300"/>
                  <a:pt x="694182" y="701707"/>
                </a:cubicBezTo>
                <a:lnTo>
                  <a:pt x="667703" y="727234"/>
                </a:lnTo>
                <a:cubicBezTo>
                  <a:pt x="664785" y="729940"/>
                  <a:pt x="661592" y="732334"/>
                  <a:pt x="658178" y="734378"/>
                </a:cubicBezTo>
                <a:cubicBezTo>
                  <a:pt x="655679" y="736527"/>
                  <a:pt x="653469" y="738993"/>
                  <a:pt x="651605" y="741712"/>
                </a:cubicBezTo>
                <a:cubicBezTo>
                  <a:pt x="650568" y="743028"/>
                  <a:pt x="649312" y="744156"/>
                  <a:pt x="647890" y="745046"/>
                </a:cubicBezTo>
                <a:cubicBezTo>
                  <a:pt x="640210" y="749900"/>
                  <a:pt x="633087" y="755586"/>
                  <a:pt x="626650" y="762000"/>
                </a:cubicBezTo>
                <a:lnTo>
                  <a:pt x="614648" y="767906"/>
                </a:lnTo>
                <a:lnTo>
                  <a:pt x="607124" y="774478"/>
                </a:lnTo>
                <a:cubicBezTo>
                  <a:pt x="600742" y="777716"/>
                  <a:pt x="594551" y="781622"/>
                  <a:pt x="588074" y="785146"/>
                </a:cubicBezTo>
                <a:cubicBezTo>
                  <a:pt x="581597" y="788670"/>
                  <a:pt x="575501" y="792480"/>
                  <a:pt x="569024" y="795719"/>
                </a:cubicBezTo>
                <a:cubicBezTo>
                  <a:pt x="562547" y="798957"/>
                  <a:pt x="553784" y="802958"/>
                  <a:pt x="546259" y="806768"/>
                </a:cubicBezTo>
                <a:cubicBezTo>
                  <a:pt x="543687" y="808101"/>
                  <a:pt x="540734" y="808292"/>
                  <a:pt x="538258" y="809339"/>
                </a:cubicBezTo>
                <a:cubicBezTo>
                  <a:pt x="535767" y="810648"/>
                  <a:pt x="533378" y="812145"/>
                  <a:pt x="531114" y="813816"/>
                </a:cubicBezTo>
                <a:cubicBezTo>
                  <a:pt x="530663" y="814169"/>
                  <a:pt x="530143" y="814429"/>
                  <a:pt x="529590" y="814578"/>
                </a:cubicBezTo>
                <a:cubicBezTo>
                  <a:pt x="523694" y="816408"/>
                  <a:pt x="517906" y="818571"/>
                  <a:pt x="512255" y="821055"/>
                </a:cubicBezTo>
                <a:cubicBezTo>
                  <a:pt x="508349" y="822103"/>
                  <a:pt x="504920" y="823913"/>
                  <a:pt x="501110" y="824865"/>
                </a:cubicBezTo>
                <a:cubicBezTo>
                  <a:pt x="497300" y="825818"/>
                  <a:pt x="492347" y="827151"/>
                  <a:pt x="488156" y="828580"/>
                </a:cubicBezTo>
                <a:cubicBezTo>
                  <a:pt x="483968" y="830287"/>
                  <a:pt x="479586" y="831471"/>
                  <a:pt x="475107" y="832104"/>
                </a:cubicBezTo>
                <a:cubicBezTo>
                  <a:pt x="470630" y="832104"/>
                  <a:pt x="466725" y="835152"/>
                  <a:pt x="461963" y="835152"/>
                </a:cubicBezTo>
                <a:cubicBezTo>
                  <a:pt x="458713" y="835746"/>
                  <a:pt x="455524" y="836640"/>
                  <a:pt x="452438" y="837819"/>
                </a:cubicBezTo>
                <a:cubicBezTo>
                  <a:pt x="449104" y="838486"/>
                  <a:pt x="445675" y="838390"/>
                  <a:pt x="442246" y="838962"/>
                </a:cubicBezTo>
                <a:cubicBezTo>
                  <a:pt x="440599" y="839394"/>
                  <a:pt x="439003" y="840001"/>
                  <a:pt x="437483" y="840772"/>
                </a:cubicBezTo>
                <a:lnTo>
                  <a:pt x="434054" y="840772"/>
                </a:lnTo>
                <a:cubicBezTo>
                  <a:pt x="426109" y="840249"/>
                  <a:pt x="418135" y="841185"/>
                  <a:pt x="410528" y="843534"/>
                </a:cubicBezTo>
                <a:cubicBezTo>
                  <a:pt x="408319" y="844087"/>
                  <a:pt x="406036" y="844281"/>
                  <a:pt x="403765" y="844106"/>
                </a:cubicBezTo>
                <a:lnTo>
                  <a:pt x="385191" y="844772"/>
                </a:lnTo>
                <a:lnTo>
                  <a:pt x="377571" y="847249"/>
                </a:lnTo>
                <a:lnTo>
                  <a:pt x="345948" y="847249"/>
                </a:lnTo>
                <a:cubicBezTo>
                  <a:pt x="341418" y="847335"/>
                  <a:pt x="336897" y="846790"/>
                  <a:pt x="332518" y="845630"/>
                </a:cubicBezTo>
                <a:cubicBezTo>
                  <a:pt x="328075" y="844670"/>
                  <a:pt x="323537" y="844223"/>
                  <a:pt x="318992" y="844296"/>
                </a:cubicBezTo>
                <a:cubicBezTo>
                  <a:pt x="312741" y="844833"/>
                  <a:pt x="306450" y="843921"/>
                  <a:pt x="300609" y="841629"/>
                </a:cubicBezTo>
                <a:cubicBezTo>
                  <a:pt x="299505" y="841446"/>
                  <a:pt x="298379" y="841446"/>
                  <a:pt x="297275" y="841629"/>
                </a:cubicBezTo>
                <a:cubicBezTo>
                  <a:pt x="287802" y="840284"/>
                  <a:pt x="278464" y="838117"/>
                  <a:pt x="269367" y="835152"/>
                </a:cubicBezTo>
                <a:cubicBezTo>
                  <a:pt x="264033" y="833533"/>
                  <a:pt x="258509" y="832199"/>
                  <a:pt x="253175" y="830390"/>
                </a:cubicBezTo>
                <a:cubicBezTo>
                  <a:pt x="248180" y="827824"/>
                  <a:pt x="242907" y="825843"/>
                  <a:pt x="237458" y="824484"/>
                </a:cubicBezTo>
                <a:cubicBezTo>
                  <a:pt x="229153" y="819823"/>
                  <a:pt x="220564" y="815687"/>
                  <a:pt x="211741" y="812102"/>
                </a:cubicBezTo>
                <a:cubicBezTo>
                  <a:pt x="200692" y="805529"/>
                  <a:pt x="189071" y="799814"/>
                  <a:pt x="178308" y="793052"/>
                </a:cubicBezTo>
                <a:cubicBezTo>
                  <a:pt x="167732" y="786758"/>
                  <a:pt x="157724" y="779556"/>
                  <a:pt x="148400" y="771525"/>
                </a:cubicBezTo>
                <a:cubicBezTo>
                  <a:pt x="141662" y="767531"/>
                  <a:pt x="135508" y="762628"/>
                  <a:pt x="130112" y="756952"/>
                </a:cubicBezTo>
                <a:cubicBezTo>
                  <a:pt x="124016" y="751237"/>
                  <a:pt x="116586" y="747427"/>
                  <a:pt x="111062" y="741045"/>
                </a:cubicBezTo>
                <a:cubicBezTo>
                  <a:pt x="105250" y="734863"/>
                  <a:pt x="98977" y="729132"/>
                  <a:pt x="92297" y="723900"/>
                </a:cubicBezTo>
                <a:cubicBezTo>
                  <a:pt x="85173" y="717734"/>
                  <a:pt x="79122" y="710427"/>
                  <a:pt x="74390" y="702278"/>
                </a:cubicBezTo>
                <a:cubicBezTo>
                  <a:pt x="70771" y="696849"/>
                  <a:pt x="66770" y="691515"/>
                  <a:pt x="63056" y="686086"/>
                </a:cubicBezTo>
                <a:cubicBezTo>
                  <a:pt x="53831" y="673106"/>
                  <a:pt x="45493" y="659518"/>
                  <a:pt x="38100" y="645414"/>
                </a:cubicBezTo>
                <a:cubicBezTo>
                  <a:pt x="34671" y="637413"/>
                  <a:pt x="30671" y="629603"/>
                  <a:pt x="27146" y="621602"/>
                </a:cubicBezTo>
                <a:cubicBezTo>
                  <a:pt x="23622" y="613601"/>
                  <a:pt x="21622" y="605219"/>
                  <a:pt x="19050" y="597027"/>
                </a:cubicBezTo>
                <a:cubicBezTo>
                  <a:pt x="17086" y="593160"/>
                  <a:pt x="15858" y="588961"/>
                  <a:pt x="15431" y="584645"/>
                </a:cubicBezTo>
                <a:cubicBezTo>
                  <a:pt x="15431" y="580835"/>
                  <a:pt x="12097" y="577787"/>
                  <a:pt x="12382" y="573786"/>
                </a:cubicBezTo>
                <a:cubicBezTo>
                  <a:pt x="12668" y="569786"/>
                  <a:pt x="9525" y="566547"/>
                  <a:pt x="9525" y="562737"/>
                </a:cubicBezTo>
                <a:cubicBezTo>
                  <a:pt x="9525" y="558927"/>
                  <a:pt x="8858" y="556260"/>
                  <a:pt x="8287" y="553212"/>
                </a:cubicBezTo>
                <a:cubicBezTo>
                  <a:pt x="7795" y="551648"/>
                  <a:pt x="7124" y="550145"/>
                  <a:pt x="6287" y="548735"/>
                </a:cubicBezTo>
                <a:cubicBezTo>
                  <a:pt x="6287" y="543782"/>
                  <a:pt x="5620" y="539210"/>
                  <a:pt x="5239" y="534067"/>
                </a:cubicBezTo>
                <a:cubicBezTo>
                  <a:pt x="5269" y="532438"/>
                  <a:pt x="4978" y="530820"/>
                  <a:pt x="4382" y="529304"/>
                </a:cubicBezTo>
                <a:cubicBezTo>
                  <a:pt x="2330" y="524603"/>
                  <a:pt x="1511" y="519456"/>
                  <a:pt x="2000" y="514350"/>
                </a:cubicBezTo>
                <a:cubicBezTo>
                  <a:pt x="2000" y="500729"/>
                  <a:pt x="2000" y="487109"/>
                  <a:pt x="1429" y="473488"/>
                </a:cubicBezTo>
                <a:cubicBezTo>
                  <a:pt x="1138" y="471198"/>
                  <a:pt x="660" y="468937"/>
                  <a:pt x="0" y="466725"/>
                </a:cubicBezTo>
                <a:lnTo>
                  <a:pt x="1524" y="462534"/>
                </a:lnTo>
                <a:cubicBezTo>
                  <a:pt x="1524" y="457295"/>
                  <a:pt x="1524" y="451866"/>
                  <a:pt x="2096" y="446437"/>
                </a:cubicBezTo>
                <a:cubicBezTo>
                  <a:pt x="2038" y="442605"/>
                  <a:pt x="2684" y="438796"/>
                  <a:pt x="4000" y="435197"/>
                </a:cubicBezTo>
                <a:cubicBezTo>
                  <a:pt x="4665" y="433136"/>
                  <a:pt x="4986" y="430981"/>
                  <a:pt x="4953" y="428816"/>
                </a:cubicBezTo>
                <a:cubicBezTo>
                  <a:pt x="4953" y="423386"/>
                  <a:pt x="5715" y="417957"/>
                  <a:pt x="6001" y="413195"/>
                </a:cubicBezTo>
                <a:cubicBezTo>
                  <a:pt x="7090" y="411035"/>
                  <a:pt x="7952" y="408769"/>
                  <a:pt x="8573" y="406432"/>
                </a:cubicBezTo>
                <a:cubicBezTo>
                  <a:pt x="9336" y="402152"/>
                  <a:pt x="10353" y="397922"/>
                  <a:pt x="11621" y="393764"/>
                </a:cubicBezTo>
                <a:cubicBezTo>
                  <a:pt x="12081" y="389423"/>
                  <a:pt x="13306" y="385199"/>
                  <a:pt x="15240" y="381286"/>
                </a:cubicBezTo>
                <a:cubicBezTo>
                  <a:pt x="15705" y="376037"/>
                  <a:pt x="16991" y="370895"/>
                  <a:pt x="19050" y="366046"/>
                </a:cubicBezTo>
                <a:cubicBezTo>
                  <a:pt x="20406" y="360784"/>
                  <a:pt x="22223" y="355653"/>
                  <a:pt x="24479" y="350711"/>
                </a:cubicBezTo>
                <a:cubicBezTo>
                  <a:pt x="25090" y="349796"/>
                  <a:pt x="25481" y="348753"/>
                  <a:pt x="25622" y="347663"/>
                </a:cubicBezTo>
                <a:cubicBezTo>
                  <a:pt x="26277" y="342254"/>
                  <a:pt x="28027" y="337036"/>
                  <a:pt x="30766" y="332327"/>
                </a:cubicBezTo>
                <a:cubicBezTo>
                  <a:pt x="32766" y="327279"/>
                  <a:pt x="35433" y="322802"/>
                  <a:pt x="37052" y="317278"/>
                </a:cubicBezTo>
                <a:cubicBezTo>
                  <a:pt x="39448" y="312392"/>
                  <a:pt x="41547" y="307366"/>
                  <a:pt x="43339" y="302228"/>
                </a:cubicBezTo>
                <a:cubicBezTo>
                  <a:pt x="43641" y="301169"/>
                  <a:pt x="44124" y="300170"/>
                  <a:pt x="44768" y="299276"/>
                </a:cubicBezTo>
                <a:cubicBezTo>
                  <a:pt x="51626" y="287465"/>
                  <a:pt x="55912" y="274415"/>
                  <a:pt x="62389" y="262414"/>
                </a:cubicBezTo>
                <a:cubicBezTo>
                  <a:pt x="68866" y="250412"/>
                  <a:pt x="74390" y="239078"/>
                  <a:pt x="80772" y="227648"/>
                </a:cubicBezTo>
                <a:cubicBezTo>
                  <a:pt x="82996" y="223242"/>
                  <a:pt x="85543" y="219008"/>
                  <a:pt x="88392" y="214979"/>
                </a:cubicBezTo>
                <a:cubicBezTo>
                  <a:pt x="91345" y="211074"/>
                  <a:pt x="92869" y="206121"/>
                  <a:pt x="95917" y="202311"/>
                </a:cubicBezTo>
                <a:cubicBezTo>
                  <a:pt x="101156" y="195834"/>
                  <a:pt x="104299" y="188214"/>
                  <a:pt x="109252" y="181547"/>
                </a:cubicBezTo>
                <a:cubicBezTo>
                  <a:pt x="114205" y="174879"/>
                  <a:pt x="121539" y="166021"/>
                  <a:pt x="127349" y="158020"/>
                </a:cubicBezTo>
                <a:cubicBezTo>
                  <a:pt x="130588" y="153543"/>
                  <a:pt x="134017" y="149257"/>
                  <a:pt x="137732" y="145161"/>
                </a:cubicBezTo>
                <a:cubicBezTo>
                  <a:pt x="141151" y="141562"/>
                  <a:pt x="144333" y="137744"/>
                  <a:pt x="147257" y="133731"/>
                </a:cubicBezTo>
                <a:cubicBezTo>
                  <a:pt x="148956" y="131545"/>
                  <a:pt x="150870" y="129534"/>
                  <a:pt x="152972" y="127730"/>
                </a:cubicBezTo>
                <a:lnTo>
                  <a:pt x="179356" y="102108"/>
                </a:lnTo>
                <a:cubicBezTo>
                  <a:pt x="181567" y="99590"/>
                  <a:pt x="184133" y="97407"/>
                  <a:pt x="186976" y="95631"/>
                </a:cubicBezTo>
                <a:cubicBezTo>
                  <a:pt x="192078" y="92231"/>
                  <a:pt x="197006" y="88575"/>
                  <a:pt x="201740" y="84677"/>
                </a:cubicBezTo>
                <a:cubicBezTo>
                  <a:pt x="204121" y="83153"/>
                  <a:pt x="206693" y="82010"/>
                  <a:pt x="209264" y="80772"/>
                </a:cubicBezTo>
                <a:cubicBezTo>
                  <a:pt x="213010" y="79511"/>
                  <a:pt x="217122" y="79964"/>
                  <a:pt x="220504" y="82010"/>
                </a:cubicBezTo>
                <a:lnTo>
                  <a:pt x="208883" y="93917"/>
                </a:lnTo>
                <a:cubicBezTo>
                  <a:pt x="208883" y="95441"/>
                  <a:pt x="209455" y="96298"/>
                  <a:pt x="210693" y="96012"/>
                </a:cubicBezTo>
                <a:cubicBezTo>
                  <a:pt x="211931" y="95726"/>
                  <a:pt x="215932" y="94298"/>
                  <a:pt x="218599" y="93440"/>
                </a:cubicBezTo>
                <a:cubicBezTo>
                  <a:pt x="219742" y="93440"/>
                  <a:pt x="220218" y="93440"/>
                  <a:pt x="219932" y="94393"/>
                </a:cubicBezTo>
                <a:cubicBezTo>
                  <a:pt x="219647" y="95345"/>
                  <a:pt x="219932" y="95345"/>
                  <a:pt x="219932" y="95726"/>
                </a:cubicBezTo>
                <a:cubicBezTo>
                  <a:pt x="213764" y="103417"/>
                  <a:pt x="208341" y="111678"/>
                  <a:pt x="203740" y="120396"/>
                </a:cubicBezTo>
                <a:cubicBezTo>
                  <a:pt x="202708" y="121744"/>
                  <a:pt x="201451" y="122904"/>
                  <a:pt x="200025" y="123825"/>
                </a:cubicBezTo>
                <a:cubicBezTo>
                  <a:pt x="198540" y="125414"/>
                  <a:pt x="197347" y="127251"/>
                  <a:pt x="196501" y="129254"/>
                </a:cubicBezTo>
                <a:cubicBezTo>
                  <a:pt x="195042" y="132698"/>
                  <a:pt x="193084" y="135907"/>
                  <a:pt x="190691" y="138779"/>
                </a:cubicBezTo>
                <a:cubicBezTo>
                  <a:pt x="187228" y="143681"/>
                  <a:pt x="184320" y="148952"/>
                  <a:pt x="182023" y="154496"/>
                </a:cubicBezTo>
                <a:close/>
              </a:path>
            </a:pathLst>
          </a:custGeom>
          <a:solidFill>
            <a:srgbClr val="C00000"/>
          </a:solidFill>
          <a:ln w="9525" cap="flat">
            <a:noFill/>
            <a:prstDash val="solid"/>
            <a:miter/>
          </a:ln>
        </p:spPr>
        <p:txBody>
          <a:bodyPr rtlCol="0" anchor="ctr"/>
          <a:lstStyle/>
          <a:p>
            <a:endParaRPr lang="zh-CN" altLang="en-US"/>
          </a:p>
        </p:txBody>
      </p:sp>
      <p:sp>
        <p:nvSpPr>
          <p:cNvPr id="32" name="Freeform: Shape 31">
            <a:extLst>
              <a:ext uri="{FF2B5EF4-FFF2-40B4-BE49-F238E27FC236}">
                <a16:creationId xmlns:a16="http://schemas.microsoft.com/office/drawing/2014/main" id="{2F5A542B-5AA5-0523-44F7-BBDC37270F9C}"/>
              </a:ext>
            </a:extLst>
          </p:cNvPr>
          <p:cNvSpPr/>
          <p:nvPr/>
        </p:nvSpPr>
        <p:spPr>
          <a:xfrm>
            <a:off x="1752600" y="2734548"/>
            <a:ext cx="292510" cy="2211078"/>
          </a:xfrm>
          <a:custGeom>
            <a:avLst/>
            <a:gdLst>
              <a:gd name="connsiteX0" fmla="*/ 0 w 375920"/>
              <a:gd name="connsiteY0" fmla="*/ 0 h 2174240"/>
              <a:gd name="connsiteX1" fmla="*/ 375920 w 375920"/>
              <a:gd name="connsiteY1" fmla="*/ 2174240 h 2174240"/>
            </a:gdLst>
            <a:ahLst/>
            <a:cxnLst>
              <a:cxn ang="0">
                <a:pos x="connsiteX0" y="connsiteY0"/>
              </a:cxn>
              <a:cxn ang="0">
                <a:pos x="connsiteX1" y="connsiteY1"/>
              </a:cxn>
            </a:cxnLst>
            <a:rect l="l" t="t" r="r" b="b"/>
            <a:pathLst>
              <a:path w="375920" h="2174240">
                <a:moveTo>
                  <a:pt x="0" y="0"/>
                </a:moveTo>
                <a:cubicBezTo>
                  <a:pt x="77893" y="906780"/>
                  <a:pt x="155787" y="1813560"/>
                  <a:pt x="375920" y="2174240"/>
                </a:cubicBezTo>
              </a:path>
            </a:pathLst>
          </a:custGeom>
          <a:noFill/>
          <a:ln>
            <a:solidFill>
              <a:srgbClr val="C00000"/>
            </a:solidFill>
            <a:headEnd type="none" w="med" len="med"/>
            <a:tailEnd type="arrow"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970662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D3ED9-7C0D-3B7C-E570-22DEB5E9D7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708C6B-FCC4-3616-6D7C-1200239D5770}"/>
              </a:ext>
            </a:extLst>
          </p:cNvPr>
          <p:cNvSpPr>
            <a:spLocks noGrp="1"/>
          </p:cNvSpPr>
          <p:nvPr>
            <p:ph type="title"/>
          </p:nvPr>
        </p:nvSpPr>
        <p:spPr/>
        <p:txBody>
          <a:bodyPr/>
          <a:lstStyle/>
          <a:p>
            <a:r>
              <a:rPr lang="en-US" altLang="zh-CN"/>
              <a:t>RAN</a:t>
            </a:r>
            <a:r>
              <a:rPr lang="en-CH" altLang="zh-CN"/>
              <a:t> </a:t>
            </a:r>
            <a:r>
              <a:rPr lang="en-US" altLang="zh-CN"/>
              <a:t>P</a:t>
            </a:r>
            <a:r>
              <a:rPr lang="en-CH" altLang="zh-CN"/>
              <a:t>rocessing </a:t>
            </a:r>
            <a:r>
              <a:rPr lang="en-US" altLang="zh-CN"/>
              <a:t>P</a:t>
            </a:r>
            <a:r>
              <a:rPr lang="en-CH" altLang="zh-CN"/>
              <a:t>ipeline</a:t>
            </a:r>
            <a:r>
              <a:rPr lang="en-US" altLang="zh-CN"/>
              <a:t>: PDCP</a:t>
            </a:r>
            <a:endParaRPr lang="en-CH"/>
          </a:p>
        </p:txBody>
      </p:sp>
      <p:pic>
        <p:nvPicPr>
          <p:cNvPr id="10" name="Picture 9" descr="A diagram of a system&#10;&#10;Description automatically generated">
            <a:extLst>
              <a:ext uri="{FF2B5EF4-FFF2-40B4-BE49-F238E27FC236}">
                <a16:creationId xmlns:a16="http://schemas.microsoft.com/office/drawing/2014/main" id="{1C847CF9-8337-E03A-F47C-E646E1DF19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297" y="1752600"/>
            <a:ext cx="8837406" cy="2423160"/>
          </a:xfrm>
          <a:prstGeom prst="rect">
            <a:avLst/>
          </a:prstGeom>
        </p:spPr>
      </p:pic>
      <p:sp>
        <p:nvSpPr>
          <p:cNvPr id="11" name="Content Placeholder 9">
            <a:extLst>
              <a:ext uri="{FF2B5EF4-FFF2-40B4-BE49-F238E27FC236}">
                <a16:creationId xmlns:a16="http://schemas.microsoft.com/office/drawing/2014/main" id="{70AE115C-7871-C0FF-A334-C869089FFF69}"/>
              </a:ext>
            </a:extLst>
          </p:cNvPr>
          <p:cNvSpPr txBox="1">
            <a:spLocks/>
          </p:cNvSpPr>
          <p:nvPr/>
        </p:nvSpPr>
        <p:spPr>
          <a:xfrm>
            <a:off x="771526" y="4803616"/>
            <a:ext cx="7600949" cy="1444784"/>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CN">
                <a:solidFill>
                  <a:srgbClr val="C00000"/>
                </a:solidFill>
              </a:rPr>
              <a:t>Packet Data Convergence Protocol (PDCP) layer</a:t>
            </a:r>
          </a:p>
          <a:p>
            <a:r>
              <a:rPr lang="en-US" altLang="zh-CN" sz="2450"/>
              <a:t>This layer handles tasks such as header compression and decompression, ciphering and deciphering, and integrity protection and verification.</a:t>
            </a:r>
          </a:p>
        </p:txBody>
      </p:sp>
      <p:sp>
        <p:nvSpPr>
          <p:cNvPr id="12" name="Freeform: Shape 11">
            <a:extLst>
              <a:ext uri="{FF2B5EF4-FFF2-40B4-BE49-F238E27FC236}">
                <a16:creationId xmlns:a16="http://schemas.microsoft.com/office/drawing/2014/main" id="{597575E1-9082-2B85-498F-D26C82628894}"/>
              </a:ext>
            </a:extLst>
          </p:cNvPr>
          <p:cNvSpPr>
            <a:spLocks noChangeAspect="1"/>
          </p:cNvSpPr>
          <p:nvPr/>
        </p:nvSpPr>
        <p:spPr>
          <a:xfrm>
            <a:off x="1981200" y="2935485"/>
            <a:ext cx="990600" cy="987029"/>
          </a:xfrm>
          <a:custGeom>
            <a:avLst/>
            <a:gdLst>
              <a:gd name="connsiteX0" fmla="*/ 182023 w 850322"/>
              <a:gd name="connsiteY0" fmla="*/ 154496 h 847257"/>
              <a:gd name="connsiteX1" fmla="*/ 157067 w 850322"/>
              <a:gd name="connsiteY1" fmla="*/ 186023 h 847257"/>
              <a:gd name="connsiteX2" fmla="*/ 154496 w 850322"/>
              <a:gd name="connsiteY2" fmla="*/ 190214 h 847257"/>
              <a:gd name="connsiteX3" fmla="*/ 138494 w 850322"/>
              <a:gd name="connsiteY3" fmla="*/ 214979 h 847257"/>
              <a:gd name="connsiteX4" fmla="*/ 126968 w 850322"/>
              <a:gd name="connsiteY4" fmla="*/ 234887 h 847257"/>
              <a:gd name="connsiteX5" fmla="*/ 112776 w 850322"/>
              <a:gd name="connsiteY5" fmla="*/ 260794 h 847257"/>
              <a:gd name="connsiteX6" fmla="*/ 97346 w 850322"/>
              <a:gd name="connsiteY6" fmla="*/ 298895 h 847257"/>
              <a:gd name="connsiteX7" fmla="*/ 89154 w 850322"/>
              <a:gd name="connsiteY7" fmla="*/ 317945 h 847257"/>
              <a:gd name="connsiteX8" fmla="*/ 82582 w 850322"/>
              <a:gd name="connsiteY8" fmla="*/ 334613 h 847257"/>
              <a:gd name="connsiteX9" fmla="*/ 75248 w 850322"/>
              <a:gd name="connsiteY9" fmla="*/ 352425 h 847257"/>
              <a:gd name="connsiteX10" fmla="*/ 68771 w 850322"/>
              <a:gd name="connsiteY10" fmla="*/ 371475 h 847257"/>
              <a:gd name="connsiteX11" fmla="*/ 63627 w 850322"/>
              <a:gd name="connsiteY11" fmla="*/ 391859 h 847257"/>
              <a:gd name="connsiteX12" fmla="*/ 62484 w 850322"/>
              <a:gd name="connsiteY12" fmla="*/ 396526 h 847257"/>
              <a:gd name="connsiteX13" fmla="*/ 60484 w 850322"/>
              <a:gd name="connsiteY13" fmla="*/ 404336 h 847257"/>
              <a:gd name="connsiteX14" fmla="*/ 60484 w 850322"/>
              <a:gd name="connsiteY14" fmla="*/ 409194 h 847257"/>
              <a:gd name="connsiteX15" fmla="*/ 57245 w 850322"/>
              <a:gd name="connsiteY15" fmla="*/ 421767 h 847257"/>
              <a:gd name="connsiteX16" fmla="*/ 55912 w 850322"/>
              <a:gd name="connsiteY16" fmla="*/ 434721 h 847257"/>
              <a:gd name="connsiteX17" fmla="*/ 54102 w 850322"/>
              <a:gd name="connsiteY17" fmla="*/ 439198 h 847257"/>
              <a:gd name="connsiteX18" fmla="*/ 52959 w 850322"/>
              <a:gd name="connsiteY18" fmla="*/ 460343 h 847257"/>
              <a:gd name="connsiteX19" fmla="*/ 50864 w 850322"/>
              <a:gd name="connsiteY19" fmla="*/ 465582 h 847257"/>
              <a:gd name="connsiteX20" fmla="*/ 50864 w 850322"/>
              <a:gd name="connsiteY20" fmla="*/ 495300 h 847257"/>
              <a:gd name="connsiteX21" fmla="*/ 50864 w 850322"/>
              <a:gd name="connsiteY21" fmla="*/ 495872 h 847257"/>
              <a:gd name="connsiteX22" fmla="*/ 52769 w 850322"/>
              <a:gd name="connsiteY22" fmla="*/ 500920 h 847257"/>
              <a:gd name="connsiteX23" fmla="*/ 53912 w 850322"/>
              <a:gd name="connsiteY23" fmla="*/ 537115 h 847257"/>
              <a:gd name="connsiteX24" fmla="*/ 56674 w 850322"/>
              <a:gd name="connsiteY24" fmla="*/ 545687 h 847257"/>
              <a:gd name="connsiteX25" fmla="*/ 60293 w 850322"/>
              <a:gd name="connsiteY25" fmla="*/ 561404 h 847257"/>
              <a:gd name="connsiteX26" fmla="*/ 63913 w 850322"/>
              <a:gd name="connsiteY26" fmla="*/ 575501 h 847257"/>
              <a:gd name="connsiteX27" fmla="*/ 67723 w 850322"/>
              <a:gd name="connsiteY27" fmla="*/ 589598 h 847257"/>
              <a:gd name="connsiteX28" fmla="*/ 71723 w 850322"/>
              <a:gd name="connsiteY28" fmla="*/ 601980 h 847257"/>
              <a:gd name="connsiteX29" fmla="*/ 76962 w 850322"/>
              <a:gd name="connsiteY29" fmla="*/ 615601 h 847257"/>
              <a:gd name="connsiteX30" fmla="*/ 78105 w 850322"/>
              <a:gd name="connsiteY30" fmla="*/ 620363 h 847257"/>
              <a:gd name="connsiteX31" fmla="*/ 112014 w 850322"/>
              <a:gd name="connsiteY31" fmla="*/ 680276 h 847257"/>
              <a:gd name="connsiteX32" fmla="*/ 138589 w 850322"/>
              <a:gd name="connsiteY32" fmla="*/ 711899 h 847257"/>
              <a:gd name="connsiteX33" fmla="*/ 154019 w 850322"/>
              <a:gd name="connsiteY33" fmla="*/ 724662 h 847257"/>
              <a:gd name="connsiteX34" fmla="*/ 161544 w 850322"/>
              <a:gd name="connsiteY34" fmla="*/ 731234 h 847257"/>
              <a:gd name="connsiteX35" fmla="*/ 210312 w 850322"/>
              <a:gd name="connsiteY35" fmla="*/ 766382 h 847257"/>
              <a:gd name="connsiteX36" fmla="*/ 256889 w 850322"/>
              <a:gd name="connsiteY36" fmla="*/ 789908 h 847257"/>
              <a:gd name="connsiteX37" fmla="*/ 270891 w 850322"/>
              <a:gd name="connsiteY37" fmla="*/ 795433 h 847257"/>
              <a:gd name="connsiteX38" fmla="*/ 285560 w 850322"/>
              <a:gd name="connsiteY38" fmla="*/ 799529 h 847257"/>
              <a:gd name="connsiteX39" fmla="*/ 296894 w 850322"/>
              <a:gd name="connsiteY39" fmla="*/ 802767 h 847257"/>
              <a:gd name="connsiteX40" fmla="*/ 310039 w 850322"/>
              <a:gd name="connsiteY40" fmla="*/ 805910 h 847257"/>
              <a:gd name="connsiteX41" fmla="*/ 316421 w 850322"/>
              <a:gd name="connsiteY41" fmla="*/ 808196 h 847257"/>
              <a:gd name="connsiteX42" fmla="*/ 339947 w 850322"/>
              <a:gd name="connsiteY42" fmla="*/ 810673 h 847257"/>
              <a:gd name="connsiteX43" fmla="*/ 353187 w 850322"/>
              <a:gd name="connsiteY43" fmla="*/ 811149 h 847257"/>
              <a:gd name="connsiteX44" fmla="*/ 366617 w 850322"/>
              <a:gd name="connsiteY44" fmla="*/ 811149 h 847257"/>
              <a:gd name="connsiteX45" fmla="*/ 374523 w 850322"/>
              <a:gd name="connsiteY45" fmla="*/ 810387 h 847257"/>
              <a:gd name="connsiteX46" fmla="*/ 384048 w 850322"/>
              <a:gd name="connsiteY46" fmla="*/ 810387 h 847257"/>
              <a:gd name="connsiteX47" fmla="*/ 393573 w 850322"/>
              <a:gd name="connsiteY47" fmla="*/ 808673 h 847257"/>
              <a:gd name="connsiteX48" fmla="*/ 403860 w 850322"/>
              <a:gd name="connsiteY48" fmla="*/ 808673 h 847257"/>
              <a:gd name="connsiteX49" fmla="*/ 411766 w 850322"/>
              <a:gd name="connsiteY49" fmla="*/ 805434 h 847257"/>
              <a:gd name="connsiteX50" fmla="*/ 428625 w 850322"/>
              <a:gd name="connsiteY50" fmla="*/ 802672 h 847257"/>
              <a:gd name="connsiteX51" fmla="*/ 430340 w 850322"/>
              <a:gd name="connsiteY51" fmla="*/ 802672 h 847257"/>
              <a:gd name="connsiteX52" fmla="*/ 446913 w 850322"/>
              <a:gd name="connsiteY52" fmla="*/ 799529 h 847257"/>
              <a:gd name="connsiteX53" fmla="*/ 463296 w 850322"/>
              <a:gd name="connsiteY53" fmla="*/ 795623 h 847257"/>
              <a:gd name="connsiteX54" fmla="*/ 469678 w 850322"/>
              <a:gd name="connsiteY54" fmla="*/ 793433 h 847257"/>
              <a:gd name="connsiteX55" fmla="*/ 493490 w 850322"/>
              <a:gd name="connsiteY55" fmla="*/ 785146 h 847257"/>
              <a:gd name="connsiteX56" fmla="*/ 516636 w 850322"/>
              <a:gd name="connsiteY56" fmla="*/ 775049 h 847257"/>
              <a:gd name="connsiteX57" fmla="*/ 548259 w 850322"/>
              <a:gd name="connsiteY57" fmla="*/ 759238 h 847257"/>
              <a:gd name="connsiteX58" fmla="*/ 557784 w 850322"/>
              <a:gd name="connsiteY58" fmla="*/ 755523 h 847257"/>
              <a:gd name="connsiteX59" fmla="*/ 571119 w 850322"/>
              <a:gd name="connsiteY59" fmla="*/ 745998 h 847257"/>
              <a:gd name="connsiteX60" fmla="*/ 573691 w 850322"/>
              <a:gd name="connsiteY60" fmla="*/ 743903 h 847257"/>
              <a:gd name="connsiteX61" fmla="*/ 590550 w 850322"/>
              <a:gd name="connsiteY61" fmla="*/ 731711 h 847257"/>
              <a:gd name="connsiteX62" fmla="*/ 606457 w 850322"/>
              <a:gd name="connsiteY62" fmla="*/ 719423 h 847257"/>
              <a:gd name="connsiteX63" fmla="*/ 620363 w 850322"/>
              <a:gd name="connsiteY63" fmla="*/ 707422 h 847257"/>
              <a:gd name="connsiteX64" fmla="*/ 627983 w 850322"/>
              <a:gd name="connsiteY64" fmla="*/ 703136 h 847257"/>
              <a:gd name="connsiteX65" fmla="*/ 640747 w 850322"/>
              <a:gd name="connsiteY65" fmla="*/ 688562 h 847257"/>
              <a:gd name="connsiteX66" fmla="*/ 648176 w 850322"/>
              <a:gd name="connsiteY66" fmla="*/ 682466 h 847257"/>
              <a:gd name="connsiteX67" fmla="*/ 654939 w 850322"/>
              <a:gd name="connsiteY67" fmla="*/ 666179 h 847257"/>
              <a:gd name="connsiteX68" fmla="*/ 653320 w 850322"/>
              <a:gd name="connsiteY68" fmla="*/ 663131 h 847257"/>
              <a:gd name="connsiteX69" fmla="*/ 654272 w 850322"/>
              <a:gd name="connsiteY69" fmla="*/ 658559 h 847257"/>
              <a:gd name="connsiteX70" fmla="*/ 661416 w 850322"/>
              <a:gd name="connsiteY70" fmla="*/ 654558 h 847257"/>
              <a:gd name="connsiteX71" fmla="*/ 665893 w 850322"/>
              <a:gd name="connsiteY71" fmla="*/ 645700 h 847257"/>
              <a:gd name="connsiteX72" fmla="*/ 666560 w 850322"/>
              <a:gd name="connsiteY72" fmla="*/ 632079 h 847257"/>
              <a:gd name="connsiteX73" fmla="*/ 675513 w 850322"/>
              <a:gd name="connsiteY73" fmla="*/ 623792 h 847257"/>
              <a:gd name="connsiteX74" fmla="*/ 677132 w 850322"/>
              <a:gd name="connsiteY74" fmla="*/ 611029 h 847257"/>
              <a:gd name="connsiteX75" fmla="*/ 686657 w 850322"/>
              <a:gd name="connsiteY75" fmla="*/ 600170 h 847257"/>
              <a:gd name="connsiteX76" fmla="*/ 687134 w 850322"/>
              <a:gd name="connsiteY76" fmla="*/ 588264 h 847257"/>
              <a:gd name="connsiteX77" fmla="*/ 695230 w 850322"/>
              <a:gd name="connsiteY77" fmla="*/ 579882 h 847257"/>
              <a:gd name="connsiteX78" fmla="*/ 698659 w 850322"/>
              <a:gd name="connsiteY78" fmla="*/ 570357 h 847257"/>
              <a:gd name="connsiteX79" fmla="*/ 702183 w 850322"/>
              <a:gd name="connsiteY79" fmla="*/ 559594 h 847257"/>
              <a:gd name="connsiteX80" fmla="*/ 705707 w 850322"/>
              <a:gd name="connsiteY80" fmla="*/ 550069 h 847257"/>
              <a:gd name="connsiteX81" fmla="*/ 707041 w 850322"/>
              <a:gd name="connsiteY81" fmla="*/ 543782 h 847257"/>
              <a:gd name="connsiteX82" fmla="*/ 711232 w 850322"/>
              <a:gd name="connsiteY82" fmla="*/ 526542 h 847257"/>
              <a:gd name="connsiteX83" fmla="*/ 720757 w 850322"/>
              <a:gd name="connsiteY83" fmla="*/ 511969 h 847257"/>
              <a:gd name="connsiteX84" fmla="*/ 724853 w 850322"/>
              <a:gd name="connsiteY84" fmla="*/ 499110 h 847257"/>
              <a:gd name="connsiteX85" fmla="*/ 728282 w 850322"/>
              <a:gd name="connsiteY85" fmla="*/ 488251 h 847257"/>
              <a:gd name="connsiteX86" fmla="*/ 732663 w 850322"/>
              <a:gd name="connsiteY86" fmla="*/ 476060 h 847257"/>
              <a:gd name="connsiteX87" fmla="*/ 734949 w 850322"/>
              <a:gd name="connsiteY87" fmla="*/ 464915 h 847257"/>
              <a:gd name="connsiteX88" fmla="*/ 744474 w 850322"/>
              <a:gd name="connsiteY88" fmla="*/ 445865 h 847257"/>
              <a:gd name="connsiteX89" fmla="*/ 745712 w 850322"/>
              <a:gd name="connsiteY89" fmla="*/ 435007 h 847257"/>
              <a:gd name="connsiteX90" fmla="*/ 750475 w 850322"/>
              <a:gd name="connsiteY90" fmla="*/ 428054 h 847257"/>
              <a:gd name="connsiteX91" fmla="*/ 754380 w 850322"/>
              <a:gd name="connsiteY91" fmla="*/ 417386 h 847257"/>
              <a:gd name="connsiteX92" fmla="*/ 758190 w 850322"/>
              <a:gd name="connsiteY92" fmla="*/ 401669 h 847257"/>
              <a:gd name="connsiteX93" fmla="*/ 761429 w 850322"/>
              <a:gd name="connsiteY93" fmla="*/ 390716 h 847257"/>
              <a:gd name="connsiteX94" fmla="*/ 764286 w 850322"/>
              <a:gd name="connsiteY94" fmla="*/ 379762 h 847257"/>
              <a:gd name="connsiteX95" fmla="*/ 767429 w 850322"/>
              <a:gd name="connsiteY95" fmla="*/ 367189 h 847257"/>
              <a:gd name="connsiteX96" fmla="*/ 771620 w 850322"/>
              <a:gd name="connsiteY96" fmla="*/ 354901 h 847257"/>
              <a:gd name="connsiteX97" fmla="*/ 772382 w 850322"/>
              <a:gd name="connsiteY97" fmla="*/ 350139 h 847257"/>
              <a:gd name="connsiteX98" fmla="*/ 774954 w 850322"/>
              <a:gd name="connsiteY98" fmla="*/ 339090 h 847257"/>
              <a:gd name="connsiteX99" fmla="*/ 776573 w 850322"/>
              <a:gd name="connsiteY99" fmla="*/ 329565 h 847257"/>
              <a:gd name="connsiteX100" fmla="*/ 778764 w 850322"/>
              <a:gd name="connsiteY100" fmla="*/ 324898 h 847257"/>
              <a:gd name="connsiteX101" fmla="*/ 779907 w 850322"/>
              <a:gd name="connsiteY101" fmla="*/ 298514 h 847257"/>
              <a:gd name="connsiteX102" fmla="*/ 782288 w 850322"/>
              <a:gd name="connsiteY102" fmla="*/ 292894 h 847257"/>
              <a:gd name="connsiteX103" fmla="*/ 782288 w 850322"/>
              <a:gd name="connsiteY103" fmla="*/ 226981 h 847257"/>
              <a:gd name="connsiteX104" fmla="*/ 779907 w 850322"/>
              <a:gd name="connsiteY104" fmla="*/ 220790 h 847257"/>
              <a:gd name="connsiteX105" fmla="*/ 778955 w 850322"/>
              <a:gd name="connsiteY105" fmla="*/ 207074 h 847257"/>
              <a:gd name="connsiteX106" fmla="*/ 771525 w 850322"/>
              <a:gd name="connsiteY106" fmla="*/ 189262 h 847257"/>
              <a:gd name="connsiteX107" fmla="*/ 770573 w 850322"/>
              <a:gd name="connsiteY107" fmla="*/ 186214 h 847257"/>
              <a:gd name="connsiteX108" fmla="*/ 759143 w 850322"/>
              <a:gd name="connsiteY108" fmla="*/ 157639 h 847257"/>
              <a:gd name="connsiteX109" fmla="*/ 751713 w 850322"/>
              <a:gd name="connsiteY109" fmla="*/ 142970 h 847257"/>
              <a:gd name="connsiteX110" fmla="*/ 740759 w 850322"/>
              <a:gd name="connsiteY110" fmla="*/ 126683 h 847257"/>
              <a:gd name="connsiteX111" fmla="*/ 734949 w 850322"/>
              <a:gd name="connsiteY111" fmla="*/ 118682 h 847257"/>
              <a:gd name="connsiteX112" fmla="*/ 722757 w 850322"/>
              <a:gd name="connsiteY112" fmla="*/ 107252 h 847257"/>
              <a:gd name="connsiteX113" fmla="*/ 680942 w 850322"/>
              <a:gd name="connsiteY113" fmla="*/ 79534 h 847257"/>
              <a:gd name="connsiteX114" fmla="*/ 659321 w 850322"/>
              <a:gd name="connsiteY114" fmla="*/ 70009 h 847257"/>
              <a:gd name="connsiteX115" fmla="*/ 654844 w 850322"/>
              <a:gd name="connsiteY115" fmla="*/ 67818 h 847257"/>
              <a:gd name="connsiteX116" fmla="*/ 649034 w 850322"/>
              <a:gd name="connsiteY116" fmla="*/ 64675 h 847257"/>
              <a:gd name="connsiteX117" fmla="*/ 637794 w 850322"/>
              <a:gd name="connsiteY117" fmla="*/ 60960 h 847257"/>
              <a:gd name="connsiteX118" fmla="*/ 626364 w 850322"/>
              <a:gd name="connsiteY118" fmla="*/ 58103 h 847257"/>
              <a:gd name="connsiteX119" fmla="*/ 616839 w 850322"/>
              <a:gd name="connsiteY119" fmla="*/ 55340 h 847257"/>
              <a:gd name="connsiteX120" fmla="*/ 613601 w 850322"/>
              <a:gd name="connsiteY120" fmla="*/ 54483 h 847257"/>
              <a:gd name="connsiteX121" fmla="*/ 598742 w 850322"/>
              <a:gd name="connsiteY121" fmla="*/ 51245 h 847257"/>
              <a:gd name="connsiteX122" fmla="*/ 585502 w 850322"/>
              <a:gd name="connsiteY122" fmla="*/ 48292 h 847257"/>
              <a:gd name="connsiteX123" fmla="*/ 570738 w 850322"/>
              <a:gd name="connsiteY123" fmla="*/ 44768 h 847257"/>
              <a:gd name="connsiteX124" fmla="*/ 557689 w 850322"/>
              <a:gd name="connsiteY124" fmla="*/ 41624 h 847257"/>
              <a:gd name="connsiteX125" fmla="*/ 542544 w 850322"/>
              <a:gd name="connsiteY125" fmla="*/ 40481 h 847257"/>
              <a:gd name="connsiteX126" fmla="*/ 536734 w 850322"/>
              <a:gd name="connsiteY126" fmla="*/ 38100 h 847257"/>
              <a:gd name="connsiteX127" fmla="*/ 511493 w 850322"/>
              <a:gd name="connsiteY127" fmla="*/ 37148 h 847257"/>
              <a:gd name="connsiteX128" fmla="*/ 504825 w 850322"/>
              <a:gd name="connsiteY128" fmla="*/ 34957 h 847257"/>
              <a:gd name="connsiteX129" fmla="*/ 479584 w 850322"/>
              <a:gd name="connsiteY129" fmla="*/ 34957 h 847257"/>
              <a:gd name="connsiteX130" fmla="*/ 474440 w 850322"/>
              <a:gd name="connsiteY130" fmla="*/ 34957 h 847257"/>
              <a:gd name="connsiteX131" fmla="*/ 445865 w 850322"/>
              <a:gd name="connsiteY131" fmla="*/ 38195 h 847257"/>
              <a:gd name="connsiteX132" fmla="*/ 439769 w 850322"/>
              <a:gd name="connsiteY132" fmla="*/ 40386 h 847257"/>
              <a:gd name="connsiteX133" fmla="*/ 425101 w 850322"/>
              <a:gd name="connsiteY133" fmla="*/ 41529 h 847257"/>
              <a:gd name="connsiteX134" fmla="*/ 419100 w 850322"/>
              <a:gd name="connsiteY134" fmla="*/ 43720 h 847257"/>
              <a:gd name="connsiteX135" fmla="*/ 395954 w 850322"/>
              <a:gd name="connsiteY135" fmla="*/ 48863 h 847257"/>
              <a:gd name="connsiteX136" fmla="*/ 374999 w 850322"/>
              <a:gd name="connsiteY136" fmla="*/ 55245 h 847257"/>
              <a:gd name="connsiteX137" fmla="*/ 370237 w 850322"/>
              <a:gd name="connsiteY137" fmla="*/ 56769 h 847257"/>
              <a:gd name="connsiteX138" fmla="*/ 355759 w 850322"/>
              <a:gd name="connsiteY138" fmla="*/ 61246 h 847257"/>
              <a:gd name="connsiteX139" fmla="*/ 344900 w 850322"/>
              <a:gd name="connsiteY139" fmla="*/ 66485 h 847257"/>
              <a:gd name="connsiteX140" fmla="*/ 323850 w 850322"/>
              <a:gd name="connsiteY140" fmla="*/ 73628 h 847257"/>
              <a:gd name="connsiteX141" fmla="*/ 306134 w 850322"/>
              <a:gd name="connsiteY141" fmla="*/ 73628 h 847257"/>
              <a:gd name="connsiteX142" fmla="*/ 288798 w 850322"/>
              <a:gd name="connsiteY142" fmla="*/ 73628 h 847257"/>
              <a:gd name="connsiteX143" fmla="*/ 283940 w 850322"/>
              <a:gd name="connsiteY143" fmla="*/ 69723 h 847257"/>
              <a:gd name="connsiteX144" fmla="*/ 284782 w 850322"/>
              <a:gd name="connsiteY144" fmla="*/ 63992 h 847257"/>
              <a:gd name="connsiteX145" fmla="*/ 284893 w 850322"/>
              <a:gd name="connsiteY145" fmla="*/ 63913 h 847257"/>
              <a:gd name="connsiteX146" fmla="*/ 306134 w 850322"/>
              <a:gd name="connsiteY146" fmla="*/ 50387 h 847257"/>
              <a:gd name="connsiteX147" fmla="*/ 352425 w 850322"/>
              <a:gd name="connsiteY147" fmla="*/ 26289 h 847257"/>
              <a:gd name="connsiteX148" fmla="*/ 357283 w 850322"/>
              <a:gd name="connsiteY148" fmla="*/ 24765 h 847257"/>
              <a:gd name="connsiteX149" fmla="*/ 390620 w 850322"/>
              <a:gd name="connsiteY149" fmla="*/ 12954 h 847257"/>
              <a:gd name="connsiteX150" fmla="*/ 408718 w 850322"/>
              <a:gd name="connsiteY150" fmla="*/ 8668 h 847257"/>
              <a:gd name="connsiteX151" fmla="*/ 421862 w 850322"/>
              <a:gd name="connsiteY151" fmla="*/ 5715 h 847257"/>
              <a:gd name="connsiteX152" fmla="*/ 433197 w 850322"/>
              <a:gd name="connsiteY152" fmla="*/ 4858 h 847257"/>
              <a:gd name="connsiteX153" fmla="*/ 438150 w 850322"/>
              <a:gd name="connsiteY153" fmla="*/ 4096 h 847257"/>
              <a:gd name="connsiteX154" fmla="*/ 451580 w 850322"/>
              <a:gd name="connsiteY154" fmla="*/ 2096 h 847257"/>
              <a:gd name="connsiteX155" fmla="*/ 463582 w 850322"/>
              <a:gd name="connsiteY155" fmla="*/ 1619 h 847257"/>
              <a:gd name="connsiteX156" fmla="*/ 475298 w 850322"/>
              <a:gd name="connsiteY156" fmla="*/ 0 h 847257"/>
              <a:gd name="connsiteX157" fmla="*/ 486918 w 850322"/>
              <a:gd name="connsiteY157" fmla="*/ 1429 h 847257"/>
              <a:gd name="connsiteX158" fmla="*/ 512540 w 850322"/>
              <a:gd name="connsiteY158" fmla="*/ 1429 h 847257"/>
              <a:gd name="connsiteX159" fmla="*/ 530924 w 850322"/>
              <a:gd name="connsiteY159" fmla="*/ 3905 h 847257"/>
              <a:gd name="connsiteX160" fmla="*/ 549974 w 850322"/>
              <a:gd name="connsiteY160" fmla="*/ 5334 h 847257"/>
              <a:gd name="connsiteX161" fmla="*/ 554260 w 850322"/>
              <a:gd name="connsiteY161" fmla="*/ 6953 h 847257"/>
              <a:gd name="connsiteX162" fmla="*/ 562642 w 850322"/>
              <a:gd name="connsiteY162" fmla="*/ 8001 h 847257"/>
              <a:gd name="connsiteX163" fmla="*/ 571500 w 850322"/>
              <a:gd name="connsiteY163" fmla="*/ 9525 h 847257"/>
              <a:gd name="connsiteX164" fmla="*/ 586359 w 850322"/>
              <a:gd name="connsiteY164" fmla="*/ 12859 h 847257"/>
              <a:gd name="connsiteX165" fmla="*/ 591122 w 850322"/>
              <a:gd name="connsiteY165" fmla="*/ 14573 h 847257"/>
              <a:gd name="connsiteX166" fmla="*/ 606076 w 850322"/>
              <a:gd name="connsiteY166" fmla="*/ 17431 h 847257"/>
              <a:gd name="connsiteX167" fmla="*/ 619220 w 850322"/>
              <a:gd name="connsiteY167" fmla="*/ 20384 h 847257"/>
              <a:gd name="connsiteX168" fmla="*/ 633889 w 850322"/>
              <a:gd name="connsiteY168" fmla="*/ 24194 h 847257"/>
              <a:gd name="connsiteX169" fmla="*/ 662464 w 850322"/>
              <a:gd name="connsiteY169" fmla="*/ 33052 h 847257"/>
              <a:gd name="connsiteX170" fmla="*/ 668941 w 850322"/>
              <a:gd name="connsiteY170" fmla="*/ 34862 h 847257"/>
              <a:gd name="connsiteX171" fmla="*/ 680180 w 850322"/>
              <a:gd name="connsiteY171" fmla="*/ 38576 h 847257"/>
              <a:gd name="connsiteX172" fmla="*/ 692468 w 850322"/>
              <a:gd name="connsiteY172" fmla="*/ 44196 h 847257"/>
              <a:gd name="connsiteX173" fmla="*/ 706184 w 850322"/>
              <a:gd name="connsiteY173" fmla="*/ 50768 h 847257"/>
              <a:gd name="connsiteX174" fmla="*/ 742950 w 850322"/>
              <a:gd name="connsiteY174" fmla="*/ 71342 h 847257"/>
              <a:gd name="connsiteX175" fmla="*/ 762000 w 850322"/>
              <a:gd name="connsiteY175" fmla="*/ 85344 h 847257"/>
              <a:gd name="connsiteX176" fmla="*/ 782003 w 850322"/>
              <a:gd name="connsiteY176" fmla="*/ 104775 h 847257"/>
              <a:gd name="connsiteX177" fmla="*/ 801815 w 850322"/>
              <a:gd name="connsiteY177" fmla="*/ 133350 h 847257"/>
              <a:gd name="connsiteX178" fmla="*/ 814864 w 850322"/>
              <a:gd name="connsiteY178" fmla="*/ 158020 h 847257"/>
              <a:gd name="connsiteX179" fmla="*/ 821436 w 850322"/>
              <a:gd name="connsiteY179" fmla="*/ 171260 h 847257"/>
              <a:gd name="connsiteX180" fmla="*/ 822960 w 850322"/>
              <a:gd name="connsiteY180" fmla="*/ 174212 h 847257"/>
              <a:gd name="connsiteX181" fmla="*/ 829532 w 850322"/>
              <a:gd name="connsiteY181" fmla="*/ 192596 h 847257"/>
              <a:gd name="connsiteX182" fmla="*/ 832295 w 850322"/>
              <a:gd name="connsiteY182" fmla="*/ 202121 h 847257"/>
              <a:gd name="connsiteX183" fmla="*/ 833438 w 850322"/>
              <a:gd name="connsiteY183" fmla="*/ 206788 h 847257"/>
              <a:gd name="connsiteX184" fmla="*/ 836105 w 850322"/>
              <a:gd name="connsiteY184" fmla="*/ 219075 h 847257"/>
              <a:gd name="connsiteX185" fmla="*/ 837724 w 850322"/>
              <a:gd name="connsiteY185" fmla="*/ 231839 h 847257"/>
              <a:gd name="connsiteX186" fmla="*/ 839819 w 850322"/>
              <a:gd name="connsiteY186" fmla="*/ 236315 h 847257"/>
              <a:gd name="connsiteX187" fmla="*/ 839819 w 850322"/>
              <a:gd name="connsiteY187" fmla="*/ 283940 h 847257"/>
              <a:gd name="connsiteX188" fmla="*/ 838867 w 850322"/>
              <a:gd name="connsiteY188" fmla="*/ 288703 h 847257"/>
              <a:gd name="connsiteX189" fmla="*/ 838867 w 850322"/>
              <a:gd name="connsiteY189" fmla="*/ 291751 h 847257"/>
              <a:gd name="connsiteX190" fmla="*/ 838010 w 850322"/>
              <a:gd name="connsiteY190" fmla="*/ 305848 h 847257"/>
              <a:gd name="connsiteX191" fmla="*/ 841343 w 850322"/>
              <a:gd name="connsiteY191" fmla="*/ 308515 h 847257"/>
              <a:gd name="connsiteX192" fmla="*/ 842867 w 850322"/>
              <a:gd name="connsiteY192" fmla="*/ 308039 h 847257"/>
              <a:gd name="connsiteX193" fmla="*/ 846201 w 850322"/>
              <a:gd name="connsiteY193" fmla="*/ 306610 h 847257"/>
              <a:gd name="connsiteX194" fmla="*/ 847439 w 850322"/>
              <a:gd name="connsiteY194" fmla="*/ 332518 h 847257"/>
              <a:gd name="connsiteX195" fmla="*/ 848106 w 850322"/>
              <a:gd name="connsiteY195" fmla="*/ 358521 h 847257"/>
              <a:gd name="connsiteX196" fmla="*/ 850202 w 850322"/>
              <a:gd name="connsiteY196" fmla="*/ 362998 h 847257"/>
              <a:gd name="connsiteX197" fmla="*/ 847915 w 850322"/>
              <a:gd name="connsiteY197" fmla="*/ 370999 h 847257"/>
              <a:gd name="connsiteX198" fmla="*/ 846677 w 850322"/>
              <a:gd name="connsiteY198" fmla="*/ 385382 h 847257"/>
              <a:gd name="connsiteX199" fmla="*/ 844010 w 850322"/>
              <a:gd name="connsiteY199" fmla="*/ 402908 h 847257"/>
              <a:gd name="connsiteX200" fmla="*/ 844010 w 850322"/>
              <a:gd name="connsiteY200" fmla="*/ 409480 h 847257"/>
              <a:gd name="connsiteX201" fmla="*/ 841438 w 850322"/>
              <a:gd name="connsiteY201" fmla="*/ 415671 h 847257"/>
              <a:gd name="connsiteX202" fmla="*/ 840962 w 850322"/>
              <a:gd name="connsiteY202" fmla="*/ 418624 h 847257"/>
              <a:gd name="connsiteX203" fmla="*/ 836295 w 850322"/>
              <a:gd name="connsiteY203" fmla="*/ 440722 h 847257"/>
              <a:gd name="connsiteX204" fmla="*/ 833914 w 850322"/>
              <a:gd name="connsiteY204" fmla="*/ 450247 h 847257"/>
              <a:gd name="connsiteX205" fmla="*/ 829628 w 850322"/>
              <a:gd name="connsiteY205" fmla="*/ 467487 h 847257"/>
              <a:gd name="connsiteX206" fmla="*/ 826675 w 850322"/>
              <a:gd name="connsiteY206" fmla="*/ 481584 h 847257"/>
              <a:gd name="connsiteX207" fmla="*/ 821627 w 850322"/>
              <a:gd name="connsiteY207" fmla="*/ 491871 h 847257"/>
              <a:gd name="connsiteX208" fmla="*/ 818102 w 850322"/>
              <a:gd name="connsiteY208" fmla="*/ 502634 h 847257"/>
              <a:gd name="connsiteX209" fmla="*/ 806672 w 850322"/>
              <a:gd name="connsiteY209" fmla="*/ 531209 h 847257"/>
              <a:gd name="connsiteX210" fmla="*/ 800100 w 850322"/>
              <a:gd name="connsiteY210" fmla="*/ 547688 h 847257"/>
              <a:gd name="connsiteX211" fmla="*/ 794766 w 850322"/>
              <a:gd name="connsiteY211" fmla="*/ 559499 h 847257"/>
              <a:gd name="connsiteX212" fmla="*/ 778764 w 850322"/>
              <a:gd name="connsiteY212" fmla="*/ 588074 h 847257"/>
              <a:gd name="connsiteX213" fmla="*/ 766191 w 850322"/>
              <a:gd name="connsiteY213" fmla="*/ 607124 h 847257"/>
              <a:gd name="connsiteX214" fmla="*/ 760095 w 850322"/>
              <a:gd name="connsiteY214" fmla="*/ 616649 h 847257"/>
              <a:gd name="connsiteX215" fmla="*/ 740283 w 850322"/>
              <a:gd name="connsiteY215" fmla="*/ 645224 h 847257"/>
              <a:gd name="connsiteX216" fmla="*/ 736949 w 850322"/>
              <a:gd name="connsiteY216" fmla="*/ 648938 h 847257"/>
              <a:gd name="connsiteX217" fmla="*/ 723900 w 850322"/>
              <a:gd name="connsiteY217" fmla="*/ 666179 h 847257"/>
              <a:gd name="connsiteX218" fmla="*/ 712851 w 850322"/>
              <a:gd name="connsiteY218" fmla="*/ 680561 h 847257"/>
              <a:gd name="connsiteX219" fmla="*/ 698754 w 850322"/>
              <a:gd name="connsiteY219" fmla="*/ 696849 h 847257"/>
              <a:gd name="connsiteX220" fmla="*/ 694182 w 850322"/>
              <a:gd name="connsiteY220" fmla="*/ 701707 h 847257"/>
              <a:gd name="connsiteX221" fmla="*/ 667703 w 850322"/>
              <a:gd name="connsiteY221" fmla="*/ 727234 h 847257"/>
              <a:gd name="connsiteX222" fmla="*/ 658178 w 850322"/>
              <a:gd name="connsiteY222" fmla="*/ 734378 h 847257"/>
              <a:gd name="connsiteX223" fmla="*/ 651605 w 850322"/>
              <a:gd name="connsiteY223" fmla="*/ 741712 h 847257"/>
              <a:gd name="connsiteX224" fmla="*/ 647890 w 850322"/>
              <a:gd name="connsiteY224" fmla="*/ 745046 h 847257"/>
              <a:gd name="connsiteX225" fmla="*/ 626650 w 850322"/>
              <a:gd name="connsiteY225" fmla="*/ 762000 h 847257"/>
              <a:gd name="connsiteX226" fmla="*/ 614648 w 850322"/>
              <a:gd name="connsiteY226" fmla="*/ 767906 h 847257"/>
              <a:gd name="connsiteX227" fmla="*/ 607124 w 850322"/>
              <a:gd name="connsiteY227" fmla="*/ 774478 h 847257"/>
              <a:gd name="connsiteX228" fmla="*/ 588074 w 850322"/>
              <a:gd name="connsiteY228" fmla="*/ 785146 h 847257"/>
              <a:gd name="connsiteX229" fmla="*/ 569024 w 850322"/>
              <a:gd name="connsiteY229" fmla="*/ 795719 h 847257"/>
              <a:gd name="connsiteX230" fmla="*/ 546259 w 850322"/>
              <a:gd name="connsiteY230" fmla="*/ 806768 h 847257"/>
              <a:gd name="connsiteX231" fmla="*/ 538258 w 850322"/>
              <a:gd name="connsiteY231" fmla="*/ 809339 h 847257"/>
              <a:gd name="connsiteX232" fmla="*/ 531114 w 850322"/>
              <a:gd name="connsiteY232" fmla="*/ 813816 h 847257"/>
              <a:gd name="connsiteX233" fmla="*/ 529590 w 850322"/>
              <a:gd name="connsiteY233" fmla="*/ 814578 h 847257"/>
              <a:gd name="connsiteX234" fmla="*/ 512255 w 850322"/>
              <a:gd name="connsiteY234" fmla="*/ 821055 h 847257"/>
              <a:gd name="connsiteX235" fmla="*/ 501110 w 850322"/>
              <a:gd name="connsiteY235" fmla="*/ 824865 h 847257"/>
              <a:gd name="connsiteX236" fmla="*/ 488156 w 850322"/>
              <a:gd name="connsiteY236" fmla="*/ 828580 h 847257"/>
              <a:gd name="connsiteX237" fmla="*/ 475107 w 850322"/>
              <a:gd name="connsiteY237" fmla="*/ 832104 h 847257"/>
              <a:gd name="connsiteX238" fmla="*/ 461963 w 850322"/>
              <a:gd name="connsiteY238" fmla="*/ 835152 h 847257"/>
              <a:gd name="connsiteX239" fmla="*/ 452438 w 850322"/>
              <a:gd name="connsiteY239" fmla="*/ 837819 h 847257"/>
              <a:gd name="connsiteX240" fmla="*/ 442246 w 850322"/>
              <a:gd name="connsiteY240" fmla="*/ 838962 h 847257"/>
              <a:gd name="connsiteX241" fmla="*/ 437483 w 850322"/>
              <a:gd name="connsiteY241" fmla="*/ 840772 h 847257"/>
              <a:gd name="connsiteX242" fmla="*/ 434054 w 850322"/>
              <a:gd name="connsiteY242" fmla="*/ 840772 h 847257"/>
              <a:gd name="connsiteX243" fmla="*/ 410528 w 850322"/>
              <a:gd name="connsiteY243" fmla="*/ 843534 h 847257"/>
              <a:gd name="connsiteX244" fmla="*/ 403765 w 850322"/>
              <a:gd name="connsiteY244" fmla="*/ 844106 h 847257"/>
              <a:gd name="connsiteX245" fmla="*/ 385191 w 850322"/>
              <a:gd name="connsiteY245" fmla="*/ 844772 h 847257"/>
              <a:gd name="connsiteX246" fmla="*/ 377571 w 850322"/>
              <a:gd name="connsiteY246" fmla="*/ 847249 h 847257"/>
              <a:gd name="connsiteX247" fmla="*/ 345948 w 850322"/>
              <a:gd name="connsiteY247" fmla="*/ 847249 h 847257"/>
              <a:gd name="connsiteX248" fmla="*/ 332518 w 850322"/>
              <a:gd name="connsiteY248" fmla="*/ 845630 h 847257"/>
              <a:gd name="connsiteX249" fmla="*/ 318992 w 850322"/>
              <a:gd name="connsiteY249" fmla="*/ 844296 h 847257"/>
              <a:gd name="connsiteX250" fmla="*/ 300609 w 850322"/>
              <a:gd name="connsiteY250" fmla="*/ 841629 h 847257"/>
              <a:gd name="connsiteX251" fmla="*/ 297275 w 850322"/>
              <a:gd name="connsiteY251" fmla="*/ 841629 h 847257"/>
              <a:gd name="connsiteX252" fmla="*/ 269367 w 850322"/>
              <a:gd name="connsiteY252" fmla="*/ 835152 h 847257"/>
              <a:gd name="connsiteX253" fmla="*/ 253175 w 850322"/>
              <a:gd name="connsiteY253" fmla="*/ 830390 h 847257"/>
              <a:gd name="connsiteX254" fmla="*/ 237458 w 850322"/>
              <a:gd name="connsiteY254" fmla="*/ 824484 h 847257"/>
              <a:gd name="connsiteX255" fmla="*/ 211741 w 850322"/>
              <a:gd name="connsiteY255" fmla="*/ 812102 h 847257"/>
              <a:gd name="connsiteX256" fmla="*/ 178308 w 850322"/>
              <a:gd name="connsiteY256" fmla="*/ 793052 h 847257"/>
              <a:gd name="connsiteX257" fmla="*/ 148400 w 850322"/>
              <a:gd name="connsiteY257" fmla="*/ 771525 h 847257"/>
              <a:gd name="connsiteX258" fmla="*/ 130112 w 850322"/>
              <a:gd name="connsiteY258" fmla="*/ 756952 h 847257"/>
              <a:gd name="connsiteX259" fmla="*/ 111062 w 850322"/>
              <a:gd name="connsiteY259" fmla="*/ 741045 h 847257"/>
              <a:gd name="connsiteX260" fmla="*/ 92297 w 850322"/>
              <a:gd name="connsiteY260" fmla="*/ 723900 h 847257"/>
              <a:gd name="connsiteX261" fmla="*/ 74390 w 850322"/>
              <a:gd name="connsiteY261" fmla="*/ 702278 h 847257"/>
              <a:gd name="connsiteX262" fmla="*/ 63056 w 850322"/>
              <a:gd name="connsiteY262" fmla="*/ 686086 h 847257"/>
              <a:gd name="connsiteX263" fmla="*/ 38100 w 850322"/>
              <a:gd name="connsiteY263" fmla="*/ 645414 h 847257"/>
              <a:gd name="connsiteX264" fmla="*/ 27146 w 850322"/>
              <a:gd name="connsiteY264" fmla="*/ 621602 h 847257"/>
              <a:gd name="connsiteX265" fmla="*/ 19050 w 850322"/>
              <a:gd name="connsiteY265" fmla="*/ 597027 h 847257"/>
              <a:gd name="connsiteX266" fmla="*/ 15431 w 850322"/>
              <a:gd name="connsiteY266" fmla="*/ 584645 h 847257"/>
              <a:gd name="connsiteX267" fmla="*/ 12382 w 850322"/>
              <a:gd name="connsiteY267" fmla="*/ 573786 h 847257"/>
              <a:gd name="connsiteX268" fmla="*/ 9525 w 850322"/>
              <a:gd name="connsiteY268" fmla="*/ 562737 h 847257"/>
              <a:gd name="connsiteX269" fmla="*/ 8287 w 850322"/>
              <a:gd name="connsiteY269" fmla="*/ 553212 h 847257"/>
              <a:gd name="connsiteX270" fmla="*/ 6287 w 850322"/>
              <a:gd name="connsiteY270" fmla="*/ 548735 h 847257"/>
              <a:gd name="connsiteX271" fmla="*/ 5239 w 850322"/>
              <a:gd name="connsiteY271" fmla="*/ 534067 h 847257"/>
              <a:gd name="connsiteX272" fmla="*/ 4382 w 850322"/>
              <a:gd name="connsiteY272" fmla="*/ 529304 h 847257"/>
              <a:gd name="connsiteX273" fmla="*/ 2000 w 850322"/>
              <a:gd name="connsiteY273" fmla="*/ 514350 h 847257"/>
              <a:gd name="connsiteX274" fmla="*/ 1429 w 850322"/>
              <a:gd name="connsiteY274" fmla="*/ 473488 h 847257"/>
              <a:gd name="connsiteX275" fmla="*/ 0 w 850322"/>
              <a:gd name="connsiteY275" fmla="*/ 466725 h 847257"/>
              <a:gd name="connsiteX276" fmla="*/ 1524 w 850322"/>
              <a:gd name="connsiteY276" fmla="*/ 462534 h 847257"/>
              <a:gd name="connsiteX277" fmla="*/ 2096 w 850322"/>
              <a:gd name="connsiteY277" fmla="*/ 446437 h 847257"/>
              <a:gd name="connsiteX278" fmla="*/ 4000 w 850322"/>
              <a:gd name="connsiteY278" fmla="*/ 435197 h 847257"/>
              <a:gd name="connsiteX279" fmla="*/ 4953 w 850322"/>
              <a:gd name="connsiteY279" fmla="*/ 428816 h 847257"/>
              <a:gd name="connsiteX280" fmla="*/ 6001 w 850322"/>
              <a:gd name="connsiteY280" fmla="*/ 413195 h 847257"/>
              <a:gd name="connsiteX281" fmla="*/ 8573 w 850322"/>
              <a:gd name="connsiteY281" fmla="*/ 406432 h 847257"/>
              <a:gd name="connsiteX282" fmla="*/ 11621 w 850322"/>
              <a:gd name="connsiteY282" fmla="*/ 393764 h 847257"/>
              <a:gd name="connsiteX283" fmla="*/ 15240 w 850322"/>
              <a:gd name="connsiteY283" fmla="*/ 381286 h 847257"/>
              <a:gd name="connsiteX284" fmla="*/ 19050 w 850322"/>
              <a:gd name="connsiteY284" fmla="*/ 366046 h 847257"/>
              <a:gd name="connsiteX285" fmla="*/ 24479 w 850322"/>
              <a:gd name="connsiteY285" fmla="*/ 350711 h 847257"/>
              <a:gd name="connsiteX286" fmla="*/ 25622 w 850322"/>
              <a:gd name="connsiteY286" fmla="*/ 347663 h 847257"/>
              <a:gd name="connsiteX287" fmla="*/ 30766 w 850322"/>
              <a:gd name="connsiteY287" fmla="*/ 332327 h 847257"/>
              <a:gd name="connsiteX288" fmla="*/ 37052 w 850322"/>
              <a:gd name="connsiteY288" fmla="*/ 317278 h 847257"/>
              <a:gd name="connsiteX289" fmla="*/ 43339 w 850322"/>
              <a:gd name="connsiteY289" fmla="*/ 302228 h 847257"/>
              <a:gd name="connsiteX290" fmla="*/ 44768 w 850322"/>
              <a:gd name="connsiteY290" fmla="*/ 299276 h 847257"/>
              <a:gd name="connsiteX291" fmla="*/ 62389 w 850322"/>
              <a:gd name="connsiteY291" fmla="*/ 262414 h 847257"/>
              <a:gd name="connsiteX292" fmla="*/ 80772 w 850322"/>
              <a:gd name="connsiteY292" fmla="*/ 227648 h 847257"/>
              <a:gd name="connsiteX293" fmla="*/ 88392 w 850322"/>
              <a:gd name="connsiteY293" fmla="*/ 214979 h 847257"/>
              <a:gd name="connsiteX294" fmla="*/ 95917 w 850322"/>
              <a:gd name="connsiteY294" fmla="*/ 202311 h 847257"/>
              <a:gd name="connsiteX295" fmla="*/ 109252 w 850322"/>
              <a:gd name="connsiteY295" fmla="*/ 181547 h 847257"/>
              <a:gd name="connsiteX296" fmla="*/ 127349 w 850322"/>
              <a:gd name="connsiteY296" fmla="*/ 158020 h 847257"/>
              <a:gd name="connsiteX297" fmla="*/ 137732 w 850322"/>
              <a:gd name="connsiteY297" fmla="*/ 145161 h 847257"/>
              <a:gd name="connsiteX298" fmla="*/ 147257 w 850322"/>
              <a:gd name="connsiteY298" fmla="*/ 133731 h 847257"/>
              <a:gd name="connsiteX299" fmla="*/ 152972 w 850322"/>
              <a:gd name="connsiteY299" fmla="*/ 127730 h 847257"/>
              <a:gd name="connsiteX300" fmla="*/ 179356 w 850322"/>
              <a:gd name="connsiteY300" fmla="*/ 102108 h 847257"/>
              <a:gd name="connsiteX301" fmla="*/ 186976 w 850322"/>
              <a:gd name="connsiteY301" fmla="*/ 95631 h 847257"/>
              <a:gd name="connsiteX302" fmla="*/ 201740 w 850322"/>
              <a:gd name="connsiteY302" fmla="*/ 84677 h 847257"/>
              <a:gd name="connsiteX303" fmla="*/ 209264 w 850322"/>
              <a:gd name="connsiteY303" fmla="*/ 80772 h 847257"/>
              <a:gd name="connsiteX304" fmla="*/ 220504 w 850322"/>
              <a:gd name="connsiteY304" fmla="*/ 82010 h 847257"/>
              <a:gd name="connsiteX305" fmla="*/ 208883 w 850322"/>
              <a:gd name="connsiteY305" fmla="*/ 93917 h 847257"/>
              <a:gd name="connsiteX306" fmla="*/ 210693 w 850322"/>
              <a:gd name="connsiteY306" fmla="*/ 96012 h 847257"/>
              <a:gd name="connsiteX307" fmla="*/ 218599 w 850322"/>
              <a:gd name="connsiteY307" fmla="*/ 93440 h 847257"/>
              <a:gd name="connsiteX308" fmla="*/ 219932 w 850322"/>
              <a:gd name="connsiteY308" fmla="*/ 94393 h 847257"/>
              <a:gd name="connsiteX309" fmla="*/ 219932 w 850322"/>
              <a:gd name="connsiteY309" fmla="*/ 95726 h 847257"/>
              <a:gd name="connsiteX310" fmla="*/ 203740 w 850322"/>
              <a:gd name="connsiteY310" fmla="*/ 120396 h 847257"/>
              <a:gd name="connsiteX311" fmla="*/ 200025 w 850322"/>
              <a:gd name="connsiteY311" fmla="*/ 123825 h 847257"/>
              <a:gd name="connsiteX312" fmla="*/ 196501 w 850322"/>
              <a:gd name="connsiteY312" fmla="*/ 129254 h 847257"/>
              <a:gd name="connsiteX313" fmla="*/ 190691 w 850322"/>
              <a:gd name="connsiteY313" fmla="*/ 138779 h 847257"/>
              <a:gd name="connsiteX314" fmla="*/ 182023 w 850322"/>
              <a:gd name="connsiteY314" fmla="*/ 154496 h 84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850322" h="847257">
                <a:moveTo>
                  <a:pt x="182023" y="154496"/>
                </a:moveTo>
                <a:cubicBezTo>
                  <a:pt x="173004" y="164430"/>
                  <a:pt x="164666" y="174964"/>
                  <a:pt x="157067" y="186023"/>
                </a:cubicBezTo>
                <a:cubicBezTo>
                  <a:pt x="156019" y="187262"/>
                  <a:pt x="155639" y="189071"/>
                  <a:pt x="154496" y="190214"/>
                </a:cubicBezTo>
                <a:cubicBezTo>
                  <a:pt x="147801" y="197507"/>
                  <a:pt x="142390" y="205880"/>
                  <a:pt x="138494" y="214979"/>
                </a:cubicBezTo>
                <a:cubicBezTo>
                  <a:pt x="135022" y="221822"/>
                  <a:pt x="131174" y="228469"/>
                  <a:pt x="126968" y="234887"/>
                </a:cubicBezTo>
                <a:cubicBezTo>
                  <a:pt x="121539" y="243173"/>
                  <a:pt x="117443" y="252127"/>
                  <a:pt x="112776" y="260794"/>
                </a:cubicBezTo>
                <a:cubicBezTo>
                  <a:pt x="109252" y="273939"/>
                  <a:pt x="100965" y="285274"/>
                  <a:pt x="97346" y="298895"/>
                </a:cubicBezTo>
                <a:cubicBezTo>
                  <a:pt x="95052" y="305424"/>
                  <a:pt x="92315" y="311789"/>
                  <a:pt x="89154" y="317945"/>
                </a:cubicBezTo>
                <a:cubicBezTo>
                  <a:pt x="86773" y="323469"/>
                  <a:pt x="84677" y="328994"/>
                  <a:pt x="82582" y="334613"/>
                </a:cubicBezTo>
                <a:cubicBezTo>
                  <a:pt x="80486" y="340233"/>
                  <a:pt x="78010" y="346900"/>
                  <a:pt x="75248" y="352425"/>
                </a:cubicBezTo>
                <a:cubicBezTo>
                  <a:pt x="72691" y="358633"/>
                  <a:pt x="70528" y="364995"/>
                  <a:pt x="68771" y="371475"/>
                </a:cubicBezTo>
                <a:cubicBezTo>
                  <a:pt x="65835" y="377902"/>
                  <a:pt x="64092" y="384808"/>
                  <a:pt x="63627" y="391859"/>
                </a:cubicBezTo>
                <a:cubicBezTo>
                  <a:pt x="63627" y="393483"/>
                  <a:pt x="63235" y="395085"/>
                  <a:pt x="62484" y="396526"/>
                </a:cubicBezTo>
                <a:cubicBezTo>
                  <a:pt x="61247" y="398949"/>
                  <a:pt x="60564" y="401617"/>
                  <a:pt x="60484" y="404336"/>
                </a:cubicBezTo>
                <a:cubicBezTo>
                  <a:pt x="60396" y="405955"/>
                  <a:pt x="60396" y="407576"/>
                  <a:pt x="60484" y="409194"/>
                </a:cubicBezTo>
                <a:cubicBezTo>
                  <a:pt x="60484" y="413766"/>
                  <a:pt x="57817" y="417481"/>
                  <a:pt x="57245" y="421767"/>
                </a:cubicBezTo>
                <a:cubicBezTo>
                  <a:pt x="56674" y="426053"/>
                  <a:pt x="56579" y="430435"/>
                  <a:pt x="55912" y="434721"/>
                </a:cubicBezTo>
                <a:cubicBezTo>
                  <a:pt x="55501" y="436284"/>
                  <a:pt x="54893" y="437788"/>
                  <a:pt x="54102" y="439198"/>
                </a:cubicBezTo>
                <a:lnTo>
                  <a:pt x="52959" y="460343"/>
                </a:lnTo>
                <a:lnTo>
                  <a:pt x="50864" y="465582"/>
                </a:lnTo>
                <a:lnTo>
                  <a:pt x="50864" y="495300"/>
                </a:lnTo>
                <a:cubicBezTo>
                  <a:pt x="50864" y="495300"/>
                  <a:pt x="50864" y="495300"/>
                  <a:pt x="50864" y="495872"/>
                </a:cubicBezTo>
                <a:cubicBezTo>
                  <a:pt x="50864" y="496443"/>
                  <a:pt x="52007" y="498920"/>
                  <a:pt x="52769" y="500920"/>
                </a:cubicBezTo>
                <a:lnTo>
                  <a:pt x="53912" y="537115"/>
                </a:lnTo>
                <a:cubicBezTo>
                  <a:pt x="55154" y="539859"/>
                  <a:pt x="56080" y="542735"/>
                  <a:pt x="56674" y="545687"/>
                </a:cubicBezTo>
                <a:cubicBezTo>
                  <a:pt x="56951" y="551097"/>
                  <a:pt x="58176" y="556417"/>
                  <a:pt x="60293" y="561404"/>
                </a:cubicBezTo>
                <a:cubicBezTo>
                  <a:pt x="59817" y="566547"/>
                  <a:pt x="63246" y="570929"/>
                  <a:pt x="63913" y="575501"/>
                </a:cubicBezTo>
                <a:cubicBezTo>
                  <a:pt x="64580" y="580073"/>
                  <a:pt x="66866" y="585026"/>
                  <a:pt x="67723" y="589598"/>
                </a:cubicBezTo>
                <a:cubicBezTo>
                  <a:pt x="68781" y="593809"/>
                  <a:pt x="70117" y="597946"/>
                  <a:pt x="71723" y="601980"/>
                </a:cubicBezTo>
                <a:cubicBezTo>
                  <a:pt x="73247" y="606647"/>
                  <a:pt x="75343" y="611505"/>
                  <a:pt x="76962" y="615601"/>
                </a:cubicBezTo>
                <a:cubicBezTo>
                  <a:pt x="77254" y="617209"/>
                  <a:pt x="77635" y="618798"/>
                  <a:pt x="78105" y="620363"/>
                </a:cubicBezTo>
                <a:cubicBezTo>
                  <a:pt x="87609" y="641300"/>
                  <a:pt x="98956" y="661350"/>
                  <a:pt x="112014" y="680276"/>
                </a:cubicBezTo>
                <a:cubicBezTo>
                  <a:pt x="119809" y="691666"/>
                  <a:pt x="128710" y="702258"/>
                  <a:pt x="138589" y="711899"/>
                </a:cubicBezTo>
                <a:cubicBezTo>
                  <a:pt x="143092" y="716872"/>
                  <a:pt x="148289" y="721171"/>
                  <a:pt x="154019" y="724662"/>
                </a:cubicBezTo>
                <a:cubicBezTo>
                  <a:pt x="156854" y="726448"/>
                  <a:pt x="159393" y="728665"/>
                  <a:pt x="161544" y="731234"/>
                </a:cubicBezTo>
                <a:cubicBezTo>
                  <a:pt x="176331" y="744865"/>
                  <a:pt x="192704" y="756666"/>
                  <a:pt x="210312" y="766382"/>
                </a:cubicBezTo>
                <a:cubicBezTo>
                  <a:pt x="225362" y="775240"/>
                  <a:pt x="241268" y="782384"/>
                  <a:pt x="256889" y="789908"/>
                </a:cubicBezTo>
                <a:cubicBezTo>
                  <a:pt x="260890" y="793242"/>
                  <a:pt x="266986" y="791813"/>
                  <a:pt x="270891" y="795433"/>
                </a:cubicBezTo>
                <a:cubicBezTo>
                  <a:pt x="275642" y="797253"/>
                  <a:pt x="280553" y="798625"/>
                  <a:pt x="285560" y="799529"/>
                </a:cubicBezTo>
                <a:cubicBezTo>
                  <a:pt x="289429" y="800261"/>
                  <a:pt x="293222" y="801345"/>
                  <a:pt x="296894" y="802767"/>
                </a:cubicBezTo>
                <a:cubicBezTo>
                  <a:pt x="301188" y="804153"/>
                  <a:pt x="305583" y="805203"/>
                  <a:pt x="310039" y="805910"/>
                </a:cubicBezTo>
                <a:cubicBezTo>
                  <a:pt x="312256" y="806392"/>
                  <a:pt x="314401" y="807161"/>
                  <a:pt x="316421" y="808196"/>
                </a:cubicBezTo>
                <a:cubicBezTo>
                  <a:pt x="324328" y="808187"/>
                  <a:pt x="332215" y="809017"/>
                  <a:pt x="339947" y="810673"/>
                </a:cubicBezTo>
                <a:cubicBezTo>
                  <a:pt x="344165" y="808618"/>
                  <a:pt x="349128" y="808797"/>
                  <a:pt x="353187" y="811149"/>
                </a:cubicBezTo>
                <a:lnTo>
                  <a:pt x="366617" y="811149"/>
                </a:lnTo>
                <a:cubicBezTo>
                  <a:pt x="369094" y="809149"/>
                  <a:pt x="372237" y="811149"/>
                  <a:pt x="374523" y="810387"/>
                </a:cubicBezTo>
                <a:cubicBezTo>
                  <a:pt x="376809" y="809625"/>
                  <a:pt x="381000" y="812578"/>
                  <a:pt x="384048" y="810387"/>
                </a:cubicBezTo>
                <a:cubicBezTo>
                  <a:pt x="387047" y="809087"/>
                  <a:pt x="390308" y="808500"/>
                  <a:pt x="393573" y="808673"/>
                </a:cubicBezTo>
                <a:cubicBezTo>
                  <a:pt x="397002" y="808673"/>
                  <a:pt x="400431" y="808673"/>
                  <a:pt x="403860" y="808673"/>
                </a:cubicBezTo>
                <a:lnTo>
                  <a:pt x="411766" y="805434"/>
                </a:lnTo>
                <a:cubicBezTo>
                  <a:pt x="417522" y="805802"/>
                  <a:pt x="423287" y="804857"/>
                  <a:pt x="428625" y="802672"/>
                </a:cubicBezTo>
                <a:cubicBezTo>
                  <a:pt x="429190" y="802545"/>
                  <a:pt x="429775" y="802545"/>
                  <a:pt x="430340" y="802672"/>
                </a:cubicBezTo>
                <a:cubicBezTo>
                  <a:pt x="436007" y="802618"/>
                  <a:pt x="441620" y="801555"/>
                  <a:pt x="446913" y="799529"/>
                </a:cubicBezTo>
                <a:cubicBezTo>
                  <a:pt x="452819" y="799529"/>
                  <a:pt x="457676" y="796385"/>
                  <a:pt x="463296" y="795623"/>
                </a:cubicBezTo>
                <a:cubicBezTo>
                  <a:pt x="465487" y="795623"/>
                  <a:pt x="467487" y="793623"/>
                  <a:pt x="469678" y="793433"/>
                </a:cubicBezTo>
                <a:cubicBezTo>
                  <a:pt x="478058" y="792161"/>
                  <a:pt x="486131" y="789352"/>
                  <a:pt x="493490" y="785146"/>
                </a:cubicBezTo>
                <a:cubicBezTo>
                  <a:pt x="501110" y="781622"/>
                  <a:pt x="508825" y="778193"/>
                  <a:pt x="516636" y="775049"/>
                </a:cubicBezTo>
                <a:cubicBezTo>
                  <a:pt x="527659" y="770803"/>
                  <a:pt x="538248" y="765508"/>
                  <a:pt x="548259" y="759238"/>
                </a:cubicBezTo>
                <a:cubicBezTo>
                  <a:pt x="551325" y="757738"/>
                  <a:pt x="554511" y="756495"/>
                  <a:pt x="557784" y="755523"/>
                </a:cubicBezTo>
                <a:cubicBezTo>
                  <a:pt x="561676" y="751638"/>
                  <a:pt x="566181" y="748419"/>
                  <a:pt x="571119" y="745998"/>
                </a:cubicBezTo>
                <a:cubicBezTo>
                  <a:pt x="572167" y="745998"/>
                  <a:pt x="572834" y="744665"/>
                  <a:pt x="573691" y="743903"/>
                </a:cubicBezTo>
                <a:cubicBezTo>
                  <a:pt x="578944" y="739353"/>
                  <a:pt x="584585" y="735274"/>
                  <a:pt x="590550" y="731711"/>
                </a:cubicBezTo>
                <a:cubicBezTo>
                  <a:pt x="596360" y="728377"/>
                  <a:pt x="600647" y="723043"/>
                  <a:pt x="606457" y="719423"/>
                </a:cubicBezTo>
                <a:cubicBezTo>
                  <a:pt x="611337" y="715716"/>
                  <a:pt x="615982" y="711708"/>
                  <a:pt x="620363" y="707422"/>
                </a:cubicBezTo>
                <a:cubicBezTo>
                  <a:pt x="622777" y="705779"/>
                  <a:pt x="625326" y="704344"/>
                  <a:pt x="627983" y="703136"/>
                </a:cubicBezTo>
                <a:cubicBezTo>
                  <a:pt x="632872" y="698872"/>
                  <a:pt x="637165" y="693971"/>
                  <a:pt x="640747" y="688562"/>
                </a:cubicBezTo>
                <a:cubicBezTo>
                  <a:pt x="644142" y="688020"/>
                  <a:pt x="646982" y="685691"/>
                  <a:pt x="648176" y="682466"/>
                </a:cubicBezTo>
                <a:cubicBezTo>
                  <a:pt x="650047" y="676886"/>
                  <a:pt x="652307" y="671443"/>
                  <a:pt x="654939" y="666179"/>
                </a:cubicBezTo>
                <a:cubicBezTo>
                  <a:pt x="654301" y="665217"/>
                  <a:pt x="653759" y="664196"/>
                  <a:pt x="653320" y="663131"/>
                </a:cubicBezTo>
                <a:cubicBezTo>
                  <a:pt x="652754" y="661548"/>
                  <a:pt x="653122" y="659783"/>
                  <a:pt x="654272" y="658559"/>
                </a:cubicBezTo>
                <a:cubicBezTo>
                  <a:pt x="656241" y="656594"/>
                  <a:pt x="658713" y="655210"/>
                  <a:pt x="661416" y="654558"/>
                </a:cubicBezTo>
                <a:lnTo>
                  <a:pt x="665893" y="645700"/>
                </a:lnTo>
                <a:lnTo>
                  <a:pt x="666560" y="632079"/>
                </a:lnTo>
                <a:cubicBezTo>
                  <a:pt x="668369" y="627221"/>
                  <a:pt x="672656" y="626269"/>
                  <a:pt x="675513" y="623792"/>
                </a:cubicBezTo>
                <a:cubicBezTo>
                  <a:pt x="677704" y="619697"/>
                  <a:pt x="675513" y="615220"/>
                  <a:pt x="677132" y="611029"/>
                </a:cubicBezTo>
                <a:lnTo>
                  <a:pt x="686657" y="600170"/>
                </a:lnTo>
                <a:lnTo>
                  <a:pt x="687134" y="588264"/>
                </a:lnTo>
                <a:lnTo>
                  <a:pt x="695230" y="579882"/>
                </a:lnTo>
                <a:cubicBezTo>
                  <a:pt x="695979" y="576579"/>
                  <a:pt x="697131" y="573380"/>
                  <a:pt x="698659" y="570357"/>
                </a:cubicBezTo>
                <a:cubicBezTo>
                  <a:pt x="700945" y="567023"/>
                  <a:pt x="699992" y="562928"/>
                  <a:pt x="702183" y="559594"/>
                </a:cubicBezTo>
                <a:cubicBezTo>
                  <a:pt x="703628" y="556526"/>
                  <a:pt x="704807" y="553339"/>
                  <a:pt x="705707" y="550069"/>
                </a:cubicBezTo>
                <a:cubicBezTo>
                  <a:pt x="706739" y="548142"/>
                  <a:pt x="707202" y="545962"/>
                  <a:pt x="707041" y="543782"/>
                </a:cubicBezTo>
                <a:cubicBezTo>
                  <a:pt x="707186" y="537802"/>
                  <a:pt x="708615" y="531922"/>
                  <a:pt x="711232" y="526542"/>
                </a:cubicBezTo>
                <a:cubicBezTo>
                  <a:pt x="712666" y="520746"/>
                  <a:pt x="716025" y="515609"/>
                  <a:pt x="720757" y="511969"/>
                </a:cubicBezTo>
                <a:cubicBezTo>
                  <a:pt x="720757" y="506825"/>
                  <a:pt x="723995" y="503396"/>
                  <a:pt x="724853" y="499110"/>
                </a:cubicBezTo>
                <a:cubicBezTo>
                  <a:pt x="725564" y="495369"/>
                  <a:pt x="726715" y="491723"/>
                  <a:pt x="728282" y="488251"/>
                </a:cubicBezTo>
                <a:cubicBezTo>
                  <a:pt x="729996" y="484251"/>
                  <a:pt x="730853" y="479870"/>
                  <a:pt x="732663" y="476060"/>
                </a:cubicBezTo>
                <a:cubicBezTo>
                  <a:pt x="733830" y="472439"/>
                  <a:pt x="734597" y="468702"/>
                  <a:pt x="734949" y="464915"/>
                </a:cubicBezTo>
                <a:lnTo>
                  <a:pt x="744474" y="445865"/>
                </a:lnTo>
                <a:lnTo>
                  <a:pt x="745712" y="435007"/>
                </a:lnTo>
                <a:cubicBezTo>
                  <a:pt x="747453" y="432797"/>
                  <a:pt x="749043" y="430474"/>
                  <a:pt x="750475" y="428054"/>
                </a:cubicBezTo>
                <a:cubicBezTo>
                  <a:pt x="752189" y="424720"/>
                  <a:pt x="751808" y="420529"/>
                  <a:pt x="754380" y="417386"/>
                </a:cubicBezTo>
                <a:cubicBezTo>
                  <a:pt x="755227" y="412053"/>
                  <a:pt x="756500" y="406798"/>
                  <a:pt x="758190" y="401669"/>
                </a:cubicBezTo>
                <a:cubicBezTo>
                  <a:pt x="758954" y="397932"/>
                  <a:pt x="760038" y="394267"/>
                  <a:pt x="761429" y="390716"/>
                </a:cubicBezTo>
                <a:cubicBezTo>
                  <a:pt x="762762" y="387191"/>
                  <a:pt x="762095" y="383191"/>
                  <a:pt x="764286" y="379762"/>
                </a:cubicBezTo>
                <a:cubicBezTo>
                  <a:pt x="766477" y="376333"/>
                  <a:pt x="765238" y="371189"/>
                  <a:pt x="767429" y="367189"/>
                </a:cubicBezTo>
                <a:cubicBezTo>
                  <a:pt x="769620" y="363188"/>
                  <a:pt x="769049" y="358712"/>
                  <a:pt x="771620" y="354901"/>
                </a:cubicBezTo>
                <a:cubicBezTo>
                  <a:pt x="772228" y="353391"/>
                  <a:pt x="772489" y="351764"/>
                  <a:pt x="772382" y="350139"/>
                </a:cubicBezTo>
                <a:cubicBezTo>
                  <a:pt x="772608" y="346337"/>
                  <a:pt x="773478" y="342601"/>
                  <a:pt x="774954" y="339090"/>
                </a:cubicBezTo>
                <a:cubicBezTo>
                  <a:pt x="775821" y="335979"/>
                  <a:pt x="776363" y="332787"/>
                  <a:pt x="776573" y="329565"/>
                </a:cubicBezTo>
                <a:cubicBezTo>
                  <a:pt x="777125" y="327931"/>
                  <a:pt x="777859" y="326366"/>
                  <a:pt x="778764" y="324898"/>
                </a:cubicBezTo>
                <a:lnTo>
                  <a:pt x="779907" y="298514"/>
                </a:lnTo>
                <a:lnTo>
                  <a:pt x="782288" y="292894"/>
                </a:lnTo>
                <a:cubicBezTo>
                  <a:pt x="783431" y="271177"/>
                  <a:pt x="782955" y="249460"/>
                  <a:pt x="782288" y="226981"/>
                </a:cubicBezTo>
                <a:lnTo>
                  <a:pt x="779907" y="220790"/>
                </a:lnTo>
                <a:lnTo>
                  <a:pt x="778955" y="207074"/>
                </a:lnTo>
                <a:cubicBezTo>
                  <a:pt x="775406" y="201642"/>
                  <a:pt x="772888" y="195604"/>
                  <a:pt x="771525" y="189262"/>
                </a:cubicBezTo>
                <a:cubicBezTo>
                  <a:pt x="771429" y="188189"/>
                  <a:pt x="771104" y="187150"/>
                  <a:pt x="770573" y="186214"/>
                </a:cubicBezTo>
                <a:cubicBezTo>
                  <a:pt x="765905" y="176689"/>
                  <a:pt x="763810" y="167164"/>
                  <a:pt x="759143" y="157639"/>
                </a:cubicBezTo>
                <a:cubicBezTo>
                  <a:pt x="756666" y="152781"/>
                  <a:pt x="754094" y="148114"/>
                  <a:pt x="751713" y="142970"/>
                </a:cubicBezTo>
                <a:cubicBezTo>
                  <a:pt x="749055" y="136935"/>
                  <a:pt x="745346" y="131421"/>
                  <a:pt x="740759" y="126683"/>
                </a:cubicBezTo>
                <a:cubicBezTo>
                  <a:pt x="738378" y="124397"/>
                  <a:pt x="737235" y="121063"/>
                  <a:pt x="734949" y="118682"/>
                </a:cubicBezTo>
                <a:cubicBezTo>
                  <a:pt x="731123" y="114626"/>
                  <a:pt x="727051" y="110808"/>
                  <a:pt x="722757" y="107252"/>
                </a:cubicBezTo>
                <a:cubicBezTo>
                  <a:pt x="710167" y="96124"/>
                  <a:pt x="696095" y="86797"/>
                  <a:pt x="680942" y="79534"/>
                </a:cubicBezTo>
                <a:cubicBezTo>
                  <a:pt x="674039" y="75708"/>
                  <a:pt x="666802" y="72519"/>
                  <a:pt x="659321" y="70009"/>
                </a:cubicBezTo>
                <a:cubicBezTo>
                  <a:pt x="657738" y="69478"/>
                  <a:pt x="656233" y="68741"/>
                  <a:pt x="654844" y="67818"/>
                </a:cubicBezTo>
                <a:cubicBezTo>
                  <a:pt x="652844" y="66770"/>
                  <a:pt x="651034" y="64865"/>
                  <a:pt x="649034" y="64675"/>
                </a:cubicBezTo>
                <a:cubicBezTo>
                  <a:pt x="644938" y="64675"/>
                  <a:pt x="641699" y="61627"/>
                  <a:pt x="637794" y="60960"/>
                </a:cubicBezTo>
                <a:cubicBezTo>
                  <a:pt x="633884" y="60463"/>
                  <a:pt x="630047" y="59504"/>
                  <a:pt x="626364" y="58103"/>
                </a:cubicBezTo>
                <a:cubicBezTo>
                  <a:pt x="623127" y="57411"/>
                  <a:pt x="619944" y="56487"/>
                  <a:pt x="616839" y="55340"/>
                </a:cubicBezTo>
                <a:cubicBezTo>
                  <a:pt x="615819" y="54865"/>
                  <a:pt x="614723" y="54575"/>
                  <a:pt x="613601" y="54483"/>
                </a:cubicBezTo>
                <a:cubicBezTo>
                  <a:pt x="608463" y="54577"/>
                  <a:pt x="603375" y="53468"/>
                  <a:pt x="598742" y="51245"/>
                </a:cubicBezTo>
                <a:cubicBezTo>
                  <a:pt x="594246" y="50675"/>
                  <a:pt x="589814" y="49687"/>
                  <a:pt x="585502" y="48292"/>
                </a:cubicBezTo>
                <a:cubicBezTo>
                  <a:pt x="580835" y="46577"/>
                  <a:pt x="575977" y="46577"/>
                  <a:pt x="570738" y="44768"/>
                </a:cubicBezTo>
                <a:cubicBezTo>
                  <a:pt x="565499" y="42958"/>
                  <a:pt x="561213" y="44101"/>
                  <a:pt x="557689" y="41624"/>
                </a:cubicBezTo>
                <a:lnTo>
                  <a:pt x="542544" y="40481"/>
                </a:lnTo>
                <a:lnTo>
                  <a:pt x="536734" y="38100"/>
                </a:lnTo>
                <a:lnTo>
                  <a:pt x="511493" y="37148"/>
                </a:lnTo>
                <a:lnTo>
                  <a:pt x="504825" y="34957"/>
                </a:lnTo>
                <a:lnTo>
                  <a:pt x="479584" y="34957"/>
                </a:lnTo>
                <a:cubicBezTo>
                  <a:pt x="477881" y="34674"/>
                  <a:pt x="476143" y="34674"/>
                  <a:pt x="474440" y="34957"/>
                </a:cubicBezTo>
                <a:cubicBezTo>
                  <a:pt x="465080" y="37179"/>
                  <a:pt x="455486" y="38266"/>
                  <a:pt x="445865" y="38195"/>
                </a:cubicBezTo>
                <a:lnTo>
                  <a:pt x="439769" y="40386"/>
                </a:lnTo>
                <a:lnTo>
                  <a:pt x="425101" y="41529"/>
                </a:lnTo>
                <a:cubicBezTo>
                  <a:pt x="423197" y="42500"/>
                  <a:pt x="421181" y="43235"/>
                  <a:pt x="419100" y="43720"/>
                </a:cubicBezTo>
                <a:cubicBezTo>
                  <a:pt x="411299" y="45020"/>
                  <a:pt x="403572" y="46737"/>
                  <a:pt x="395954" y="48863"/>
                </a:cubicBezTo>
                <a:cubicBezTo>
                  <a:pt x="388811" y="50483"/>
                  <a:pt x="381953" y="53054"/>
                  <a:pt x="374999" y="55245"/>
                </a:cubicBezTo>
                <a:cubicBezTo>
                  <a:pt x="373486" y="55960"/>
                  <a:pt x="371885" y="56472"/>
                  <a:pt x="370237" y="56769"/>
                </a:cubicBezTo>
                <a:cubicBezTo>
                  <a:pt x="365171" y="57334"/>
                  <a:pt x="360259" y="58853"/>
                  <a:pt x="355759" y="61246"/>
                </a:cubicBezTo>
                <a:cubicBezTo>
                  <a:pt x="352139" y="62770"/>
                  <a:pt x="348615" y="64675"/>
                  <a:pt x="344900" y="66485"/>
                </a:cubicBezTo>
                <a:cubicBezTo>
                  <a:pt x="337513" y="67588"/>
                  <a:pt x="330383" y="70008"/>
                  <a:pt x="323850" y="73628"/>
                </a:cubicBezTo>
                <a:cubicBezTo>
                  <a:pt x="318611" y="73628"/>
                  <a:pt x="312420" y="73628"/>
                  <a:pt x="306134" y="73628"/>
                </a:cubicBezTo>
                <a:cubicBezTo>
                  <a:pt x="299847" y="73628"/>
                  <a:pt x="294799" y="73628"/>
                  <a:pt x="288798" y="73628"/>
                </a:cubicBezTo>
                <a:cubicBezTo>
                  <a:pt x="286786" y="72908"/>
                  <a:pt x="285076" y="71533"/>
                  <a:pt x="283940" y="69723"/>
                </a:cubicBezTo>
                <a:cubicBezTo>
                  <a:pt x="282591" y="67908"/>
                  <a:pt x="282967" y="65342"/>
                  <a:pt x="284782" y="63992"/>
                </a:cubicBezTo>
                <a:cubicBezTo>
                  <a:pt x="284818" y="63965"/>
                  <a:pt x="284856" y="63939"/>
                  <a:pt x="284893" y="63913"/>
                </a:cubicBezTo>
                <a:cubicBezTo>
                  <a:pt x="291941" y="59341"/>
                  <a:pt x="298799" y="54388"/>
                  <a:pt x="306134" y="50387"/>
                </a:cubicBezTo>
                <a:cubicBezTo>
                  <a:pt x="320989" y="41295"/>
                  <a:pt x="336456" y="33243"/>
                  <a:pt x="352425" y="26289"/>
                </a:cubicBezTo>
                <a:cubicBezTo>
                  <a:pt x="353949" y="25718"/>
                  <a:pt x="355664" y="25432"/>
                  <a:pt x="357283" y="24765"/>
                </a:cubicBezTo>
                <a:cubicBezTo>
                  <a:pt x="368152" y="20171"/>
                  <a:pt x="379284" y="16227"/>
                  <a:pt x="390620" y="12954"/>
                </a:cubicBezTo>
                <a:cubicBezTo>
                  <a:pt x="396526" y="11239"/>
                  <a:pt x="402812" y="10478"/>
                  <a:pt x="408718" y="8668"/>
                </a:cubicBezTo>
                <a:cubicBezTo>
                  <a:pt x="413480" y="9144"/>
                  <a:pt x="417290" y="6001"/>
                  <a:pt x="421862" y="5715"/>
                </a:cubicBezTo>
                <a:lnTo>
                  <a:pt x="433197" y="4858"/>
                </a:lnTo>
                <a:cubicBezTo>
                  <a:pt x="434878" y="4872"/>
                  <a:pt x="436551" y="4615"/>
                  <a:pt x="438150" y="4096"/>
                </a:cubicBezTo>
                <a:cubicBezTo>
                  <a:pt x="442454" y="2562"/>
                  <a:pt x="447016" y="1883"/>
                  <a:pt x="451580" y="2096"/>
                </a:cubicBezTo>
                <a:lnTo>
                  <a:pt x="463582" y="1619"/>
                </a:lnTo>
                <a:cubicBezTo>
                  <a:pt x="467560" y="2011"/>
                  <a:pt x="471575" y="1456"/>
                  <a:pt x="475298" y="0"/>
                </a:cubicBezTo>
                <a:cubicBezTo>
                  <a:pt x="479113" y="863"/>
                  <a:pt x="483006" y="1342"/>
                  <a:pt x="486918" y="1429"/>
                </a:cubicBezTo>
                <a:cubicBezTo>
                  <a:pt x="495491" y="1429"/>
                  <a:pt x="504032" y="1429"/>
                  <a:pt x="512540" y="1429"/>
                </a:cubicBezTo>
                <a:cubicBezTo>
                  <a:pt x="518776" y="841"/>
                  <a:pt x="525065" y="1688"/>
                  <a:pt x="530924" y="3905"/>
                </a:cubicBezTo>
                <a:lnTo>
                  <a:pt x="549974" y="5334"/>
                </a:lnTo>
                <a:lnTo>
                  <a:pt x="554260" y="6953"/>
                </a:lnTo>
                <a:cubicBezTo>
                  <a:pt x="556988" y="7708"/>
                  <a:pt x="559812" y="8061"/>
                  <a:pt x="562642" y="8001"/>
                </a:cubicBezTo>
                <a:cubicBezTo>
                  <a:pt x="565662" y="7969"/>
                  <a:pt x="568664" y="8485"/>
                  <a:pt x="571500" y="9525"/>
                </a:cubicBezTo>
                <a:cubicBezTo>
                  <a:pt x="576263" y="12002"/>
                  <a:pt x="581692" y="10668"/>
                  <a:pt x="586359" y="12859"/>
                </a:cubicBezTo>
                <a:cubicBezTo>
                  <a:pt x="587866" y="13632"/>
                  <a:pt x="589467" y="14209"/>
                  <a:pt x="591122" y="14573"/>
                </a:cubicBezTo>
                <a:cubicBezTo>
                  <a:pt x="596220" y="14784"/>
                  <a:pt x="601259" y="15747"/>
                  <a:pt x="606076" y="17431"/>
                </a:cubicBezTo>
                <a:cubicBezTo>
                  <a:pt x="610076" y="19431"/>
                  <a:pt x="615029" y="18098"/>
                  <a:pt x="619220" y="20384"/>
                </a:cubicBezTo>
                <a:cubicBezTo>
                  <a:pt x="623411" y="22670"/>
                  <a:pt x="629507" y="21050"/>
                  <a:pt x="633889" y="24194"/>
                </a:cubicBezTo>
                <a:cubicBezTo>
                  <a:pt x="643795" y="25738"/>
                  <a:pt x="653422" y="28722"/>
                  <a:pt x="662464" y="33052"/>
                </a:cubicBezTo>
                <a:cubicBezTo>
                  <a:pt x="664464" y="33909"/>
                  <a:pt x="666845" y="34195"/>
                  <a:pt x="668941" y="34862"/>
                </a:cubicBezTo>
                <a:cubicBezTo>
                  <a:pt x="672656" y="36195"/>
                  <a:pt x="676275" y="37529"/>
                  <a:pt x="680180" y="38576"/>
                </a:cubicBezTo>
                <a:cubicBezTo>
                  <a:pt x="684428" y="40096"/>
                  <a:pt x="688539" y="41976"/>
                  <a:pt x="692468" y="44196"/>
                </a:cubicBezTo>
                <a:cubicBezTo>
                  <a:pt x="697040" y="46387"/>
                  <a:pt x="701516" y="48863"/>
                  <a:pt x="706184" y="50768"/>
                </a:cubicBezTo>
                <a:cubicBezTo>
                  <a:pt x="718901" y="56765"/>
                  <a:pt x="731187" y="63640"/>
                  <a:pt x="742950" y="71342"/>
                </a:cubicBezTo>
                <a:cubicBezTo>
                  <a:pt x="748665" y="76676"/>
                  <a:pt x="755999" y="80105"/>
                  <a:pt x="762000" y="85344"/>
                </a:cubicBezTo>
                <a:cubicBezTo>
                  <a:pt x="769120" y="91339"/>
                  <a:pt x="775804" y="97832"/>
                  <a:pt x="782003" y="104775"/>
                </a:cubicBezTo>
                <a:cubicBezTo>
                  <a:pt x="789884" y="113348"/>
                  <a:pt x="796551" y="122962"/>
                  <a:pt x="801815" y="133350"/>
                </a:cubicBezTo>
                <a:cubicBezTo>
                  <a:pt x="805625" y="141827"/>
                  <a:pt x="810482" y="149733"/>
                  <a:pt x="814864" y="158020"/>
                </a:cubicBezTo>
                <a:cubicBezTo>
                  <a:pt x="817150" y="162401"/>
                  <a:pt x="819245" y="166878"/>
                  <a:pt x="821436" y="171260"/>
                </a:cubicBezTo>
                <a:cubicBezTo>
                  <a:pt x="822076" y="172169"/>
                  <a:pt x="822590" y="173163"/>
                  <a:pt x="822960" y="174212"/>
                </a:cubicBezTo>
                <a:cubicBezTo>
                  <a:pt x="824611" y="180520"/>
                  <a:pt x="826810" y="186671"/>
                  <a:pt x="829532" y="192596"/>
                </a:cubicBezTo>
                <a:cubicBezTo>
                  <a:pt x="830119" y="195858"/>
                  <a:pt x="831045" y="199051"/>
                  <a:pt x="832295" y="202121"/>
                </a:cubicBezTo>
                <a:cubicBezTo>
                  <a:pt x="832999" y="203579"/>
                  <a:pt x="833389" y="205169"/>
                  <a:pt x="833438" y="206788"/>
                </a:cubicBezTo>
                <a:cubicBezTo>
                  <a:pt x="833837" y="210975"/>
                  <a:pt x="834732" y="215099"/>
                  <a:pt x="836105" y="219075"/>
                </a:cubicBezTo>
                <a:cubicBezTo>
                  <a:pt x="837127" y="223254"/>
                  <a:pt x="837671" y="227536"/>
                  <a:pt x="837724" y="231839"/>
                </a:cubicBezTo>
                <a:lnTo>
                  <a:pt x="839819" y="236315"/>
                </a:lnTo>
                <a:cubicBezTo>
                  <a:pt x="841248" y="252222"/>
                  <a:pt x="839819" y="267938"/>
                  <a:pt x="839819" y="283940"/>
                </a:cubicBezTo>
                <a:cubicBezTo>
                  <a:pt x="839654" y="285555"/>
                  <a:pt x="839334" y="287149"/>
                  <a:pt x="838867" y="288703"/>
                </a:cubicBezTo>
                <a:cubicBezTo>
                  <a:pt x="838867" y="289751"/>
                  <a:pt x="838010" y="290989"/>
                  <a:pt x="838867" y="291751"/>
                </a:cubicBezTo>
                <a:cubicBezTo>
                  <a:pt x="841820" y="296704"/>
                  <a:pt x="838867" y="301276"/>
                  <a:pt x="838010" y="305848"/>
                </a:cubicBezTo>
                <a:cubicBezTo>
                  <a:pt x="838010" y="307372"/>
                  <a:pt x="839629" y="308896"/>
                  <a:pt x="841343" y="308515"/>
                </a:cubicBezTo>
                <a:lnTo>
                  <a:pt x="842867" y="308039"/>
                </a:lnTo>
                <a:lnTo>
                  <a:pt x="846201" y="306610"/>
                </a:lnTo>
                <a:cubicBezTo>
                  <a:pt x="847738" y="315156"/>
                  <a:pt x="848155" y="323864"/>
                  <a:pt x="847439" y="332518"/>
                </a:cubicBezTo>
                <a:cubicBezTo>
                  <a:pt x="848201" y="341186"/>
                  <a:pt x="847915" y="349949"/>
                  <a:pt x="848106" y="358521"/>
                </a:cubicBezTo>
                <a:lnTo>
                  <a:pt x="850202" y="362998"/>
                </a:lnTo>
                <a:cubicBezTo>
                  <a:pt x="850868" y="366046"/>
                  <a:pt x="848582" y="368141"/>
                  <a:pt x="847915" y="370999"/>
                </a:cubicBezTo>
                <a:lnTo>
                  <a:pt x="846677" y="385382"/>
                </a:lnTo>
                <a:cubicBezTo>
                  <a:pt x="844093" y="390836"/>
                  <a:pt x="843166" y="396931"/>
                  <a:pt x="844010" y="402908"/>
                </a:cubicBezTo>
                <a:cubicBezTo>
                  <a:pt x="844010" y="405098"/>
                  <a:pt x="844010" y="407289"/>
                  <a:pt x="844010" y="409480"/>
                </a:cubicBezTo>
                <a:lnTo>
                  <a:pt x="841438" y="415671"/>
                </a:lnTo>
                <a:cubicBezTo>
                  <a:pt x="841164" y="416633"/>
                  <a:pt x="841005" y="417625"/>
                  <a:pt x="840962" y="418624"/>
                </a:cubicBezTo>
                <a:cubicBezTo>
                  <a:pt x="840929" y="426230"/>
                  <a:pt x="839340" y="433750"/>
                  <a:pt x="836295" y="440722"/>
                </a:cubicBezTo>
                <a:cubicBezTo>
                  <a:pt x="835288" y="443840"/>
                  <a:pt x="834493" y="447022"/>
                  <a:pt x="833914" y="450247"/>
                </a:cubicBezTo>
                <a:cubicBezTo>
                  <a:pt x="832063" y="455881"/>
                  <a:pt x="830631" y="461642"/>
                  <a:pt x="829628" y="467487"/>
                </a:cubicBezTo>
                <a:cubicBezTo>
                  <a:pt x="826008" y="471678"/>
                  <a:pt x="827151" y="477012"/>
                  <a:pt x="826675" y="481584"/>
                </a:cubicBezTo>
                <a:cubicBezTo>
                  <a:pt x="825563" y="485264"/>
                  <a:pt x="823857" y="488739"/>
                  <a:pt x="821627" y="491871"/>
                </a:cubicBezTo>
                <a:cubicBezTo>
                  <a:pt x="819436" y="495110"/>
                  <a:pt x="820865" y="499491"/>
                  <a:pt x="818102" y="502634"/>
                </a:cubicBezTo>
                <a:cubicBezTo>
                  <a:pt x="815572" y="512623"/>
                  <a:pt x="811729" y="522232"/>
                  <a:pt x="806672" y="531209"/>
                </a:cubicBezTo>
                <a:cubicBezTo>
                  <a:pt x="803949" y="536475"/>
                  <a:pt x="801748" y="541993"/>
                  <a:pt x="800100" y="547688"/>
                </a:cubicBezTo>
                <a:cubicBezTo>
                  <a:pt x="798898" y="551860"/>
                  <a:pt x="797102" y="555838"/>
                  <a:pt x="794766" y="559499"/>
                </a:cubicBezTo>
                <a:cubicBezTo>
                  <a:pt x="788776" y="568641"/>
                  <a:pt x="783428" y="578189"/>
                  <a:pt x="778764" y="588074"/>
                </a:cubicBezTo>
                <a:cubicBezTo>
                  <a:pt x="775174" y="594800"/>
                  <a:pt x="770965" y="601178"/>
                  <a:pt x="766191" y="607124"/>
                </a:cubicBezTo>
                <a:cubicBezTo>
                  <a:pt x="763901" y="610126"/>
                  <a:pt x="761862" y="613312"/>
                  <a:pt x="760095" y="616649"/>
                </a:cubicBezTo>
                <a:cubicBezTo>
                  <a:pt x="754826" y="627033"/>
                  <a:pt x="748159" y="636647"/>
                  <a:pt x="740283" y="645224"/>
                </a:cubicBezTo>
                <a:cubicBezTo>
                  <a:pt x="738999" y="646295"/>
                  <a:pt x="737877" y="647547"/>
                  <a:pt x="736949" y="648938"/>
                </a:cubicBezTo>
                <a:cubicBezTo>
                  <a:pt x="733015" y="654988"/>
                  <a:pt x="728654" y="660749"/>
                  <a:pt x="723900" y="666179"/>
                </a:cubicBezTo>
                <a:cubicBezTo>
                  <a:pt x="720621" y="671270"/>
                  <a:pt x="716925" y="676081"/>
                  <a:pt x="712851" y="680561"/>
                </a:cubicBezTo>
                <a:cubicBezTo>
                  <a:pt x="707561" y="685450"/>
                  <a:pt x="702833" y="690913"/>
                  <a:pt x="698754" y="696849"/>
                </a:cubicBezTo>
                <a:cubicBezTo>
                  <a:pt x="697455" y="698666"/>
                  <a:pt x="695918" y="700300"/>
                  <a:pt x="694182" y="701707"/>
                </a:cubicBezTo>
                <a:lnTo>
                  <a:pt x="667703" y="727234"/>
                </a:lnTo>
                <a:cubicBezTo>
                  <a:pt x="664785" y="729940"/>
                  <a:pt x="661592" y="732334"/>
                  <a:pt x="658178" y="734378"/>
                </a:cubicBezTo>
                <a:cubicBezTo>
                  <a:pt x="655679" y="736527"/>
                  <a:pt x="653469" y="738993"/>
                  <a:pt x="651605" y="741712"/>
                </a:cubicBezTo>
                <a:cubicBezTo>
                  <a:pt x="650568" y="743028"/>
                  <a:pt x="649312" y="744156"/>
                  <a:pt x="647890" y="745046"/>
                </a:cubicBezTo>
                <a:cubicBezTo>
                  <a:pt x="640210" y="749900"/>
                  <a:pt x="633087" y="755586"/>
                  <a:pt x="626650" y="762000"/>
                </a:cubicBezTo>
                <a:lnTo>
                  <a:pt x="614648" y="767906"/>
                </a:lnTo>
                <a:lnTo>
                  <a:pt x="607124" y="774478"/>
                </a:lnTo>
                <a:cubicBezTo>
                  <a:pt x="600742" y="777716"/>
                  <a:pt x="594551" y="781622"/>
                  <a:pt x="588074" y="785146"/>
                </a:cubicBezTo>
                <a:cubicBezTo>
                  <a:pt x="581597" y="788670"/>
                  <a:pt x="575501" y="792480"/>
                  <a:pt x="569024" y="795719"/>
                </a:cubicBezTo>
                <a:cubicBezTo>
                  <a:pt x="562547" y="798957"/>
                  <a:pt x="553784" y="802958"/>
                  <a:pt x="546259" y="806768"/>
                </a:cubicBezTo>
                <a:cubicBezTo>
                  <a:pt x="543687" y="808101"/>
                  <a:pt x="540734" y="808292"/>
                  <a:pt x="538258" y="809339"/>
                </a:cubicBezTo>
                <a:cubicBezTo>
                  <a:pt x="535767" y="810648"/>
                  <a:pt x="533378" y="812145"/>
                  <a:pt x="531114" y="813816"/>
                </a:cubicBezTo>
                <a:cubicBezTo>
                  <a:pt x="530663" y="814169"/>
                  <a:pt x="530143" y="814429"/>
                  <a:pt x="529590" y="814578"/>
                </a:cubicBezTo>
                <a:cubicBezTo>
                  <a:pt x="523694" y="816408"/>
                  <a:pt x="517906" y="818571"/>
                  <a:pt x="512255" y="821055"/>
                </a:cubicBezTo>
                <a:cubicBezTo>
                  <a:pt x="508349" y="822103"/>
                  <a:pt x="504920" y="823913"/>
                  <a:pt x="501110" y="824865"/>
                </a:cubicBezTo>
                <a:cubicBezTo>
                  <a:pt x="497300" y="825818"/>
                  <a:pt x="492347" y="827151"/>
                  <a:pt x="488156" y="828580"/>
                </a:cubicBezTo>
                <a:cubicBezTo>
                  <a:pt x="483968" y="830287"/>
                  <a:pt x="479586" y="831471"/>
                  <a:pt x="475107" y="832104"/>
                </a:cubicBezTo>
                <a:cubicBezTo>
                  <a:pt x="470630" y="832104"/>
                  <a:pt x="466725" y="835152"/>
                  <a:pt x="461963" y="835152"/>
                </a:cubicBezTo>
                <a:cubicBezTo>
                  <a:pt x="458713" y="835746"/>
                  <a:pt x="455524" y="836640"/>
                  <a:pt x="452438" y="837819"/>
                </a:cubicBezTo>
                <a:cubicBezTo>
                  <a:pt x="449104" y="838486"/>
                  <a:pt x="445675" y="838390"/>
                  <a:pt x="442246" y="838962"/>
                </a:cubicBezTo>
                <a:cubicBezTo>
                  <a:pt x="440599" y="839394"/>
                  <a:pt x="439003" y="840001"/>
                  <a:pt x="437483" y="840772"/>
                </a:cubicBezTo>
                <a:lnTo>
                  <a:pt x="434054" y="840772"/>
                </a:lnTo>
                <a:cubicBezTo>
                  <a:pt x="426109" y="840249"/>
                  <a:pt x="418135" y="841185"/>
                  <a:pt x="410528" y="843534"/>
                </a:cubicBezTo>
                <a:cubicBezTo>
                  <a:pt x="408319" y="844087"/>
                  <a:pt x="406036" y="844281"/>
                  <a:pt x="403765" y="844106"/>
                </a:cubicBezTo>
                <a:lnTo>
                  <a:pt x="385191" y="844772"/>
                </a:lnTo>
                <a:lnTo>
                  <a:pt x="377571" y="847249"/>
                </a:lnTo>
                <a:lnTo>
                  <a:pt x="345948" y="847249"/>
                </a:lnTo>
                <a:cubicBezTo>
                  <a:pt x="341418" y="847335"/>
                  <a:pt x="336897" y="846790"/>
                  <a:pt x="332518" y="845630"/>
                </a:cubicBezTo>
                <a:cubicBezTo>
                  <a:pt x="328075" y="844670"/>
                  <a:pt x="323537" y="844223"/>
                  <a:pt x="318992" y="844296"/>
                </a:cubicBezTo>
                <a:cubicBezTo>
                  <a:pt x="312741" y="844833"/>
                  <a:pt x="306450" y="843921"/>
                  <a:pt x="300609" y="841629"/>
                </a:cubicBezTo>
                <a:cubicBezTo>
                  <a:pt x="299505" y="841446"/>
                  <a:pt x="298379" y="841446"/>
                  <a:pt x="297275" y="841629"/>
                </a:cubicBezTo>
                <a:cubicBezTo>
                  <a:pt x="287802" y="840284"/>
                  <a:pt x="278464" y="838117"/>
                  <a:pt x="269367" y="835152"/>
                </a:cubicBezTo>
                <a:cubicBezTo>
                  <a:pt x="264033" y="833533"/>
                  <a:pt x="258509" y="832199"/>
                  <a:pt x="253175" y="830390"/>
                </a:cubicBezTo>
                <a:cubicBezTo>
                  <a:pt x="248180" y="827824"/>
                  <a:pt x="242907" y="825843"/>
                  <a:pt x="237458" y="824484"/>
                </a:cubicBezTo>
                <a:cubicBezTo>
                  <a:pt x="229153" y="819823"/>
                  <a:pt x="220564" y="815687"/>
                  <a:pt x="211741" y="812102"/>
                </a:cubicBezTo>
                <a:cubicBezTo>
                  <a:pt x="200692" y="805529"/>
                  <a:pt x="189071" y="799814"/>
                  <a:pt x="178308" y="793052"/>
                </a:cubicBezTo>
                <a:cubicBezTo>
                  <a:pt x="167732" y="786758"/>
                  <a:pt x="157724" y="779556"/>
                  <a:pt x="148400" y="771525"/>
                </a:cubicBezTo>
                <a:cubicBezTo>
                  <a:pt x="141662" y="767531"/>
                  <a:pt x="135508" y="762628"/>
                  <a:pt x="130112" y="756952"/>
                </a:cubicBezTo>
                <a:cubicBezTo>
                  <a:pt x="124016" y="751237"/>
                  <a:pt x="116586" y="747427"/>
                  <a:pt x="111062" y="741045"/>
                </a:cubicBezTo>
                <a:cubicBezTo>
                  <a:pt x="105250" y="734863"/>
                  <a:pt x="98977" y="729132"/>
                  <a:pt x="92297" y="723900"/>
                </a:cubicBezTo>
                <a:cubicBezTo>
                  <a:pt x="85173" y="717734"/>
                  <a:pt x="79122" y="710427"/>
                  <a:pt x="74390" y="702278"/>
                </a:cubicBezTo>
                <a:cubicBezTo>
                  <a:pt x="70771" y="696849"/>
                  <a:pt x="66770" y="691515"/>
                  <a:pt x="63056" y="686086"/>
                </a:cubicBezTo>
                <a:cubicBezTo>
                  <a:pt x="53831" y="673106"/>
                  <a:pt x="45493" y="659518"/>
                  <a:pt x="38100" y="645414"/>
                </a:cubicBezTo>
                <a:cubicBezTo>
                  <a:pt x="34671" y="637413"/>
                  <a:pt x="30671" y="629603"/>
                  <a:pt x="27146" y="621602"/>
                </a:cubicBezTo>
                <a:cubicBezTo>
                  <a:pt x="23622" y="613601"/>
                  <a:pt x="21622" y="605219"/>
                  <a:pt x="19050" y="597027"/>
                </a:cubicBezTo>
                <a:cubicBezTo>
                  <a:pt x="17086" y="593160"/>
                  <a:pt x="15858" y="588961"/>
                  <a:pt x="15431" y="584645"/>
                </a:cubicBezTo>
                <a:cubicBezTo>
                  <a:pt x="15431" y="580835"/>
                  <a:pt x="12097" y="577787"/>
                  <a:pt x="12382" y="573786"/>
                </a:cubicBezTo>
                <a:cubicBezTo>
                  <a:pt x="12668" y="569786"/>
                  <a:pt x="9525" y="566547"/>
                  <a:pt x="9525" y="562737"/>
                </a:cubicBezTo>
                <a:cubicBezTo>
                  <a:pt x="9525" y="558927"/>
                  <a:pt x="8858" y="556260"/>
                  <a:pt x="8287" y="553212"/>
                </a:cubicBezTo>
                <a:cubicBezTo>
                  <a:pt x="7795" y="551648"/>
                  <a:pt x="7124" y="550145"/>
                  <a:pt x="6287" y="548735"/>
                </a:cubicBezTo>
                <a:cubicBezTo>
                  <a:pt x="6287" y="543782"/>
                  <a:pt x="5620" y="539210"/>
                  <a:pt x="5239" y="534067"/>
                </a:cubicBezTo>
                <a:cubicBezTo>
                  <a:pt x="5269" y="532438"/>
                  <a:pt x="4978" y="530820"/>
                  <a:pt x="4382" y="529304"/>
                </a:cubicBezTo>
                <a:cubicBezTo>
                  <a:pt x="2330" y="524603"/>
                  <a:pt x="1511" y="519456"/>
                  <a:pt x="2000" y="514350"/>
                </a:cubicBezTo>
                <a:cubicBezTo>
                  <a:pt x="2000" y="500729"/>
                  <a:pt x="2000" y="487109"/>
                  <a:pt x="1429" y="473488"/>
                </a:cubicBezTo>
                <a:cubicBezTo>
                  <a:pt x="1138" y="471198"/>
                  <a:pt x="660" y="468937"/>
                  <a:pt x="0" y="466725"/>
                </a:cubicBezTo>
                <a:lnTo>
                  <a:pt x="1524" y="462534"/>
                </a:lnTo>
                <a:cubicBezTo>
                  <a:pt x="1524" y="457295"/>
                  <a:pt x="1524" y="451866"/>
                  <a:pt x="2096" y="446437"/>
                </a:cubicBezTo>
                <a:cubicBezTo>
                  <a:pt x="2038" y="442605"/>
                  <a:pt x="2684" y="438796"/>
                  <a:pt x="4000" y="435197"/>
                </a:cubicBezTo>
                <a:cubicBezTo>
                  <a:pt x="4665" y="433136"/>
                  <a:pt x="4986" y="430981"/>
                  <a:pt x="4953" y="428816"/>
                </a:cubicBezTo>
                <a:cubicBezTo>
                  <a:pt x="4953" y="423386"/>
                  <a:pt x="5715" y="417957"/>
                  <a:pt x="6001" y="413195"/>
                </a:cubicBezTo>
                <a:cubicBezTo>
                  <a:pt x="7090" y="411035"/>
                  <a:pt x="7952" y="408769"/>
                  <a:pt x="8573" y="406432"/>
                </a:cubicBezTo>
                <a:cubicBezTo>
                  <a:pt x="9336" y="402152"/>
                  <a:pt x="10353" y="397922"/>
                  <a:pt x="11621" y="393764"/>
                </a:cubicBezTo>
                <a:cubicBezTo>
                  <a:pt x="12081" y="389423"/>
                  <a:pt x="13306" y="385199"/>
                  <a:pt x="15240" y="381286"/>
                </a:cubicBezTo>
                <a:cubicBezTo>
                  <a:pt x="15705" y="376037"/>
                  <a:pt x="16991" y="370895"/>
                  <a:pt x="19050" y="366046"/>
                </a:cubicBezTo>
                <a:cubicBezTo>
                  <a:pt x="20406" y="360784"/>
                  <a:pt x="22223" y="355653"/>
                  <a:pt x="24479" y="350711"/>
                </a:cubicBezTo>
                <a:cubicBezTo>
                  <a:pt x="25090" y="349796"/>
                  <a:pt x="25481" y="348753"/>
                  <a:pt x="25622" y="347663"/>
                </a:cubicBezTo>
                <a:cubicBezTo>
                  <a:pt x="26277" y="342254"/>
                  <a:pt x="28027" y="337036"/>
                  <a:pt x="30766" y="332327"/>
                </a:cubicBezTo>
                <a:cubicBezTo>
                  <a:pt x="32766" y="327279"/>
                  <a:pt x="35433" y="322802"/>
                  <a:pt x="37052" y="317278"/>
                </a:cubicBezTo>
                <a:cubicBezTo>
                  <a:pt x="39448" y="312392"/>
                  <a:pt x="41547" y="307366"/>
                  <a:pt x="43339" y="302228"/>
                </a:cubicBezTo>
                <a:cubicBezTo>
                  <a:pt x="43641" y="301169"/>
                  <a:pt x="44124" y="300170"/>
                  <a:pt x="44768" y="299276"/>
                </a:cubicBezTo>
                <a:cubicBezTo>
                  <a:pt x="51626" y="287465"/>
                  <a:pt x="55912" y="274415"/>
                  <a:pt x="62389" y="262414"/>
                </a:cubicBezTo>
                <a:cubicBezTo>
                  <a:pt x="68866" y="250412"/>
                  <a:pt x="74390" y="239078"/>
                  <a:pt x="80772" y="227648"/>
                </a:cubicBezTo>
                <a:cubicBezTo>
                  <a:pt x="82996" y="223242"/>
                  <a:pt x="85543" y="219008"/>
                  <a:pt x="88392" y="214979"/>
                </a:cubicBezTo>
                <a:cubicBezTo>
                  <a:pt x="91345" y="211074"/>
                  <a:pt x="92869" y="206121"/>
                  <a:pt x="95917" y="202311"/>
                </a:cubicBezTo>
                <a:cubicBezTo>
                  <a:pt x="101156" y="195834"/>
                  <a:pt x="104299" y="188214"/>
                  <a:pt x="109252" y="181547"/>
                </a:cubicBezTo>
                <a:cubicBezTo>
                  <a:pt x="114205" y="174879"/>
                  <a:pt x="121539" y="166021"/>
                  <a:pt x="127349" y="158020"/>
                </a:cubicBezTo>
                <a:cubicBezTo>
                  <a:pt x="130588" y="153543"/>
                  <a:pt x="134017" y="149257"/>
                  <a:pt x="137732" y="145161"/>
                </a:cubicBezTo>
                <a:cubicBezTo>
                  <a:pt x="141151" y="141562"/>
                  <a:pt x="144333" y="137744"/>
                  <a:pt x="147257" y="133731"/>
                </a:cubicBezTo>
                <a:cubicBezTo>
                  <a:pt x="148956" y="131545"/>
                  <a:pt x="150870" y="129534"/>
                  <a:pt x="152972" y="127730"/>
                </a:cubicBezTo>
                <a:lnTo>
                  <a:pt x="179356" y="102108"/>
                </a:lnTo>
                <a:cubicBezTo>
                  <a:pt x="181567" y="99590"/>
                  <a:pt x="184133" y="97407"/>
                  <a:pt x="186976" y="95631"/>
                </a:cubicBezTo>
                <a:cubicBezTo>
                  <a:pt x="192078" y="92231"/>
                  <a:pt x="197006" y="88575"/>
                  <a:pt x="201740" y="84677"/>
                </a:cubicBezTo>
                <a:cubicBezTo>
                  <a:pt x="204121" y="83153"/>
                  <a:pt x="206693" y="82010"/>
                  <a:pt x="209264" y="80772"/>
                </a:cubicBezTo>
                <a:cubicBezTo>
                  <a:pt x="213010" y="79511"/>
                  <a:pt x="217122" y="79964"/>
                  <a:pt x="220504" y="82010"/>
                </a:cubicBezTo>
                <a:lnTo>
                  <a:pt x="208883" y="93917"/>
                </a:lnTo>
                <a:cubicBezTo>
                  <a:pt x="208883" y="95441"/>
                  <a:pt x="209455" y="96298"/>
                  <a:pt x="210693" y="96012"/>
                </a:cubicBezTo>
                <a:cubicBezTo>
                  <a:pt x="211931" y="95726"/>
                  <a:pt x="215932" y="94298"/>
                  <a:pt x="218599" y="93440"/>
                </a:cubicBezTo>
                <a:cubicBezTo>
                  <a:pt x="219742" y="93440"/>
                  <a:pt x="220218" y="93440"/>
                  <a:pt x="219932" y="94393"/>
                </a:cubicBezTo>
                <a:cubicBezTo>
                  <a:pt x="219647" y="95345"/>
                  <a:pt x="219932" y="95345"/>
                  <a:pt x="219932" y="95726"/>
                </a:cubicBezTo>
                <a:cubicBezTo>
                  <a:pt x="213764" y="103417"/>
                  <a:pt x="208341" y="111678"/>
                  <a:pt x="203740" y="120396"/>
                </a:cubicBezTo>
                <a:cubicBezTo>
                  <a:pt x="202708" y="121744"/>
                  <a:pt x="201451" y="122904"/>
                  <a:pt x="200025" y="123825"/>
                </a:cubicBezTo>
                <a:cubicBezTo>
                  <a:pt x="198540" y="125414"/>
                  <a:pt x="197347" y="127251"/>
                  <a:pt x="196501" y="129254"/>
                </a:cubicBezTo>
                <a:cubicBezTo>
                  <a:pt x="195042" y="132698"/>
                  <a:pt x="193084" y="135907"/>
                  <a:pt x="190691" y="138779"/>
                </a:cubicBezTo>
                <a:cubicBezTo>
                  <a:pt x="187228" y="143681"/>
                  <a:pt x="184320" y="148952"/>
                  <a:pt x="182023" y="154496"/>
                </a:cubicBezTo>
                <a:close/>
              </a:path>
            </a:pathLst>
          </a:custGeom>
          <a:solidFill>
            <a:srgbClr val="C00000"/>
          </a:solidFill>
          <a:ln w="9525" cap="flat">
            <a:noFill/>
            <a:prstDash val="solid"/>
            <a:miter/>
          </a:ln>
        </p:spPr>
        <p:txBody>
          <a:bodyPr rtlCol="0" anchor="ctr"/>
          <a:lstStyle/>
          <a:p>
            <a:endParaRPr lang="zh-CN" altLang="en-US"/>
          </a:p>
        </p:txBody>
      </p:sp>
      <p:sp>
        <p:nvSpPr>
          <p:cNvPr id="13" name="Freeform: Shape 12">
            <a:extLst>
              <a:ext uri="{FF2B5EF4-FFF2-40B4-BE49-F238E27FC236}">
                <a16:creationId xmlns:a16="http://schemas.microsoft.com/office/drawing/2014/main" id="{3572986E-576E-006E-754F-2065A7FD0578}"/>
              </a:ext>
            </a:extLst>
          </p:cNvPr>
          <p:cNvSpPr/>
          <p:nvPr/>
        </p:nvSpPr>
        <p:spPr>
          <a:xfrm flipH="1">
            <a:off x="2062480" y="3889770"/>
            <a:ext cx="375920" cy="987029"/>
          </a:xfrm>
          <a:custGeom>
            <a:avLst/>
            <a:gdLst>
              <a:gd name="connsiteX0" fmla="*/ 0 w 375920"/>
              <a:gd name="connsiteY0" fmla="*/ 0 h 2174240"/>
              <a:gd name="connsiteX1" fmla="*/ 375920 w 375920"/>
              <a:gd name="connsiteY1" fmla="*/ 2174240 h 2174240"/>
            </a:gdLst>
            <a:ahLst/>
            <a:cxnLst>
              <a:cxn ang="0">
                <a:pos x="connsiteX0" y="connsiteY0"/>
              </a:cxn>
              <a:cxn ang="0">
                <a:pos x="connsiteX1" y="connsiteY1"/>
              </a:cxn>
            </a:cxnLst>
            <a:rect l="l" t="t" r="r" b="b"/>
            <a:pathLst>
              <a:path w="375920" h="2174240">
                <a:moveTo>
                  <a:pt x="0" y="0"/>
                </a:moveTo>
                <a:cubicBezTo>
                  <a:pt x="77893" y="906780"/>
                  <a:pt x="155787" y="1813560"/>
                  <a:pt x="375920" y="2174240"/>
                </a:cubicBezTo>
              </a:path>
            </a:pathLst>
          </a:custGeom>
          <a:noFill/>
          <a:ln>
            <a:solidFill>
              <a:srgbClr val="C00000"/>
            </a:solidFill>
            <a:headEnd type="none" w="med" len="med"/>
            <a:tailEnd type="arrow"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237411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A2A58-448D-3A50-E125-1D55483EE5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02764C-D414-D1E4-40DA-1232C838D428}"/>
              </a:ext>
            </a:extLst>
          </p:cNvPr>
          <p:cNvSpPr>
            <a:spLocks noGrp="1"/>
          </p:cNvSpPr>
          <p:nvPr>
            <p:ph type="title"/>
          </p:nvPr>
        </p:nvSpPr>
        <p:spPr/>
        <p:txBody>
          <a:bodyPr/>
          <a:lstStyle/>
          <a:p>
            <a:r>
              <a:rPr lang="en-US" altLang="zh-CN"/>
              <a:t>RAN</a:t>
            </a:r>
            <a:r>
              <a:rPr lang="en-CH" altLang="zh-CN"/>
              <a:t> </a:t>
            </a:r>
            <a:r>
              <a:rPr lang="en-US" altLang="zh-CN"/>
              <a:t>P</a:t>
            </a:r>
            <a:r>
              <a:rPr lang="en-CH" altLang="zh-CN"/>
              <a:t>rocessing </a:t>
            </a:r>
            <a:r>
              <a:rPr lang="en-US" altLang="zh-CN"/>
              <a:t>P</a:t>
            </a:r>
            <a:r>
              <a:rPr lang="en-CH" altLang="zh-CN"/>
              <a:t>ipeline</a:t>
            </a:r>
            <a:r>
              <a:rPr lang="en-US" altLang="zh-CN"/>
              <a:t>: RLC</a:t>
            </a:r>
            <a:endParaRPr lang="en-CH"/>
          </a:p>
        </p:txBody>
      </p:sp>
      <p:pic>
        <p:nvPicPr>
          <p:cNvPr id="8" name="Picture 7" descr="A diagram of a system&#10;&#10;Description automatically generated">
            <a:extLst>
              <a:ext uri="{FF2B5EF4-FFF2-40B4-BE49-F238E27FC236}">
                <a16:creationId xmlns:a16="http://schemas.microsoft.com/office/drawing/2014/main" id="{3E57275C-9DEF-7F50-C3E8-F76BA2971A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297" y="1752600"/>
            <a:ext cx="8837406" cy="2423160"/>
          </a:xfrm>
          <a:prstGeom prst="rect">
            <a:avLst/>
          </a:prstGeom>
        </p:spPr>
      </p:pic>
      <p:sp>
        <p:nvSpPr>
          <p:cNvPr id="9" name="Content Placeholder 9">
            <a:extLst>
              <a:ext uri="{FF2B5EF4-FFF2-40B4-BE49-F238E27FC236}">
                <a16:creationId xmlns:a16="http://schemas.microsoft.com/office/drawing/2014/main" id="{5934C0EE-5FFE-00D3-FC57-4B85F4BD905C}"/>
              </a:ext>
            </a:extLst>
          </p:cNvPr>
          <p:cNvSpPr txBox="1">
            <a:spLocks/>
          </p:cNvSpPr>
          <p:nvPr/>
        </p:nvSpPr>
        <p:spPr>
          <a:xfrm>
            <a:off x="620316" y="4803616"/>
            <a:ext cx="7903368" cy="1444784"/>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CN">
                <a:solidFill>
                  <a:srgbClr val="C00000"/>
                </a:solidFill>
              </a:rPr>
              <a:t>Radio Link Control (RLC) layer</a:t>
            </a:r>
          </a:p>
          <a:p>
            <a:r>
              <a:rPr lang="en-US" altLang="zh-CN" sz="2450"/>
              <a:t>This layer is responsible for segmentation and reassembly, as well as reliably transmitting or receiving segments using error correction through automatic repeat request (ARQ).</a:t>
            </a:r>
          </a:p>
        </p:txBody>
      </p:sp>
      <p:sp>
        <p:nvSpPr>
          <p:cNvPr id="12" name="Freeform: Shape 11">
            <a:extLst>
              <a:ext uri="{FF2B5EF4-FFF2-40B4-BE49-F238E27FC236}">
                <a16:creationId xmlns:a16="http://schemas.microsoft.com/office/drawing/2014/main" id="{324FA289-BE50-886D-96DA-CE317C9FB8F2}"/>
              </a:ext>
            </a:extLst>
          </p:cNvPr>
          <p:cNvSpPr>
            <a:spLocks noChangeAspect="1"/>
          </p:cNvSpPr>
          <p:nvPr/>
        </p:nvSpPr>
        <p:spPr>
          <a:xfrm>
            <a:off x="3017520" y="2935485"/>
            <a:ext cx="990600" cy="987029"/>
          </a:xfrm>
          <a:custGeom>
            <a:avLst/>
            <a:gdLst>
              <a:gd name="connsiteX0" fmla="*/ 182023 w 850322"/>
              <a:gd name="connsiteY0" fmla="*/ 154496 h 847257"/>
              <a:gd name="connsiteX1" fmla="*/ 157067 w 850322"/>
              <a:gd name="connsiteY1" fmla="*/ 186023 h 847257"/>
              <a:gd name="connsiteX2" fmla="*/ 154496 w 850322"/>
              <a:gd name="connsiteY2" fmla="*/ 190214 h 847257"/>
              <a:gd name="connsiteX3" fmla="*/ 138494 w 850322"/>
              <a:gd name="connsiteY3" fmla="*/ 214979 h 847257"/>
              <a:gd name="connsiteX4" fmla="*/ 126968 w 850322"/>
              <a:gd name="connsiteY4" fmla="*/ 234887 h 847257"/>
              <a:gd name="connsiteX5" fmla="*/ 112776 w 850322"/>
              <a:gd name="connsiteY5" fmla="*/ 260794 h 847257"/>
              <a:gd name="connsiteX6" fmla="*/ 97346 w 850322"/>
              <a:gd name="connsiteY6" fmla="*/ 298895 h 847257"/>
              <a:gd name="connsiteX7" fmla="*/ 89154 w 850322"/>
              <a:gd name="connsiteY7" fmla="*/ 317945 h 847257"/>
              <a:gd name="connsiteX8" fmla="*/ 82582 w 850322"/>
              <a:gd name="connsiteY8" fmla="*/ 334613 h 847257"/>
              <a:gd name="connsiteX9" fmla="*/ 75248 w 850322"/>
              <a:gd name="connsiteY9" fmla="*/ 352425 h 847257"/>
              <a:gd name="connsiteX10" fmla="*/ 68771 w 850322"/>
              <a:gd name="connsiteY10" fmla="*/ 371475 h 847257"/>
              <a:gd name="connsiteX11" fmla="*/ 63627 w 850322"/>
              <a:gd name="connsiteY11" fmla="*/ 391859 h 847257"/>
              <a:gd name="connsiteX12" fmla="*/ 62484 w 850322"/>
              <a:gd name="connsiteY12" fmla="*/ 396526 h 847257"/>
              <a:gd name="connsiteX13" fmla="*/ 60484 w 850322"/>
              <a:gd name="connsiteY13" fmla="*/ 404336 h 847257"/>
              <a:gd name="connsiteX14" fmla="*/ 60484 w 850322"/>
              <a:gd name="connsiteY14" fmla="*/ 409194 h 847257"/>
              <a:gd name="connsiteX15" fmla="*/ 57245 w 850322"/>
              <a:gd name="connsiteY15" fmla="*/ 421767 h 847257"/>
              <a:gd name="connsiteX16" fmla="*/ 55912 w 850322"/>
              <a:gd name="connsiteY16" fmla="*/ 434721 h 847257"/>
              <a:gd name="connsiteX17" fmla="*/ 54102 w 850322"/>
              <a:gd name="connsiteY17" fmla="*/ 439198 h 847257"/>
              <a:gd name="connsiteX18" fmla="*/ 52959 w 850322"/>
              <a:gd name="connsiteY18" fmla="*/ 460343 h 847257"/>
              <a:gd name="connsiteX19" fmla="*/ 50864 w 850322"/>
              <a:gd name="connsiteY19" fmla="*/ 465582 h 847257"/>
              <a:gd name="connsiteX20" fmla="*/ 50864 w 850322"/>
              <a:gd name="connsiteY20" fmla="*/ 495300 h 847257"/>
              <a:gd name="connsiteX21" fmla="*/ 50864 w 850322"/>
              <a:gd name="connsiteY21" fmla="*/ 495872 h 847257"/>
              <a:gd name="connsiteX22" fmla="*/ 52769 w 850322"/>
              <a:gd name="connsiteY22" fmla="*/ 500920 h 847257"/>
              <a:gd name="connsiteX23" fmla="*/ 53912 w 850322"/>
              <a:gd name="connsiteY23" fmla="*/ 537115 h 847257"/>
              <a:gd name="connsiteX24" fmla="*/ 56674 w 850322"/>
              <a:gd name="connsiteY24" fmla="*/ 545687 h 847257"/>
              <a:gd name="connsiteX25" fmla="*/ 60293 w 850322"/>
              <a:gd name="connsiteY25" fmla="*/ 561404 h 847257"/>
              <a:gd name="connsiteX26" fmla="*/ 63913 w 850322"/>
              <a:gd name="connsiteY26" fmla="*/ 575501 h 847257"/>
              <a:gd name="connsiteX27" fmla="*/ 67723 w 850322"/>
              <a:gd name="connsiteY27" fmla="*/ 589598 h 847257"/>
              <a:gd name="connsiteX28" fmla="*/ 71723 w 850322"/>
              <a:gd name="connsiteY28" fmla="*/ 601980 h 847257"/>
              <a:gd name="connsiteX29" fmla="*/ 76962 w 850322"/>
              <a:gd name="connsiteY29" fmla="*/ 615601 h 847257"/>
              <a:gd name="connsiteX30" fmla="*/ 78105 w 850322"/>
              <a:gd name="connsiteY30" fmla="*/ 620363 h 847257"/>
              <a:gd name="connsiteX31" fmla="*/ 112014 w 850322"/>
              <a:gd name="connsiteY31" fmla="*/ 680276 h 847257"/>
              <a:gd name="connsiteX32" fmla="*/ 138589 w 850322"/>
              <a:gd name="connsiteY32" fmla="*/ 711899 h 847257"/>
              <a:gd name="connsiteX33" fmla="*/ 154019 w 850322"/>
              <a:gd name="connsiteY33" fmla="*/ 724662 h 847257"/>
              <a:gd name="connsiteX34" fmla="*/ 161544 w 850322"/>
              <a:gd name="connsiteY34" fmla="*/ 731234 h 847257"/>
              <a:gd name="connsiteX35" fmla="*/ 210312 w 850322"/>
              <a:gd name="connsiteY35" fmla="*/ 766382 h 847257"/>
              <a:gd name="connsiteX36" fmla="*/ 256889 w 850322"/>
              <a:gd name="connsiteY36" fmla="*/ 789908 h 847257"/>
              <a:gd name="connsiteX37" fmla="*/ 270891 w 850322"/>
              <a:gd name="connsiteY37" fmla="*/ 795433 h 847257"/>
              <a:gd name="connsiteX38" fmla="*/ 285560 w 850322"/>
              <a:gd name="connsiteY38" fmla="*/ 799529 h 847257"/>
              <a:gd name="connsiteX39" fmla="*/ 296894 w 850322"/>
              <a:gd name="connsiteY39" fmla="*/ 802767 h 847257"/>
              <a:gd name="connsiteX40" fmla="*/ 310039 w 850322"/>
              <a:gd name="connsiteY40" fmla="*/ 805910 h 847257"/>
              <a:gd name="connsiteX41" fmla="*/ 316421 w 850322"/>
              <a:gd name="connsiteY41" fmla="*/ 808196 h 847257"/>
              <a:gd name="connsiteX42" fmla="*/ 339947 w 850322"/>
              <a:gd name="connsiteY42" fmla="*/ 810673 h 847257"/>
              <a:gd name="connsiteX43" fmla="*/ 353187 w 850322"/>
              <a:gd name="connsiteY43" fmla="*/ 811149 h 847257"/>
              <a:gd name="connsiteX44" fmla="*/ 366617 w 850322"/>
              <a:gd name="connsiteY44" fmla="*/ 811149 h 847257"/>
              <a:gd name="connsiteX45" fmla="*/ 374523 w 850322"/>
              <a:gd name="connsiteY45" fmla="*/ 810387 h 847257"/>
              <a:gd name="connsiteX46" fmla="*/ 384048 w 850322"/>
              <a:gd name="connsiteY46" fmla="*/ 810387 h 847257"/>
              <a:gd name="connsiteX47" fmla="*/ 393573 w 850322"/>
              <a:gd name="connsiteY47" fmla="*/ 808673 h 847257"/>
              <a:gd name="connsiteX48" fmla="*/ 403860 w 850322"/>
              <a:gd name="connsiteY48" fmla="*/ 808673 h 847257"/>
              <a:gd name="connsiteX49" fmla="*/ 411766 w 850322"/>
              <a:gd name="connsiteY49" fmla="*/ 805434 h 847257"/>
              <a:gd name="connsiteX50" fmla="*/ 428625 w 850322"/>
              <a:gd name="connsiteY50" fmla="*/ 802672 h 847257"/>
              <a:gd name="connsiteX51" fmla="*/ 430340 w 850322"/>
              <a:gd name="connsiteY51" fmla="*/ 802672 h 847257"/>
              <a:gd name="connsiteX52" fmla="*/ 446913 w 850322"/>
              <a:gd name="connsiteY52" fmla="*/ 799529 h 847257"/>
              <a:gd name="connsiteX53" fmla="*/ 463296 w 850322"/>
              <a:gd name="connsiteY53" fmla="*/ 795623 h 847257"/>
              <a:gd name="connsiteX54" fmla="*/ 469678 w 850322"/>
              <a:gd name="connsiteY54" fmla="*/ 793433 h 847257"/>
              <a:gd name="connsiteX55" fmla="*/ 493490 w 850322"/>
              <a:gd name="connsiteY55" fmla="*/ 785146 h 847257"/>
              <a:gd name="connsiteX56" fmla="*/ 516636 w 850322"/>
              <a:gd name="connsiteY56" fmla="*/ 775049 h 847257"/>
              <a:gd name="connsiteX57" fmla="*/ 548259 w 850322"/>
              <a:gd name="connsiteY57" fmla="*/ 759238 h 847257"/>
              <a:gd name="connsiteX58" fmla="*/ 557784 w 850322"/>
              <a:gd name="connsiteY58" fmla="*/ 755523 h 847257"/>
              <a:gd name="connsiteX59" fmla="*/ 571119 w 850322"/>
              <a:gd name="connsiteY59" fmla="*/ 745998 h 847257"/>
              <a:gd name="connsiteX60" fmla="*/ 573691 w 850322"/>
              <a:gd name="connsiteY60" fmla="*/ 743903 h 847257"/>
              <a:gd name="connsiteX61" fmla="*/ 590550 w 850322"/>
              <a:gd name="connsiteY61" fmla="*/ 731711 h 847257"/>
              <a:gd name="connsiteX62" fmla="*/ 606457 w 850322"/>
              <a:gd name="connsiteY62" fmla="*/ 719423 h 847257"/>
              <a:gd name="connsiteX63" fmla="*/ 620363 w 850322"/>
              <a:gd name="connsiteY63" fmla="*/ 707422 h 847257"/>
              <a:gd name="connsiteX64" fmla="*/ 627983 w 850322"/>
              <a:gd name="connsiteY64" fmla="*/ 703136 h 847257"/>
              <a:gd name="connsiteX65" fmla="*/ 640747 w 850322"/>
              <a:gd name="connsiteY65" fmla="*/ 688562 h 847257"/>
              <a:gd name="connsiteX66" fmla="*/ 648176 w 850322"/>
              <a:gd name="connsiteY66" fmla="*/ 682466 h 847257"/>
              <a:gd name="connsiteX67" fmla="*/ 654939 w 850322"/>
              <a:gd name="connsiteY67" fmla="*/ 666179 h 847257"/>
              <a:gd name="connsiteX68" fmla="*/ 653320 w 850322"/>
              <a:gd name="connsiteY68" fmla="*/ 663131 h 847257"/>
              <a:gd name="connsiteX69" fmla="*/ 654272 w 850322"/>
              <a:gd name="connsiteY69" fmla="*/ 658559 h 847257"/>
              <a:gd name="connsiteX70" fmla="*/ 661416 w 850322"/>
              <a:gd name="connsiteY70" fmla="*/ 654558 h 847257"/>
              <a:gd name="connsiteX71" fmla="*/ 665893 w 850322"/>
              <a:gd name="connsiteY71" fmla="*/ 645700 h 847257"/>
              <a:gd name="connsiteX72" fmla="*/ 666560 w 850322"/>
              <a:gd name="connsiteY72" fmla="*/ 632079 h 847257"/>
              <a:gd name="connsiteX73" fmla="*/ 675513 w 850322"/>
              <a:gd name="connsiteY73" fmla="*/ 623792 h 847257"/>
              <a:gd name="connsiteX74" fmla="*/ 677132 w 850322"/>
              <a:gd name="connsiteY74" fmla="*/ 611029 h 847257"/>
              <a:gd name="connsiteX75" fmla="*/ 686657 w 850322"/>
              <a:gd name="connsiteY75" fmla="*/ 600170 h 847257"/>
              <a:gd name="connsiteX76" fmla="*/ 687134 w 850322"/>
              <a:gd name="connsiteY76" fmla="*/ 588264 h 847257"/>
              <a:gd name="connsiteX77" fmla="*/ 695230 w 850322"/>
              <a:gd name="connsiteY77" fmla="*/ 579882 h 847257"/>
              <a:gd name="connsiteX78" fmla="*/ 698659 w 850322"/>
              <a:gd name="connsiteY78" fmla="*/ 570357 h 847257"/>
              <a:gd name="connsiteX79" fmla="*/ 702183 w 850322"/>
              <a:gd name="connsiteY79" fmla="*/ 559594 h 847257"/>
              <a:gd name="connsiteX80" fmla="*/ 705707 w 850322"/>
              <a:gd name="connsiteY80" fmla="*/ 550069 h 847257"/>
              <a:gd name="connsiteX81" fmla="*/ 707041 w 850322"/>
              <a:gd name="connsiteY81" fmla="*/ 543782 h 847257"/>
              <a:gd name="connsiteX82" fmla="*/ 711232 w 850322"/>
              <a:gd name="connsiteY82" fmla="*/ 526542 h 847257"/>
              <a:gd name="connsiteX83" fmla="*/ 720757 w 850322"/>
              <a:gd name="connsiteY83" fmla="*/ 511969 h 847257"/>
              <a:gd name="connsiteX84" fmla="*/ 724853 w 850322"/>
              <a:gd name="connsiteY84" fmla="*/ 499110 h 847257"/>
              <a:gd name="connsiteX85" fmla="*/ 728282 w 850322"/>
              <a:gd name="connsiteY85" fmla="*/ 488251 h 847257"/>
              <a:gd name="connsiteX86" fmla="*/ 732663 w 850322"/>
              <a:gd name="connsiteY86" fmla="*/ 476060 h 847257"/>
              <a:gd name="connsiteX87" fmla="*/ 734949 w 850322"/>
              <a:gd name="connsiteY87" fmla="*/ 464915 h 847257"/>
              <a:gd name="connsiteX88" fmla="*/ 744474 w 850322"/>
              <a:gd name="connsiteY88" fmla="*/ 445865 h 847257"/>
              <a:gd name="connsiteX89" fmla="*/ 745712 w 850322"/>
              <a:gd name="connsiteY89" fmla="*/ 435007 h 847257"/>
              <a:gd name="connsiteX90" fmla="*/ 750475 w 850322"/>
              <a:gd name="connsiteY90" fmla="*/ 428054 h 847257"/>
              <a:gd name="connsiteX91" fmla="*/ 754380 w 850322"/>
              <a:gd name="connsiteY91" fmla="*/ 417386 h 847257"/>
              <a:gd name="connsiteX92" fmla="*/ 758190 w 850322"/>
              <a:gd name="connsiteY92" fmla="*/ 401669 h 847257"/>
              <a:gd name="connsiteX93" fmla="*/ 761429 w 850322"/>
              <a:gd name="connsiteY93" fmla="*/ 390716 h 847257"/>
              <a:gd name="connsiteX94" fmla="*/ 764286 w 850322"/>
              <a:gd name="connsiteY94" fmla="*/ 379762 h 847257"/>
              <a:gd name="connsiteX95" fmla="*/ 767429 w 850322"/>
              <a:gd name="connsiteY95" fmla="*/ 367189 h 847257"/>
              <a:gd name="connsiteX96" fmla="*/ 771620 w 850322"/>
              <a:gd name="connsiteY96" fmla="*/ 354901 h 847257"/>
              <a:gd name="connsiteX97" fmla="*/ 772382 w 850322"/>
              <a:gd name="connsiteY97" fmla="*/ 350139 h 847257"/>
              <a:gd name="connsiteX98" fmla="*/ 774954 w 850322"/>
              <a:gd name="connsiteY98" fmla="*/ 339090 h 847257"/>
              <a:gd name="connsiteX99" fmla="*/ 776573 w 850322"/>
              <a:gd name="connsiteY99" fmla="*/ 329565 h 847257"/>
              <a:gd name="connsiteX100" fmla="*/ 778764 w 850322"/>
              <a:gd name="connsiteY100" fmla="*/ 324898 h 847257"/>
              <a:gd name="connsiteX101" fmla="*/ 779907 w 850322"/>
              <a:gd name="connsiteY101" fmla="*/ 298514 h 847257"/>
              <a:gd name="connsiteX102" fmla="*/ 782288 w 850322"/>
              <a:gd name="connsiteY102" fmla="*/ 292894 h 847257"/>
              <a:gd name="connsiteX103" fmla="*/ 782288 w 850322"/>
              <a:gd name="connsiteY103" fmla="*/ 226981 h 847257"/>
              <a:gd name="connsiteX104" fmla="*/ 779907 w 850322"/>
              <a:gd name="connsiteY104" fmla="*/ 220790 h 847257"/>
              <a:gd name="connsiteX105" fmla="*/ 778955 w 850322"/>
              <a:gd name="connsiteY105" fmla="*/ 207074 h 847257"/>
              <a:gd name="connsiteX106" fmla="*/ 771525 w 850322"/>
              <a:gd name="connsiteY106" fmla="*/ 189262 h 847257"/>
              <a:gd name="connsiteX107" fmla="*/ 770573 w 850322"/>
              <a:gd name="connsiteY107" fmla="*/ 186214 h 847257"/>
              <a:gd name="connsiteX108" fmla="*/ 759143 w 850322"/>
              <a:gd name="connsiteY108" fmla="*/ 157639 h 847257"/>
              <a:gd name="connsiteX109" fmla="*/ 751713 w 850322"/>
              <a:gd name="connsiteY109" fmla="*/ 142970 h 847257"/>
              <a:gd name="connsiteX110" fmla="*/ 740759 w 850322"/>
              <a:gd name="connsiteY110" fmla="*/ 126683 h 847257"/>
              <a:gd name="connsiteX111" fmla="*/ 734949 w 850322"/>
              <a:gd name="connsiteY111" fmla="*/ 118682 h 847257"/>
              <a:gd name="connsiteX112" fmla="*/ 722757 w 850322"/>
              <a:gd name="connsiteY112" fmla="*/ 107252 h 847257"/>
              <a:gd name="connsiteX113" fmla="*/ 680942 w 850322"/>
              <a:gd name="connsiteY113" fmla="*/ 79534 h 847257"/>
              <a:gd name="connsiteX114" fmla="*/ 659321 w 850322"/>
              <a:gd name="connsiteY114" fmla="*/ 70009 h 847257"/>
              <a:gd name="connsiteX115" fmla="*/ 654844 w 850322"/>
              <a:gd name="connsiteY115" fmla="*/ 67818 h 847257"/>
              <a:gd name="connsiteX116" fmla="*/ 649034 w 850322"/>
              <a:gd name="connsiteY116" fmla="*/ 64675 h 847257"/>
              <a:gd name="connsiteX117" fmla="*/ 637794 w 850322"/>
              <a:gd name="connsiteY117" fmla="*/ 60960 h 847257"/>
              <a:gd name="connsiteX118" fmla="*/ 626364 w 850322"/>
              <a:gd name="connsiteY118" fmla="*/ 58103 h 847257"/>
              <a:gd name="connsiteX119" fmla="*/ 616839 w 850322"/>
              <a:gd name="connsiteY119" fmla="*/ 55340 h 847257"/>
              <a:gd name="connsiteX120" fmla="*/ 613601 w 850322"/>
              <a:gd name="connsiteY120" fmla="*/ 54483 h 847257"/>
              <a:gd name="connsiteX121" fmla="*/ 598742 w 850322"/>
              <a:gd name="connsiteY121" fmla="*/ 51245 h 847257"/>
              <a:gd name="connsiteX122" fmla="*/ 585502 w 850322"/>
              <a:gd name="connsiteY122" fmla="*/ 48292 h 847257"/>
              <a:gd name="connsiteX123" fmla="*/ 570738 w 850322"/>
              <a:gd name="connsiteY123" fmla="*/ 44768 h 847257"/>
              <a:gd name="connsiteX124" fmla="*/ 557689 w 850322"/>
              <a:gd name="connsiteY124" fmla="*/ 41624 h 847257"/>
              <a:gd name="connsiteX125" fmla="*/ 542544 w 850322"/>
              <a:gd name="connsiteY125" fmla="*/ 40481 h 847257"/>
              <a:gd name="connsiteX126" fmla="*/ 536734 w 850322"/>
              <a:gd name="connsiteY126" fmla="*/ 38100 h 847257"/>
              <a:gd name="connsiteX127" fmla="*/ 511493 w 850322"/>
              <a:gd name="connsiteY127" fmla="*/ 37148 h 847257"/>
              <a:gd name="connsiteX128" fmla="*/ 504825 w 850322"/>
              <a:gd name="connsiteY128" fmla="*/ 34957 h 847257"/>
              <a:gd name="connsiteX129" fmla="*/ 479584 w 850322"/>
              <a:gd name="connsiteY129" fmla="*/ 34957 h 847257"/>
              <a:gd name="connsiteX130" fmla="*/ 474440 w 850322"/>
              <a:gd name="connsiteY130" fmla="*/ 34957 h 847257"/>
              <a:gd name="connsiteX131" fmla="*/ 445865 w 850322"/>
              <a:gd name="connsiteY131" fmla="*/ 38195 h 847257"/>
              <a:gd name="connsiteX132" fmla="*/ 439769 w 850322"/>
              <a:gd name="connsiteY132" fmla="*/ 40386 h 847257"/>
              <a:gd name="connsiteX133" fmla="*/ 425101 w 850322"/>
              <a:gd name="connsiteY133" fmla="*/ 41529 h 847257"/>
              <a:gd name="connsiteX134" fmla="*/ 419100 w 850322"/>
              <a:gd name="connsiteY134" fmla="*/ 43720 h 847257"/>
              <a:gd name="connsiteX135" fmla="*/ 395954 w 850322"/>
              <a:gd name="connsiteY135" fmla="*/ 48863 h 847257"/>
              <a:gd name="connsiteX136" fmla="*/ 374999 w 850322"/>
              <a:gd name="connsiteY136" fmla="*/ 55245 h 847257"/>
              <a:gd name="connsiteX137" fmla="*/ 370237 w 850322"/>
              <a:gd name="connsiteY137" fmla="*/ 56769 h 847257"/>
              <a:gd name="connsiteX138" fmla="*/ 355759 w 850322"/>
              <a:gd name="connsiteY138" fmla="*/ 61246 h 847257"/>
              <a:gd name="connsiteX139" fmla="*/ 344900 w 850322"/>
              <a:gd name="connsiteY139" fmla="*/ 66485 h 847257"/>
              <a:gd name="connsiteX140" fmla="*/ 323850 w 850322"/>
              <a:gd name="connsiteY140" fmla="*/ 73628 h 847257"/>
              <a:gd name="connsiteX141" fmla="*/ 306134 w 850322"/>
              <a:gd name="connsiteY141" fmla="*/ 73628 h 847257"/>
              <a:gd name="connsiteX142" fmla="*/ 288798 w 850322"/>
              <a:gd name="connsiteY142" fmla="*/ 73628 h 847257"/>
              <a:gd name="connsiteX143" fmla="*/ 283940 w 850322"/>
              <a:gd name="connsiteY143" fmla="*/ 69723 h 847257"/>
              <a:gd name="connsiteX144" fmla="*/ 284782 w 850322"/>
              <a:gd name="connsiteY144" fmla="*/ 63992 h 847257"/>
              <a:gd name="connsiteX145" fmla="*/ 284893 w 850322"/>
              <a:gd name="connsiteY145" fmla="*/ 63913 h 847257"/>
              <a:gd name="connsiteX146" fmla="*/ 306134 w 850322"/>
              <a:gd name="connsiteY146" fmla="*/ 50387 h 847257"/>
              <a:gd name="connsiteX147" fmla="*/ 352425 w 850322"/>
              <a:gd name="connsiteY147" fmla="*/ 26289 h 847257"/>
              <a:gd name="connsiteX148" fmla="*/ 357283 w 850322"/>
              <a:gd name="connsiteY148" fmla="*/ 24765 h 847257"/>
              <a:gd name="connsiteX149" fmla="*/ 390620 w 850322"/>
              <a:gd name="connsiteY149" fmla="*/ 12954 h 847257"/>
              <a:gd name="connsiteX150" fmla="*/ 408718 w 850322"/>
              <a:gd name="connsiteY150" fmla="*/ 8668 h 847257"/>
              <a:gd name="connsiteX151" fmla="*/ 421862 w 850322"/>
              <a:gd name="connsiteY151" fmla="*/ 5715 h 847257"/>
              <a:gd name="connsiteX152" fmla="*/ 433197 w 850322"/>
              <a:gd name="connsiteY152" fmla="*/ 4858 h 847257"/>
              <a:gd name="connsiteX153" fmla="*/ 438150 w 850322"/>
              <a:gd name="connsiteY153" fmla="*/ 4096 h 847257"/>
              <a:gd name="connsiteX154" fmla="*/ 451580 w 850322"/>
              <a:gd name="connsiteY154" fmla="*/ 2096 h 847257"/>
              <a:gd name="connsiteX155" fmla="*/ 463582 w 850322"/>
              <a:gd name="connsiteY155" fmla="*/ 1619 h 847257"/>
              <a:gd name="connsiteX156" fmla="*/ 475298 w 850322"/>
              <a:gd name="connsiteY156" fmla="*/ 0 h 847257"/>
              <a:gd name="connsiteX157" fmla="*/ 486918 w 850322"/>
              <a:gd name="connsiteY157" fmla="*/ 1429 h 847257"/>
              <a:gd name="connsiteX158" fmla="*/ 512540 w 850322"/>
              <a:gd name="connsiteY158" fmla="*/ 1429 h 847257"/>
              <a:gd name="connsiteX159" fmla="*/ 530924 w 850322"/>
              <a:gd name="connsiteY159" fmla="*/ 3905 h 847257"/>
              <a:gd name="connsiteX160" fmla="*/ 549974 w 850322"/>
              <a:gd name="connsiteY160" fmla="*/ 5334 h 847257"/>
              <a:gd name="connsiteX161" fmla="*/ 554260 w 850322"/>
              <a:gd name="connsiteY161" fmla="*/ 6953 h 847257"/>
              <a:gd name="connsiteX162" fmla="*/ 562642 w 850322"/>
              <a:gd name="connsiteY162" fmla="*/ 8001 h 847257"/>
              <a:gd name="connsiteX163" fmla="*/ 571500 w 850322"/>
              <a:gd name="connsiteY163" fmla="*/ 9525 h 847257"/>
              <a:gd name="connsiteX164" fmla="*/ 586359 w 850322"/>
              <a:gd name="connsiteY164" fmla="*/ 12859 h 847257"/>
              <a:gd name="connsiteX165" fmla="*/ 591122 w 850322"/>
              <a:gd name="connsiteY165" fmla="*/ 14573 h 847257"/>
              <a:gd name="connsiteX166" fmla="*/ 606076 w 850322"/>
              <a:gd name="connsiteY166" fmla="*/ 17431 h 847257"/>
              <a:gd name="connsiteX167" fmla="*/ 619220 w 850322"/>
              <a:gd name="connsiteY167" fmla="*/ 20384 h 847257"/>
              <a:gd name="connsiteX168" fmla="*/ 633889 w 850322"/>
              <a:gd name="connsiteY168" fmla="*/ 24194 h 847257"/>
              <a:gd name="connsiteX169" fmla="*/ 662464 w 850322"/>
              <a:gd name="connsiteY169" fmla="*/ 33052 h 847257"/>
              <a:gd name="connsiteX170" fmla="*/ 668941 w 850322"/>
              <a:gd name="connsiteY170" fmla="*/ 34862 h 847257"/>
              <a:gd name="connsiteX171" fmla="*/ 680180 w 850322"/>
              <a:gd name="connsiteY171" fmla="*/ 38576 h 847257"/>
              <a:gd name="connsiteX172" fmla="*/ 692468 w 850322"/>
              <a:gd name="connsiteY172" fmla="*/ 44196 h 847257"/>
              <a:gd name="connsiteX173" fmla="*/ 706184 w 850322"/>
              <a:gd name="connsiteY173" fmla="*/ 50768 h 847257"/>
              <a:gd name="connsiteX174" fmla="*/ 742950 w 850322"/>
              <a:gd name="connsiteY174" fmla="*/ 71342 h 847257"/>
              <a:gd name="connsiteX175" fmla="*/ 762000 w 850322"/>
              <a:gd name="connsiteY175" fmla="*/ 85344 h 847257"/>
              <a:gd name="connsiteX176" fmla="*/ 782003 w 850322"/>
              <a:gd name="connsiteY176" fmla="*/ 104775 h 847257"/>
              <a:gd name="connsiteX177" fmla="*/ 801815 w 850322"/>
              <a:gd name="connsiteY177" fmla="*/ 133350 h 847257"/>
              <a:gd name="connsiteX178" fmla="*/ 814864 w 850322"/>
              <a:gd name="connsiteY178" fmla="*/ 158020 h 847257"/>
              <a:gd name="connsiteX179" fmla="*/ 821436 w 850322"/>
              <a:gd name="connsiteY179" fmla="*/ 171260 h 847257"/>
              <a:gd name="connsiteX180" fmla="*/ 822960 w 850322"/>
              <a:gd name="connsiteY180" fmla="*/ 174212 h 847257"/>
              <a:gd name="connsiteX181" fmla="*/ 829532 w 850322"/>
              <a:gd name="connsiteY181" fmla="*/ 192596 h 847257"/>
              <a:gd name="connsiteX182" fmla="*/ 832295 w 850322"/>
              <a:gd name="connsiteY182" fmla="*/ 202121 h 847257"/>
              <a:gd name="connsiteX183" fmla="*/ 833438 w 850322"/>
              <a:gd name="connsiteY183" fmla="*/ 206788 h 847257"/>
              <a:gd name="connsiteX184" fmla="*/ 836105 w 850322"/>
              <a:gd name="connsiteY184" fmla="*/ 219075 h 847257"/>
              <a:gd name="connsiteX185" fmla="*/ 837724 w 850322"/>
              <a:gd name="connsiteY185" fmla="*/ 231839 h 847257"/>
              <a:gd name="connsiteX186" fmla="*/ 839819 w 850322"/>
              <a:gd name="connsiteY186" fmla="*/ 236315 h 847257"/>
              <a:gd name="connsiteX187" fmla="*/ 839819 w 850322"/>
              <a:gd name="connsiteY187" fmla="*/ 283940 h 847257"/>
              <a:gd name="connsiteX188" fmla="*/ 838867 w 850322"/>
              <a:gd name="connsiteY188" fmla="*/ 288703 h 847257"/>
              <a:gd name="connsiteX189" fmla="*/ 838867 w 850322"/>
              <a:gd name="connsiteY189" fmla="*/ 291751 h 847257"/>
              <a:gd name="connsiteX190" fmla="*/ 838010 w 850322"/>
              <a:gd name="connsiteY190" fmla="*/ 305848 h 847257"/>
              <a:gd name="connsiteX191" fmla="*/ 841343 w 850322"/>
              <a:gd name="connsiteY191" fmla="*/ 308515 h 847257"/>
              <a:gd name="connsiteX192" fmla="*/ 842867 w 850322"/>
              <a:gd name="connsiteY192" fmla="*/ 308039 h 847257"/>
              <a:gd name="connsiteX193" fmla="*/ 846201 w 850322"/>
              <a:gd name="connsiteY193" fmla="*/ 306610 h 847257"/>
              <a:gd name="connsiteX194" fmla="*/ 847439 w 850322"/>
              <a:gd name="connsiteY194" fmla="*/ 332518 h 847257"/>
              <a:gd name="connsiteX195" fmla="*/ 848106 w 850322"/>
              <a:gd name="connsiteY195" fmla="*/ 358521 h 847257"/>
              <a:gd name="connsiteX196" fmla="*/ 850202 w 850322"/>
              <a:gd name="connsiteY196" fmla="*/ 362998 h 847257"/>
              <a:gd name="connsiteX197" fmla="*/ 847915 w 850322"/>
              <a:gd name="connsiteY197" fmla="*/ 370999 h 847257"/>
              <a:gd name="connsiteX198" fmla="*/ 846677 w 850322"/>
              <a:gd name="connsiteY198" fmla="*/ 385382 h 847257"/>
              <a:gd name="connsiteX199" fmla="*/ 844010 w 850322"/>
              <a:gd name="connsiteY199" fmla="*/ 402908 h 847257"/>
              <a:gd name="connsiteX200" fmla="*/ 844010 w 850322"/>
              <a:gd name="connsiteY200" fmla="*/ 409480 h 847257"/>
              <a:gd name="connsiteX201" fmla="*/ 841438 w 850322"/>
              <a:gd name="connsiteY201" fmla="*/ 415671 h 847257"/>
              <a:gd name="connsiteX202" fmla="*/ 840962 w 850322"/>
              <a:gd name="connsiteY202" fmla="*/ 418624 h 847257"/>
              <a:gd name="connsiteX203" fmla="*/ 836295 w 850322"/>
              <a:gd name="connsiteY203" fmla="*/ 440722 h 847257"/>
              <a:gd name="connsiteX204" fmla="*/ 833914 w 850322"/>
              <a:gd name="connsiteY204" fmla="*/ 450247 h 847257"/>
              <a:gd name="connsiteX205" fmla="*/ 829628 w 850322"/>
              <a:gd name="connsiteY205" fmla="*/ 467487 h 847257"/>
              <a:gd name="connsiteX206" fmla="*/ 826675 w 850322"/>
              <a:gd name="connsiteY206" fmla="*/ 481584 h 847257"/>
              <a:gd name="connsiteX207" fmla="*/ 821627 w 850322"/>
              <a:gd name="connsiteY207" fmla="*/ 491871 h 847257"/>
              <a:gd name="connsiteX208" fmla="*/ 818102 w 850322"/>
              <a:gd name="connsiteY208" fmla="*/ 502634 h 847257"/>
              <a:gd name="connsiteX209" fmla="*/ 806672 w 850322"/>
              <a:gd name="connsiteY209" fmla="*/ 531209 h 847257"/>
              <a:gd name="connsiteX210" fmla="*/ 800100 w 850322"/>
              <a:gd name="connsiteY210" fmla="*/ 547688 h 847257"/>
              <a:gd name="connsiteX211" fmla="*/ 794766 w 850322"/>
              <a:gd name="connsiteY211" fmla="*/ 559499 h 847257"/>
              <a:gd name="connsiteX212" fmla="*/ 778764 w 850322"/>
              <a:gd name="connsiteY212" fmla="*/ 588074 h 847257"/>
              <a:gd name="connsiteX213" fmla="*/ 766191 w 850322"/>
              <a:gd name="connsiteY213" fmla="*/ 607124 h 847257"/>
              <a:gd name="connsiteX214" fmla="*/ 760095 w 850322"/>
              <a:gd name="connsiteY214" fmla="*/ 616649 h 847257"/>
              <a:gd name="connsiteX215" fmla="*/ 740283 w 850322"/>
              <a:gd name="connsiteY215" fmla="*/ 645224 h 847257"/>
              <a:gd name="connsiteX216" fmla="*/ 736949 w 850322"/>
              <a:gd name="connsiteY216" fmla="*/ 648938 h 847257"/>
              <a:gd name="connsiteX217" fmla="*/ 723900 w 850322"/>
              <a:gd name="connsiteY217" fmla="*/ 666179 h 847257"/>
              <a:gd name="connsiteX218" fmla="*/ 712851 w 850322"/>
              <a:gd name="connsiteY218" fmla="*/ 680561 h 847257"/>
              <a:gd name="connsiteX219" fmla="*/ 698754 w 850322"/>
              <a:gd name="connsiteY219" fmla="*/ 696849 h 847257"/>
              <a:gd name="connsiteX220" fmla="*/ 694182 w 850322"/>
              <a:gd name="connsiteY220" fmla="*/ 701707 h 847257"/>
              <a:gd name="connsiteX221" fmla="*/ 667703 w 850322"/>
              <a:gd name="connsiteY221" fmla="*/ 727234 h 847257"/>
              <a:gd name="connsiteX222" fmla="*/ 658178 w 850322"/>
              <a:gd name="connsiteY222" fmla="*/ 734378 h 847257"/>
              <a:gd name="connsiteX223" fmla="*/ 651605 w 850322"/>
              <a:gd name="connsiteY223" fmla="*/ 741712 h 847257"/>
              <a:gd name="connsiteX224" fmla="*/ 647890 w 850322"/>
              <a:gd name="connsiteY224" fmla="*/ 745046 h 847257"/>
              <a:gd name="connsiteX225" fmla="*/ 626650 w 850322"/>
              <a:gd name="connsiteY225" fmla="*/ 762000 h 847257"/>
              <a:gd name="connsiteX226" fmla="*/ 614648 w 850322"/>
              <a:gd name="connsiteY226" fmla="*/ 767906 h 847257"/>
              <a:gd name="connsiteX227" fmla="*/ 607124 w 850322"/>
              <a:gd name="connsiteY227" fmla="*/ 774478 h 847257"/>
              <a:gd name="connsiteX228" fmla="*/ 588074 w 850322"/>
              <a:gd name="connsiteY228" fmla="*/ 785146 h 847257"/>
              <a:gd name="connsiteX229" fmla="*/ 569024 w 850322"/>
              <a:gd name="connsiteY229" fmla="*/ 795719 h 847257"/>
              <a:gd name="connsiteX230" fmla="*/ 546259 w 850322"/>
              <a:gd name="connsiteY230" fmla="*/ 806768 h 847257"/>
              <a:gd name="connsiteX231" fmla="*/ 538258 w 850322"/>
              <a:gd name="connsiteY231" fmla="*/ 809339 h 847257"/>
              <a:gd name="connsiteX232" fmla="*/ 531114 w 850322"/>
              <a:gd name="connsiteY232" fmla="*/ 813816 h 847257"/>
              <a:gd name="connsiteX233" fmla="*/ 529590 w 850322"/>
              <a:gd name="connsiteY233" fmla="*/ 814578 h 847257"/>
              <a:gd name="connsiteX234" fmla="*/ 512255 w 850322"/>
              <a:gd name="connsiteY234" fmla="*/ 821055 h 847257"/>
              <a:gd name="connsiteX235" fmla="*/ 501110 w 850322"/>
              <a:gd name="connsiteY235" fmla="*/ 824865 h 847257"/>
              <a:gd name="connsiteX236" fmla="*/ 488156 w 850322"/>
              <a:gd name="connsiteY236" fmla="*/ 828580 h 847257"/>
              <a:gd name="connsiteX237" fmla="*/ 475107 w 850322"/>
              <a:gd name="connsiteY237" fmla="*/ 832104 h 847257"/>
              <a:gd name="connsiteX238" fmla="*/ 461963 w 850322"/>
              <a:gd name="connsiteY238" fmla="*/ 835152 h 847257"/>
              <a:gd name="connsiteX239" fmla="*/ 452438 w 850322"/>
              <a:gd name="connsiteY239" fmla="*/ 837819 h 847257"/>
              <a:gd name="connsiteX240" fmla="*/ 442246 w 850322"/>
              <a:gd name="connsiteY240" fmla="*/ 838962 h 847257"/>
              <a:gd name="connsiteX241" fmla="*/ 437483 w 850322"/>
              <a:gd name="connsiteY241" fmla="*/ 840772 h 847257"/>
              <a:gd name="connsiteX242" fmla="*/ 434054 w 850322"/>
              <a:gd name="connsiteY242" fmla="*/ 840772 h 847257"/>
              <a:gd name="connsiteX243" fmla="*/ 410528 w 850322"/>
              <a:gd name="connsiteY243" fmla="*/ 843534 h 847257"/>
              <a:gd name="connsiteX244" fmla="*/ 403765 w 850322"/>
              <a:gd name="connsiteY244" fmla="*/ 844106 h 847257"/>
              <a:gd name="connsiteX245" fmla="*/ 385191 w 850322"/>
              <a:gd name="connsiteY245" fmla="*/ 844772 h 847257"/>
              <a:gd name="connsiteX246" fmla="*/ 377571 w 850322"/>
              <a:gd name="connsiteY246" fmla="*/ 847249 h 847257"/>
              <a:gd name="connsiteX247" fmla="*/ 345948 w 850322"/>
              <a:gd name="connsiteY247" fmla="*/ 847249 h 847257"/>
              <a:gd name="connsiteX248" fmla="*/ 332518 w 850322"/>
              <a:gd name="connsiteY248" fmla="*/ 845630 h 847257"/>
              <a:gd name="connsiteX249" fmla="*/ 318992 w 850322"/>
              <a:gd name="connsiteY249" fmla="*/ 844296 h 847257"/>
              <a:gd name="connsiteX250" fmla="*/ 300609 w 850322"/>
              <a:gd name="connsiteY250" fmla="*/ 841629 h 847257"/>
              <a:gd name="connsiteX251" fmla="*/ 297275 w 850322"/>
              <a:gd name="connsiteY251" fmla="*/ 841629 h 847257"/>
              <a:gd name="connsiteX252" fmla="*/ 269367 w 850322"/>
              <a:gd name="connsiteY252" fmla="*/ 835152 h 847257"/>
              <a:gd name="connsiteX253" fmla="*/ 253175 w 850322"/>
              <a:gd name="connsiteY253" fmla="*/ 830390 h 847257"/>
              <a:gd name="connsiteX254" fmla="*/ 237458 w 850322"/>
              <a:gd name="connsiteY254" fmla="*/ 824484 h 847257"/>
              <a:gd name="connsiteX255" fmla="*/ 211741 w 850322"/>
              <a:gd name="connsiteY255" fmla="*/ 812102 h 847257"/>
              <a:gd name="connsiteX256" fmla="*/ 178308 w 850322"/>
              <a:gd name="connsiteY256" fmla="*/ 793052 h 847257"/>
              <a:gd name="connsiteX257" fmla="*/ 148400 w 850322"/>
              <a:gd name="connsiteY257" fmla="*/ 771525 h 847257"/>
              <a:gd name="connsiteX258" fmla="*/ 130112 w 850322"/>
              <a:gd name="connsiteY258" fmla="*/ 756952 h 847257"/>
              <a:gd name="connsiteX259" fmla="*/ 111062 w 850322"/>
              <a:gd name="connsiteY259" fmla="*/ 741045 h 847257"/>
              <a:gd name="connsiteX260" fmla="*/ 92297 w 850322"/>
              <a:gd name="connsiteY260" fmla="*/ 723900 h 847257"/>
              <a:gd name="connsiteX261" fmla="*/ 74390 w 850322"/>
              <a:gd name="connsiteY261" fmla="*/ 702278 h 847257"/>
              <a:gd name="connsiteX262" fmla="*/ 63056 w 850322"/>
              <a:gd name="connsiteY262" fmla="*/ 686086 h 847257"/>
              <a:gd name="connsiteX263" fmla="*/ 38100 w 850322"/>
              <a:gd name="connsiteY263" fmla="*/ 645414 h 847257"/>
              <a:gd name="connsiteX264" fmla="*/ 27146 w 850322"/>
              <a:gd name="connsiteY264" fmla="*/ 621602 h 847257"/>
              <a:gd name="connsiteX265" fmla="*/ 19050 w 850322"/>
              <a:gd name="connsiteY265" fmla="*/ 597027 h 847257"/>
              <a:gd name="connsiteX266" fmla="*/ 15431 w 850322"/>
              <a:gd name="connsiteY266" fmla="*/ 584645 h 847257"/>
              <a:gd name="connsiteX267" fmla="*/ 12382 w 850322"/>
              <a:gd name="connsiteY267" fmla="*/ 573786 h 847257"/>
              <a:gd name="connsiteX268" fmla="*/ 9525 w 850322"/>
              <a:gd name="connsiteY268" fmla="*/ 562737 h 847257"/>
              <a:gd name="connsiteX269" fmla="*/ 8287 w 850322"/>
              <a:gd name="connsiteY269" fmla="*/ 553212 h 847257"/>
              <a:gd name="connsiteX270" fmla="*/ 6287 w 850322"/>
              <a:gd name="connsiteY270" fmla="*/ 548735 h 847257"/>
              <a:gd name="connsiteX271" fmla="*/ 5239 w 850322"/>
              <a:gd name="connsiteY271" fmla="*/ 534067 h 847257"/>
              <a:gd name="connsiteX272" fmla="*/ 4382 w 850322"/>
              <a:gd name="connsiteY272" fmla="*/ 529304 h 847257"/>
              <a:gd name="connsiteX273" fmla="*/ 2000 w 850322"/>
              <a:gd name="connsiteY273" fmla="*/ 514350 h 847257"/>
              <a:gd name="connsiteX274" fmla="*/ 1429 w 850322"/>
              <a:gd name="connsiteY274" fmla="*/ 473488 h 847257"/>
              <a:gd name="connsiteX275" fmla="*/ 0 w 850322"/>
              <a:gd name="connsiteY275" fmla="*/ 466725 h 847257"/>
              <a:gd name="connsiteX276" fmla="*/ 1524 w 850322"/>
              <a:gd name="connsiteY276" fmla="*/ 462534 h 847257"/>
              <a:gd name="connsiteX277" fmla="*/ 2096 w 850322"/>
              <a:gd name="connsiteY277" fmla="*/ 446437 h 847257"/>
              <a:gd name="connsiteX278" fmla="*/ 4000 w 850322"/>
              <a:gd name="connsiteY278" fmla="*/ 435197 h 847257"/>
              <a:gd name="connsiteX279" fmla="*/ 4953 w 850322"/>
              <a:gd name="connsiteY279" fmla="*/ 428816 h 847257"/>
              <a:gd name="connsiteX280" fmla="*/ 6001 w 850322"/>
              <a:gd name="connsiteY280" fmla="*/ 413195 h 847257"/>
              <a:gd name="connsiteX281" fmla="*/ 8573 w 850322"/>
              <a:gd name="connsiteY281" fmla="*/ 406432 h 847257"/>
              <a:gd name="connsiteX282" fmla="*/ 11621 w 850322"/>
              <a:gd name="connsiteY282" fmla="*/ 393764 h 847257"/>
              <a:gd name="connsiteX283" fmla="*/ 15240 w 850322"/>
              <a:gd name="connsiteY283" fmla="*/ 381286 h 847257"/>
              <a:gd name="connsiteX284" fmla="*/ 19050 w 850322"/>
              <a:gd name="connsiteY284" fmla="*/ 366046 h 847257"/>
              <a:gd name="connsiteX285" fmla="*/ 24479 w 850322"/>
              <a:gd name="connsiteY285" fmla="*/ 350711 h 847257"/>
              <a:gd name="connsiteX286" fmla="*/ 25622 w 850322"/>
              <a:gd name="connsiteY286" fmla="*/ 347663 h 847257"/>
              <a:gd name="connsiteX287" fmla="*/ 30766 w 850322"/>
              <a:gd name="connsiteY287" fmla="*/ 332327 h 847257"/>
              <a:gd name="connsiteX288" fmla="*/ 37052 w 850322"/>
              <a:gd name="connsiteY288" fmla="*/ 317278 h 847257"/>
              <a:gd name="connsiteX289" fmla="*/ 43339 w 850322"/>
              <a:gd name="connsiteY289" fmla="*/ 302228 h 847257"/>
              <a:gd name="connsiteX290" fmla="*/ 44768 w 850322"/>
              <a:gd name="connsiteY290" fmla="*/ 299276 h 847257"/>
              <a:gd name="connsiteX291" fmla="*/ 62389 w 850322"/>
              <a:gd name="connsiteY291" fmla="*/ 262414 h 847257"/>
              <a:gd name="connsiteX292" fmla="*/ 80772 w 850322"/>
              <a:gd name="connsiteY292" fmla="*/ 227648 h 847257"/>
              <a:gd name="connsiteX293" fmla="*/ 88392 w 850322"/>
              <a:gd name="connsiteY293" fmla="*/ 214979 h 847257"/>
              <a:gd name="connsiteX294" fmla="*/ 95917 w 850322"/>
              <a:gd name="connsiteY294" fmla="*/ 202311 h 847257"/>
              <a:gd name="connsiteX295" fmla="*/ 109252 w 850322"/>
              <a:gd name="connsiteY295" fmla="*/ 181547 h 847257"/>
              <a:gd name="connsiteX296" fmla="*/ 127349 w 850322"/>
              <a:gd name="connsiteY296" fmla="*/ 158020 h 847257"/>
              <a:gd name="connsiteX297" fmla="*/ 137732 w 850322"/>
              <a:gd name="connsiteY297" fmla="*/ 145161 h 847257"/>
              <a:gd name="connsiteX298" fmla="*/ 147257 w 850322"/>
              <a:gd name="connsiteY298" fmla="*/ 133731 h 847257"/>
              <a:gd name="connsiteX299" fmla="*/ 152972 w 850322"/>
              <a:gd name="connsiteY299" fmla="*/ 127730 h 847257"/>
              <a:gd name="connsiteX300" fmla="*/ 179356 w 850322"/>
              <a:gd name="connsiteY300" fmla="*/ 102108 h 847257"/>
              <a:gd name="connsiteX301" fmla="*/ 186976 w 850322"/>
              <a:gd name="connsiteY301" fmla="*/ 95631 h 847257"/>
              <a:gd name="connsiteX302" fmla="*/ 201740 w 850322"/>
              <a:gd name="connsiteY302" fmla="*/ 84677 h 847257"/>
              <a:gd name="connsiteX303" fmla="*/ 209264 w 850322"/>
              <a:gd name="connsiteY303" fmla="*/ 80772 h 847257"/>
              <a:gd name="connsiteX304" fmla="*/ 220504 w 850322"/>
              <a:gd name="connsiteY304" fmla="*/ 82010 h 847257"/>
              <a:gd name="connsiteX305" fmla="*/ 208883 w 850322"/>
              <a:gd name="connsiteY305" fmla="*/ 93917 h 847257"/>
              <a:gd name="connsiteX306" fmla="*/ 210693 w 850322"/>
              <a:gd name="connsiteY306" fmla="*/ 96012 h 847257"/>
              <a:gd name="connsiteX307" fmla="*/ 218599 w 850322"/>
              <a:gd name="connsiteY307" fmla="*/ 93440 h 847257"/>
              <a:gd name="connsiteX308" fmla="*/ 219932 w 850322"/>
              <a:gd name="connsiteY308" fmla="*/ 94393 h 847257"/>
              <a:gd name="connsiteX309" fmla="*/ 219932 w 850322"/>
              <a:gd name="connsiteY309" fmla="*/ 95726 h 847257"/>
              <a:gd name="connsiteX310" fmla="*/ 203740 w 850322"/>
              <a:gd name="connsiteY310" fmla="*/ 120396 h 847257"/>
              <a:gd name="connsiteX311" fmla="*/ 200025 w 850322"/>
              <a:gd name="connsiteY311" fmla="*/ 123825 h 847257"/>
              <a:gd name="connsiteX312" fmla="*/ 196501 w 850322"/>
              <a:gd name="connsiteY312" fmla="*/ 129254 h 847257"/>
              <a:gd name="connsiteX313" fmla="*/ 190691 w 850322"/>
              <a:gd name="connsiteY313" fmla="*/ 138779 h 847257"/>
              <a:gd name="connsiteX314" fmla="*/ 182023 w 850322"/>
              <a:gd name="connsiteY314" fmla="*/ 154496 h 84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850322" h="847257">
                <a:moveTo>
                  <a:pt x="182023" y="154496"/>
                </a:moveTo>
                <a:cubicBezTo>
                  <a:pt x="173004" y="164430"/>
                  <a:pt x="164666" y="174964"/>
                  <a:pt x="157067" y="186023"/>
                </a:cubicBezTo>
                <a:cubicBezTo>
                  <a:pt x="156019" y="187262"/>
                  <a:pt x="155639" y="189071"/>
                  <a:pt x="154496" y="190214"/>
                </a:cubicBezTo>
                <a:cubicBezTo>
                  <a:pt x="147801" y="197507"/>
                  <a:pt x="142390" y="205880"/>
                  <a:pt x="138494" y="214979"/>
                </a:cubicBezTo>
                <a:cubicBezTo>
                  <a:pt x="135022" y="221822"/>
                  <a:pt x="131174" y="228469"/>
                  <a:pt x="126968" y="234887"/>
                </a:cubicBezTo>
                <a:cubicBezTo>
                  <a:pt x="121539" y="243173"/>
                  <a:pt x="117443" y="252127"/>
                  <a:pt x="112776" y="260794"/>
                </a:cubicBezTo>
                <a:cubicBezTo>
                  <a:pt x="109252" y="273939"/>
                  <a:pt x="100965" y="285274"/>
                  <a:pt x="97346" y="298895"/>
                </a:cubicBezTo>
                <a:cubicBezTo>
                  <a:pt x="95052" y="305424"/>
                  <a:pt x="92315" y="311789"/>
                  <a:pt x="89154" y="317945"/>
                </a:cubicBezTo>
                <a:cubicBezTo>
                  <a:pt x="86773" y="323469"/>
                  <a:pt x="84677" y="328994"/>
                  <a:pt x="82582" y="334613"/>
                </a:cubicBezTo>
                <a:cubicBezTo>
                  <a:pt x="80486" y="340233"/>
                  <a:pt x="78010" y="346900"/>
                  <a:pt x="75248" y="352425"/>
                </a:cubicBezTo>
                <a:cubicBezTo>
                  <a:pt x="72691" y="358633"/>
                  <a:pt x="70528" y="364995"/>
                  <a:pt x="68771" y="371475"/>
                </a:cubicBezTo>
                <a:cubicBezTo>
                  <a:pt x="65835" y="377902"/>
                  <a:pt x="64092" y="384808"/>
                  <a:pt x="63627" y="391859"/>
                </a:cubicBezTo>
                <a:cubicBezTo>
                  <a:pt x="63627" y="393483"/>
                  <a:pt x="63235" y="395085"/>
                  <a:pt x="62484" y="396526"/>
                </a:cubicBezTo>
                <a:cubicBezTo>
                  <a:pt x="61247" y="398949"/>
                  <a:pt x="60564" y="401617"/>
                  <a:pt x="60484" y="404336"/>
                </a:cubicBezTo>
                <a:cubicBezTo>
                  <a:pt x="60396" y="405955"/>
                  <a:pt x="60396" y="407576"/>
                  <a:pt x="60484" y="409194"/>
                </a:cubicBezTo>
                <a:cubicBezTo>
                  <a:pt x="60484" y="413766"/>
                  <a:pt x="57817" y="417481"/>
                  <a:pt x="57245" y="421767"/>
                </a:cubicBezTo>
                <a:cubicBezTo>
                  <a:pt x="56674" y="426053"/>
                  <a:pt x="56579" y="430435"/>
                  <a:pt x="55912" y="434721"/>
                </a:cubicBezTo>
                <a:cubicBezTo>
                  <a:pt x="55501" y="436284"/>
                  <a:pt x="54893" y="437788"/>
                  <a:pt x="54102" y="439198"/>
                </a:cubicBezTo>
                <a:lnTo>
                  <a:pt x="52959" y="460343"/>
                </a:lnTo>
                <a:lnTo>
                  <a:pt x="50864" y="465582"/>
                </a:lnTo>
                <a:lnTo>
                  <a:pt x="50864" y="495300"/>
                </a:lnTo>
                <a:cubicBezTo>
                  <a:pt x="50864" y="495300"/>
                  <a:pt x="50864" y="495300"/>
                  <a:pt x="50864" y="495872"/>
                </a:cubicBezTo>
                <a:cubicBezTo>
                  <a:pt x="50864" y="496443"/>
                  <a:pt x="52007" y="498920"/>
                  <a:pt x="52769" y="500920"/>
                </a:cubicBezTo>
                <a:lnTo>
                  <a:pt x="53912" y="537115"/>
                </a:lnTo>
                <a:cubicBezTo>
                  <a:pt x="55154" y="539859"/>
                  <a:pt x="56080" y="542735"/>
                  <a:pt x="56674" y="545687"/>
                </a:cubicBezTo>
                <a:cubicBezTo>
                  <a:pt x="56951" y="551097"/>
                  <a:pt x="58176" y="556417"/>
                  <a:pt x="60293" y="561404"/>
                </a:cubicBezTo>
                <a:cubicBezTo>
                  <a:pt x="59817" y="566547"/>
                  <a:pt x="63246" y="570929"/>
                  <a:pt x="63913" y="575501"/>
                </a:cubicBezTo>
                <a:cubicBezTo>
                  <a:pt x="64580" y="580073"/>
                  <a:pt x="66866" y="585026"/>
                  <a:pt x="67723" y="589598"/>
                </a:cubicBezTo>
                <a:cubicBezTo>
                  <a:pt x="68781" y="593809"/>
                  <a:pt x="70117" y="597946"/>
                  <a:pt x="71723" y="601980"/>
                </a:cubicBezTo>
                <a:cubicBezTo>
                  <a:pt x="73247" y="606647"/>
                  <a:pt x="75343" y="611505"/>
                  <a:pt x="76962" y="615601"/>
                </a:cubicBezTo>
                <a:cubicBezTo>
                  <a:pt x="77254" y="617209"/>
                  <a:pt x="77635" y="618798"/>
                  <a:pt x="78105" y="620363"/>
                </a:cubicBezTo>
                <a:cubicBezTo>
                  <a:pt x="87609" y="641300"/>
                  <a:pt x="98956" y="661350"/>
                  <a:pt x="112014" y="680276"/>
                </a:cubicBezTo>
                <a:cubicBezTo>
                  <a:pt x="119809" y="691666"/>
                  <a:pt x="128710" y="702258"/>
                  <a:pt x="138589" y="711899"/>
                </a:cubicBezTo>
                <a:cubicBezTo>
                  <a:pt x="143092" y="716872"/>
                  <a:pt x="148289" y="721171"/>
                  <a:pt x="154019" y="724662"/>
                </a:cubicBezTo>
                <a:cubicBezTo>
                  <a:pt x="156854" y="726448"/>
                  <a:pt x="159393" y="728665"/>
                  <a:pt x="161544" y="731234"/>
                </a:cubicBezTo>
                <a:cubicBezTo>
                  <a:pt x="176331" y="744865"/>
                  <a:pt x="192704" y="756666"/>
                  <a:pt x="210312" y="766382"/>
                </a:cubicBezTo>
                <a:cubicBezTo>
                  <a:pt x="225362" y="775240"/>
                  <a:pt x="241268" y="782384"/>
                  <a:pt x="256889" y="789908"/>
                </a:cubicBezTo>
                <a:cubicBezTo>
                  <a:pt x="260890" y="793242"/>
                  <a:pt x="266986" y="791813"/>
                  <a:pt x="270891" y="795433"/>
                </a:cubicBezTo>
                <a:cubicBezTo>
                  <a:pt x="275642" y="797253"/>
                  <a:pt x="280553" y="798625"/>
                  <a:pt x="285560" y="799529"/>
                </a:cubicBezTo>
                <a:cubicBezTo>
                  <a:pt x="289429" y="800261"/>
                  <a:pt x="293222" y="801345"/>
                  <a:pt x="296894" y="802767"/>
                </a:cubicBezTo>
                <a:cubicBezTo>
                  <a:pt x="301188" y="804153"/>
                  <a:pt x="305583" y="805203"/>
                  <a:pt x="310039" y="805910"/>
                </a:cubicBezTo>
                <a:cubicBezTo>
                  <a:pt x="312256" y="806392"/>
                  <a:pt x="314401" y="807161"/>
                  <a:pt x="316421" y="808196"/>
                </a:cubicBezTo>
                <a:cubicBezTo>
                  <a:pt x="324328" y="808187"/>
                  <a:pt x="332215" y="809017"/>
                  <a:pt x="339947" y="810673"/>
                </a:cubicBezTo>
                <a:cubicBezTo>
                  <a:pt x="344165" y="808618"/>
                  <a:pt x="349128" y="808797"/>
                  <a:pt x="353187" y="811149"/>
                </a:cubicBezTo>
                <a:lnTo>
                  <a:pt x="366617" y="811149"/>
                </a:lnTo>
                <a:cubicBezTo>
                  <a:pt x="369094" y="809149"/>
                  <a:pt x="372237" y="811149"/>
                  <a:pt x="374523" y="810387"/>
                </a:cubicBezTo>
                <a:cubicBezTo>
                  <a:pt x="376809" y="809625"/>
                  <a:pt x="381000" y="812578"/>
                  <a:pt x="384048" y="810387"/>
                </a:cubicBezTo>
                <a:cubicBezTo>
                  <a:pt x="387047" y="809087"/>
                  <a:pt x="390308" y="808500"/>
                  <a:pt x="393573" y="808673"/>
                </a:cubicBezTo>
                <a:cubicBezTo>
                  <a:pt x="397002" y="808673"/>
                  <a:pt x="400431" y="808673"/>
                  <a:pt x="403860" y="808673"/>
                </a:cubicBezTo>
                <a:lnTo>
                  <a:pt x="411766" y="805434"/>
                </a:lnTo>
                <a:cubicBezTo>
                  <a:pt x="417522" y="805802"/>
                  <a:pt x="423287" y="804857"/>
                  <a:pt x="428625" y="802672"/>
                </a:cubicBezTo>
                <a:cubicBezTo>
                  <a:pt x="429190" y="802545"/>
                  <a:pt x="429775" y="802545"/>
                  <a:pt x="430340" y="802672"/>
                </a:cubicBezTo>
                <a:cubicBezTo>
                  <a:pt x="436007" y="802618"/>
                  <a:pt x="441620" y="801555"/>
                  <a:pt x="446913" y="799529"/>
                </a:cubicBezTo>
                <a:cubicBezTo>
                  <a:pt x="452819" y="799529"/>
                  <a:pt x="457676" y="796385"/>
                  <a:pt x="463296" y="795623"/>
                </a:cubicBezTo>
                <a:cubicBezTo>
                  <a:pt x="465487" y="795623"/>
                  <a:pt x="467487" y="793623"/>
                  <a:pt x="469678" y="793433"/>
                </a:cubicBezTo>
                <a:cubicBezTo>
                  <a:pt x="478058" y="792161"/>
                  <a:pt x="486131" y="789352"/>
                  <a:pt x="493490" y="785146"/>
                </a:cubicBezTo>
                <a:cubicBezTo>
                  <a:pt x="501110" y="781622"/>
                  <a:pt x="508825" y="778193"/>
                  <a:pt x="516636" y="775049"/>
                </a:cubicBezTo>
                <a:cubicBezTo>
                  <a:pt x="527659" y="770803"/>
                  <a:pt x="538248" y="765508"/>
                  <a:pt x="548259" y="759238"/>
                </a:cubicBezTo>
                <a:cubicBezTo>
                  <a:pt x="551325" y="757738"/>
                  <a:pt x="554511" y="756495"/>
                  <a:pt x="557784" y="755523"/>
                </a:cubicBezTo>
                <a:cubicBezTo>
                  <a:pt x="561676" y="751638"/>
                  <a:pt x="566181" y="748419"/>
                  <a:pt x="571119" y="745998"/>
                </a:cubicBezTo>
                <a:cubicBezTo>
                  <a:pt x="572167" y="745998"/>
                  <a:pt x="572834" y="744665"/>
                  <a:pt x="573691" y="743903"/>
                </a:cubicBezTo>
                <a:cubicBezTo>
                  <a:pt x="578944" y="739353"/>
                  <a:pt x="584585" y="735274"/>
                  <a:pt x="590550" y="731711"/>
                </a:cubicBezTo>
                <a:cubicBezTo>
                  <a:pt x="596360" y="728377"/>
                  <a:pt x="600647" y="723043"/>
                  <a:pt x="606457" y="719423"/>
                </a:cubicBezTo>
                <a:cubicBezTo>
                  <a:pt x="611337" y="715716"/>
                  <a:pt x="615982" y="711708"/>
                  <a:pt x="620363" y="707422"/>
                </a:cubicBezTo>
                <a:cubicBezTo>
                  <a:pt x="622777" y="705779"/>
                  <a:pt x="625326" y="704344"/>
                  <a:pt x="627983" y="703136"/>
                </a:cubicBezTo>
                <a:cubicBezTo>
                  <a:pt x="632872" y="698872"/>
                  <a:pt x="637165" y="693971"/>
                  <a:pt x="640747" y="688562"/>
                </a:cubicBezTo>
                <a:cubicBezTo>
                  <a:pt x="644142" y="688020"/>
                  <a:pt x="646982" y="685691"/>
                  <a:pt x="648176" y="682466"/>
                </a:cubicBezTo>
                <a:cubicBezTo>
                  <a:pt x="650047" y="676886"/>
                  <a:pt x="652307" y="671443"/>
                  <a:pt x="654939" y="666179"/>
                </a:cubicBezTo>
                <a:cubicBezTo>
                  <a:pt x="654301" y="665217"/>
                  <a:pt x="653759" y="664196"/>
                  <a:pt x="653320" y="663131"/>
                </a:cubicBezTo>
                <a:cubicBezTo>
                  <a:pt x="652754" y="661548"/>
                  <a:pt x="653122" y="659783"/>
                  <a:pt x="654272" y="658559"/>
                </a:cubicBezTo>
                <a:cubicBezTo>
                  <a:pt x="656241" y="656594"/>
                  <a:pt x="658713" y="655210"/>
                  <a:pt x="661416" y="654558"/>
                </a:cubicBezTo>
                <a:lnTo>
                  <a:pt x="665893" y="645700"/>
                </a:lnTo>
                <a:lnTo>
                  <a:pt x="666560" y="632079"/>
                </a:lnTo>
                <a:cubicBezTo>
                  <a:pt x="668369" y="627221"/>
                  <a:pt x="672656" y="626269"/>
                  <a:pt x="675513" y="623792"/>
                </a:cubicBezTo>
                <a:cubicBezTo>
                  <a:pt x="677704" y="619697"/>
                  <a:pt x="675513" y="615220"/>
                  <a:pt x="677132" y="611029"/>
                </a:cubicBezTo>
                <a:lnTo>
                  <a:pt x="686657" y="600170"/>
                </a:lnTo>
                <a:lnTo>
                  <a:pt x="687134" y="588264"/>
                </a:lnTo>
                <a:lnTo>
                  <a:pt x="695230" y="579882"/>
                </a:lnTo>
                <a:cubicBezTo>
                  <a:pt x="695979" y="576579"/>
                  <a:pt x="697131" y="573380"/>
                  <a:pt x="698659" y="570357"/>
                </a:cubicBezTo>
                <a:cubicBezTo>
                  <a:pt x="700945" y="567023"/>
                  <a:pt x="699992" y="562928"/>
                  <a:pt x="702183" y="559594"/>
                </a:cubicBezTo>
                <a:cubicBezTo>
                  <a:pt x="703628" y="556526"/>
                  <a:pt x="704807" y="553339"/>
                  <a:pt x="705707" y="550069"/>
                </a:cubicBezTo>
                <a:cubicBezTo>
                  <a:pt x="706739" y="548142"/>
                  <a:pt x="707202" y="545962"/>
                  <a:pt x="707041" y="543782"/>
                </a:cubicBezTo>
                <a:cubicBezTo>
                  <a:pt x="707186" y="537802"/>
                  <a:pt x="708615" y="531922"/>
                  <a:pt x="711232" y="526542"/>
                </a:cubicBezTo>
                <a:cubicBezTo>
                  <a:pt x="712666" y="520746"/>
                  <a:pt x="716025" y="515609"/>
                  <a:pt x="720757" y="511969"/>
                </a:cubicBezTo>
                <a:cubicBezTo>
                  <a:pt x="720757" y="506825"/>
                  <a:pt x="723995" y="503396"/>
                  <a:pt x="724853" y="499110"/>
                </a:cubicBezTo>
                <a:cubicBezTo>
                  <a:pt x="725564" y="495369"/>
                  <a:pt x="726715" y="491723"/>
                  <a:pt x="728282" y="488251"/>
                </a:cubicBezTo>
                <a:cubicBezTo>
                  <a:pt x="729996" y="484251"/>
                  <a:pt x="730853" y="479870"/>
                  <a:pt x="732663" y="476060"/>
                </a:cubicBezTo>
                <a:cubicBezTo>
                  <a:pt x="733830" y="472439"/>
                  <a:pt x="734597" y="468702"/>
                  <a:pt x="734949" y="464915"/>
                </a:cubicBezTo>
                <a:lnTo>
                  <a:pt x="744474" y="445865"/>
                </a:lnTo>
                <a:lnTo>
                  <a:pt x="745712" y="435007"/>
                </a:lnTo>
                <a:cubicBezTo>
                  <a:pt x="747453" y="432797"/>
                  <a:pt x="749043" y="430474"/>
                  <a:pt x="750475" y="428054"/>
                </a:cubicBezTo>
                <a:cubicBezTo>
                  <a:pt x="752189" y="424720"/>
                  <a:pt x="751808" y="420529"/>
                  <a:pt x="754380" y="417386"/>
                </a:cubicBezTo>
                <a:cubicBezTo>
                  <a:pt x="755227" y="412053"/>
                  <a:pt x="756500" y="406798"/>
                  <a:pt x="758190" y="401669"/>
                </a:cubicBezTo>
                <a:cubicBezTo>
                  <a:pt x="758954" y="397932"/>
                  <a:pt x="760038" y="394267"/>
                  <a:pt x="761429" y="390716"/>
                </a:cubicBezTo>
                <a:cubicBezTo>
                  <a:pt x="762762" y="387191"/>
                  <a:pt x="762095" y="383191"/>
                  <a:pt x="764286" y="379762"/>
                </a:cubicBezTo>
                <a:cubicBezTo>
                  <a:pt x="766477" y="376333"/>
                  <a:pt x="765238" y="371189"/>
                  <a:pt x="767429" y="367189"/>
                </a:cubicBezTo>
                <a:cubicBezTo>
                  <a:pt x="769620" y="363188"/>
                  <a:pt x="769049" y="358712"/>
                  <a:pt x="771620" y="354901"/>
                </a:cubicBezTo>
                <a:cubicBezTo>
                  <a:pt x="772228" y="353391"/>
                  <a:pt x="772489" y="351764"/>
                  <a:pt x="772382" y="350139"/>
                </a:cubicBezTo>
                <a:cubicBezTo>
                  <a:pt x="772608" y="346337"/>
                  <a:pt x="773478" y="342601"/>
                  <a:pt x="774954" y="339090"/>
                </a:cubicBezTo>
                <a:cubicBezTo>
                  <a:pt x="775821" y="335979"/>
                  <a:pt x="776363" y="332787"/>
                  <a:pt x="776573" y="329565"/>
                </a:cubicBezTo>
                <a:cubicBezTo>
                  <a:pt x="777125" y="327931"/>
                  <a:pt x="777859" y="326366"/>
                  <a:pt x="778764" y="324898"/>
                </a:cubicBezTo>
                <a:lnTo>
                  <a:pt x="779907" y="298514"/>
                </a:lnTo>
                <a:lnTo>
                  <a:pt x="782288" y="292894"/>
                </a:lnTo>
                <a:cubicBezTo>
                  <a:pt x="783431" y="271177"/>
                  <a:pt x="782955" y="249460"/>
                  <a:pt x="782288" y="226981"/>
                </a:cubicBezTo>
                <a:lnTo>
                  <a:pt x="779907" y="220790"/>
                </a:lnTo>
                <a:lnTo>
                  <a:pt x="778955" y="207074"/>
                </a:lnTo>
                <a:cubicBezTo>
                  <a:pt x="775406" y="201642"/>
                  <a:pt x="772888" y="195604"/>
                  <a:pt x="771525" y="189262"/>
                </a:cubicBezTo>
                <a:cubicBezTo>
                  <a:pt x="771429" y="188189"/>
                  <a:pt x="771104" y="187150"/>
                  <a:pt x="770573" y="186214"/>
                </a:cubicBezTo>
                <a:cubicBezTo>
                  <a:pt x="765905" y="176689"/>
                  <a:pt x="763810" y="167164"/>
                  <a:pt x="759143" y="157639"/>
                </a:cubicBezTo>
                <a:cubicBezTo>
                  <a:pt x="756666" y="152781"/>
                  <a:pt x="754094" y="148114"/>
                  <a:pt x="751713" y="142970"/>
                </a:cubicBezTo>
                <a:cubicBezTo>
                  <a:pt x="749055" y="136935"/>
                  <a:pt x="745346" y="131421"/>
                  <a:pt x="740759" y="126683"/>
                </a:cubicBezTo>
                <a:cubicBezTo>
                  <a:pt x="738378" y="124397"/>
                  <a:pt x="737235" y="121063"/>
                  <a:pt x="734949" y="118682"/>
                </a:cubicBezTo>
                <a:cubicBezTo>
                  <a:pt x="731123" y="114626"/>
                  <a:pt x="727051" y="110808"/>
                  <a:pt x="722757" y="107252"/>
                </a:cubicBezTo>
                <a:cubicBezTo>
                  <a:pt x="710167" y="96124"/>
                  <a:pt x="696095" y="86797"/>
                  <a:pt x="680942" y="79534"/>
                </a:cubicBezTo>
                <a:cubicBezTo>
                  <a:pt x="674039" y="75708"/>
                  <a:pt x="666802" y="72519"/>
                  <a:pt x="659321" y="70009"/>
                </a:cubicBezTo>
                <a:cubicBezTo>
                  <a:pt x="657738" y="69478"/>
                  <a:pt x="656233" y="68741"/>
                  <a:pt x="654844" y="67818"/>
                </a:cubicBezTo>
                <a:cubicBezTo>
                  <a:pt x="652844" y="66770"/>
                  <a:pt x="651034" y="64865"/>
                  <a:pt x="649034" y="64675"/>
                </a:cubicBezTo>
                <a:cubicBezTo>
                  <a:pt x="644938" y="64675"/>
                  <a:pt x="641699" y="61627"/>
                  <a:pt x="637794" y="60960"/>
                </a:cubicBezTo>
                <a:cubicBezTo>
                  <a:pt x="633884" y="60463"/>
                  <a:pt x="630047" y="59504"/>
                  <a:pt x="626364" y="58103"/>
                </a:cubicBezTo>
                <a:cubicBezTo>
                  <a:pt x="623127" y="57411"/>
                  <a:pt x="619944" y="56487"/>
                  <a:pt x="616839" y="55340"/>
                </a:cubicBezTo>
                <a:cubicBezTo>
                  <a:pt x="615819" y="54865"/>
                  <a:pt x="614723" y="54575"/>
                  <a:pt x="613601" y="54483"/>
                </a:cubicBezTo>
                <a:cubicBezTo>
                  <a:pt x="608463" y="54577"/>
                  <a:pt x="603375" y="53468"/>
                  <a:pt x="598742" y="51245"/>
                </a:cubicBezTo>
                <a:cubicBezTo>
                  <a:pt x="594246" y="50675"/>
                  <a:pt x="589814" y="49687"/>
                  <a:pt x="585502" y="48292"/>
                </a:cubicBezTo>
                <a:cubicBezTo>
                  <a:pt x="580835" y="46577"/>
                  <a:pt x="575977" y="46577"/>
                  <a:pt x="570738" y="44768"/>
                </a:cubicBezTo>
                <a:cubicBezTo>
                  <a:pt x="565499" y="42958"/>
                  <a:pt x="561213" y="44101"/>
                  <a:pt x="557689" y="41624"/>
                </a:cubicBezTo>
                <a:lnTo>
                  <a:pt x="542544" y="40481"/>
                </a:lnTo>
                <a:lnTo>
                  <a:pt x="536734" y="38100"/>
                </a:lnTo>
                <a:lnTo>
                  <a:pt x="511493" y="37148"/>
                </a:lnTo>
                <a:lnTo>
                  <a:pt x="504825" y="34957"/>
                </a:lnTo>
                <a:lnTo>
                  <a:pt x="479584" y="34957"/>
                </a:lnTo>
                <a:cubicBezTo>
                  <a:pt x="477881" y="34674"/>
                  <a:pt x="476143" y="34674"/>
                  <a:pt x="474440" y="34957"/>
                </a:cubicBezTo>
                <a:cubicBezTo>
                  <a:pt x="465080" y="37179"/>
                  <a:pt x="455486" y="38266"/>
                  <a:pt x="445865" y="38195"/>
                </a:cubicBezTo>
                <a:lnTo>
                  <a:pt x="439769" y="40386"/>
                </a:lnTo>
                <a:lnTo>
                  <a:pt x="425101" y="41529"/>
                </a:lnTo>
                <a:cubicBezTo>
                  <a:pt x="423197" y="42500"/>
                  <a:pt x="421181" y="43235"/>
                  <a:pt x="419100" y="43720"/>
                </a:cubicBezTo>
                <a:cubicBezTo>
                  <a:pt x="411299" y="45020"/>
                  <a:pt x="403572" y="46737"/>
                  <a:pt x="395954" y="48863"/>
                </a:cubicBezTo>
                <a:cubicBezTo>
                  <a:pt x="388811" y="50483"/>
                  <a:pt x="381953" y="53054"/>
                  <a:pt x="374999" y="55245"/>
                </a:cubicBezTo>
                <a:cubicBezTo>
                  <a:pt x="373486" y="55960"/>
                  <a:pt x="371885" y="56472"/>
                  <a:pt x="370237" y="56769"/>
                </a:cubicBezTo>
                <a:cubicBezTo>
                  <a:pt x="365171" y="57334"/>
                  <a:pt x="360259" y="58853"/>
                  <a:pt x="355759" y="61246"/>
                </a:cubicBezTo>
                <a:cubicBezTo>
                  <a:pt x="352139" y="62770"/>
                  <a:pt x="348615" y="64675"/>
                  <a:pt x="344900" y="66485"/>
                </a:cubicBezTo>
                <a:cubicBezTo>
                  <a:pt x="337513" y="67588"/>
                  <a:pt x="330383" y="70008"/>
                  <a:pt x="323850" y="73628"/>
                </a:cubicBezTo>
                <a:cubicBezTo>
                  <a:pt x="318611" y="73628"/>
                  <a:pt x="312420" y="73628"/>
                  <a:pt x="306134" y="73628"/>
                </a:cubicBezTo>
                <a:cubicBezTo>
                  <a:pt x="299847" y="73628"/>
                  <a:pt x="294799" y="73628"/>
                  <a:pt x="288798" y="73628"/>
                </a:cubicBezTo>
                <a:cubicBezTo>
                  <a:pt x="286786" y="72908"/>
                  <a:pt x="285076" y="71533"/>
                  <a:pt x="283940" y="69723"/>
                </a:cubicBezTo>
                <a:cubicBezTo>
                  <a:pt x="282591" y="67908"/>
                  <a:pt x="282967" y="65342"/>
                  <a:pt x="284782" y="63992"/>
                </a:cubicBezTo>
                <a:cubicBezTo>
                  <a:pt x="284818" y="63965"/>
                  <a:pt x="284856" y="63939"/>
                  <a:pt x="284893" y="63913"/>
                </a:cubicBezTo>
                <a:cubicBezTo>
                  <a:pt x="291941" y="59341"/>
                  <a:pt x="298799" y="54388"/>
                  <a:pt x="306134" y="50387"/>
                </a:cubicBezTo>
                <a:cubicBezTo>
                  <a:pt x="320989" y="41295"/>
                  <a:pt x="336456" y="33243"/>
                  <a:pt x="352425" y="26289"/>
                </a:cubicBezTo>
                <a:cubicBezTo>
                  <a:pt x="353949" y="25718"/>
                  <a:pt x="355664" y="25432"/>
                  <a:pt x="357283" y="24765"/>
                </a:cubicBezTo>
                <a:cubicBezTo>
                  <a:pt x="368152" y="20171"/>
                  <a:pt x="379284" y="16227"/>
                  <a:pt x="390620" y="12954"/>
                </a:cubicBezTo>
                <a:cubicBezTo>
                  <a:pt x="396526" y="11239"/>
                  <a:pt x="402812" y="10478"/>
                  <a:pt x="408718" y="8668"/>
                </a:cubicBezTo>
                <a:cubicBezTo>
                  <a:pt x="413480" y="9144"/>
                  <a:pt x="417290" y="6001"/>
                  <a:pt x="421862" y="5715"/>
                </a:cubicBezTo>
                <a:lnTo>
                  <a:pt x="433197" y="4858"/>
                </a:lnTo>
                <a:cubicBezTo>
                  <a:pt x="434878" y="4872"/>
                  <a:pt x="436551" y="4615"/>
                  <a:pt x="438150" y="4096"/>
                </a:cubicBezTo>
                <a:cubicBezTo>
                  <a:pt x="442454" y="2562"/>
                  <a:pt x="447016" y="1883"/>
                  <a:pt x="451580" y="2096"/>
                </a:cubicBezTo>
                <a:lnTo>
                  <a:pt x="463582" y="1619"/>
                </a:lnTo>
                <a:cubicBezTo>
                  <a:pt x="467560" y="2011"/>
                  <a:pt x="471575" y="1456"/>
                  <a:pt x="475298" y="0"/>
                </a:cubicBezTo>
                <a:cubicBezTo>
                  <a:pt x="479113" y="863"/>
                  <a:pt x="483006" y="1342"/>
                  <a:pt x="486918" y="1429"/>
                </a:cubicBezTo>
                <a:cubicBezTo>
                  <a:pt x="495491" y="1429"/>
                  <a:pt x="504032" y="1429"/>
                  <a:pt x="512540" y="1429"/>
                </a:cubicBezTo>
                <a:cubicBezTo>
                  <a:pt x="518776" y="841"/>
                  <a:pt x="525065" y="1688"/>
                  <a:pt x="530924" y="3905"/>
                </a:cubicBezTo>
                <a:lnTo>
                  <a:pt x="549974" y="5334"/>
                </a:lnTo>
                <a:lnTo>
                  <a:pt x="554260" y="6953"/>
                </a:lnTo>
                <a:cubicBezTo>
                  <a:pt x="556988" y="7708"/>
                  <a:pt x="559812" y="8061"/>
                  <a:pt x="562642" y="8001"/>
                </a:cubicBezTo>
                <a:cubicBezTo>
                  <a:pt x="565662" y="7969"/>
                  <a:pt x="568664" y="8485"/>
                  <a:pt x="571500" y="9525"/>
                </a:cubicBezTo>
                <a:cubicBezTo>
                  <a:pt x="576263" y="12002"/>
                  <a:pt x="581692" y="10668"/>
                  <a:pt x="586359" y="12859"/>
                </a:cubicBezTo>
                <a:cubicBezTo>
                  <a:pt x="587866" y="13632"/>
                  <a:pt x="589467" y="14209"/>
                  <a:pt x="591122" y="14573"/>
                </a:cubicBezTo>
                <a:cubicBezTo>
                  <a:pt x="596220" y="14784"/>
                  <a:pt x="601259" y="15747"/>
                  <a:pt x="606076" y="17431"/>
                </a:cubicBezTo>
                <a:cubicBezTo>
                  <a:pt x="610076" y="19431"/>
                  <a:pt x="615029" y="18098"/>
                  <a:pt x="619220" y="20384"/>
                </a:cubicBezTo>
                <a:cubicBezTo>
                  <a:pt x="623411" y="22670"/>
                  <a:pt x="629507" y="21050"/>
                  <a:pt x="633889" y="24194"/>
                </a:cubicBezTo>
                <a:cubicBezTo>
                  <a:pt x="643795" y="25738"/>
                  <a:pt x="653422" y="28722"/>
                  <a:pt x="662464" y="33052"/>
                </a:cubicBezTo>
                <a:cubicBezTo>
                  <a:pt x="664464" y="33909"/>
                  <a:pt x="666845" y="34195"/>
                  <a:pt x="668941" y="34862"/>
                </a:cubicBezTo>
                <a:cubicBezTo>
                  <a:pt x="672656" y="36195"/>
                  <a:pt x="676275" y="37529"/>
                  <a:pt x="680180" y="38576"/>
                </a:cubicBezTo>
                <a:cubicBezTo>
                  <a:pt x="684428" y="40096"/>
                  <a:pt x="688539" y="41976"/>
                  <a:pt x="692468" y="44196"/>
                </a:cubicBezTo>
                <a:cubicBezTo>
                  <a:pt x="697040" y="46387"/>
                  <a:pt x="701516" y="48863"/>
                  <a:pt x="706184" y="50768"/>
                </a:cubicBezTo>
                <a:cubicBezTo>
                  <a:pt x="718901" y="56765"/>
                  <a:pt x="731187" y="63640"/>
                  <a:pt x="742950" y="71342"/>
                </a:cubicBezTo>
                <a:cubicBezTo>
                  <a:pt x="748665" y="76676"/>
                  <a:pt x="755999" y="80105"/>
                  <a:pt x="762000" y="85344"/>
                </a:cubicBezTo>
                <a:cubicBezTo>
                  <a:pt x="769120" y="91339"/>
                  <a:pt x="775804" y="97832"/>
                  <a:pt x="782003" y="104775"/>
                </a:cubicBezTo>
                <a:cubicBezTo>
                  <a:pt x="789884" y="113348"/>
                  <a:pt x="796551" y="122962"/>
                  <a:pt x="801815" y="133350"/>
                </a:cubicBezTo>
                <a:cubicBezTo>
                  <a:pt x="805625" y="141827"/>
                  <a:pt x="810482" y="149733"/>
                  <a:pt x="814864" y="158020"/>
                </a:cubicBezTo>
                <a:cubicBezTo>
                  <a:pt x="817150" y="162401"/>
                  <a:pt x="819245" y="166878"/>
                  <a:pt x="821436" y="171260"/>
                </a:cubicBezTo>
                <a:cubicBezTo>
                  <a:pt x="822076" y="172169"/>
                  <a:pt x="822590" y="173163"/>
                  <a:pt x="822960" y="174212"/>
                </a:cubicBezTo>
                <a:cubicBezTo>
                  <a:pt x="824611" y="180520"/>
                  <a:pt x="826810" y="186671"/>
                  <a:pt x="829532" y="192596"/>
                </a:cubicBezTo>
                <a:cubicBezTo>
                  <a:pt x="830119" y="195858"/>
                  <a:pt x="831045" y="199051"/>
                  <a:pt x="832295" y="202121"/>
                </a:cubicBezTo>
                <a:cubicBezTo>
                  <a:pt x="832999" y="203579"/>
                  <a:pt x="833389" y="205169"/>
                  <a:pt x="833438" y="206788"/>
                </a:cubicBezTo>
                <a:cubicBezTo>
                  <a:pt x="833837" y="210975"/>
                  <a:pt x="834732" y="215099"/>
                  <a:pt x="836105" y="219075"/>
                </a:cubicBezTo>
                <a:cubicBezTo>
                  <a:pt x="837127" y="223254"/>
                  <a:pt x="837671" y="227536"/>
                  <a:pt x="837724" y="231839"/>
                </a:cubicBezTo>
                <a:lnTo>
                  <a:pt x="839819" y="236315"/>
                </a:lnTo>
                <a:cubicBezTo>
                  <a:pt x="841248" y="252222"/>
                  <a:pt x="839819" y="267938"/>
                  <a:pt x="839819" y="283940"/>
                </a:cubicBezTo>
                <a:cubicBezTo>
                  <a:pt x="839654" y="285555"/>
                  <a:pt x="839334" y="287149"/>
                  <a:pt x="838867" y="288703"/>
                </a:cubicBezTo>
                <a:cubicBezTo>
                  <a:pt x="838867" y="289751"/>
                  <a:pt x="838010" y="290989"/>
                  <a:pt x="838867" y="291751"/>
                </a:cubicBezTo>
                <a:cubicBezTo>
                  <a:pt x="841820" y="296704"/>
                  <a:pt x="838867" y="301276"/>
                  <a:pt x="838010" y="305848"/>
                </a:cubicBezTo>
                <a:cubicBezTo>
                  <a:pt x="838010" y="307372"/>
                  <a:pt x="839629" y="308896"/>
                  <a:pt x="841343" y="308515"/>
                </a:cubicBezTo>
                <a:lnTo>
                  <a:pt x="842867" y="308039"/>
                </a:lnTo>
                <a:lnTo>
                  <a:pt x="846201" y="306610"/>
                </a:lnTo>
                <a:cubicBezTo>
                  <a:pt x="847738" y="315156"/>
                  <a:pt x="848155" y="323864"/>
                  <a:pt x="847439" y="332518"/>
                </a:cubicBezTo>
                <a:cubicBezTo>
                  <a:pt x="848201" y="341186"/>
                  <a:pt x="847915" y="349949"/>
                  <a:pt x="848106" y="358521"/>
                </a:cubicBezTo>
                <a:lnTo>
                  <a:pt x="850202" y="362998"/>
                </a:lnTo>
                <a:cubicBezTo>
                  <a:pt x="850868" y="366046"/>
                  <a:pt x="848582" y="368141"/>
                  <a:pt x="847915" y="370999"/>
                </a:cubicBezTo>
                <a:lnTo>
                  <a:pt x="846677" y="385382"/>
                </a:lnTo>
                <a:cubicBezTo>
                  <a:pt x="844093" y="390836"/>
                  <a:pt x="843166" y="396931"/>
                  <a:pt x="844010" y="402908"/>
                </a:cubicBezTo>
                <a:cubicBezTo>
                  <a:pt x="844010" y="405098"/>
                  <a:pt x="844010" y="407289"/>
                  <a:pt x="844010" y="409480"/>
                </a:cubicBezTo>
                <a:lnTo>
                  <a:pt x="841438" y="415671"/>
                </a:lnTo>
                <a:cubicBezTo>
                  <a:pt x="841164" y="416633"/>
                  <a:pt x="841005" y="417625"/>
                  <a:pt x="840962" y="418624"/>
                </a:cubicBezTo>
                <a:cubicBezTo>
                  <a:pt x="840929" y="426230"/>
                  <a:pt x="839340" y="433750"/>
                  <a:pt x="836295" y="440722"/>
                </a:cubicBezTo>
                <a:cubicBezTo>
                  <a:pt x="835288" y="443840"/>
                  <a:pt x="834493" y="447022"/>
                  <a:pt x="833914" y="450247"/>
                </a:cubicBezTo>
                <a:cubicBezTo>
                  <a:pt x="832063" y="455881"/>
                  <a:pt x="830631" y="461642"/>
                  <a:pt x="829628" y="467487"/>
                </a:cubicBezTo>
                <a:cubicBezTo>
                  <a:pt x="826008" y="471678"/>
                  <a:pt x="827151" y="477012"/>
                  <a:pt x="826675" y="481584"/>
                </a:cubicBezTo>
                <a:cubicBezTo>
                  <a:pt x="825563" y="485264"/>
                  <a:pt x="823857" y="488739"/>
                  <a:pt x="821627" y="491871"/>
                </a:cubicBezTo>
                <a:cubicBezTo>
                  <a:pt x="819436" y="495110"/>
                  <a:pt x="820865" y="499491"/>
                  <a:pt x="818102" y="502634"/>
                </a:cubicBezTo>
                <a:cubicBezTo>
                  <a:pt x="815572" y="512623"/>
                  <a:pt x="811729" y="522232"/>
                  <a:pt x="806672" y="531209"/>
                </a:cubicBezTo>
                <a:cubicBezTo>
                  <a:pt x="803949" y="536475"/>
                  <a:pt x="801748" y="541993"/>
                  <a:pt x="800100" y="547688"/>
                </a:cubicBezTo>
                <a:cubicBezTo>
                  <a:pt x="798898" y="551860"/>
                  <a:pt x="797102" y="555838"/>
                  <a:pt x="794766" y="559499"/>
                </a:cubicBezTo>
                <a:cubicBezTo>
                  <a:pt x="788776" y="568641"/>
                  <a:pt x="783428" y="578189"/>
                  <a:pt x="778764" y="588074"/>
                </a:cubicBezTo>
                <a:cubicBezTo>
                  <a:pt x="775174" y="594800"/>
                  <a:pt x="770965" y="601178"/>
                  <a:pt x="766191" y="607124"/>
                </a:cubicBezTo>
                <a:cubicBezTo>
                  <a:pt x="763901" y="610126"/>
                  <a:pt x="761862" y="613312"/>
                  <a:pt x="760095" y="616649"/>
                </a:cubicBezTo>
                <a:cubicBezTo>
                  <a:pt x="754826" y="627033"/>
                  <a:pt x="748159" y="636647"/>
                  <a:pt x="740283" y="645224"/>
                </a:cubicBezTo>
                <a:cubicBezTo>
                  <a:pt x="738999" y="646295"/>
                  <a:pt x="737877" y="647547"/>
                  <a:pt x="736949" y="648938"/>
                </a:cubicBezTo>
                <a:cubicBezTo>
                  <a:pt x="733015" y="654988"/>
                  <a:pt x="728654" y="660749"/>
                  <a:pt x="723900" y="666179"/>
                </a:cubicBezTo>
                <a:cubicBezTo>
                  <a:pt x="720621" y="671270"/>
                  <a:pt x="716925" y="676081"/>
                  <a:pt x="712851" y="680561"/>
                </a:cubicBezTo>
                <a:cubicBezTo>
                  <a:pt x="707561" y="685450"/>
                  <a:pt x="702833" y="690913"/>
                  <a:pt x="698754" y="696849"/>
                </a:cubicBezTo>
                <a:cubicBezTo>
                  <a:pt x="697455" y="698666"/>
                  <a:pt x="695918" y="700300"/>
                  <a:pt x="694182" y="701707"/>
                </a:cubicBezTo>
                <a:lnTo>
                  <a:pt x="667703" y="727234"/>
                </a:lnTo>
                <a:cubicBezTo>
                  <a:pt x="664785" y="729940"/>
                  <a:pt x="661592" y="732334"/>
                  <a:pt x="658178" y="734378"/>
                </a:cubicBezTo>
                <a:cubicBezTo>
                  <a:pt x="655679" y="736527"/>
                  <a:pt x="653469" y="738993"/>
                  <a:pt x="651605" y="741712"/>
                </a:cubicBezTo>
                <a:cubicBezTo>
                  <a:pt x="650568" y="743028"/>
                  <a:pt x="649312" y="744156"/>
                  <a:pt x="647890" y="745046"/>
                </a:cubicBezTo>
                <a:cubicBezTo>
                  <a:pt x="640210" y="749900"/>
                  <a:pt x="633087" y="755586"/>
                  <a:pt x="626650" y="762000"/>
                </a:cubicBezTo>
                <a:lnTo>
                  <a:pt x="614648" y="767906"/>
                </a:lnTo>
                <a:lnTo>
                  <a:pt x="607124" y="774478"/>
                </a:lnTo>
                <a:cubicBezTo>
                  <a:pt x="600742" y="777716"/>
                  <a:pt x="594551" y="781622"/>
                  <a:pt x="588074" y="785146"/>
                </a:cubicBezTo>
                <a:cubicBezTo>
                  <a:pt x="581597" y="788670"/>
                  <a:pt x="575501" y="792480"/>
                  <a:pt x="569024" y="795719"/>
                </a:cubicBezTo>
                <a:cubicBezTo>
                  <a:pt x="562547" y="798957"/>
                  <a:pt x="553784" y="802958"/>
                  <a:pt x="546259" y="806768"/>
                </a:cubicBezTo>
                <a:cubicBezTo>
                  <a:pt x="543687" y="808101"/>
                  <a:pt x="540734" y="808292"/>
                  <a:pt x="538258" y="809339"/>
                </a:cubicBezTo>
                <a:cubicBezTo>
                  <a:pt x="535767" y="810648"/>
                  <a:pt x="533378" y="812145"/>
                  <a:pt x="531114" y="813816"/>
                </a:cubicBezTo>
                <a:cubicBezTo>
                  <a:pt x="530663" y="814169"/>
                  <a:pt x="530143" y="814429"/>
                  <a:pt x="529590" y="814578"/>
                </a:cubicBezTo>
                <a:cubicBezTo>
                  <a:pt x="523694" y="816408"/>
                  <a:pt x="517906" y="818571"/>
                  <a:pt x="512255" y="821055"/>
                </a:cubicBezTo>
                <a:cubicBezTo>
                  <a:pt x="508349" y="822103"/>
                  <a:pt x="504920" y="823913"/>
                  <a:pt x="501110" y="824865"/>
                </a:cubicBezTo>
                <a:cubicBezTo>
                  <a:pt x="497300" y="825818"/>
                  <a:pt x="492347" y="827151"/>
                  <a:pt x="488156" y="828580"/>
                </a:cubicBezTo>
                <a:cubicBezTo>
                  <a:pt x="483968" y="830287"/>
                  <a:pt x="479586" y="831471"/>
                  <a:pt x="475107" y="832104"/>
                </a:cubicBezTo>
                <a:cubicBezTo>
                  <a:pt x="470630" y="832104"/>
                  <a:pt x="466725" y="835152"/>
                  <a:pt x="461963" y="835152"/>
                </a:cubicBezTo>
                <a:cubicBezTo>
                  <a:pt x="458713" y="835746"/>
                  <a:pt x="455524" y="836640"/>
                  <a:pt x="452438" y="837819"/>
                </a:cubicBezTo>
                <a:cubicBezTo>
                  <a:pt x="449104" y="838486"/>
                  <a:pt x="445675" y="838390"/>
                  <a:pt x="442246" y="838962"/>
                </a:cubicBezTo>
                <a:cubicBezTo>
                  <a:pt x="440599" y="839394"/>
                  <a:pt x="439003" y="840001"/>
                  <a:pt x="437483" y="840772"/>
                </a:cubicBezTo>
                <a:lnTo>
                  <a:pt x="434054" y="840772"/>
                </a:lnTo>
                <a:cubicBezTo>
                  <a:pt x="426109" y="840249"/>
                  <a:pt x="418135" y="841185"/>
                  <a:pt x="410528" y="843534"/>
                </a:cubicBezTo>
                <a:cubicBezTo>
                  <a:pt x="408319" y="844087"/>
                  <a:pt x="406036" y="844281"/>
                  <a:pt x="403765" y="844106"/>
                </a:cubicBezTo>
                <a:lnTo>
                  <a:pt x="385191" y="844772"/>
                </a:lnTo>
                <a:lnTo>
                  <a:pt x="377571" y="847249"/>
                </a:lnTo>
                <a:lnTo>
                  <a:pt x="345948" y="847249"/>
                </a:lnTo>
                <a:cubicBezTo>
                  <a:pt x="341418" y="847335"/>
                  <a:pt x="336897" y="846790"/>
                  <a:pt x="332518" y="845630"/>
                </a:cubicBezTo>
                <a:cubicBezTo>
                  <a:pt x="328075" y="844670"/>
                  <a:pt x="323537" y="844223"/>
                  <a:pt x="318992" y="844296"/>
                </a:cubicBezTo>
                <a:cubicBezTo>
                  <a:pt x="312741" y="844833"/>
                  <a:pt x="306450" y="843921"/>
                  <a:pt x="300609" y="841629"/>
                </a:cubicBezTo>
                <a:cubicBezTo>
                  <a:pt x="299505" y="841446"/>
                  <a:pt x="298379" y="841446"/>
                  <a:pt x="297275" y="841629"/>
                </a:cubicBezTo>
                <a:cubicBezTo>
                  <a:pt x="287802" y="840284"/>
                  <a:pt x="278464" y="838117"/>
                  <a:pt x="269367" y="835152"/>
                </a:cubicBezTo>
                <a:cubicBezTo>
                  <a:pt x="264033" y="833533"/>
                  <a:pt x="258509" y="832199"/>
                  <a:pt x="253175" y="830390"/>
                </a:cubicBezTo>
                <a:cubicBezTo>
                  <a:pt x="248180" y="827824"/>
                  <a:pt x="242907" y="825843"/>
                  <a:pt x="237458" y="824484"/>
                </a:cubicBezTo>
                <a:cubicBezTo>
                  <a:pt x="229153" y="819823"/>
                  <a:pt x="220564" y="815687"/>
                  <a:pt x="211741" y="812102"/>
                </a:cubicBezTo>
                <a:cubicBezTo>
                  <a:pt x="200692" y="805529"/>
                  <a:pt x="189071" y="799814"/>
                  <a:pt x="178308" y="793052"/>
                </a:cubicBezTo>
                <a:cubicBezTo>
                  <a:pt x="167732" y="786758"/>
                  <a:pt x="157724" y="779556"/>
                  <a:pt x="148400" y="771525"/>
                </a:cubicBezTo>
                <a:cubicBezTo>
                  <a:pt x="141662" y="767531"/>
                  <a:pt x="135508" y="762628"/>
                  <a:pt x="130112" y="756952"/>
                </a:cubicBezTo>
                <a:cubicBezTo>
                  <a:pt x="124016" y="751237"/>
                  <a:pt x="116586" y="747427"/>
                  <a:pt x="111062" y="741045"/>
                </a:cubicBezTo>
                <a:cubicBezTo>
                  <a:pt x="105250" y="734863"/>
                  <a:pt x="98977" y="729132"/>
                  <a:pt x="92297" y="723900"/>
                </a:cubicBezTo>
                <a:cubicBezTo>
                  <a:pt x="85173" y="717734"/>
                  <a:pt x="79122" y="710427"/>
                  <a:pt x="74390" y="702278"/>
                </a:cubicBezTo>
                <a:cubicBezTo>
                  <a:pt x="70771" y="696849"/>
                  <a:pt x="66770" y="691515"/>
                  <a:pt x="63056" y="686086"/>
                </a:cubicBezTo>
                <a:cubicBezTo>
                  <a:pt x="53831" y="673106"/>
                  <a:pt x="45493" y="659518"/>
                  <a:pt x="38100" y="645414"/>
                </a:cubicBezTo>
                <a:cubicBezTo>
                  <a:pt x="34671" y="637413"/>
                  <a:pt x="30671" y="629603"/>
                  <a:pt x="27146" y="621602"/>
                </a:cubicBezTo>
                <a:cubicBezTo>
                  <a:pt x="23622" y="613601"/>
                  <a:pt x="21622" y="605219"/>
                  <a:pt x="19050" y="597027"/>
                </a:cubicBezTo>
                <a:cubicBezTo>
                  <a:pt x="17086" y="593160"/>
                  <a:pt x="15858" y="588961"/>
                  <a:pt x="15431" y="584645"/>
                </a:cubicBezTo>
                <a:cubicBezTo>
                  <a:pt x="15431" y="580835"/>
                  <a:pt x="12097" y="577787"/>
                  <a:pt x="12382" y="573786"/>
                </a:cubicBezTo>
                <a:cubicBezTo>
                  <a:pt x="12668" y="569786"/>
                  <a:pt x="9525" y="566547"/>
                  <a:pt x="9525" y="562737"/>
                </a:cubicBezTo>
                <a:cubicBezTo>
                  <a:pt x="9525" y="558927"/>
                  <a:pt x="8858" y="556260"/>
                  <a:pt x="8287" y="553212"/>
                </a:cubicBezTo>
                <a:cubicBezTo>
                  <a:pt x="7795" y="551648"/>
                  <a:pt x="7124" y="550145"/>
                  <a:pt x="6287" y="548735"/>
                </a:cubicBezTo>
                <a:cubicBezTo>
                  <a:pt x="6287" y="543782"/>
                  <a:pt x="5620" y="539210"/>
                  <a:pt x="5239" y="534067"/>
                </a:cubicBezTo>
                <a:cubicBezTo>
                  <a:pt x="5269" y="532438"/>
                  <a:pt x="4978" y="530820"/>
                  <a:pt x="4382" y="529304"/>
                </a:cubicBezTo>
                <a:cubicBezTo>
                  <a:pt x="2330" y="524603"/>
                  <a:pt x="1511" y="519456"/>
                  <a:pt x="2000" y="514350"/>
                </a:cubicBezTo>
                <a:cubicBezTo>
                  <a:pt x="2000" y="500729"/>
                  <a:pt x="2000" y="487109"/>
                  <a:pt x="1429" y="473488"/>
                </a:cubicBezTo>
                <a:cubicBezTo>
                  <a:pt x="1138" y="471198"/>
                  <a:pt x="660" y="468937"/>
                  <a:pt x="0" y="466725"/>
                </a:cubicBezTo>
                <a:lnTo>
                  <a:pt x="1524" y="462534"/>
                </a:lnTo>
                <a:cubicBezTo>
                  <a:pt x="1524" y="457295"/>
                  <a:pt x="1524" y="451866"/>
                  <a:pt x="2096" y="446437"/>
                </a:cubicBezTo>
                <a:cubicBezTo>
                  <a:pt x="2038" y="442605"/>
                  <a:pt x="2684" y="438796"/>
                  <a:pt x="4000" y="435197"/>
                </a:cubicBezTo>
                <a:cubicBezTo>
                  <a:pt x="4665" y="433136"/>
                  <a:pt x="4986" y="430981"/>
                  <a:pt x="4953" y="428816"/>
                </a:cubicBezTo>
                <a:cubicBezTo>
                  <a:pt x="4953" y="423386"/>
                  <a:pt x="5715" y="417957"/>
                  <a:pt x="6001" y="413195"/>
                </a:cubicBezTo>
                <a:cubicBezTo>
                  <a:pt x="7090" y="411035"/>
                  <a:pt x="7952" y="408769"/>
                  <a:pt x="8573" y="406432"/>
                </a:cubicBezTo>
                <a:cubicBezTo>
                  <a:pt x="9336" y="402152"/>
                  <a:pt x="10353" y="397922"/>
                  <a:pt x="11621" y="393764"/>
                </a:cubicBezTo>
                <a:cubicBezTo>
                  <a:pt x="12081" y="389423"/>
                  <a:pt x="13306" y="385199"/>
                  <a:pt x="15240" y="381286"/>
                </a:cubicBezTo>
                <a:cubicBezTo>
                  <a:pt x="15705" y="376037"/>
                  <a:pt x="16991" y="370895"/>
                  <a:pt x="19050" y="366046"/>
                </a:cubicBezTo>
                <a:cubicBezTo>
                  <a:pt x="20406" y="360784"/>
                  <a:pt x="22223" y="355653"/>
                  <a:pt x="24479" y="350711"/>
                </a:cubicBezTo>
                <a:cubicBezTo>
                  <a:pt x="25090" y="349796"/>
                  <a:pt x="25481" y="348753"/>
                  <a:pt x="25622" y="347663"/>
                </a:cubicBezTo>
                <a:cubicBezTo>
                  <a:pt x="26277" y="342254"/>
                  <a:pt x="28027" y="337036"/>
                  <a:pt x="30766" y="332327"/>
                </a:cubicBezTo>
                <a:cubicBezTo>
                  <a:pt x="32766" y="327279"/>
                  <a:pt x="35433" y="322802"/>
                  <a:pt x="37052" y="317278"/>
                </a:cubicBezTo>
                <a:cubicBezTo>
                  <a:pt x="39448" y="312392"/>
                  <a:pt x="41547" y="307366"/>
                  <a:pt x="43339" y="302228"/>
                </a:cubicBezTo>
                <a:cubicBezTo>
                  <a:pt x="43641" y="301169"/>
                  <a:pt x="44124" y="300170"/>
                  <a:pt x="44768" y="299276"/>
                </a:cubicBezTo>
                <a:cubicBezTo>
                  <a:pt x="51626" y="287465"/>
                  <a:pt x="55912" y="274415"/>
                  <a:pt x="62389" y="262414"/>
                </a:cubicBezTo>
                <a:cubicBezTo>
                  <a:pt x="68866" y="250412"/>
                  <a:pt x="74390" y="239078"/>
                  <a:pt x="80772" y="227648"/>
                </a:cubicBezTo>
                <a:cubicBezTo>
                  <a:pt x="82996" y="223242"/>
                  <a:pt x="85543" y="219008"/>
                  <a:pt x="88392" y="214979"/>
                </a:cubicBezTo>
                <a:cubicBezTo>
                  <a:pt x="91345" y="211074"/>
                  <a:pt x="92869" y="206121"/>
                  <a:pt x="95917" y="202311"/>
                </a:cubicBezTo>
                <a:cubicBezTo>
                  <a:pt x="101156" y="195834"/>
                  <a:pt x="104299" y="188214"/>
                  <a:pt x="109252" y="181547"/>
                </a:cubicBezTo>
                <a:cubicBezTo>
                  <a:pt x="114205" y="174879"/>
                  <a:pt x="121539" y="166021"/>
                  <a:pt x="127349" y="158020"/>
                </a:cubicBezTo>
                <a:cubicBezTo>
                  <a:pt x="130588" y="153543"/>
                  <a:pt x="134017" y="149257"/>
                  <a:pt x="137732" y="145161"/>
                </a:cubicBezTo>
                <a:cubicBezTo>
                  <a:pt x="141151" y="141562"/>
                  <a:pt x="144333" y="137744"/>
                  <a:pt x="147257" y="133731"/>
                </a:cubicBezTo>
                <a:cubicBezTo>
                  <a:pt x="148956" y="131545"/>
                  <a:pt x="150870" y="129534"/>
                  <a:pt x="152972" y="127730"/>
                </a:cubicBezTo>
                <a:lnTo>
                  <a:pt x="179356" y="102108"/>
                </a:lnTo>
                <a:cubicBezTo>
                  <a:pt x="181567" y="99590"/>
                  <a:pt x="184133" y="97407"/>
                  <a:pt x="186976" y="95631"/>
                </a:cubicBezTo>
                <a:cubicBezTo>
                  <a:pt x="192078" y="92231"/>
                  <a:pt x="197006" y="88575"/>
                  <a:pt x="201740" y="84677"/>
                </a:cubicBezTo>
                <a:cubicBezTo>
                  <a:pt x="204121" y="83153"/>
                  <a:pt x="206693" y="82010"/>
                  <a:pt x="209264" y="80772"/>
                </a:cubicBezTo>
                <a:cubicBezTo>
                  <a:pt x="213010" y="79511"/>
                  <a:pt x="217122" y="79964"/>
                  <a:pt x="220504" y="82010"/>
                </a:cubicBezTo>
                <a:lnTo>
                  <a:pt x="208883" y="93917"/>
                </a:lnTo>
                <a:cubicBezTo>
                  <a:pt x="208883" y="95441"/>
                  <a:pt x="209455" y="96298"/>
                  <a:pt x="210693" y="96012"/>
                </a:cubicBezTo>
                <a:cubicBezTo>
                  <a:pt x="211931" y="95726"/>
                  <a:pt x="215932" y="94298"/>
                  <a:pt x="218599" y="93440"/>
                </a:cubicBezTo>
                <a:cubicBezTo>
                  <a:pt x="219742" y="93440"/>
                  <a:pt x="220218" y="93440"/>
                  <a:pt x="219932" y="94393"/>
                </a:cubicBezTo>
                <a:cubicBezTo>
                  <a:pt x="219647" y="95345"/>
                  <a:pt x="219932" y="95345"/>
                  <a:pt x="219932" y="95726"/>
                </a:cubicBezTo>
                <a:cubicBezTo>
                  <a:pt x="213764" y="103417"/>
                  <a:pt x="208341" y="111678"/>
                  <a:pt x="203740" y="120396"/>
                </a:cubicBezTo>
                <a:cubicBezTo>
                  <a:pt x="202708" y="121744"/>
                  <a:pt x="201451" y="122904"/>
                  <a:pt x="200025" y="123825"/>
                </a:cubicBezTo>
                <a:cubicBezTo>
                  <a:pt x="198540" y="125414"/>
                  <a:pt x="197347" y="127251"/>
                  <a:pt x="196501" y="129254"/>
                </a:cubicBezTo>
                <a:cubicBezTo>
                  <a:pt x="195042" y="132698"/>
                  <a:pt x="193084" y="135907"/>
                  <a:pt x="190691" y="138779"/>
                </a:cubicBezTo>
                <a:cubicBezTo>
                  <a:pt x="187228" y="143681"/>
                  <a:pt x="184320" y="148952"/>
                  <a:pt x="182023" y="154496"/>
                </a:cubicBezTo>
                <a:close/>
              </a:path>
            </a:pathLst>
          </a:custGeom>
          <a:solidFill>
            <a:srgbClr val="C00000"/>
          </a:solidFill>
          <a:ln w="9525" cap="flat">
            <a:noFill/>
            <a:prstDash val="solid"/>
            <a:miter/>
          </a:ln>
        </p:spPr>
        <p:txBody>
          <a:bodyPr rtlCol="0" anchor="ctr"/>
          <a:lstStyle/>
          <a:p>
            <a:endParaRPr lang="zh-CN" altLang="en-US"/>
          </a:p>
        </p:txBody>
      </p:sp>
      <p:sp>
        <p:nvSpPr>
          <p:cNvPr id="13" name="Freeform: Shape 12">
            <a:extLst>
              <a:ext uri="{FF2B5EF4-FFF2-40B4-BE49-F238E27FC236}">
                <a16:creationId xmlns:a16="http://schemas.microsoft.com/office/drawing/2014/main" id="{1078C66B-8634-7C5C-98A5-1C8F2F66A1F0}"/>
              </a:ext>
            </a:extLst>
          </p:cNvPr>
          <p:cNvSpPr/>
          <p:nvPr/>
        </p:nvSpPr>
        <p:spPr>
          <a:xfrm flipH="1">
            <a:off x="3017520" y="3889770"/>
            <a:ext cx="411480" cy="987029"/>
          </a:xfrm>
          <a:custGeom>
            <a:avLst/>
            <a:gdLst>
              <a:gd name="connsiteX0" fmla="*/ 0 w 375920"/>
              <a:gd name="connsiteY0" fmla="*/ 0 h 2174240"/>
              <a:gd name="connsiteX1" fmla="*/ 375920 w 375920"/>
              <a:gd name="connsiteY1" fmla="*/ 2174240 h 2174240"/>
            </a:gdLst>
            <a:ahLst/>
            <a:cxnLst>
              <a:cxn ang="0">
                <a:pos x="connsiteX0" y="connsiteY0"/>
              </a:cxn>
              <a:cxn ang="0">
                <a:pos x="connsiteX1" y="connsiteY1"/>
              </a:cxn>
            </a:cxnLst>
            <a:rect l="l" t="t" r="r" b="b"/>
            <a:pathLst>
              <a:path w="375920" h="2174240">
                <a:moveTo>
                  <a:pt x="0" y="0"/>
                </a:moveTo>
                <a:cubicBezTo>
                  <a:pt x="77893" y="906780"/>
                  <a:pt x="155787" y="1813560"/>
                  <a:pt x="375920" y="2174240"/>
                </a:cubicBezTo>
              </a:path>
            </a:pathLst>
          </a:custGeom>
          <a:noFill/>
          <a:ln>
            <a:solidFill>
              <a:srgbClr val="C00000"/>
            </a:solidFill>
            <a:headEnd type="none" w="med" len="med"/>
            <a:tailEnd type="arrow"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555969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C820B-AAA3-4ED9-E61D-532AEC4514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567814-C05E-0A7A-DDB0-41A5DBAD9DBA}"/>
              </a:ext>
            </a:extLst>
          </p:cNvPr>
          <p:cNvSpPr>
            <a:spLocks noGrp="1"/>
          </p:cNvSpPr>
          <p:nvPr>
            <p:ph type="title"/>
          </p:nvPr>
        </p:nvSpPr>
        <p:spPr/>
        <p:txBody>
          <a:bodyPr/>
          <a:lstStyle/>
          <a:p>
            <a:r>
              <a:rPr lang="en-US" altLang="zh-CN"/>
              <a:t>RAN</a:t>
            </a:r>
            <a:r>
              <a:rPr lang="en-CH" altLang="zh-CN"/>
              <a:t> </a:t>
            </a:r>
            <a:r>
              <a:rPr lang="en-US" altLang="zh-CN"/>
              <a:t>P</a:t>
            </a:r>
            <a:r>
              <a:rPr lang="en-CH" altLang="zh-CN"/>
              <a:t>rocessing </a:t>
            </a:r>
            <a:r>
              <a:rPr lang="en-US" altLang="zh-CN"/>
              <a:t>P</a:t>
            </a:r>
            <a:r>
              <a:rPr lang="en-CH" altLang="zh-CN"/>
              <a:t>ipeline</a:t>
            </a:r>
            <a:r>
              <a:rPr lang="en-US" altLang="zh-CN"/>
              <a:t>: MAC</a:t>
            </a:r>
            <a:endParaRPr lang="en-CH"/>
          </a:p>
        </p:txBody>
      </p:sp>
      <p:pic>
        <p:nvPicPr>
          <p:cNvPr id="8" name="Picture 7" descr="A diagram of a system&#10;&#10;Description automatically generated">
            <a:extLst>
              <a:ext uri="{FF2B5EF4-FFF2-40B4-BE49-F238E27FC236}">
                <a16:creationId xmlns:a16="http://schemas.microsoft.com/office/drawing/2014/main" id="{A091391A-87E7-8E64-D3D7-1720716503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297" y="1752600"/>
            <a:ext cx="8837406" cy="2423160"/>
          </a:xfrm>
          <a:prstGeom prst="rect">
            <a:avLst/>
          </a:prstGeom>
        </p:spPr>
      </p:pic>
      <p:sp>
        <p:nvSpPr>
          <p:cNvPr id="9" name="Content Placeholder 9">
            <a:extLst>
              <a:ext uri="{FF2B5EF4-FFF2-40B4-BE49-F238E27FC236}">
                <a16:creationId xmlns:a16="http://schemas.microsoft.com/office/drawing/2014/main" id="{D9EF2F2B-6EAF-1D7E-D7FA-D73C37FB3F90}"/>
              </a:ext>
            </a:extLst>
          </p:cNvPr>
          <p:cNvSpPr txBox="1">
            <a:spLocks/>
          </p:cNvSpPr>
          <p:nvPr/>
        </p:nvSpPr>
        <p:spPr>
          <a:xfrm>
            <a:off x="391716" y="4803616"/>
            <a:ext cx="8360568" cy="1444784"/>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CN">
                <a:solidFill>
                  <a:srgbClr val="C00000"/>
                </a:solidFill>
              </a:rPr>
              <a:t>Media Access Control (MAC) layer</a:t>
            </a:r>
          </a:p>
          <a:p>
            <a:r>
              <a:rPr lang="en-US" altLang="zh-CN" sz="2450"/>
              <a:t>This layer addresses all real-time scheduling regarding physical resource allocation.</a:t>
            </a:r>
          </a:p>
        </p:txBody>
      </p:sp>
      <p:sp>
        <p:nvSpPr>
          <p:cNvPr id="13" name="Freeform: Shape 12">
            <a:extLst>
              <a:ext uri="{FF2B5EF4-FFF2-40B4-BE49-F238E27FC236}">
                <a16:creationId xmlns:a16="http://schemas.microsoft.com/office/drawing/2014/main" id="{C135A878-9A83-DE2D-11F4-841EE392ACB6}"/>
              </a:ext>
            </a:extLst>
          </p:cNvPr>
          <p:cNvSpPr/>
          <p:nvPr/>
        </p:nvSpPr>
        <p:spPr>
          <a:xfrm flipH="1">
            <a:off x="4008120" y="3889770"/>
            <a:ext cx="487680" cy="987029"/>
          </a:xfrm>
          <a:custGeom>
            <a:avLst/>
            <a:gdLst>
              <a:gd name="connsiteX0" fmla="*/ 0 w 375920"/>
              <a:gd name="connsiteY0" fmla="*/ 0 h 2174240"/>
              <a:gd name="connsiteX1" fmla="*/ 375920 w 375920"/>
              <a:gd name="connsiteY1" fmla="*/ 2174240 h 2174240"/>
            </a:gdLst>
            <a:ahLst/>
            <a:cxnLst>
              <a:cxn ang="0">
                <a:pos x="connsiteX0" y="connsiteY0"/>
              </a:cxn>
              <a:cxn ang="0">
                <a:pos x="connsiteX1" y="connsiteY1"/>
              </a:cxn>
            </a:cxnLst>
            <a:rect l="l" t="t" r="r" b="b"/>
            <a:pathLst>
              <a:path w="375920" h="2174240">
                <a:moveTo>
                  <a:pt x="0" y="0"/>
                </a:moveTo>
                <a:cubicBezTo>
                  <a:pt x="77893" y="906780"/>
                  <a:pt x="155787" y="1813560"/>
                  <a:pt x="375920" y="2174240"/>
                </a:cubicBezTo>
              </a:path>
            </a:pathLst>
          </a:custGeom>
          <a:noFill/>
          <a:ln>
            <a:solidFill>
              <a:srgbClr val="C00000"/>
            </a:solidFill>
            <a:headEnd type="none" w="med" len="med"/>
            <a:tailEnd type="arrow"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Freeform: Shape 2">
            <a:extLst>
              <a:ext uri="{FF2B5EF4-FFF2-40B4-BE49-F238E27FC236}">
                <a16:creationId xmlns:a16="http://schemas.microsoft.com/office/drawing/2014/main" id="{9E92EB37-FC88-39E8-0C7B-98728219CA3C}"/>
              </a:ext>
            </a:extLst>
          </p:cNvPr>
          <p:cNvSpPr>
            <a:spLocks noChangeAspect="1"/>
          </p:cNvSpPr>
          <p:nvPr/>
        </p:nvSpPr>
        <p:spPr>
          <a:xfrm>
            <a:off x="4038600" y="2935485"/>
            <a:ext cx="990600" cy="987029"/>
          </a:xfrm>
          <a:custGeom>
            <a:avLst/>
            <a:gdLst>
              <a:gd name="connsiteX0" fmla="*/ 182023 w 850322"/>
              <a:gd name="connsiteY0" fmla="*/ 154496 h 847257"/>
              <a:gd name="connsiteX1" fmla="*/ 157067 w 850322"/>
              <a:gd name="connsiteY1" fmla="*/ 186023 h 847257"/>
              <a:gd name="connsiteX2" fmla="*/ 154496 w 850322"/>
              <a:gd name="connsiteY2" fmla="*/ 190214 h 847257"/>
              <a:gd name="connsiteX3" fmla="*/ 138494 w 850322"/>
              <a:gd name="connsiteY3" fmla="*/ 214979 h 847257"/>
              <a:gd name="connsiteX4" fmla="*/ 126968 w 850322"/>
              <a:gd name="connsiteY4" fmla="*/ 234887 h 847257"/>
              <a:gd name="connsiteX5" fmla="*/ 112776 w 850322"/>
              <a:gd name="connsiteY5" fmla="*/ 260794 h 847257"/>
              <a:gd name="connsiteX6" fmla="*/ 97346 w 850322"/>
              <a:gd name="connsiteY6" fmla="*/ 298895 h 847257"/>
              <a:gd name="connsiteX7" fmla="*/ 89154 w 850322"/>
              <a:gd name="connsiteY7" fmla="*/ 317945 h 847257"/>
              <a:gd name="connsiteX8" fmla="*/ 82582 w 850322"/>
              <a:gd name="connsiteY8" fmla="*/ 334613 h 847257"/>
              <a:gd name="connsiteX9" fmla="*/ 75248 w 850322"/>
              <a:gd name="connsiteY9" fmla="*/ 352425 h 847257"/>
              <a:gd name="connsiteX10" fmla="*/ 68771 w 850322"/>
              <a:gd name="connsiteY10" fmla="*/ 371475 h 847257"/>
              <a:gd name="connsiteX11" fmla="*/ 63627 w 850322"/>
              <a:gd name="connsiteY11" fmla="*/ 391859 h 847257"/>
              <a:gd name="connsiteX12" fmla="*/ 62484 w 850322"/>
              <a:gd name="connsiteY12" fmla="*/ 396526 h 847257"/>
              <a:gd name="connsiteX13" fmla="*/ 60484 w 850322"/>
              <a:gd name="connsiteY13" fmla="*/ 404336 h 847257"/>
              <a:gd name="connsiteX14" fmla="*/ 60484 w 850322"/>
              <a:gd name="connsiteY14" fmla="*/ 409194 h 847257"/>
              <a:gd name="connsiteX15" fmla="*/ 57245 w 850322"/>
              <a:gd name="connsiteY15" fmla="*/ 421767 h 847257"/>
              <a:gd name="connsiteX16" fmla="*/ 55912 w 850322"/>
              <a:gd name="connsiteY16" fmla="*/ 434721 h 847257"/>
              <a:gd name="connsiteX17" fmla="*/ 54102 w 850322"/>
              <a:gd name="connsiteY17" fmla="*/ 439198 h 847257"/>
              <a:gd name="connsiteX18" fmla="*/ 52959 w 850322"/>
              <a:gd name="connsiteY18" fmla="*/ 460343 h 847257"/>
              <a:gd name="connsiteX19" fmla="*/ 50864 w 850322"/>
              <a:gd name="connsiteY19" fmla="*/ 465582 h 847257"/>
              <a:gd name="connsiteX20" fmla="*/ 50864 w 850322"/>
              <a:gd name="connsiteY20" fmla="*/ 495300 h 847257"/>
              <a:gd name="connsiteX21" fmla="*/ 50864 w 850322"/>
              <a:gd name="connsiteY21" fmla="*/ 495872 h 847257"/>
              <a:gd name="connsiteX22" fmla="*/ 52769 w 850322"/>
              <a:gd name="connsiteY22" fmla="*/ 500920 h 847257"/>
              <a:gd name="connsiteX23" fmla="*/ 53912 w 850322"/>
              <a:gd name="connsiteY23" fmla="*/ 537115 h 847257"/>
              <a:gd name="connsiteX24" fmla="*/ 56674 w 850322"/>
              <a:gd name="connsiteY24" fmla="*/ 545687 h 847257"/>
              <a:gd name="connsiteX25" fmla="*/ 60293 w 850322"/>
              <a:gd name="connsiteY25" fmla="*/ 561404 h 847257"/>
              <a:gd name="connsiteX26" fmla="*/ 63913 w 850322"/>
              <a:gd name="connsiteY26" fmla="*/ 575501 h 847257"/>
              <a:gd name="connsiteX27" fmla="*/ 67723 w 850322"/>
              <a:gd name="connsiteY27" fmla="*/ 589598 h 847257"/>
              <a:gd name="connsiteX28" fmla="*/ 71723 w 850322"/>
              <a:gd name="connsiteY28" fmla="*/ 601980 h 847257"/>
              <a:gd name="connsiteX29" fmla="*/ 76962 w 850322"/>
              <a:gd name="connsiteY29" fmla="*/ 615601 h 847257"/>
              <a:gd name="connsiteX30" fmla="*/ 78105 w 850322"/>
              <a:gd name="connsiteY30" fmla="*/ 620363 h 847257"/>
              <a:gd name="connsiteX31" fmla="*/ 112014 w 850322"/>
              <a:gd name="connsiteY31" fmla="*/ 680276 h 847257"/>
              <a:gd name="connsiteX32" fmla="*/ 138589 w 850322"/>
              <a:gd name="connsiteY32" fmla="*/ 711899 h 847257"/>
              <a:gd name="connsiteX33" fmla="*/ 154019 w 850322"/>
              <a:gd name="connsiteY33" fmla="*/ 724662 h 847257"/>
              <a:gd name="connsiteX34" fmla="*/ 161544 w 850322"/>
              <a:gd name="connsiteY34" fmla="*/ 731234 h 847257"/>
              <a:gd name="connsiteX35" fmla="*/ 210312 w 850322"/>
              <a:gd name="connsiteY35" fmla="*/ 766382 h 847257"/>
              <a:gd name="connsiteX36" fmla="*/ 256889 w 850322"/>
              <a:gd name="connsiteY36" fmla="*/ 789908 h 847257"/>
              <a:gd name="connsiteX37" fmla="*/ 270891 w 850322"/>
              <a:gd name="connsiteY37" fmla="*/ 795433 h 847257"/>
              <a:gd name="connsiteX38" fmla="*/ 285560 w 850322"/>
              <a:gd name="connsiteY38" fmla="*/ 799529 h 847257"/>
              <a:gd name="connsiteX39" fmla="*/ 296894 w 850322"/>
              <a:gd name="connsiteY39" fmla="*/ 802767 h 847257"/>
              <a:gd name="connsiteX40" fmla="*/ 310039 w 850322"/>
              <a:gd name="connsiteY40" fmla="*/ 805910 h 847257"/>
              <a:gd name="connsiteX41" fmla="*/ 316421 w 850322"/>
              <a:gd name="connsiteY41" fmla="*/ 808196 h 847257"/>
              <a:gd name="connsiteX42" fmla="*/ 339947 w 850322"/>
              <a:gd name="connsiteY42" fmla="*/ 810673 h 847257"/>
              <a:gd name="connsiteX43" fmla="*/ 353187 w 850322"/>
              <a:gd name="connsiteY43" fmla="*/ 811149 h 847257"/>
              <a:gd name="connsiteX44" fmla="*/ 366617 w 850322"/>
              <a:gd name="connsiteY44" fmla="*/ 811149 h 847257"/>
              <a:gd name="connsiteX45" fmla="*/ 374523 w 850322"/>
              <a:gd name="connsiteY45" fmla="*/ 810387 h 847257"/>
              <a:gd name="connsiteX46" fmla="*/ 384048 w 850322"/>
              <a:gd name="connsiteY46" fmla="*/ 810387 h 847257"/>
              <a:gd name="connsiteX47" fmla="*/ 393573 w 850322"/>
              <a:gd name="connsiteY47" fmla="*/ 808673 h 847257"/>
              <a:gd name="connsiteX48" fmla="*/ 403860 w 850322"/>
              <a:gd name="connsiteY48" fmla="*/ 808673 h 847257"/>
              <a:gd name="connsiteX49" fmla="*/ 411766 w 850322"/>
              <a:gd name="connsiteY49" fmla="*/ 805434 h 847257"/>
              <a:gd name="connsiteX50" fmla="*/ 428625 w 850322"/>
              <a:gd name="connsiteY50" fmla="*/ 802672 h 847257"/>
              <a:gd name="connsiteX51" fmla="*/ 430340 w 850322"/>
              <a:gd name="connsiteY51" fmla="*/ 802672 h 847257"/>
              <a:gd name="connsiteX52" fmla="*/ 446913 w 850322"/>
              <a:gd name="connsiteY52" fmla="*/ 799529 h 847257"/>
              <a:gd name="connsiteX53" fmla="*/ 463296 w 850322"/>
              <a:gd name="connsiteY53" fmla="*/ 795623 h 847257"/>
              <a:gd name="connsiteX54" fmla="*/ 469678 w 850322"/>
              <a:gd name="connsiteY54" fmla="*/ 793433 h 847257"/>
              <a:gd name="connsiteX55" fmla="*/ 493490 w 850322"/>
              <a:gd name="connsiteY55" fmla="*/ 785146 h 847257"/>
              <a:gd name="connsiteX56" fmla="*/ 516636 w 850322"/>
              <a:gd name="connsiteY56" fmla="*/ 775049 h 847257"/>
              <a:gd name="connsiteX57" fmla="*/ 548259 w 850322"/>
              <a:gd name="connsiteY57" fmla="*/ 759238 h 847257"/>
              <a:gd name="connsiteX58" fmla="*/ 557784 w 850322"/>
              <a:gd name="connsiteY58" fmla="*/ 755523 h 847257"/>
              <a:gd name="connsiteX59" fmla="*/ 571119 w 850322"/>
              <a:gd name="connsiteY59" fmla="*/ 745998 h 847257"/>
              <a:gd name="connsiteX60" fmla="*/ 573691 w 850322"/>
              <a:gd name="connsiteY60" fmla="*/ 743903 h 847257"/>
              <a:gd name="connsiteX61" fmla="*/ 590550 w 850322"/>
              <a:gd name="connsiteY61" fmla="*/ 731711 h 847257"/>
              <a:gd name="connsiteX62" fmla="*/ 606457 w 850322"/>
              <a:gd name="connsiteY62" fmla="*/ 719423 h 847257"/>
              <a:gd name="connsiteX63" fmla="*/ 620363 w 850322"/>
              <a:gd name="connsiteY63" fmla="*/ 707422 h 847257"/>
              <a:gd name="connsiteX64" fmla="*/ 627983 w 850322"/>
              <a:gd name="connsiteY64" fmla="*/ 703136 h 847257"/>
              <a:gd name="connsiteX65" fmla="*/ 640747 w 850322"/>
              <a:gd name="connsiteY65" fmla="*/ 688562 h 847257"/>
              <a:gd name="connsiteX66" fmla="*/ 648176 w 850322"/>
              <a:gd name="connsiteY66" fmla="*/ 682466 h 847257"/>
              <a:gd name="connsiteX67" fmla="*/ 654939 w 850322"/>
              <a:gd name="connsiteY67" fmla="*/ 666179 h 847257"/>
              <a:gd name="connsiteX68" fmla="*/ 653320 w 850322"/>
              <a:gd name="connsiteY68" fmla="*/ 663131 h 847257"/>
              <a:gd name="connsiteX69" fmla="*/ 654272 w 850322"/>
              <a:gd name="connsiteY69" fmla="*/ 658559 h 847257"/>
              <a:gd name="connsiteX70" fmla="*/ 661416 w 850322"/>
              <a:gd name="connsiteY70" fmla="*/ 654558 h 847257"/>
              <a:gd name="connsiteX71" fmla="*/ 665893 w 850322"/>
              <a:gd name="connsiteY71" fmla="*/ 645700 h 847257"/>
              <a:gd name="connsiteX72" fmla="*/ 666560 w 850322"/>
              <a:gd name="connsiteY72" fmla="*/ 632079 h 847257"/>
              <a:gd name="connsiteX73" fmla="*/ 675513 w 850322"/>
              <a:gd name="connsiteY73" fmla="*/ 623792 h 847257"/>
              <a:gd name="connsiteX74" fmla="*/ 677132 w 850322"/>
              <a:gd name="connsiteY74" fmla="*/ 611029 h 847257"/>
              <a:gd name="connsiteX75" fmla="*/ 686657 w 850322"/>
              <a:gd name="connsiteY75" fmla="*/ 600170 h 847257"/>
              <a:gd name="connsiteX76" fmla="*/ 687134 w 850322"/>
              <a:gd name="connsiteY76" fmla="*/ 588264 h 847257"/>
              <a:gd name="connsiteX77" fmla="*/ 695230 w 850322"/>
              <a:gd name="connsiteY77" fmla="*/ 579882 h 847257"/>
              <a:gd name="connsiteX78" fmla="*/ 698659 w 850322"/>
              <a:gd name="connsiteY78" fmla="*/ 570357 h 847257"/>
              <a:gd name="connsiteX79" fmla="*/ 702183 w 850322"/>
              <a:gd name="connsiteY79" fmla="*/ 559594 h 847257"/>
              <a:gd name="connsiteX80" fmla="*/ 705707 w 850322"/>
              <a:gd name="connsiteY80" fmla="*/ 550069 h 847257"/>
              <a:gd name="connsiteX81" fmla="*/ 707041 w 850322"/>
              <a:gd name="connsiteY81" fmla="*/ 543782 h 847257"/>
              <a:gd name="connsiteX82" fmla="*/ 711232 w 850322"/>
              <a:gd name="connsiteY82" fmla="*/ 526542 h 847257"/>
              <a:gd name="connsiteX83" fmla="*/ 720757 w 850322"/>
              <a:gd name="connsiteY83" fmla="*/ 511969 h 847257"/>
              <a:gd name="connsiteX84" fmla="*/ 724853 w 850322"/>
              <a:gd name="connsiteY84" fmla="*/ 499110 h 847257"/>
              <a:gd name="connsiteX85" fmla="*/ 728282 w 850322"/>
              <a:gd name="connsiteY85" fmla="*/ 488251 h 847257"/>
              <a:gd name="connsiteX86" fmla="*/ 732663 w 850322"/>
              <a:gd name="connsiteY86" fmla="*/ 476060 h 847257"/>
              <a:gd name="connsiteX87" fmla="*/ 734949 w 850322"/>
              <a:gd name="connsiteY87" fmla="*/ 464915 h 847257"/>
              <a:gd name="connsiteX88" fmla="*/ 744474 w 850322"/>
              <a:gd name="connsiteY88" fmla="*/ 445865 h 847257"/>
              <a:gd name="connsiteX89" fmla="*/ 745712 w 850322"/>
              <a:gd name="connsiteY89" fmla="*/ 435007 h 847257"/>
              <a:gd name="connsiteX90" fmla="*/ 750475 w 850322"/>
              <a:gd name="connsiteY90" fmla="*/ 428054 h 847257"/>
              <a:gd name="connsiteX91" fmla="*/ 754380 w 850322"/>
              <a:gd name="connsiteY91" fmla="*/ 417386 h 847257"/>
              <a:gd name="connsiteX92" fmla="*/ 758190 w 850322"/>
              <a:gd name="connsiteY92" fmla="*/ 401669 h 847257"/>
              <a:gd name="connsiteX93" fmla="*/ 761429 w 850322"/>
              <a:gd name="connsiteY93" fmla="*/ 390716 h 847257"/>
              <a:gd name="connsiteX94" fmla="*/ 764286 w 850322"/>
              <a:gd name="connsiteY94" fmla="*/ 379762 h 847257"/>
              <a:gd name="connsiteX95" fmla="*/ 767429 w 850322"/>
              <a:gd name="connsiteY95" fmla="*/ 367189 h 847257"/>
              <a:gd name="connsiteX96" fmla="*/ 771620 w 850322"/>
              <a:gd name="connsiteY96" fmla="*/ 354901 h 847257"/>
              <a:gd name="connsiteX97" fmla="*/ 772382 w 850322"/>
              <a:gd name="connsiteY97" fmla="*/ 350139 h 847257"/>
              <a:gd name="connsiteX98" fmla="*/ 774954 w 850322"/>
              <a:gd name="connsiteY98" fmla="*/ 339090 h 847257"/>
              <a:gd name="connsiteX99" fmla="*/ 776573 w 850322"/>
              <a:gd name="connsiteY99" fmla="*/ 329565 h 847257"/>
              <a:gd name="connsiteX100" fmla="*/ 778764 w 850322"/>
              <a:gd name="connsiteY100" fmla="*/ 324898 h 847257"/>
              <a:gd name="connsiteX101" fmla="*/ 779907 w 850322"/>
              <a:gd name="connsiteY101" fmla="*/ 298514 h 847257"/>
              <a:gd name="connsiteX102" fmla="*/ 782288 w 850322"/>
              <a:gd name="connsiteY102" fmla="*/ 292894 h 847257"/>
              <a:gd name="connsiteX103" fmla="*/ 782288 w 850322"/>
              <a:gd name="connsiteY103" fmla="*/ 226981 h 847257"/>
              <a:gd name="connsiteX104" fmla="*/ 779907 w 850322"/>
              <a:gd name="connsiteY104" fmla="*/ 220790 h 847257"/>
              <a:gd name="connsiteX105" fmla="*/ 778955 w 850322"/>
              <a:gd name="connsiteY105" fmla="*/ 207074 h 847257"/>
              <a:gd name="connsiteX106" fmla="*/ 771525 w 850322"/>
              <a:gd name="connsiteY106" fmla="*/ 189262 h 847257"/>
              <a:gd name="connsiteX107" fmla="*/ 770573 w 850322"/>
              <a:gd name="connsiteY107" fmla="*/ 186214 h 847257"/>
              <a:gd name="connsiteX108" fmla="*/ 759143 w 850322"/>
              <a:gd name="connsiteY108" fmla="*/ 157639 h 847257"/>
              <a:gd name="connsiteX109" fmla="*/ 751713 w 850322"/>
              <a:gd name="connsiteY109" fmla="*/ 142970 h 847257"/>
              <a:gd name="connsiteX110" fmla="*/ 740759 w 850322"/>
              <a:gd name="connsiteY110" fmla="*/ 126683 h 847257"/>
              <a:gd name="connsiteX111" fmla="*/ 734949 w 850322"/>
              <a:gd name="connsiteY111" fmla="*/ 118682 h 847257"/>
              <a:gd name="connsiteX112" fmla="*/ 722757 w 850322"/>
              <a:gd name="connsiteY112" fmla="*/ 107252 h 847257"/>
              <a:gd name="connsiteX113" fmla="*/ 680942 w 850322"/>
              <a:gd name="connsiteY113" fmla="*/ 79534 h 847257"/>
              <a:gd name="connsiteX114" fmla="*/ 659321 w 850322"/>
              <a:gd name="connsiteY114" fmla="*/ 70009 h 847257"/>
              <a:gd name="connsiteX115" fmla="*/ 654844 w 850322"/>
              <a:gd name="connsiteY115" fmla="*/ 67818 h 847257"/>
              <a:gd name="connsiteX116" fmla="*/ 649034 w 850322"/>
              <a:gd name="connsiteY116" fmla="*/ 64675 h 847257"/>
              <a:gd name="connsiteX117" fmla="*/ 637794 w 850322"/>
              <a:gd name="connsiteY117" fmla="*/ 60960 h 847257"/>
              <a:gd name="connsiteX118" fmla="*/ 626364 w 850322"/>
              <a:gd name="connsiteY118" fmla="*/ 58103 h 847257"/>
              <a:gd name="connsiteX119" fmla="*/ 616839 w 850322"/>
              <a:gd name="connsiteY119" fmla="*/ 55340 h 847257"/>
              <a:gd name="connsiteX120" fmla="*/ 613601 w 850322"/>
              <a:gd name="connsiteY120" fmla="*/ 54483 h 847257"/>
              <a:gd name="connsiteX121" fmla="*/ 598742 w 850322"/>
              <a:gd name="connsiteY121" fmla="*/ 51245 h 847257"/>
              <a:gd name="connsiteX122" fmla="*/ 585502 w 850322"/>
              <a:gd name="connsiteY122" fmla="*/ 48292 h 847257"/>
              <a:gd name="connsiteX123" fmla="*/ 570738 w 850322"/>
              <a:gd name="connsiteY123" fmla="*/ 44768 h 847257"/>
              <a:gd name="connsiteX124" fmla="*/ 557689 w 850322"/>
              <a:gd name="connsiteY124" fmla="*/ 41624 h 847257"/>
              <a:gd name="connsiteX125" fmla="*/ 542544 w 850322"/>
              <a:gd name="connsiteY125" fmla="*/ 40481 h 847257"/>
              <a:gd name="connsiteX126" fmla="*/ 536734 w 850322"/>
              <a:gd name="connsiteY126" fmla="*/ 38100 h 847257"/>
              <a:gd name="connsiteX127" fmla="*/ 511493 w 850322"/>
              <a:gd name="connsiteY127" fmla="*/ 37148 h 847257"/>
              <a:gd name="connsiteX128" fmla="*/ 504825 w 850322"/>
              <a:gd name="connsiteY128" fmla="*/ 34957 h 847257"/>
              <a:gd name="connsiteX129" fmla="*/ 479584 w 850322"/>
              <a:gd name="connsiteY129" fmla="*/ 34957 h 847257"/>
              <a:gd name="connsiteX130" fmla="*/ 474440 w 850322"/>
              <a:gd name="connsiteY130" fmla="*/ 34957 h 847257"/>
              <a:gd name="connsiteX131" fmla="*/ 445865 w 850322"/>
              <a:gd name="connsiteY131" fmla="*/ 38195 h 847257"/>
              <a:gd name="connsiteX132" fmla="*/ 439769 w 850322"/>
              <a:gd name="connsiteY132" fmla="*/ 40386 h 847257"/>
              <a:gd name="connsiteX133" fmla="*/ 425101 w 850322"/>
              <a:gd name="connsiteY133" fmla="*/ 41529 h 847257"/>
              <a:gd name="connsiteX134" fmla="*/ 419100 w 850322"/>
              <a:gd name="connsiteY134" fmla="*/ 43720 h 847257"/>
              <a:gd name="connsiteX135" fmla="*/ 395954 w 850322"/>
              <a:gd name="connsiteY135" fmla="*/ 48863 h 847257"/>
              <a:gd name="connsiteX136" fmla="*/ 374999 w 850322"/>
              <a:gd name="connsiteY136" fmla="*/ 55245 h 847257"/>
              <a:gd name="connsiteX137" fmla="*/ 370237 w 850322"/>
              <a:gd name="connsiteY137" fmla="*/ 56769 h 847257"/>
              <a:gd name="connsiteX138" fmla="*/ 355759 w 850322"/>
              <a:gd name="connsiteY138" fmla="*/ 61246 h 847257"/>
              <a:gd name="connsiteX139" fmla="*/ 344900 w 850322"/>
              <a:gd name="connsiteY139" fmla="*/ 66485 h 847257"/>
              <a:gd name="connsiteX140" fmla="*/ 323850 w 850322"/>
              <a:gd name="connsiteY140" fmla="*/ 73628 h 847257"/>
              <a:gd name="connsiteX141" fmla="*/ 306134 w 850322"/>
              <a:gd name="connsiteY141" fmla="*/ 73628 h 847257"/>
              <a:gd name="connsiteX142" fmla="*/ 288798 w 850322"/>
              <a:gd name="connsiteY142" fmla="*/ 73628 h 847257"/>
              <a:gd name="connsiteX143" fmla="*/ 283940 w 850322"/>
              <a:gd name="connsiteY143" fmla="*/ 69723 h 847257"/>
              <a:gd name="connsiteX144" fmla="*/ 284782 w 850322"/>
              <a:gd name="connsiteY144" fmla="*/ 63992 h 847257"/>
              <a:gd name="connsiteX145" fmla="*/ 284893 w 850322"/>
              <a:gd name="connsiteY145" fmla="*/ 63913 h 847257"/>
              <a:gd name="connsiteX146" fmla="*/ 306134 w 850322"/>
              <a:gd name="connsiteY146" fmla="*/ 50387 h 847257"/>
              <a:gd name="connsiteX147" fmla="*/ 352425 w 850322"/>
              <a:gd name="connsiteY147" fmla="*/ 26289 h 847257"/>
              <a:gd name="connsiteX148" fmla="*/ 357283 w 850322"/>
              <a:gd name="connsiteY148" fmla="*/ 24765 h 847257"/>
              <a:gd name="connsiteX149" fmla="*/ 390620 w 850322"/>
              <a:gd name="connsiteY149" fmla="*/ 12954 h 847257"/>
              <a:gd name="connsiteX150" fmla="*/ 408718 w 850322"/>
              <a:gd name="connsiteY150" fmla="*/ 8668 h 847257"/>
              <a:gd name="connsiteX151" fmla="*/ 421862 w 850322"/>
              <a:gd name="connsiteY151" fmla="*/ 5715 h 847257"/>
              <a:gd name="connsiteX152" fmla="*/ 433197 w 850322"/>
              <a:gd name="connsiteY152" fmla="*/ 4858 h 847257"/>
              <a:gd name="connsiteX153" fmla="*/ 438150 w 850322"/>
              <a:gd name="connsiteY153" fmla="*/ 4096 h 847257"/>
              <a:gd name="connsiteX154" fmla="*/ 451580 w 850322"/>
              <a:gd name="connsiteY154" fmla="*/ 2096 h 847257"/>
              <a:gd name="connsiteX155" fmla="*/ 463582 w 850322"/>
              <a:gd name="connsiteY155" fmla="*/ 1619 h 847257"/>
              <a:gd name="connsiteX156" fmla="*/ 475298 w 850322"/>
              <a:gd name="connsiteY156" fmla="*/ 0 h 847257"/>
              <a:gd name="connsiteX157" fmla="*/ 486918 w 850322"/>
              <a:gd name="connsiteY157" fmla="*/ 1429 h 847257"/>
              <a:gd name="connsiteX158" fmla="*/ 512540 w 850322"/>
              <a:gd name="connsiteY158" fmla="*/ 1429 h 847257"/>
              <a:gd name="connsiteX159" fmla="*/ 530924 w 850322"/>
              <a:gd name="connsiteY159" fmla="*/ 3905 h 847257"/>
              <a:gd name="connsiteX160" fmla="*/ 549974 w 850322"/>
              <a:gd name="connsiteY160" fmla="*/ 5334 h 847257"/>
              <a:gd name="connsiteX161" fmla="*/ 554260 w 850322"/>
              <a:gd name="connsiteY161" fmla="*/ 6953 h 847257"/>
              <a:gd name="connsiteX162" fmla="*/ 562642 w 850322"/>
              <a:gd name="connsiteY162" fmla="*/ 8001 h 847257"/>
              <a:gd name="connsiteX163" fmla="*/ 571500 w 850322"/>
              <a:gd name="connsiteY163" fmla="*/ 9525 h 847257"/>
              <a:gd name="connsiteX164" fmla="*/ 586359 w 850322"/>
              <a:gd name="connsiteY164" fmla="*/ 12859 h 847257"/>
              <a:gd name="connsiteX165" fmla="*/ 591122 w 850322"/>
              <a:gd name="connsiteY165" fmla="*/ 14573 h 847257"/>
              <a:gd name="connsiteX166" fmla="*/ 606076 w 850322"/>
              <a:gd name="connsiteY166" fmla="*/ 17431 h 847257"/>
              <a:gd name="connsiteX167" fmla="*/ 619220 w 850322"/>
              <a:gd name="connsiteY167" fmla="*/ 20384 h 847257"/>
              <a:gd name="connsiteX168" fmla="*/ 633889 w 850322"/>
              <a:gd name="connsiteY168" fmla="*/ 24194 h 847257"/>
              <a:gd name="connsiteX169" fmla="*/ 662464 w 850322"/>
              <a:gd name="connsiteY169" fmla="*/ 33052 h 847257"/>
              <a:gd name="connsiteX170" fmla="*/ 668941 w 850322"/>
              <a:gd name="connsiteY170" fmla="*/ 34862 h 847257"/>
              <a:gd name="connsiteX171" fmla="*/ 680180 w 850322"/>
              <a:gd name="connsiteY171" fmla="*/ 38576 h 847257"/>
              <a:gd name="connsiteX172" fmla="*/ 692468 w 850322"/>
              <a:gd name="connsiteY172" fmla="*/ 44196 h 847257"/>
              <a:gd name="connsiteX173" fmla="*/ 706184 w 850322"/>
              <a:gd name="connsiteY173" fmla="*/ 50768 h 847257"/>
              <a:gd name="connsiteX174" fmla="*/ 742950 w 850322"/>
              <a:gd name="connsiteY174" fmla="*/ 71342 h 847257"/>
              <a:gd name="connsiteX175" fmla="*/ 762000 w 850322"/>
              <a:gd name="connsiteY175" fmla="*/ 85344 h 847257"/>
              <a:gd name="connsiteX176" fmla="*/ 782003 w 850322"/>
              <a:gd name="connsiteY176" fmla="*/ 104775 h 847257"/>
              <a:gd name="connsiteX177" fmla="*/ 801815 w 850322"/>
              <a:gd name="connsiteY177" fmla="*/ 133350 h 847257"/>
              <a:gd name="connsiteX178" fmla="*/ 814864 w 850322"/>
              <a:gd name="connsiteY178" fmla="*/ 158020 h 847257"/>
              <a:gd name="connsiteX179" fmla="*/ 821436 w 850322"/>
              <a:gd name="connsiteY179" fmla="*/ 171260 h 847257"/>
              <a:gd name="connsiteX180" fmla="*/ 822960 w 850322"/>
              <a:gd name="connsiteY180" fmla="*/ 174212 h 847257"/>
              <a:gd name="connsiteX181" fmla="*/ 829532 w 850322"/>
              <a:gd name="connsiteY181" fmla="*/ 192596 h 847257"/>
              <a:gd name="connsiteX182" fmla="*/ 832295 w 850322"/>
              <a:gd name="connsiteY182" fmla="*/ 202121 h 847257"/>
              <a:gd name="connsiteX183" fmla="*/ 833438 w 850322"/>
              <a:gd name="connsiteY183" fmla="*/ 206788 h 847257"/>
              <a:gd name="connsiteX184" fmla="*/ 836105 w 850322"/>
              <a:gd name="connsiteY184" fmla="*/ 219075 h 847257"/>
              <a:gd name="connsiteX185" fmla="*/ 837724 w 850322"/>
              <a:gd name="connsiteY185" fmla="*/ 231839 h 847257"/>
              <a:gd name="connsiteX186" fmla="*/ 839819 w 850322"/>
              <a:gd name="connsiteY186" fmla="*/ 236315 h 847257"/>
              <a:gd name="connsiteX187" fmla="*/ 839819 w 850322"/>
              <a:gd name="connsiteY187" fmla="*/ 283940 h 847257"/>
              <a:gd name="connsiteX188" fmla="*/ 838867 w 850322"/>
              <a:gd name="connsiteY188" fmla="*/ 288703 h 847257"/>
              <a:gd name="connsiteX189" fmla="*/ 838867 w 850322"/>
              <a:gd name="connsiteY189" fmla="*/ 291751 h 847257"/>
              <a:gd name="connsiteX190" fmla="*/ 838010 w 850322"/>
              <a:gd name="connsiteY190" fmla="*/ 305848 h 847257"/>
              <a:gd name="connsiteX191" fmla="*/ 841343 w 850322"/>
              <a:gd name="connsiteY191" fmla="*/ 308515 h 847257"/>
              <a:gd name="connsiteX192" fmla="*/ 842867 w 850322"/>
              <a:gd name="connsiteY192" fmla="*/ 308039 h 847257"/>
              <a:gd name="connsiteX193" fmla="*/ 846201 w 850322"/>
              <a:gd name="connsiteY193" fmla="*/ 306610 h 847257"/>
              <a:gd name="connsiteX194" fmla="*/ 847439 w 850322"/>
              <a:gd name="connsiteY194" fmla="*/ 332518 h 847257"/>
              <a:gd name="connsiteX195" fmla="*/ 848106 w 850322"/>
              <a:gd name="connsiteY195" fmla="*/ 358521 h 847257"/>
              <a:gd name="connsiteX196" fmla="*/ 850202 w 850322"/>
              <a:gd name="connsiteY196" fmla="*/ 362998 h 847257"/>
              <a:gd name="connsiteX197" fmla="*/ 847915 w 850322"/>
              <a:gd name="connsiteY197" fmla="*/ 370999 h 847257"/>
              <a:gd name="connsiteX198" fmla="*/ 846677 w 850322"/>
              <a:gd name="connsiteY198" fmla="*/ 385382 h 847257"/>
              <a:gd name="connsiteX199" fmla="*/ 844010 w 850322"/>
              <a:gd name="connsiteY199" fmla="*/ 402908 h 847257"/>
              <a:gd name="connsiteX200" fmla="*/ 844010 w 850322"/>
              <a:gd name="connsiteY200" fmla="*/ 409480 h 847257"/>
              <a:gd name="connsiteX201" fmla="*/ 841438 w 850322"/>
              <a:gd name="connsiteY201" fmla="*/ 415671 h 847257"/>
              <a:gd name="connsiteX202" fmla="*/ 840962 w 850322"/>
              <a:gd name="connsiteY202" fmla="*/ 418624 h 847257"/>
              <a:gd name="connsiteX203" fmla="*/ 836295 w 850322"/>
              <a:gd name="connsiteY203" fmla="*/ 440722 h 847257"/>
              <a:gd name="connsiteX204" fmla="*/ 833914 w 850322"/>
              <a:gd name="connsiteY204" fmla="*/ 450247 h 847257"/>
              <a:gd name="connsiteX205" fmla="*/ 829628 w 850322"/>
              <a:gd name="connsiteY205" fmla="*/ 467487 h 847257"/>
              <a:gd name="connsiteX206" fmla="*/ 826675 w 850322"/>
              <a:gd name="connsiteY206" fmla="*/ 481584 h 847257"/>
              <a:gd name="connsiteX207" fmla="*/ 821627 w 850322"/>
              <a:gd name="connsiteY207" fmla="*/ 491871 h 847257"/>
              <a:gd name="connsiteX208" fmla="*/ 818102 w 850322"/>
              <a:gd name="connsiteY208" fmla="*/ 502634 h 847257"/>
              <a:gd name="connsiteX209" fmla="*/ 806672 w 850322"/>
              <a:gd name="connsiteY209" fmla="*/ 531209 h 847257"/>
              <a:gd name="connsiteX210" fmla="*/ 800100 w 850322"/>
              <a:gd name="connsiteY210" fmla="*/ 547688 h 847257"/>
              <a:gd name="connsiteX211" fmla="*/ 794766 w 850322"/>
              <a:gd name="connsiteY211" fmla="*/ 559499 h 847257"/>
              <a:gd name="connsiteX212" fmla="*/ 778764 w 850322"/>
              <a:gd name="connsiteY212" fmla="*/ 588074 h 847257"/>
              <a:gd name="connsiteX213" fmla="*/ 766191 w 850322"/>
              <a:gd name="connsiteY213" fmla="*/ 607124 h 847257"/>
              <a:gd name="connsiteX214" fmla="*/ 760095 w 850322"/>
              <a:gd name="connsiteY214" fmla="*/ 616649 h 847257"/>
              <a:gd name="connsiteX215" fmla="*/ 740283 w 850322"/>
              <a:gd name="connsiteY215" fmla="*/ 645224 h 847257"/>
              <a:gd name="connsiteX216" fmla="*/ 736949 w 850322"/>
              <a:gd name="connsiteY216" fmla="*/ 648938 h 847257"/>
              <a:gd name="connsiteX217" fmla="*/ 723900 w 850322"/>
              <a:gd name="connsiteY217" fmla="*/ 666179 h 847257"/>
              <a:gd name="connsiteX218" fmla="*/ 712851 w 850322"/>
              <a:gd name="connsiteY218" fmla="*/ 680561 h 847257"/>
              <a:gd name="connsiteX219" fmla="*/ 698754 w 850322"/>
              <a:gd name="connsiteY219" fmla="*/ 696849 h 847257"/>
              <a:gd name="connsiteX220" fmla="*/ 694182 w 850322"/>
              <a:gd name="connsiteY220" fmla="*/ 701707 h 847257"/>
              <a:gd name="connsiteX221" fmla="*/ 667703 w 850322"/>
              <a:gd name="connsiteY221" fmla="*/ 727234 h 847257"/>
              <a:gd name="connsiteX222" fmla="*/ 658178 w 850322"/>
              <a:gd name="connsiteY222" fmla="*/ 734378 h 847257"/>
              <a:gd name="connsiteX223" fmla="*/ 651605 w 850322"/>
              <a:gd name="connsiteY223" fmla="*/ 741712 h 847257"/>
              <a:gd name="connsiteX224" fmla="*/ 647890 w 850322"/>
              <a:gd name="connsiteY224" fmla="*/ 745046 h 847257"/>
              <a:gd name="connsiteX225" fmla="*/ 626650 w 850322"/>
              <a:gd name="connsiteY225" fmla="*/ 762000 h 847257"/>
              <a:gd name="connsiteX226" fmla="*/ 614648 w 850322"/>
              <a:gd name="connsiteY226" fmla="*/ 767906 h 847257"/>
              <a:gd name="connsiteX227" fmla="*/ 607124 w 850322"/>
              <a:gd name="connsiteY227" fmla="*/ 774478 h 847257"/>
              <a:gd name="connsiteX228" fmla="*/ 588074 w 850322"/>
              <a:gd name="connsiteY228" fmla="*/ 785146 h 847257"/>
              <a:gd name="connsiteX229" fmla="*/ 569024 w 850322"/>
              <a:gd name="connsiteY229" fmla="*/ 795719 h 847257"/>
              <a:gd name="connsiteX230" fmla="*/ 546259 w 850322"/>
              <a:gd name="connsiteY230" fmla="*/ 806768 h 847257"/>
              <a:gd name="connsiteX231" fmla="*/ 538258 w 850322"/>
              <a:gd name="connsiteY231" fmla="*/ 809339 h 847257"/>
              <a:gd name="connsiteX232" fmla="*/ 531114 w 850322"/>
              <a:gd name="connsiteY232" fmla="*/ 813816 h 847257"/>
              <a:gd name="connsiteX233" fmla="*/ 529590 w 850322"/>
              <a:gd name="connsiteY233" fmla="*/ 814578 h 847257"/>
              <a:gd name="connsiteX234" fmla="*/ 512255 w 850322"/>
              <a:gd name="connsiteY234" fmla="*/ 821055 h 847257"/>
              <a:gd name="connsiteX235" fmla="*/ 501110 w 850322"/>
              <a:gd name="connsiteY235" fmla="*/ 824865 h 847257"/>
              <a:gd name="connsiteX236" fmla="*/ 488156 w 850322"/>
              <a:gd name="connsiteY236" fmla="*/ 828580 h 847257"/>
              <a:gd name="connsiteX237" fmla="*/ 475107 w 850322"/>
              <a:gd name="connsiteY237" fmla="*/ 832104 h 847257"/>
              <a:gd name="connsiteX238" fmla="*/ 461963 w 850322"/>
              <a:gd name="connsiteY238" fmla="*/ 835152 h 847257"/>
              <a:gd name="connsiteX239" fmla="*/ 452438 w 850322"/>
              <a:gd name="connsiteY239" fmla="*/ 837819 h 847257"/>
              <a:gd name="connsiteX240" fmla="*/ 442246 w 850322"/>
              <a:gd name="connsiteY240" fmla="*/ 838962 h 847257"/>
              <a:gd name="connsiteX241" fmla="*/ 437483 w 850322"/>
              <a:gd name="connsiteY241" fmla="*/ 840772 h 847257"/>
              <a:gd name="connsiteX242" fmla="*/ 434054 w 850322"/>
              <a:gd name="connsiteY242" fmla="*/ 840772 h 847257"/>
              <a:gd name="connsiteX243" fmla="*/ 410528 w 850322"/>
              <a:gd name="connsiteY243" fmla="*/ 843534 h 847257"/>
              <a:gd name="connsiteX244" fmla="*/ 403765 w 850322"/>
              <a:gd name="connsiteY244" fmla="*/ 844106 h 847257"/>
              <a:gd name="connsiteX245" fmla="*/ 385191 w 850322"/>
              <a:gd name="connsiteY245" fmla="*/ 844772 h 847257"/>
              <a:gd name="connsiteX246" fmla="*/ 377571 w 850322"/>
              <a:gd name="connsiteY246" fmla="*/ 847249 h 847257"/>
              <a:gd name="connsiteX247" fmla="*/ 345948 w 850322"/>
              <a:gd name="connsiteY247" fmla="*/ 847249 h 847257"/>
              <a:gd name="connsiteX248" fmla="*/ 332518 w 850322"/>
              <a:gd name="connsiteY248" fmla="*/ 845630 h 847257"/>
              <a:gd name="connsiteX249" fmla="*/ 318992 w 850322"/>
              <a:gd name="connsiteY249" fmla="*/ 844296 h 847257"/>
              <a:gd name="connsiteX250" fmla="*/ 300609 w 850322"/>
              <a:gd name="connsiteY250" fmla="*/ 841629 h 847257"/>
              <a:gd name="connsiteX251" fmla="*/ 297275 w 850322"/>
              <a:gd name="connsiteY251" fmla="*/ 841629 h 847257"/>
              <a:gd name="connsiteX252" fmla="*/ 269367 w 850322"/>
              <a:gd name="connsiteY252" fmla="*/ 835152 h 847257"/>
              <a:gd name="connsiteX253" fmla="*/ 253175 w 850322"/>
              <a:gd name="connsiteY253" fmla="*/ 830390 h 847257"/>
              <a:gd name="connsiteX254" fmla="*/ 237458 w 850322"/>
              <a:gd name="connsiteY254" fmla="*/ 824484 h 847257"/>
              <a:gd name="connsiteX255" fmla="*/ 211741 w 850322"/>
              <a:gd name="connsiteY255" fmla="*/ 812102 h 847257"/>
              <a:gd name="connsiteX256" fmla="*/ 178308 w 850322"/>
              <a:gd name="connsiteY256" fmla="*/ 793052 h 847257"/>
              <a:gd name="connsiteX257" fmla="*/ 148400 w 850322"/>
              <a:gd name="connsiteY257" fmla="*/ 771525 h 847257"/>
              <a:gd name="connsiteX258" fmla="*/ 130112 w 850322"/>
              <a:gd name="connsiteY258" fmla="*/ 756952 h 847257"/>
              <a:gd name="connsiteX259" fmla="*/ 111062 w 850322"/>
              <a:gd name="connsiteY259" fmla="*/ 741045 h 847257"/>
              <a:gd name="connsiteX260" fmla="*/ 92297 w 850322"/>
              <a:gd name="connsiteY260" fmla="*/ 723900 h 847257"/>
              <a:gd name="connsiteX261" fmla="*/ 74390 w 850322"/>
              <a:gd name="connsiteY261" fmla="*/ 702278 h 847257"/>
              <a:gd name="connsiteX262" fmla="*/ 63056 w 850322"/>
              <a:gd name="connsiteY262" fmla="*/ 686086 h 847257"/>
              <a:gd name="connsiteX263" fmla="*/ 38100 w 850322"/>
              <a:gd name="connsiteY263" fmla="*/ 645414 h 847257"/>
              <a:gd name="connsiteX264" fmla="*/ 27146 w 850322"/>
              <a:gd name="connsiteY264" fmla="*/ 621602 h 847257"/>
              <a:gd name="connsiteX265" fmla="*/ 19050 w 850322"/>
              <a:gd name="connsiteY265" fmla="*/ 597027 h 847257"/>
              <a:gd name="connsiteX266" fmla="*/ 15431 w 850322"/>
              <a:gd name="connsiteY266" fmla="*/ 584645 h 847257"/>
              <a:gd name="connsiteX267" fmla="*/ 12382 w 850322"/>
              <a:gd name="connsiteY267" fmla="*/ 573786 h 847257"/>
              <a:gd name="connsiteX268" fmla="*/ 9525 w 850322"/>
              <a:gd name="connsiteY268" fmla="*/ 562737 h 847257"/>
              <a:gd name="connsiteX269" fmla="*/ 8287 w 850322"/>
              <a:gd name="connsiteY269" fmla="*/ 553212 h 847257"/>
              <a:gd name="connsiteX270" fmla="*/ 6287 w 850322"/>
              <a:gd name="connsiteY270" fmla="*/ 548735 h 847257"/>
              <a:gd name="connsiteX271" fmla="*/ 5239 w 850322"/>
              <a:gd name="connsiteY271" fmla="*/ 534067 h 847257"/>
              <a:gd name="connsiteX272" fmla="*/ 4382 w 850322"/>
              <a:gd name="connsiteY272" fmla="*/ 529304 h 847257"/>
              <a:gd name="connsiteX273" fmla="*/ 2000 w 850322"/>
              <a:gd name="connsiteY273" fmla="*/ 514350 h 847257"/>
              <a:gd name="connsiteX274" fmla="*/ 1429 w 850322"/>
              <a:gd name="connsiteY274" fmla="*/ 473488 h 847257"/>
              <a:gd name="connsiteX275" fmla="*/ 0 w 850322"/>
              <a:gd name="connsiteY275" fmla="*/ 466725 h 847257"/>
              <a:gd name="connsiteX276" fmla="*/ 1524 w 850322"/>
              <a:gd name="connsiteY276" fmla="*/ 462534 h 847257"/>
              <a:gd name="connsiteX277" fmla="*/ 2096 w 850322"/>
              <a:gd name="connsiteY277" fmla="*/ 446437 h 847257"/>
              <a:gd name="connsiteX278" fmla="*/ 4000 w 850322"/>
              <a:gd name="connsiteY278" fmla="*/ 435197 h 847257"/>
              <a:gd name="connsiteX279" fmla="*/ 4953 w 850322"/>
              <a:gd name="connsiteY279" fmla="*/ 428816 h 847257"/>
              <a:gd name="connsiteX280" fmla="*/ 6001 w 850322"/>
              <a:gd name="connsiteY280" fmla="*/ 413195 h 847257"/>
              <a:gd name="connsiteX281" fmla="*/ 8573 w 850322"/>
              <a:gd name="connsiteY281" fmla="*/ 406432 h 847257"/>
              <a:gd name="connsiteX282" fmla="*/ 11621 w 850322"/>
              <a:gd name="connsiteY282" fmla="*/ 393764 h 847257"/>
              <a:gd name="connsiteX283" fmla="*/ 15240 w 850322"/>
              <a:gd name="connsiteY283" fmla="*/ 381286 h 847257"/>
              <a:gd name="connsiteX284" fmla="*/ 19050 w 850322"/>
              <a:gd name="connsiteY284" fmla="*/ 366046 h 847257"/>
              <a:gd name="connsiteX285" fmla="*/ 24479 w 850322"/>
              <a:gd name="connsiteY285" fmla="*/ 350711 h 847257"/>
              <a:gd name="connsiteX286" fmla="*/ 25622 w 850322"/>
              <a:gd name="connsiteY286" fmla="*/ 347663 h 847257"/>
              <a:gd name="connsiteX287" fmla="*/ 30766 w 850322"/>
              <a:gd name="connsiteY287" fmla="*/ 332327 h 847257"/>
              <a:gd name="connsiteX288" fmla="*/ 37052 w 850322"/>
              <a:gd name="connsiteY288" fmla="*/ 317278 h 847257"/>
              <a:gd name="connsiteX289" fmla="*/ 43339 w 850322"/>
              <a:gd name="connsiteY289" fmla="*/ 302228 h 847257"/>
              <a:gd name="connsiteX290" fmla="*/ 44768 w 850322"/>
              <a:gd name="connsiteY290" fmla="*/ 299276 h 847257"/>
              <a:gd name="connsiteX291" fmla="*/ 62389 w 850322"/>
              <a:gd name="connsiteY291" fmla="*/ 262414 h 847257"/>
              <a:gd name="connsiteX292" fmla="*/ 80772 w 850322"/>
              <a:gd name="connsiteY292" fmla="*/ 227648 h 847257"/>
              <a:gd name="connsiteX293" fmla="*/ 88392 w 850322"/>
              <a:gd name="connsiteY293" fmla="*/ 214979 h 847257"/>
              <a:gd name="connsiteX294" fmla="*/ 95917 w 850322"/>
              <a:gd name="connsiteY294" fmla="*/ 202311 h 847257"/>
              <a:gd name="connsiteX295" fmla="*/ 109252 w 850322"/>
              <a:gd name="connsiteY295" fmla="*/ 181547 h 847257"/>
              <a:gd name="connsiteX296" fmla="*/ 127349 w 850322"/>
              <a:gd name="connsiteY296" fmla="*/ 158020 h 847257"/>
              <a:gd name="connsiteX297" fmla="*/ 137732 w 850322"/>
              <a:gd name="connsiteY297" fmla="*/ 145161 h 847257"/>
              <a:gd name="connsiteX298" fmla="*/ 147257 w 850322"/>
              <a:gd name="connsiteY298" fmla="*/ 133731 h 847257"/>
              <a:gd name="connsiteX299" fmla="*/ 152972 w 850322"/>
              <a:gd name="connsiteY299" fmla="*/ 127730 h 847257"/>
              <a:gd name="connsiteX300" fmla="*/ 179356 w 850322"/>
              <a:gd name="connsiteY300" fmla="*/ 102108 h 847257"/>
              <a:gd name="connsiteX301" fmla="*/ 186976 w 850322"/>
              <a:gd name="connsiteY301" fmla="*/ 95631 h 847257"/>
              <a:gd name="connsiteX302" fmla="*/ 201740 w 850322"/>
              <a:gd name="connsiteY302" fmla="*/ 84677 h 847257"/>
              <a:gd name="connsiteX303" fmla="*/ 209264 w 850322"/>
              <a:gd name="connsiteY303" fmla="*/ 80772 h 847257"/>
              <a:gd name="connsiteX304" fmla="*/ 220504 w 850322"/>
              <a:gd name="connsiteY304" fmla="*/ 82010 h 847257"/>
              <a:gd name="connsiteX305" fmla="*/ 208883 w 850322"/>
              <a:gd name="connsiteY305" fmla="*/ 93917 h 847257"/>
              <a:gd name="connsiteX306" fmla="*/ 210693 w 850322"/>
              <a:gd name="connsiteY306" fmla="*/ 96012 h 847257"/>
              <a:gd name="connsiteX307" fmla="*/ 218599 w 850322"/>
              <a:gd name="connsiteY307" fmla="*/ 93440 h 847257"/>
              <a:gd name="connsiteX308" fmla="*/ 219932 w 850322"/>
              <a:gd name="connsiteY308" fmla="*/ 94393 h 847257"/>
              <a:gd name="connsiteX309" fmla="*/ 219932 w 850322"/>
              <a:gd name="connsiteY309" fmla="*/ 95726 h 847257"/>
              <a:gd name="connsiteX310" fmla="*/ 203740 w 850322"/>
              <a:gd name="connsiteY310" fmla="*/ 120396 h 847257"/>
              <a:gd name="connsiteX311" fmla="*/ 200025 w 850322"/>
              <a:gd name="connsiteY311" fmla="*/ 123825 h 847257"/>
              <a:gd name="connsiteX312" fmla="*/ 196501 w 850322"/>
              <a:gd name="connsiteY312" fmla="*/ 129254 h 847257"/>
              <a:gd name="connsiteX313" fmla="*/ 190691 w 850322"/>
              <a:gd name="connsiteY313" fmla="*/ 138779 h 847257"/>
              <a:gd name="connsiteX314" fmla="*/ 182023 w 850322"/>
              <a:gd name="connsiteY314" fmla="*/ 154496 h 84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850322" h="847257">
                <a:moveTo>
                  <a:pt x="182023" y="154496"/>
                </a:moveTo>
                <a:cubicBezTo>
                  <a:pt x="173004" y="164430"/>
                  <a:pt x="164666" y="174964"/>
                  <a:pt x="157067" y="186023"/>
                </a:cubicBezTo>
                <a:cubicBezTo>
                  <a:pt x="156019" y="187262"/>
                  <a:pt x="155639" y="189071"/>
                  <a:pt x="154496" y="190214"/>
                </a:cubicBezTo>
                <a:cubicBezTo>
                  <a:pt x="147801" y="197507"/>
                  <a:pt x="142390" y="205880"/>
                  <a:pt x="138494" y="214979"/>
                </a:cubicBezTo>
                <a:cubicBezTo>
                  <a:pt x="135022" y="221822"/>
                  <a:pt x="131174" y="228469"/>
                  <a:pt x="126968" y="234887"/>
                </a:cubicBezTo>
                <a:cubicBezTo>
                  <a:pt x="121539" y="243173"/>
                  <a:pt x="117443" y="252127"/>
                  <a:pt x="112776" y="260794"/>
                </a:cubicBezTo>
                <a:cubicBezTo>
                  <a:pt x="109252" y="273939"/>
                  <a:pt x="100965" y="285274"/>
                  <a:pt x="97346" y="298895"/>
                </a:cubicBezTo>
                <a:cubicBezTo>
                  <a:pt x="95052" y="305424"/>
                  <a:pt x="92315" y="311789"/>
                  <a:pt x="89154" y="317945"/>
                </a:cubicBezTo>
                <a:cubicBezTo>
                  <a:pt x="86773" y="323469"/>
                  <a:pt x="84677" y="328994"/>
                  <a:pt x="82582" y="334613"/>
                </a:cubicBezTo>
                <a:cubicBezTo>
                  <a:pt x="80486" y="340233"/>
                  <a:pt x="78010" y="346900"/>
                  <a:pt x="75248" y="352425"/>
                </a:cubicBezTo>
                <a:cubicBezTo>
                  <a:pt x="72691" y="358633"/>
                  <a:pt x="70528" y="364995"/>
                  <a:pt x="68771" y="371475"/>
                </a:cubicBezTo>
                <a:cubicBezTo>
                  <a:pt x="65835" y="377902"/>
                  <a:pt x="64092" y="384808"/>
                  <a:pt x="63627" y="391859"/>
                </a:cubicBezTo>
                <a:cubicBezTo>
                  <a:pt x="63627" y="393483"/>
                  <a:pt x="63235" y="395085"/>
                  <a:pt x="62484" y="396526"/>
                </a:cubicBezTo>
                <a:cubicBezTo>
                  <a:pt x="61247" y="398949"/>
                  <a:pt x="60564" y="401617"/>
                  <a:pt x="60484" y="404336"/>
                </a:cubicBezTo>
                <a:cubicBezTo>
                  <a:pt x="60396" y="405955"/>
                  <a:pt x="60396" y="407576"/>
                  <a:pt x="60484" y="409194"/>
                </a:cubicBezTo>
                <a:cubicBezTo>
                  <a:pt x="60484" y="413766"/>
                  <a:pt x="57817" y="417481"/>
                  <a:pt x="57245" y="421767"/>
                </a:cubicBezTo>
                <a:cubicBezTo>
                  <a:pt x="56674" y="426053"/>
                  <a:pt x="56579" y="430435"/>
                  <a:pt x="55912" y="434721"/>
                </a:cubicBezTo>
                <a:cubicBezTo>
                  <a:pt x="55501" y="436284"/>
                  <a:pt x="54893" y="437788"/>
                  <a:pt x="54102" y="439198"/>
                </a:cubicBezTo>
                <a:lnTo>
                  <a:pt x="52959" y="460343"/>
                </a:lnTo>
                <a:lnTo>
                  <a:pt x="50864" y="465582"/>
                </a:lnTo>
                <a:lnTo>
                  <a:pt x="50864" y="495300"/>
                </a:lnTo>
                <a:cubicBezTo>
                  <a:pt x="50864" y="495300"/>
                  <a:pt x="50864" y="495300"/>
                  <a:pt x="50864" y="495872"/>
                </a:cubicBezTo>
                <a:cubicBezTo>
                  <a:pt x="50864" y="496443"/>
                  <a:pt x="52007" y="498920"/>
                  <a:pt x="52769" y="500920"/>
                </a:cubicBezTo>
                <a:lnTo>
                  <a:pt x="53912" y="537115"/>
                </a:lnTo>
                <a:cubicBezTo>
                  <a:pt x="55154" y="539859"/>
                  <a:pt x="56080" y="542735"/>
                  <a:pt x="56674" y="545687"/>
                </a:cubicBezTo>
                <a:cubicBezTo>
                  <a:pt x="56951" y="551097"/>
                  <a:pt x="58176" y="556417"/>
                  <a:pt x="60293" y="561404"/>
                </a:cubicBezTo>
                <a:cubicBezTo>
                  <a:pt x="59817" y="566547"/>
                  <a:pt x="63246" y="570929"/>
                  <a:pt x="63913" y="575501"/>
                </a:cubicBezTo>
                <a:cubicBezTo>
                  <a:pt x="64580" y="580073"/>
                  <a:pt x="66866" y="585026"/>
                  <a:pt x="67723" y="589598"/>
                </a:cubicBezTo>
                <a:cubicBezTo>
                  <a:pt x="68781" y="593809"/>
                  <a:pt x="70117" y="597946"/>
                  <a:pt x="71723" y="601980"/>
                </a:cubicBezTo>
                <a:cubicBezTo>
                  <a:pt x="73247" y="606647"/>
                  <a:pt x="75343" y="611505"/>
                  <a:pt x="76962" y="615601"/>
                </a:cubicBezTo>
                <a:cubicBezTo>
                  <a:pt x="77254" y="617209"/>
                  <a:pt x="77635" y="618798"/>
                  <a:pt x="78105" y="620363"/>
                </a:cubicBezTo>
                <a:cubicBezTo>
                  <a:pt x="87609" y="641300"/>
                  <a:pt x="98956" y="661350"/>
                  <a:pt x="112014" y="680276"/>
                </a:cubicBezTo>
                <a:cubicBezTo>
                  <a:pt x="119809" y="691666"/>
                  <a:pt x="128710" y="702258"/>
                  <a:pt x="138589" y="711899"/>
                </a:cubicBezTo>
                <a:cubicBezTo>
                  <a:pt x="143092" y="716872"/>
                  <a:pt x="148289" y="721171"/>
                  <a:pt x="154019" y="724662"/>
                </a:cubicBezTo>
                <a:cubicBezTo>
                  <a:pt x="156854" y="726448"/>
                  <a:pt x="159393" y="728665"/>
                  <a:pt x="161544" y="731234"/>
                </a:cubicBezTo>
                <a:cubicBezTo>
                  <a:pt x="176331" y="744865"/>
                  <a:pt x="192704" y="756666"/>
                  <a:pt x="210312" y="766382"/>
                </a:cubicBezTo>
                <a:cubicBezTo>
                  <a:pt x="225362" y="775240"/>
                  <a:pt x="241268" y="782384"/>
                  <a:pt x="256889" y="789908"/>
                </a:cubicBezTo>
                <a:cubicBezTo>
                  <a:pt x="260890" y="793242"/>
                  <a:pt x="266986" y="791813"/>
                  <a:pt x="270891" y="795433"/>
                </a:cubicBezTo>
                <a:cubicBezTo>
                  <a:pt x="275642" y="797253"/>
                  <a:pt x="280553" y="798625"/>
                  <a:pt x="285560" y="799529"/>
                </a:cubicBezTo>
                <a:cubicBezTo>
                  <a:pt x="289429" y="800261"/>
                  <a:pt x="293222" y="801345"/>
                  <a:pt x="296894" y="802767"/>
                </a:cubicBezTo>
                <a:cubicBezTo>
                  <a:pt x="301188" y="804153"/>
                  <a:pt x="305583" y="805203"/>
                  <a:pt x="310039" y="805910"/>
                </a:cubicBezTo>
                <a:cubicBezTo>
                  <a:pt x="312256" y="806392"/>
                  <a:pt x="314401" y="807161"/>
                  <a:pt x="316421" y="808196"/>
                </a:cubicBezTo>
                <a:cubicBezTo>
                  <a:pt x="324328" y="808187"/>
                  <a:pt x="332215" y="809017"/>
                  <a:pt x="339947" y="810673"/>
                </a:cubicBezTo>
                <a:cubicBezTo>
                  <a:pt x="344165" y="808618"/>
                  <a:pt x="349128" y="808797"/>
                  <a:pt x="353187" y="811149"/>
                </a:cubicBezTo>
                <a:lnTo>
                  <a:pt x="366617" y="811149"/>
                </a:lnTo>
                <a:cubicBezTo>
                  <a:pt x="369094" y="809149"/>
                  <a:pt x="372237" y="811149"/>
                  <a:pt x="374523" y="810387"/>
                </a:cubicBezTo>
                <a:cubicBezTo>
                  <a:pt x="376809" y="809625"/>
                  <a:pt x="381000" y="812578"/>
                  <a:pt x="384048" y="810387"/>
                </a:cubicBezTo>
                <a:cubicBezTo>
                  <a:pt x="387047" y="809087"/>
                  <a:pt x="390308" y="808500"/>
                  <a:pt x="393573" y="808673"/>
                </a:cubicBezTo>
                <a:cubicBezTo>
                  <a:pt x="397002" y="808673"/>
                  <a:pt x="400431" y="808673"/>
                  <a:pt x="403860" y="808673"/>
                </a:cubicBezTo>
                <a:lnTo>
                  <a:pt x="411766" y="805434"/>
                </a:lnTo>
                <a:cubicBezTo>
                  <a:pt x="417522" y="805802"/>
                  <a:pt x="423287" y="804857"/>
                  <a:pt x="428625" y="802672"/>
                </a:cubicBezTo>
                <a:cubicBezTo>
                  <a:pt x="429190" y="802545"/>
                  <a:pt x="429775" y="802545"/>
                  <a:pt x="430340" y="802672"/>
                </a:cubicBezTo>
                <a:cubicBezTo>
                  <a:pt x="436007" y="802618"/>
                  <a:pt x="441620" y="801555"/>
                  <a:pt x="446913" y="799529"/>
                </a:cubicBezTo>
                <a:cubicBezTo>
                  <a:pt x="452819" y="799529"/>
                  <a:pt x="457676" y="796385"/>
                  <a:pt x="463296" y="795623"/>
                </a:cubicBezTo>
                <a:cubicBezTo>
                  <a:pt x="465487" y="795623"/>
                  <a:pt x="467487" y="793623"/>
                  <a:pt x="469678" y="793433"/>
                </a:cubicBezTo>
                <a:cubicBezTo>
                  <a:pt x="478058" y="792161"/>
                  <a:pt x="486131" y="789352"/>
                  <a:pt x="493490" y="785146"/>
                </a:cubicBezTo>
                <a:cubicBezTo>
                  <a:pt x="501110" y="781622"/>
                  <a:pt x="508825" y="778193"/>
                  <a:pt x="516636" y="775049"/>
                </a:cubicBezTo>
                <a:cubicBezTo>
                  <a:pt x="527659" y="770803"/>
                  <a:pt x="538248" y="765508"/>
                  <a:pt x="548259" y="759238"/>
                </a:cubicBezTo>
                <a:cubicBezTo>
                  <a:pt x="551325" y="757738"/>
                  <a:pt x="554511" y="756495"/>
                  <a:pt x="557784" y="755523"/>
                </a:cubicBezTo>
                <a:cubicBezTo>
                  <a:pt x="561676" y="751638"/>
                  <a:pt x="566181" y="748419"/>
                  <a:pt x="571119" y="745998"/>
                </a:cubicBezTo>
                <a:cubicBezTo>
                  <a:pt x="572167" y="745998"/>
                  <a:pt x="572834" y="744665"/>
                  <a:pt x="573691" y="743903"/>
                </a:cubicBezTo>
                <a:cubicBezTo>
                  <a:pt x="578944" y="739353"/>
                  <a:pt x="584585" y="735274"/>
                  <a:pt x="590550" y="731711"/>
                </a:cubicBezTo>
                <a:cubicBezTo>
                  <a:pt x="596360" y="728377"/>
                  <a:pt x="600647" y="723043"/>
                  <a:pt x="606457" y="719423"/>
                </a:cubicBezTo>
                <a:cubicBezTo>
                  <a:pt x="611337" y="715716"/>
                  <a:pt x="615982" y="711708"/>
                  <a:pt x="620363" y="707422"/>
                </a:cubicBezTo>
                <a:cubicBezTo>
                  <a:pt x="622777" y="705779"/>
                  <a:pt x="625326" y="704344"/>
                  <a:pt x="627983" y="703136"/>
                </a:cubicBezTo>
                <a:cubicBezTo>
                  <a:pt x="632872" y="698872"/>
                  <a:pt x="637165" y="693971"/>
                  <a:pt x="640747" y="688562"/>
                </a:cubicBezTo>
                <a:cubicBezTo>
                  <a:pt x="644142" y="688020"/>
                  <a:pt x="646982" y="685691"/>
                  <a:pt x="648176" y="682466"/>
                </a:cubicBezTo>
                <a:cubicBezTo>
                  <a:pt x="650047" y="676886"/>
                  <a:pt x="652307" y="671443"/>
                  <a:pt x="654939" y="666179"/>
                </a:cubicBezTo>
                <a:cubicBezTo>
                  <a:pt x="654301" y="665217"/>
                  <a:pt x="653759" y="664196"/>
                  <a:pt x="653320" y="663131"/>
                </a:cubicBezTo>
                <a:cubicBezTo>
                  <a:pt x="652754" y="661548"/>
                  <a:pt x="653122" y="659783"/>
                  <a:pt x="654272" y="658559"/>
                </a:cubicBezTo>
                <a:cubicBezTo>
                  <a:pt x="656241" y="656594"/>
                  <a:pt x="658713" y="655210"/>
                  <a:pt x="661416" y="654558"/>
                </a:cubicBezTo>
                <a:lnTo>
                  <a:pt x="665893" y="645700"/>
                </a:lnTo>
                <a:lnTo>
                  <a:pt x="666560" y="632079"/>
                </a:lnTo>
                <a:cubicBezTo>
                  <a:pt x="668369" y="627221"/>
                  <a:pt x="672656" y="626269"/>
                  <a:pt x="675513" y="623792"/>
                </a:cubicBezTo>
                <a:cubicBezTo>
                  <a:pt x="677704" y="619697"/>
                  <a:pt x="675513" y="615220"/>
                  <a:pt x="677132" y="611029"/>
                </a:cubicBezTo>
                <a:lnTo>
                  <a:pt x="686657" y="600170"/>
                </a:lnTo>
                <a:lnTo>
                  <a:pt x="687134" y="588264"/>
                </a:lnTo>
                <a:lnTo>
                  <a:pt x="695230" y="579882"/>
                </a:lnTo>
                <a:cubicBezTo>
                  <a:pt x="695979" y="576579"/>
                  <a:pt x="697131" y="573380"/>
                  <a:pt x="698659" y="570357"/>
                </a:cubicBezTo>
                <a:cubicBezTo>
                  <a:pt x="700945" y="567023"/>
                  <a:pt x="699992" y="562928"/>
                  <a:pt x="702183" y="559594"/>
                </a:cubicBezTo>
                <a:cubicBezTo>
                  <a:pt x="703628" y="556526"/>
                  <a:pt x="704807" y="553339"/>
                  <a:pt x="705707" y="550069"/>
                </a:cubicBezTo>
                <a:cubicBezTo>
                  <a:pt x="706739" y="548142"/>
                  <a:pt x="707202" y="545962"/>
                  <a:pt x="707041" y="543782"/>
                </a:cubicBezTo>
                <a:cubicBezTo>
                  <a:pt x="707186" y="537802"/>
                  <a:pt x="708615" y="531922"/>
                  <a:pt x="711232" y="526542"/>
                </a:cubicBezTo>
                <a:cubicBezTo>
                  <a:pt x="712666" y="520746"/>
                  <a:pt x="716025" y="515609"/>
                  <a:pt x="720757" y="511969"/>
                </a:cubicBezTo>
                <a:cubicBezTo>
                  <a:pt x="720757" y="506825"/>
                  <a:pt x="723995" y="503396"/>
                  <a:pt x="724853" y="499110"/>
                </a:cubicBezTo>
                <a:cubicBezTo>
                  <a:pt x="725564" y="495369"/>
                  <a:pt x="726715" y="491723"/>
                  <a:pt x="728282" y="488251"/>
                </a:cubicBezTo>
                <a:cubicBezTo>
                  <a:pt x="729996" y="484251"/>
                  <a:pt x="730853" y="479870"/>
                  <a:pt x="732663" y="476060"/>
                </a:cubicBezTo>
                <a:cubicBezTo>
                  <a:pt x="733830" y="472439"/>
                  <a:pt x="734597" y="468702"/>
                  <a:pt x="734949" y="464915"/>
                </a:cubicBezTo>
                <a:lnTo>
                  <a:pt x="744474" y="445865"/>
                </a:lnTo>
                <a:lnTo>
                  <a:pt x="745712" y="435007"/>
                </a:lnTo>
                <a:cubicBezTo>
                  <a:pt x="747453" y="432797"/>
                  <a:pt x="749043" y="430474"/>
                  <a:pt x="750475" y="428054"/>
                </a:cubicBezTo>
                <a:cubicBezTo>
                  <a:pt x="752189" y="424720"/>
                  <a:pt x="751808" y="420529"/>
                  <a:pt x="754380" y="417386"/>
                </a:cubicBezTo>
                <a:cubicBezTo>
                  <a:pt x="755227" y="412053"/>
                  <a:pt x="756500" y="406798"/>
                  <a:pt x="758190" y="401669"/>
                </a:cubicBezTo>
                <a:cubicBezTo>
                  <a:pt x="758954" y="397932"/>
                  <a:pt x="760038" y="394267"/>
                  <a:pt x="761429" y="390716"/>
                </a:cubicBezTo>
                <a:cubicBezTo>
                  <a:pt x="762762" y="387191"/>
                  <a:pt x="762095" y="383191"/>
                  <a:pt x="764286" y="379762"/>
                </a:cubicBezTo>
                <a:cubicBezTo>
                  <a:pt x="766477" y="376333"/>
                  <a:pt x="765238" y="371189"/>
                  <a:pt x="767429" y="367189"/>
                </a:cubicBezTo>
                <a:cubicBezTo>
                  <a:pt x="769620" y="363188"/>
                  <a:pt x="769049" y="358712"/>
                  <a:pt x="771620" y="354901"/>
                </a:cubicBezTo>
                <a:cubicBezTo>
                  <a:pt x="772228" y="353391"/>
                  <a:pt x="772489" y="351764"/>
                  <a:pt x="772382" y="350139"/>
                </a:cubicBezTo>
                <a:cubicBezTo>
                  <a:pt x="772608" y="346337"/>
                  <a:pt x="773478" y="342601"/>
                  <a:pt x="774954" y="339090"/>
                </a:cubicBezTo>
                <a:cubicBezTo>
                  <a:pt x="775821" y="335979"/>
                  <a:pt x="776363" y="332787"/>
                  <a:pt x="776573" y="329565"/>
                </a:cubicBezTo>
                <a:cubicBezTo>
                  <a:pt x="777125" y="327931"/>
                  <a:pt x="777859" y="326366"/>
                  <a:pt x="778764" y="324898"/>
                </a:cubicBezTo>
                <a:lnTo>
                  <a:pt x="779907" y="298514"/>
                </a:lnTo>
                <a:lnTo>
                  <a:pt x="782288" y="292894"/>
                </a:lnTo>
                <a:cubicBezTo>
                  <a:pt x="783431" y="271177"/>
                  <a:pt x="782955" y="249460"/>
                  <a:pt x="782288" y="226981"/>
                </a:cubicBezTo>
                <a:lnTo>
                  <a:pt x="779907" y="220790"/>
                </a:lnTo>
                <a:lnTo>
                  <a:pt x="778955" y="207074"/>
                </a:lnTo>
                <a:cubicBezTo>
                  <a:pt x="775406" y="201642"/>
                  <a:pt x="772888" y="195604"/>
                  <a:pt x="771525" y="189262"/>
                </a:cubicBezTo>
                <a:cubicBezTo>
                  <a:pt x="771429" y="188189"/>
                  <a:pt x="771104" y="187150"/>
                  <a:pt x="770573" y="186214"/>
                </a:cubicBezTo>
                <a:cubicBezTo>
                  <a:pt x="765905" y="176689"/>
                  <a:pt x="763810" y="167164"/>
                  <a:pt x="759143" y="157639"/>
                </a:cubicBezTo>
                <a:cubicBezTo>
                  <a:pt x="756666" y="152781"/>
                  <a:pt x="754094" y="148114"/>
                  <a:pt x="751713" y="142970"/>
                </a:cubicBezTo>
                <a:cubicBezTo>
                  <a:pt x="749055" y="136935"/>
                  <a:pt x="745346" y="131421"/>
                  <a:pt x="740759" y="126683"/>
                </a:cubicBezTo>
                <a:cubicBezTo>
                  <a:pt x="738378" y="124397"/>
                  <a:pt x="737235" y="121063"/>
                  <a:pt x="734949" y="118682"/>
                </a:cubicBezTo>
                <a:cubicBezTo>
                  <a:pt x="731123" y="114626"/>
                  <a:pt x="727051" y="110808"/>
                  <a:pt x="722757" y="107252"/>
                </a:cubicBezTo>
                <a:cubicBezTo>
                  <a:pt x="710167" y="96124"/>
                  <a:pt x="696095" y="86797"/>
                  <a:pt x="680942" y="79534"/>
                </a:cubicBezTo>
                <a:cubicBezTo>
                  <a:pt x="674039" y="75708"/>
                  <a:pt x="666802" y="72519"/>
                  <a:pt x="659321" y="70009"/>
                </a:cubicBezTo>
                <a:cubicBezTo>
                  <a:pt x="657738" y="69478"/>
                  <a:pt x="656233" y="68741"/>
                  <a:pt x="654844" y="67818"/>
                </a:cubicBezTo>
                <a:cubicBezTo>
                  <a:pt x="652844" y="66770"/>
                  <a:pt x="651034" y="64865"/>
                  <a:pt x="649034" y="64675"/>
                </a:cubicBezTo>
                <a:cubicBezTo>
                  <a:pt x="644938" y="64675"/>
                  <a:pt x="641699" y="61627"/>
                  <a:pt x="637794" y="60960"/>
                </a:cubicBezTo>
                <a:cubicBezTo>
                  <a:pt x="633884" y="60463"/>
                  <a:pt x="630047" y="59504"/>
                  <a:pt x="626364" y="58103"/>
                </a:cubicBezTo>
                <a:cubicBezTo>
                  <a:pt x="623127" y="57411"/>
                  <a:pt x="619944" y="56487"/>
                  <a:pt x="616839" y="55340"/>
                </a:cubicBezTo>
                <a:cubicBezTo>
                  <a:pt x="615819" y="54865"/>
                  <a:pt x="614723" y="54575"/>
                  <a:pt x="613601" y="54483"/>
                </a:cubicBezTo>
                <a:cubicBezTo>
                  <a:pt x="608463" y="54577"/>
                  <a:pt x="603375" y="53468"/>
                  <a:pt x="598742" y="51245"/>
                </a:cubicBezTo>
                <a:cubicBezTo>
                  <a:pt x="594246" y="50675"/>
                  <a:pt x="589814" y="49687"/>
                  <a:pt x="585502" y="48292"/>
                </a:cubicBezTo>
                <a:cubicBezTo>
                  <a:pt x="580835" y="46577"/>
                  <a:pt x="575977" y="46577"/>
                  <a:pt x="570738" y="44768"/>
                </a:cubicBezTo>
                <a:cubicBezTo>
                  <a:pt x="565499" y="42958"/>
                  <a:pt x="561213" y="44101"/>
                  <a:pt x="557689" y="41624"/>
                </a:cubicBezTo>
                <a:lnTo>
                  <a:pt x="542544" y="40481"/>
                </a:lnTo>
                <a:lnTo>
                  <a:pt x="536734" y="38100"/>
                </a:lnTo>
                <a:lnTo>
                  <a:pt x="511493" y="37148"/>
                </a:lnTo>
                <a:lnTo>
                  <a:pt x="504825" y="34957"/>
                </a:lnTo>
                <a:lnTo>
                  <a:pt x="479584" y="34957"/>
                </a:lnTo>
                <a:cubicBezTo>
                  <a:pt x="477881" y="34674"/>
                  <a:pt x="476143" y="34674"/>
                  <a:pt x="474440" y="34957"/>
                </a:cubicBezTo>
                <a:cubicBezTo>
                  <a:pt x="465080" y="37179"/>
                  <a:pt x="455486" y="38266"/>
                  <a:pt x="445865" y="38195"/>
                </a:cubicBezTo>
                <a:lnTo>
                  <a:pt x="439769" y="40386"/>
                </a:lnTo>
                <a:lnTo>
                  <a:pt x="425101" y="41529"/>
                </a:lnTo>
                <a:cubicBezTo>
                  <a:pt x="423197" y="42500"/>
                  <a:pt x="421181" y="43235"/>
                  <a:pt x="419100" y="43720"/>
                </a:cubicBezTo>
                <a:cubicBezTo>
                  <a:pt x="411299" y="45020"/>
                  <a:pt x="403572" y="46737"/>
                  <a:pt x="395954" y="48863"/>
                </a:cubicBezTo>
                <a:cubicBezTo>
                  <a:pt x="388811" y="50483"/>
                  <a:pt x="381953" y="53054"/>
                  <a:pt x="374999" y="55245"/>
                </a:cubicBezTo>
                <a:cubicBezTo>
                  <a:pt x="373486" y="55960"/>
                  <a:pt x="371885" y="56472"/>
                  <a:pt x="370237" y="56769"/>
                </a:cubicBezTo>
                <a:cubicBezTo>
                  <a:pt x="365171" y="57334"/>
                  <a:pt x="360259" y="58853"/>
                  <a:pt x="355759" y="61246"/>
                </a:cubicBezTo>
                <a:cubicBezTo>
                  <a:pt x="352139" y="62770"/>
                  <a:pt x="348615" y="64675"/>
                  <a:pt x="344900" y="66485"/>
                </a:cubicBezTo>
                <a:cubicBezTo>
                  <a:pt x="337513" y="67588"/>
                  <a:pt x="330383" y="70008"/>
                  <a:pt x="323850" y="73628"/>
                </a:cubicBezTo>
                <a:cubicBezTo>
                  <a:pt x="318611" y="73628"/>
                  <a:pt x="312420" y="73628"/>
                  <a:pt x="306134" y="73628"/>
                </a:cubicBezTo>
                <a:cubicBezTo>
                  <a:pt x="299847" y="73628"/>
                  <a:pt x="294799" y="73628"/>
                  <a:pt x="288798" y="73628"/>
                </a:cubicBezTo>
                <a:cubicBezTo>
                  <a:pt x="286786" y="72908"/>
                  <a:pt x="285076" y="71533"/>
                  <a:pt x="283940" y="69723"/>
                </a:cubicBezTo>
                <a:cubicBezTo>
                  <a:pt x="282591" y="67908"/>
                  <a:pt x="282967" y="65342"/>
                  <a:pt x="284782" y="63992"/>
                </a:cubicBezTo>
                <a:cubicBezTo>
                  <a:pt x="284818" y="63965"/>
                  <a:pt x="284856" y="63939"/>
                  <a:pt x="284893" y="63913"/>
                </a:cubicBezTo>
                <a:cubicBezTo>
                  <a:pt x="291941" y="59341"/>
                  <a:pt x="298799" y="54388"/>
                  <a:pt x="306134" y="50387"/>
                </a:cubicBezTo>
                <a:cubicBezTo>
                  <a:pt x="320989" y="41295"/>
                  <a:pt x="336456" y="33243"/>
                  <a:pt x="352425" y="26289"/>
                </a:cubicBezTo>
                <a:cubicBezTo>
                  <a:pt x="353949" y="25718"/>
                  <a:pt x="355664" y="25432"/>
                  <a:pt x="357283" y="24765"/>
                </a:cubicBezTo>
                <a:cubicBezTo>
                  <a:pt x="368152" y="20171"/>
                  <a:pt x="379284" y="16227"/>
                  <a:pt x="390620" y="12954"/>
                </a:cubicBezTo>
                <a:cubicBezTo>
                  <a:pt x="396526" y="11239"/>
                  <a:pt x="402812" y="10478"/>
                  <a:pt x="408718" y="8668"/>
                </a:cubicBezTo>
                <a:cubicBezTo>
                  <a:pt x="413480" y="9144"/>
                  <a:pt x="417290" y="6001"/>
                  <a:pt x="421862" y="5715"/>
                </a:cubicBezTo>
                <a:lnTo>
                  <a:pt x="433197" y="4858"/>
                </a:lnTo>
                <a:cubicBezTo>
                  <a:pt x="434878" y="4872"/>
                  <a:pt x="436551" y="4615"/>
                  <a:pt x="438150" y="4096"/>
                </a:cubicBezTo>
                <a:cubicBezTo>
                  <a:pt x="442454" y="2562"/>
                  <a:pt x="447016" y="1883"/>
                  <a:pt x="451580" y="2096"/>
                </a:cubicBezTo>
                <a:lnTo>
                  <a:pt x="463582" y="1619"/>
                </a:lnTo>
                <a:cubicBezTo>
                  <a:pt x="467560" y="2011"/>
                  <a:pt x="471575" y="1456"/>
                  <a:pt x="475298" y="0"/>
                </a:cubicBezTo>
                <a:cubicBezTo>
                  <a:pt x="479113" y="863"/>
                  <a:pt x="483006" y="1342"/>
                  <a:pt x="486918" y="1429"/>
                </a:cubicBezTo>
                <a:cubicBezTo>
                  <a:pt x="495491" y="1429"/>
                  <a:pt x="504032" y="1429"/>
                  <a:pt x="512540" y="1429"/>
                </a:cubicBezTo>
                <a:cubicBezTo>
                  <a:pt x="518776" y="841"/>
                  <a:pt x="525065" y="1688"/>
                  <a:pt x="530924" y="3905"/>
                </a:cubicBezTo>
                <a:lnTo>
                  <a:pt x="549974" y="5334"/>
                </a:lnTo>
                <a:lnTo>
                  <a:pt x="554260" y="6953"/>
                </a:lnTo>
                <a:cubicBezTo>
                  <a:pt x="556988" y="7708"/>
                  <a:pt x="559812" y="8061"/>
                  <a:pt x="562642" y="8001"/>
                </a:cubicBezTo>
                <a:cubicBezTo>
                  <a:pt x="565662" y="7969"/>
                  <a:pt x="568664" y="8485"/>
                  <a:pt x="571500" y="9525"/>
                </a:cubicBezTo>
                <a:cubicBezTo>
                  <a:pt x="576263" y="12002"/>
                  <a:pt x="581692" y="10668"/>
                  <a:pt x="586359" y="12859"/>
                </a:cubicBezTo>
                <a:cubicBezTo>
                  <a:pt x="587866" y="13632"/>
                  <a:pt x="589467" y="14209"/>
                  <a:pt x="591122" y="14573"/>
                </a:cubicBezTo>
                <a:cubicBezTo>
                  <a:pt x="596220" y="14784"/>
                  <a:pt x="601259" y="15747"/>
                  <a:pt x="606076" y="17431"/>
                </a:cubicBezTo>
                <a:cubicBezTo>
                  <a:pt x="610076" y="19431"/>
                  <a:pt x="615029" y="18098"/>
                  <a:pt x="619220" y="20384"/>
                </a:cubicBezTo>
                <a:cubicBezTo>
                  <a:pt x="623411" y="22670"/>
                  <a:pt x="629507" y="21050"/>
                  <a:pt x="633889" y="24194"/>
                </a:cubicBezTo>
                <a:cubicBezTo>
                  <a:pt x="643795" y="25738"/>
                  <a:pt x="653422" y="28722"/>
                  <a:pt x="662464" y="33052"/>
                </a:cubicBezTo>
                <a:cubicBezTo>
                  <a:pt x="664464" y="33909"/>
                  <a:pt x="666845" y="34195"/>
                  <a:pt x="668941" y="34862"/>
                </a:cubicBezTo>
                <a:cubicBezTo>
                  <a:pt x="672656" y="36195"/>
                  <a:pt x="676275" y="37529"/>
                  <a:pt x="680180" y="38576"/>
                </a:cubicBezTo>
                <a:cubicBezTo>
                  <a:pt x="684428" y="40096"/>
                  <a:pt x="688539" y="41976"/>
                  <a:pt x="692468" y="44196"/>
                </a:cubicBezTo>
                <a:cubicBezTo>
                  <a:pt x="697040" y="46387"/>
                  <a:pt x="701516" y="48863"/>
                  <a:pt x="706184" y="50768"/>
                </a:cubicBezTo>
                <a:cubicBezTo>
                  <a:pt x="718901" y="56765"/>
                  <a:pt x="731187" y="63640"/>
                  <a:pt x="742950" y="71342"/>
                </a:cubicBezTo>
                <a:cubicBezTo>
                  <a:pt x="748665" y="76676"/>
                  <a:pt x="755999" y="80105"/>
                  <a:pt x="762000" y="85344"/>
                </a:cubicBezTo>
                <a:cubicBezTo>
                  <a:pt x="769120" y="91339"/>
                  <a:pt x="775804" y="97832"/>
                  <a:pt x="782003" y="104775"/>
                </a:cubicBezTo>
                <a:cubicBezTo>
                  <a:pt x="789884" y="113348"/>
                  <a:pt x="796551" y="122962"/>
                  <a:pt x="801815" y="133350"/>
                </a:cubicBezTo>
                <a:cubicBezTo>
                  <a:pt x="805625" y="141827"/>
                  <a:pt x="810482" y="149733"/>
                  <a:pt x="814864" y="158020"/>
                </a:cubicBezTo>
                <a:cubicBezTo>
                  <a:pt x="817150" y="162401"/>
                  <a:pt x="819245" y="166878"/>
                  <a:pt x="821436" y="171260"/>
                </a:cubicBezTo>
                <a:cubicBezTo>
                  <a:pt x="822076" y="172169"/>
                  <a:pt x="822590" y="173163"/>
                  <a:pt x="822960" y="174212"/>
                </a:cubicBezTo>
                <a:cubicBezTo>
                  <a:pt x="824611" y="180520"/>
                  <a:pt x="826810" y="186671"/>
                  <a:pt x="829532" y="192596"/>
                </a:cubicBezTo>
                <a:cubicBezTo>
                  <a:pt x="830119" y="195858"/>
                  <a:pt x="831045" y="199051"/>
                  <a:pt x="832295" y="202121"/>
                </a:cubicBezTo>
                <a:cubicBezTo>
                  <a:pt x="832999" y="203579"/>
                  <a:pt x="833389" y="205169"/>
                  <a:pt x="833438" y="206788"/>
                </a:cubicBezTo>
                <a:cubicBezTo>
                  <a:pt x="833837" y="210975"/>
                  <a:pt x="834732" y="215099"/>
                  <a:pt x="836105" y="219075"/>
                </a:cubicBezTo>
                <a:cubicBezTo>
                  <a:pt x="837127" y="223254"/>
                  <a:pt x="837671" y="227536"/>
                  <a:pt x="837724" y="231839"/>
                </a:cubicBezTo>
                <a:lnTo>
                  <a:pt x="839819" y="236315"/>
                </a:lnTo>
                <a:cubicBezTo>
                  <a:pt x="841248" y="252222"/>
                  <a:pt x="839819" y="267938"/>
                  <a:pt x="839819" y="283940"/>
                </a:cubicBezTo>
                <a:cubicBezTo>
                  <a:pt x="839654" y="285555"/>
                  <a:pt x="839334" y="287149"/>
                  <a:pt x="838867" y="288703"/>
                </a:cubicBezTo>
                <a:cubicBezTo>
                  <a:pt x="838867" y="289751"/>
                  <a:pt x="838010" y="290989"/>
                  <a:pt x="838867" y="291751"/>
                </a:cubicBezTo>
                <a:cubicBezTo>
                  <a:pt x="841820" y="296704"/>
                  <a:pt x="838867" y="301276"/>
                  <a:pt x="838010" y="305848"/>
                </a:cubicBezTo>
                <a:cubicBezTo>
                  <a:pt x="838010" y="307372"/>
                  <a:pt x="839629" y="308896"/>
                  <a:pt x="841343" y="308515"/>
                </a:cubicBezTo>
                <a:lnTo>
                  <a:pt x="842867" y="308039"/>
                </a:lnTo>
                <a:lnTo>
                  <a:pt x="846201" y="306610"/>
                </a:lnTo>
                <a:cubicBezTo>
                  <a:pt x="847738" y="315156"/>
                  <a:pt x="848155" y="323864"/>
                  <a:pt x="847439" y="332518"/>
                </a:cubicBezTo>
                <a:cubicBezTo>
                  <a:pt x="848201" y="341186"/>
                  <a:pt x="847915" y="349949"/>
                  <a:pt x="848106" y="358521"/>
                </a:cubicBezTo>
                <a:lnTo>
                  <a:pt x="850202" y="362998"/>
                </a:lnTo>
                <a:cubicBezTo>
                  <a:pt x="850868" y="366046"/>
                  <a:pt x="848582" y="368141"/>
                  <a:pt x="847915" y="370999"/>
                </a:cubicBezTo>
                <a:lnTo>
                  <a:pt x="846677" y="385382"/>
                </a:lnTo>
                <a:cubicBezTo>
                  <a:pt x="844093" y="390836"/>
                  <a:pt x="843166" y="396931"/>
                  <a:pt x="844010" y="402908"/>
                </a:cubicBezTo>
                <a:cubicBezTo>
                  <a:pt x="844010" y="405098"/>
                  <a:pt x="844010" y="407289"/>
                  <a:pt x="844010" y="409480"/>
                </a:cubicBezTo>
                <a:lnTo>
                  <a:pt x="841438" y="415671"/>
                </a:lnTo>
                <a:cubicBezTo>
                  <a:pt x="841164" y="416633"/>
                  <a:pt x="841005" y="417625"/>
                  <a:pt x="840962" y="418624"/>
                </a:cubicBezTo>
                <a:cubicBezTo>
                  <a:pt x="840929" y="426230"/>
                  <a:pt x="839340" y="433750"/>
                  <a:pt x="836295" y="440722"/>
                </a:cubicBezTo>
                <a:cubicBezTo>
                  <a:pt x="835288" y="443840"/>
                  <a:pt x="834493" y="447022"/>
                  <a:pt x="833914" y="450247"/>
                </a:cubicBezTo>
                <a:cubicBezTo>
                  <a:pt x="832063" y="455881"/>
                  <a:pt x="830631" y="461642"/>
                  <a:pt x="829628" y="467487"/>
                </a:cubicBezTo>
                <a:cubicBezTo>
                  <a:pt x="826008" y="471678"/>
                  <a:pt x="827151" y="477012"/>
                  <a:pt x="826675" y="481584"/>
                </a:cubicBezTo>
                <a:cubicBezTo>
                  <a:pt x="825563" y="485264"/>
                  <a:pt x="823857" y="488739"/>
                  <a:pt x="821627" y="491871"/>
                </a:cubicBezTo>
                <a:cubicBezTo>
                  <a:pt x="819436" y="495110"/>
                  <a:pt x="820865" y="499491"/>
                  <a:pt x="818102" y="502634"/>
                </a:cubicBezTo>
                <a:cubicBezTo>
                  <a:pt x="815572" y="512623"/>
                  <a:pt x="811729" y="522232"/>
                  <a:pt x="806672" y="531209"/>
                </a:cubicBezTo>
                <a:cubicBezTo>
                  <a:pt x="803949" y="536475"/>
                  <a:pt x="801748" y="541993"/>
                  <a:pt x="800100" y="547688"/>
                </a:cubicBezTo>
                <a:cubicBezTo>
                  <a:pt x="798898" y="551860"/>
                  <a:pt x="797102" y="555838"/>
                  <a:pt x="794766" y="559499"/>
                </a:cubicBezTo>
                <a:cubicBezTo>
                  <a:pt x="788776" y="568641"/>
                  <a:pt x="783428" y="578189"/>
                  <a:pt x="778764" y="588074"/>
                </a:cubicBezTo>
                <a:cubicBezTo>
                  <a:pt x="775174" y="594800"/>
                  <a:pt x="770965" y="601178"/>
                  <a:pt x="766191" y="607124"/>
                </a:cubicBezTo>
                <a:cubicBezTo>
                  <a:pt x="763901" y="610126"/>
                  <a:pt x="761862" y="613312"/>
                  <a:pt x="760095" y="616649"/>
                </a:cubicBezTo>
                <a:cubicBezTo>
                  <a:pt x="754826" y="627033"/>
                  <a:pt x="748159" y="636647"/>
                  <a:pt x="740283" y="645224"/>
                </a:cubicBezTo>
                <a:cubicBezTo>
                  <a:pt x="738999" y="646295"/>
                  <a:pt x="737877" y="647547"/>
                  <a:pt x="736949" y="648938"/>
                </a:cubicBezTo>
                <a:cubicBezTo>
                  <a:pt x="733015" y="654988"/>
                  <a:pt x="728654" y="660749"/>
                  <a:pt x="723900" y="666179"/>
                </a:cubicBezTo>
                <a:cubicBezTo>
                  <a:pt x="720621" y="671270"/>
                  <a:pt x="716925" y="676081"/>
                  <a:pt x="712851" y="680561"/>
                </a:cubicBezTo>
                <a:cubicBezTo>
                  <a:pt x="707561" y="685450"/>
                  <a:pt x="702833" y="690913"/>
                  <a:pt x="698754" y="696849"/>
                </a:cubicBezTo>
                <a:cubicBezTo>
                  <a:pt x="697455" y="698666"/>
                  <a:pt x="695918" y="700300"/>
                  <a:pt x="694182" y="701707"/>
                </a:cubicBezTo>
                <a:lnTo>
                  <a:pt x="667703" y="727234"/>
                </a:lnTo>
                <a:cubicBezTo>
                  <a:pt x="664785" y="729940"/>
                  <a:pt x="661592" y="732334"/>
                  <a:pt x="658178" y="734378"/>
                </a:cubicBezTo>
                <a:cubicBezTo>
                  <a:pt x="655679" y="736527"/>
                  <a:pt x="653469" y="738993"/>
                  <a:pt x="651605" y="741712"/>
                </a:cubicBezTo>
                <a:cubicBezTo>
                  <a:pt x="650568" y="743028"/>
                  <a:pt x="649312" y="744156"/>
                  <a:pt x="647890" y="745046"/>
                </a:cubicBezTo>
                <a:cubicBezTo>
                  <a:pt x="640210" y="749900"/>
                  <a:pt x="633087" y="755586"/>
                  <a:pt x="626650" y="762000"/>
                </a:cubicBezTo>
                <a:lnTo>
                  <a:pt x="614648" y="767906"/>
                </a:lnTo>
                <a:lnTo>
                  <a:pt x="607124" y="774478"/>
                </a:lnTo>
                <a:cubicBezTo>
                  <a:pt x="600742" y="777716"/>
                  <a:pt x="594551" y="781622"/>
                  <a:pt x="588074" y="785146"/>
                </a:cubicBezTo>
                <a:cubicBezTo>
                  <a:pt x="581597" y="788670"/>
                  <a:pt x="575501" y="792480"/>
                  <a:pt x="569024" y="795719"/>
                </a:cubicBezTo>
                <a:cubicBezTo>
                  <a:pt x="562547" y="798957"/>
                  <a:pt x="553784" y="802958"/>
                  <a:pt x="546259" y="806768"/>
                </a:cubicBezTo>
                <a:cubicBezTo>
                  <a:pt x="543687" y="808101"/>
                  <a:pt x="540734" y="808292"/>
                  <a:pt x="538258" y="809339"/>
                </a:cubicBezTo>
                <a:cubicBezTo>
                  <a:pt x="535767" y="810648"/>
                  <a:pt x="533378" y="812145"/>
                  <a:pt x="531114" y="813816"/>
                </a:cubicBezTo>
                <a:cubicBezTo>
                  <a:pt x="530663" y="814169"/>
                  <a:pt x="530143" y="814429"/>
                  <a:pt x="529590" y="814578"/>
                </a:cubicBezTo>
                <a:cubicBezTo>
                  <a:pt x="523694" y="816408"/>
                  <a:pt x="517906" y="818571"/>
                  <a:pt x="512255" y="821055"/>
                </a:cubicBezTo>
                <a:cubicBezTo>
                  <a:pt x="508349" y="822103"/>
                  <a:pt x="504920" y="823913"/>
                  <a:pt x="501110" y="824865"/>
                </a:cubicBezTo>
                <a:cubicBezTo>
                  <a:pt x="497300" y="825818"/>
                  <a:pt x="492347" y="827151"/>
                  <a:pt x="488156" y="828580"/>
                </a:cubicBezTo>
                <a:cubicBezTo>
                  <a:pt x="483968" y="830287"/>
                  <a:pt x="479586" y="831471"/>
                  <a:pt x="475107" y="832104"/>
                </a:cubicBezTo>
                <a:cubicBezTo>
                  <a:pt x="470630" y="832104"/>
                  <a:pt x="466725" y="835152"/>
                  <a:pt x="461963" y="835152"/>
                </a:cubicBezTo>
                <a:cubicBezTo>
                  <a:pt x="458713" y="835746"/>
                  <a:pt x="455524" y="836640"/>
                  <a:pt x="452438" y="837819"/>
                </a:cubicBezTo>
                <a:cubicBezTo>
                  <a:pt x="449104" y="838486"/>
                  <a:pt x="445675" y="838390"/>
                  <a:pt x="442246" y="838962"/>
                </a:cubicBezTo>
                <a:cubicBezTo>
                  <a:pt x="440599" y="839394"/>
                  <a:pt x="439003" y="840001"/>
                  <a:pt x="437483" y="840772"/>
                </a:cubicBezTo>
                <a:lnTo>
                  <a:pt x="434054" y="840772"/>
                </a:lnTo>
                <a:cubicBezTo>
                  <a:pt x="426109" y="840249"/>
                  <a:pt x="418135" y="841185"/>
                  <a:pt x="410528" y="843534"/>
                </a:cubicBezTo>
                <a:cubicBezTo>
                  <a:pt x="408319" y="844087"/>
                  <a:pt x="406036" y="844281"/>
                  <a:pt x="403765" y="844106"/>
                </a:cubicBezTo>
                <a:lnTo>
                  <a:pt x="385191" y="844772"/>
                </a:lnTo>
                <a:lnTo>
                  <a:pt x="377571" y="847249"/>
                </a:lnTo>
                <a:lnTo>
                  <a:pt x="345948" y="847249"/>
                </a:lnTo>
                <a:cubicBezTo>
                  <a:pt x="341418" y="847335"/>
                  <a:pt x="336897" y="846790"/>
                  <a:pt x="332518" y="845630"/>
                </a:cubicBezTo>
                <a:cubicBezTo>
                  <a:pt x="328075" y="844670"/>
                  <a:pt x="323537" y="844223"/>
                  <a:pt x="318992" y="844296"/>
                </a:cubicBezTo>
                <a:cubicBezTo>
                  <a:pt x="312741" y="844833"/>
                  <a:pt x="306450" y="843921"/>
                  <a:pt x="300609" y="841629"/>
                </a:cubicBezTo>
                <a:cubicBezTo>
                  <a:pt x="299505" y="841446"/>
                  <a:pt x="298379" y="841446"/>
                  <a:pt x="297275" y="841629"/>
                </a:cubicBezTo>
                <a:cubicBezTo>
                  <a:pt x="287802" y="840284"/>
                  <a:pt x="278464" y="838117"/>
                  <a:pt x="269367" y="835152"/>
                </a:cubicBezTo>
                <a:cubicBezTo>
                  <a:pt x="264033" y="833533"/>
                  <a:pt x="258509" y="832199"/>
                  <a:pt x="253175" y="830390"/>
                </a:cubicBezTo>
                <a:cubicBezTo>
                  <a:pt x="248180" y="827824"/>
                  <a:pt x="242907" y="825843"/>
                  <a:pt x="237458" y="824484"/>
                </a:cubicBezTo>
                <a:cubicBezTo>
                  <a:pt x="229153" y="819823"/>
                  <a:pt x="220564" y="815687"/>
                  <a:pt x="211741" y="812102"/>
                </a:cubicBezTo>
                <a:cubicBezTo>
                  <a:pt x="200692" y="805529"/>
                  <a:pt x="189071" y="799814"/>
                  <a:pt x="178308" y="793052"/>
                </a:cubicBezTo>
                <a:cubicBezTo>
                  <a:pt x="167732" y="786758"/>
                  <a:pt x="157724" y="779556"/>
                  <a:pt x="148400" y="771525"/>
                </a:cubicBezTo>
                <a:cubicBezTo>
                  <a:pt x="141662" y="767531"/>
                  <a:pt x="135508" y="762628"/>
                  <a:pt x="130112" y="756952"/>
                </a:cubicBezTo>
                <a:cubicBezTo>
                  <a:pt x="124016" y="751237"/>
                  <a:pt x="116586" y="747427"/>
                  <a:pt x="111062" y="741045"/>
                </a:cubicBezTo>
                <a:cubicBezTo>
                  <a:pt x="105250" y="734863"/>
                  <a:pt x="98977" y="729132"/>
                  <a:pt x="92297" y="723900"/>
                </a:cubicBezTo>
                <a:cubicBezTo>
                  <a:pt x="85173" y="717734"/>
                  <a:pt x="79122" y="710427"/>
                  <a:pt x="74390" y="702278"/>
                </a:cubicBezTo>
                <a:cubicBezTo>
                  <a:pt x="70771" y="696849"/>
                  <a:pt x="66770" y="691515"/>
                  <a:pt x="63056" y="686086"/>
                </a:cubicBezTo>
                <a:cubicBezTo>
                  <a:pt x="53831" y="673106"/>
                  <a:pt x="45493" y="659518"/>
                  <a:pt x="38100" y="645414"/>
                </a:cubicBezTo>
                <a:cubicBezTo>
                  <a:pt x="34671" y="637413"/>
                  <a:pt x="30671" y="629603"/>
                  <a:pt x="27146" y="621602"/>
                </a:cubicBezTo>
                <a:cubicBezTo>
                  <a:pt x="23622" y="613601"/>
                  <a:pt x="21622" y="605219"/>
                  <a:pt x="19050" y="597027"/>
                </a:cubicBezTo>
                <a:cubicBezTo>
                  <a:pt x="17086" y="593160"/>
                  <a:pt x="15858" y="588961"/>
                  <a:pt x="15431" y="584645"/>
                </a:cubicBezTo>
                <a:cubicBezTo>
                  <a:pt x="15431" y="580835"/>
                  <a:pt x="12097" y="577787"/>
                  <a:pt x="12382" y="573786"/>
                </a:cubicBezTo>
                <a:cubicBezTo>
                  <a:pt x="12668" y="569786"/>
                  <a:pt x="9525" y="566547"/>
                  <a:pt x="9525" y="562737"/>
                </a:cubicBezTo>
                <a:cubicBezTo>
                  <a:pt x="9525" y="558927"/>
                  <a:pt x="8858" y="556260"/>
                  <a:pt x="8287" y="553212"/>
                </a:cubicBezTo>
                <a:cubicBezTo>
                  <a:pt x="7795" y="551648"/>
                  <a:pt x="7124" y="550145"/>
                  <a:pt x="6287" y="548735"/>
                </a:cubicBezTo>
                <a:cubicBezTo>
                  <a:pt x="6287" y="543782"/>
                  <a:pt x="5620" y="539210"/>
                  <a:pt x="5239" y="534067"/>
                </a:cubicBezTo>
                <a:cubicBezTo>
                  <a:pt x="5269" y="532438"/>
                  <a:pt x="4978" y="530820"/>
                  <a:pt x="4382" y="529304"/>
                </a:cubicBezTo>
                <a:cubicBezTo>
                  <a:pt x="2330" y="524603"/>
                  <a:pt x="1511" y="519456"/>
                  <a:pt x="2000" y="514350"/>
                </a:cubicBezTo>
                <a:cubicBezTo>
                  <a:pt x="2000" y="500729"/>
                  <a:pt x="2000" y="487109"/>
                  <a:pt x="1429" y="473488"/>
                </a:cubicBezTo>
                <a:cubicBezTo>
                  <a:pt x="1138" y="471198"/>
                  <a:pt x="660" y="468937"/>
                  <a:pt x="0" y="466725"/>
                </a:cubicBezTo>
                <a:lnTo>
                  <a:pt x="1524" y="462534"/>
                </a:lnTo>
                <a:cubicBezTo>
                  <a:pt x="1524" y="457295"/>
                  <a:pt x="1524" y="451866"/>
                  <a:pt x="2096" y="446437"/>
                </a:cubicBezTo>
                <a:cubicBezTo>
                  <a:pt x="2038" y="442605"/>
                  <a:pt x="2684" y="438796"/>
                  <a:pt x="4000" y="435197"/>
                </a:cubicBezTo>
                <a:cubicBezTo>
                  <a:pt x="4665" y="433136"/>
                  <a:pt x="4986" y="430981"/>
                  <a:pt x="4953" y="428816"/>
                </a:cubicBezTo>
                <a:cubicBezTo>
                  <a:pt x="4953" y="423386"/>
                  <a:pt x="5715" y="417957"/>
                  <a:pt x="6001" y="413195"/>
                </a:cubicBezTo>
                <a:cubicBezTo>
                  <a:pt x="7090" y="411035"/>
                  <a:pt x="7952" y="408769"/>
                  <a:pt x="8573" y="406432"/>
                </a:cubicBezTo>
                <a:cubicBezTo>
                  <a:pt x="9336" y="402152"/>
                  <a:pt x="10353" y="397922"/>
                  <a:pt x="11621" y="393764"/>
                </a:cubicBezTo>
                <a:cubicBezTo>
                  <a:pt x="12081" y="389423"/>
                  <a:pt x="13306" y="385199"/>
                  <a:pt x="15240" y="381286"/>
                </a:cubicBezTo>
                <a:cubicBezTo>
                  <a:pt x="15705" y="376037"/>
                  <a:pt x="16991" y="370895"/>
                  <a:pt x="19050" y="366046"/>
                </a:cubicBezTo>
                <a:cubicBezTo>
                  <a:pt x="20406" y="360784"/>
                  <a:pt x="22223" y="355653"/>
                  <a:pt x="24479" y="350711"/>
                </a:cubicBezTo>
                <a:cubicBezTo>
                  <a:pt x="25090" y="349796"/>
                  <a:pt x="25481" y="348753"/>
                  <a:pt x="25622" y="347663"/>
                </a:cubicBezTo>
                <a:cubicBezTo>
                  <a:pt x="26277" y="342254"/>
                  <a:pt x="28027" y="337036"/>
                  <a:pt x="30766" y="332327"/>
                </a:cubicBezTo>
                <a:cubicBezTo>
                  <a:pt x="32766" y="327279"/>
                  <a:pt x="35433" y="322802"/>
                  <a:pt x="37052" y="317278"/>
                </a:cubicBezTo>
                <a:cubicBezTo>
                  <a:pt x="39448" y="312392"/>
                  <a:pt x="41547" y="307366"/>
                  <a:pt x="43339" y="302228"/>
                </a:cubicBezTo>
                <a:cubicBezTo>
                  <a:pt x="43641" y="301169"/>
                  <a:pt x="44124" y="300170"/>
                  <a:pt x="44768" y="299276"/>
                </a:cubicBezTo>
                <a:cubicBezTo>
                  <a:pt x="51626" y="287465"/>
                  <a:pt x="55912" y="274415"/>
                  <a:pt x="62389" y="262414"/>
                </a:cubicBezTo>
                <a:cubicBezTo>
                  <a:pt x="68866" y="250412"/>
                  <a:pt x="74390" y="239078"/>
                  <a:pt x="80772" y="227648"/>
                </a:cubicBezTo>
                <a:cubicBezTo>
                  <a:pt x="82996" y="223242"/>
                  <a:pt x="85543" y="219008"/>
                  <a:pt x="88392" y="214979"/>
                </a:cubicBezTo>
                <a:cubicBezTo>
                  <a:pt x="91345" y="211074"/>
                  <a:pt x="92869" y="206121"/>
                  <a:pt x="95917" y="202311"/>
                </a:cubicBezTo>
                <a:cubicBezTo>
                  <a:pt x="101156" y="195834"/>
                  <a:pt x="104299" y="188214"/>
                  <a:pt x="109252" y="181547"/>
                </a:cubicBezTo>
                <a:cubicBezTo>
                  <a:pt x="114205" y="174879"/>
                  <a:pt x="121539" y="166021"/>
                  <a:pt x="127349" y="158020"/>
                </a:cubicBezTo>
                <a:cubicBezTo>
                  <a:pt x="130588" y="153543"/>
                  <a:pt x="134017" y="149257"/>
                  <a:pt x="137732" y="145161"/>
                </a:cubicBezTo>
                <a:cubicBezTo>
                  <a:pt x="141151" y="141562"/>
                  <a:pt x="144333" y="137744"/>
                  <a:pt x="147257" y="133731"/>
                </a:cubicBezTo>
                <a:cubicBezTo>
                  <a:pt x="148956" y="131545"/>
                  <a:pt x="150870" y="129534"/>
                  <a:pt x="152972" y="127730"/>
                </a:cubicBezTo>
                <a:lnTo>
                  <a:pt x="179356" y="102108"/>
                </a:lnTo>
                <a:cubicBezTo>
                  <a:pt x="181567" y="99590"/>
                  <a:pt x="184133" y="97407"/>
                  <a:pt x="186976" y="95631"/>
                </a:cubicBezTo>
                <a:cubicBezTo>
                  <a:pt x="192078" y="92231"/>
                  <a:pt x="197006" y="88575"/>
                  <a:pt x="201740" y="84677"/>
                </a:cubicBezTo>
                <a:cubicBezTo>
                  <a:pt x="204121" y="83153"/>
                  <a:pt x="206693" y="82010"/>
                  <a:pt x="209264" y="80772"/>
                </a:cubicBezTo>
                <a:cubicBezTo>
                  <a:pt x="213010" y="79511"/>
                  <a:pt x="217122" y="79964"/>
                  <a:pt x="220504" y="82010"/>
                </a:cubicBezTo>
                <a:lnTo>
                  <a:pt x="208883" y="93917"/>
                </a:lnTo>
                <a:cubicBezTo>
                  <a:pt x="208883" y="95441"/>
                  <a:pt x="209455" y="96298"/>
                  <a:pt x="210693" y="96012"/>
                </a:cubicBezTo>
                <a:cubicBezTo>
                  <a:pt x="211931" y="95726"/>
                  <a:pt x="215932" y="94298"/>
                  <a:pt x="218599" y="93440"/>
                </a:cubicBezTo>
                <a:cubicBezTo>
                  <a:pt x="219742" y="93440"/>
                  <a:pt x="220218" y="93440"/>
                  <a:pt x="219932" y="94393"/>
                </a:cubicBezTo>
                <a:cubicBezTo>
                  <a:pt x="219647" y="95345"/>
                  <a:pt x="219932" y="95345"/>
                  <a:pt x="219932" y="95726"/>
                </a:cubicBezTo>
                <a:cubicBezTo>
                  <a:pt x="213764" y="103417"/>
                  <a:pt x="208341" y="111678"/>
                  <a:pt x="203740" y="120396"/>
                </a:cubicBezTo>
                <a:cubicBezTo>
                  <a:pt x="202708" y="121744"/>
                  <a:pt x="201451" y="122904"/>
                  <a:pt x="200025" y="123825"/>
                </a:cubicBezTo>
                <a:cubicBezTo>
                  <a:pt x="198540" y="125414"/>
                  <a:pt x="197347" y="127251"/>
                  <a:pt x="196501" y="129254"/>
                </a:cubicBezTo>
                <a:cubicBezTo>
                  <a:pt x="195042" y="132698"/>
                  <a:pt x="193084" y="135907"/>
                  <a:pt x="190691" y="138779"/>
                </a:cubicBezTo>
                <a:cubicBezTo>
                  <a:pt x="187228" y="143681"/>
                  <a:pt x="184320" y="148952"/>
                  <a:pt x="182023" y="154496"/>
                </a:cubicBezTo>
                <a:close/>
              </a:path>
            </a:pathLst>
          </a:custGeom>
          <a:solidFill>
            <a:srgbClr val="C00000"/>
          </a:solidFill>
          <a:ln w="9525" cap="flat">
            <a:noFill/>
            <a:prstDash val="solid"/>
            <a:miter/>
          </a:ln>
        </p:spPr>
        <p:txBody>
          <a:bodyPr rtlCol="0" anchor="ctr"/>
          <a:lstStyle/>
          <a:p>
            <a:endParaRPr lang="zh-CN" altLang="en-US"/>
          </a:p>
        </p:txBody>
      </p:sp>
    </p:spTree>
    <p:extLst>
      <p:ext uri="{BB962C8B-B14F-4D97-AF65-F5344CB8AC3E}">
        <p14:creationId xmlns:p14="http://schemas.microsoft.com/office/powerpoint/2010/main" val="25696982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BBF7D-9445-51F2-EF1F-A88AC62359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7DBF5B-DA45-3C3E-30B9-48CA897BAE9C}"/>
              </a:ext>
            </a:extLst>
          </p:cNvPr>
          <p:cNvSpPr>
            <a:spLocks noGrp="1"/>
          </p:cNvSpPr>
          <p:nvPr>
            <p:ph type="title"/>
          </p:nvPr>
        </p:nvSpPr>
        <p:spPr/>
        <p:txBody>
          <a:bodyPr/>
          <a:lstStyle/>
          <a:p>
            <a:r>
              <a:rPr lang="en-US" altLang="zh-CN"/>
              <a:t>RAN</a:t>
            </a:r>
            <a:r>
              <a:rPr lang="en-CH" altLang="zh-CN"/>
              <a:t> </a:t>
            </a:r>
            <a:r>
              <a:rPr lang="en-US" altLang="zh-CN"/>
              <a:t>P</a:t>
            </a:r>
            <a:r>
              <a:rPr lang="en-CH" altLang="zh-CN"/>
              <a:t>rocessing </a:t>
            </a:r>
            <a:r>
              <a:rPr lang="en-US" altLang="zh-CN"/>
              <a:t>P</a:t>
            </a:r>
            <a:r>
              <a:rPr lang="en-CH" altLang="zh-CN"/>
              <a:t>ipeline</a:t>
            </a:r>
            <a:r>
              <a:rPr lang="en-US" altLang="zh-CN"/>
              <a:t>: PHY</a:t>
            </a:r>
            <a:endParaRPr lang="en-CH"/>
          </a:p>
        </p:txBody>
      </p:sp>
      <p:pic>
        <p:nvPicPr>
          <p:cNvPr id="4" name="Picture 3" descr="A diagram of a system&#10;&#10;Description automatically generated">
            <a:extLst>
              <a:ext uri="{FF2B5EF4-FFF2-40B4-BE49-F238E27FC236}">
                <a16:creationId xmlns:a16="http://schemas.microsoft.com/office/drawing/2014/main" id="{AABC9305-7D4C-6ACE-8F03-453AB0460D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297" y="1752600"/>
            <a:ext cx="8837406" cy="2423160"/>
          </a:xfrm>
          <a:prstGeom prst="rect">
            <a:avLst/>
          </a:prstGeom>
        </p:spPr>
      </p:pic>
      <p:sp>
        <p:nvSpPr>
          <p:cNvPr id="5" name="Content Placeholder 9">
            <a:extLst>
              <a:ext uri="{FF2B5EF4-FFF2-40B4-BE49-F238E27FC236}">
                <a16:creationId xmlns:a16="http://schemas.microsoft.com/office/drawing/2014/main" id="{773B8965-6C83-D05F-3AB3-86A660B9CE74}"/>
              </a:ext>
            </a:extLst>
          </p:cNvPr>
          <p:cNvSpPr txBox="1">
            <a:spLocks/>
          </p:cNvSpPr>
          <p:nvPr/>
        </p:nvSpPr>
        <p:spPr>
          <a:xfrm>
            <a:off x="391716" y="4803616"/>
            <a:ext cx="8360568" cy="1444784"/>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CN">
                <a:solidFill>
                  <a:srgbClr val="C00000"/>
                </a:solidFill>
              </a:rPr>
              <a:t>Physical (PHY) layer</a:t>
            </a:r>
          </a:p>
          <a:p>
            <a:r>
              <a:rPr lang="en-US" altLang="zh-CN" sz="2450"/>
              <a:t>This layer, including the upper and lower PHY layers, manages (de)coding and (de)modulation.</a:t>
            </a:r>
          </a:p>
        </p:txBody>
      </p:sp>
      <p:sp>
        <p:nvSpPr>
          <p:cNvPr id="7" name="Freeform: Shape 6">
            <a:extLst>
              <a:ext uri="{FF2B5EF4-FFF2-40B4-BE49-F238E27FC236}">
                <a16:creationId xmlns:a16="http://schemas.microsoft.com/office/drawing/2014/main" id="{0A645C41-F06F-1058-DE7A-46E54F982661}"/>
              </a:ext>
            </a:extLst>
          </p:cNvPr>
          <p:cNvSpPr/>
          <p:nvPr/>
        </p:nvSpPr>
        <p:spPr>
          <a:xfrm rot="10800000" flipH="1">
            <a:off x="2209800" y="3733799"/>
            <a:ext cx="2971800" cy="1142999"/>
          </a:xfrm>
          <a:custGeom>
            <a:avLst/>
            <a:gdLst>
              <a:gd name="connsiteX0" fmla="*/ 0 w 375920"/>
              <a:gd name="connsiteY0" fmla="*/ 0 h 2174240"/>
              <a:gd name="connsiteX1" fmla="*/ 375920 w 375920"/>
              <a:gd name="connsiteY1" fmla="*/ 2174240 h 2174240"/>
            </a:gdLst>
            <a:ahLst/>
            <a:cxnLst>
              <a:cxn ang="0">
                <a:pos x="connsiteX0" y="connsiteY0"/>
              </a:cxn>
              <a:cxn ang="0">
                <a:pos x="connsiteX1" y="connsiteY1"/>
              </a:cxn>
            </a:cxnLst>
            <a:rect l="l" t="t" r="r" b="b"/>
            <a:pathLst>
              <a:path w="375920" h="2174240">
                <a:moveTo>
                  <a:pt x="0" y="0"/>
                </a:moveTo>
                <a:cubicBezTo>
                  <a:pt x="77893" y="906780"/>
                  <a:pt x="155787" y="1813560"/>
                  <a:pt x="375920" y="2174240"/>
                </a:cubicBezTo>
              </a:path>
            </a:pathLst>
          </a:custGeom>
          <a:noFill/>
          <a:ln>
            <a:solidFill>
              <a:srgbClr val="C00000"/>
            </a:solidFill>
            <a:headEnd type="arrow" w="lg" len="lg"/>
            <a:tailEnd type="non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Freeform: Shape 8">
            <a:extLst>
              <a:ext uri="{FF2B5EF4-FFF2-40B4-BE49-F238E27FC236}">
                <a16:creationId xmlns:a16="http://schemas.microsoft.com/office/drawing/2014/main" id="{4071925E-A18B-35E5-79F7-00876457542A}"/>
              </a:ext>
            </a:extLst>
          </p:cNvPr>
          <p:cNvSpPr>
            <a:spLocks noChangeAspect="1"/>
          </p:cNvSpPr>
          <p:nvPr/>
        </p:nvSpPr>
        <p:spPr>
          <a:xfrm>
            <a:off x="5059680" y="2935484"/>
            <a:ext cx="990600" cy="987029"/>
          </a:xfrm>
          <a:custGeom>
            <a:avLst/>
            <a:gdLst>
              <a:gd name="connsiteX0" fmla="*/ 182023 w 850322"/>
              <a:gd name="connsiteY0" fmla="*/ 154496 h 847257"/>
              <a:gd name="connsiteX1" fmla="*/ 157067 w 850322"/>
              <a:gd name="connsiteY1" fmla="*/ 186023 h 847257"/>
              <a:gd name="connsiteX2" fmla="*/ 154496 w 850322"/>
              <a:gd name="connsiteY2" fmla="*/ 190214 h 847257"/>
              <a:gd name="connsiteX3" fmla="*/ 138494 w 850322"/>
              <a:gd name="connsiteY3" fmla="*/ 214979 h 847257"/>
              <a:gd name="connsiteX4" fmla="*/ 126968 w 850322"/>
              <a:gd name="connsiteY4" fmla="*/ 234887 h 847257"/>
              <a:gd name="connsiteX5" fmla="*/ 112776 w 850322"/>
              <a:gd name="connsiteY5" fmla="*/ 260794 h 847257"/>
              <a:gd name="connsiteX6" fmla="*/ 97346 w 850322"/>
              <a:gd name="connsiteY6" fmla="*/ 298895 h 847257"/>
              <a:gd name="connsiteX7" fmla="*/ 89154 w 850322"/>
              <a:gd name="connsiteY7" fmla="*/ 317945 h 847257"/>
              <a:gd name="connsiteX8" fmla="*/ 82582 w 850322"/>
              <a:gd name="connsiteY8" fmla="*/ 334613 h 847257"/>
              <a:gd name="connsiteX9" fmla="*/ 75248 w 850322"/>
              <a:gd name="connsiteY9" fmla="*/ 352425 h 847257"/>
              <a:gd name="connsiteX10" fmla="*/ 68771 w 850322"/>
              <a:gd name="connsiteY10" fmla="*/ 371475 h 847257"/>
              <a:gd name="connsiteX11" fmla="*/ 63627 w 850322"/>
              <a:gd name="connsiteY11" fmla="*/ 391859 h 847257"/>
              <a:gd name="connsiteX12" fmla="*/ 62484 w 850322"/>
              <a:gd name="connsiteY12" fmla="*/ 396526 h 847257"/>
              <a:gd name="connsiteX13" fmla="*/ 60484 w 850322"/>
              <a:gd name="connsiteY13" fmla="*/ 404336 h 847257"/>
              <a:gd name="connsiteX14" fmla="*/ 60484 w 850322"/>
              <a:gd name="connsiteY14" fmla="*/ 409194 h 847257"/>
              <a:gd name="connsiteX15" fmla="*/ 57245 w 850322"/>
              <a:gd name="connsiteY15" fmla="*/ 421767 h 847257"/>
              <a:gd name="connsiteX16" fmla="*/ 55912 w 850322"/>
              <a:gd name="connsiteY16" fmla="*/ 434721 h 847257"/>
              <a:gd name="connsiteX17" fmla="*/ 54102 w 850322"/>
              <a:gd name="connsiteY17" fmla="*/ 439198 h 847257"/>
              <a:gd name="connsiteX18" fmla="*/ 52959 w 850322"/>
              <a:gd name="connsiteY18" fmla="*/ 460343 h 847257"/>
              <a:gd name="connsiteX19" fmla="*/ 50864 w 850322"/>
              <a:gd name="connsiteY19" fmla="*/ 465582 h 847257"/>
              <a:gd name="connsiteX20" fmla="*/ 50864 w 850322"/>
              <a:gd name="connsiteY20" fmla="*/ 495300 h 847257"/>
              <a:gd name="connsiteX21" fmla="*/ 50864 w 850322"/>
              <a:gd name="connsiteY21" fmla="*/ 495872 h 847257"/>
              <a:gd name="connsiteX22" fmla="*/ 52769 w 850322"/>
              <a:gd name="connsiteY22" fmla="*/ 500920 h 847257"/>
              <a:gd name="connsiteX23" fmla="*/ 53912 w 850322"/>
              <a:gd name="connsiteY23" fmla="*/ 537115 h 847257"/>
              <a:gd name="connsiteX24" fmla="*/ 56674 w 850322"/>
              <a:gd name="connsiteY24" fmla="*/ 545687 h 847257"/>
              <a:gd name="connsiteX25" fmla="*/ 60293 w 850322"/>
              <a:gd name="connsiteY25" fmla="*/ 561404 h 847257"/>
              <a:gd name="connsiteX26" fmla="*/ 63913 w 850322"/>
              <a:gd name="connsiteY26" fmla="*/ 575501 h 847257"/>
              <a:gd name="connsiteX27" fmla="*/ 67723 w 850322"/>
              <a:gd name="connsiteY27" fmla="*/ 589598 h 847257"/>
              <a:gd name="connsiteX28" fmla="*/ 71723 w 850322"/>
              <a:gd name="connsiteY28" fmla="*/ 601980 h 847257"/>
              <a:gd name="connsiteX29" fmla="*/ 76962 w 850322"/>
              <a:gd name="connsiteY29" fmla="*/ 615601 h 847257"/>
              <a:gd name="connsiteX30" fmla="*/ 78105 w 850322"/>
              <a:gd name="connsiteY30" fmla="*/ 620363 h 847257"/>
              <a:gd name="connsiteX31" fmla="*/ 112014 w 850322"/>
              <a:gd name="connsiteY31" fmla="*/ 680276 h 847257"/>
              <a:gd name="connsiteX32" fmla="*/ 138589 w 850322"/>
              <a:gd name="connsiteY32" fmla="*/ 711899 h 847257"/>
              <a:gd name="connsiteX33" fmla="*/ 154019 w 850322"/>
              <a:gd name="connsiteY33" fmla="*/ 724662 h 847257"/>
              <a:gd name="connsiteX34" fmla="*/ 161544 w 850322"/>
              <a:gd name="connsiteY34" fmla="*/ 731234 h 847257"/>
              <a:gd name="connsiteX35" fmla="*/ 210312 w 850322"/>
              <a:gd name="connsiteY35" fmla="*/ 766382 h 847257"/>
              <a:gd name="connsiteX36" fmla="*/ 256889 w 850322"/>
              <a:gd name="connsiteY36" fmla="*/ 789908 h 847257"/>
              <a:gd name="connsiteX37" fmla="*/ 270891 w 850322"/>
              <a:gd name="connsiteY37" fmla="*/ 795433 h 847257"/>
              <a:gd name="connsiteX38" fmla="*/ 285560 w 850322"/>
              <a:gd name="connsiteY38" fmla="*/ 799529 h 847257"/>
              <a:gd name="connsiteX39" fmla="*/ 296894 w 850322"/>
              <a:gd name="connsiteY39" fmla="*/ 802767 h 847257"/>
              <a:gd name="connsiteX40" fmla="*/ 310039 w 850322"/>
              <a:gd name="connsiteY40" fmla="*/ 805910 h 847257"/>
              <a:gd name="connsiteX41" fmla="*/ 316421 w 850322"/>
              <a:gd name="connsiteY41" fmla="*/ 808196 h 847257"/>
              <a:gd name="connsiteX42" fmla="*/ 339947 w 850322"/>
              <a:gd name="connsiteY42" fmla="*/ 810673 h 847257"/>
              <a:gd name="connsiteX43" fmla="*/ 353187 w 850322"/>
              <a:gd name="connsiteY43" fmla="*/ 811149 h 847257"/>
              <a:gd name="connsiteX44" fmla="*/ 366617 w 850322"/>
              <a:gd name="connsiteY44" fmla="*/ 811149 h 847257"/>
              <a:gd name="connsiteX45" fmla="*/ 374523 w 850322"/>
              <a:gd name="connsiteY45" fmla="*/ 810387 h 847257"/>
              <a:gd name="connsiteX46" fmla="*/ 384048 w 850322"/>
              <a:gd name="connsiteY46" fmla="*/ 810387 h 847257"/>
              <a:gd name="connsiteX47" fmla="*/ 393573 w 850322"/>
              <a:gd name="connsiteY47" fmla="*/ 808673 h 847257"/>
              <a:gd name="connsiteX48" fmla="*/ 403860 w 850322"/>
              <a:gd name="connsiteY48" fmla="*/ 808673 h 847257"/>
              <a:gd name="connsiteX49" fmla="*/ 411766 w 850322"/>
              <a:gd name="connsiteY49" fmla="*/ 805434 h 847257"/>
              <a:gd name="connsiteX50" fmla="*/ 428625 w 850322"/>
              <a:gd name="connsiteY50" fmla="*/ 802672 h 847257"/>
              <a:gd name="connsiteX51" fmla="*/ 430340 w 850322"/>
              <a:gd name="connsiteY51" fmla="*/ 802672 h 847257"/>
              <a:gd name="connsiteX52" fmla="*/ 446913 w 850322"/>
              <a:gd name="connsiteY52" fmla="*/ 799529 h 847257"/>
              <a:gd name="connsiteX53" fmla="*/ 463296 w 850322"/>
              <a:gd name="connsiteY53" fmla="*/ 795623 h 847257"/>
              <a:gd name="connsiteX54" fmla="*/ 469678 w 850322"/>
              <a:gd name="connsiteY54" fmla="*/ 793433 h 847257"/>
              <a:gd name="connsiteX55" fmla="*/ 493490 w 850322"/>
              <a:gd name="connsiteY55" fmla="*/ 785146 h 847257"/>
              <a:gd name="connsiteX56" fmla="*/ 516636 w 850322"/>
              <a:gd name="connsiteY56" fmla="*/ 775049 h 847257"/>
              <a:gd name="connsiteX57" fmla="*/ 548259 w 850322"/>
              <a:gd name="connsiteY57" fmla="*/ 759238 h 847257"/>
              <a:gd name="connsiteX58" fmla="*/ 557784 w 850322"/>
              <a:gd name="connsiteY58" fmla="*/ 755523 h 847257"/>
              <a:gd name="connsiteX59" fmla="*/ 571119 w 850322"/>
              <a:gd name="connsiteY59" fmla="*/ 745998 h 847257"/>
              <a:gd name="connsiteX60" fmla="*/ 573691 w 850322"/>
              <a:gd name="connsiteY60" fmla="*/ 743903 h 847257"/>
              <a:gd name="connsiteX61" fmla="*/ 590550 w 850322"/>
              <a:gd name="connsiteY61" fmla="*/ 731711 h 847257"/>
              <a:gd name="connsiteX62" fmla="*/ 606457 w 850322"/>
              <a:gd name="connsiteY62" fmla="*/ 719423 h 847257"/>
              <a:gd name="connsiteX63" fmla="*/ 620363 w 850322"/>
              <a:gd name="connsiteY63" fmla="*/ 707422 h 847257"/>
              <a:gd name="connsiteX64" fmla="*/ 627983 w 850322"/>
              <a:gd name="connsiteY64" fmla="*/ 703136 h 847257"/>
              <a:gd name="connsiteX65" fmla="*/ 640747 w 850322"/>
              <a:gd name="connsiteY65" fmla="*/ 688562 h 847257"/>
              <a:gd name="connsiteX66" fmla="*/ 648176 w 850322"/>
              <a:gd name="connsiteY66" fmla="*/ 682466 h 847257"/>
              <a:gd name="connsiteX67" fmla="*/ 654939 w 850322"/>
              <a:gd name="connsiteY67" fmla="*/ 666179 h 847257"/>
              <a:gd name="connsiteX68" fmla="*/ 653320 w 850322"/>
              <a:gd name="connsiteY68" fmla="*/ 663131 h 847257"/>
              <a:gd name="connsiteX69" fmla="*/ 654272 w 850322"/>
              <a:gd name="connsiteY69" fmla="*/ 658559 h 847257"/>
              <a:gd name="connsiteX70" fmla="*/ 661416 w 850322"/>
              <a:gd name="connsiteY70" fmla="*/ 654558 h 847257"/>
              <a:gd name="connsiteX71" fmla="*/ 665893 w 850322"/>
              <a:gd name="connsiteY71" fmla="*/ 645700 h 847257"/>
              <a:gd name="connsiteX72" fmla="*/ 666560 w 850322"/>
              <a:gd name="connsiteY72" fmla="*/ 632079 h 847257"/>
              <a:gd name="connsiteX73" fmla="*/ 675513 w 850322"/>
              <a:gd name="connsiteY73" fmla="*/ 623792 h 847257"/>
              <a:gd name="connsiteX74" fmla="*/ 677132 w 850322"/>
              <a:gd name="connsiteY74" fmla="*/ 611029 h 847257"/>
              <a:gd name="connsiteX75" fmla="*/ 686657 w 850322"/>
              <a:gd name="connsiteY75" fmla="*/ 600170 h 847257"/>
              <a:gd name="connsiteX76" fmla="*/ 687134 w 850322"/>
              <a:gd name="connsiteY76" fmla="*/ 588264 h 847257"/>
              <a:gd name="connsiteX77" fmla="*/ 695230 w 850322"/>
              <a:gd name="connsiteY77" fmla="*/ 579882 h 847257"/>
              <a:gd name="connsiteX78" fmla="*/ 698659 w 850322"/>
              <a:gd name="connsiteY78" fmla="*/ 570357 h 847257"/>
              <a:gd name="connsiteX79" fmla="*/ 702183 w 850322"/>
              <a:gd name="connsiteY79" fmla="*/ 559594 h 847257"/>
              <a:gd name="connsiteX80" fmla="*/ 705707 w 850322"/>
              <a:gd name="connsiteY80" fmla="*/ 550069 h 847257"/>
              <a:gd name="connsiteX81" fmla="*/ 707041 w 850322"/>
              <a:gd name="connsiteY81" fmla="*/ 543782 h 847257"/>
              <a:gd name="connsiteX82" fmla="*/ 711232 w 850322"/>
              <a:gd name="connsiteY82" fmla="*/ 526542 h 847257"/>
              <a:gd name="connsiteX83" fmla="*/ 720757 w 850322"/>
              <a:gd name="connsiteY83" fmla="*/ 511969 h 847257"/>
              <a:gd name="connsiteX84" fmla="*/ 724853 w 850322"/>
              <a:gd name="connsiteY84" fmla="*/ 499110 h 847257"/>
              <a:gd name="connsiteX85" fmla="*/ 728282 w 850322"/>
              <a:gd name="connsiteY85" fmla="*/ 488251 h 847257"/>
              <a:gd name="connsiteX86" fmla="*/ 732663 w 850322"/>
              <a:gd name="connsiteY86" fmla="*/ 476060 h 847257"/>
              <a:gd name="connsiteX87" fmla="*/ 734949 w 850322"/>
              <a:gd name="connsiteY87" fmla="*/ 464915 h 847257"/>
              <a:gd name="connsiteX88" fmla="*/ 744474 w 850322"/>
              <a:gd name="connsiteY88" fmla="*/ 445865 h 847257"/>
              <a:gd name="connsiteX89" fmla="*/ 745712 w 850322"/>
              <a:gd name="connsiteY89" fmla="*/ 435007 h 847257"/>
              <a:gd name="connsiteX90" fmla="*/ 750475 w 850322"/>
              <a:gd name="connsiteY90" fmla="*/ 428054 h 847257"/>
              <a:gd name="connsiteX91" fmla="*/ 754380 w 850322"/>
              <a:gd name="connsiteY91" fmla="*/ 417386 h 847257"/>
              <a:gd name="connsiteX92" fmla="*/ 758190 w 850322"/>
              <a:gd name="connsiteY92" fmla="*/ 401669 h 847257"/>
              <a:gd name="connsiteX93" fmla="*/ 761429 w 850322"/>
              <a:gd name="connsiteY93" fmla="*/ 390716 h 847257"/>
              <a:gd name="connsiteX94" fmla="*/ 764286 w 850322"/>
              <a:gd name="connsiteY94" fmla="*/ 379762 h 847257"/>
              <a:gd name="connsiteX95" fmla="*/ 767429 w 850322"/>
              <a:gd name="connsiteY95" fmla="*/ 367189 h 847257"/>
              <a:gd name="connsiteX96" fmla="*/ 771620 w 850322"/>
              <a:gd name="connsiteY96" fmla="*/ 354901 h 847257"/>
              <a:gd name="connsiteX97" fmla="*/ 772382 w 850322"/>
              <a:gd name="connsiteY97" fmla="*/ 350139 h 847257"/>
              <a:gd name="connsiteX98" fmla="*/ 774954 w 850322"/>
              <a:gd name="connsiteY98" fmla="*/ 339090 h 847257"/>
              <a:gd name="connsiteX99" fmla="*/ 776573 w 850322"/>
              <a:gd name="connsiteY99" fmla="*/ 329565 h 847257"/>
              <a:gd name="connsiteX100" fmla="*/ 778764 w 850322"/>
              <a:gd name="connsiteY100" fmla="*/ 324898 h 847257"/>
              <a:gd name="connsiteX101" fmla="*/ 779907 w 850322"/>
              <a:gd name="connsiteY101" fmla="*/ 298514 h 847257"/>
              <a:gd name="connsiteX102" fmla="*/ 782288 w 850322"/>
              <a:gd name="connsiteY102" fmla="*/ 292894 h 847257"/>
              <a:gd name="connsiteX103" fmla="*/ 782288 w 850322"/>
              <a:gd name="connsiteY103" fmla="*/ 226981 h 847257"/>
              <a:gd name="connsiteX104" fmla="*/ 779907 w 850322"/>
              <a:gd name="connsiteY104" fmla="*/ 220790 h 847257"/>
              <a:gd name="connsiteX105" fmla="*/ 778955 w 850322"/>
              <a:gd name="connsiteY105" fmla="*/ 207074 h 847257"/>
              <a:gd name="connsiteX106" fmla="*/ 771525 w 850322"/>
              <a:gd name="connsiteY106" fmla="*/ 189262 h 847257"/>
              <a:gd name="connsiteX107" fmla="*/ 770573 w 850322"/>
              <a:gd name="connsiteY107" fmla="*/ 186214 h 847257"/>
              <a:gd name="connsiteX108" fmla="*/ 759143 w 850322"/>
              <a:gd name="connsiteY108" fmla="*/ 157639 h 847257"/>
              <a:gd name="connsiteX109" fmla="*/ 751713 w 850322"/>
              <a:gd name="connsiteY109" fmla="*/ 142970 h 847257"/>
              <a:gd name="connsiteX110" fmla="*/ 740759 w 850322"/>
              <a:gd name="connsiteY110" fmla="*/ 126683 h 847257"/>
              <a:gd name="connsiteX111" fmla="*/ 734949 w 850322"/>
              <a:gd name="connsiteY111" fmla="*/ 118682 h 847257"/>
              <a:gd name="connsiteX112" fmla="*/ 722757 w 850322"/>
              <a:gd name="connsiteY112" fmla="*/ 107252 h 847257"/>
              <a:gd name="connsiteX113" fmla="*/ 680942 w 850322"/>
              <a:gd name="connsiteY113" fmla="*/ 79534 h 847257"/>
              <a:gd name="connsiteX114" fmla="*/ 659321 w 850322"/>
              <a:gd name="connsiteY114" fmla="*/ 70009 h 847257"/>
              <a:gd name="connsiteX115" fmla="*/ 654844 w 850322"/>
              <a:gd name="connsiteY115" fmla="*/ 67818 h 847257"/>
              <a:gd name="connsiteX116" fmla="*/ 649034 w 850322"/>
              <a:gd name="connsiteY116" fmla="*/ 64675 h 847257"/>
              <a:gd name="connsiteX117" fmla="*/ 637794 w 850322"/>
              <a:gd name="connsiteY117" fmla="*/ 60960 h 847257"/>
              <a:gd name="connsiteX118" fmla="*/ 626364 w 850322"/>
              <a:gd name="connsiteY118" fmla="*/ 58103 h 847257"/>
              <a:gd name="connsiteX119" fmla="*/ 616839 w 850322"/>
              <a:gd name="connsiteY119" fmla="*/ 55340 h 847257"/>
              <a:gd name="connsiteX120" fmla="*/ 613601 w 850322"/>
              <a:gd name="connsiteY120" fmla="*/ 54483 h 847257"/>
              <a:gd name="connsiteX121" fmla="*/ 598742 w 850322"/>
              <a:gd name="connsiteY121" fmla="*/ 51245 h 847257"/>
              <a:gd name="connsiteX122" fmla="*/ 585502 w 850322"/>
              <a:gd name="connsiteY122" fmla="*/ 48292 h 847257"/>
              <a:gd name="connsiteX123" fmla="*/ 570738 w 850322"/>
              <a:gd name="connsiteY123" fmla="*/ 44768 h 847257"/>
              <a:gd name="connsiteX124" fmla="*/ 557689 w 850322"/>
              <a:gd name="connsiteY124" fmla="*/ 41624 h 847257"/>
              <a:gd name="connsiteX125" fmla="*/ 542544 w 850322"/>
              <a:gd name="connsiteY125" fmla="*/ 40481 h 847257"/>
              <a:gd name="connsiteX126" fmla="*/ 536734 w 850322"/>
              <a:gd name="connsiteY126" fmla="*/ 38100 h 847257"/>
              <a:gd name="connsiteX127" fmla="*/ 511493 w 850322"/>
              <a:gd name="connsiteY127" fmla="*/ 37148 h 847257"/>
              <a:gd name="connsiteX128" fmla="*/ 504825 w 850322"/>
              <a:gd name="connsiteY128" fmla="*/ 34957 h 847257"/>
              <a:gd name="connsiteX129" fmla="*/ 479584 w 850322"/>
              <a:gd name="connsiteY129" fmla="*/ 34957 h 847257"/>
              <a:gd name="connsiteX130" fmla="*/ 474440 w 850322"/>
              <a:gd name="connsiteY130" fmla="*/ 34957 h 847257"/>
              <a:gd name="connsiteX131" fmla="*/ 445865 w 850322"/>
              <a:gd name="connsiteY131" fmla="*/ 38195 h 847257"/>
              <a:gd name="connsiteX132" fmla="*/ 439769 w 850322"/>
              <a:gd name="connsiteY132" fmla="*/ 40386 h 847257"/>
              <a:gd name="connsiteX133" fmla="*/ 425101 w 850322"/>
              <a:gd name="connsiteY133" fmla="*/ 41529 h 847257"/>
              <a:gd name="connsiteX134" fmla="*/ 419100 w 850322"/>
              <a:gd name="connsiteY134" fmla="*/ 43720 h 847257"/>
              <a:gd name="connsiteX135" fmla="*/ 395954 w 850322"/>
              <a:gd name="connsiteY135" fmla="*/ 48863 h 847257"/>
              <a:gd name="connsiteX136" fmla="*/ 374999 w 850322"/>
              <a:gd name="connsiteY136" fmla="*/ 55245 h 847257"/>
              <a:gd name="connsiteX137" fmla="*/ 370237 w 850322"/>
              <a:gd name="connsiteY137" fmla="*/ 56769 h 847257"/>
              <a:gd name="connsiteX138" fmla="*/ 355759 w 850322"/>
              <a:gd name="connsiteY138" fmla="*/ 61246 h 847257"/>
              <a:gd name="connsiteX139" fmla="*/ 344900 w 850322"/>
              <a:gd name="connsiteY139" fmla="*/ 66485 h 847257"/>
              <a:gd name="connsiteX140" fmla="*/ 323850 w 850322"/>
              <a:gd name="connsiteY140" fmla="*/ 73628 h 847257"/>
              <a:gd name="connsiteX141" fmla="*/ 306134 w 850322"/>
              <a:gd name="connsiteY141" fmla="*/ 73628 h 847257"/>
              <a:gd name="connsiteX142" fmla="*/ 288798 w 850322"/>
              <a:gd name="connsiteY142" fmla="*/ 73628 h 847257"/>
              <a:gd name="connsiteX143" fmla="*/ 283940 w 850322"/>
              <a:gd name="connsiteY143" fmla="*/ 69723 h 847257"/>
              <a:gd name="connsiteX144" fmla="*/ 284782 w 850322"/>
              <a:gd name="connsiteY144" fmla="*/ 63992 h 847257"/>
              <a:gd name="connsiteX145" fmla="*/ 284893 w 850322"/>
              <a:gd name="connsiteY145" fmla="*/ 63913 h 847257"/>
              <a:gd name="connsiteX146" fmla="*/ 306134 w 850322"/>
              <a:gd name="connsiteY146" fmla="*/ 50387 h 847257"/>
              <a:gd name="connsiteX147" fmla="*/ 352425 w 850322"/>
              <a:gd name="connsiteY147" fmla="*/ 26289 h 847257"/>
              <a:gd name="connsiteX148" fmla="*/ 357283 w 850322"/>
              <a:gd name="connsiteY148" fmla="*/ 24765 h 847257"/>
              <a:gd name="connsiteX149" fmla="*/ 390620 w 850322"/>
              <a:gd name="connsiteY149" fmla="*/ 12954 h 847257"/>
              <a:gd name="connsiteX150" fmla="*/ 408718 w 850322"/>
              <a:gd name="connsiteY150" fmla="*/ 8668 h 847257"/>
              <a:gd name="connsiteX151" fmla="*/ 421862 w 850322"/>
              <a:gd name="connsiteY151" fmla="*/ 5715 h 847257"/>
              <a:gd name="connsiteX152" fmla="*/ 433197 w 850322"/>
              <a:gd name="connsiteY152" fmla="*/ 4858 h 847257"/>
              <a:gd name="connsiteX153" fmla="*/ 438150 w 850322"/>
              <a:gd name="connsiteY153" fmla="*/ 4096 h 847257"/>
              <a:gd name="connsiteX154" fmla="*/ 451580 w 850322"/>
              <a:gd name="connsiteY154" fmla="*/ 2096 h 847257"/>
              <a:gd name="connsiteX155" fmla="*/ 463582 w 850322"/>
              <a:gd name="connsiteY155" fmla="*/ 1619 h 847257"/>
              <a:gd name="connsiteX156" fmla="*/ 475298 w 850322"/>
              <a:gd name="connsiteY156" fmla="*/ 0 h 847257"/>
              <a:gd name="connsiteX157" fmla="*/ 486918 w 850322"/>
              <a:gd name="connsiteY157" fmla="*/ 1429 h 847257"/>
              <a:gd name="connsiteX158" fmla="*/ 512540 w 850322"/>
              <a:gd name="connsiteY158" fmla="*/ 1429 h 847257"/>
              <a:gd name="connsiteX159" fmla="*/ 530924 w 850322"/>
              <a:gd name="connsiteY159" fmla="*/ 3905 h 847257"/>
              <a:gd name="connsiteX160" fmla="*/ 549974 w 850322"/>
              <a:gd name="connsiteY160" fmla="*/ 5334 h 847257"/>
              <a:gd name="connsiteX161" fmla="*/ 554260 w 850322"/>
              <a:gd name="connsiteY161" fmla="*/ 6953 h 847257"/>
              <a:gd name="connsiteX162" fmla="*/ 562642 w 850322"/>
              <a:gd name="connsiteY162" fmla="*/ 8001 h 847257"/>
              <a:gd name="connsiteX163" fmla="*/ 571500 w 850322"/>
              <a:gd name="connsiteY163" fmla="*/ 9525 h 847257"/>
              <a:gd name="connsiteX164" fmla="*/ 586359 w 850322"/>
              <a:gd name="connsiteY164" fmla="*/ 12859 h 847257"/>
              <a:gd name="connsiteX165" fmla="*/ 591122 w 850322"/>
              <a:gd name="connsiteY165" fmla="*/ 14573 h 847257"/>
              <a:gd name="connsiteX166" fmla="*/ 606076 w 850322"/>
              <a:gd name="connsiteY166" fmla="*/ 17431 h 847257"/>
              <a:gd name="connsiteX167" fmla="*/ 619220 w 850322"/>
              <a:gd name="connsiteY167" fmla="*/ 20384 h 847257"/>
              <a:gd name="connsiteX168" fmla="*/ 633889 w 850322"/>
              <a:gd name="connsiteY168" fmla="*/ 24194 h 847257"/>
              <a:gd name="connsiteX169" fmla="*/ 662464 w 850322"/>
              <a:gd name="connsiteY169" fmla="*/ 33052 h 847257"/>
              <a:gd name="connsiteX170" fmla="*/ 668941 w 850322"/>
              <a:gd name="connsiteY170" fmla="*/ 34862 h 847257"/>
              <a:gd name="connsiteX171" fmla="*/ 680180 w 850322"/>
              <a:gd name="connsiteY171" fmla="*/ 38576 h 847257"/>
              <a:gd name="connsiteX172" fmla="*/ 692468 w 850322"/>
              <a:gd name="connsiteY172" fmla="*/ 44196 h 847257"/>
              <a:gd name="connsiteX173" fmla="*/ 706184 w 850322"/>
              <a:gd name="connsiteY173" fmla="*/ 50768 h 847257"/>
              <a:gd name="connsiteX174" fmla="*/ 742950 w 850322"/>
              <a:gd name="connsiteY174" fmla="*/ 71342 h 847257"/>
              <a:gd name="connsiteX175" fmla="*/ 762000 w 850322"/>
              <a:gd name="connsiteY175" fmla="*/ 85344 h 847257"/>
              <a:gd name="connsiteX176" fmla="*/ 782003 w 850322"/>
              <a:gd name="connsiteY176" fmla="*/ 104775 h 847257"/>
              <a:gd name="connsiteX177" fmla="*/ 801815 w 850322"/>
              <a:gd name="connsiteY177" fmla="*/ 133350 h 847257"/>
              <a:gd name="connsiteX178" fmla="*/ 814864 w 850322"/>
              <a:gd name="connsiteY178" fmla="*/ 158020 h 847257"/>
              <a:gd name="connsiteX179" fmla="*/ 821436 w 850322"/>
              <a:gd name="connsiteY179" fmla="*/ 171260 h 847257"/>
              <a:gd name="connsiteX180" fmla="*/ 822960 w 850322"/>
              <a:gd name="connsiteY180" fmla="*/ 174212 h 847257"/>
              <a:gd name="connsiteX181" fmla="*/ 829532 w 850322"/>
              <a:gd name="connsiteY181" fmla="*/ 192596 h 847257"/>
              <a:gd name="connsiteX182" fmla="*/ 832295 w 850322"/>
              <a:gd name="connsiteY182" fmla="*/ 202121 h 847257"/>
              <a:gd name="connsiteX183" fmla="*/ 833438 w 850322"/>
              <a:gd name="connsiteY183" fmla="*/ 206788 h 847257"/>
              <a:gd name="connsiteX184" fmla="*/ 836105 w 850322"/>
              <a:gd name="connsiteY184" fmla="*/ 219075 h 847257"/>
              <a:gd name="connsiteX185" fmla="*/ 837724 w 850322"/>
              <a:gd name="connsiteY185" fmla="*/ 231839 h 847257"/>
              <a:gd name="connsiteX186" fmla="*/ 839819 w 850322"/>
              <a:gd name="connsiteY186" fmla="*/ 236315 h 847257"/>
              <a:gd name="connsiteX187" fmla="*/ 839819 w 850322"/>
              <a:gd name="connsiteY187" fmla="*/ 283940 h 847257"/>
              <a:gd name="connsiteX188" fmla="*/ 838867 w 850322"/>
              <a:gd name="connsiteY188" fmla="*/ 288703 h 847257"/>
              <a:gd name="connsiteX189" fmla="*/ 838867 w 850322"/>
              <a:gd name="connsiteY189" fmla="*/ 291751 h 847257"/>
              <a:gd name="connsiteX190" fmla="*/ 838010 w 850322"/>
              <a:gd name="connsiteY190" fmla="*/ 305848 h 847257"/>
              <a:gd name="connsiteX191" fmla="*/ 841343 w 850322"/>
              <a:gd name="connsiteY191" fmla="*/ 308515 h 847257"/>
              <a:gd name="connsiteX192" fmla="*/ 842867 w 850322"/>
              <a:gd name="connsiteY192" fmla="*/ 308039 h 847257"/>
              <a:gd name="connsiteX193" fmla="*/ 846201 w 850322"/>
              <a:gd name="connsiteY193" fmla="*/ 306610 h 847257"/>
              <a:gd name="connsiteX194" fmla="*/ 847439 w 850322"/>
              <a:gd name="connsiteY194" fmla="*/ 332518 h 847257"/>
              <a:gd name="connsiteX195" fmla="*/ 848106 w 850322"/>
              <a:gd name="connsiteY195" fmla="*/ 358521 h 847257"/>
              <a:gd name="connsiteX196" fmla="*/ 850202 w 850322"/>
              <a:gd name="connsiteY196" fmla="*/ 362998 h 847257"/>
              <a:gd name="connsiteX197" fmla="*/ 847915 w 850322"/>
              <a:gd name="connsiteY197" fmla="*/ 370999 h 847257"/>
              <a:gd name="connsiteX198" fmla="*/ 846677 w 850322"/>
              <a:gd name="connsiteY198" fmla="*/ 385382 h 847257"/>
              <a:gd name="connsiteX199" fmla="*/ 844010 w 850322"/>
              <a:gd name="connsiteY199" fmla="*/ 402908 h 847257"/>
              <a:gd name="connsiteX200" fmla="*/ 844010 w 850322"/>
              <a:gd name="connsiteY200" fmla="*/ 409480 h 847257"/>
              <a:gd name="connsiteX201" fmla="*/ 841438 w 850322"/>
              <a:gd name="connsiteY201" fmla="*/ 415671 h 847257"/>
              <a:gd name="connsiteX202" fmla="*/ 840962 w 850322"/>
              <a:gd name="connsiteY202" fmla="*/ 418624 h 847257"/>
              <a:gd name="connsiteX203" fmla="*/ 836295 w 850322"/>
              <a:gd name="connsiteY203" fmla="*/ 440722 h 847257"/>
              <a:gd name="connsiteX204" fmla="*/ 833914 w 850322"/>
              <a:gd name="connsiteY204" fmla="*/ 450247 h 847257"/>
              <a:gd name="connsiteX205" fmla="*/ 829628 w 850322"/>
              <a:gd name="connsiteY205" fmla="*/ 467487 h 847257"/>
              <a:gd name="connsiteX206" fmla="*/ 826675 w 850322"/>
              <a:gd name="connsiteY206" fmla="*/ 481584 h 847257"/>
              <a:gd name="connsiteX207" fmla="*/ 821627 w 850322"/>
              <a:gd name="connsiteY207" fmla="*/ 491871 h 847257"/>
              <a:gd name="connsiteX208" fmla="*/ 818102 w 850322"/>
              <a:gd name="connsiteY208" fmla="*/ 502634 h 847257"/>
              <a:gd name="connsiteX209" fmla="*/ 806672 w 850322"/>
              <a:gd name="connsiteY209" fmla="*/ 531209 h 847257"/>
              <a:gd name="connsiteX210" fmla="*/ 800100 w 850322"/>
              <a:gd name="connsiteY210" fmla="*/ 547688 h 847257"/>
              <a:gd name="connsiteX211" fmla="*/ 794766 w 850322"/>
              <a:gd name="connsiteY211" fmla="*/ 559499 h 847257"/>
              <a:gd name="connsiteX212" fmla="*/ 778764 w 850322"/>
              <a:gd name="connsiteY212" fmla="*/ 588074 h 847257"/>
              <a:gd name="connsiteX213" fmla="*/ 766191 w 850322"/>
              <a:gd name="connsiteY213" fmla="*/ 607124 h 847257"/>
              <a:gd name="connsiteX214" fmla="*/ 760095 w 850322"/>
              <a:gd name="connsiteY214" fmla="*/ 616649 h 847257"/>
              <a:gd name="connsiteX215" fmla="*/ 740283 w 850322"/>
              <a:gd name="connsiteY215" fmla="*/ 645224 h 847257"/>
              <a:gd name="connsiteX216" fmla="*/ 736949 w 850322"/>
              <a:gd name="connsiteY216" fmla="*/ 648938 h 847257"/>
              <a:gd name="connsiteX217" fmla="*/ 723900 w 850322"/>
              <a:gd name="connsiteY217" fmla="*/ 666179 h 847257"/>
              <a:gd name="connsiteX218" fmla="*/ 712851 w 850322"/>
              <a:gd name="connsiteY218" fmla="*/ 680561 h 847257"/>
              <a:gd name="connsiteX219" fmla="*/ 698754 w 850322"/>
              <a:gd name="connsiteY219" fmla="*/ 696849 h 847257"/>
              <a:gd name="connsiteX220" fmla="*/ 694182 w 850322"/>
              <a:gd name="connsiteY220" fmla="*/ 701707 h 847257"/>
              <a:gd name="connsiteX221" fmla="*/ 667703 w 850322"/>
              <a:gd name="connsiteY221" fmla="*/ 727234 h 847257"/>
              <a:gd name="connsiteX222" fmla="*/ 658178 w 850322"/>
              <a:gd name="connsiteY222" fmla="*/ 734378 h 847257"/>
              <a:gd name="connsiteX223" fmla="*/ 651605 w 850322"/>
              <a:gd name="connsiteY223" fmla="*/ 741712 h 847257"/>
              <a:gd name="connsiteX224" fmla="*/ 647890 w 850322"/>
              <a:gd name="connsiteY224" fmla="*/ 745046 h 847257"/>
              <a:gd name="connsiteX225" fmla="*/ 626650 w 850322"/>
              <a:gd name="connsiteY225" fmla="*/ 762000 h 847257"/>
              <a:gd name="connsiteX226" fmla="*/ 614648 w 850322"/>
              <a:gd name="connsiteY226" fmla="*/ 767906 h 847257"/>
              <a:gd name="connsiteX227" fmla="*/ 607124 w 850322"/>
              <a:gd name="connsiteY227" fmla="*/ 774478 h 847257"/>
              <a:gd name="connsiteX228" fmla="*/ 588074 w 850322"/>
              <a:gd name="connsiteY228" fmla="*/ 785146 h 847257"/>
              <a:gd name="connsiteX229" fmla="*/ 569024 w 850322"/>
              <a:gd name="connsiteY229" fmla="*/ 795719 h 847257"/>
              <a:gd name="connsiteX230" fmla="*/ 546259 w 850322"/>
              <a:gd name="connsiteY230" fmla="*/ 806768 h 847257"/>
              <a:gd name="connsiteX231" fmla="*/ 538258 w 850322"/>
              <a:gd name="connsiteY231" fmla="*/ 809339 h 847257"/>
              <a:gd name="connsiteX232" fmla="*/ 531114 w 850322"/>
              <a:gd name="connsiteY232" fmla="*/ 813816 h 847257"/>
              <a:gd name="connsiteX233" fmla="*/ 529590 w 850322"/>
              <a:gd name="connsiteY233" fmla="*/ 814578 h 847257"/>
              <a:gd name="connsiteX234" fmla="*/ 512255 w 850322"/>
              <a:gd name="connsiteY234" fmla="*/ 821055 h 847257"/>
              <a:gd name="connsiteX235" fmla="*/ 501110 w 850322"/>
              <a:gd name="connsiteY235" fmla="*/ 824865 h 847257"/>
              <a:gd name="connsiteX236" fmla="*/ 488156 w 850322"/>
              <a:gd name="connsiteY236" fmla="*/ 828580 h 847257"/>
              <a:gd name="connsiteX237" fmla="*/ 475107 w 850322"/>
              <a:gd name="connsiteY237" fmla="*/ 832104 h 847257"/>
              <a:gd name="connsiteX238" fmla="*/ 461963 w 850322"/>
              <a:gd name="connsiteY238" fmla="*/ 835152 h 847257"/>
              <a:gd name="connsiteX239" fmla="*/ 452438 w 850322"/>
              <a:gd name="connsiteY239" fmla="*/ 837819 h 847257"/>
              <a:gd name="connsiteX240" fmla="*/ 442246 w 850322"/>
              <a:gd name="connsiteY240" fmla="*/ 838962 h 847257"/>
              <a:gd name="connsiteX241" fmla="*/ 437483 w 850322"/>
              <a:gd name="connsiteY241" fmla="*/ 840772 h 847257"/>
              <a:gd name="connsiteX242" fmla="*/ 434054 w 850322"/>
              <a:gd name="connsiteY242" fmla="*/ 840772 h 847257"/>
              <a:gd name="connsiteX243" fmla="*/ 410528 w 850322"/>
              <a:gd name="connsiteY243" fmla="*/ 843534 h 847257"/>
              <a:gd name="connsiteX244" fmla="*/ 403765 w 850322"/>
              <a:gd name="connsiteY244" fmla="*/ 844106 h 847257"/>
              <a:gd name="connsiteX245" fmla="*/ 385191 w 850322"/>
              <a:gd name="connsiteY245" fmla="*/ 844772 h 847257"/>
              <a:gd name="connsiteX246" fmla="*/ 377571 w 850322"/>
              <a:gd name="connsiteY246" fmla="*/ 847249 h 847257"/>
              <a:gd name="connsiteX247" fmla="*/ 345948 w 850322"/>
              <a:gd name="connsiteY247" fmla="*/ 847249 h 847257"/>
              <a:gd name="connsiteX248" fmla="*/ 332518 w 850322"/>
              <a:gd name="connsiteY248" fmla="*/ 845630 h 847257"/>
              <a:gd name="connsiteX249" fmla="*/ 318992 w 850322"/>
              <a:gd name="connsiteY249" fmla="*/ 844296 h 847257"/>
              <a:gd name="connsiteX250" fmla="*/ 300609 w 850322"/>
              <a:gd name="connsiteY250" fmla="*/ 841629 h 847257"/>
              <a:gd name="connsiteX251" fmla="*/ 297275 w 850322"/>
              <a:gd name="connsiteY251" fmla="*/ 841629 h 847257"/>
              <a:gd name="connsiteX252" fmla="*/ 269367 w 850322"/>
              <a:gd name="connsiteY252" fmla="*/ 835152 h 847257"/>
              <a:gd name="connsiteX253" fmla="*/ 253175 w 850322"/>
              <a:gd name="connsiteY253" fmla="*/ 830390 h 847257"/>
              <a:gd name="connsiteX254" fmla="*/ 237458 w 850322"/>
              <a:gd name="connsiteY254" fmla="*/ 824484 h 847257"/>
              <a:gd name="connsiteX255" fmla="*/ 211741 w 850322"/>
              <a:gd name="connsiteY255" fmla="*/ 812102 h 847257"/>
              <a:gd name="connsiteX256" fmla="*/ 178308 w 850322"/>
              <a:gd name="connsiteY256" fmla="*/ 793052 h 847257"/>
              <a:gd name="connsiteX257" fmla="*/ 148400 w 850322"/>
              <a:gd name="connsiteY257" fmla="*/ 771525 h 847257"/>
              <a:gd name="connsiteX258" fmla="*/ 130112 w 850322"/>
              <a:gd name="connsiteY258" fmla="*/ 756952 h 847257"/>
              <a:gd name="connsiteX259" fmla="*/ 111062 w 850322"/>
              <a:gd name="connsiteY259" fmla="*/ 741045 h 847257"/>
              <a:gd name="connsiteX260" fmla="*/ 92297 w 850322"/>
              <a:gd name="connsiteY260" fmla="*/ 723900 h 847257"/>
              <a:gd name="connsiteX261" fmla="*/ 74390 w 850322"/>
              <a:gd name="connsiteY261" fmla="*/ 702278 h 847257"/>
              <a:gd name="connsiteX262" fmla="*/ 63056 w 850322"/>
              <a:gd name="connsiteY262" fmla="*/ 686086 h 847257"/>
              <a:gd name="connsiteX263" fmla="*/ 38100 w 850322"/>
              <a:gd name="connsiteY263" fmla="*/ 645414 h 847257"/>
              <a:gd name="connsiteX264" fmla="*/ 27146 w 850322"/>
              <a:gd name="connsiteY264" fmla="*/ 621602 h 847257"/>
              <a:gd name="connsiteX265" fmla="*/ 19050 w 850322"/>
              <a:gd name="connsiteY265" fmla="*/ 597027 h 847257"/>
              <a:gd name="connsiteX266" fmla="*/ 15431 w 850322"/>
              <a:gd name="connsiteY266" fmla="*/ 584645 h 847257"/>
              <a:gd name="connsiteX267" fmla="*/ 12382 w 850322"/>
              <a:gd name="connsiteY267" fmla="*/ 573786 h 847257"/>
              <a:gd name="connsiteX268" fmla="*/ 9525 w 850322"/>
              <a:gd name="connsiteY268" fmla="*/ 562737 h 847257"/>
              <a:gd name="connsiteX269" fmla="*/ 8287 w 850322"/>
              <a:gd name="connsiteY269" fmla="*/ 553212 h 847257"/>
              <a:gd name="connsiteX270" fmla="*/ 6287 w 850322"/>
              <a:gd name="connsiteY270" fmla="*/ 548735 h 847257"/>
              <a:gd name="connsiteX271" fmla="*/ 5239 w 850322"/>
              <a:gd name="connsiteY271" fmla="*/ 534067 h 847257"/>
              <a:gd name="connsiteX272" fmla="*/ 4382 w 850322"/>
              <a:gd name="connsiteY272" fmla="*/ 529304 h 847257"/>
              <a:gd name="connsiteX273" fmla="*/ 2000 w 850322"/>
              <a:gd name="connsiteY273" fmla="*/ 514350 h 847257"/>
              <a:gd name="connsiteX274" fmla="*/ 1429 w 850322"/>
              <a:gd name="connsiteY274" fmla="*/ 473488 h 847257"/>
              <a:gd name="connsiteX275" fmla="*/ 0 w 850322"/>
              <a:gd name="connsiteY275" fmla="*/ 466725 h 847257"/>
              <a:gd name="connsiteX276" fmla="*/ 1524 w 850322"/>
              <a:gd name="connsiteY276" fmla="*/ 462534 h 847257"/>
              <a:gd name="connsiteX277" fmla="*/ 2096 w 850322"/>
              <a:gd name="connsiteY277" fmla="*/ 446437 h 847257"/>
              <a:gd name="connsiteX278" fmla="*/ 4000 w 850322"/>
              <a:gd name="connsiteY278" fmla="*/ 435197 h 847257"/>
              <a:gd name="connsiteX279" fmla="*/ 4953 w 850322"/>
              <a:gd name="connsiteY279" fmla="*/ 428816 h 847257"/>
              <a:gd name="connsiteX280" fmla="*/ 6001 w 850322"/>
              <a:gd name="connsiteY280" fmla="*/ 413195 h 847257"/>
              <a:gd name="connsiteX281" fmla="*/ 8573 w 850322"/>
              <a:gd name="connsiteY281" fmla="*/ 406432 h 847257"/>
              <a:gd name="connsiteX282" fmla="*/ 11621 w 850322"/>
              <a:gd name="connsiteY282" fmla="*/ 393764 h 847257"/>
              <a:gd name="connsiteX283" fmla="*/ 15240 w 850322"/>
              <a:gd name="connsiteY283" fmla="*/ 381286 h 847257"/>
              <a:gd name="connsiteX284" fmla="*/ 19050 w 850322"/>
              <a:gd name="connsiteY284" fmla="*/ 366046 h 847257"/>
              <a:gd name="connsiteX285" fmla="*/ 24479 w 850322"/>
              <a:gd name="connsiteY285" fmla="*/ 350711 h 847257"/>
              <a:gd name="connsiteX286" fmla="*/ 25622 w 850322"/>
              <a:gd name="connsiteY286" fmla="*/ 347663 h 847257"/>
              <a:gd name="connsiteX287" fmla="*/ 30766 w 850322"/>
              <a:gd name="connsiteY287" fmla="*/ 332327 h 847257"/>
              <a:gd name="connsiteX288" fmla="*/ 37052 w 850322"/>
              <a:gd name="connsiteY288" fmla="*/ 317278 h 847257"/>
              <a:gd name="connsiteX289" fmla="*/ 43339 w 850322"/>
              <a:gd name="connsiteY289" fmla="*/ 302228 h 847257"/>
              <a:gd name="connsiteX290" fmla="*/ 44768 w 850322"/>
              <a:gd name="connsiteY290" fmla="*/ 299276 h 847257"/>
              <a:gd name="connsiteX291" fmla="*/ 62389 w 850322"/>
              <a:gd name="connsiteY291" fmla="*/ 262414 h 847257"/>
              <a:gd name="connsiteX292" fmla="*/ 80772 w 850322"/>
              <a:gd name="connsiteY292" fmla="*/ 227648 h 847257"/>
              <a:gd name="connsiteX293" fmla="*/ 88392 w 850322"/>
              <a:gd name="connsiteY293" fmla="*/ 214979 h 847257"/>
              <a:gd name="connsiteX294" fmla="*/ 95917 w 850322"/>
              <a:gd name="connsiteY294" fmla="*/ 202311 h 847257"/>
              <a:gd name="connsiteX295" fmla="*/ 109252 w 850322"/>
              <a:gd name="connsiteY295" fmla="*/ 181547 h 847257"/>
              <a:gd name="connsiteX296" fmla="*/ 127349 w 850322"/>
              <a:gd name="connsiteY296" fmla="*/ 158020 h 847257"/>
              <a:gd name="connsiteX297" fmla="*/ 137732 w 850322"/>
              <a:gd name="connsiteY297" fmla="*/ 145161 h 847257"/>
              <a:gd name="connsiteX298" fmla="*/ 147257 w 850322"/>
              <a:gd name="connsiteY298" fmla="*/ 133731 h 847257"/>
              <a:gd name="connsiteX299" fmla="*/ 152972 w 850322"/>
              <a:gd name="connsiteY299" fmla="*/ 127730 h 847257"/>
              <a:gd name="connsiteX300" fmla="*/ 179356 w 850322"/>
              <a:gd name="connsiteY300" fmla="*/ 102108 h 847257"/>
              <a:gd name="connsiteX301" fmla="*/ 186976 w 850322"/>
              <a:gd name="connsiteY301" fmla="*/ 95631 h 847257"/>
              <a:gd name="connsiteX302" fmla="*/ 201740 w 850322"/>
              <a:gd name="connsiteY302" fmla="*/ 84677 h 847257"/>
              <a:gd name="connsiteX303" fmla="*/ 209264 w 850322"/>
              <a:gd name="connsiteY303" fmla="*/ 80772 h 847257"/>
              <a:gd name="connsiteX304" fmla="*/ 220504 w 850322"/>
              <a:gd name="connsiteY304" fmla="*/ 82010 h 847257"/>
              <a:gd name="connsiteX305" fmla="*/ 208883 w 850322"/>
              <a:gd name="connsiteY305" fmla="*/ 93917 h 847257"/>
              <a:gd name="connsiteX306" fmla="*/ 210693 w 850322"/>
              <a:gd name="connsiteY306" fmla="*/ 96012 h 847257"/>
              <a:gd name="connsiteX307" fmla="*/ 218599 w 850322"/>
              <a:gd name="connsiteY307" fmla="*/ 93440 h 847257"/>
              <a:gd name="connsiteX308" fmla="*/ 219932 w 850322"/>
              <a:gd name="connsiteY308" fmla="*/ 94393 h 847257"/>
              <a:gd name="connsiteX309" fmla="*/ 219932 w 850322"/>
              <a:gd name="connsiteY309" fmla="*/ 95726 h 847257"/>
              <a:gd name="connsiteX310" fmla="*/ 203740 w 850322"/>
              <a:gd name="connsiteY310" fmla="*/ 120396 h 847257"/>
              <a:gd name="connsiteX311" fmla="*/ 200025 w 850322"/>
              <a:gd name="connsiteY311" fmla="*/ 123825 h 847257"/>
              <a:gd name="connsiteX312" fmla="*/ 196501 w 850322"/>
              <a:gd name="connsiteY312" fmla="*/ 129254 h 847257"/>
              <a:gd name="connsiteX313" fmla="*/ 190691 w 850322"/>
              <a:gd name="connsiteY313" fmla="*/ 138779 h 847257"/>
              <a:gd name="connsiteX314" fmla="*/ 182023 w 850322"/>
              <a:gd name="connsiteY314" fmla="*/ 154496 h 84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850322" h="847257">
                <a:moveTo>
                  <a:pt x="182023" y="154496"/>
                </a:moveTo>
                <a:cubicBezTo>
                  <a:pt x="173004" y="164430"/>
                  <a:pt x="164666" y="174964"/>
                  <a:pt x="157067" y="186023"/>
                </a:cubicBezTo>
                <a:cubicBezTo>
                  <a:pt x="156019" y="187262"/>
                  <a:pt x="155639" y="189071"/>
                  <a:pt x="154496" y="190214"/>
                </a:cubicBezTo>
                <a:cubicBezTo>
                  <a:pt x="147801" y="197507"/>
                  <a:pt x="142390" y="205880"/>
                  <a:pt x="138494" y="214979"/>
                </a:cubicBezTo>
                <a:cubicBezTo>
                  <a:pt x="135022" y="221822"/>
                  <a:pt x="131174" y="228469"/>
                  <a:pt x="126968" y="234887"/>
                </a:cubicBezTo>
                <a:cubicBezTo>
                  <a:pt x="121539" y="243173"/>
                  <a:pt x="117443" y="252127"/>
                  <a:pt x="112776" y="260794"/>
                </a:cubicBezTo>
                <a:cubicBezTo>
                  <a:pt x="109252" y="273939"/>
                  <a:pt x="100965" y="285274"/>
                  <a:pt x="97346" y="298895"/>
                </a:cubicBezTo>
                <a:cubicBezTo>
                  <a:pt x="95052" y="305424"/>
                  <a:pt x="92315" y="311789"/>
                  <a:pt x="89154" y="317945"/>
                </a:cubicBezTo>
                <a:cubicBezTo>
                  <a:pt x="86773" y="323469"/>
                  <a:pt x="84677" y="328994"/>
                  <a:pt x="82582" y="334613"/>
                </a:cubicBezTo>
                <a:cubicBezTo>
                  <a:pt x="80486" y="340233"/>
                  <a:pt x="78010" y="346900"/>
                  <a:pt x="75248" y="352425"/>
                </a:cubicBezTo>
                <a:cubicBezTo>
                  <a:pt x="72691" y="358633"/>
                  <a:pt x="70528" y="364995"/>
                  <a:pt x="68771" y="371475"/>
                </a:cubicBezTo>
                <a:cubicBezTo>
                  <a:pt x="65835" y="377902"/>
                  <a:pt x="64092" y="384808"/>
                  <a:pt x="63627" y="391859"/>
                </a:cubicBezTo>
                <a:cubicBezTo>
                  <a:pt x="63627" y="393483"/>
                  <a:pt x="63235" y="395085"/>
                  <a:pt x="62484" y="396526"/>
                </a:cubicBezTo>
                <a:cubicBezTo>
                  <a:pt x="61247" y="398949"/>
                  <a:pt x="60564" y="401617"/>
                  <a:pt x="60484" y="404336"/>
                </a:cubicBezTo>
                <a:cubicBezTo>
                  <a:pt x="60396" y="405955"/>
                  <a:pt x="60396" y="407576"/>
                  <a:pt x="60484" y="409194"/>
                </a:cubicBezTo>
                <a:cubicBezTo>
                  <a:pt x="60484" y="413766"/>
                  <a:pt x="57817" y="417481"/>
                  <a:pt x="57245" y="421767"/>
                </a:cubicBezTo>
                <a:cubicBezTo>
                  <a:pt x="56674" y="426053"/>
                  <a:pt x="56579" y="430435"/>
                  <a:pt x="55912" y="434721"/>
                </a:cubicBezTo>
                <a:cubicBezTo>
                  <a:pt x="55501" y="436284"/>
                  <a:pt x="54893" y="437788"/>
                  <a:pt x="54102" y="439198"/>
                </a:cubicBezTo>
                <a:lnTo>
                  <a:pt x="52959" y="460343"/>
                </a:lnTo>
                <a:lnTo>
                  <a:pt x="50864" y="465582"/>
                </a:lnTo>
                <a:lnTo>
                  <a:pt x="50864" y="495300"/>
                </a:lnTo>
                <a:cubicBezTo>
                  <a:pt x="50864" y="495300"/>
                  <a:pt x="50864" y="495300"/>
                  <a:pt x="50864" y="495872"/>
                </a:cubicBezTo>
                <a:cubicBezTo>
                  <a:pt x="50864" y="496443"/>
                  <a:pt x="52007" y="498920"/>
                  <a:pt x="52769" y="500920"/>
                </a:cubicBezTo>
                <a:lnTo>
                  <a:pt x="53912" y="537115"/>
                </a:lnTo>
                <a:cubicBezTo>
                  <a:pt x="55154" y="539859"/>
                  <a:pt x="56080" y="542735"/>
                  <a:pt x="56674" y="545687"/>
                </a:cubicBezTo>
                <a:cubicBezTo>
                  <a:pt x="56951" y="551097"/>
                  <a:pt x="58176" y="556417"/>
                  <a:pt x="60293" y="561404"/>
                </a:cubicBezTo>
                <a:cubicBezTo>
                  <a:pt x="59817" y="566547"/>
                  <a:pt x="63246" y="570929"/>
                  <a:pt x="63913" y="575501"/>
                </a:cubicBezTo>
                <a:cubicBezTo>
                  <a:pt x="64580" y="580073"/>
                  <a:pt x="66866" y="585026"/>
                  <a:pt x="67723" y="589598"/>
                </a:cubicBezTo>
                <a:cubicBezTo>
                  <a:pt x="68781" y="593809"/>
                  <a:pt x="70117" y="597946"/>
                  <a:pt x="71723" y="601980"/>
                </a:cubicBezTo>
                <a:cubicBezTo>
                  <a:pt x="73247" y="606647"/>
                  <a:pt x="75343" y="611505"/>
                  <a:pt x="76962" y="615601"/>
                </a:cubicBezTo>
                <a:cubicBezTo>
                  <a:pt x="77254" y="617209"/>
                  <a:pt x="77635" y="618798"/>
                  <a:pt x="78105" y="620363"/>
                </a:cubicBezTo>
                <a:cubicBezTo>
                  <a:pt x="87609" y="641300"/>
                  <a:pt x="98956" y="661350"/>
                  <a:pt x="112014" y="680276"/>
                </a:cubicBezTo>
                <a:cubicBezTo>
                  <a:pt x="119809" y="691666"/>
                  <a:pt x="128710" y="702258"/>
                  <a:pt x="138589" y="711899"/>
                </a:cubicBezTo>
                <a:cubicBezTo>
                  <a:pt x="143092" y="716872"/>
                  <a:pt x="148289" y="721171"/>
                  <a:pt x="154019" y="724662"/>
                </a:cubicBezTo>
                <a:cubicBezTo>
                  <a:pt x="156854" y="726448"/>
                  <a:pt x="159393" y="728665"/>
                  <a:pt x="161544" y="731234"/>
                </a:cubicBezTo>
                <a:cubicBezTo>
                  <a:pt x="176331" y="744865"/>
                  <a:pt x="192704" y="756666"/>
                  <a:pt x="210312" y="766382"/>
                </a:cubicBezTo>
                <a:cubicBezTo>
                  <a:pt x="225362" y="775240"/>
                  <a:pt x="241268" y="782384"/>
                  <a:pt x="256889" y="789908"/>
                </a:cubicBezTo>
                <a:cubicBezTo>
                  <a:pt x="260890" y="793242"/>
                  <a:pt x="266986" y="791813"/>
                  <a:pt x="270891" y="795433"/>
                </a:cubicBezTo>
                <a:cubicBezTo>
                  <a:pt x="275642" y="797253"/>
                  <a:pt x="280553" y="798625"/>
                  <a:pt x="285560" y="799529"/>
                </a:cubicBezTo>
                <a:cubicBezTo>
                  <a:pt x="289429" y="800261"/>
                  <a:pt x="293222" y="801345"/>
                  <a:pt x="296894" y="802767"/>
                </a:cubicBezTo>
                <a:cubicBezTo>
                  <a:pt x="301188" y="804153"/>
                  <a:pt x="305583" y="805203"/>
                  <a:pt x="310039" y="805910"/>
                </a:cubicBezTo>
                <a:cubicBezTo>
                  <a:pt x="312256" y="806392"/>
                  <a:pt x="314401" y="807161"/>
                  <a:pt x="316421" y="808196"/>
                </a:cubicBezTo>
                <a:cubicBezTo>
                  <a:pt x="324328" y="808187"/>
                  <a:pt x="332215" y="809017"/>
                  <a:pt x="339947" y="810673"/>
                </a:cubicBezTo>
                <a:cubicBezTo>
                  <a:pt x="344165" y="808618"/>
                  <a:pt x="349128" y="808797"/>
                  <a:pt x="353187" y="811149"/>
                </a:cubicBezTo>
                <a:lnTo>
                  <a:pt x="366617" y="811149"/>
                </a:lnTo>
                <a:cubicBezTo>
                  <a:pt x="369094" y="809149"/>
                  <a:pt x="372237" y="811149"/>
                  <a:pt x="374523" y="810387"/>
                </a:cubicBezTo>
                <a:cubicBezTo>
                  <a:pt x="376809" y="809625"/>
                  <a:pt x="381000" y="812578"/>
                  <a:pt x="384048" y="810387"/>
                </a:cubicBezTo>
                <a:cubicBezTo>
                  <a:pt x="387047" y="809087"/>
                  <a:pt x="390308" y="808500"/>
                  <a:pt x="393573" y="808673"/>
                </a:cubicBezTo>
                <a:cubicBezTo>
                  <a:pt x="397002" y="808673"/>
                  <a:pt x="400431" y="808673"/>
                  <a:pt x="403860" y="808673"/>
                </a:cubicBezTo>
                <a:lnTo>
                  <a:pt x="411766" y="805434"/>
                </a:lnTo>
                <a:cubicBezTo>
                  <a:pt x="417522" y="805802"/>
                  <a:pt x="423287" y="804857"/>
                  <a:pt x="428625" y="802672"/>
                </a:cubicBezTo>
                <a:cubicBezTo>
                  <a:pt x="429190" y="802545"/>
                  <a:pt x="429775" y="802545"/>
                  <a:pt x="430340" y="802672"/>
                </a:cubicBezTo>
                <a:cubicBezTo>
                  <a:pt x="436007" y="802618"/>
                  <a:pt x="441620" y="801555"/>
                  <a:pt x="446913" y="799529"/>
                </a:cubicBezTo>
                <a:cubicBezTo>
                  <a:pt x="452819" y="799529"/>
                  <a:pt x="457676" y="796385"/>
                  <a:pt x="463296" y="795623"/>
                </a:cubicBezTo>
                <a:cubicBezTo>
                  <a:pt x="465487" y="795623"/>
                  <a:pt x="467487" y="793623"/>
                  <a:pt x="469678" y="793433"/>
                </a:cubicBezTo>
                <a:cubicBezTo>
                  <a:pt x="478058" y="792161"/>
                  <a:pt x="486131" y="789352"/>
                  <a:pt x="493490" y="785146"/>
                </a:cubicBezTo>
                <a:cubicBezTo>
                  <a:pt x="501110" y="781622"/>
                  <a:pt x="508825" y="778193"/>
                  <a:pt x="516636" y="775049"/>
                </a:cubicBezTo>
                <a:cubicBezTo>
                  <a:pt x="527659" y="770803"/>
                  <a:pt x="538248" y="765508"/>
                  <a:pt x="548259" y="759238"/>
                </a:cubicBezTo>
                <a:cubicBezTo>
                  <a:pt x="551325" y="757738"/>
                  <a:pt x="554511" y="756495"/>
                  <a:pt x="557784" y="755523"/>
                </a:cubicBezTo>
                <a:cubicBezTo>
                  <a:pt x="561676" y="751638"/>
                  <a:pt x="566181" y="748419"/>
                  <a:pt x="571119" y="745998"/>
                </a:cubicBezTo>
                <a:cubicBezTo>
                  <a:pt x="572167" y="745998"/>
                  <a:pt x="572834" y="744665"/>
                  <a:pt x="573691" y="743903"/>
                </a:cubicBezTo>
                <a:cubicBezTo>
                  <a:pt x="578944" y="739353"/>
                  <a:pt x="584585" y="735274"/>
                  <a:pt x="590550" y="731711"/>
                </a:cubicBezTo>
                <a:cubicBezTo>
                  <a:pt x="596360" y="728377"/>
                  <a:pt x="600647" y="723043"/>
                  <a:pt x="606457" y="719423"/>
                </a:cubicBezTo>
                <a:cubicBezTo>
                  <a:pt x="611337" y="715716"/>
                  <a:pt x="615982" y="711708"/>
                  <a:pt x="620363" y="707422"/>
                </a:cubicBezTo>
                <a:cubicBezTo>
                  <a:pt x="622777" y="705779"/>
                  <a:pt x="625326" y="704344"/>
                  <a:pt x="627983" y="703136"/>
                </a:cubicBezTo>
                <a:cubicBezTo>
                  <a:pt x="632872" y="698872"/>
                  <a:pt x="637165" y="693971"/>
                  <a:pt x="640747" y="688562"/>
                </a:cubicBezTo>
                <a:cubicBezTo>
                  <a:pt x="644142" y="688020"/>
                  <a:pt x="646982" y="685691"/>
                  <a:pt x="648176" y="682466"/>
                </a:cubicBezTo>
                <a:cubicBezTo>
                  <a:pt x="650047" y="676886"/>
                  <a:pt x="652307" y="671443"/>
                  <a:pt x="654939" y="666179"/>
                </a:cubicBezTo>
                <a:cubicBezTo>
                  <a:pt x="654301" y="665217"/>
                  <a:pt x="653759" y="664196"/>
                  <a:pt x="653320" y="663131"/>
                </a:cubicBezTo>
                <a:cubicBezTo>
                  <a:pt x="652754" y="661548"/>
                  <a:pt x="653122" y="659783"/>
                  <a:pt x="654272" y="658559"/>
                </a:cubicBezTo>
                <a:cubicBezTo>
                  <a:pt x="656241" y="656594"/>
                  <a:pt x="658713" y="655210"/>
                  <a:pt x="661416" y="654558"/>
                </a:cubicBezTo>
                <a:lnTo>
                  <a:pt x="665893" y="645700"/>
                </a:lnTo>
                <a:lnTo>
                  <a:pt x="666560" y="632079"/>
                </a:lnTo>
                <a:cubicBezTo>
                  <a:pt x="668369" y="627221"/>
                  <a:pt x="672656" y="626269"/>
                  <a:pt x="675513" y="623792"/>
                </a:cubicBezTo>
                <a:cubicBezTo>
                  <a:pt x="677704" y="619697"/>
                  <a:pt x="675513" y="615220"/>
                  <a:pt x="677132" y="611029"/>
                </a:cubicBezTo>
                <a:lnTo>
                  <a:pt x="686657" y="600170"/>
                </a:lnTo>
                <a:lnTo>
                  <a:pt x="687134" y="588264"/>
                </a:lnTo>
                <a:lnTo>
                  <a:pt x="695230" y="579882"/>
                </a:lnTo>
                <a:cubicBezTo>
                  <a:pt x="695979" y="576579"/>
                  <a:pt x="697131" y="573380"/>
                  <a:pt x="698659" y="570357"/>
                </a:cubicBezTo>
                <a:cubicBezTo>
                  <a:pt x="700945" y="567023"/>
                  <a:pt x="699992" y="562928"/>
                  <a:pt x="702183" y="559594"/>
                </a:cubicBezTo>
                <a:cubicBezTo>
                  <a:pt x="703628" y="556526"/>
                  <a:pt x="704807" y="553339"/>
                  <a:pt x="705707" y="550069"/>
                </a:cubicBezTo>
                <a:cubicBezTo>
                  <a:pt x="706739" y="548142"/>
                  <a:pt x="707202" y="545962"/>
                  <a:pt x="707041" y="543782"/>
                </a:cubicBezTo>
                <a:cubicBezTo>
                  <a:pt x="707186" y="537802"/>
                  <a:pt x="708615" y="531922"/>
                  <a:pt x="711232" y="526542"/>
                </a:cubicBezTo>
                <a:cubicBezTo>
                  <a:pt x="712666" y="520746"/>
                  <a:pt x="716025" y="515609"/>
                  <a:pt x="720757" y="511969"/>
                </a:cubicBezTo>
                <a:cubicBezTo>
                  <a:pt x="720757" y="506825"/>
                  <a:pt x="723995" y="503396"/>
                  <a:pt x="724853" y="499110"/>
                </a:cubicBezTo>
                <a:cubicBezTo>
                  <a:pt x="725564" y="495369"/>
                  <a:pt x="726715" y="491723"/>
                  <a:pt x="728282" y="488251"/>
                </a:cubicBezTo>
                <a:cubicBezTo>
                  <a:pt x="729996" y="484251"/>
                  <a:pt x="730853" y="479870"/>
                  <a:pt x="732663" y="476060"/>
                </a:cubicBezTo>
                <a:cubicBezTo>
                  <a:pt x="733830" y="472439"/>
                  <a:pt x="734597" y="468702"/>
                  <a:pt x="734949" y="464915"/>
                </a:cubicBezTo>
                <a:lnTo>
                  <a:pt x="744474" y="445865"/>
                </a:lnTo>
                <a:lnTo>
                  <a:pt x="745712" y="435007"/>
                </a:lnTo>
                <a:cubicBezTo>
                  <a:pt x="747453" y="432797"/>
                  <a:pt x="749043" y="430474"/>
                  <a:pt x="750475" y="428054"/>
                </a:cubicBezTo>
                <a:cubicBezTo>
                  <a:pt x="752189" y="424720"/>
                  <a:pt x="751808" y="420529"/>
                  <a:pt x="754380" y="417386"/>
                </a:cubicBezTo>
                <a:cubicBezTo>
                  <a:pt x="755227" y="412053"/>
                  <a:pt x="756500" y="406798"/>
                  <a:pt x="758190" y="401669"/>
                </a:cubicBezTo>
                <a:cubicBezTo>
                  <a:pt x="758954" y="397932"/>
                  <a:pt x="760038" y="394267"/>
                  <a:pt x="761429" y="390716"/>
                </a:cubicBezTo>
                <a:cubicBezTo>
                  <a:pt x="762762" y="387191"/>
                  <a:pt x="762095" y="383191"/>
                  <a:pt x="764286" y="379762"/>
                </a:cubicBezTo>
                <a:cubicBezTo>
                  <a:pt x="766477" y="376333"/>
                  <a:pt x="765238" y="371189"/>
                  <a:pt x="767429" y="367189"/>
                </a:cubicBezTo>
                <a:cubicBezTo>
                  <a:pt x="769620" y="363188"/>
                  <a:pt x="769049" y="358712"/>
                  <a:pt x="771620" y="354901"/>
                </a:cubicBezTo>
                <a:cubicBezTo>
                  <a:pt x="772228" y="353391"/>
                  <a:pt x="772489" y="351764"/>
                  <a:pt x="772382" y="350139"/>
                </a:cubicBezTo>
                <a:cubicBezTo>
                  <a:pt x="772608" y="346337"/>
                  <a:pt x="773478" y="342601"/>
                  <a:pt x="774954" y="339090"/>
                </a:cubicBezTo>
                <a:cubicBezTo>
                  <a:pt x="775821" y="335979"/>
                  <a:pt x="776363" y="332787"/>
                  <a:pt x="776573" y="329565"/>
                </a:cubicBezTo>
                <a:cubicBezTo>
                  <a:pt x="777125" y="327931"/>
                  <a:pt x="777859" y="326366"/>
                  <a:pt x="778764" y="324898"/>
                </a:cubicBezTo>
                <a:lnTo>
                  <a:pt x="779907" y="298514"/>
                </a:lnTo>
                <a:lnTo>
                  <a:pt x="782288" y="292894"/>
                </a:lnTo>
                <a:cubicBezTo>
                  <a:pt x="783431" y="271177"/>
                  <a:pt x="782955" y="249460"/>
                  <a:pt x="782288" y="226981"/>
                </a:cubicBezTo>
                <a:lnTo>
                  <a:pt x="779907" y="220790"/>
                </a:lnTo>
                <a:lnTo>
                  <a:pt x="778955" y="207074"/>
                </a:lnTo>
                <a:cubicBezTo>
                  <a:pt x="775406" y="201642"/>
                  <a:pt x="772888" y="195604"/>
                  <a:pt x="771525" y="189262"/>
                </a:cubicBezTo>
                <a:cubicBezTo>
                  <a:pt x="771429" y="188189"/>
                  <a:pt x="771104" y="187150"/>
                  <a:pt x="770573" y="186214"/>
                </a:cubicBezTo>
                <a:cubicBezTo>
                  <a:pt x="765905" y="176689"/>
                  <a:pt x="763810" y="167164"/>
                  <a:pt x="759143" y="157639"/>
                </a:cubicBezTo>
                <a:cubicBezTo>
                  <a:pt x="756666" y="152781"/>
                  <a:pt x="754094" y="148114"/>
                  <a:pt x="751713" y="142970"/>
                </a:cubicBezTo>
                <a:cubicBezTo>
                  <a:pt x="749055" y="136935"/>
                  <a:pt x="745346" y="131421"/>
                  <a:pt x="740759" y="126683"/>
                </a:cubicBezTo>
                <a:cubicBezTo>
                  <a:pt x="738378" y="124397"/>
                  <a:pt x="737235" y="121063"/>
                  <a:pt x="734949" y="118682"/>
                </a:cubicBezTo>
                <a:cubicBezTo>
                  <a:pt x="731123" y="114626"/>
                  <a:pt x="727051" y="110808"/>
                  <a:pt x="722757" y="107252"/>
                </a:cubicBezTo>
                <a:cubicBezTo>
                  <a:pt x="710167" y="96124"/>
                  <a:pt x="696095" y="86797"/>
                  <a:pt x="680942" y="79534"/>
                </a:cubicBezTo>
                <a:cubicBezTo>
                  <a:pt x="674039" y="75708"/>
                  <a:pt x="666802" y="72519"/>
                  <a:pt x="659321" y="70009"/>
                </a:cubicBezTo>
                <a:cubicBezTo>
                  <a:pt x="657738" y="69478"/>
                  <a:pt x="656233" y="68741"/>
                  <a:pt x="654844" y="67818"/>
                </a:cubicBezTo>
                <a:cubicBezTo>
                  <a:pt x="652844" y="66770"/>
                  <a:pt x="651034" y="64865"/>
                  <a:pt x="649034" y="64675"/>
                </a:cubicBezTo>
                <a:cubicBezTo>
                  <a:pt x="644938" y="64675"/>
                  <a:pt x="641699" y="61627"/>
                  <a:pt x="637794" y="60960"/>
                </a:cubicBezTo>
                <a:cubicBezTo>
                  <a:pt x="633884" y="60463"/>
                  <a:pt x="630047" y="59504"/>
                  <a:pt x="626364" y="58103"/>
                </a:cubicBezTo>
                <a:cubicBezTo>
                  <a:pt x="623127" y="57411"/>
                  <a:pt x="619944" y="56487"/>
                  <a:pt x="616839" y="55340"/>
                </a:cubicBezTo>
                <a:cubicBezTo>
                  <a:pt x="615819" y="54865"/>
                  <a:pt x="614723" y="54575"/>
                  <a:pt x="613601" y="54483"/>
                </a:cubicBezTo>
                <a:cubicBezTo>
                  <a:pt x="608463" y="54577"/>
                  <a:pt x="603375" y="53468"/>
                  <a:pt x="598742" y="51245"/>
                </a:cubicBezTo>
                <a:cubicBezTo>
                  <a:pt x="594246" y="50675"/>
                  <a:pt x="589814" y="49687"/>
                  <a:pt x="585502" y="48292"/>
                </a:cubicBezTo>
                <a:cubicBezTo>
                  <a:pt x="580835" y="46577"/>
                  <a:pt x="575977" y="46577"/>
                  <a:pt x="570738" y="44768"/>
                </a:cubicBezTo>
                <a:cubicBezTo>
                  <a:pt x="565499" y="42958"/>
                  <a:pt x="561213" y="44101"/>
                  <a:pt x="557689" y="41624"/>
                </a:cubicBezTo>
                <a:lnTo>
                  <a:pt x="542544" y="40481"/>
                </a:lnTo>
                <a:lnTo>
                  <a:pt x="536734" y="38100"/>
                </a:lnTo>
                <a:lnTo>
                  <a:pt x="511493" y="37148"/>
                </a:lnTo>
                <a:lnTo>
                  <a:pt x="504825" y="34957"/>
                </a:lnTo>
                <a:lnTo>
                  <a:pt x="479584" y="34957"/>
                </a:lnTo>
                <a:cubicBezTo>
                  <a:pt x="477881" y="34674"/>
                  <a:pt x="476143" y="34674"/>
                  <a:pt x="474440" y="34957"/>
                </a:cubicBezTo>
                <a:cubicBezTo>
                  <a:pt x="465080" y="37179"/>
                  <a:pt x="455486" y="38266"/>
                  <a:pt x="445865" y="38195"/>
                </a:cubicBezTo>
                <a:lnTo>
                  <a:pt x="439769" y="40386"/>
                </a:lnTo>
                <a:lnTo>
                  <a:pt x="425101" y="41529"/>
                </a:lnTo>
                <a:cubicBezTo>
                  <a:pt x="423197" y="42500"/>
                  <a:pt x="421181" y="43235"/>
                  <a:pt x="419100" y="43720"/>
                </a:cubicBezTo>
                <a:cubicBezTo>
                  <a:pt x="411299" y="45020"/>
                  <a:pt x="403572" y="46737"/>
                  <a:pt x="395954" y="48863"/>
                </a:cubicBezTo>
                <a:cubicBezTo>
                  <a:pt x="388811" y="50483"/>
                  <a:pt x="381953" y="53054"/>
                  <a:pt x="374999" y="55245"/>
                </a:cubicBezTo>
                <a:cubicBezTo>
                  <a:pt x="373486" y="55960"/>
                  <a:pt x="371885" y="56472"/>
                  <a:pt x="370237" y="56769"/>
                </a:cubicBezTo>
                <a:cubicBezTo>
                  <a:pt x="365171" y="57334"/>
                  <a:pt x="360259" y="58853"/>
                  <a:pt x="355759" y="61246"/>
                </a:cubicBezTo>
                <a:cubicBezTo>
                  <a:pt x="352139" y="62770"/>
                  <a:pt x="348615" y="64675"/>
                  <a:pt x="344900" y="66485"/>
                </a:cubicBezTo>
                <a:cubicBezTo>
                  <a:pt x="337513" y="67588"/>
                  <a:pt x="330383" y="70008"/>
                  <a:pt x="323850" y="73628"/>
                </a:cubicBezTo>
                <a:cubicBezTo>
                  <a:pt x="318611" y="73628"/>
                  <a:pt x="312420" y="73628"/>
                  <a:pt x="306134" y="73628"/>
                </a:cubicBezTo>
                <a:cubicBezTo>
                  <a:pt x="299847" y="73628"/>
                  <a:pt x="294799" y="73628"/>
                  <a:pt x="288798" y="73628"/>
                </a:cubicBezTo>
                <a:cubicBezTo>
                  <a:pt x="286786" y="72908"/>
                  <a:pt x="285076" y="71533"/>
                  <a:pt x="283940" y="69723"/>
                </a:cubicBezTo>
                <a:cubicBezTo>
                  <a:pt x="282591" y="67908"/>
                  <a:pt x="282967" y="65342"/>
                  <a:pt x="284782" y="63992"/>
                </a:cubicBezTo>
                <a:cubicBezTo>
                  <a:pt x="284818" y="63965"/>
                  <a:pt x="284856" y="63939"/>
                  <a:pt x="284893" y="63913"/>
                </a:cubicBezTo>
                <a:cubicBezTo>
                  <a:pt x="291941" y="59341"/>
                  <a:pt x="298799" y="54388"/>
                  <a:pt x="306134" y="50387"/>
                </a:cubicBezTo>
                <a:cubicBezTo>
                  <a:pt x="320989" y="41295"/>
                  <a:pt x="336456" y="33243"/>
                  <a:pt x="352425" y="26289"/>
                </a:cubicBezTo>
                <a:cubicBezTo>
                  <a:pt x="353949" y="25718"/>
                  <a:pt x="355664" y="25432"/>
                  <a:pt x="357283" y="24765"/>
                </a:cubicBezTo>
                <a:cubicBezTo>
                  <a:pt x="368152" y="20171"/>
                  <a:pt x="379284" y="16227"/>
                  <a:pt x="390620" y="12954"/>
                </a:cubicBezTo>
                <a:cubicBezTo>
                  <a:pt x="396526" y="11239"/>
                  <a:pt x="402812" y="10478"/>
                  <a:pt x="408718" y="8668"/>
                </a:cubicBezTo>
                <a:cubicBezTo>
                  <a:pt x="413480" y="9144"/>
                  <a:pt x="417290" y="6001"/>
                  <a:pt x="421862" y="5715"/>
                </a:cubicBezTo>
                <a:lnTo>
                  <a:pt x="433197" y="4858"/>
                </a:lnTo>
                <a:cubicBezTo>
                  <a:pt x="434878" y="4872"/>
                  <a:pt x="436551" y="4615"/>
                  <a:pt x="438150" y="4096"/>
                </a:cubicBezTo>
                <a:cubicBezTo>
                  <a:pt x="442454" y="2562"/>
                  <a:pt x="447016" y="1883"/>
                  <a:pt x="451580" y="2096"/>
                </a:cubicBezTo>
                <a:lnTo>
                  <a:pt x="463582" y="1619"/>
                </a:lnTo>
                <a:cubicBezTo>
                  <a:pt x="467560" y="2011"/>
                  <a:pt x="471575" y="1456"/>
                  <a:pt x="475298" y="0"/>
                </a:cubicBezTo>
                <a:cubicBezTo>
                  <a:pt x="479113" y="863"/>
                  <a:pt x="483006" y="1342"/>
                  <a:pt x="486918" y="1429"/>
                </a:cubicBezTo>
                <a:cubicBezTo>
                  <a:pt x="495491" y="1429"/>
                  <a:pt x="504032" y="1429"/>
                  <a:pt x="512540" y="1429"/>
                </a:cubicBezTo>
                <a:cubicBezTo>
                  <a:pt x="518776" y="841"/>
                  <a:pt x="525065" y="1688"/>
                  <a:pt x="530924" y="3905"/>
                </a:cubicBezTo>
                <a:lnTo>
                  <a:pt x="549974" y="5334"/>
                </a:lnTo>
                <a:lnTo>
                  <a:pt x="554260" y="6953"/>
                </a:lnTo>
                <a:cubicBezTo>
                  <a:pt x="556988" y="7708"/>
                  <a:pt x="559812" y="8061"/>
                  <a:pt x="562642" y="8001"/>
                </a:cubicBezTo>
                <a:cubicBezTo>
                  <a:pt x="565662" y="7969"/>
                  <a:pt x="568664" y="8485"/>
                  <a:pt x="571500" y="9525"/>
                </a:cubicBezTo>
                <a:cubicBezTo>
                  <a:pt x="576263" y="12002"/>
                  <a:pt x="581692" y="10668"/>
                  <a:pt x="586359" y="12859"/>
                </a:cubicBezTo>
                <a:cubicBezTo>
                  <a:pt x="587866" y="13632"/>
                  <a:pt x="589467" y="14209"/>
                  <a:pt x="591122" y="14573"/>
                </a:cubicBezTo>
                <a:cubicBezTo>
                  <a:pt x="596220" y="14784"/>
                  <a:pt x="601259" y="15747"/>
                  <a:pt x="606076" y="17431"/>
                </a:cubicBezTo>
                <a:cubicBezTo>
                  <a:pt x="610076" y="19431"/>
                  <a:pt x="615029" y="18098"/>
                  <a:pt x="619220" y="20384"/>
                </a:cubicBezTo>
                <a:cubicBezTo>
                  <a:pt x="623411" y="22670"/>
                  <a:pt x="629507" y="21050"/>
                  <a:pt x="633889" y="24194"/>
                </a:cubicBezTo>
                <a:cubicBezTo>
                  <a:pt x="643795" y="25738"/>
                  <a:pt x="653422" y="28722"/>
                  <a:pt x="662464" y="33052"/>
                </a:cubicBezTo>
                <a:cubicBezTo>
                  <a:pt x="664464" y="33909"/>
                  <a:pt x="666845" y="34195"/>
                  <a:pt x="668941" y="34862"/>
                </a:cubicBezTo>
                <a:cubicBezTo>
                  <a:pt x="672656" y="36195"/>
                  <a:pt x="676275" y="37529"/>
                  <a:pt x="680180" y="38576"/>
                </a:cubicBezTo>
                <a:cubicBezTo>
                  <a:pt x="684428" y="40096"/>
                  <a:pt x="688539" y="41976"/>
                  <a:pt x="692468" y="44196"/>
                </a:cubicBezTo>
                <a:cubicBezTo>
                  <a:pt x="697040" y="46387"/>
                  <a:pt x="701516" y="48863"/>
                  <a:pt x="706184" y="50768"/>
                </a:cubicBezTo>
                <a:cubicBezTo>
                  <a:pt x="718901" y="56765"/>
                  <a:pt x="731187" y="63640"/>
                  <a:pt x="742950" y="71342"/>
                </a:cubicBezTo>
                <a:cubicBezTo>
                  <a:pt x="748665" y="76676"/>
                  <a:pt x="755999" y="80105"/>
                  <a:pt x="762000" y="85344"/>
                </a:cubicBezTo>
                <a:cubicBezTo>
                  <a:pt x="769120" y="91339"/>
                  <a:pt x="775804" y="97832"/>
                  <a:pt x="782003" y="104775"/>
                </a:cubicBezTo>
                <a:cubicBezTo>
                  <a:pt x="789884" y="113348"/>
                  <a:pt x="796551" y="122962"/>
                  <a:pt x="801815" y="133350"/>
                </a:cubicBezTo>
                <a:cubicBezTo>
                  <a:pt x="805625" y="141827"/>
                  <a:pt x="810482" y="149733"/>
                  <a:pt x="814864" y="158020"/>
                </a:cubicBezTo>
                <a:cubicBezTo>
                  <a:pt x="817150" y="162401"/>
                  <a:pt x="819245" y="166878"/>
                  <a:pt x="821436" y="171260"/>
                </a:cubicBezTo>
                <a:cubicBezTo>
                  <a:pt x="822076" y="172169"/>
                  <a:pt x="822590" y="173163"/>
                  <a:pt x="822960" y="174212"/>
                </a:cubicBezTo>
                <a:cubicBezTo>
                  <a:pt x="824611" y="180520"/>
                  <a:pt x="826810" y="186671"/>
                  <a:pt x="829532" y="192596"/>
                </a:cubicBezTo>
                <a:cubicBezTo>
                  <a:pt x="830119" y="195858"/>
                  <a:pt x="831045" y="199051"/>
                  <a:pt x="832295" y="202121"/>
                </a:cubicBezTo>
                <a:cubicBezTo>
                  <a:pt x="832999" y="203579"/>
                  <a:pt x="833389" y="205169"/>
                  <a:pt x="833438" y="206788"/>
                </a:cubicBezTo>
                <a:cubicBezTo>
                  <a:pt x="833837" y="210975"/>
                  <a:pt x="834732" y="215099"/>
                  <a:pt x="836105" y="219075"/>
                </a:cubicBezTo>
                <a:cubicBezTo>
                  <a:pt x="837127" y="223254"/>
                  <a:pt x="837671" y="227536"/>
                  <a:pt x="837724" y="231839"/>
                </a:cubicBezTo>
                <a:lnTo>
                  <a:pt x="839819" y="236315"/>
                </a:lnTo>
                <a:cubicBezTo>
                  <a:pt x="841248" y="252222"/>
                  <a:pt x="839819" y="267938"/>
                  <a:pt x="839819" y="283940"/>
                </a:cubicBezTo>
                <a:cubicBezTo>
                  <a:pt x="839654" y="285555"/>
                  <a:pt x="839334" y="287149"/>
                  <a:pt x="838867" y="288703"/>
                </a:cubicBezTo>
                <a:cubicBezTo>
                  <a:pt x="838867" y="289751"/>
                  <a:pt x="838010" y="290989"/>
                  <a:pt x="838867" y="291751"/>
                </a:cubicBezTo>
                <a:cubicBezTo>
                  <a:pt x="841820" y="296704"/>
                  <a:pt x="838867" y="301276"/>
                  <a:pt x="838010" y="305848"/>
                </a:cubicBezTo>
                <a:cubicBezTo>
                  <a:pt x="838010" y="307372"/>
                  <a:pt x="839629" y="308896"/>
                  <a:pt x="841343" y="308515"/>
                </a:cubicBezTo>
                <a:lnTo>
                  <a:pt x="842867" y="308039"/>
                </a:lnTo>
                <a:lnTo>
                  <a:pt x="846201" y="306610"/>
                </a:lnTo>
                <a:cubicBezTo>
                  <a:pt x="847738" y="315156"/>
                  <a:pt x="848155" y="323864"/>
                  <a:pt x="847439" y="332518"/>
                </a:cubicBezTo>
                <a:cubicBezTo>
                  <a:pt x="848201" y="341186"/>
                  <a:pt x="847915" y="349949"/>
                  <a:pt x="848106" y="358521"/>
                </a:cubicBezTo>
                <a:lnTo>
                  <a:pt x="850202" y="362998"/>
                </a:lnTo>
                <a:cubicBezTo>
                  <a:pt x="850868" y="366046"/>
                  <a:pt x="848582" y="368141"/>
                  <a:pt x="847915" y="370999"/>
                </a:cubicBezTo>
                <a:lnTo>
                  <a:pt x="846677" y="385382"/>
                </a:lnTo>
                <a:cubicBezTo>
                  <a:pt x="844093" y="390836"/>
                  <a:pt x="843166" y="396931"/>
                  <a:pt x="844010" y="402908"/>
                </a:cubicBezTo>
                <a:cubicBezTo>
                  <a:pt x="844010" y="405098"/>
                  <a:pt x="844010" y="407289"/>
                  <a:pt x="844010" y="409480"/>
                </a:cubicBezTo>
                <a:lnTo>
                  <a:pt x="841438" y="415671"/>
                </a:lnTo>
                <a:cubicBezTo>
                  <a:pt x="841164" y="416633"/>
                  <a:pt x="841005" y="417625"/>
                  <a:pt x="840962" y="418624"/>
                </a:cubicBezTo>
                <a:cubicBezTo>
                  <a:pt x="840929" y="426230"/>
                  <a:pt x="839340" y="433750"/>
                  <a:pt x="836295" y="440722"/>
                </a:cubicBezTo>
                <a:cubicBezTo>
                  <a:pt x="835288" y="443840"/>
                  <a:pt x="834493" y="447022"/>
                  <a:pt x="833914" y="450247"/>
                </a:cubicBezTo>
                <a:cubicBezTo>
                  <a:pt x="832063" y="455881"/>
                  <a:pt x="830631" y="461642"/>
                  <a:pt x="829628" y="467487"/>
                </a:cubicBezTo>
                <a:cubicBezTo>
                  <a:pt x="826008" y="471678"/>
                  <a:pt x="827151" y="477012"/>
                  <a:pt x="826675" y="481584"/>
                </a:cubicBezTo>
                <a:cubicBezTo>
                  <a:pt x="825563" y="485264"/>
                  <a:pt x="823857" y="488739"/>
                  <a:pt x="821627" y="491871"/>
                </a:cubicBezTo>
                <a:cubicBezTo>
                  <a:pt x="819436" y="495110"/>
                  <a:pt x="820865" y="499491"/>
                  <a:pt x="818102" y="502634"/>
                </a:cubicBezTo>
                <a:cubicBezTo>
                  <a:pt x="815572" y="512623"/>
                  <a:pt x="811729" y="522232"/>
                  <a:pt x="806672" y="531209"/>
                </a:cubicBezTo>
                <a:cubicBezTo>
                  <a:pt x="803949" y="536475"/>
                  <a:pt x="801748" y="541993"/>
                  <a:pt x="800100" y="547688"/>
                </a:cubicBezTo>
                <a:cubicBezTo>
                  <a:pt x="798898" y="551860"/>
                  <a:pt x="797102" y="555838"/>
                  <a:pt x="794766" y="559499"/>
                </a:cubicBezTo>
                <a:cubicBezTo>
                  <a:pt x="788776" y="568641"/>
                  <a:pt x="783428" y="578189"/>
                  <a:pt x="778764" y="588074"/>
                </a:cubicBezTo>
                <a:cubicBezTo>
                  <a:pt x="775174" y="594800"/>
                  <a:pt x="770965" y="601178"/>
                  <a:pt x="766191" y="607124"/>
                </a:cubicBezTo>
                <a:cubicBezTo>
                  <a:pt x="763901" y="610126"/>
                  <a:pt x="761862" y="613312"/>
                  <a:pt x="760095" y="616649"/>
                </a:cubicBezTo>
                <a:cubicBezTo>
                  <a:pt x="754826" y="627033"/>
                  <a:pt x="748159" y="636647"/>
                  <a:pt x="740283" y="645224"/>
                </a:cubicBezTo>
                <a:cubicBezTo>
                  <a:pt x="738999" y="646295"/>
                  <a:pt x="737877" y="647547"/>
                  <a:pt x="736949" y="648938"/>
                </a:cubicBezTo>
                <a:cubicBezTo>
                  <a:pt x="733015" y="654988"/>
                  <a:pt x="728654" y="660749"/>
                  <a:pt x="723900" y="666179"/>
                </a:cubicBezTo>
                <a:cubicBezTo>
                  <a:pt x="720621" y="671270"/>
                  <a:pt x="716925" y="676081"/>
                  <a:pt x="712851" y="680561"/>
                </a:cubicBezTo>
                <a:cubicBezTo>
                  <a:pt x="707561" y="685450"/>
                  <a:pt x="702833" y="690913"/>
                  <a:pt x="698754" y="696849"/>
                </a:cubicBezTo>
                <a:cubicBezTo>
                  <a:pt x="697455" y="698666"/>
                  <a:pt x="695918" y="700300"/>
                  <a:pt x="694182" y="701707"/>
                </a:cubicBezTo>
                <a:lnTo>
                  <a:pt x="667703" y="727234"/>
                </a:lnTo>
                <a:cubicBezTo>
                  <a:pt x="664785" y="729940"/>
                  <a:pt x="661592" y="732334"/>
                  <a:pt x="658178" y="734378"/>
                </a:cubicBezTo>
                <a:cubicBezTo>
                  <a:pt x="655679" y="736527"/>
                  <a:pt x="653469" y="738993"/>
                  <a:pt x="651605" y="741712"/>
                </a:cubicBezTo>
                <a:cubicBezTo>
                  <a:pt x="650568" y="743028"/>
                  <a:pt x="649312" y="744156"/>
                  <a:pt x="647890" y="745046"/>
                </a:cubicBezTo>
                <a:cubicBezTo>
                  <a:pt x="640210" y="749900"/>
                  <a:pt x="633087" y="755586"/>
                  <a:pt x="626650" y="762000"/>
                </a:cubicBezTo>
                <a:lnTo>
                  <a:pt x="614648" y="767906"/>
                </a:lnTo>
                <a:lnTo>
                  <a:pt x="607124" y="774478"/>
                </a:lnTo>
                <a:cubicBezTo>
                  <a:pt x="600742" y="777716"/>
                  <a:pt x="594551" y="781622"/>
                  <a:pt x="588074" y="785146"/>
                </a:cubicBezTo>
                <a:cubicBezTo>
                  <a:pt x="581597" y="788670"/>
                  <a:pt x="575501" y="792480"/>
                  <a:pt x="569024" y="795719"/>
                </a:cubicBezTo>
                <a:cubicBezTo>
                  <a:pt x="562547" y="798957"/>
                  <a:pt x="553784" y="802958"/>
                  <a:pt x="546259" y="806768"/>
                </a:cubicBezTo>
                <a:cubicBezTo>
                  <a:pt x="543687" y="808101"/>
                  <a:pt x="540734" y="808292"/>
                  <a:pt x="538258" y="809339"/>
                </a:cubicBezTo>
                <a:cubicBezTo>
                  <a:pt x="535767" y="810648"/>
                  <a:pt x="533378" y="812145"/>
                  <a:pt x="531114" y="813816"/>
                </a:cubicBezTo>
                <a:cubicBezTo>
                  <a:pt x="530663" y="814169"/>
                  <a:pt x="530143" y="814429"/>
                  <a:pt x="529590" y="814578"/>
                </a:cubicBezTo>
                <a:cubicBezTo>
                  <a:pt x="523694" y="816408"/>
                  <a:pt x="517906" y="818571"/>
                  <a:pt x="512255" y="821055"/>
                </a:cubicBezTo>
                <a:cubicBezTo>
                  <a:pt x="508349" y="822103"/>
                  <a:pt x="504920" y="823913"/>
                  <a:pt x="501110" y="824865"/>
                </a:cubicBezTo>
                <a:cubicBezTo>
                  <a:pt x="497300" y="825818"/>
                  <a:pt x="492347" y="827151"/>
                  <a:pt x="488156" y="828580"/>
                </a:cubicBezTo>
                <a:cubicBezTo>
                  <a:pt x="483968" y="830287"/>
                  <a:pt x="479586" y="831471"/>
                  <a:pt x="475107" y="832104"/>
                </a:cubicBezTo>
                <a:cubicBezTo>
                  <a:pt x="470630" y="832104"/>
                  <a:pt x="466725" y="835152"/>
                  <a:pt x="461963" y="835152"/>
                </a:cubicBezTo>
                <a:cubicBezTo>
                  <a:pt x="458713" y="835746"/>
                  <a:pt x="455524" y="836640"/>
                  <a:pt x="452438" y="837819"/>
                </a:cubicBezTo>
                <a:cubicBezTo>
                  <a:pt x="449104" y="838486"/>
                  <a:pt x="445675" y="838390"/>
                  <a:pt x="442246" y="838962"/>
                </a:cubicBezTo>
                <a:cubicBezTo>
                  <a:pt x="440599" y="839394"/>
                  <a:pt x="439003" y="840001"/>
                  <a:pt x="437483" y="840772"/>
                </a:cubicBezTo>
                <a:lnTo>
                  <a:pt x="434054" y="840772"/>
                </a:lnTo>
                <a:cubicBezTo>
                  <a:pt x="426109" y="840249"/>
                  <a:pt x="418135" y="841185"/>
                  <a:pt x="410528" y="843534"/>
                </a:cubicBezTo>
                <a:cubicBezTo>
                  <a:pt x="408319" y="844087"/>
                  <a:pt x="406036" y="844281"/>
                  <a:pt x="403765" y="844106"/>
                </a:cubicBezTo>
                <a:lnTo>
                  <a:pt x="385191" y="844772"/>
                </a:lnTo>
                <a:lnTo>
                  <a:pt x="377571" y="847249"/>
                </a:lnTo>
                <a:lnTo>
                  <a:pt x="345948" y="847249"/>
                </a:lnTo>
                <a:cubicBezTo>
                  <a:pt x="341418" y="847335"/>
                  <a:pt x="336897" y="846790"/>
                  <a:pt x="332518" y="845630"/>
                </a:cubicBezTo>
                <a:cubicBezTo>
                  <a:pt x="328075" y="844670"/>
                  <a:pt x="323537" y="844223"/>
                  <a:pt x="318992" y="844296"/>
                </a:cubicBezTo>
                <a:cubicBezTo>
                  <a:pt x="312741" y="844833"/>
                  <a:pt x="306450" y="843921"/>
                  <a:pt x="300609" y="841629"/>
                </a:cubicBezTo>
                <a:cubicBezTo>
                  <a:pt x="299505" y="841446"/>
                  <a:pt x="298379" y="841446"/>
                  <a:pt x="297275" y="841629"/>
                </a:cubicBezTo>
                <a:cubicBezTo>
                  <a:pt x="287802" y="840284"/>
                  <a:pt x="278464" y="838117"/>
                  <a:pt x="269367" y="835152"/>
                </a:cubicBezTo>
                <a:cubicBezTo>
                  <a:pt x="264033" y="833533"/>
                  <a:pt x="258509" y="832199"/>
                  <a:pt x="253175" y="830390"/>
                </a:cubicBezTo>
                <a:cubicBezTo>
                  <a:pt x="248180" y="827824"/>
                  <a:pt x="242907" y="825843"/>
                  <a:pt x="237458" y="824484"/>
                </a:cubicBezTo>
                <a:cubicBezTo>
                  <a:pt x="229153" y="819823"/>
                  <a:pt x="220564" y="815687"/>
                  <a:pt x="211741" y="812102"/>
                </a:cubicBezTo>
                <a:cubicBezTo>
                  <a:pt x="200692" y="805529"/>
                  <a:pt x="189071" y="799814"/>
                  <a:pt x="178308" y="793052"/>
                </a:cubicBezTo>
                <a:cubicBezTo>
                  <a:pt x="167732" y="786758"/>
                  <a:pt x="157724" y="779556"/>
                  <a:pt x="148400" y="771525"/>
                </a:cubicBezTo>
                <a:cubicBezTo>
                  <a:pt x="141662" y="767531"/>
                  <a:pt x="135508" y="762628"/>
                  <a:pt x="130112" y="756952"/>
                </a:cubicBezTo>
                <a:cubicBezTo>
                  <a:pt x="124016" y="751237"/>
                  <a:pt x="116586" y="747427"/>
                  <a:pt x="111062" y="741045"/>
                </a:cubicBezTo>
                <a:cubicBezTo>
                  <a:pt x="105250" y="734863"/>
                  <a:pt x="98977" y="729132"/>
                  <a:pt x="92297" y="723900"/>
                </a:cubicBezTo>
                <a:cubicBezTo>
                  <a:pt x="85173" y="717734"/>
                  <a:pt x="79122" y="710427"/>
                  <a:pt x="74390" y="702278"/>
                </a:cubicBezTo>
                <a:cubicBezTo>
                  <a:pt x="70771" y="696849"/>
                  <a:pt x="66770" y="691515"/>
                  <a:pt x="63056" y="686086"/>
                </a:cubicBezTo>
                <a:cubicBezTo>
                  <a:pt x="53831" y="673106"/>
                  <a:pt x="45493" y="659518"/>
                  <a:pt x="38100" y="645414"/>
                </a:cubicBezTo>
                <a:cubicBezTo>
                  <a:pt x="34671" y="637413"/>
                  <a:pt x="30671" y="629603"/>
                  <a:pt x="27146" y="621602"/>
                </a:cubicBezTo>
                <a:cubicBezTo>
                  <a:pt x="23622" y="613601"/>
                  <a:pt x="21622" y="605219"/>
                  <a:pt x="19050" y="597027"/>
                </a:cubicBezTo>
                <a:cubicBezTo>
                  <a:pt x="17086" y="593160"/>
                  <a:pt x="15858" y="588961"/>
                  <a:pt x="15431" y="584645"/>
                </a:cubicBezTo>
                <a:cubicBezTo>
                  <a:pt x="15431" y="580835"/>
                  <a:pt x="12097" y="577787"/>
                  <a:pt x="12382" y="573786"/>
                </a:cubicBezTo>
                <a:cubicBezTo>
                  <a:pt x="12668" y="569786"/>
                  <a:pt x="9525" y="566547"/>
                  <a:pt x="9525" y="562737"/>
                </a:cubicBezTo>
                <a:cubicBezTo>
                  <a:pt x="9525" y="558927"/>
                  <a:pt x="8858" y="556260"/>
                  <a:pt x="8287" y="553212"/>
                </a:cubicBezTo>
                <a:cubicBezTo>
                  <a:pt x="7795" y="551648"/>
                  <a:pt x="7124" y="550145"/>
                  <a:pt x="6287" y="548735"/>
                </a:cubicBezTo>
                <a:cubicBezTo>
                  <a:pt x="6287" y="543782"/>
                  <a:pt x="5620" y="539210"/>
                  <a:pt x="5239" y="534067"/>
                </a:cubicBezTo>
                <a:cubicBezTo>
                  <a:pt x="5269" y="532438"/>
                  <a:pt x="4978" y="530820"/>
                  <a:pt x="4382" y="529304"/>
                </a:cubicBezTo>
                <a:cubicBezTo>
                  <a:pt x="2330" y="524603"/>
                  <a:pt x="1511" y="519456"/>
                  <a:pt x="2000" y="514350"/>
                </a:cubicBezTo>
                <a:cubicBezTo>
                  <a:pt x="2000" y="500729"/>
                  <a:pt x="2000" y="487109"/>
                  <a:pt x="1429" y="473488"/>
                </a:cubicBezTo>
                <a:cubicBezTo>
                  <a:pt x="1138" y="471198"/>
                  <a:pt x="660" y="468937"/>
                  <a:pt x="0" y="466725"/>
                </a:cubicBezTo>
                <a:lnTo>
                  <a:pt x="1524" y="462534"/>
                </a:lnTo>
                <a:cubicBezTo>
                  <a:pt x="1524" y="457295"/>
                  <a:pt x="1524" y="451866"/>
                  <a:pt x="2096" y="446437"/>
                </a:cubicBezTo>
                <a:cubicBezTo>
                  <a:pt x="2038" y="442605"/>
                  <a:pt x="2684" y="438796"/>
                  <a:pt x="4000" y="435197"/>
                </a:cubicBezTo>
                <a:cubicBezTo>
                  <a:pt x="4665" y="433136"/>
                  <a:pt x="4986" y="430981"/>
                  <a:pt x="4953" y="428816"/>
                </a:cubicBezTo>
                <a:cubicBezTo>
                  <a:pt x="4953" y="423386"/>
                  <a:pt x="5715" y="417957"/>
                  <a:pt x="6001" y="413195"/>
                </a:cubicBezTo>
                <a:cubicBezTo>
                  <a:pt x="7090" y="411035"/>
                  <a:pt x="7952" y="408769"/>
                  <a:pt x="8573" y="406432"/>
                </a:cubicBezTo>
                <a:cubicBezTo>
                  <a:pt x="9336" y="402152"/>
                  <a:pt x="10353" y="397922"/>
                  <a:pt x="11621" y="393764"/>
                </a:cubicBezTo>
                <a:cubicBezTo>
                  <a:pt x="12081" y="389423"/>
                  <a:pt x="13306" y="385199"/>
                  <a:pt x="15240" y="381286"/>
                </a:cubicBezTo>
                <a:cubicBezTo>
                  <a:pt x="15705" y="376037"/>
                  <a:pt x="16991" y="370895"/>
                  <a:pt x="19050" y="366046"/>
                </a:cubicBezTo>
                <a:cubicBezTo>
                  <a:pt x="20406" y="360784"/>
                  <a:pt x="22223" y="355653"/>
                  <a:pt x="24479" y="350711"/>
                </a:cubicBezTo>
                <a:cubicBezTo>
                  <a:pt x="25090" y="349796"/>
                  <a:pt x="25481" y="348753"/>
                  <a:pt x="25622" y="347663"/>
                </a:cubicBezTo>
                <a:cubicBezTo>
                  <a:pt x="26277" y="342254"/>
                  <a:pt x="28027" y="337036"/>
                  <a:pt x="30766" y="332327"/>
                </a:cubicBezTo>
                <a:cubicBezTo>
                  <a:pt x="32766" y="327279"/>
                  <a:pt x="35433" y="322802"/>
                  <a:pt x="37052" y="317278"/>
                </a:cubicBezTo>
                <a:cubicBezTo>
                  <a:pt x="39448" y="312392"/>
                  <a:pt x="41547" y="307366"/>
                  <a:pt x="43339" y="302228"/>
                </a:cubicBezTo>
                <a:cubicBezTo>
                  <a:pt x="43641" y="301169"/>
                  <a:pt x="44124" y="300170"/>
                  <a:pt x="44768" y="299276"/>
                </a:cubicBezTo>
                <a:cubicBezTo>
                  <a:pt x="51626" y="287465"/>
                  <a:pt x="55912" y="274415"/>
                  <a:pt x="62389" y="262414"/>
                </a:cubicBezTo>
                <a:cubicBezTo>
                  <a:pt x="68866" y="250412"/>
                  <a:pt x="74390" y="239078"/>
                  <a:pt x="80772" y="227648"/>
                </a:cubicBezTo>
                <a:cubicBezTo>
                  <a:pt x="82996" y="223242"/>
                  <a:pt x="85543" y="219008"/>
                  <a:pt x="88392" y="214979"/>
                </a:cubicBezTo>
                <a:cubicBezTo>
                  <a:pt x="91345" y="211074"/>
                  <a:pt x="92869" y="206121"/>
                  <a:pt x="95917" y="202311"/>
                </a:cubicBezTo>
                <a:cubicBezTo>
                  <a:pt x="101156" y="195834"/>
                  <a:pt x="104299" y="188214"/>
                  <a:pt x="109252" y="181547"/>
                </a:cubicBezTo>
                <a:cubicBezTo>
                  <a:pt x="114205" y="174879"/>
                  <a:pt x="121539" y="166021"/>
                  <a:pt x="127349" y="158020"/>
                </a:cubicBezTo>
                <a:cubicBezTo>
                  <a:pt x="130588" y="153543"/>
                  <a:pt x="134017" y="149257"/>
                  <a:pt x="137732" y="145161"/>
                </a:cubicBezTo>
                <a:cubicBezTo>
                  <a:pt x="141151" y="141562"/>
                  <a:pt x="144333" y="137744"/>
                  <a:pt x="147257" y="133731"/>
                </a:cubicBezTo>
                <a:cubicBezTo>
                  <a:pt x="148956" y="131545"/>
                  <a:pt x="150870" y="129534"/>
                  <a:pt x="152972" y="127730"/>
                </a:cubicBezTo>
                <a:lnTo>
                  <a:pt x="179356" y="102108"/>
                </a:lnTo>
                <a:cubicBezTo>
                  <a:pt x="181567" y="99590"/>
                  <a:pt x="184133" y="97407"/>
                  <a:pt x="186976" y="95631"/>
                </a:cubicBezTo>
                <a:cubicBezTo>
                  <a:pt x="192078" y="92231"/>
                  <a:pt x="197006" y="88575"/>
                  <a:pt x="201740" y="84677"/>
                </a:cubicBezTo>
                <a:cubicBezTo>
                  <a:pt x="204121" y="83153"/>
                  <a:pt x="206693" y="82010"/>
                  <a:pt x="209264" y="80772"/>
                </a:cubicBezTo>
                <a:cubicBezTo>
                  <a:pt x="213010" y="79511"/>
                  <a:pt x="217122" y="79964"/>
                  <a:pt x="220504" y="82010"/>
                </a:cubicBezTo>
                <a:lnTo>
                  <a:pt x="208883" y="93917"/>
                </a:lnTo>
                <a:cubicBezTo>
                  <a:pt x="208883" y="95441"/>
                  <a:pt x="209455" y="96298"/>
                  <a:pt x="210693" y="96012"/>
                </a:cubicBezTo>
                <a:cubicBezTo>
                  <a:pt x="211931" y="95726"/>
                  <a:pt x="215932" y="94298"/>
                  <a:pt x="218599" y="93440"/>
                </a:cubicBezTo>
                <a:cubicBezTo>
                  <a:pt x="219742" y="93440"/>
                  <a:pt x="220218" y="93440"/>
                  <a:pt x="219932" y="94393"/>
                </a:cubicBezTo>
                <a:cubicBezTo>
                  <a:pt x="219647" y="95345"/>
                  <a:pt x="219932" y="95345"/>
                  <a:pt x="219932" y="95726"/>
                </a:cubicBezTo>
                <a:cubicBezTo>
                  <a:pt x="213764" y="103417"/>
                  <a:pt x="208341" y="111678"/>
                  <a:pt x="203740" y="120396"/>
                </a:cubicBezTo>
                <a:cubicBezTo>
                  <a:pt x="202708" y="121744"/>
                  <a:pt x="201451" y="122904"/>
                  <a:pt x="200025" y="123825"/>
                </a:cubicBezTo>
                <a:cubicBezTo>
                  <a:pt x="198540" y="125414"/>
                  <a:pt x="197347" y="127251"/>
                  <a:pt x="196501" y="129254"/>
                </a:cubicBezTo>
                <a:cubicBezTo>
                  <a:pt x="195042" y="132698"/>
                  <a:pt x="193084" y="135907"/>
                  <a:pt x="190691" y="138779"/>
                </a:cubicBezTo>
                <a:cubicBezTo>
                  <a:pt x="187228" y="143681"/>
                  <a:pt x="184320" y="148952"/>
                  <a:pt x="182023" y="154496"/>
                </a:cubicBezTo>
                <a:close/>
              </a:path>
            </a:pathLst>
          </a:custGeom>
          <a:solidFill>
            <a:srgbClr val="C00000"/>
          </a:solidFill>
          <a:ln w="9525" cap="flat">
            <a:noFill/>
            <a:prstDash val="solid"/>
            <a:miter/>
          </a:ln>
        </p:spPr>
        <p:txBody>
          <a:bodyPr rtlCol="0" anchor="ctr"/>
          <a:lstStyle/>
          <a:p>
            <a:endParaRPr lang="zh-CN" altLang="en-US"/>
          </a:p>
        </p:txBody>
      </p:sp>
    </p:spTree>
    <p:extLst>
      <p:ext uri="{BB962C8B-B14F-4D97-AF65-F5344CB8AC3E}">
        <p14:creationId xmlns:p14="http://schemas.microsoft.com/office/powerpoint/2010/main" val="2449986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1" y="6090144"/>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575F99-7928-A045-ACFD-0768B5B8E810}" type="slidenum">
              <a:rPr lang="en-US" smtClean="0"/>
              <a:pPr/>
              <a:t>6</a:t>
            </a:fld>
            <a:endParaRPr lang="en-US"/>
          </a:p>
        </p:txBody>
      </p:sp>
      <p:sp>
        <p:nvSpPr>
          <p:cNvPr id="7" name="标题 1"/>
          <p:cNvSpPr>
            <a:spLocks noGrp="1"/>
          </p:cNvSpPr>
          <p:nvPr>
            <p:ph type="title"/>
          </p:nvPr>
        </p:nvSpPr>
        <p:spPr>
          <a:xfrm>
            <a:off x="628650" y="365126"/>
            <a:ext cx="8150224" cy="1325563"/>
          </a:xfrm>
        </p:spPr>
        <p:txBody>
          <a:bodyPr/>
          <a:lstStyle/>
          <a:p>
            <a:r>
              <a:rPr lang="en-US" altLang="zh-CN"/>
              <a:t>Area Coverage Planning – Effect of Fading</a:t>
            </a:r>
            <a:endParaRPr lang="zh-CN" altLang="en-US"/>
          </a:p>
        </p:txBody>
      </p:sp>
      <mc:AlternateContent xmlns:mc="http://schemas.openxmlformats.org/markup-compatibility/2006" xmlns:a14="http://schemas.microsoft.com/office/drawing/2010/main">
        <mc:Choice Requires="a14">
          <p:sp>
            <p:nvSpPr>
              <p:cNvPr id="8" name="内容占位符 2"/>
              <p:cNvSpPr>
                <a:spLocks noGrp="1"/>
              </p:cNvSpPr>
              <p:nvPr>
                <p:ph idx="1"/>
              </p:nvPr>
            </p:nvSpPr>
            <p:spPr>
              <a:xfrm>
                <a:off x="365126" y="1301340"/>
                <a:ext cx="8150225" cy="4911947"/>
              </a:xfrm>
            </p:spPr>
            <p:txBody>
              <a:bodyPr>
                <a:noAutofit/>
              </a:bodyPr>
              <a:lstStyle/>
              <a:p>
                <a:r>
                  <a:rPr lang="en-US" altLang="zh-CN" sz="1800" dirty="0"/>
                  <a:t>Considering </a:t>
                </a:r>
                <a:r>
                  <a:rPr lang="en-US" altLang="zh-CN" sz="1800" dirty="0">
                    <a:solidFill>
                      <a:srgbClr val="FF0000"/>
                    </a:solidFill>
                  </a:rPr>
                  <a:t>shadowing and fading</a:t>
                </a:r>
                <a:r>
                  <a:rPr lang="en-US" altLang="zh-CN" sz="1800" dirty="0"/>
                  <a:t>, the received SNR becomes random.</a:t>
                </a:r>
              </a:p>
              <a:p>
                <a:r>
                  <a:rPr lang="en-US" altLang="zh-CN" sz="1800" dirty="0"/>
                  <a:t>For a time availability of                        , we have </a:t>
                </a:r>
              </a:p>
              <a:p>
                <a:endParaRPr lang="en-US" altLang="zh-CN" sz="1800" dirty="0"/>
              </a:p>
              <a:p>
                <a:pPr marL="0" indent="0">
                  <a:buNone/>
                </a:pPr>
                <a:r>
                  <a:rPr lang="en-US" altLang="zh-CN" sz="1800" dirty="0"/>
                  <a:t> 	</a:t>
                </a:r>
                <a14:m>
                  <m:oMath xmlns:m="http://schemas.openxmlformats.org/officeDocument/2006/math">
                    <m:r>
                      <a:rPr lang="zh-CN" altLang="en-US" sz="1800" i="1" smtClean="0">
                        <a:latin typeface="Cambria Math" panose="02040503050406030204" pitchFamily="18" charset="0"/>
                      </a:rPr>
                      <m:t>𝐺</m:t>
                    </m:r>
                  </m:oMath>
                </a14:m>
                <a:r>
                  <a:rPr lang="en-US" altLang="zh-CN" sz="1800" dirty="0"/>
                  <a:t>is assumed to be lognormal distributed with standard deviation</a:t>
                </a:r>
                <a14:m>
                  <m:oMath xmlns:m="http://schemas.openxmlformats.org/officeDocument/2006/math">
                    <m:r>
                      <a:rPr lang="en-US" altLang="zh-CN" sz="1800" b="0" i="0" smtClean="0">
                        <a:latin typeface="Cambria Math" charset="0"/>
                      </a:rPr>
                      <m:t> </m:t>
                    </m:r>
                    <m:r>
                      <a:rPr lang="zh-CN" altLang="en-US" sz="1800" i="1" smtClean="0">
                        <a:latin typeface="Cambria Math" panose="02040503050406030204" pitchFamily="18" charset="0"/>
                      </a:rPr>
                      <m:t>𝜎</m:t>
                    </m:r>
                  </m:oMath>
                </a14:m>
                <a:r>
                  <a:rPr lang="en-US" altLang="zh-CN" sz="1800" dirty="0"/>
                  <a:t> </a:t>
                </a:r>
                <a:r>
                  <a:rPr lang="en-US" altLang="zh-CN" sz="1800" dirty="0" err="1"/>
                  <a:t>dB.</a:t>
                </a:r>
                <a:endParaRPr lang="en-US" altLang="zh-CN" sz="1800" dirty="0"/>
              </a:p>
              <a:p>
                <a:pPr marL="0" indent="0">
                  <a:buNone/>
                </a:pPr>
                <a:r>
                  <a:rPr lang="en-US" altLang="zh-CN" sz="1800" dirty="0"/>
                  <a:t>	</a:t>
                </a:r>
                <a:r>
                  <a:rPr lang="zh-CN" altLang="en-US" sz="1800" dirty="0"/>
                  <a:t> </a:t>
                </a:r>
                <a14:m>
                  <m:oMath xmlns:m="http://schemas.openxmlformats.org/officeDocument/2006/math">
                    <m:sSub>
                      <m:sSubPr>
                        <m:ctrlPr>
                          <a:rPr lang="zh-CN" altLang="en-US" sz="1800" i="1">
                            <a:latin typeface="Cambria Math" panose="02040503050406030204" pitchFamily="18" charset="0"/>
                          </a:rPr>
                        </m:ctrlPr>
                      </m:sSubPr>
                      <m:e>
                        <m:r>
                          <a:rPr lang="zh-CN" altLang="en-US" sz="1800" i="1">
                            <a:latin typeface="Cambria Math" panose="02040503050406030204" pitchFamily="18" charset="0"/>
                          </a:rPr>
                          <m:t>𝑝</m:t>
                        </m:r>
                      </m:e>
                      <m:sub>
                        <m:r>
                          <a:rPr lang="zh-CN" altLang="en-US" sz="1800" i="1">
                            <a:latin typeface="Cambria Math" panose="02040503050406030204" pitchFamily="18" charset="0"/>
                          </a:rPr>
                          <m:t>𝑜𝑢𝑡</m:t>
                        </m:r>
                      </m:sub>
                    </m:sSub>
                    <m:r>
                      <a:rPr lang="zh-CN" altLang="en-US" sz="1800" i="1">
                        <a:latin typeface="Cambria Math" charset="0"/>
                      </a:rPr>
                      <m:t> </m:t>
                    </m:r>
                  </m:oMath>
                </a14:m>
                <a:r>
                  <a:rPr lang="en-US" altLang="zh-CN" sz="1800" dirty="0"/>
                  <a:t>is the outage probability (probability of failure to provide service)</a:t>
                </a:r>
              </a:p>
              <a:p>
                <a:r>
                  <a:rPr lang="en-US" altLang="zh-CN" sz="1800" dirty="0"/>
                  <a:t>To preserve the same cell coverage area, an extra </a:t>
                </a:r>
                <a:r>
                  <a:rPr lang="en-US" altLang="zh-CN" sz="1800" dirty="0">
                    <a:solidFill>
                      <a:srgbClr val="FF0000"/>
                    </a:solidFill>
                  </a:rPr>
                  <a:t>fade margin</a:t>
                </a:r>
                <a:r>
                  <a:rPr lang="en-US" altLang="zh-CN" sz="1800" dirty="0"/>
                  <a:t>, </a:t>
                </a:r>
                <a:r>
                  <a:rPr lang="en-US" altLang="zh-CN" sz="1800" i="1" dirty="0">
                    <a:latin typeface="+mn-ea"/>
                    <a:cs typeface="SimSun" charset="-122"/>
                  </a:rPr>
                  <a:t>M</a:t>
                </a:r>
                <a:r>
                  <a:rPr lang="en-US" altLang="zh-CN" sz="1800" dirty="0"/>
                  <a:t>,  at the transmitter is needed.</a:t>
                </a:r>
              </a:p>
              <a:p>
                <a:endParaRPr lang="en-US" altLang="zh-CN" sz="1800" dirty="0"/>
              </a:p>
              <a:p>
                <a:r>
                  <a:rPr lang="en-US" altLang="zh-CN" sz="1800" dirty="0"/>
                  <a:t>The fade margin is then obtained as</a:t>
                </a:r>
              </a:p>
              <a:p>
                <a:endParaRPr lang="en-US" altLang="zh-CN" sz="1800" dirty="0"/>
              </a:p>
              <a:p>
                <a:pPr marL="685800" lvl="2" indent="0">
                  <a:buNone/>
                </a:pPr>
                <a:r>
                  <a:rPr lang="en-US" altLang="zh-CN" i="1" dirty="0">
                    <a:latin typeface="+mn-ea"/>
                  </a:rPr>
                  <a:t>Q</a:t>
                </a:r>
                <a:r>
                  <a:rPr lang="en-US" altLang="zh-CN" dirty="0"/>
                  <a:t> is the tail probability of the distribution of </a:t>
                </a:r>
                <a:r>
                  <a:rPr lang="en-US" altLang="zh-CN" i="1" dirty="0">
                    <a:latin typeface="+mn-ea"/>
                  </a:rPr>
                  <a:t>G</a:t>
                </a:r>
                <a:r>
                  <a:rPr lang="en-US" altLang="zh-CN" dirty="0"/>
                  <a:t>  (Q-function)</a:t>
                </a:r>
              </a:p>
              <a:p>
                <a:r>
                  <a:rPr lang="en-US" altLang="zh-CN" sz="1800" dirty="0"/>
                  <a:t>Once the radius is known, the number of cells required to cover the service area can be computed as:</a:t>
                </a:r>
                <a:endParaRPr lang="zh-CN" altLang="en-US" sz="1800" dirty="0"/>
              </a:p>
            </p:txBody>
          </p:sp>
        </mc:Choice>
        <mc:Fallback xmlns="">
          <p:sp>
            <p:nvSpPr>
              <p:cNvPr id="8" name="内容占位符 2"/>
              <p:cNvSpPr>
                <a:spLocks noGrp="1" noRot="1" noChangeAspect="1" noMove="1" noResize="1" noEditPoints="1" noAdjustHandles="1" noChangeArrowheads="1" noChangeShapeType="1" noTextEdit="1"/>
              </p:cNvSpPr>
              <p:nvPr>
                <p:ph idx="1"/>
              </p:nvPr>
            </p:nvSpPr>
            <p:spPr>
              <a:xfrm>
                <a:off x="365126" y="1301340"/>
                <a:ext cx="8150225" cy="4911947"/>
              </a:xfrm>
              <a:blipFill>
                <a:blip r:embed="rId3"/>
                <a:stretch>
                  <a:fillRect l="-524" t="-6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矩形 4"/>
              <p:cNvSpPr/>
              <p:nvPr/>
            </p:nvSpPr>
            <p:spPr>
              <a:xfrm>
                <a:off x="3053188" y="1618609"/>
                <a:ext cx="1518813"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sz="1600" i="1">
                              <a:latin typeface="Cambria Math" panose="02040503050406030204" pitchFamily="18" charset="0"/>
                            </a:rPr>
                          </m:ctrlPr>
                        </m:sSubPr>
                        <m:e>
                          <m:r>
                            <a:rPr lang="zh-CN" altLang="en-US" sz="1600" i="1">
                              <a:latin typeface="Cambria Math" panose="02040503050406030204" pitchFamily="18" charset="0"/>
                            </a:rPr>
                            <m:t>𝑝</m:t>
                          </m:r>
                        </m:e>
                        <m:sub>
                          <m:r>
                            <a:rPr lang="zh-CN" altLang="en-US" sz="1600" i="1">
                              <a:latin typeface="Cambria Math" panose="02040503050406030204" pitchFamily="18" charset="0"/>
                            </a:rPr>
                            <m:t>𝑡𝑎</m:t>
                          </m:r>
                        </m:sub>
                      </m:sSub>
                      <m:r>
                        <a:rPr lang="zh-CN" altLang="en-US" sz="1600" i="0">
                          <a:latin typeface="Cambria Math" panose="02040503050406030204" pitchFamily="18" charset="0"/>
                        </a:rPr>
                        <m:t>=1−</m:t>
                      </m:r>
                      <m:sSub>
                        <m:sSubPr>
                          <m:ctrlPr>
                            <a:rPr lang="zh-CN" altLang="en-US" sz="1600" i="1">
                              <a:latin typeface="Cambria Math" panose="02040503050406030204" pitchFamily="18" charset="0"/>
                            </a:rPr>
                          </m:ctrlPr>
                        </m:sSubPr>
                        <m:e>
                          <m:r>
                            <a:rPr lang="zh-CN" altLang="en-US" sz="1600" i="1">
                              <a:latin typeface="Cambria Math" panose="02040503050406030204" pitchFamily="18" charset="0"/>
                            </a:rPr>
                            <m:t>𝑝</m:t>
                          </m:r>
                        </m:e>
                        <m:sub>
                          <m:r>
                            <a:rPr lang="zh-CN" altLang="en-US" sz="1600" i="1">
                              <a:latin typeface="Cambria Math" panose="02040503050406030204" pitchFamily="18" charset="0"/>
                            </a:rPr>
                            <m:t>𝑜𝑢𝑡</m:t>
                          </m:r>
                        </m:sub>
                      </m:sSub>
                    </m:oMath>
                  </m:oMathPara>
                </a14:m>
                <a:endParaRPr lang="zh-CN" altLang="en-US" sz="1600">
                  <a:latin typeface="Tahoma" pitchFamily="34" charset="0"/>
                </a:endParaRPr>
              </a:p>
            </p:txBody>
          </p:sp>
        </mc:Choice>
        <mc:Fallback xmlns="">
          <p:sp>
            <p:nvSpPr>
              <p:cNvPr id="9" name="矩形 4"/>
              <p:cNvSpPr>
                <a:spLocks noRot="1" noChangeAspect="1" noMove="1" noResize="1" noEditPoints="1" noAdjustHandles="1" noChangeArrowheads="1" noChangeShapeType="1" noTextEdit="1"/>
              </p:cNvSpPr>
              <p:nvPr/>
            </p:nvSpPr>
            <p:spPr>
              <a:xfrm>
                <a:off x="3053188" y="1618609"/>
                <a:ext cx="1518813" cy="338554"/>
              </a:xfrm>
              <a:prstGeom prst="rect">
                <a:avLst/>
              </a:prstGeom>
              <a:blipFill>
                <a:blip r:embed="rId4"/>
                <a:stretch>
                  <a:fillRect b="-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矩形 5"/>
              <p:cNvSpPr/>
              <p:nvPr/>
            </p:nvSpPr>
            <p:spPr>
              <a:xfrm>
                <a:off x="2209801" y="1851489"/>
                <a:ext cx="2996013" cy="5763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1400" i="1">
                          <a:latin typeface="Cambria Math" panose="02040503050406030204" pitchFamily="18" charset="0"/>
                        </a:rPr>
                        <m:t>𝑃</m:t>
                      </m:r>
                      <m:r>
                        <a:rPr lang="zh-CN" altLang="en-US" sz="1400" i="0">
                          <a:latin typeface="Cambria Math" panose="02040503050406030204" pitchFamily="18" charset="0"/>
                        </a:rPr>
                        <m:t>(</m:t>
                      </m:r>
                      <m:r>
                        <a:rPr lang="zh-CN" altLang="en-US" sz="1400" i="1">
                          <a:latin typeface="Cambria Math" panose="02040503050406030204" pitchFamily="18" charset="0"/>
                        </a:rPr>
                        <m:t>𝛤</m:t>
                      </m:r>
                      <m:r>
                        <a:rPr lang="zh-CN" altLang="en-US" sz="1400" i="0">
                          <a:latin typeface="Cambria Math" panose="02040503050406030204" pitchFamily="18" charset="0"/>
                        </a:rPr>
                        <m:t>≤</m:t>
                      </m:r>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𝛾</m:t>
                          </m:r>
                        </m:e>
                        <m:sub>
                          <m:r>
                            <a:rPr lang="zh-CN" altLang="en-US" sz="1400" i="0">
                              <a:latin typeface="Cambria Math" panose="02040503050406030204" pitchFamily="18" charset="0"/>
                            </a:rPr>
                            <m:t>0</m:t>
                          </m:r>
                        </m:sub>
                      </m:sSub>
                      <m:r>
                        <a:rPr lang="zh-CN" altLang="en-US" sz="1400" i="0">
                          <a:latin typeface="Cambria Math" panose="02040503050406030204" pitchFamily="18" charset="0"/>
                        </a:rPr>
                        <m:t>)=</m:t>
                      </m:r>
                      <m:r>
                        <a:rPr lang="zh-CN" altLang="en-US" sz="1400" i="1">
                          <a:latin typeface="Cambria Math" panose="02040503050406030204" pitchFamily="18" charset="0"/>
                        </a:rPr>
                        <m:t>𝑃</m:t>
                      </m:r>
                      <m:d>
                        <m:dPr>
                          <m:ctrlPr>
                            <a:rPr lang="zh-CN" altLang="en-US" sz="1400" i="1">
                              <a:latin typeface="Cambria Math" panose="02040503050406030204" pitchFamily="18" charset="0"/>
                            </a:rPr>
                          </m:ctrlPr>
                        </m:dPr>
                        <m:e>
                          <m:f>
                            <m:fPr>
                              <m:ctrlPr>
                                <a:rPr lang="zh-CN" altLang="en-US" sz="1400" i="1">
                                  <a:latin typeface="Cambria Math" panose="02040503050406030204" pitchFamily="18" charset="0"/>
                                </a:rPr>
                              </m:ctrlPr>
                            </m:fPr>
                            <m:num>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𝑐</m:t>
                                  </m:r>
                                </m:e>
                                <m:sub>
                                  <m:r>
                                    <a:rPr lang="zh-CN" altLang="en-US" sz="1400" i="1">
                                      <a:latin typeface="Cambria Math" panose="02040503050406030204" pitchFamily="18" charset="0"/>
                                    </a:rPr>
                                    <m:t>𝑡</m:t>
                                  </m:r>
                                </m:sub>
                              </m:sSub>
                              <m:r>
                                <a:rPr lang="zh-CN" altLang="en-US" sz="1400" i="1">
                                  <a:latin typeface="Cambria Math" panose="02040503050406030204" pitchFamily="18" charset="0"/>
                                </a:rPr>
                                <m:t>𝐺</m:t>
                              </m:r>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𝑃</m:t>
                                  </m:r>
                                </m:e>
                                <m:sub>
                                  <m:r>
                                    <a:rPr lang="zh-CN" altLang="en-US" sz="1400" i="1">
                                      <a:latin typeface="Cambria Math" panose="02040503050406030204" pitchFamily="18" charset="0"/>
                                    </a:rPr>
                                    <m:t>𝑡</m:t>
                                  </m:r>
                                </m:sub>
                              </m:sSub>
                            </m:num>
                            <m:den>
                              <m:sSup>
                                <m:sSupPr>
                                  <m:ctrlPr>
                                    <a:rPr lang="zh-CN" altLang="en-US" sz="1400" i="1">
                                      <a:latin typeface="Cambria Math" panose="02040503050406030204" pitchFamily="18" charset="0"/>
                                    </a:rPr>
                                  </m:ctrlPr>
                                </m:sSupPr>
                                <m:e>
                                  <m:r>
                                    <a:rPr lang="zh-CN" altLang="en-US" sz="1400" i="1">
                                      <a:latin typeface="Cambria Math" panose="02040503050406030204" pitchFamily="18" charset="0"/>
                                    </a:rPr>
                                    <m:t>𝑟</m:t>
                                  </m:r>
                                </m:e>
                                <m:sup>
                                  <m:r>
                                    <a:rPr lang="zh-CN" altLang="en-US" sz="1400" i="1">
                                      <a:latin typeface="Cambria Math" panose="02040503050406030204" pitchFamily="18" charset="0"/>
                                    </a:rPr>
                                    <m:t>𝛼</m:t>
                                  </m:r>
                                </m:sup>
                              </m:sSup>
                              <m:r>
                                <a:rPr lang="zh-CN" altLang="en-US" sz="1400" i="1">
                                  <a:latin typeface="Cambria Math" panose="02040503050406030204" pitchFamily="18" charset="0"/>
                                </a:rPr>
                                <m:t>𝑁</m:t>
                              </m:r>
                            </m:den>
                          </m:f>
                          <m:r>
                            <a:rPr lang="zh-CN" altLang="en-US" sz="1400" i="0">
                              <a:latin typeface="Cambria Math" panose="02040503050406030204" pitchFamily="18" charset="0"/>
                            </a:rPr>
                            <m:t>≤</m:t>
                          </m:r>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𝛾</m:t>
                              </m:r>
                            </m:e>
                            <m:sub>
                              <m:r>
                                <a:rPr lang="zh-CN" altLang="en-US" sz="1400" i="0">
                                  <a:latin typeface="Cambria Math" panose="02040503050406030204" pitchFamily="18" charset="0"/>
                                </a:rPr>
                                <m:t>0</m:t>
                              </m:r>
                            </m:sub>
                          </m:sSub>
                        </m:e>
                      </m:d>
                      <m:r>
                        <a:rPr lang="zh-CN" altLang="en-US" sz="1400" i="0">
                          <a:latin typeface="Cambria Math" panose="02040503050406030204" pitchFamily="18" charset="0"/>
                        </a:rPr>
                        <m:t>≤</m:t>
                      </m:r>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𝑝</m:t>
                          </m:r>
                        </m:e>
                        <m:sub>
                          <m:r>
                            <a:rPr lang="zh-CN" altLang="en-US" sz="1400" i="1">
                              <a:latin typeface="Cambria Math" panose="02040503050406030204" pitchFamily="18" charset="0"/>
                            </a:rPr>
                            <m:t>𝑜𝑢𝑡</m:t>
                          </m:r>
                        </m:sub>
                      </m:sSub>
                    </m:oMath>
                  </m:oMathPara>
                </a14:m>
                <a:endParaRPr lang="zh-CN" altLang="en-US" sz="1400" dirty="0">
                  <a:latin typeface="Tahoma" pitchFamily="34" charset="0"/>
                </a:endParaRPr>
              </a:p>
            </p:txBody>
          </p:sp>
        </mc:Choice>
        <mc:Fallback xmlns="">
          <p:sp>
            <p:nvSpPr>
              <p:cNvPr id="10" name="矩形 5"/>
              <p:cNvSpPr>
                <a:spLocks noRot="1" noChangeAspect="1" noMove="1" noResize="1" noEditPoints="1" noAdjustHandles="1" noChangeArrowheads="1" noChangeShapeType="1" noTextEdit="1"/>
              </p:cNvSpPr>
              <p:nvPr/>
            </p:nvSpPr>
            <p:spPr>
              <a:xfrm>
                <a:off x="2209801" y="1851489"/>
                <a:ext cx="2996013" cy="57637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矩形 8"/>
              <p:cNvSpPr/>
              <p:nvPr/>
            </p:nvSpPr>
            <p:spPr>
              <a:xfrm>
                <a:off x="2895601" y="3312870"/>
                <a:ext cx="2135713" cy="5763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1400" i="1">
                          <a:latin typeface="Cambria Math" panose="02040503050406030204" pitchFamily="18" charset="0"/>
                        </a:rPr>
                        <m:t>𝑃</m:t>
                      </m:r>
                      <m:d>
                        <m:dPr>
                          <m:ctrlPr>
                            <a:rPr lang="zh-CN" altLang="en-US" sz="1400" i="1">
                              <a:latin typeface="Cambria Math" panose="02040503050406030204" pitchFamily="18" charset="0"/>
                            </a:rPr>
                          </m:ctrlPr>
                        </m:dPr>
                        <m:e>
                          <m:f>
                            <m:fPr>
                              <m:ctrlPr>
                                <a:rPr lang="zh-CN" altLang="en-US" sz="1400" i="1">
                                  <a:latin typeface="Cambria Math" panose="02040503050406030204" pitchFamily="18" charset="0"/>
                                </a:rPr>
                              </m:ctrlPr>
                            </m:fPr>
                            <m:num>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𝑐</m:t>
                                  </m:r>
                                </m:e>
                                <m:sub>
                                  <m:r>
                                    <a:rPr lang="zh-CN" altLang="en-US" sz="1400" i="1">
                                      <a:latin typeface="Cambria Math" panose="02040503050406030204" pitchFamily="18" charset="0"/>
                                    </a:rPr>
                                    <m:t>𝑡</m:t>
                                  </m:r>
                                </m:sub>
                              </m:sSub>
                              <m:r>
                                <a:rPr lang="zh-CN" altLang="en-US" sz="1400" i="1">
                                  <a:latin typeface="Cambria Math" panose="02040503050406030204" pitchFamily="18" charset="0"/>
                                </a:rPr>
                                <m:t>𝐺</m:t>
                              </m:r>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𝑃</m:t>
                                  </m:r>
                                </m:e>
                                <m:sub>
                                  <m:r>
                                    <a:rPr lang="zh-CN" altLang="en-US" sz="1400" i="1">
                                      <a:latin typeface="Cambria Math" panose="02040503050406030204" pitchFamily="18" charset="0"/>
                                    </a:rPr>
                                    <m:t>𝑡</m:t>
                                  </m:r>
                                </m:sub>
                              </m:sSub>
                              <m:r>
                                <a:rPr lang="zh-CN" altLang="en-US" sz="1400" i="1">
                                  <a:latin typeface="Cambria Math" panose="02040503050406030204" pitchFamily="18" charset="0"/>
                                </a:rPr>
                                <m:t>𝑀</m:t>
                              </m:r>
                            </m:num>
                            <m:den>
                              <m:sSup>
                                <m:sSupPr>
                                  <m:ctrlPr>
                                    <a:rPr lang="zh-CN" altLang="en-US" sz="1400" i="1">
                                      <a:latin typeface="Cambria Math" panose="02040503050406030204" pitchFamily="18" charset="0"/>
                                    </a:rPr>
                                  </m:ctrlPr>
                                </m:sSupPr>
                                <m:e>
                                  <m:r>
                                    <a:rPr lang="zh-CN" altLang="en-US" sz="1400" i="1">
                                      <a:latin typeface="Cambria Math" panose="02040503050406030204" pitchFamily="18" charset="0"/>
                                    </a:rPr>
                                    <m:t>𝑟</m:t>
                                  </m:r>
                                </m:e>
                                <m:sup>
                                  <m:r>
                                    <a:rPr lang="zh-CN" altLang="en-US" sz="1400" i="1">
                                      <a:latin typeface="Cambria Math" panose="02040503050406030204" pitchFamily="18" charset="0"/>
                                    </a:rPr>
                                    <m:t>𝛼</m:t>
                                  </m:r>
                                </m:sup>
                              </m:sSup>
                              <m:r>
                                <a:rPr lang="zh-CN" altLang="en-US" sz="1400" i="1">
                                  <a:latin typeface="Cambria Math" panose="02040503050406030204" pitchFamily="18" charset="0"/>
                                </a:rPr>
                                <m:t>𝑁</m:t>
                              </m:r>
                            </m:den>
                          </m:f>
                          <m:r>
                            <a:rPr lang="zh-CN" altLang="en-US" sz="1400" i="0">
                              <a:latin typeface="Cambria Math" panose="02040503050406030204" pitchFamily="18" charset="0"/>
                            </a:rPr>
                            <m:t>≤</m:t>
                          </m:r>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𝛾</m:t>
                              </m:r>
                            </m:e>
                            <m:sub>
                              <m:r>
                                <a:rPr lang="zh-CN" altLang="en-US" sz="1400" i="0">
                                  <a:latin typeface="Cambria Math" panose="02040503050406030204" pitchFamily="18" charset="0"/>
                                </a:rPr>
                                <m:t>0</m:t>
                              </m:r>
                            </m:sub>
                          </m:sSub>
                        </m:e>
                      </m:d>
                      <m:r>
                        <a:rPr lang="zh-CN" altLang="en-US" sz="1400" i="0">
                          <a:latin typeface="Cambria Math" panose="02040503050406030204" pitchFamily="18" charset="0"/>
                        </a:rPr>
                        <m:t>≤</m:t>
                      </m:r>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𝑝</m:t>
                          </m:r>
                        </m:e>
                        <m:sub>
                          <m:r>
                            <a:rPr lang="zh-CN" altLang="en-US" sz="1400" i="1">
                              <a:latin typeface="Cambria Math" panose="02040503050406030204" pitchFamily="18" charset="0"/>
                            </a:rPr>
                            <m:t>𝑜𝑢𝑡</m:t>
                          </m:r>
                        </m:sub>
                      </m:sSub>
                    </m:oMath>
                  </m:oMathPara>
                </a14:m>
                <a:endParaRPr lang="zh-CN" altLang="en-US" sz="1400" dirty="0">
                  <a:latin typeface="Tahoma" pitchFamily="34" charset="0"/>
                </a:endParaRPr>
              </a:p>
            </p:txBody>
          </p:sp>
        </mc:Choice>
        <mc:Fallback xmlns="">
          <p:sp>
            <p:nvSpPr>
              <p:cNvPr id="13" name="矩形 8"/>
              <p:cNvSpPr>
                <a:spLocks noRot="1" noChangeAspect="1" noMove="1" noResize="1" noEditPoints="1" noAdjustHandles="1" noChangeArrowheads="1" noChangeShapeType="1" noTextEdit="1"/>
              </p:cNvSpPr>
              <p:nvPr/>
            </p:nvSpPr>
            <p:spPr>
              <a:xfrm>
                <a:off x="2895601" y="3312870"/>
                <a:ext cx="2135713" cy="57637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矩形 9"/>
              <p:cNvSpPr/>
              <p:nvPr/>
            </p:nvSpPr>
            <p:spPr>
              <a:xfrm>
                <a:off x="2958803" y="4229593"/>
                <a:ext cx="1707582" cy="3490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zh-CN" altLang="en-US" sz="1400" i="1">
                              <a:latin typeface="Cambria Math" panose="02040503050406030204" pitchFamily="18" charset="0"/>
                            </a:rPr>
                          </m:ctrlPr>
                        </m:dPr>
                        <m:e>
                          <m:r>
                            <a:rPr lang="zh-CN" altLang="en-US" sz="1400" i="1">
                              <a:latin typeface="Cambria Math" panose="02040503050406030204" pitchFamily="18" charset="0"/>
                            </a:rPr>
                            <m:t>𝑀</m:t>
                          </m:r>
                          <m:sPre>
                            <m:sPrePr>
                              <m:ctrlPr>
                                <a:rPr lang="zh-CN" altLang="en-US" sz="1400" i="1">
                                  <a:latin typeface="Cambria Math" panose="02040503050406030204" pitchFamily="18" charset="0"/>
                                </a:rPr>
                              </m:ctrlPr>
                            </m:sPrePr>
                            <m:sub>
                              <m:r>
                                <a:rPr lang="zh-CN" altLang="en-US" sz="1400" i="1">
                                  <a:latin typeface="Cambria Math" panose="02040503050406030204" pitchFamily="18" charset="0"/>
                                </a:rPr>
                                <m:t>𝑑𝐵</m:t>
                              </m:r>
                            </m:sub>
                            <m:sup/>
                            <m:e>
                              <m:r>
                                <a:rPr lang="zh-CN" altLang="en-US" sz="1400" i="0">
                                  <a:latin typeface="Cambria Math" panose="02040503050406030204" pitchFamily="18" charset="0"/>
                                </a:rPr>
                                <m:t>=</m:t>
                              </m:r>
                            </m:e>
                          </m:sPre>
                          <m:r>
                            <a:rPr lang="zh-CN" altLang="en-US" sz="1400" i="1">
                              <a:latin typeface="Cambria Math" panose="02040503050406030204" pitchFamily="18" charset="0"/>
                            </a:rPr>
                            <m:t>𝜎</m:t>
                          </m:r>
                          <m:sSup>
                            <m:sSupPr>
                              <m:ctrlPr>
                                <a:rPr lang="zh-CN" altLang="en-US" sz="1400" i="1">
                                  <a:latin typeface="Cambria Math" panose="02040503050406030204" pitchFamily="18" charset="0"/>
                                </a:rPr>
                              </m:ctrlPr>
                            </m:sSupPr>
                            <m:e>
                              <m:r>
                                <a:rPr lang="zh-CN" altLang="en-US" sz="1400" i="1">
                                  <a:latin typeface="Cambria Math" panose="02040503050406030204" pitchFamily="18" charset="0"/>
                                </a:rPr>
                                <m:t>𝑄</m:t>
                              </m:r>
                            </m:e>
                            <m:sup>
                              <m:r>
                                <a:rPr lang="zh-CN" altLang="en-US" sz="1400" i="0">
                                  <a:latin typeface="Cambria Math" panose="02040503050406030204" pitchFamily="18" charset="0"/>
                                </a:rPr>
                                <m:t>−1</m:t>
                              </m:r>
                            </m:sup>
                          </m:sSup>
                          <m:r>
                            <a:rPr lang="zh-CN" altLang="en-US" sz="1400" i="0">
                              <a:latin typeface="Cambria Math" panose="02040503050406030204" pitchFamily="18" charset="0"/>
                            </a:rPr>
                            <m:t>(</m:t>
                          </m:r>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𝑝</m:t>
                              </m:r>
                            </m:e>
                            <m:sub>
                              <m:r>
                                <a:rPr lang="zh-CN" altLang="en-US" sz="1400" i="1">
                                  <a:latin typeface="Cambria Math" panose="02040503050406030204" pitchFamily="18" charset="0"/>
                                </a:rPr>
                                <m:t>𝑜𝑢𝑡</m:t>
                              </m:r>
                            </m:sub>
                          </m:sSub>
                        </m:e>
                      </m:d>
                    </m:oMath>
                  </m:oMathPara>
                </a14:m>
                <a:endParaRPr lang="zh-CN" altLang="en-US" sz="1400" dirty="0">
                  <a:latin typeface="Tahoma" pitchFamily="34" charset="0"/>
                </a:endParaRPr>
              </a:p>
            </p:txBody>
          </p:sp>
        </mc:Choice>
        <mc:Fallback xmlns="">
          <p:sp>
            <p:nvSpPr>
              <p:cNvPr id="14" name="矩形 9"/>
              <p:cNvSpPr>
                <a:spLocks noRot="1" noChangeAspect="1" noMove="1" noResize="1" noEditPoints="1" noAdjustHandles="1" noChangeArrowheads="1" noChangeShapeType="1" noTextEdit="1"/>
              </p:cNvSpPr>
              <p:nvPr/>
            </p:nvSpPr>
            <p:spPr>
              <a:xfrm>
                <a:off x="2958803" y="4229593"/>
                <a:ext cx="1707582" cy="349070"/>
              </a:xfrm>
              <a:prstGeom prst="rect">
                <a:avLst/>
              </a:prstGeom>
              <a:blipFill>
                <a:blip r:embed="rId7"/>
                <a:stretch>
                  <a:fillRect t="-128070" r="-27500" b="-2035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矩形 10"/>
              <p:cNvSpPr/>
              <p:nvPr/>
            </p:nvSpPr>
            <p:spPr>
              <a:xfrm>
                <a:off x="2819401" y="5448793"/>
                <a:ext cx="2561150" cy="5013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zh-CN" altLang="en-US" sz="1400">
                          <a:latin typeface="Cambria Math" panose="02040503050406030204" pitchFamily="18" charset="0"/>
                        </a:rPr>
                        <m:t>N</m:t>
                      </m:r>
                      <m:r>
                        <m:rPr>
                          <m:sty m:val="p"/>
                        </m:rPr>
                        <a:rPr lang="zh-CN" altLang="en-US" sz="1400" i="0">
                          <a:latin typeface="Cambria Math" panose="02040503050406030204" pitchFamily="18" charset="0"/>
                        </a:rPr>
                        <m:t>umber</m:t>
                      </m:r>
                      <m:r>
                        <a:rPr lang="zh-CN" altLang="en-US" sz="1400" i="0">
                          <a:latin typeface="Cambria Math" panose="02040503050406030204" pitchFamily="18" charset="0"/>
                        </a:rPr>
                        <m:t> </m:t>
                      </m:r>
                      <m:r>
                        <m:rPr>
                          <m:sty m:val="p"/>
                        </m:rPr>
                        <a:rPr lang="zh-CN" altLang="en-US" sz="1400" i="0">
                          <a:latin typeface="Cambria Math" panose="02040503050406030204" pitchFamily="18" charset="0"/>
                        </a:rPr>
                        <m:t>of</m:t>
                      </m:r>
                      <m:r>
                        <a:rPr lang="zh-CN" altLang="en-US" sz="1400" i="0">
                          <a:latin typeface="Cambria Math" panose="02040503050406030204" pitchFamily="18" charset="0"/>
                        </a:rPr>
                        <m:t> </m:t>
                      </m:r>
                      <m:r>
                        <m:rPr>
                          <m:sty m:val="p"/>
                        </m:rPr>
                        <a:rPr lang="zh-CN" altLang="en-US" sz="1400" i="0">
                          <a:latin typeface="Cambria Math" panose="02040503050406030204" pitchFamily="18" charset="0"/>
                        </a:rPr>
                        <m:t>cells</m:t>
                      </m:r>
                      <m:r>
                        <a:rPr lang="zh-CN" altLang="en-US" sz="1400" i="0">
                          <a:latin typeface="Cambria Math" panose="02040503050406030204" pitchFamily="18" charset="0"/>
                        </a:rPr>
                        <m:t>= </m:t>
                      </m:r>
                      <m:f>
                        <m:fPr>
                          <m:ctrlPr>
                            <a:rPr lang="zh-CN" altLang="en-US" sz="1400" i="1">
                              <a:latin typeface="Cambria Math" panose="02040503050406030204" pitchFamily="18" charset="0"/>
                            </a:rPr>
                          </m:ctrlPr>
                        </m:fPr>
                        <m:num>
                          <m:r>
                            <a:rPr lang="zh-CN" altLang="en-US" sz="1400" i="1">
                              <a:latin typeface="Cambria Math" panose="02040503050406030204" pitchFamily="18" charset="0"/>
                            </a:rPr>
                            <m:t>𝑇𝑜𝑡𝑎𝑙</m:t>
                          </m:r>
                          <m:r>
                            <a:rPr lang="zh-CN" altLang="en-US" sz="1400" i="0">
                              <a:latin typeface="Cambria Math" panose="02040503050406030204" pitchFamily="18" charset="0"/>
                            </a:rPr>
                            <m:t> </m:t>
                          </m:r>
                          <m:r>
                            <a:rPr lang="zh-CN" altLang="en-US" sz="1400" i="1">
                              <a:latin typeface="Cambria Math" panose="02040503050406030204" pitchFamily="18" charset="0"/>
                            </a:rPr>
                            <m:t>𝑎𝑟𝑒𝑎</m:t>
                          </m:r>
                        </m:num>
                        <m:den>
                          <m:r>
                            <a:rPr lang="zh-CN" altLang="en-US" sz="1400" i="1">
                              <a:latin typeface="Cambria Math" panose="02040503050406030204" pitchFamily="18" charset="0"/>
                            </a:rPr>
                            <m:t>𝐶𝑒𝑙𝑙</m:t>
                          </m:r>
                          <m:r>
                            <a:rPr lang="zh-CN" altLang="en-US" sz="1400" i="0">
                              <a:latin typeface="Cambria Math" panose="02040503050406030204" pitchFamily="18" charset="0"/>
                            </a:rPr>
                            <m:t> </m:t>
                          </m:r>
                          <m:r>
                            <a:rPr lang="zh-CN" altLang="en-US" sz="1400" i="1">
                              <a:latin typeface="Cambria Math" panose="02040503050406030204" pitchFamily="18" charset="0"/>
                            </a:rPr>
                            <m:t>𝑎𝑟𝑒𝑎</m:t>
                          </m:r>
                        </m:den>
                      </m:f>
                    </m:oMath>
                  </m:oMathPara>
                </a14:m>
                <a:endParaRPr lang="zh-CN" altLang="en-US" sz="1400" dirty="0">
                  <a:latin typeface="Tahoma" pitchFamily="34" charset="0"/>
                </a:endParaRPr>
              </a:p>
            </p:txBody>
          </p:sp>
        </mc:Choice>
        <mc:Fallback xmlns="">
          <p:sp>
            <p:nvSpPr>
              <p:cNvPr id="15" name="矩形 10"/>
              <p:cNvSpPr>
                <a:spLocks noRot="1" noChangeAspect="1" noMove="1" noResize="1" noEditPoints="1" noAdjustHandles="1" noChangeArrowheads="1" noChangeShapeType="1" noTextEdit="1"/>
              </p:cNvSpPr>
              <p:nvPr/>
            </p:nvSpPr>
            <p:spPr>
              <a:xfrm>
                <a:off x="2819401" y="5448793"/>
                <a:ext cx="2561150" cy="501356"/>
              </a:xfrm>
              <a:prstGeom prst="rect">
                <a:avLst/>
              </a:prstGeom>
              <a:blipFill>
                <a:blip r:embed="rId8"/>
                <a:stretch>
                  <a:fillRect b="-2439"/>
                </a:stretch>
              </a:blipFill>
            </p:spPr>
            <p:txBody>
              <a:bodyPr/>
              <a:lstStyle/>
              <a:p>
                <a:r>
                  <a:rPr lang="en-US">
                    <a:noFill/>
                  </a:rPr>
                  <a:t> </a:t>
                </a:r>
              </a:p>
            </p:txBody>
          </p:sp>
        </mc:Fallback>
      </mc:AlternateContent>
    </p:spTree>
    <p:extLst>
      <p:ext uri="{BB962C8B-B14F-4D97-AF65-F5344CB8AC3E}">
        <p14:creationId xmlns:p14="http://schemas.microsoft.com/office/powerpoint/2010/main" val="118001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678B6-CBB1-EE94-B553-C7B9D69722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4E7AFE-7FA5-8A45-C29E-280ED133CB07}"/>
              </a:ext>
            </a:extLst>
          </p:cNvPr>
          <p:cNvSpPr>
            <a:spLocks noGrp="1"/>
          </p:cNvSpPr>
          <p:nvPr>
            <p:ph type="title"/>
          </p:nvPr>
        </p:nvSpPr>
        <p:spPr/>
        <p:txBody>
          <a:bodyPr/>
          <a:lstStyle/>
          <a:p>
            <a:r>
              <a:rPr lang="en-US" altLang="zh-CN"/>
              <a:t>RAN</a:t>
            </a:r>
            <a:r>
              <a:rPr lang="en-CH" altLang="zh-CN"/>
              <a:t> </a:t>
            </a:r>
            <a:r>
              <a:rPr lang="en-US" altLang="zh-CN"/>
              <a:t>P</a:t>
            </a:r>
            <a:r>
              <a:rPr lang="en-CH" altLang="zh-CN"/>
              <a:t>rocessing </a:t>
            </a:r>
            <a:r>
              <a:rPr lang="en-US" altLang="zh-CN"/>
              <a:t>P</a:t>
            </a:r>
            <a:r>
              <a:rPr lang="en-CH" altLang="zh-CN"/>
              <a:t>ipeline</a:t>
            </a:r>
            <a:r>
              <a:rPr lang="en-US" altLang="zh-CN"/>
              <a:t>: Radio Head</a:t>
            </a:r>
            <a:endParaRPr lang="en-CH"/>
          </a:p>
        </p:txBody>
      </p:sp>
      <p:pic>
        <p:nvPicPr>
          <p:cNvPr id="4" name="Picture 3" descr="A diagram of a system&#10;&#10;Description automatically generated">
            <a:extLst>
              <a:ext uri="{FF2B5EF4-FFF2-40B4-BE49-F238E27FC236}">
                <a16:creationId xmlns:a16="http://schemas.microsoft.com/office/drawing/2014/main" id="{87CBC016-9882-9AD7-AAB2-9F1F69A898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297" y="1752600"/>
            <a:ext cx="8837406" cy="2423160"/>
          </a:xfrm>
          <a:prstGeom prst="rect">
            <a:avLst/>
          </a:prstGeom>
        </p:spPr>
      </p:pic>
      <p:sp>
        <p:nvSpPr>
          <p:cNvPr id="10" name="Freeform: Shape 9">
            <a:extLst>
              <a:ext uri="{FF2B5EF4-FFF2-40B4-BE49-F238E27FC236}">
                <a16:creationId xmlns:a16="http://schemas.microsoft.com/office/drawing/2014/main" id="{A334F97B-26A2-1F59-D101-35F3CA6A8193}"/>
              </a:ext>
            </a:extLst>
          </p:cNvPr>
          <p:cNvSpPr/>
          <p:nvPr/>
        </p:nvSpPr>
        <p:spPr>
          <a:xfrm>
            <a:off x="3755174" y="4330620"/>
            <a:ext cx="34242" cy="9401"/>
          </a:xfrm>
          <a:custGeom>
            <a:avLst/>
            <a:gdLst>
              <a:gd name="connsiteX0" fmla="*/ 34242 w 34242"/>
              <a:gd name="connsiteY0" fmla="*/ 260 h 9401"/>
              <a:gd name="connsiteX1" fmla="*/ 0 w 34242"/>
              <a:gd name="connsiteY1" fmla="*/ 3679 h 9401"/>
              <a:gd name="connsiteX2" fmla="*/ 34242 w 34242"/>
              <a:gd name="connsiteY2" fmla="*/ 260 h 9401"/>
            </a:gdLst>
            <a:ahLst/>
            <a:cxnLst>
              <a:cxn ang="0">
                <a:pos x="connsiteX0" y="connsiteY0"/>
              </a:cxn>
              <a:cxn ang="0">
                <a:pos x="connsiteX1" y="connsiteY1"/>
              </a:cxn>
              <a:cxn ang="0">
                <a:pos x="connsiteX2" y="connsiteY2"/>
              </a:cxn>
            </a:cxnLst>
            <a:rect l="l" t="t" r="r" b="b"/>
            <a:pathLst>
              <a:path w="34242" h="9401">
                <a:moveTo>
                  <a:pt x="34242" y="260"/>
                </a:moveTo>
                <a:cubicBezTo>
                  <a:pt x="24632" y="8366"/>
                  <a:pt x="11030" y="14290"/>
                  <a:pt x="0" y="3679"/>
                </a:cubicBezTo>
                <a:cubicBezTo>
                  <a:pt x="11020" y="-5512"/>
                  <a:pt x="22536" y="6156"/>
                  <a:pt x="34242" y="260"/>
                </a:cubicBezTo>
                <a:close/>
              </a:path>
            </a:pathLst>
          </a:custGeom>
          <a:solidFill>
            <a:srgbClr val="000000"/>
          </a:solidFill>
          <a:ln w="9525" cap="flat">
            <a:noFill/>
            <a:prstDash val="solid"/>
            <a:miter/>
          </a:ln>
        </p:spPr>
        <p:txBody>
          <a:bodyPr rtlCol="0" anchor="ctr"/>
          <a:lstStyle/>
          <a:p>
            <a:endParaRPr lang="zh-CN" altLang="en-US"/>
          </a:p>
        </p:txBody>
      </p:sp>
      <p:sp>
        <p:nvSpPr>
          <p:cNvPr id="15" name="Content Placeholder 9">
            <a:extLst>
              <a:ext uri="{FF2B5EF4-FFF2-40B4-BE49-F238E27FC236}">
                <a16:creationId xmlns:a16="http://schemas.microsoft.com/office/drawing/2014/main" id="{54EB2E1F-7D5F-EC6C-9FC0-29566A3DB854}"/>
              </a:ext>
            </a:extLst>
          </p:cNvPr>
          <p:cNvSpPr txBox="1">
            <a:spLocks/>
          </p:cNvSpPr>
          <p:nvPr/>
        </p:nvSpPr>
        <p:spPr>
          <a:xfrm>
            <a:off x="620316" y="4803616"/>
            <a:ext cx="7903368" cy="1444784"/>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CN">
                <a:solidFill>
                  <a:srgbClr val="C00000"/>
                </a:solidFill>
              </a:rPr>
              <a:t>Radio head (RH)</a:t>
            </a:r>
          </a:p>
          <a:p>
            <a:r>
              <a:rPr lang="en-US" altLang="zh-CN" sz="2450"/>
              <a:t>The RH converts Radio Frequency (RF) signals into digital data and vice versa.</a:t>
            </a:r>
          </a:p>
        </p:txBody>
      </p:sp>
      <p:sp>
        <p:nvSpPr>
          <p:cNvPr id="16" name="Freeform: Shape 15">
            <a:extLst>
              <a:ext uri="{FF2B5EF4-FFF2-40B4-BE49-F238E27FC236}">
                <a16:creationId xmlns:a16="http://schemas.microsoft.com/office/drawing/2014/main" id="{0414D46E-9870-88B6-EBC7-0C962D3B66F2}"/>
              </a:ext>
            </a:extLst>
          </p:cNvPr>
          <p:cNvSpPr/>
          <p:nvPr/>
        </p:nvSpPr>
        <p:spPr>
          <a:xfrm flipH="1">
            <a:off x="2743200" y="3752604"/>
            <a:ext cx="4579716" cy="1276596"/>
          </a:xfrm>
          <a:custGeom>
            <a:avLst/>
            <a:gdLst>
              <a:gd name="connsiteX0" fmla="*/ 0 w 375920"/>
              <a:gd name="connsiteY0" fmla="*/ 0 h 2174240"/>
              <a:gd name="connsiteX1" fmla="*/ 375920 w 375920"/>
              <a:gd name="connsiteY1" fmla="*/ 2174240 h 2174240"/>
            </a:gdLst>
            <a:ahLst/>
            <a:cxnLst>
              <a:cxn ang="0">
                <a:pos x="connsiteX0" y="connsiteY0"/>
              </a:cxn>
              <a:cxn ang="0">
                <a:pos x="connsiteX1" y="connsiteY1"/>
              </a:cxn>
            </a:cxnLst>
            <a:rect l="l" t="t" r="r" b="b"/>
            <a:pathLst>
              <a:path w="375920" h="2174240">
                <a:moveTo>
                  <a:pt x="0" y="0"/>
                </a:moveTo>
                <a:cubicBezTo>
                  <a:pt x="77893" y="906780"/>
                  <a:pt x="155787" y="1813560"/>
                  <a:pt x="375920" y="2174240"/>
                </a:cubicBezTo>
              </a:path>
            </a:pathLst>
          </a:custGeom>
          <a:noFill/>
          <a:ln>
            <a:solidFill>
              <a:srgbClr val="C00000"/>
            </a:solidFill>
            <a:headEnd type="none" w="med" len="med"/>
            <a:tailEnd type="arrow"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642135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0659F-E313-DA17-B5D6-BA89D79CE5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19CE1B-690C-7249-2E73-3B07F0F6F1C9}"/>
              </a:ext>
            </a:extLst>
          </p:cNvPr>
          <p:cNvSpPr>
            <a:spLocks noGrp="1"/>
          </p:cNvSpPr>
          <p:nvPr>
            <p:ph type="title"/>
          </p:nvPr>
        </p:nvSpPr>
        <p:spPr/>
        <p:txBody>
          <a:bodyPr/>
          <a:lstStyle/>
          <a:p>
            <a:r>
              <a:rPr lang="en-US" altLang="zh-CN"/>
              <a:t>Frequency Bands</a:t>
            </a:r>
            <a:endParaRPr lang="en-CH"/>
          </a:p>
        </p:txBody>
      </p:sp>
      <p:pic>
        <p:nvPicPr>
          <p:cNvPr id="6" name="Picture 2">
            <a:extLst>
              <a:ext uri="{FF2B5EF4-FFF2-40B4-BE49-F238E27FC236}">
                <a16:creationId xmlns:a16="http://schemas.microsoft.com/office/drawing/2014/main" id="{880E0A3E-437A-A4C7-C80F-183FA0DCEFA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43" y="2244109"/>
            <a:ext cx="9033713" cy="236978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9">
            <a:extLst>
              <a:ext uri="{FF2B5EF4-FFF2-40B4-BE49-F238E27FC236}">
                <a16:creationId xmlns:a16="http://schemas.microsoft.com/office/drawing/2014/main" id="{B440DCD0-2962-490C-9E12-0D447AB6FD62}"/>
              </a:ext>
            </a:extLst>
          </p:cNvPr>
          <p:cNvSpPr txBox="1">
            <a:spLocks/>
          </p:cNvSpPr>
          <p:nvPr/>
        </p:nvSpPr>
        <p:spPr>
          <a:xfrm>
            <a:off x="0" y="6331973"/>
            <a:ext cx="9144000" cy="526027"/>
          </a:xfrm>
          <a:prstGeom prst="rect">
            <a:avLst/>
          </a:prstGeom>
        </p:spPr>
        <p:txBody>
          <a:bodyPr vert="horz" lIns="91440" tIns="45720" rIns="91440" bIns="45720" rtlCol="0" anchor="b">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CN" sz="1400" dirty="0">
                <a:solidFill>
                  <a:schemeClr val="bg1">
                    <a:lumMod val="50000"/>
                  </a:schemeClr>
                </a:solidFill>
              </a:rPr>
              <a:t>Credit: Dallas Thomas/Gadget Hacks</a:t>
            </a:r>
            <a:endParaRPr lang="zh-CN" altLang="en-US" sz="1400" dirty="0">
              <a:solidFill>
                <a:schemeClr val="bg1">
                  <a:lumMod val="50000"/>
                </a:schemeClr>
              </a:solidFill>
            </a:endParaRPr>
          </a:p>
        </p:txBody>
      </p:sp>
    </p:spTree>
    <p:extLst>
      <p:ext uri="{BB962C8B-B14F-4D97-AF65-F5344CB8AC3E}">
        <p14:creationId xmlns:p14="http://schemas.microsoft.com/office/powerpoint/2010/main" val="6108839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DE44D-0EC8-86F3-CA1B-F4EA499DF7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0A5560-FCA0-BD54-20E4-5808BAD1ACA5}"/>
              </a:ext>
            </a:extLst>
          </p:cNvPr>
          <p:cNvSpPr>
            <a:spLocks noGrp="1"/>
          </p:cNvSpPr>
          <p:nvPr>
            <p:ph type="title"/>
          </p:nvPr>
        </p:nvSpPr>
        <p:spPr/>
        <p:txBody>
          <a:bodyPr/>
          <a:lstStyle/>
          <a:p>
            <a:r>
              <a:rPr lang="en-US" altLang="zh-CN"/>
              <a:t>Frequency Bands</a:t>
            </a:r>
            <a:endParaRPr lang="en-CH"/>
          </a:p>
        </p:txBody>
      </p:sp>
      <p:pic>
        <p:nvPicPr>
          <p:cNvPr id="5" name="Picture 4">
            <a:extLst>
              <a:ext uri="{FF2B5EF4-FFF2-40B4-BE49-F238E27FC236}">
                <a16:creationId xmlns:a16="http://schemas.microsoft.com/office/drawing/2014/main" id="{AF33FCE6-0E2C-4C40-4A56-4992E2FAD4D6}"/>
              </a:ext>
            </a:extLst>
          </p:cNvPr>
          <p:cNvPicPr>
            <a:picLocks noChangeAspect="1"/>
          </p:cNvPicPr>
          <p:nvPr/>
        </p:nvPicPr>
        <p:blipFill>
          <a:blip r:embed="rId2"/>
          <a:stretch>
            <a:fillRect/>
          </a:stretch>
        </p:blipFill>
        <p:spPr>
          <a:xfrm>
            <a:off x="186925" y="1124744"/>
            <a:ext cx="8770150" cy="4998224"/>
          </a:xfrm>
          <a:prstGeom prst="rect">
            <a:avLst/>
          </a:prstGeom>
        </p:spPr>
      </p:pic>
      <p:sp>
        <p:nvSpPr>
          <p:cNvPr id="4" name="Content Placeholder 9">
            <a:extLst>
              <a:ext uri="{FF2B5EF4-FFF2-40B4-BE49-F238E27FC236}">
                <a16:creationId xmlns:a16="http://schemas.microsoft.com/office/drawing/2014/main" id="{B4555132-51DF-4B69-BEDE-C1CD6088CC5D}"/>
              </a:ext>
            </a:extLst>
          </p:cNvPr>
          <p:cNvSpPr txBox="1">
            <a:spLocks/>
          </p:cNvSpPr>
          <p:nvPr/>
        </p:nvSpPr>
        <p:spPr>
          <a:xfrm>
            <a:off x="0" y="6331973"/>
            <a:ext cx="9144000" cy="526027"/>
          </a:xfrm>
          <a:prstGeom prst="rect">
            <a:avLst/>
          </a:prstGeom>
        </p:spPr>
        <p:txBody>
          <a:bodyPr vert="horz" lIns="91440" tIns="45720" rIns="91440" bIns="45720" rtlCol="0" anchor="b">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CN" sz="1400" dirty="0">
                <a:solidFill>
                  <a:schemeClr val="bg1">
                    <a:lumMod val="50000"/>
                  </a:schemeClr>
                </a:solidFill>
              </a:rPr>
              <a:t>Credit: 6G Wireless Communications in 7-24 GHz Band: Opportunities, Techniques, and Challenges</a:t>
            </a:r>
            <a:endParaRPr lang="zh-CN" altLang="en-US" sz="1400" dirty="0">
              <a:solidFill>
                <a:schemeClr val="bg1">
                  <a:lumMod val="50000"/>
                </a:schemeClr>
              </a:solidFill>
            </a:endParaRPr>
          </a:p>
        </p:txBody>
      </p:sp>
    </p:spTree>
    <p:extLst>
      <p:ext uri="{BB962C8B-B14F-4D97-AF65-F5344CB8AC3E}">
        <p14:creationId xmlns:p14="http://schemas.microsoft.com/office/powerpoint/2010/main" val="19134712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DE44D-0EC8-86F3-CA1B-F4EA499DF7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0A5560-FCA0-BD54-20E4-5808BAD1ACA5}"/>
              </a:ext>
            </a:extLst>
          </p:cNvPr>
          <p:cNvSpPr>
            <a:spLocks noGrp="1"/>
          </p:cNvSpPr>
          <p:nvPr>
            <p:ph type="title"/>
          </p:nvPr>
        </p:nvSpPr>
        <p:spPr/>
        <p:txBody>
          <a:bodyPr/>
          <a:lstStyle/>
          <a:p>
            <a:r>
              <a:rPr lang="en-US" altLang="zh-CN"/>
              <a:t>Scheduling</a:t>
            </a:r>
            <a:endParaRPr lang="en-CH"/>
          </a:p>
        </p:txBody>
      </p:sp>
      <p:pic>
        <p:nvPicPr>
          <p:cNvPr id="3" name="Graphic 2">
            <a:extLst>
              <a:ext uri="{FF2B5EF4-FFF2-40B4-BE49-F238E27FC236}">
                <a16:creationId xmlns:a16="http://schemas.microsoft.com/office/drawing/2014/main" id="{A7DDEE48-4ACD-8D9D-15C5-2CE91EFCD7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904" y="1095248"/>
            <a:ext cx="8848879" cy="3453221"/>
          </a:xfrm>
          <a:prstGeom prst="rect">
            <a:avLst/>
          </a:prstGeom>
        </p:spPr>
      </p:pic>
      <p:sp>
        <p:nvSpPr>
          <p:cNvPr id="6" name="Content Placeholder 9">
            <a:extLst>
              <a:ext uri="{FF2B5EF4-FFF2-40B4-BE49-F238E27FC236}">
                <a16:creationId xmlns:a16="http://schemas.microsoft.com/office/drawing/2014/main" id="{90F7DC60-42A2-0478-06D1-2C01B1A88A15}"/>
              </a:ext>
            </a:extLst>
          </p:cNvPr>
          <p:cNvSpPr txBox="1">
            <a:spLocks/>
          </p:cNvSpPr>
          <p:nvPr/>
        </p:nvSpPr>
        <p:spPr>
          <a:xfrm>
            <a:off x="546900" y="4768645"/>
            <a:ext cx="8070888" cy="1799303"/>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dirty="0">
                <a:solidFill>
                  <a:srgbClr val="C00000"/>
                </a:solidFill>
              </a:rPr>
              <a:t>Centralized scheduling</a:t>
            </a:r>
          </a:p>
          <a:p>
            <a:pPr lvl="1"/>
            <a:r>
              <a:rPr lang="en-US" altLang="zh-CN" sz="2000" dirty="0"/>
              <a:t>The base station manages physical resource allocation to UEs</a:t>
            </a:r>
          </a:p>
          <a:p>
            <a:r>
              <a:rPr lang="en-US" altLang="zh-CN" dirty="0">
                <a:solidFill>
                  <a:srgbClr val="C00000"/>
                </a:solidFill>
              </a:rPr>
              <a:t>OFDM modulation</a:t>
            </a:r>
          </a:p>
          <a:p>
            <a:pPr lvl="1"/>
            <a:r>
              <a:rPr lang="en-US" altLang="zh-CN" sz="2000" dirty="0"/>
              <a:t>14 OFDM symbols = Time transmission interval (TTI) (or time slot)</a:t>
            </a:r>
          </a:p>
        </p:txBody>
      </p:sp>
    </p:spTree>
    <p:extLst>
      <p:ext uri="{BB962C8B-B14F-4D97-AF65-F5344CB8AC3E}">
        <p14:creationId xmlns:p14="http://schemas.microsoft.com/office/powerpoint/2010/main" val="31314802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DE44D-0EC8-86F3-CA1B-F4EA499DF7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0A5560-FCA0-BD54-20E4-5808BAD1ACA5}"/>
              </a:ext>
            </a:extLst>
          </p:cNvPr>
          <p:cNvSpPr>
            <a:spLocks noGrp="1"/>
          </p:cNvSpPr>
          <p:nvPr>
            <p:ph type="title"/>
          </p:nvPr>
        </p:nvSpPr>
        <p:spPr/>
        <p:txBody>
          <a:bodyPr/>
          <a:lstStyle/>
          <a:p>
            <a:r>
              <a:rPr lang="en-US" altLang="zh-CN" dirty="0"/>
              <a:t>Scheduling</a:t>
            </a:r>
            <a:endParaRPr lang="en-CH" dirty="0"/>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B27C88B2-CE52-F80A-E1D9-9D5805CB442D}"/>
                  </a:ext>
                </a:extLst>
              </p:cNvPr>
              <p:cNvGraphicFramePr>
                <a:graphicFrameLocks noGrp="1"/>
              </p:cNvGraphicFramePr>
              <p:nvPr>
                <p:extLst>
                  <p:ext uri="{D42A27DB-BD31-4B8C-83A1-F6EECF244321}">
                    <p14:modId xmlns:p14="http://schemas.microsoft.com/office/powerpoint/2010/main" val="1187340999"/>
                  </p:ext>
                </p:extLst>
              </p:nvPr>
            </p:nvGraphicFramePr>
            <p:xfrm>
              <a:off x="304800" y="3376644"/>
              <a:ext cx="5011043" cy="3099968"/>
            </p:xfrm>
            <a:graphic>
              <a:graphicData uri="http://schemas.openxmlformats.org/drawingml/2006/table">
                <a:tbl>
                  <a:tblPr firstRow="1" bandRow="1">
                    <a:tableStyleId>{5C22544A-7EE6-4342-B048-85BDC9FD1C3A}</a:tableStyleId>
                  </a:tblPr>
                  <a:tblGrid>
                    <a:gridCol w="940329">
                      <a:extLst>
                        <a:ext uri="{9D8B030D-6E8A-4147-A177-3AD203B41FA5}">
                          <a16:colId xmlns:a16="http://schemas.microsoft.com/office/drawing/2014/main" val="989354418"/>
                        </a:ext>
                      </a:extLst>
                    </a:gridCol>
                    <a:gridCol w="1152551">
                      <a:extLst>
                        <a:ext uri="{9D8B030D-6E8A-4147-A177-3AD203B41FA5}">
                          <a16:colId xmlns:a16="http://schemas.microsoft.com/office/drawing/2014/main" val="3407224920"/>
                        </a:ext>
                      </a:extLst>
                    </a:gridCol>
                    <a:gridCol w="1037505">
                      <a:extLst>
                        <a:ext uri="{9D8B030D-6E8A-4147-A177-3AD203B41FA5}">
                          <a16:colId xmlns:a16="http://schemas.microsoft.com/office/drawing/2014/main" val="3720304791"/>
                        </a:ext>
                      </a:extLst>
                    </a:gridCol>
                    <a:gridCol w="940329">
                      <a:extLst>
                        <a:ext uri="{9D8B030D-6E8A-4147-A177-3AD203B41FA5}">
                          <a16:colId xmlns:a16="http://schemas.microsoft.com/office/drawing/2014/main" val="1607233221"/>
                        </a:ext>
                      </a:extLst>
                    </a:gridCol>
                    <a:gridCol w="940329">
                      <a:extLst>
                        <a:ext uri="{9D8B030D-6E8A-4147-A177-3AD203B41FA5}">
                          <a16:colId xmlns:a16="http://schemas.microsoft.com/office/drawing/2014/main" val="2257019391"/>
                        </a:ext>
                      </a:extLst>
                    </a:gridCol>
                  </a:tblGrid>
                  <a:tr h="387496">
                    <a:tc>
                      <a:txBody>
                        <a:bodyPr/>
                        <a:lstStyle/>
                        <a:p>
                          <a:pPr algn="ctr"/>
                          <a14:m>
                            <m:oMathPara xmlns:m="http://schemas.openxmlformats.org/officeDocument/2006/math">
                              <m:oMathParaPr>
                                <m:jc m:val="centerGroup"/>
                              </m:oMathParaPr>
                              <m:oMath xmlns:m="http://schemas.openxmlformats.org/officeDocument/2006/math">
                                <m:r>
                                  <a:rPr lang="en-US" sz="1600" b="1" i="1" smtClean="0">
                                    <a:latin typeface="Cambria Math" panose="02040503050406030204" pitchFamily="18" charset="0"/>
                                  </a:rPr>
                                  <m:t>𝝁</m:t>
                                </m:r>
                              </m:oMath>
                            </m:oMathPara>
                          </a14:m>
                          <a:endParaRPr lang="en-US" sz="1600" i="1">
                            <a:latin typeface="+mn-lt"/>
                            <a:cs typeface="Calibri" panose="020F0502020204030204" pitchFamily="34" charset="0"/>
                          </a:endParaRPr>
                        </a:p>
                      </a:txBody>
                      <a:tcPr/>
                    </a:tc>
                    <a:tc>
                      <a:txBody>
                        <a:bodyPr/>
                        <a:lstStyle/>
                        <a:p>
                          <a:pPr algn="ctr"/>
                          <a:r>
                            <a:rPr lang="en-US" sz="1600">
                              <a:latin typeface="+mn-lt"/>
                              <a:cs typeface="Calibri" panose="020F0502020204030204" pitchFamily="34" charset="0"/>
                            </a:rPr>
                            <a:t>SCS [kHz]</a:t>
                          </a:r>
                        </a:p>
                      </a:txBody>
                      <a:tcPr/>
                    </a:tc>
                    <a:tc>
                      <a:txBody>
                        <a:bodyPr/>
                        <a:lstStyle/>
                        <a:p>
                          <a:pPr algn="ctr"/>
                          <a:r>
                            <a:rPr lang="en-US" sz="1600" i="1" dirty="0">
                              <a:latin typeface="+mn-lt"/>
                              <a:cs typeface="Calibri" panose="020F0502020204030204" pitchFamily="34" charset="0"/>
                            </a:rPr>
                            <a:t>T</a:t>
                          </a:r>
                          <a:r>
                            <a:rPr lang="en-US" sz="1600" baseline="-25000" dirty="0">
                              <a:latin typeface="+mn-lt"/>
                              <a:cs typeface="Calibri" panose="020F0502020204030204" pitchFamily="34" charset="0"/>
                            </a:rPr>
                            <a:t>slot</a:t>
                          </a:r>
                          <a:r>
                            <a:rPr lang="en-US" sz="1600" baseline="0" dirty="0">
                              <a:latin typeface="+mn-lt"/>
                              <a:cs typeface="Calibri" panose="020F0502020204030204" pitchFamily="34" charset="0"/>
                            </a:rPr>
                            <a:t> [ms]</a:t>
                          </a:r>
                          <a:endParaRPr lang="en-US" sz="1600" dirty="0">
                            <a:latin typeface="+mn-lt"/>
                            <a:cs typeface="Calibri" panose="020F0502020204030204" pitchFamily="34" charset="0"/>
                          </a:endParaRPr>
                        </a:p>
                      </a:txBody>
                      <a:tcPr/>
                    </a:tc>
                    <a:tc>
                      <a:txBody>
                        <a:bodyPr/>
                        <a:lstStyle/>
                        <a:p>
                          <a:pPr algn="ctr"/>
                          <a:r>
                            <a:rPr lang="en-US" sz="1600">
                              <a:latin typeface="+mn-lt"/>
                              <a:cs typeface="Calibri" panose="020F0502020204030204" pitchFamily="34" charset="0"/>
                            </a:rPr>
                            <a:t>FR1</a:t>
                          </a:r>
                        </a:p>
                      </a:txBody>
                      <a:tcPr/>
                    </a:tc>
                    <a:tc>
                      <a:txBody>
                        <a:bodyPr/>
                        <a:lstStyle/>
                        <a:p>
                          <a:pPr algn="ctr"/>
                          <a:r>
                            <a:rPr lang="en-US" sz="1600">
                              <a:latin typeface="+mn-lt"/>
                              <a:cs typeface="Calibri" panose="020F0502020204030204" pitchFamily="34" charset="0"/>
                            </a:rPr>
                            <a:t>FR2</a:t>
                          </a:r>
                        </a:p>
                      </a:txBody>
                      <a:tcPr/>
                    </a:tc>
                    <a:extLst>
                      <a:ext uri="{0D108BD9-81ED-4DB2-BD59-A6C34878D82A}">
                        <a16:rowId xmlns:a16="http://schemas.microsoft.com/office/drawing/2014/main" val="3333382573"/>
                      </a:ext>
                    </a:extLst>
                  </a:tr>
                  <a:tr h="387496">
                    <a:tc>
                      <a:txBody>
                        <a:bodyPr/>
                        <a:lstStyle/>
                        <a:p>
                          <a:pPr algn="ctr"/>
                          <a:r>
                            <a:rPr lang="en-US" sz="1600">
                              <a:latin typeface="+mn-lt"/>
                              <a:cs typeface="Calibri" panose="020F0502020204030204" pitchFamily="34" charset="0"/>
                            </a:rPr>
                            <a:t>0</a:t>
                          </a:r>
                        </a:p>
                      </a:txBody>
                      <a:tcPr/>
                    </a:tc>
                    <a:tc>
                      <a:txBody>
                        <a:bodyPr/>
                        <a:lstStyle/>
                        <a:p>
                          <a:pPr algn="ctr"/>
                          <a:r>
                            <a:rPr lang="en-US" sz="1600">
                              <a:latin typeface="+mn-lt"/>
                              <a:cs typeface="Calibri" panose="020F0502020204030204" pitchFamily="34" charset="0"/>
                            </a:rPr>
                            <a:t>15</a:t>
                          </a:r>
                        </a:p>
                      </a:txBody>
                      <a:tcPr/>
                    </a:tc>
                    <a:tc>
                      <a:txBody>
                        <a:bodyPr/>
                        <a:lstStyle/>
                        <a:p>
                          <a:pPr algn="ctr"/>
                          <a:r>
                            <a:rPr lang="en-US" sz="1600">
                              <a:latin typeface="+mn-lt"/>
                              <a:cs typeface="Calibri" panose="020F0502020204030204" pitchFamily="34" charset="0"/>
                            </a:rPr>
                            <a:t>1</a:t>
                          </a: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extLst>
                      <a:ext uri="{0D108BD9-81ED-4DB2-BD59-A6C34878D82A}">
                        <a16:rowId xmlns:a16="http://schemas.microsoft.com/office/drawing/2014/main" val="3570273063"/>
                      </a:ext>
                    </a:extLst>
                  </a:tr>
                  <a:tr h="387496">
                    <a:tc>
                      <a:txBody>
                        <a:bodyPr/>
                        <a:lstStyle/>
                        <a:p>
                          <a:pPr algn="ctr"/>
                          <a:r>
                            <a:rPr lang="en-US" sz="1600">
                              <a:latin typeface="+mn-lt"/>
                              <a:cs typeface="Calibri" panose="020F0502020204030204" pitchFamily="34" charset="0"/>
                            </a:rPr>
                            <a:t>1</a:t>
                          </a:r>
                        </a:p>
                      </a:txBody>
                      <a:tcPr/>
                    </a:tc>
                    <a:tc>
                      <a:txBody>
                        <a:bodyPr/>
                        <a:lstStyle/>
                        <a:p>
                          <a:pPr algn="ctr"/>
                          <a:r>
                            <a:rPr lang="en-US" sz="1600">
                              <a:latin typeface="+mn-lt"/>
                              <a:cs typeface="Calibri" panose="020F0502020204030204" pitchFamily="34" charset="0"/>
                            </a:rPr>
                            <a:t>30</a:t>
                          </a:r>
                        </a:p>
                      </a:txBody>
                      <a:tcPr/>
                    </a:tc>
                    <a:tc>
                      <a:txBody>
                        <a:bodyPr/>
                        <a:lstStyle/>
                        <a:p>
                          <a:pPr algn="ctr"/>
                          <a:r>
                            <a:rPr lang="en-US" sz="1600">
                              <a:latin typeface="+mn-lt"/>
                              <a:cs typeface="Calibri" panose="020F0502020204030204" pitchFamily="34" charset="0"/>
                            </a:rPr>
                            <a:t>0.5</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extLst>
                      <a:ext uri="{0D108BD9-81ED-4DB2-BD59-A6C34878D82A}">
                        <a16:rowId xmlns:a16="http://schemas.microsoft.com/office/drawing/2014/main" val="999974746"/>
                      </a:ext>
                    </a:extLst>
                  </a:tr>
                  <a:tr h="387496">
                    <a:tc>
                      <a:txBody>
                        <a:bodyPr/>
                        <a:lstStyle/>
                        <a:p>
                          <a:pPr algn="ctr"/>
                          <a:r>
                            <a:rPr lang="en-US" sz="1600">
                              <a:latin typeface="+mn-lt"/>
                              <a:cs typeface="Calibri" panose="020F0502020204030204" pitchFamily="34" charset="0"/>
                            </a:rPr>
                            <a:t>2</a:t>
                          </a:r>
                        </a:p>
                      </a:txBody>
                      <a:tcPr/>
                    </a:tc>
                    <a:tc>
                      <a:txBody>
                        <a:bodyPr/>
                        <a:lstStyle/>
                        <a:p>
                          <a:pPr algn="ctr"/>
                          <a:r>
                            <a:rPr lang="en-US" sz="1600">
                              <a:latin typeface="+mn-lt"/>
                              <a:cs typeface="Calibri" panose="020F0502020204030204" pitchFamily="34" charset="0"/>
                            </a:rPr>
                            <a:t>60</a:t>
                          </a:r>
                        </a:p>
                      </a:txBody>
                      <a:tcPr/>
                    </a:tc>
                    <a:tc>
                      <a:txBody>
                        <a:bodyPr/>
                        <a:lstStyle/>
                        <a:p>
                          <a:pPr algn="ctr"/>
                          <a:r>
                            <a:rPr lang="en-US" sz="1600">
                              <a:latin typeface="+mn-lt"/>
                              <a:cs typeface="Calibri" panose="020F0502020204030204" pitchFamily="34" charset="0"/>
                            </a:rPr>
                            <a:t>0.25</a:t>
                          </a: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extLst>
                      <a:ext uri="{0D108BD9-81ED-4DB2-BD59-A6C34878D82A}">
                        <a16:rowId xmlns:a16="http://schemas.microsoft.com/office/drawing/2014/main" val="3195646268"/>
                      </a:ext>
                    </a:extLst>
                  </a:tr>
                  <a:tr h="387496">
                    <a:tc>
                      <a:txBody>
                        <a:bodyPr/>
                        <a:lstStyle/>
                        <a:p>
                          <a:pPr algn="ctr"/>
                          <a:r>
                            <a:rPr lang="en-US" sz="1600">
                              <a:latin typeface="+mn-lt"/>
                              <a:cs typeface="Calibri" panose="020F0502020204030204" pitchFamily="34" charset="0"/>
                            </a:rPr>
                            <a:t>3</a:t>
                          </a:r>
                        </a:p>
                      </a:txBody>
                      <a:tcPr/>
                    </a:tc>
                    <a:tc>
                      <a:txBody>
                        <a:bodyPr/>
                        <a:lstStyle/>
                        <a:p>
                          <a:pPr algn="ctr"/>
                          <a:r>
                            <a:rPr lang="en-US" sz="1600">
                              <a:latin typeface="+mn-lt"/>
                              <a:cs typeface="Calibri" panose="020F0502020204030204" pitchFamily="34" charset="0"/>
                            </a:rPr>
                            <a:t>120</a:t>
                          </a:r>
                        </a:p>
                      </a:txBody>
                      <a:tcPr/>
                    </a:tc>
                    <a:tc>
                      <a:txBody>
                        <a:bodyPr/>
                        <a:lstStyle/>
                        <a:p>
                          <a:pPr algn="ctr"/>
                          <a:r>
                            <a:rPr lang="en-US" sz="1600">
                              <a:latin typeface="+mn-lt"/>
                              <a:cs typeface="Calibri" panose="020F0502020204030204" pitchFamily="34" charset="0"/>
                            </a:rPr>
                            <a:t>0.125</a:t>
                          </a: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extLst>
                      <a:ext uri="{0D108BD9-81ED-4DB2-BD59-A6C34878D82A}">
                        <a16:rowId xmlns:a16="http://schemas.microsoft.com/office/drawing/2014/main" val="712779457"/>
                      </a:ext>
                    </a:extLst>
                  </a:tr>
                  <a:tr h="387496">
                    <a:tc>
                      <a:txBody>
                        <a:bodyPr/>
                        <a:lstStyle/>
                        <a:p>
                          <a:pPr algn="ctr"/>
                          <a:r>
                            <a:rPr lang="en-US" sz="1600">
                              <a:latin typeface="+mn-lt"/>
                              <a:cs typeface="Calibri" panose="020F0502020204030204" pitchFamily="34" charset="0"/>
                            </a:rPr>
                            <a:t>4</a:t>
                          </a:r>
                        </a:p>
                      </a:txBody>
                      <a:tcPr/>
                    </a:tc>
                    <a:tc>
                      <a:txBody>
                        <a:bodyPr/>
                        <a:lstStyle/>
                        <a:p>
                          <a:pPr algn="ctr"/>
                          <a:r>
                            <a:rPr lang="en-US" sz="1600">
                              <a:latin typeface="+mn-lt"/>
                              <a:cs typeface="Calibri" panose="020F0502020204030204" pitchFamily="34" charset="0"/>
                            </a:rPr>
                            <a:t>240</a:t>
                          </a:r>
                        </a:p>
                      </a:txBody>
                      <a:tcPr/>
                    </a:tc>
                    <a:tc>
                      <a:txBody>
                        <a:bodyPr/>
                        <a:lstStyle/>
                        <a:p>
                          <a:pPr algn="ctr"/>
                          <a:r>
                            <a:rPr lang="en-US" sz="1600">
                              <a:latin typeface="+mn-lt"/>
                              <a:cs typeface="Calibri" panose="020F0502020204030204" pitchFamily="34" charset="0"/>
                            </a:rPr>
                            <a:t>0.0625</a:t>
                          </a: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extLst>
                      <a:ext uri="{0D108BD9-81ED-4DB2-BD59-A6C34878D82A}">
                        <a16:rowId xmlns:a16="http://schemas.microsoft.com/office/drawing/2014/main" val="3297982437"/>
                      </a:ext>
                    </a:extLst>
                  </a:tr>
                  <a:tr h="387496">
                    <a:tc>
                      <a:txBody>
                        <a:bodyPr/>
                        <a:lstStyle/>
                        <a:p>
                          <a:pPr algn="ctr"/>
                          <a:r>
                            <a:rPr lang="en-US" sz="1600">
                              <a:latin typeface="+mn-lt"/>
                              <a:cs typeface="Calibri" panose="020F0502020204030204" pitchFamily="34" charset="0"/>
                            </a:rPr>
                            <a:t>5</a:t>
                          </a:r>
                        </a:p>
                      </a:txBody>
                      <a:tcPr/>
                    </a:tc>
                    <a:tc>
                      <a:txBody>
                        <a:bodyPr/>
                        <a:lstStyle/>
                        <a:p>
                          <a:pPr algn="ctr"/>
                          <a:r>
                            <a:rPr lang="en-US" sz="1600">
                              <a:latin typeface="+mn-lt"/>
                              <a:cs typeface="Calibri" panose="020F0502020204030204" pitchFamily="34" charset="0"/>
                            </a:rPr>
                            <a:t>480</a:t>
                          </a:r>
                        </a:p>
                      </a:txBody>
                      <a:tcPr/>
                    </a:tc>
                    <a:tc>
                      <a:txBody>
                        <a:bodyPr/>
                        <a:lstStyle/>
                        <a:p>
                          <a:pPr algn="ctr"/>
                          <a:r>
                            <a:rPr lang="en-US" sz="1600">
                              <a:latin typeface="+mn-lt"/>
                              <a:cs typeface="Calibri" panose="020F0502020204030204" pitchFamily="34" charset="0"/>
                            </a:rPr>
                            <a:t>0.03125</a:t>
                          </a: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extLst>
                      <a:ext uri="{0D108BD9-81ED-4DB2-BD59-A6C34878D82A}">
                        <a16:rowId xmlns:a16="http://schemas.microsoft.com/office/drawing/2014/main" val="785689062"/>
                      </a:ext>
                    </a:extLst>
                  </a:tr>
                  <a:tr h="387496">
                    <a:tc>
                      <a:txBody>
                        <a:bodyPr/>
                        <a:lstStyle/>
                        <a:p>
                          <a:pPr algn="ctr"/>
                          <a:r>
                            <a:rPr lang="en-US" sz="1600" dirty="0">
                              <a:latin typeface="+mn-lt"/>
                              <a:cs typeface="Calibri" panose="020F0502020204030204" pitchFamily="34" charset="0"/>
                            </a:rPr>
                            <a:t>6</a:t>
                          </a:r>
                        </a:p>
                      </a:txBody>
                      <a:tcPr/>
                    </a:tc>
                    <a:tc>
                      <a:txBody>
                        <a:bodyPr/>
                        <a:lstStyle/>
                        <a:p>
                          <a:pPr algn="ctr"/>
                          <a:r>
                            <a:rPr lang="en-US" sz="1600">
                              <a:latin typeface="+mn-lt"/>
                              <a:cs typeface="Calibri" panose="020F0502020204030204" pitchFamily="34" charset="0"/>
                            </a:rPr>
                            <a:t>960</a:t>
                          </a:r>
                        </a:p>
                      </a:txBody>
                      <a:tcPr/>
                    </a:tc>
                    <a:tc>
                      <a:txBody>
                        <a:bodyPr/>
                        <a:lstStyle/>
                        <a:p>
                          <a:pPr algn="ctr"/>
                          <a:r>
                            <a:rPr lang="en-US" sz="1600">
                              <a:latin typeface="+mn-lt"/>
                              <a:cs typeface="Calibri" panose="020F0502020204030204" pitchFamily="34" charset="0"/>
                            </a:rPr>
                            <a:t>0.015625</a:t>
                          </a: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tc>
                      <a:txBody>
                        <a:bodyPr/>
                        <a:lstStyle/>
                        <a:p>
                          <a:pPr algn="ctr"/>
                          <a:r>
                            <a:rPr lang="en-US" sz="1600" dirty="0">
                              <a:latin typeface="+mn-lt"/>
                              <a:cs typeface="Calibri" panose="020F0502020204030204" pitchFamily="34" charset="0"/>
                              <a:sym typeface="Wingdings" panose="05000000000000000000" pitchFamily="2" charset="2"/>
                            </a:rPr>
                            <a:t></a:t>
                          </a:r>
                          <a:endParaRPr lang="en-US" sz="1600" dirty="0">
                            <a:latin typeface="+mn-lt"/>
                            <a:cs typeface="Calibri" panose="020F0502020204030204" pitchFamily="34" charset="0"/>
                          </a:endParaRPr>
                        </a:p>
                      </a:txBody>
                      <a:tcPr/>
                    </a:tc>
                    <a:extLst>
                      <a:ext uri="{0D108BD9-81ED-4DB2-BD59-A6C34878D82A}">
                        <a16:rowId xmlns:a16="http://schemas.microsoft.com/office/drawing/2014/main" val="2828947421"/>
                      </a:ext>
                    </a:extLst>
                  </a:tr>
                </a:tbl>
              </a:graphicData>
            </a:graphic>
          </p:graphicFrame>
        </mc:Choice>
        <mc:Fallback xmlns="">
          <p:graphicFrame>
            <p:nvGraphicFramePr>
              <p:cNvPr id="5" name="Table 4">
                <a:extLst>
                  <a:ext uri="{FF2B5EF4-FFF2-40B4-BE49-F238E27FC236}">
                    <a16:creationId xmlns:a16="http://schemas.microsoft.com/office/drawing/2014/main" id="{B27C88B2-CE52-F80A-E1D9-9D5805CB442D}"/>
                  </a:ext>
                </a:extLst>
              </p:cNvPr>
              <p:cNvGraphicFramePr>
                <a:graphicFrameLocks noGrp="1"/>
              </p:cNvGraphicFramePr>
              <p:nvPr>
                <p:extLst>
                  <p:ext uri="{D42A27DB-BD31-4B8C-83A1-F6EECF244321}">
                    <p14:modId xmlns:p14="http://schemas.microsoft.com/office/powerpoint/2010/main" val="1187340999"/>
                  </p:ext>
                </p:extLst>
              </p:nvPr>
            </p:nvGraphicFramePr>
            <p:xfrm>
              <a:off x="304800" y="3376644"/>
              <a:ext cx="5011043" cy="3099968"/>
            </p:xfrm>
            <a:graphic>
              <a:graphicData uri="http://schemas.openxmlformats.org/drawingml/2006/table">
                <a:tbl>
                  <a:tblPr firstRow="1" bandRow="1">
                    <a:tableStyleId>{5C22544A-7EE6-4342-B048-85BDC9FD1C3A}</a:tableStyleId>
                  </a:tblPr>
                  <a:tblGrid>
                    <a:gridCol w="940329">
                      <a:extLst>
                        <a:ext uri="{9D8B030D-6E8A-4147-A177-3AD203B41FA5}">
                          <a16:colId xmlns:a16="http://schemas.microsoft.com/office/drawing/2014/main" val="989354418"/>
                        </a:ext>
                      </a:extLst>
                    </a:gridCol>
                    <a:gridCol w="1152551">
                      <a:extLst>
                        <a:ext uri="{9D8B030D-6E8A-4147-A177-3AD203B41FA5}">
                          <a16:colId xmlns:a16="http://schemas.microsoft.com/office/drawing/2014/main" val="3407224920"/>
                        </a:ext>
                      </a:extLst>
                    </a:gridCol>
                    <a:gridCol w="1037505">
                      <a:extLst>
                        <a:ext uri="{9D8B030D-6E8A-4147-A177-3AD203B41FA5}">
                          <a16:colId xmlns:a16="http://schemas.microsoft.com/office/drawing/2014/main" val="3720304791"/>
                        </a:ext>
                      </a:extLst>
                    </a:gridCol>
                    <a:gridCol w="940329">
                      <a:extLst>
                        <a:ext uri="{9D8B030D-6E8A-4147-A177-3AD203B41FA5}">
                          <a16:colId xmlns:a16="http://schemas.microsoft.com/office/drawing/2014/main" val="1607233221"/>
                        </a:ext>
                      </a:extLst>
                    </a:gridCol>
                    <a:gridCol w="940329">
                      <a:extLst>
                        <a:ext uri="{9D8B030D-6E8A-4147-A177-3AD203B41FA5}">
                          <a16:colId xmlns:a16="http://schemas.microsoft.com/office/drawing/2014/main" val="2257019391"/>
                        </a:ext>
                      </a:extLst>
                    </a:gridCol>
                  </a:tblGrid>
                  <a:tr h="387496">
                    <a:tc>
                      <a:txBody>
                        <a:bodyPr/>
                        <a:lstStyle/>
                        <a:p>
                          <a:endParaRPr lang="en-US"/>
                        </a:p>
                      </a:txBody>
                      <a:tcPr>
                        <a:blipFill>
                          <a:blip r:embed="rId2"/>
                          <a:stretch>
                            <a:fillRect l="-1299" t="-3125" r="-437013" b="-703125"/>
                          </a:stretch>
                        </a:blipFill>
                      </a:tcPr>
                    </a:tc>
                    <a:tc>
                      <a:txBody>
                        <a:bodyPr/>
                        <a:lstStyle/>
                        <a:p>
                          <a:pPr algn="ctr"/>
                          <a:r>
                            <a:rPr lang="en-US" sz="1600">
                              <a:latin typeface="+mn-lt"/>
                              <a:cs typeface="Calibri" panose="020F0502020204030204" pitchFamily="34" charset="0"/>
                            </a:rPr>
                            <a:t>SCS [kHz]</a:t>
                          </a:r>
                        </a:p>
                      </a:txBody>
                      <a:tcPr/>
                    </a:tc>
                    <a:tc>
                      <a:txBody>
                        <a:bodyPr/>
                        <a:lstStyle/>
                        <a:p>
                          <a:pPr algn="ctr"/>
                          <a:r>
                            <a:rPr lang="en-US" sz="1600" i="1">
                              <a:latin typeface="+mn-lt"/>
                              <a:cs typeface="Calibri" panose="020F0502020204030204" pitchFamily="34" charset="0"/>
                            </a:rPr>
                            <a:t>T</a:t>
                          </a:r>
                          <a:r>
                            <a:rPr lang="en-US" sz="1600" baseline="-25000">
                              <a:latin typeface="+mn-lt"/>
                              <a:cs typeface="Calibri" panose="020F0502020204030204" pitchFamily="34" charset="0"/>
                            </a:rPr>
                            <a:t>slot</a:t>
                          </a:r>
                          <a:r>
                            <a:rPr lang="en-US" sz="1600" baseline="0">
                              <a:latin typeface="+mn-lt"/>
                              <a:cs typeface="Calibri" panose="020F0502020204030204" pitchFamily="34" charset="0"/>
                            </a:rPr>
                            <a:t> [ms]</a:t>
                          </a:r>
                          <a:endParaRPr lang="en-US" sz="1600">
                            <a:latin typeface="+mn-lt"/>
                            <a:cs typeface="Calibri" panose="020F0502020204030204" pitchFamily="34" charset="0"/>
                          </a:endParaRPr>
                        </a:p>
                      </a:txBody>
                      <a:tcPr/>
                    </a:tc>
                    <a:tc>
                      <a:txBody>
                        <a:bodyPr/>
                        <a:lstStyle/>
                        <a:p>
                          <a:pPr algn="ctr"/>
                          <a:r>
                            <a:rPr lang="en-US" sz="1600">
                              <a:latin typeface="+mn-lt"/>
                              <a:cs typeface="Calibri" panose="020F0502020204030204" pitchFamily="34" charset="0"/>
                            </a:rPr>
                            <a:t>FR1</a:t>
                          </a:r>
                        </a:p>
                      </a:txBody>
                      <a:tcPr/>
                    </a:tc>
                    <a:tc>
                      <a:txBody>
                        <a:bodyPr/>
                        <a:lstStyle/>
                        <a:p>
                          <a:pPr algn="ctr"/>
                          <a:r>
                            <a:rPr lang="en-US" sz="1600">
                              <a:latin typeface="+mn-lt"/>
                              <a:cs typeface="Calibri" panose="020F0502020204030204" pitchFamily="34" charset="0"/>
                            </a:rPr>
                            <a:t>FR2</a:t>
                          </a:r>
                        </a:p>
                      </a:txBody>
                      <a:tcPr/>
                    </a:tc>
                    <a:extLst>
                      <a:ext uri="{0D108BD9-81ED-4DB2-BD59-A6C34878D82A}">
                        <a16:rowId xmlns:a16="http://schemas.microsoft.com/office/drawing/2014/main" val="3333382573"/>
                      </a:ext>
                    </a:extLst>
                  </a:tr>
                  <a:tr h="387496">
                    <a:tc>
                      <a:txBody>
                        <a:bodyPr/>
                        <a:lstStyle/>
                        <a:p>
                          <a:pPr algn="ctr"/>
                          <a:r>
                            <a:rPr lang="en-US" sz="1600">
                              <a:latin typeface="+mn-lt"/>
                              <a:cs typeface="Calibri" panose="020F0502020204030204" pitchFamily="34" charset="0"/>
                            </a:rPr>
                            <a:t>0</a:t>
                          </a:r>
                        </a:p>
                      </a:txBody>
                      <a:tcPr/>
                    </a:tc>
                    <a:tc>
                      <a:txBody>
                        <a:bodyPr/>
                        <a:lstStyle/>
                        <a:p>
                          <a:pPr algn="ctr"/>
                          <a:r>
                            <a:rPr lang="en-US" sz="1600">
                              <a:latin typeface="+mn-lt"/>
                              <a:cs typeface="Calibri" panose="020F0502020204030204" pitchFamily="34" charset="0"/>
                            </a:rPr>
                            <a:t>15</a:t>
                          </a:r>
                        </a:p>
                      </a:txBody>
                      <a:tcPr/>
                    </a:tc>
                    <a:tc>
                      <a:txBody>
                        <a:bodyPr/>
                        <a:lstStyle/>
                        <a:p>
                          <a:pPr algn="ctr"/>
                          <a:r>
                            <a:rPr lang="en-US" sz="1600">
                              <a:latin typeface="+mn-lt"/>
                              <a:cs typeface="Calibri" panose="020F0502020204030204" pitchFamily="34" charset="0"/>
                            </a:rPr>
                            <a:t>1</a:t>
                          </a: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extLst>
                      <a:ext uri="{0D108BD9-81ED-4DB2-BD59-A6C34878D82A}">
                        <a16:rowId xmlns:a16="http://schemas.microsoft.com/office/drawing/2014/main" val="3570273063"/>
                      </a:ext>
                    </a:extLst>
                  </a:tr>
                  <a:tr h="387496">
                    <a:tc>
                      <a:txBody>
                        <a:bodyPr/>
                        <a:lstStyle/>
                        <a:p>
                          <a:pPr algn="ctr"/>
                          <a:r>
                            <a:rPr lang="en-US" sz="1600">
                              <a:latin typeface="+mn-lt"/>
                              <a:cs typeface="Calibri" panose="020F0502020204030204" pitchFamily="34" charset="0"/>
                            </a:rPr>
                            <a:t>1</a:t>
                          </a:r>
                        </a:p>
                      </a:txBody>
                      <a:tcPr/>
                    </a:tc>
                    <a:tc>
                      <a:txBody>
                        <a:bodyPr/>
                        <a:lstStyle/>
                        <a:p>
                          <a:pPr algn="ctr"/>
                          <a:r>
                            <a:rPr lang="en-US" sz="1600">
                              <a:latin typeface="+mn-lt"/>
                              <a:cs typeface="Calibri" panose="020F0502020204030204" pitchFamily="34" charset="0"/>
                            </a:rPr>
                            <a:t>30</a:t>
                          </a:r>
                        </a:p>
                      </a:txBody>
                      <a:tcPr/>
                    </a:tc>
                    <a:tc>
                      <a:txBody>
                        <a:bodyPr/>
                        <a:lstStyle/>
                        <a:p>
                          <a:pPr algn="ctr"/>
                          <a:r>
                            <a:rPr lang="en-US" sz="1600">
                              <a:latin typeface="+mn-lt"/>
                              <a:cs typeface="Calibri" panose="020F0502020204030204" pitchFamily="34" charset="0"/>
                            </a:rPr>
                            <a:t>0.5</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extLst>
                      <a:ext uri="{0D108BD9-81ED-4DB2-BD59-A6C34878D82A}">
                        <a16:rowId xmlns:a16="http://schemas.microsoft.com/office/drawing/2014/main" val="999974746"/>
                      </a:ext>
                    </a:extLst>
                  </a:tr>
                  <a:tr h="387496">
                    <a:tc>
                      <a:txBody>
                        <a:bodyPr/>
                        <a:lstStyle/>
                        <a:p>
                          <a:pPr algn="ctr"/>
                          <a:r>
                            <a:rPr lang="en-US" sz="1600">
                              <a:latin typeface="+mn-lt"/>
                              <a:cs typeface="Calibri" panose="020F0502020204030204" pitchFamily="34" charset="0"/>
                            </a:rPr>
                            <a:t>2</a:t>
                          </a:r>
                        </a:p>
                      </a:txBody>
                      <a:tcPr/>
                    </a:tc>
                    <a:tc>
                      <a:txBody>
                        <a:bodyPr/>
                        <a:lstStyle/>
                        <a:p>
                          <a:pPr algn="ctr"/>
                          <a:r>
                            <a:rPr lang="en-US" sz="1600">
                              <a:latin typeface="+mn-lt"/>
                              <a:cs typeface="Calibri" panose="020F0502020204030204" pitchFamily="34" charset="0"/>
                            </a:rPr>
                            <a:t>60</a:t>
                          </a:r>
                        </a:p>
                      </a:txBody>
                      <a:tcPr/>
                    </a:tc>
                    <a:tc>
                      <a:txBody>
                        <a:bodyPr/>
                        <a:lstStyle/>
                        <a:p>
                          <a:pPr algn="ctr"/>
                          <a:r>
                            <a:rPr lang="en-US" sz="1600">
                              <a:latin typeface="+mn-lt"/>
                              <a:cs typeface="Calibri" panose="020F0502020204030204" pitchFamily="34" charset="0"/>
                            </a:rPr>
                            <a:t>0.25</a:t>
                          </a: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extLst>
                      <a:ext uri="{0D108BD9-81ED-4DB2-BD59-A6C34878D82A}">
                        <a16:rowId xmlns:a16="http://schemas.microsoft.com/office/drawing/2014/main" val="3195646268"/>
                      </a:ext>
                    </a:extLst>
                  </a:tr>
                  <a:tr h="387496">
                    <a:tc>
                      <a:txBody>
                        <a:bodyPr/>
                        <a:lstStyle/>
                        <a:p>
                          <a:pPr algn="ctr"/>
                          <a:r>
                            <a:rPr lang="en-US" sz="1600">
                              <a:latin typeface="+mn-lt"/>
                              <a:cs typeface="Calibri" panose="020F0502020204030204" pitchFamily="34" charset="0"/>
                            </a:rPr>
                            <a:t>3</a:t>
                          </a:r>
                        </a:p>
                      </a:txBody>
                      <a:tcPr/>
                    </a:tc>
                    <a:tc>
                      <a:txBody>
                        <a:bodyPr/>
                        <a:lstStyle/>
                        <a:p>
                          <a:pPr algn="ctr"/>
                          <a:r>
                            <a:rPr lang="en-US" sz="1600">
                              <a:latin typeface="+mn-lt"/>
                              <a:cs typeface="Calibri" panose="020F0502020204030204" pitchFamily="34" charset="0"/>
                            </a:rPr>
                            <a:t>120</a:t>
                          </a:r>
                        </a:p>
                      </a:txBody>
                      <a:tcPr/>
                    </a:tc>
                    <a:tc>
                      <a:txBody>
                        <a:bodyPr/>
                        <a:lstStyle/>
                        <a:p>
                          <a:pPr algn="ctr"/>
                          <a:r>
                            <a:rPr lang="en-US" sz="1600">
                              <a:latin typeface="+mn-lt"/>
                              <a:cs typeface="Calibri" panose="020F0502020204030204" pitchFamily="34" charset="0"/>
                            </a:rPr>
                            <a:t>0.125</a:t>
                          </a: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extLst>
                      <a:ext uri="{0D108BD9-81ED-4DB2-BD59-A6C34878D82A}">
                        <a16:rowId xmlns:a16="http://schemas.microsoft.com/office/drawing/2014/main" val="712779457"/>
                      </a:ext>
                    </a:extLst>
                  </a:tr>
                  <a:tr h="387496">
                    <a:tc>
                      <a:txBody>
                        <a:bodyPr/>
                        <a:lstStyle/>
                        <a:p>
                          <a:pPr algn="ctr"/>
                          <a:r>
                            <a:rPr lang="en-US" sz="1600">
                              <a:latin typeface="+mn-lt"/>
                              <a:cs typeface="Calibri" panose="020F0502020204030204" pitchFamily="34" charset="0"/>
                            </a:rPr>
                            <a:t>4</a:t>
                          </a:r>
                        </a:p>
                      </a:txBody>
                      <a:tcPr/>
                    </a:tc>
                    <a:tc>
                      <a:txBody>
                        <a:bodyPr/>
                        <a:lstStyle/>
                        <a:p>
                          <a:pPr algn="ctr"/>
                          <a:r>
                            <a:rPr lang="en-US" sz="1600">
                              <a:latin typeface="+mn-lt"/>
                              <a:cs typeface="Calibri" panose="020F0502020204030204" pitchFamily="34" charset="0"/>
                            </a:rPr>
                            <a:t>240</a:t>
                          </a:r>
                        </a:p>
                      </a:txBody>
                      <a:tcPr/>
                    </a:tc>
                    <a:tc>
                      <a:txBody>
                        <a:bodyPr/>
                        <a:lstStyle/>
                        <a:p>
                          <a:pPr algn="ctr"/>
                          <a:r>
                            <a:rPr lang="en-US" sz="1600">
                              <a:latin typeface="+mn-lt"/>
                              <a:cs typeface="Calibri" panose="020F0502020204030204" pitchFamily="34" charset="0"/>
                            </a:rPr>
                            <a:t>0.0625</a:t>
                          </a: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extLst>
                      <a:ext uri="{0D108BD9-81ED-4DB2-BD59-A6C34878D82A}">
                        <a16:rowId xmlns:a16="http://schemas.microsoft.com/office/drawing/2014/main" val="3297982437"/>
                      </a:ext>
                    </a:extLst>
                  </a:tr>
                  <a:tr h="387496">
                    <a:tc>
                      <a:txBody>
                        <a:bodyPr/>
                        <a:lstStyle/>
                        <a:p>
                          <a:pPr algn="ctr"/>
                          <a:r>
                            <a:rPr lang="en-US" sz="1600">
                              <a:latin typeface="+mn-lt"/>
                              <a:cs typeface="Calibri" panose="020F0502020204030204" pitchFamily="34" charset="0"/>
                            </a:rPr>
                            <a:t>5</a:t>
                          </a:r>
                        </a:p>
                      </a:txBody>
                      <a:tcPr/>
                    </a:tc>
                    <a:tc>
                      <a:txBody>
                        <a:bodyPr/>
                        <a:lstStyle/>
                        <a:p>
                          <a:pPr algn="ctr"/>
                          <a:r>
                            <a:rPr lang="en-US" sz="1600">
                              <a:latin typeface="+mn-lt"/>
                              <a:cs typeface="Calibri" panose="020F0502020204030204" pitchFamily="34" charset="0"/>
                            </a:rPr>
                            <a:t>480</a:t>
                          </a:r>
                        </a:p>
                      </a:txBody>
                      <a:tcPr/>
                    </a:tc>
                    <a:tc>
                      <a:txBody>
                        <a:bodyPr/>
                        <a:lstStyle/>
                        <a:p>
                          <a:pPr algn="ctr"/>
                          <a:r>
                            <a:rPr lang="en-US" sz="1600">
                              <a:latin typeface="+mn-lt"/>
                              <a:cs typeface="Calibri" panose="020F0502020204030204" pitchFamily="34" charset="0"/>
                            </a:rPr>
                            <a:t>0.03125</a:t>
                          </a: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extLst>
                      <a:ext uri="{0D108BD9-81ED-4DB2-BD59-A6C34878D82A}">
                        <a16:rowId xmlns:a16="http://schemas.microsoft.com/office/drawing/2014/main" val="785689062"/>
                      </a:ext>
                    </a:extLst>
                  </a:tr>
                  <a:tr h="387496">
                    <a:tc>
                      <a:txBody>
                        <a:bodyPr/>
                        <a:lstStyle/>
                        <a:p>
                          <a:pPr algn="ctr"/>
                          <a:r>
                            <a:rPr lang="en-US" sz="1600">
                              <a:latin typeface="+mn-lt"/>
                              <a:cs typeface="Calibri" panose="020F0502020204030204" pitchFamily="34" charset="0"/>
                            </a:rPr>
                            <a:t>6</a:t>
                          </a:r>
                        </a:p>
                      </a:txBody>
                      <a:tcPr/>
                    </a:tc>
                    <a:tc>
                      <a:txBody>
                        <a:bodyPr/>
                        <a:lstStyle/>
                        <a:p>
                          <a:pPr algn="ctr"/>
                          <a:r>
                            <a:rPr lang="en-US" sz="1600">
                              <a:latin typeface="+mn-lt"/>
                              <a:cs typeface="Calibri" panose="020F0502020204030204" pitchFamily="34" charset="0"/>
                            </a:rPr>
                            <a:t>960</a:t>
                          </a:r>
                        </a:p>
                      </a:txBody>
                      <a:tcPr/>
                    </a:tc>
                    <a:tc>
                      <a:txBody>
                        <a:bodyPr/>
                        <a:lstStyle/>
                        <a:p>
                          <a:pPr algn="ctr"/>
                          <a:r>
                            <a:rPr lang="en-US" sz="1600">
                              <a:latin typeface="+mn-lt"/>
                              <a:cs typeface="Calibri" panose="020F0502020204030204" pitchFamily="34" charset="0"/>
                            </a:rPr>
                            <a:t>0.015625</a:t>
                          </a: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extLst>
                      <a:ext uri="{0D108BD9-81ED-4DB2-BD59-A6C34878D82A}">
                        <a16:rowId xmlns:a16="http://schemas.microsoft.com/office/drawing/2014/main" val="2828947421"/>
                      </a:ext>
                    </a:extLst>
                  </a:tr>
                </a:tbl>
              </a:graphicData>
            </a:graphic>
          </p:graphicFrame>
        </mc:Fallback>
      </mc:AlternateContent>
      <p:pic>
        <p:nvPicPr>
          <p:cNvPr id="16" name="Picture 15">
            <a:extLst>
              <a:ext uri="{FF2B5EF4-FFF2-40B4-BE49-F238E27FC236}">
                <a16:creationId xmlns:a16="http://schemas.microsoft.com/office/drawing/2014/main" id="{D2C5F962-E62C-8BED-90D6-DCC93B1B45B5}"/>
              </a:ext>
            </a:extLst>
          </p:cNvPr>
          <p:cNvPicPr>
            <a:picLocks noChangeAspect="1"/>
          </p:cNvPicPr>
          <p:nvPr/>
        </p:nvPicPr>
        <p:blipFill>
          <a:blip r:embed="rId3"/>
          <a:stretch>
            <a:fillRect/>
          </a:stretch>
        </p:blipFill>
        <p:spPr>
          <a:xfrm>
            <a:off x="106680" y="1124744"/>
            <a:ext cx="8930640" cy="1599082"/>
          </a:xfrm>
          <a:prstGeom prst="rect">
            <a:avLst/>
          </a:prstGeom>
        </p:spPr>
      </p:pic>
      <mc:AlternateContent xmlns:mc="http://schemas.openxmlformats.org/markup-compatibility/2006" xmlns:a14="http://schemas.microsoft.com/office/drawing/2010/main">
        <mc:Choice Requires="a14">
          <p:sp>
            <p:nvSpPr>
              <p:cNvPr id="3" name="Content Placeholder 9">
                <a:extLst>
                  <a:ext uri="{FF2B5EF4-FFF2-40B4-BE49-F238E27FC236}">
                    <a16:creationId xmlns:a16="http://schemas.microsoft.com/office/drawing/2014/main" id="{D6447826-3576-FF77-6330-F6B025C45C0D}"/>
                  </a:ext>
                </a:extLst>
              </p:cNvPr>
              <p:cNvSpPr txBox="1">
                <a:spLocks/>
              </p:cNvSpPr>
              <p:nvPr/>
            </p:nvSpPr>
            <p:spPr>
              <a:xfrm>
                <a:off x="5495721" y="3943156"/>
                <a:ext cx="3434919" cy="1799303"/>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dirty="0">
                    <a:solidFill>
                      <a:srgbClr val="C00000"/>
                    </a:solidFill>
                  </a:rPr>
                  <a:t>Subcarrier spacing</a:t>
                </a:r>
              </a:p>
              <a:p>
                <a:pPr lvl="1"/>
                <a14:m>
                  <m:oMath xmlns:m="http://schemas.openxmlformats.org/officeDocument/2006/math">
                    <m:r>
                      <m:rPr>
                        <m:sty m:val="p"/>
                      </m:rPr>
                      <a:rPr lang="en-US" altLang="zh-CN" sz="2000" b="0" i="0" smtClean="0">
                        <a:latin typeface="Cambria Math" panose="02040503050406030204" pitchFamily="18" charset="0"/>
                      </a:rPr>
                      <m:t>SCS</m:t>
                    </m:r>
                    <m:r>
                      <a:rPr lang="en-US" altLang="zh-CN" sz="2000" b="0" i="1" smtClean="0">
                        <a:latin typeface="Cambria Math" panose="02040503050406030204" pitchFamily="18" charset="0"/>
                      </a:rPr>
                      <m:t>=15 </m:t>
                    </m:r>
                    <m:r>
                      <m:rPr>
                        <m:sty m:val="p"/>
                      </m:rPr>
                      <a:rPr lang="en-US" altLang="zh-CN" sz="2000" b="0" i="1" smtClean="0">
                        <a:latin typeface="Cambria Math" panose="02040503050406030204" pitchFamily="18" charset="0"/>
                      </a:rPr>
                      <m:t>kHz</m:t>
                    </m:r>
                    <m:r>
                      <a:rPr lang="en-US" altLang="zh-CN" sz="2000" b="0" i="1" smtClean="0">
                        <a:latin typeface="Cambria Math" panose="02040503050406030204" pitchFamily="18" charset="0"/>
                      </a:rPr>
                      <m:t> ∙ </m:t>
                    </m:r>
                    <m:sSup>
                      <m:sSupPr>
                        <m:ctrlPr>
                          <a:rPr lang="en-US" altLang="zh-CN" sz="2000" b="0" i="1" smtClean="0">
                            <a:latin typeface="Cambria Math" panose="02040503050406030204" pitchFamily="18" charset="0"/>
                            <a:ea typeface="Cambria Math" panose="02040503050406030204" pitchFamily="18" charset="0"/>
                          </a:rPr>
                        </m:ctrlPr>
                      </m:sSupPr>
                      <m:e>
                        <m:r>
                          <a:rPr lang="en-US" altLang="zh-CN" sz="2000" b="0" i="1" smtClean="0">
                            <a:latin typeface="Cambria Math" panose="02040503050406030204" pitchFamily="18" charset="0"/>
                            <a:ea typeface="Cambria Math" panose="02040503050406030204" pitchFamily="18" charset="0"/>
                          </a:rPr>
                          <m:t>2</m:t>
                        </m:r>
                      </m:e>
                      <m:sup>
                        <m:r>
                          <a:rPr lang="en-US" altLang="zh-CN" sz="2000" b="0" i="1" smtClean="0">
                            <a:latin typeface="Cambria Math" panose="02040503050406030204" pitchFamily="18" charset="0"/>
                            <a:ea typeface="Cambria Math" panose="02040503050406030204" pitchFamily="18" charset="0"/>
                          </a:rPr>
                          <m:t>𝜇</m:t>
                        </m:r>
                      </m:sup>
                    </m:sSup>
                  </m:oMath>
                </a14:m>
                <a:endParaRPr lang="en-US" altLang="zh-CN" sz="2400" dirty="0"/>
              </a:p>
              <a:p>
                <a:r>
                  <a:rPr lang="en-US" altLang="zh-CN" dirty="0">
                    <a:solidFill>
                      <a:srgbClr val="C00000"/>
                    </a:solidFill>
                  </a:rPr>
                  <a:t>Slot duration</a:t>
                </a:r>
              </a:p>
              <a:p>
                <a:pPr lvl="1"/>
                <a14:m>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𝑇</m:t>
                        </m:r>
                      </m:e>
                      <m:sub>
                        <m:r>
                          <a:rPr lang="en-US" altLang="zh-CN" sz="2000" b="0" i="1" smtClean="0">
                            <a:latin typeface="Cambria Math" panose="02040503050406030204" pitchFamily="18" charset="0"/>
                          </a:rPr>
                          <m:t>𝑠𝑙𝑜𝑡</m:t>
                        </m:r>
                      </m:sub>
                    </m:sSub>
                    <m:r>
                      <a:rPr lang="en-US" altLang="zh-CN" sz="2000" b="0" i="1" smtClean="0">
                        <a:latin typeface="Cambria Math" panose="02040503050406030204" pitchFamily="18" charset="0"/>
                      </a:rPr>
                      <m:t>=14 </m:t>
                    </m:r>
                    <m:r>
                      <a:rPr lang="en-US" altLang="zh-CN" sz="2000" b="0" i="1" smtClean="0">
                        <a:latin typeface="Cambria Math" panose="02040503050406030204" pitchFamily="18" charset="0"/>
                        <a:ea typeface="Cambria Math" panose="02040503050406030204" pitchFamily="18" charset="0"/>
                      </a:rPr>
                      <m:t>∙ </m:t>
                    </m:r>
                    <m:d>
                      <m:dPr>
                        <m:ctrlPr>
                          <a:rPr lang="en-US" altLang="zh-CN" sz="2000" b="0" i="1" smtClean="0">
                            <a:latin typeface="Cambria Math" panose="02040503050406030204" pitchFamily="18" charset="0"/>
                            <a:ea typeface="Cambria Math" panose="02040503050406030204" pitchFamily="18" charset="0"/>
                          </a:rPr>
                        </m:ctrlPr>
                      </m:dPr>
                      <m:e>
                        <m:f>
                          <m:fPr>
                            <m:ctrlPr>
                              <a:rPr lang="en-US" altLang="zh-CN" sz="2000" i="1">
                                <a:latin typeface="Cambria Math" panose="02040503050406030204" pitchFamily="18" charset="0"/>
                                <a:ea typeface="Cambria Math" panose="02040503050406030204" pitchFamily="18" charset="0"/>
                              </a:rPr>
                            </m:ctrlPr>
                          </m:fPr>
                          <m:num>
                            <m:r>
                              <a:rPr lang="en-US" altLang="zh-CN" sz="2000" i="1">
                                <a:latin typeface="Cambria Math" panose="02040503050406030204" pitchFamily="18" charset="0"/>
                                <a:ea typeface="Cambria Math" panose="02040503050406030204" pitchFamily="18" charset="0"/>
                              </a:rPr>
                              <m:t>1</m:t>
                            </m:r>
                          </m:num>
                          <m:den>
                            <m:r>
                              <m:rPr>
                                <m:sty m:val="p"/>
                              </m:rPr>
                              <a:rPr lang="en-US" altLang="zh-CN" sz="2000" i="0">
                                <a:latin typeface="Cambria Math" panose="02040503050406030204" pitchFamily="18" charset="0"/>
                                <a:ea typeface="Cambria Math" panose="02040503050406030204" pitchFamily="18" charset="0"/>
                              </a:rPr>
                              <m:t>SCS</m:t>
                            </m:r>
                          </m:den>
                        </m:f>
                        <m:r>
                          <a:rPr lang="en-US" altLang="zh-CN" sz="2000" b="0" i="1" smtClean="0">
                            <a:latin typeface="Cambria Math" panose="02040503050406030204" pitchFamily="18" charset="0"/>
                            <a:ea typeface="Cambria Math" panose="02040503050406030204" pitchFamily="18" charset="0"/>
                          </a:rPr>
                          <m:t> + </m:t>
                        </m:r>
                        <m:r>
                          <m:rPr>
                            <m:sty m:val="p"/>
                          </m:rPr>
                          <a:rPr lang="en-US" altLang="zh-CN" sz="2000" b="0" i="0" smtClean="0">
                            <a:latin typeface="Cambria Math" panose="02040503050406030204" pitchFamily="18" charset="0"/>
                            <a:ea typeface="Cambria Math" panose="02040503050406030204" pitchFamily="18" charset="0"/>
                          </a:rPr>
                          <m:t>CP</m:t>
                        </m:r>
                      </m:e>
                    </m:d>
                  </m:oMath>
                </a14:m>
                <a:endParaRPr lang="en-US" altLang="zh-CN" sz="2000" dirty="0"/>
              </a:p>
            </p:txBody>
          </p:sp>
        </mc:Choice>
        <mc:Fallback xmlns="">
          <p:sp>
            <p:nvSpPr>
              <p:cNvPr id="3" name="Content Placeholder 9">
                <a:extLst>
                  <a:ext uri="{FF2B5EF4-FFF2-40B4-BE49-F238E27FC236}">
                    <a16:creationId xmlns:a16="http://schemas.microsoft.com/office/drawing/2014/main" id="{D6447826-3576-FF77-6330-F6B025C45C0D}"/>
                  </a:ext>
                </a:extLst>
              </p:cNvPr>
              <p:cNvSpPr txBox="1">
                <a:spLocks noRot="1" noChangeAspect="1" noMove="1" noResize="1" noEditPoints="1" noAdjustHandles="1" noChangeArrowheads="1" noChangeShapeType="1" noTextEdit="1"/>
              </p:cNvSpPr>
              <p:nvPr/>
            </p:nvSpPr>
            <p:spPr>
              <a:xfrm>
                <a:off x="5495721" y="3943156"/>
                <a:ext cx="3434919" cy="1799303"/>
              </a:xfrm>
              <a:prstGeom prst="rect">
                <a:avLst/>
              </a:prstGeom>
              <a:blipFill>
                <a:blip r:embed="rId4"/>
                <a:stretch>
                  <a:fillRect l="-2487" t="-2712" b="-4407"/>
                </a:stretch>
              </a:blipFill>
            </p:spPr>
            <p:txBody>
              <a:bodyPr/>
              <a:lstStyle/>
              <a:p>
                <a:r>
                  <a:rPr lang="en-US">
                    <a:noFill/>
                  </a:rPr>
                  <a:t> </a:t>
                </a:r>
              </a:p>
            </p:txBody>
          </p:sp>
        </mc:Fallback>
      </mc:AlternateContent>
      <p:sp>
        <p:nvSpPr>
          <p:cNvPr id="4" name="Content Placeholder 9">
            <a:extLst>
              <a:ext uri="{FF2B5EF4-FFF2-40B4-BE49-F238E27FC236}">
                <a16:creationId xmlns:a16="http://schemas.microsoft.com/office/drawing/2014/main" id="{7873CEDC-B4E3-2D9B-4CF0-7DCA7049BD34}"/>
              </a:ext>
            </a:extLst>
          </p:cNvPr>
          <p:cNvSpPr txBox="1">
            <a:spLocks/>
          </p:cNvSpPr>
          <p:nvPr/>
        </p:nvSpPr>
        <p:spPr>
          <a:xfrm>
            <a:off x="1092861" y="2976814"/>
            <a:ext cx="3434919" cy="375597"/>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altLang="zh-CN" sz="2000" dirty="0"/>
              <a:t>Numerology (</a:t>
            </a:r>
            <a:r>
              <a:rPr lang="zh-CN" altLang="en-US" sz="2000" dirty="0"/>
              <a:t>𝜇</a:t>
            </a:r>
            <a:r>
              <a:rPr lang="en-US" altLang="zh-CN" sz="2000" dirty="0"/>
              <a:t>) table</a:t>
            </a:r>
            <a:endParaRPr lang="en-US" altLang="zh-CN" sz="1600" dirty="0"/>
          </a:p>
        </p:txBody>
      </p:sp>
    </p:spTree>
    <p:extLst>
      <p:ext uri="{BB962C8B-B14F-4D97-AF65-F5344CB8AC3E}">
        <p14:creationId xmlns:p14="http://schemas.microsoft.com/office/powerpoint/2010/main" val="14575029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DE44D-0EC8-86F3-CA1B-F4EA499DF7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0A5560-FCA0-BD54-20E4-5808BAD1ACA5}"/>
              </a:ext>
            </a:extLst>
          </p:cNvPr>
          <p:cNvSpPr>
            <a:spLocks noGrp="1"/>
          </p:cNvSpPr>
          <p:nvPr>
            <p:ph type="title"/>
          </p:nvPr>
        </p:nvSpPr>
        <p:spPr/>
        <p:txBody>
          <a:bodyPr/>
          <a:lstStyle/>
          <a:p>
            <a:r>
              <a:rPr lang="en-US" altLang="zh-CN" dirty="0"/>
              <a:t>Scheduling</a:t>
            </a:r>
            <a:endParaRPr lang="en-CH" dirty="0"/>
          </a:p>
        </p:txBody>
      </p:sp>
      <p:graphicFrame>
        <p:nvGraphicFramePr>
          <p:cNvPr id="3" name="Table 2">
            <a:extLst>
              <a:ext uri="{FF2B5EF4-FFF2-40B4-BE49-F238E27FC236}">
                <a16:creationId xmlns:a16="http://schemas.microsoft.com/office/drawing/2014/main" id="{8451B0AC-21E9-8AD0-234E-BB625286C97D}"/>
              </a:ext>
            </a:extLst>
          </p:cNvPr>
          <p:cNvGraphicFramePr>
            <a:graphicFrameLocks noGrp="1"/>
          </p:cNvGraphicFramePr>
          <p:nvPr>
            <p:extLst>
              <p:ext uri="{D42A27DB-BD31-4B8C-83A1-F6EECF244321}">
                <p14:modId xmlns:p14="http://schemas.microsoft.com/office/powerpoint/2010/main" val="2317129706"/>
              </p:ext>
            </p:extLst>
          </p:nvPr>
        </p:nvGraphicFramePr>
        <p:xfrm>
          <a:off x="228599" y="1341362"/>
          <a:ext cx="4229100" cy="4602238"/>
        </p:xfrm>
        <a:graphic>
          <a:graphicData uri="http://schemas.openxmlformats.org/drawingml/2006/table">
            <a:tbl>
              <a:tblPr firstRow="1" bandRow="1">
                <a:tableStyleId>{5C22544A-7EE6-4342-B048-85BDC9FD1C3A}</a:tableStyleId>
              </a:tblPr>
              <a:tblGrid>
                <a:gridCol w="1057275">
                  <a:extLst>
                    <a:ext uri="{9D8B030D-6E8A-4147-A177-3AD203B41FA5}">
                      <a16:colId xmlns:a16="http://schemas.microsoft.com/office/drawing/2014/main" val="2458428180"/>
                    </a:ext>
                  </a:extLst>
                </a:gridCol>
                <a:gridCol w="1057275">
                  <a:extLst>
                    <a:ext uri="{9D8B030D-6E8A-4147-A177-3AD203B41FA5}">
                      <a16:colId xmlns:a16="http://schemas.microsoft.com/office/drawing/2014/main" val="1398831626"/>
                    </a:ext>
                  </a:extLst>
                </a:gridCol>
                <a:gridCol w="1057275">
                  <a:extLst>
                    <a:ext uri="{9D8B030D-6E8A-4147-A177-3AD203B41FA5}">
                      <a16:colId xmlns:a16="http://schemas.microsoft.com/office/drawing/2014/main" val="3198057145"/>
                    </a:ext>
                  </a:extLst>
                </a:gridCol>
                <a:gridCol w="1057275">
                  <a:extLst>
                    <a:ext uri="{9D8B030D-6E8A-4147-A177-3AD203B41FA5}">
                      <a16:colId xmlns:a16="http://schemas.microsoft.com/office/drawing/2014/main" val="2037509920"/>
                    </a:ext>
                  </a:extLst>
                </a:gridCol>
              </a:tblGrid>
              <a:tr h="529247">
                <a:tc>
                  <a:txBody>
                    <a:bodyPr/>
                    <a:lstStyle/>
                    <a:p>
                      <a:pPr algn="ctr"/>
                      <a:r>
                        <a:rPr lang="en-US" sz="1000" dirty="0">
                          <a:effectLst/>
                          <a:latin typeface="Verdana" panose="020B0604030504040204" pitchFamily="34" charset="0"/>
                        </a:rPr>
                        <a:t>MCS Index</a:t>
                      </a:r>
                    </a:p>
                    <a:p>
                      <a:pPr algn="ctr"/>
                      <a:r>
                        <a:rPr lang="en-US" sz="1000" dirty="0">
                          <a:effectLst/>
                          <a:latin typeface="Verdana" panose="020B0604030504040204" pitchFamily="34" charset="0"/>
                        </a:rPr>
                        <a:t>I</a:t>
                      </a:r>
                      <a:r>
                        <a:rPr lang="en-US" sz="1000" baseline="-25000" dirty="0">
                          <a:effectLst/>
                          <a:latin typeface="Verdana" panose="020B0604030504040204" pitchFamily="34" charset="0"/>
                        </a:rPr>
                        <a:t>MCS</a:t>
                      </a:r>
                      <a:endParaRPr lang="en-US" sz="1000" dirty="0">
                        <a:effectLst/>
                        <a:latin typeface="Verdana" panose="020B0604030504040204" pitchFamily="34" charset="0"/>
                      </a:endParaRPr>
                    </a:p>
                  </a:txBody>
                  <a:tcPr anchor="ctr"/>
                </a:tc>
                <a:tc>
                  <a:txBody>
                    <a:bodyPr/>
                    <a:lstStyle/>
                    <a:p>
                      <a:pPr algn="ctr"/>
                      <a:r>
                        <a:rPr lang="en-US" sz="1000" dirty="0">
                          <a:effectLst/>
                          <a:latin typeface="Verdana" panose="020B0604030504040204" pitchFamily="34" charset="0"/>
                        </a:rPr>
                        <a:t>Modulation Order</a:t>
                      </a:r>
                    </a:p>
                    <a:p>
                      <a:pPr algn="ctr"/>
                      <a:r>
                        <a:rPr lang="en-US" sz="1000" dirty="0" err="1">
                          <a:effectLst/>
                          <a:latin typeface="Verdana" panose="020B0604030504040204" pitchFamily="34" charset="0"/>
                        </a:rPr>
                        <a:t>Q</a:t>
                      </a:r>
                      <a:r>
                        <a:rPr lang="en-US" sz="1000" baseline="-25000" dirty="0" err="1">
                          <a:effectLst/>
                          <a:latin typeface="Verdana" panose="020B0604030504040204" pitchFamily="34" charset="0"/>
                        </a:rPr>
                        <a:t>m</a:t>
                      </a:r>
                      <a:endParaRPr lang="en-US" sz="1000" dirty="0">
                        <a:effectLst/>
                        <a:latin typeface="Verdana" panose="020B0604030504040204" pitchFamily="34" charset="0"/>
                      </a:endParaRPr>
                    </a:p>
                  </a:txBody>
                  <a:tcPr anchor="ctr"/>
                </a:tc>
                <a:tc>
                  <a:txBody>
                    <a:bodyPr/>
                    <a:lstStyle/>
                    <a:p>
                      <a:pPr algn="ctr"/>
                      <a:r>
                        <a:rPr lang="en-US" sz="1000" dirty="0">
                          <a:effectLst/>
                          <a:latin typeface="Verdana" panose="020B0604030504040204" pitchFamily="34" charset="0"/>
                        </a:rPr>
                        <a:t>Target code Rate x [1024]</a:t>
                      </a:r>
                    </a:p>
                    <a:p>
                      <a:pPr algn="ctr"/>
                      <a:r>
                        <a:rPr lang="en-US" sz="1000" dirty="0">
                          <a:effectLst/>
                          <a:latin typeface="Verdana" panose="020B0604030504040204" pitchFamily="34" charset="0"/>
                        </a:rPr>
                        <a:t>R</a:t>
                      </a:r>
                    </a:p>
                  </a:txBody>
                  <a:tcPr anchor="ctr"/>
                </a:tc>
                <a:tc>
                  <a:txBody>
                    <a:bodyPr/>
                    <a:lstStyle/>
                    <a:p>
                      <a:pPr algn="ctr"/>
                      <a:r>
                        <a:rPr lang="en-US" sz="1000" dirty="0">
                          <a:effectLst/>
                          <a:latin typeface="Verdana" panose="020B0604030504040204" pitchFamily="34" charset="0"/>
                        </a:rPr>
                        <a:t>Spectral</a:t>
                      </a:r>
                    </a:p>
                    <a:p>
                      <a:pPr algn="ctr"/>
                      <a:r>
                        <a:rPr lang="en-US" sz="1000" dirty="0">
                          <a:effectLst/>
                          <a:latin typeface="Verdana" panose="020B0604030504040204" pitchFamily="34" charset="0"/>
                        </a:rPr>
                        <a:t>efficiency</a:t>
                      </a:r>
                    </a:p>
                  </a:txBody>
                  <a:tcPr anchor="ctr"/>
                </a:tc>
                <a:extLst>
                  <a:ext uri="{0D108BD9-81ED-4DB2-BD59-A6C34878D82A}">
                    <a16:rowId xmlns:a16="http://schemas.microsoft.com/office/drawing/2014/main" val="800518800"/>
                  </a:ext>
                </a:extLst>
              </a:tr>
              <a:tr h="278657">
                <a:tc>
                  <a:txBody>
                    <a:bodyPr/>
                    <a:lstStyle/>
                    <a:p>
                      <a:pPr algn="ctr"/>
                      <a:r>
                        <a:rPr lang="en-US" sz="1200" dirty="0">
                          <a:effectLst/>
                          <a:latin typeface="Calibri" panose="020F0502020204030204" pitchFamily="34" charset="0"/>
                          <a:cs typeface="Calibri" panose="020F0502020204030204" pitchFamily="34" charset="0"/>
                        </a:rPr>
                        <a:t>0</a:t>
                      </a:r>
                    </a:p>
                  </a:txBody>
                  <a:tcPr anchor="ctr"/>
                </a:tc>
                <a:tc>
                  <a:txBody>
                    <a:bodyPr/>
                    <a:lstStyle/>
                    <a:p>
                      <a:pPr algn="ctr"/>
                      <a:r>
                        <a:rPr lang="en-US" sz="1200">
                          <a:effectLst/>
                          <a:latin typeface="Calibri" panose="020F0502020204030204" pitchFamily="34" charset="0"/>
                          <a:cs typeface="Calibri" panose="020F0502020204030204" pitchFamily="34" charset="0"/>
                        </a:rPr>
                        <a:t>2</a:t>
                      </a:r>
                    </a:p>
                  </a:txBody>
                  <a:tcPr anchor="ctr"/>
                </a:tc>
                <a:tc>
                  <a:txBody>
                    <a:bodyPr/>
                    <a:lstStyle/>
                    <a:p>
                      <a:pPr algn="ctr"/>
                      <a:r>
                        <a:rPr lang="en-US" sz="1200">
                          <a:effectLst/>
                          <a:latin typeface="Calibri" panose="020F0502020204030204" pitchFamily="34" charset="0"/>
                          <a:cs typeface="Calibri" panose="020F0502020204030204" pitchFamily="34" charset="0"/>
                        </a:rPr>
                        <a:t>120</a:t>
                      </a:r>
                    </a:p>
                  </a:txBody>
                  <a:tcPr anchor="ctr"/>
                </a:tc>
                <a:tc>
                  <a:txBody>
                    <a:bodyPr/>
                    <a:lstStyle/>
                    <a:p>
                      <a:pPr algn="ctr"/>
                      <a:r>
                        <a:rPr lang="en-US" sz="1200">
                          <a:effectLst/>
                          <a:latin typeface="Calibri" panose="020F0502020204030204" pitchFamily="34" charset="0"/>
                          <a:cs typeface="Calibri" panose="020F0502020204030204" pitchFamily="34" charset="0"/>
                        </a:rPr>
                        <a:t>0.2344</a:t>
                      </a:r>
                    </a:p>
                  </a:txBody>
                  <a:tcPr anchor="ctr"/>
                </a:tc>
                <a:extLst>
                  <a:ext uri="{0D108BD9-81ED-4DB2-BD59-A6C34878D82A}">
                    <a16:rowId xmlns:a16="http://schemas.microsoft.com/office/drawing/2014/main" val="2572614777"/>
                  </a:ext>
                </a:extLst>
              </a:tr>
              <a:tr h="278657">
                <a:tc>
                  <a:txBody>
                    <a:bodyPr/>
                    <a:lstStyle/>
                    <a:p>
                      <a:pPr algn="ctr"/>
                      <a:r>
                        <a:rPr lang="en-US" sz="1200" dirty="0">
                          <a:effectLst/>
                          <a:latin typeface="Calibri" panose="020F0502020204030204" pitchFamily="34" charset="0"/>
                          <a:cs typeface="Calibri" panose="020F0502020204030204" pitchFamily="34" charset="0"/>
                        </a:rPr>
                        <a:t>1</a:t>
                      </a:r>
                    </a:p>
                  </a:txBody>
                  <a:tcPr anchor="ctr"/>
                </a:tc>
                <a:tc>
                  <a:txBody>
                    <a:bodyPr/>
                    <a:lstStyle/>
                    <a:p>
                      <a:pPr algn="ctr"/>
                      <a:r>
                        <a:rPr lang="en-US" sz="1200">
                          <a:effectLst/>
                          <a:latin typeface="Calibri" panose="020F0502020204030204" pitchFamily="34" charset="0"/>
                          <a:cs typeface="Calibri" panose="020F0502020204030204" pitchFamily="34" charset="0"/>
                        </a:rPr>
                        <a:t>2</a:t>
                      </a:r>
                    </a:p>
                  </a:txBody>
                  <a:tcPr anchor="ctr"/>
                </a:tc>
                <a:tc>
                  <a:txBody>
                    <a:bodyPr/>
                    <a:lstStyle/>
                    <a:p>
                      <a:pPr algn="ctr"/>
                      <a:r>
                        <a:rPr lang="en-US" sz="1200">
                          <a:effectLst/>
                          <a:latin typeface="Calibri" panose="020F0502020204030204" pitchFamily="34" charset="0"/>
                          <a:cs typeface="Calibri" panose="020F0502020204030204" pitchFamily="34" charset="0"/>
                        </a:rPr>
                        <a:t>193</a:t>
                      </a:r>
                    </a:p>
                  </a:txBody>
                  <a:tcPr anchor="ctr"/>
                </a:tc>
                <a:tc>
                  <a:txBody>
                    <a:bodyPr/>
                    <a:lstStyle/>
                    <a:p>
                      <a:pPr algn="ctr"/>
                      <a:r>
                        <a:rPr lang="en-US" sz="1200">
                          <a:effectLst/>
                          <a:latin typeface="Calibri" panose="020F0502020204030204" pitchFamily="34" charset="0"/>
                          <a:cs typeface="Calibri" panose="020F0502020204030204" pitchFamily="34" charset="0"/>
                        </a:rPr>
                        <a:t>0.377</a:t>
                      </a:r>
                    </a:p>
                  </a:txBody>
                  <a:tcPr anchor="ctr"/>
                </a:tc>
                <a:extLst>
                  <a:ext uri="{0D108BD9-81ED-4DB2-BD59-A6C34878D82A}">
                    <a16:rowId xmlns:a16="http://schemas.microsoft.com/office/drawing/2014/main" val="2531068774"/>
                  </a:ext>
                </a:extLst>
              </a:tr>
              <a:tr h="278657">
                <a:tc>
                  <a:txBody>
                    <a:bodyPr/>
                    <a:lstStyle/>
                    <a:p>
                      <a:pPr algn="ctr"/>
                      <a:r>
                        <a:rPr lang="en-US" sz="1200">
                          <a:effectLst/>
                          <a:latin typeface="Calibri" panose="020F0502020204030204" pitchFamily="34" charset="0"/>
                          <a:cs typeface="Calibri" panose="020F0502020204030204" pitchFamily="34" charset="0"/>
                        </a:rPr>
                        <a:t>2</a:t>
                      </a:r>
                    </a:p>
                  </a:txBody>
                  <a:tcPr anchor="ctr"/>
                </a:tc>
                <a:tc>
                  <a:txBody>
                    <a:bodyPr/>
                    <a:lstStyle/>
                    <a:p>
                      <a:pPr algn="ctr"/>
                      <a:r>
                        <a:rPr lang="en-US" sz="1200" dirty="0">
                          <a:effectLst/>
                          <a:latin typeface="Calibri" panose="020F0502020204030204" pitchFamily="34" charset="0"/>
                          <a:cs typeface="Calibri" panose="020F0502020204030204" pitchFamily="34" charset="0"/>
                        </a:rPr>
                        <a:t>2</a:t>
                      </a:r>
                    </a:p>
                  </a:txBody>
                  <a:tcPr anchor="ctr"/>
                </a:tc>
                <a:tc>
                  <a:txBody>
                    <a:bodyPr/>
                    <a:lstStyle/>
                    <a:p>
                      <a:pPr algn="ctr"/>
                      <a:r>
                        <a:rPr lang="en-US" sz="1200">
                          <a:effectLst/>
                          <a:latin typeface="Calibri" panose="020F0502020204030204" pitchFamily="34" charset="0"/>
                          <a:cs typeface="Calibri" panose="020F0502020204030204" pitchFamily="34" charset="0"/>
                        </a:rPr>
                        <a:t>308</a:t>
                      </a:r>
                    </a:p>
                  </a:txBody>
                  <a:tcPr anchor="ctr"/>
                </a:tc>
                <a:tc>
                  <a:txBody>
                    <a:bodyPr/>
                    <a:lstStyle/>
                    <a:p>
                      <a:pPr algn="ctr"/>
                      <a:r>
                        <a:rPr lang="en-US" sz="1200">
                          <a:effectLst/>
                          <a:latin typeface="Calibri" panose="020F0502020204030204" pitchFamily="34" charset="0"/>
                          <a:cs typeface="Calibri" panose="020F0502020204030204" pitchFamily="34" charset="0"/>
                        </a:rPr>
                        <a:t>0.6016</a:t>
                      </a:r>
                    </a:p>
                  </a:txBody>
                  <a:tcPr anchor="ctr"/>
                </a:tc>
                <a:extLst>
                  <a:ext uri="{0D108BD9-81ED-4DB2-BD59-A6C34878D82A}">
                    <a16:rowId xmlns:a16="http://schemas.microsoft.com/office/drawing/2014/main" val="2525701289"/>
                  </a:ext>
                </a:extLst>
              </a:tr>
              <a:tr h="278657">
                <a:tc>
                  <a:txBody>
                    <a:bodyPr/>
                    <a:lstStyle/>
                    <a:p>
                      <a:pPr algn="ctr"/>
                      <a:r>
                        <a:rPr lang="en-US" sz="1200">
                          <a:effectLst/>
                          <a:latin typeface="Calibri" panose="020F0502020204030204" pitchFamily="34" charset="0"/>
                          <a:cs typeface="Calibri" panose="020F0502020204030204" pitchFamily="34" charset="0"/>
                        </a:rPr>
                        <a:t>3</a:t>
                      </a:r>
                    </a:p>
                  </a:txBody>
                  <a:tcPr anchor="ctr"/>
                </a:tc>
                <a:tc>
                  <a:txBody>
                    <a:bodyPr/>
                    <a:lstStyle/>
                    <a:p>
                      <a:pPr algn="ctr"/>
                      <a:r>
                        <a:rPr lang="en-US" sz="1200" dirty="0">
                          <a:effectLst/>
                          <a:latin typeface="Calibri" panose="020F0502020204030204" pitchFamily="34" charset="0"/>
                          <a:cs typeface="Calibri" panose="020F0502020204030204" pitchFamily="34" charset="0"/>
                        </a:rPr>
                        <a:t>2</a:t>
                      </a:r>
                    </a:p>
                  </a:txBody>
                  <a:tcPr anchor="ctr"/>
                </a:tc>
                <a:tc>
                  <a:txBody>
                    <a:bodyPr/>
                    <a:lstStyle/>
                    <a:p>
                      <a:pPr algn="ctr"/>
                      <a:r>
                        <a:rPr lang="en-US" sz="1200">
                          <a:effectLst/>
                          <a:latin typeface="Calibri" panose="020F0502020204030204" pitchFamily="34" charset="0"/>
                          <a:cs typeface="Calibri" panose="020F0502020204030204" pitchFamily="34" charset="0"/>
                        </a:rPr>
                        <a:t>449</a:t>
                      </a:r>
                    </a:p>
                  </a:txBody>
                  <a:tcPr anchor="ctr"/>
                </a:tc>
                <a:tc>
                  <a:txBody>
                    <a:bodyPr/>
                    <a:lstStyle/>
                    <a:p>
                      <a:pPr algn="ctr"/>
                      <a:r>
                        <a:rPr lang="en-US" sz="1200">
                          <a:effectLst/>
                          <a:latin typeface="Calibri" panose="020F0502020204030204" pitchFamily="34" charset="0"/>
                          <a:cs typeface="Calibri" panose="020F0502020204030204" pitchFamily="34" charset="0"/>
                        </a:rPr>
                        <a:t>0.877</a:t>
                      </a:r>
                    </a:p>
                  </a:txBody>
                  <a:tcPr anchor="ctr"/>
                </a:tc>
                <a:extLst>
                  <a:ext uri="{0D108BD9-81ED-4DB2-BD59-A6C34878D82A}">
                    <a16:rowId xmlns:a16="http://schemas.microsoft.com/office/drawing/2014/main" val="2328660855"/>
                  </a:ext>
                </a:extLst>
              </a:tr>
              <a:tr h="278657">
                <a:tc>
                  <a:txBody>
                    <a:bodyPr/>
                    <a:lstStyle/>
                    <a:p>
                      <a:pPr algn="ctr"/>
                      <a:r>
                        <a:rPr lang="en-US" sz="1200">
                          <a:effectLst/>
                          <a:latin typeface="Calibri" panose="020F0502020204030204" pitchFamily="34" charset="0"/>
                          <a:cs typeface="Calibri" panose="020F0502020204030204" pitchFamily="34" charset="0"/>
                        </a:rPr>
                        <a:t>4</a:t>
                      </a:r>
                    </a:p>
                  </a:txBody>
                  <a:tcPr anchor="ctr"/>
                </a:tc>
                <a:tc>
                  <a:txBody>
                    <a:bodyPr/>
                    <a:lstStyle/>
                    <a:p>
                      <a:pPr algn="ctr"/>
                      <a:r>
                        <a:rPr lang="en-US" sz="1200" dirty="0">
                          <a:effectLst/>
                          <a:latin typeface="Calibri" panose="020F0502020204030204" pitchFamily="34" charset="0"/>
                          <a:cs typeface="Calibri" panose="020F0502020204030204" pitchFamily="34" charset="0"/>
                        </a:rPr>
                        <a:t>2</a:t>
                      </a:r>
                    </a:p>
                  </a:txBody>
                  <a:tcPr anchor="ctr"/>
                </a:tc>
                <a:tc>
                  <a:txBody>
                    <a:bodyPr/>
                    <a:lstStyle/>
                    <a:p>
                      <a:pPr algn="ctr"/>
                      <a:r>
                        <a:rPr lang="en-US" sz="1200">
                          <a:effectLst/>
                          <a:latin typeface="Calibri" panose="020F0502020204030204" pitchFamily="34" charset="0"/>
                          <a:cs typeface="Calibri" panose="020F0502020204030204" pitchFamily="34" charset="0"/>
                        </a:rPr>
                        <a:t>602</a:t>
                      </a:r>
                    </a:p>
                  </a:txBody>
                  <a:tcPr anchor="ctr"/>
                </a:tc>
                <a:tc>
                  <a:txBody>
                    <a:bodyPr/>
                    <a:lstStyle/>
                    <a:p>
                      <a:pPr algn="ctr"/>
                      <a:r>
                        <a:rPr lang="en-US" sz="1200">
                          <a:effectLst/>
                          <a:latin typeface="Calibri" panose="020F0502020204030204" pitchFamily="34" charset="0"/>
                          <a:cs typeface="Calibri" panose="020F0502020204030204" pitchFamily="34" charset="0"/>
                        </a:rPr>
                        <a:t>1.1758</a:t>
                      </a:r>
                    </a:p>
                  </a:txBody>
                  <a:tcPr anchor="ctr"/>
                </a:tc>
                <a:extLst>
                  <a:ext uri="{0D108BD9-81ED-4DB2-BD59-A6C34878D82A}">
                    <a16:rowId xmlns:a16="http://schemas.microsoft.com/office/drawing/2014/main" val="1475528819"/>
                  </a:ext>
                </a:extLst>
              </a:tr>
              <a:tr h="278657">
                <a:tc>
                  <a:txBody>
                    <a:bodyPr/>
                    <a:lstStyle/>
                    <a:p>
                      <a:pPr algn="ctr"/>
                      <a:r>
                        <a:rPr lang="en-US" sz="1200">
                          <a:effectLst/>
                          <a:latin typeface="Calibri" panose="020F0502020204030204" pitchFamily="34" charset="0"/>
                          <a:cs typeface="Calibri" panose="020F0502020204030204" pitchFamily="34" charset="0"/>
                        </a:rPr>
                        <a:t>5</a:t>
                      </a:r>
                    </a:p>
                  </a:txBody>
                  <a:tcPr anchor="ctr"/>
                </a:tc>
                <a:tc>
                  <a:txBody>
                    <a:bodyPr/>
                    <a:lstStyle/>
                    <a:p>
                      <a:pPr algn="ctr"/>
                      <a:r>
                        <a:rPr lang="en-US" sz="1200" dirty="0">
                          <a:effectLst/>
                          <a:latin typeface="Calibri" panose="020F0502020204030204" pitchFamily="34" charset="0"/>
                          <a:cs typeface="Calibri" panose="020F0502020204030204" pitchFamily="34" charset="0"/>
                        </a:rPr>
                        <a:t>4</a:t>
                      </a:r>
                    </a:p>
                  </a:txBody>
                  <a:tcPr anchor="ctr"/>
                </a:tc>
                <a:tc>
                  <a:txBody>
                    <a:bodyPr/>
                    <a:lstStyle/>
                    <a:p>
                      <a:pPr algn="ctr"/>
                      <a:r>
                        <a:rPr lang="en-US" sz="1200">
                          <a:effectLst/>
                          <a:latin typeface="Calibri" panose="020F0502020204030204" pitchFamily="34" charset="0"/>
                          <a:cs typeface="Calibri" panose="020F0502020204030204" pitchFamily="34" charset="0"/>
                        </a:rPr>
                        <a:t>378</a:t>
                      </a:r>
                    </a:p>
                  </a:txBody>
                  <a:tcPr anchor="ctr"/>
                </a:tc>
                <a:tc>
                  <a:txBody>
                    <a:bodyPr/>
                    <a:lstStyle/>
                    <a:p>
                      <a:pPr algn="ctr"/>
                      <a:r>
                        <a:rPr lang="en-US" sz="1200">
                          <a:effectLst/>
                          <a:latin typeface="Calibri" panose="020F0502020204030204" pitchFamily="34" charset="0"/>
                          <a:cs typeface="Calibri" panose="020F0502020204030204" pitchFamily="34" charset="0"/>
                        </a:rPr>
                        <a:t>1.4766</a:t>
                      </a:r>
                    </a:p>
                  </a:txBody>
                  <a:tcPr anchor="ctr"/>
                </a:tc>
                <a:extLst>
                  <a:ext uri="{0D108BD9-81ED-4DB2-BD59-A6C34878D82A}">
                    <a16:rowId xmlns:a16="http://schemas.microsoft.com/office/drawing/2014/main" val="1457505086"/>
                  </a:ext>
                </a:extLst>
              </a:tr>
              <a:tr h="278657">
                <a:tc>
                  <a:txBody>
                    <a:bodyPr/>
                    <a:lstStyle/>
                    <a:p>
                      <a:pPr algn="ctr"/>
                      <a:r>
                        <a:rPr lang="en-US" sz="1200">
                          <a:effectLst/>
                          <a:latin typeface="Calibri" panose="020F0502020204030204" pitchFamily="34" charset="0"/>
                          <a:cs typeface="Calibri" panose="020F0502020204030204" pitchFamily="34" charset="0"/>
                        </a:rPr>
                        <a:t>6</a:t>
                      </a:r>
                    </a:p>
                  </a:txBody>
                  <a:tcPr anchor="ctr"/>
                </a:tc>
                <a:tc>
                  <a:txBody>
                    <a:bodyPr/>
                    <a:lstStyle/>
                    <a:p>
                      <a:pPr algn="ctr"/>
                      <a:r>
                        <a:rPr lang="en-US" sz="1200" dirty="0">
                          <a:effectLst/>
                          <a:latin typeface="Calibri" panose="020F0502020204030204" pitchFamily="34" charset="0"/>
                          <a:cs typeface="Calibri" panose="020F0502020204030204" pitchFamily="34" charset="0"/>
                        </a:rPr>
                        <a:t>4</a:t>
                      </a:r>
                    </a:p>
                  </a:txBody>
                  <a:tcPr anchor="ctr"/>
                </a:tc>
                <a:tc>
                  <a:txBody>
                    <a:bodyPr/>
                    <a:lstStyle/>
                    <a:p>
                      <a:pPr algn="ctr"/>
                      <a:r>
                        <a:rPr lang="en-US" sz="1200">
                          <a:effectLst/>
                          <a:latin typeface="Calibri" panose="020F0502020204030204" pitchFamily="34" charset="0"/>
                          <a:cs typeface="Calibri" panose="020F0502020204030204" pitchFamily="34" charset="0"/>
                        </a:rPr>
                        <a:t>434</a:t>
                      </a:r>
                    </a:p>
                  </a:txBody>
                  <a:tcPr anchor="ctr"/>
                </a:tc>
                <a:tc>
                  <a:txBody>
                    <a:bodyPr/>
                    <a:lstStyle/>
                    <a:p>
                      <a:pPr algn="ctr"/>
                      <a:r>
                        <a:rPr lang="en-US" sz="1200">
                          <a:effectLst/>
                          <a:latin typeface="Calibri" panose="020F0502020204030204" pitchFamily="34" charset="0"/>
                          <a:cs typeface="Calibri" panose="020F0502020204030204" pitchFamily="34" charset="0"/>
                        </a:rPr>
                        <a:t>1.6953</a:t>
                      </a:r>
                    </a:p>
                  </a:txBody>
                  <a:tcPr anchor="ctr"/>
                </a:tc>
                <a:extLst>
                  <a:ext uri="{0D108BD9-81ED-4DB2-BD59-A6C34878D82A}">
                    <a16:rowId xmlns:a16="http://schemas.microsoft.com/office/drawing/2014/main" val="1519431216"/>
                  </a:ext>
                </a:extLst>
              </a:tr>
              <a:tr h="278657">
                <a:tc>
                  <a:txBody>
                    <a:bodyPr/>
                    <a:lstStyle/>
                    <a:p>
                      <a:pPr algn="ctr"/>
                      <a:r>
                        <a:rPr lang="en-US" sz="1200">
                          <a:effectLst/>
                          <a:latin typeface="Calibri" panose="020F0502020204030204" pitchFamily="34" charset="0"/>
                          <a:cs typeface="Calibri" panose="020F0502020204030204" pitchFamily="34" charset="0"/>
                        </a:rPr>
                        <a:t>7</a:t>
                      </a:r>
                    </a:p>
                  </a:txBody>
                  <a:tcPr anchor="ctr"/>
                </a:tc>
                <a:tc>
                  <a:txBody>
                    <a:bodyPr/>
                    <a:lstStyle/>
                    <a:p>
                      <a:pPr algn="ctr"/>
                      <a:r>
                        <a:rPr lang="en-US" sz="1200">
                          <a:effectLst/>
                          <a:latin typeface="Calibri" panose="020F0502020204030204" pitchFamily="34" charset="0"/>
                          <a:cs typeface="Calibri" panose="020F0502020204030204" pitchFamily="34" charset="0"/>
                        </a:rPr>
                        <a:t>4</a:t>
                      </a:r>
                    </a:p>
                  </a:txBody>
                  <a:tcPr anchor="ctr"/>
                </a:tc>
                <a:tc>
                  <a:txBody>
                    <a:bodyPr/>
                    <a:lstStyle/>
                    <a:p>
                      <a:pPr algn="ctr"/>
                      <a:r>
                        <a:rPr lang="en-US" sz="1200" dirty="0">
                          <a:effectLst/>
                          <a:latin typeface="Calibri" panose="020F0502020204030204" pitchFamily="34" charset="0"/>
                          <a:cs typeface="Calibri" panose="020F0502020204030204" pitchFamily="34" charset="0"/>
                        </a:rPr>
                        <a:t>490</a:t>
                      </a:r>
                    </a:p>
                  </a:txBody>
                  <a:tcPr anchor="ctr"/>
                </a:tc>
                <a:tc>
                  <a:txBody>
                    <a:bodyPr/>
                    <a:lstStyle/>
                    <a:p>
                      <a:pPr algn="ctr"/>
                      <a:r>
                        <a:rPr lang="en-US" sz="1200">
                          <a:effectLst/>
                          <a:latin typeface="Calibri" panose="020F0502020204030204" pitchFamily="34" charset="0"/>
                          <a:cs typeface="Calibri" panose="020F0502020204030204" pitchFamily="34" charset="0"/>
                        </a:rPr>
                        <a:t>1.9141</a:t>
                      </a:r>
                    </a:p>
                  </a:txBody>
                  <a:tcPr anchor="ctr"/>
                </a:tc>
                <a:extLst>
                  <a:ext uri="{0D108BD9-81ED-4DB2-BD59-A6C34878D82A}">
                    <a16:rowId xmlns:a16="http://schemas.microsoft.com/office/drawing/2014/main" val="3648912138"/>
                  </a:ext>
                </a:extLst>
              </a:tr>
              <a:tr h="278657">
                <a:tc>
                  <a:txBody>
                    <a:bodyPr/>
                    <a:lstStyle/>
                    <a:p>
                      <a:pPr algn="ctr"/>
                      <a:r>
                        <a:rPr lang="en-US" sz="1200">
                          <a:effectLst/>
                          <a:latin typeface="Calibri" panose="020F0502020204030204" pitchFamily="34" charset="0"/>
                          <a:cs typeface="Calibri" panose="020F0502020204030204" pitchFamily="34" charset="0"/>
                        </a:rPr>
                        <a:t>8</a:t>
                      </a:r>
                    </a:p>
                  </a:txBody>
                  <a:tcPr anchor="ctr"/>
                </a:tc>
                <a:tc>
                  <a:txBody>
                    <a:bodyPr/>
                    <a:lstStyle/>
                    <a:p>
                      <a:pPr algn="ctr"/>
                      <a:r>
                        <a:rPr lang="en-US" sz="1200">
                          <a:effectLst/>
                          <a:latin typeface="Calibri" panose="020F0502020204030204" pitchFamily="34" charset="0"/>
                          <a:cs typeface="Calibri" panose="020F0502020204030204" pitchFamily="34" charset="0"/>
                        </a:rPr>
                        <a:t>4</a:t>
                      </a:r>
                    </a:p>
                  </a:txBody>
                  <a:tcPr anchor="ctr"/>
                </a:tc>
                <a:tc>
                  <a:txBody>
                    <a:bodyPr/>
                    <a:lstStyle/>
                    <a:p>
                      <a:pPr algn="ctr"/>
                      <a:r>
                        <a:rPr lang="en-US" sz="1200" dirty="0">
                          <a:effectLst/>
                          <a:latin typeface="Calibri" panose="020F0502020204030204" pitchFamily="34" charset="0"/>
                          <a:cs typeface="Calibri" panose="020F0502020204030204" pitchFamily="34" charset="0"/>
                        </a:rPr>
                        <a:t>553</a:t>
                      </a:r>
                    </a:p>
                  </a:txBody>
                  <a:tcPr anchor="ctr"/>
                </a:tc>
                <a:tc>
                  <a:txBody>
                    <a:bodyPr/>
                    <a:lstStyle/>
                    <a:p>
                      <a:pPr algn="ctr"/>
                      <a:r>
                        <a:rPr lang="en-US" sz="1200">
                          <a:effectLst/>
                          <a:latin typeface="Calibri" panose="020F0502020204030204" pitchFamily="34" charset="0"/>
                          <a:cs typeface="Calibri" panose="020F0502020204030204" pitchFamily="34" charset="0"/>
                        </a:rPr>
                        <a:t>2.1602</a:t>
                      </a:r>
                    </a:p>
                  </a:txBody>
                  <a:tcPr anchor="ctr"/>
                </a:tc>
                <a:extLst>
                  <a:ext uri="{0D108BD9-81ED-4DB2-BD59-A6C34878D82A}">
                    <a16:rowId xmlns:a16="http://schemas.microsoft.com/office/drawing/2014/main" val="3743171517"/>
                  </a:ext>
                </a:extLst>
              </a:tr>
              <a:tr h="278657">
                <a:tc>
                  <a:txBody>
                    <a:bodyPr/>
                    <a:lstStyle/>
                    <a:p>
                      <a:pPr algn="ctr"/>
                      <a:r>
                        <a:rPr lang="en-US" sz="1200">
                          <a:effectLst/>
                          <a:latin typeface="Calibri" panose="020F0502020204030204" pitchFamily="34" charset="0"/>
                          <a:cs typeface="Calibri" panose="020F0502020204030204" pitchFamily="34" charset="0"/>
                        </a:rPr>
                        <a:t>9</a:t>
                      </a:r>
                    </a:p>
                  </a:txBody>
                  <a:tcPr anchor="ctr"/>
                </a:tc>
                <a:tc>
                  <a:txBody>
                    <a:bodyPr/>
                    <a:lstStyle/>
                    <a:p>
                      <a:pPr algn="ctr"/>
                      <a:r>
                        <a:rPr lang="en-US" sz="1200">
                          <a:effectLst/>
                          <a:latin typeface="Calibri" panose="020F0502020204030204" pitchFamily="34" charset="0"/>
                          <a:cs typeface="Calibri" panose="020F0502020204030204" pitchFamily="34" charset="0"/>
                        </a:rPr>
                        <a:t>4</a:t>
                      </a:r>
                    </a:p>
                  </a:txBody>
                  <a:tcPr anchor="ctr"/>
                </a:tc>
                <a:tc>
                  <a:txBody>
                    <a:bodyPr/>
                    <a:lstStyle/>
                    <a:p>
                      <a:pPr algn="ctr"/>
                      <a:r>
                        <a:rPr lang="en-US" sz="1200" dirty="0">
                          <a:effectLst/>
                          <a:latin typeface="Calibri" panose="020F0502020204030204" pitchFamily="34" charset="0"/>
                          <a:cs typeface="Calibri" panose="020F0502020204030204" pitchFamily="34" charset="0"/>
                        </a:rPr>
                        <a:t>616</a:t>
                      </a:r>
                    </a:p>
                  </a:txBody>
                  <a:tcPr anchor="ctr"/>
                </a:tc>
                <a:tc>
                  <a:txBody>
                    <a:bodyPr/>
                    <a:lstStyle/>
                    <a:p>
                      <a:pPr algn="ctr"/>
                      <a:r>
                        <a:rPr lang="en-US" sz="1200">
                          <a:effectLst/>
                          <a:latin typeface="Calibri" panose="020F0502020204030204" pitchFamily="34" charset="0"/>
                          <a:cs typeface="Calibri" panose="020F0502020204030204" pitchFamily="34" charset="0"/>
                        </a:rPr>
                        <a:t>2.4063</a:t>
                      </a:r>
                    </a:p>
                  </a:txBody>
                  <a:tcPr anchor="ctr"/>
                </a:tc>
                <a:extLst>
                  <a:ext uri="{0D108BD9-81ED-4DB2-BD59-A6C34878D82A}">
                    <a16:rowId xmlns:a16="http://schemas.microsoft.com/office/drawing/2014/main" val="2367944690"/>
                  </a:ext>
                </a:extLst>
              </a:tr>
              <a:tr h="278657">
                <a:tc>
                  <a:txBody>
                    <a:bodyPr/>
                    <a:lstStyle/>
                    <a:p>
                      <a:pPr algn="ctr"/>
                      <a:r>
                        <a:rPr lang="en-US" sz="1200">
                          <a:effectLst/>
                          <a:latin typeface="Calibri" panose="020F0502020204030204" pitchFamily="34" charset="0"/>
                          <a:cs typeface="Calibri" panose="020F0502020204030204" pitchFamily="34" charset="0"/>
                        </a:rPr>
                        <a:t>10</a:t>
                      </a:r>
                    </a:p>
                  </a:txBody>
                  <a:tcPr anchor="ctr"/>
                </a:tc>
                <a:tc>
                  <a:txBody>
                    <a:bodyPr/>
                    <a:lstStyle/>
                    <a:p>
                      <a:pPr algn="ctr"/>
                      <a:r>
                        <a:rPr lang="en-US" sz="1200">
                          <a:effectLst/>
                          <a:latin typeface="Calibri" panose="020F0502020204030204" pitchFamily="34" charset="0"/>
                          <a:cs typeface="Calibri" panose="020F0502020204030204" pitchFamily="34" charset="0"/>
                        </a:rPr>
                        <a:t>4</a:t>
                      </a:r>
                    </a:p>
                  </a:txBody>
                  <a:tcPr anchor="ctr"/>
                </a:tc>
                <a:tc>
                  <a:txBody>
                    <a:bodyPr/>
                    <a:lstStyle/>
                    <a:p>
                      <a:pPr algn="ctr"/>
                      <a:r>
                        <a:rPr lang="en-US" sz="1200" dirty="0">
                          <a:effectLst/>
                          <a:latin typeface="Calibri" panose="020F0502020204030204" pitchFamily="34" charset="0"/>
                          <a:cs typeface="Calibri" panose="020F0502020204030204" pitchFamily="34" charset="0"/>
                        </a:rPr>
                        <a:t>658</a:t>
                      </a:r>
                    </a:p>
                  </a:txBody>
                  <a:tcPr anchor="ctr"/>
                </a:tc>
                <a:tc>
                  <a:txBody>
                    <a:bodyPr/>
                    <a:lstStyle/>
                    <a:p>
                      <a:pPr algn="ctr"/>
                      <a:r>
                        <a:rPr lang="en-US" sz="1200">
                          <a:effectLst/>
                          <a:latin typeface="Calibri" panose="020F0502020204030204" pitchFamily="34" charset="0"/>
                          <a:cs typeface="Calibri" panose="020F0502020204030204" pitchFamily="34" charset="0"/>
                        </a:rPr>
                        <a:t>2.5703</a:t>
                      </a:r>
                    </a:p>
                  </a:txBody>
                  <a:tcPr anchor="ctr"/>
                </a:tc>
                <a:extLst>
                  <a:ext uri="{0D108BD9-81ED-4DB2-BD59-A6C34878D82A}">
                    <a16:rowId xmlns:a16="http://schemas.microsoft.com/office/drawing/2014/main" val="3582653714"/>
                  </a:ext>
                </a:extLst>
              </a:tr>
              <a:tr h="278657">
                <a:tc>
                  <a:txBody>
                    <a:bodyPr/>
                    <a:lstStyle/>
                    <a:p>
                      <a:pPr algn="ctr"/>
                      <a:r>
                        <a:rPr lang="en-US" sz="1200">
                          <a:effectLst/>
                          <a:latin typeface="Calibri" panose="020F0502020204030204" pitchFamily="34" charset="0"/>
                          <a:cs typeface="Calibri" panose="020F0502020204030204" pitchFamily="34" charset="0"/>
                        </a:rPr>
                        <a:t>11</a:t>
                      </a:r>
                    </a:p>
                  </a:txBody>
                  <a:tcPr anchor="ctr"/>
                </a:tc>
                <a:tc>
                  <a:txBody>
                    <a:bodyPr/>
                    <a:lstStyle/>
                    <a:p>
                      <a:pPr algn="ctr"/>
                      <a:r>
                        <a:rPr lang="en-US" sz="1200">
                          <a:effectLst/>
                          <a:latin typeface="Calibri" panose="020F0502020204030204" pitchFamily="34" charset="0"/>
                          <a:cs typeface="Calibri" panose="020F0502020204030204" pitchFamily="34" charset="0"/>
                        </a:rPr>
                        <a:t>6</a:t>
                      </a:r>
                    </a:p>
                  </a:txBody>
                  <a:tcPr anchor="ctr"/>
                </a:tc>
                <a:tc>
                  <a:txBody>
                    <a:bodyPr/>
                    <a:lstStyle/>
                    <a:p>
                      <a:pPr algn="ctr"/>
                      <a:r>
                        <a:rPr lang="en-US" sz="1200" dirty="0">
                          <a:effectLst/>
                          <a:latin typeface="Calibri" panose="020F0502020204030204" pitchFamily="34" charset="0"/>
                          <a:cs typeface="Calibri" panose="020F0502020204030204" pitchFamily="34" charset="0"/>
                        </a:rPr>
                        <a:t>466</a:t>
                      </a:r>
                    </a:p>
                  </a:txBody>
                  <a:tcPr anchor="ctr"/>
                </a:tc>
                <a:tc>
                  <a:txBody>
                    <a:bodyPr/>
                    <a:lstStyle/>
                    <a:p>
                      <a:pPr algn="ctr"/>
                      <a:r>
                        <a:rPr lang="en-US" sz="1200">
                          <a:effectLst/>
                          <a:latin typeface="Calibri" panose="020F0502020204030204" pitchFamily="34" charset="0"/>
                          <a:cs typeface="Calibri" panose="020F0502020204030204" pitchFamily="34" charset="0"/>
                        </a:rPr>
                        <a:t>2.7305</a:t>
                      </a:r>
                    </a:p>
                  </a:txBody>
                  <a:tcPr anchor="ctr"/>
                </a:tc>
                <a:extLst>
                  <a:ext uri="{0D108BD9-81ED-4DB2-BD59-A6C34878D82A}">
                    <a16:rowId xmlns:a16="http://schemas.microsoft.com/office/drawing/2014/main" val="1920110227"/>
                  </a:ext>
                </a:extLst>
              </a:tr>
              <a:tr h="278657">
                <a:tc>
                  <a:txBody>
                    <a:bodyPr/>
                    <a:lstStyle/>
                    <a:p>
                      <a:pPr algn="ctr"/>
                      <a:r>
                        <a:rPr lang="en-US" sz="1200">
                          <a:effectLst/>
                          <a:latin typeface="Calibri" panose="020F0502020204030204" pitchFamily="34" charset="0"/>
                          <a:cs typeface="Calibri" panose="020F0502020204030204" pitchFamily="34" charset="0"/>
                        </a:rPr>
                        <a:t>12</a:t>
                      </a:r>
                    </a:p>
                  </a:txBody>
                  <a:tcPr anchor="ctr"/>
                </a:tc>
                <a:tc>
                  <a:txBody>
                    <a:bodyPr/>
                    <a:lstStyle/>
                    <a:p>
                      <a:pPr algn="ctr"/>
                      <a:r>
                        <a:rPr lang="en-US" sz="1200">
                          <a:effectLst/>
                          <a:latin typeface="Calibri" panose="020F0502020204030204" pitchFamily="34" charset="0"/>
                          <a:cs typeface="Calibri" panose="020F0502020204030204" pitchFamily="34" charset="0"/>
                        </a:rPr>
                        <a:t>6</a:t>
                      </a:r>
                    </a:p>
                  </a:txBody>
                  <a:tcPr anchor="ctr"/>
                </a:tc>
                <a:tc>
                  <a:txBody>
                    <a:bodyPr/>
                    <a:lstStyle/>
                    <a:p>
                      <a:pPr algn="ctr"/>
                      <a:r>
                        <a:rPr lang="en-US" sz="1200">
                          <a:effectLst/>
                          <a:latin typeface="Calibri" panose="020F0502020204030204" pitchFamily="34" charset="0"/>
                          <a:cs typeface="Calibri" panose="020F0502020204030204" pitchFamily="34" charset="0"/>
                        </a:rPr>
                        <a:t>517</a:t>
                      </a:r>
                    </a:p>
                  </a:txBody>
                  <a:tcPr anchor="ctr"/>
                </a:tc>
                <a:tc>
                  <a:txBody>
                    <a:bodyPr/>
                    <a:lstStyle/>
                    <a:p>
                      <a:pPr algn="ctr"/>
                      <a:r>
                        <a:rPr lang="en-US" sz="1200" dirty="0">
                          <a:effectLst/>
                          <a:latin typeface="Calibri" panose="020F0502020204030204" pitchFamily="34" charset="0"/>
                          <a:cs typeface="Calibri" panose="020F0502020204030204" pitchFamily="34" charset="0"/>
                        </a:rPr>
                        <a:t>3.0293</a:t>
                      </a:r>
                    </a:p>
                  </a:txBody>
                  <a:tcPr anchor="ctr"/>
                </a:tc>
                <a:extLst>
                  <a:ext uri="{0D108BD9-81ED-4DB2-BD59-A6C34878D82A}">
                    <a16:rowId xmlns:a16="http://schemas.microsoft.com/office/drawing/2014/main" val="2058980299"/>
                  </a:ext>
                </a:extLst>
              </a:tr>
              <a:tr h="278657">
                <a:tc>
                  <a:txBody>
                    <a:bodyPr/>
                    <a:lstStyle/>
                    <a:p>
                      <a:pPr algn="ctr"/>
                      <a:r>
                        <a:rPr lang="en-US" sz="1200">
                          <a:effectLst/>
                          <a:latin typeface="Calibri" panose="020F0502020204030204" pitchFamily="34" charset="0"/>
                          <a:cs typeface="Calibri" panose="020F0502020204030204" pitchFamily="34" charset="0"/>
                        </a:rPr>
                        <a:t>13</a:t>
                      </a:r>
                    </a:p>
                  </a:txBody>
                  <a:tcPr anchor="ctr"/>
                </a:tc>
                <a:tc>
                  <a:txBody>
                    <a:bodyPr/>
                    <a:lstStyle/>
                    <a:p>
                      <a:pPr algn="ctr"/>
                      <a:r>
                        <a:rPr lang="en-US" sz="1200">
                          <a:effectLst/>
                          <a:latin typeface="Calibri" panose="020F0502020204030204" pitchFamily="34" charset="0"/>
                          <a:cs typeface="Calibri" panose="020F0502020204030204" pitchFamily="34" charset="0"/>
                        </a:rPr>
                        <a:t>6</a:t>
                      </a:r>
                    </a:p>
                  </a:txBody>
                  <a:tcPr anchor="ctr"/>
                </a:tc>
                <a:tc>
                  <a:txBody>
                    <a:bodyPr/>
                    <a:lstStyle/>
                    <a:p>
                      <a:pPr algn="ctr"/>
                      <a:r>
                        <a:rPr lang="en-US" sz="1200">
                          <a:effectLst/>
                          <a:latin typeface="Calibri" panose="020F0502020204030204" pitchFamily="34" charset="0"/>
                          <a:cs typeface="Calibri" panose="020F0502020204030204" pitchFamily="34" charset="0"/>
                        </a:rPr>
                        <a:t>567</a:t>
                      </a:r>
                    </a:p>
                  </a:txBody>
                  <a:tcPr anchor="ctr"/>
                </a:tc>
                <a:tc>
                  <a:txBody>
                    <a:bodyPr/>
                    <a:lstStyle/>
                    <a:p>
                      <a:pPr algn="ctr"/>
                      <a:r>
                        <a:rPr lang="en-US" sz="1200" dirty="0">
                          <a:effectLst/>
                          <a:latin typeface="Calibri" panose="020F0502020204030204" pitchFamily="34" charset="0"/>
                          <a:cs typeface="Calibri" panose="020F0502020204030204" pitchFamily="34" charset="0"/>
                        </a:rPr>
                        <a:t>3.3223</a:t>
                      </a:r>
                    </a:p>
                  </a:txBody>
                  <a:tcPr anchor="ctr"/>
                </a:tc>
                <a:extLst>
                  <a:ext uri="{0D108BD9-81ED-4DB2-BD59-A6C34878D82A}">
                    <a16:rowId xmlns:a16="http://schemas.microsoft.com/office/drawing/2014/main" val="4001973220"/>
                  </a:ext>
                </a:extLst>
              </a:tr>
            </a:tbl>
          </a:graphicData>
        </a:graphic>
      </p:graphicFrame>
      <p:graphicFrame>
        <p:nvGraphicFramePr>
          <p:cNvPr id="4" name="Table 3">
            <a:extLst>
              <a:ext uri="{FF2B5EF4-FFF2-40B4-BE49-F238E27FC236}">
                <a16:creationId xmlns:a16="http://schemas.microsoft.com/office/drawing/2014/main" id="{EBDF0789-FCD9-186F-FEC8-3193AD68784D}"/>
              </a:ext>
            </a:extLst>
          </p:cNvPr>
          <p:cNvGraphicFramePr>
            <a:graphicFrameLocks noGrp="1"/>
          </p:cNvGraphicFramePr>
          <p:nvPr>
            <p:extLst>
              <p:ext uri="{D42A27DB-BD31-4B8C-83A1-F6EECF244321}">
                <p14:modId xmlns:p14="http://schemas.microsoft.com/office/powerpoint/2010/main" val="3571849267"/>
              </p:ext>
            </p:extLst>
          </p:nvPr>
        </p:nvGraphicFramePr>
        <p:xfrm>
          <a:off x="4686300" y="1341362"/>
          <a:ext cx="4229100" cy="4602238"/>
        </p:xfrm>
        <a:graphic>
          <a:graphicData uri="http://schemas.openxmlformats.org/drawingml/2006/table">
            <a:tbl>
              <a:tblPr firstRow="1" bandRow="1">
                <a:tableStyleId>{5C22544A-7EE6-4342-B048-85BDC9FD1C3A}</a:tableStyleId>
              </a:tblPr>
              <a:tblGrid>
                <a:gridCol w="1057275">
                  <a:extLst>
                    <a:ext uri="{9D8B030D-6E8A-4147-A177-3AD203B41FA5}">
                      <a16:colId xmlns:a16="http://schemas.microsoft.com/office/drawing/2014/main" val="2458428180"/>
                    </a:ext>
                  </a:extLst>
                </a:gridCol>
                <a:gridCol w="1057275">
                  <a:extLst>
                    <a:ext uri="{9D8B030D-6E8A-4147-A177-3AD203B41FA5}">
                      <a16:colId xmlns:a16="http://schemas.microsoft.com/office/drawing/2014/main" val="1398831626"/>
                    </a:ext>
                  </a:extLst>
                </a:gridCol>
                <a:gridCol w="1057275">
                  <a:extLst>
                    <a:ext uri="{9D8B030D-6E8A-4147-A177-3AD203B41FA5}">
                      <a16:colId xmlns:a16="http://schemas.microsoft.com/office/drawing/2014/main" val="3198057145"/>
                    </a:ext>
                  </a:extLst>
                </a:gridCol>
                <a:gridCol w="1057275">
                  <a:extLst>
                    <a:ext uri="{9D8B030D-6E8A-4147-A177-3AD203B41FA5}">
                      <a16:colId xmlns:a16="http://schemas.microsoft.com/office/drawing/2014/main" val="2037509920"/>
                    </a:ext>
                  </a:extLst>
                </a:gridCol>
              </a:tblGrid>
              <a:tr h="529247">
                <a:tc>
                  <a:txBody>
                    <a:bodyPr/>
                    <a:lstStyle/>
                    <a:p>
                      <a:pPr algn="ctr"/>
                      <a:r>
                        <a:rPr lang="en-US" sz="1000">
                          <a:effectLst/>
                          <a:latin typeface="Verdana" panose="020B0604030504040204" pitchFamily="34" charset="0"/>
                        </a:rPr>
                        <a:t>MCS Index</a:t>
                      </a:r>
                    </a:p>
                    <a:p>
                      <a:pPr algn="ctr"/>
                      <a:r>
                        <a:rPr lang="en-US" sz="1000">
                          <a:effectLst/>
                          <a:latin typeface="Verdana" panose="020B0604030504040204" pitchFamily="34" charset="0"/>
                        </a:rPr>
                        <a:t>I</a:t>
                      </a:r>
                      <a:r>
                        <a:rPr lang="en-US" sz="1000" baseline="-25000">
                          <a:effectLst/>
                          <a:latin typeface="Verdana" panose="020B0604030504040204" pitchFamily="34" charset="0"/>
                        </a:rPr>
                        <a:t>MCS</a:t>
                      </a:r>
                      <a:endParaRPr lang="en-US" sz="1000">
                        <a:effectLst/>
                        <a:latin typeface="Verdana" panose="020B0604030504040204" pitchFamily="34" charset="0"/>
                      </a:endParaRPr>
                    </a:p>
                  </a:txBody>
                  <a:tcPr anchor="ctr"/>
                </a:tc>
                <a:tc>
                  <a:txBody>
                    <a:bodyPr/>
                    <a:lstStyle/>
                    <a:p>
                      <a:pPr algn="ctr"/>
                      <a:r>
                        <a:rPr lang="en-US" sz="1000">
                          <a:effectLst/>
                          <a:latin typeface="Verdana" panose="020B0604030504040204" pitchFamily="34" charset="0"/>
                        </a:rPr>
                        <a:t>Modulation Order</a:t>
                      </a:r>
                    </a:p>
                    <a:p>
                      <a:pPr algn="ctr"/>
                      <a:r>
                        <a:rPr lang="en-US" sz="1000" err="1">
                          <a:effectLst/>
                          <a:latin typeface="Verdana" panose="020B0604030504040204" pitchFamily="34" charset="0"/>
                        </a:rPr>
                        <a:t>Q</a:t>
                      </a:r>
                      <a:r>
                        <a:rPr lang="en-US" sz="1000" baseline="-25000" err="1">
                          <a:effectLst/>
                          <a:latin typeface="Verdana" panose="020B0604030504040204" pitchFamily="34" charset="0"/>
                        </a:rPr>
                        <a:t>m</a:t>
                      </a:r>
                      <a:endParaRPr lang="en-US" sz="1000">
                        <a:effectLst/>
                        <a:latin typeface="Verdana" panose="020B0604030504040204" pitchFamily="34" charset="0"/>
                      </a:endParaRPr>
                    </a:p>
                  </a:txBody>
                  <a:tcPr anchor="ctr"/>
                </a:tc>
                <a:tc>
                  <a:txBody>
                    <a:bodyPr/>
                    <a:lstStyle/>
                    <a:p>
                      <a:pPr algn="ctr"/>
                      <a:r>
                        <a:rPr lang="en-US" sz="1000">
                          <a:effectLst/>
                          <a:latin typeface="Verdana" panose="020B0604030504040204" pitchFamily="34" charset="0"/>
                        </a:rPr>
                        <a:t>Target code Rate x [1024]</a:t>
                      </a:r>
                    </a:p>
                    <a:p>
                      <a:pPr algn="ctr"/>
                      <a:r>
                        <a:rPr lang="en-US" sz="1000">
                          <a:effectLst/>
                          <a:latin typeface="Verdana" panose="020B0604030504040204" pitchFamily="34" charset="0"/>
                        </a:rPr>
                        <a:t>R</a:t>
                      </a:r>
                    </a:p>
                  </a:txBody>
                  <a:tcPr anchor="ctr"/>
                </a:tc>
                <a:tc>
                  <a:txBody>
                    <a:bodyPr/>
                    <a:lstStyle/>
                    <a:p>
                      <a:pPr algn="ctr"/>
                      <a:r>
                        <a:rPr lang="en-US" sz="1000">
                          <a:effectLst/>
                          <a:latin typeface="Verdana" panose="020B0604030504040204" pitchFamily="34" charset="0"/>
                        </a:rPr>
                        <a:t>Spectral</a:t>
                      </a:r>
                    </a:p>
                    <a:p>
                      <a:pPr algn="ctr"/>
                      <a:r>
                        <a:rPr lang="en-US" sz="1000">
                          <a:effectLst/>
                          <a:latin typeface="Verdana" panose="020B0604030504040204" pitchFamily="34" charset="0"/>
                        </a:rPr>
                        <a:t>efficiency</a:t>
                      </a:r>
                    </a:p>
                  </a:txBody>
                  <a:tcPr anchor="ctr"/>
                </a:tc>
                <a:extLst>
                  <a:ext uri="{0D108BD9-81ED-4DB2-BD59-A6C34878D82A}">
                    <a16:rowId xmlns:a16="http://schemas.microsoft.com/office/drawing/2014/main" val="800518800"/>
                  </a:ext>
                </a:extLst>
              </a:tr>
              <a:tr h="278657">
                <a:tc>
                  <a:txBody>
                    <a:bodyPr/>
                    <a:lstStyle/>
                    <a:p>
                      <a:pPr algn="ctr"/>
                      <a:r>
                        <a:rPr lang="en-US" sz="1200" dirty="0">
                          <a:effectLst/>
                          <a:latin typeface="Calibri" panose="020F0502020204030204" pitchFamily="34" charset="0"/>
                          <a:cs typeface="Calibri" panose="020F0502020204030204" pitchFamily="34" charset="0"/>
                        </a:rPr>
                        <a:t>14</a:t>
                      </a:r>
                    </a:p>
                  </a:txBody>
                  <a:tcPr anchor="ctr"/>
                </a:tc>
                <a:tc>
                  <a:txBody>
                    <a:bodyPr/>
                    <a:lstStyle/>
                    <a:p>
                      <a:pPr algn="ctr"/>
                      <a:r>
                        <a:rPr lang="en-US" sz="1200">
                          <a:effectLst/>
                          <a:latin typeface="Calibri" panose="020F0502020204030204" pitchFamily="34" charset="0"/>
                          <a:cs typeface="Calibri" panose="020F0502020204030204" pitchFamily="34" charset="0"/>
                        </a:rPr>
                        <a:t>6</a:t>
                      </a:r>
                    </a:p>
                  </a:txBody>
                  <a:tcPr anchor="ctr"/>
                </a:tc>
                <a:tc>
                  <a:txBody>
                    <a:bodyPr/>
                    <a:lstStyle/>
                    <a:p>
                      <a:pPr algn="ctr"/>
                      <a:r>
                        <a:rPr lang="en-US" sz="1200">
                          <a:effectLst/>
                          <a:latin typeface="Calibri" panose="020F0502020204030204" pitchFamily="34" charset="0"/>
                          <a:cs typeface="Calibri" panose="020F0502020204030204" pitchFamily="34" charset="0"/>
                        </a:rPr>
                        <a:t>616</a:t>
                      </a:r>
                    </a:p>
                  </a:txBody>
                  <a:tcPr anchor="ctr"/>
                </a:tc>
                <a:tc>
                  <a:txBody>
                    <a:bodyPr/>
                    <a:lstStyle/>
                    <a:p>
                      <a:pPr algn="ctr"/>
                      <a:r>
                        <a:rPr lang="en-US" sz="1200">
                          <a:effectLst/>
                          <a:latin typeface="Calibri" panose="020F0502020204030204" pitchFamily="34" charset="0"/>
                          <a:cs typeface="Calibri" panose="020F0502020204030204" pitchFamily="34" charset="0"/>
                        </a:rPr>
                        <a:t>3.6094</a:t>
                      </a:r>
                    </a:p>
                  </a:txBody>
                  <a:tcPr anchor="ctr"/>
                </a:tc>
                <a:extLst>
                  <a:ext uri="{0D108BD9-81ED-4DB2-BD59-A6C34878D82A}">
                    <a16:rowId xmlns:a16="http://schemas.microsoft.com/office/drawing/2014/main" val="402643951"/>
                  </a:ext>
                </a:extLst>
              </a:tr>
              <a:tr h="278657">
                <a:tc>
                  <a:txBody>
                    <a:bodyPr/>
                    <a:lstStyle/>
                    <a:p>
                      <a:pPr algn="ctr"/>
                      <a:r>
                        <a:rPr lang="en-US" sz="1200" dirty="0">
                          <a:effectLst/>
                          <a:latin typeface="Calibri" panose="020F0502020204030204" pitchFamily="34" charset="0"/>
                          <a:cs typeface="Calibri" panose="020F0502020204030204" pitchFamily="34" charset="0"/>
                        </a:rPr>
                        <a:t>15</a:t>
                      </a:r>
                    </a:p>
                  </a:txBody>
                  <a:tcPr anchor="ctr"/>
                </a:tc>
                <a:tc>
                  <a:txBody>
                    <a:bodyPr/>
                    <a:lstStyle/>
                    <a:p>
                      <a:pPr algn="ctr"/>
                      <a:r>
                        <a:rPr lang="en-US" sz="1200">
                          <a:effectLst/>
                          <a:latin typeface="Calibri" panose="020F0502020204030204" pitchFamily="34" charset="0"/>
                          <a:cs typeface="Calibri" panose="020F0502020204030204" pitchFamily="34" charset="0"/>
                        </a:rPr>
                        <a:t>6</a:t>
                      </a:r>
                    </a:p>
                  </a:txBody>
                  <a:tcPr anchor="ctr"/>
                </a:tc>
                <a:tc>
                  <a:txBody>
                    <a:bodyPr/>
                    <a:lstStyle/>
                    <a:p>
                      <a:pPr algn="ctr"/>
                      <a:r>
                        <a:rPr lang="en-US" sz="1200">
                          <a:effectLst/>
                          <a:latin typeface="Calibri" panose="020F0502020204030204" pitchFamily="34" charset="0"/>
                          <a:cs typeface="Calibri" panose="020F0502020204030204" pitchFamily="34" charset="0"/>
                        </a:rPr>
                        <a:t>666</a:t>
                      </a:r>
                    </a:p>
                  </a:txBody>
                  <a:tcPr anchor="ctr"/>
                </a:tc>
                <a:tc>
                  <a:txBody>
                    <a:bodyPr/>
                    <a:lstStyle/>
                    <a:p>
                      <a:pPr algn="ctr"/>
                      <a:r>
                        <a:rPr lang="en-US" sz="1200">
                          <a:effectLst/>
                          <a:latin typeface="Calibri" panose="020F0502020204030204" pitchFamily="34" charset="0"/>
                          <a:cs typeface="Calibri" panose="020F0502020204030204" pitchFamily="34" charset="0"/>
                        </a:rPr>
                        <a:t>3.9023</a:t>
                      </a:r>
                    </a:p>
                  </a:txBody>
                  <a:tcPr anchor="ctr"/>
                </a:tc>
                <a:extLst>
                  <a:ext uri="{0D108BD9-81ED-4DB2-BD59-A6C34878D82A}">
                    <a16:rowId xmlns:a16="http://schemas.microsoft.com/office/drawing/2014/main" val="2398782652"/>
                  </a:ext>
                </a:extLst>
              </a:tr>
              <a:tr h="278657">
                <a:tc>
                  <a:txBody>
                    <a:bodyPr/>
                    <a:lstStyle/>
                    <a:p>
                      <a:pPr algn="ctr"/>
                      <a:r>
                        <a:rPr lang="en-US" sz="1200">
                          <a:effectLst/>
                          <a:latin typeface="Calibri" panose="020F0502020204030204" pitchFamily="34" charset="0"/>
                          <a:cs typeface="Calibri" panose="020F0502020204030204" pitchFamily="34" charset="0"/>
                        </a:rPr>
                        <a:t>16</a:t>
                      </a:r>
                    </a:p>
                  </a:txBody>
                  <a:tcPr anchor="ctr"/>
                </a:tc>
                <a:tc>
                  <a:txBody>
                    <a:bodyPr/>
                    <a:lstStyle/>
                    <a:p>
                      <a:pPr algn="ctr"/>
                      <a:r>
                        <a:rPr lang="en-US" sz="1200" dirty="0">
                          <a:effectLst/>
                          <a:latin typeface="Calibri" panose="020F0502020204030204" pitchFamily="34" charset="0"/>
                          <a:cs typeface="Calibri" panose="020F0502020204030204" pitchFamily="34" charset="0"/>
                        </a:rPr>
                        <a:t>6</a:t>
                      </a:r>
                    </a:p>
                  </a:txBody>
                  <a:tcPr anchor="ctr"/>
                </a:tc>
                <a:tc>
                  <a:txBody>
                    <a:bodyPr/>
                    <a:lstStyle/>
                    <a:p>
                      <a:pPr algn="ctr"/>
                      <a:r>
                        <a:rPr lang="en-US" sz="1200">
                          <a:effectLst/>
                          <a:latin typeface="Calibri" panose="020F0502020204030204" pitchFamily="34" charset="0"/>
                          <a:cs typeface="Calibri" panose="020F0502020204030204" pitchFamily="34" charset="0"/>
                        </a:rPr>
                        <a:t>719</a:t>
                      </a:r>
                    </a:p>
                  </a:txBody>
                  <a:tcPr anchor="ctr"/>
                </a:tc>
                <a:tc>
                  <a:txBody>
                    <a:bodyPr/>
                    <a:lstStyle/>
                    <a:p>
                      <a:pPr algn="ctr"/>
                      <a:r>
                        <a:rPr lang="en-US" sz="1200">
                          <a:effectLst/>
                          <a:latin typeface="Calibri" panose="020F0502020204030204" pitchFamily="34" charset="0"/>
                          <a:cs typeface="Calibri" panose="020F0502020204030204" pitchFamily="34" charset="0"/>
                        </a:rPr>
                        <a:t>4.2129</a:t>
                      </a:r>
                    </a:p>
                  </a:txBody>
                  <a:tcPr anchor="ctr"/>
                </a:tc>
                <a:extLst>
                  <a:ext uri="{0D108BD9-81ED-4DB2-BD59-A6C34878D82A}">
                    <a16:rowId xmlns:a16="http://schemas.microsoft.com/office/drawing/2014/main" val="3127326823"/>
                  </a:ext>
                </a:extLst>
              </a:tr>
              <a:tr h="278657">
                <a:tc>
                  <a:txBody>
                    <a:bodyPr/>
                    <a:lstStyle/>
                    <a:p>
                      <a:pPr algn="ctr"/>
                      <a:r>
                        <a:rPr lang="en-US" sz="1200">
                          <a:effectLst/>
                          <a:latin typeface="Calibri" panose="020F0502020204030204" pitchFamily="34" charset="0"/>
                          <a:cs typeface="Calibri" panose="020F0502020204030204" pitchFamily="34" charset="0"/>
                        </a:rPr>
                        <a:t>17</a:t>
                      </a:r>
                    </a:p>
                  </a:txBody>
                  <a:tcPr anchor="ctr"/>
                </a:tc>
                <a:tc>
                  <a:txBody>
                    <a:bodyPr/>
                    <a:lstStyle/>
                    <a:p>
                      <a:pPr algn="ctr"/>
                      <a:r>
                        <a:rPr lang="en-US" sz="1200" dirty="0">
                          <a:effectLst/>
                          <a:latin typeface="Calibri" panose="020F0502020204030204" pitchFamily="34" charset="0"/>
                          <a:cs typeface="Calibri" panose="020F0502020204030204" pitchFamily="34" charset="0"/>
                        </a:rPr>
                        <a:t>6</a:t>
                      </a:r>
                    </a:p>
                  </a:txBody>
                  <a:tcPr anchor="ctr"/>
                </a:tc>
                <a:tc>
                  <a:txBody>
                    <a:bodyPr/>
                    <a:lstStyle/>
                    <a:p>
                      <a:pPr algn="ctr"/>
                      <a:r>
                        <a:rPr lang="en-US" sz="1200">
                          <a:effectLst/>
                          <a:latin typeface="Calibri" panose="020F0502020204030204" pitchFamily="34" charset="0"/>
                          <a:cs typeface="Calibri" panose="020F0502020204030204" pitchFamily="34" charset="0"/>
                        </a:rPr>
                        <a:t>772</a:t>
                      </a:r>
                    </a:p>
                  </a:txBody>
                  <a:tcPr anchor="ctr"/>
                </a:tc>
                <a:tc>
                  <a:txBody>
                    <a:bodyPr/>
                    <a:lstStyle/>
                    <a:p>
                      <a:pPr algn="ctr"/>
                      <a:r>
                        <a:rPr lang="en-US" sz="1200">
                          <a:effectLst/>
                          <a:latin typeface="Calibri" panose="020F0502020204030204" pitchFamily="34" charset="0"/>
                          <a:cs typeface="Calibri" panose="020F0502020204030204" pitchFamily="34" charset="0"/>
                        </a:rPr>
                        <a:t>4.5234</a:t>
                      </a:r>
                    </a:p>
                  </a:txBody>
                  <a:tcPr anchor="ctr"/>
                </a:tc>
                <a:extLst>
                  <a:ext uri="{0D108BD9-81ED-4DB2-BD59-A6C34878D82A}">
                    <a16:rowId xmlns:a16="http://schemas.microsoft.com/office/drawing/2014/main" val="2118722232"/>
                  </a:ext>
                </a:extLst>
              </a:tr>
              <a:tr h="278657">
                <a:tc>
                  <a:txBody>
                    <a:bodyPr/>
                    <a:lstStyle/>
                    <a:p>
                      <a:pPr algn="ctr"/>
                      <a:r>
                        <a:rPr lang="en-US" sz="1200">
                          <a:effectLst/>
                          <a:latin typeface="Calibri" panose="020F0502020204030204" pitchFamily="34" charset="0"/>
                          <a:cs typeface="Calibri" panose="020F0502020204030204" pitchFamily="34" charset="0"/>
                        </a:rPr>
                        <a:t>18</a:t>
                      </a:r>
                    </a:p>
                  </a:txBody>
                  <a:tcPr anchor="ctr"/>
                </a:tc>
                <a:tc>
                  <a:txBody>
                    <a:bodyPr/>
                    <a:lstStyle/>
                    <a:p>
                      <a:pPr algn="ctr"/>
                      <a:r>
                        <a:rPr lang="en-US" sz="1200">
                          <a:effectLst/>
                          <a:latin typeface="Calibri" panose="020F0502020204030204" pitchFamily="34" charset="0"/>
                          <a:cs typeface="Calibri" panose="020F0502020204030204" pitchFamily="34" charset="0"/>
                        </a:rPr>
                        <a:t>6</a:t>
                      </a:r>
                    </a:p>
                  </a:txBody>
                  <a:tcPr anchor="ctr"/>
                </a:tc>
                <a:tc>
                  <a:txBody>
                    <a:bodyPr/>
                    <a:lstStyle/>
                    <a:p>
                      <a:pPr algn="ctr"/>
                      <a:r>
                        <a:rPr lang="en-US" sz="1200" dirty="0">
                          <a:effectLst/>
                          <a:latin typeface="Calibri" panose="020F0502020204030204" pitchFamily="34" charset="0"/>
                          <a:cs typeface="Calibri" panose="020F0502020204030204" pitchFamily="34" charset="0"/>
                        </a:rPr>
                        <a:t>822</a:t>
                      </a:r>
                    </a:p>
                  </a:txBody>
                  <a:tcPr anchor="ctr"/>
                </a:tc>
                <a:tc>
                  <a:txBody>
                    <a:bodyPr/>
                    <a:lstStyle/>
                    <a:p>
                      <a:pPr algn="ctr"/>
                      <a:r>
                        <a:rPr lang="en-US" sz="1200">
                          <a:effectLst/>
                          <a:latin typeface="Calibri" panose="020F0502020204030204" pitchFamily="34" charset="0"/>
                          <a:cs typeface="Calibri" panose="020F0502020204030204" pitchFamily="34" charset="0"/>
                        </a:rPr>
                        <a:t>4.8164</a:t>
                      </a:r>
                    </a:p>
                  </a:txBody>
                  <a:tcPr anchor="ctr"/>
                </a:tc>
                <a:extLst>
                  <a:ext uri="{0D108BD9-81ED-4DB2-BD59-A6C34878D82A}">
                    <a16:rowId xmlns:a16="http://schemas.microsoft.com/office/drawing/2014/main" val="2644983234"/>
                  </a:ext>
                </a:extLst>
              </a:tr>
              <a:tr h="278657">
                <a:tc>
                  <a:txBody>
                    <a:bodyPr/>
                    <a:lstStyle/>
                    <a:p>
                      <a:pPr algn="ctr"/>
                      <a:r>
                        <a:rPr lang="en-US" sz="1200">
                          <a:effectLst/>
                          <a:latin typeface="Calibri" panose="020F0502020204030204" pitchFamily="34" charset="0"/>
                          <a:cs typeface="Calibri" panose="020F0502020204030204" pitchFamily="34" charset="0"/>
                        </a:rPr>
                        <a:t>19</a:t>
                      </a:r>
                    </a:p>
                  </a:txBody>
                  <a:tcPr anchor="ctr"/>
                </a:tc>
                <a:tc>
                  <a:txBody>
                    <a:bodyPr/>
                    <a:lstStyle/>
                    <a:p>
                      <a:pPr algn="ctr"/>
                      <a:r>
                        <a:rPr lang="en-US" sz="1200">
                          <a:effectLst/>
                          <a:latin typeface="Calibri" panose="020F0502020204030204" pitchFamily="34" charset="0"/>
                          <a:cs typeface="Calibri" panose="020F0502020204030204" pitchFamily="34" charset="0"/>
                        </a:rPr>
                        <a:t>6</a:t>
                      </a:r>
                    </a:p>
                  </a:txBody>
                  <a:tcPr anchor="ctr"/>
                </a:tc>
                <a:tc>
                  <a:txBody>
                    <a:bodyPr/>
                    <a:lstStyle/>
                    <a:p>
                      <a:pPr algn="ctr"/>
                      <a:r>
                        <a:rPr lang="en-US" sz="1200" dirty="0">
                          <a:effectLst/>
                          <a:latin typeface="Calibri" panose="020F0502020204030204" pitchFamily="34" charset="0"/>
                          <a:cs typeface="Calibri" panose="020F0502020204030204" pitchFamily="34" charset="0"/>
                        </a:rPr>
                        <a:t>873</a:t>
                      </a:r>
                    </a:p>
                  </a:txBody>
                  <a:tcPr anchor="ctr"/>
                </a:tc>
                <a:tc>
                  <a:txBody>
                    <a:bodyPr/>
                    <a:lstStyle/>
                    <a:p>
                      <a:pPr algn="ctr"/>
                      <a:r>
                        <a:rPr lang="en-US" sz="1200">
                          <a:effectLst/>
                          <a:latin typeface="Calibri" panose="020F0502020204030204" pitchFamily="34" charset="0"/>
                          <a:cs typeface="Calibri" panose="020F0502020204030204" pitchFamily="34" charset="0"/>
                        </a:rPr>
                        <a:t>5.1152</a:t>
                      </a:r>
                    </a:p>
                  </a:txBody>
                  <a:tcPr anchor="ctr"/>
                </a:tc>
                <a:extLst>
                  <a:ext uri="{0D108BD9-81ED-4DB2-BD59-A6C34878D82A}">
                    <a16:rowId xmlns:a16="http://schemas.microsoft.com/office/drawing/2014/main" val="2341567499"/>
                  </a:ext>
                </a:extLst>
              </a:tr>
              <a:tr h="278657">
                <a:tc>
                  <a:txBody>
                    <a:bodyPr/>
                    <a:lstStyle/>
                    <a:p>
                      <a:pPr algn="ctr"/>
                      <a:r>
                        <a:rPr lang="en-US" sz="1200">
                          <a:effectLst/>
                          <a:latin typeface="Calibri" panose="020F0502020204030204" pitchFamily="34" charset="0"/>
                          <a:cs typeface="Calibri" panose="020F0502020204030204" pitchFamily="34" charset="0"/>
                        </a:rPr>
                        <a:t>20</a:t>
                      </a:r>
                    </a:p>
                  </a:txBody>
                  <a:tcPr anchor="ctr"/>
                </a:tc>
                <a:tc>
                  <a:txBody>
                    <a:bodyPr/>
                    <a:lstStyle/>
                    <a:p>
                      <a:pPr algn="ctr"/>
                      <a:r>
                        <a:rPr lang="en-US" sz="1200">
                          <a:effectLst/>
                          <a:latin typeface="Calibri" panose="020F0502020204030204" pitchFamily="34" charset="0"/>
                          <a:cs typeface="Calibri" panose="020F0502020204030204" pitchFamily="34" charset="0"/>
                        </a:rPr>
                        <a:t>8</a:t>
                      </a:r>
                    </a:p>
                  </a:txBody>
                  <a:tcPr anchor="ctr"/>
                </a:tc>
                <a:tc>
                  <a:txBody>
                    <a:bodyPr/>
                    <a:lstStyle/>
                    <a:p>
                      <a:pPr algn="ctr"/>
                      <a:r>
                        <a:rPr lang="en-US" sz="1200" dirty="0">
                          <a:effectLst/>
                          <a:latin typeface="Calibri" panose="020F0502020204030204" pitchFamily="34" charset="0"/>
                          <a:cs typeface="Calibri" panose="020F0502020204030204" pitchFamily="34" charset="0"/>
                        </a:rPr>
                        <a:t>682.5</a:t>
                      </a:r>
                    </a:p>
                  </a:txBody>
                  <a:tcPr anchor="ctr"/>
                </a:tc>
                <a:tc>
                  <a:txBody>
                    <a:bodyPr/>
                    <a:lstStyle/>
                    <a:p>
                      <a:pPr algn="ctr"/>
                      <a:r>
                        <a:rPr lang="en-US" sz="1200">
                          <a:effectLst/>
                          <a:latin typeface="Calibri" panose="020F0502020204030204" pitchFamily="34" charset="0"/>
                          <a:cs typeface="Calibri" panose="020F0502020204030204" pitchFamily="34" charset="0"/>
                        </a:rPr>
                        <a:t>5.332</a:t>
                      </a:r>
                    </a:p>
                  </a:txBody>
                  <a:tcPr anchor="ctr"/>
                </a:tc>
                <a:extLst>
                  <a:ext uri="{0D108BD9-81ED-4DB2-BD59-A6C34878D82A}">
                    <a16:rowId xmlns:a16="http://schemas.microsoft.com/office/drawing/2014/main" val="2474458595"/>
                  </a:ext>
                </a:extLst>
              </a:tr>
              <a:tr h="278657">
                <a:tc>
                  <a:txBody>
                    <a:bodyPr/>
                    <a:lstStyle/>
                    <a:p>
                      <a:pPr algn="ctr"/>
                      <a:r>
                        <a:rPr lang="en-US" sz="1200">
                          <a:effectLst/>
                          <a:latin typeface="Calibri" panose="020F0502020204030204" pitchFamily="34" charset="0"/>
                          <a:cs typeface="Calibri" panose="020F0502020204030204" pitchFamily="34" charset="0"/>
                        </a:rPr>
                        <a:t>21</a:t>
                      </a:r>
                    </a:p>
                  </a:txBody>
                  <a:tcPr anchor="ctr"/>
                </a:tc>
                <a:tc>
                  <a:txBody>
                    <a:bodyPr/>
                    <a:lstStyle/>
                    <a:p>
                      <a:pPr algn="ctr"/>
                      <a:r>
                        <a:rPr lang="en-US" sz="1200">
                          <a:effectLst/>
                          <a:latin typeface="Calibri" panose="020F0502020204030204" pitchFamily="34" charset="0"/>
                          <a:cs typeface="Calibri" panose="020F0502020204030204" pitchFamily="34" charset="0"/>
                        </a:rPr>
                        <a:t>8</a:t>
                      </a:r>
                    </a:p>
                  </a:txBody>
                  <a:tcPr anchor="ctr"/>
                </a:tc>
                <a:tc>
                  <a:txBody>
                    <a:bodyPr/>
                    <a:lstStyle/>
                    <a:p>
                      <a:pPr algn="ctr"/>
                      <a:r>
                        <a:rPr lang="en-US" sz="1200" dirty="0">
                          <a:effectLst/>
                          <a:latin typeface="Calibri" panose="020F0502020204030204" pitchFamily="34" charset="0"/>
                          <a:cs typeface="Calibri" panose="020F0502020204030204" pitchFamily="34" charset="0"/>
                        </a:rPr>
                        <a:t>711</a:t>
                      </a:r>
                    </a:p>
                  </a:txBody>
                  <a:tcPr anchor="ctr"/>
                </a:tc>
                <a:tc>
                  <a:txBody>
                    <a:bodyPr/>
                    <a:lstStyle/>
                    <a:p>
                      <a:pPr algn="ctr"/>
                      <a:r>
                        <a:rPr lang="en-US" sz="1200">
                          <a:effectLst/>
                          <a:latin typeface="Calibri" panose="020F0502020204030204" pitchFamily="34" charset="0"/>
                          <a:cs typeface="Calibri" panose="020F0502020204030204" pitchFamily="34" charset="0"/>
                        </a:rPr>
                        <a:t>5.5547</a:t>
                      </a:r>
                    </a:p>
                  </a:txBody>
                  <a:tcPr anchor="ctr"/>
                </a:tc>
                <a:extLst>
                  <a:ext uri="{0D108BD9-81ED-4DB2-BD59-A6C34878D82A}">
                    <a16:rowId xmlns:a16="http://schemas.microsoft.com/office/drawing/2014/main" val="3154876606"/>
                  </a:ext>
                </a:extLst>
              </a:tr>
              <a:tr h="278657">
                <a:tc>
                  <a:txBody>
                    <a:bodyPr/>
                    <a:lstStyle/>
                    <a:p>
                      <a:pPr algn="ctr"/>
                      <a:r>
                        <a:rPr lang="en-US" sz="1200">
                          <a:effectLst/>
                          <a:latin typeface="Calibri" panose="020F0502020204030204" pitchFamily="34" charset="0"/>
                          <a:cs typeface="Calibri" panose="020F0502020204030204" pitchFamily="34" charset="0"/>
                        </a:rPr>
                        <a:t>22</a:t>
                      </a:r>
                    </a:p>
                  </a:txBody>
                  <a:tcPr anchor="ctr"/>
                </a:tc>
                <a:tc>
                  <a:txBody>
                    <a:bodyPr/>
                    <a:lstStyle/>
                    <a:p>
                      <a:pPr algn="ctr"/>
                      <a:r>
                        <a:rPr lang="en-US" sz="1200">
                          <a:effectLst/>
                          <a:latin typeface="Calibri" panose="020F0502020204030204" pitchFamily="34" charset="0"/>
                          <a:cs typeface="Calibri" panose="020F0502020204030204" pitchFamily="34" charset="0"/>
                        </a:rPr>
                        <a:t>8</a:t>
                      </a:r>
                    </a:p>
                  </a:txBody>
                  <a:tcPr anchor="ctr"/>
                </a:tc>
                <a:tc>
                  <a:txBody>
                    <a:bodyPr/>
                    <a:lstStyle/>
                    <a:p>
                      <a:pPr algn="ctr"/>
                      <a:r>
                        <a:rPr lang="en-US" sz="1200">
                          <a:effectLst/>
                          <a:latin typeface="Calibri" panose="020F0502020204030204" pitchFamily="34" charset="0"/>
                          <a:cs typeface="Calibri" panose="020F0502020204030204" pitchFamily="34" charset="0"/>
                        </a:rPr>
                        <a:t>754</a:t>
                      </a:r>
                    </a:p>
                  </a:txBody>
                  <a:tcPr anchor="ctr"/>
                </a:tc>
                <a:tc>
                  <a:txBody>
                    <a:bodyPr/>
                    <a:lstStyle/>
                    <a:p>
                      <a:pPr algn="ctr"/>
                      <a:r>
                        <a:rPr lang="en-US" sz="1200" dirty="0">
                          <a:effectLst/>
                          <a:latin typeface="Calibri" panose="020F0502020204030204" pitchFamily="34" charset="0"/>
                          <a:cs typeface="Calibri" panose="020F0502020204030204" pitchFamily="34" charset="0"/>
                        </a:rPr>
                        <a:t>5.8906</a:t>
                      </a:r>
                    </a:p>
                  </a:txBody>
                  <a:tcPr anchor="ctr"/>
                </a:tc>
                <a:extLst>
                  <a:ext uri="{0D108BD9-81ED-4DB2-BD59-A6C34878D82A}">
                    <a16:rowId xmlns:a16="http://schemas.microsoft.com/office/drawing/2014/main" val="4228917943"/>
                  </a:ext>
                </a:extLst>
              </a:tr>
              <a:tr h="278657">
                <a:tc>
                  <a:txBody>
                    <a:bodyPr/>
                    <a:lstStyle/>
                    <a:p>
                      <a:pPr algn="ctr"/>
                      <a:r>
                        <a:rPr lang="en-US" sz="1200">
                          <a:effectLst/>
                          <a:latin typeface="Calibri" panose="020F0502020204030204" pitchFamily="34" charset="0"/>
                          <a:cs typeface="Calibri" panose="020F0502020204030204" pitchFamily="34" charset="0"/>
                        </a:rPr>
                        <a:t>23</a:t>
                      </a:r>
                    </a:p>
                  </a:txBody>
                  <a:tcPr anchor="ctr"/>
                </a:tc>
                <a:tc>
                  <a:txBody>
                    <a:bodyPr/>
                    <a:lstStyle/>
                    <a:p>
                      <a:pPr algn="ctr"/>
                      <a:r>
                        <a:rPr lang="en-US" sz="1200">
                          <a:effectLst/>
                          <a:latin typeface="Calibri" panose="020F0502020204030204" pitchFamily="34" charset="0"/>
                          <a:cs typeface="Calibri" panose="020F0502020204030204" pitchFamily="34" charset="0"/>
                        </a:rPr>
                        <a:t>8</a:t>
                      </a:r>
                    </a:p>
                  </a:txBody>
                  <a:tcPr anchor="ctr"/>
                </a:tc>
                <a:tc>
                  <a:txBody>
                    <a:bodyPr/>
                    <a:lstStyle/>
                    <a:p>
                      <a:pPr algn="ctr"/>
                      <a:r>
                        <a:rPr lang="en-US" sz="1200">
                          <a:effectLst/>
                          <a:latin typeface="Calibri" panose="020F0502020204030204" pitchFamily="34" charset="0"/>
                          <a:cs typeface="Calibri" panose="020F0502020204030204" pitchFamily="34" charset="0"/>
                        </a:rPr>
                        <a:t>797</a:t>
                      </a:r>
                    </a:p>
                  </a:txBody>
                  <a:tcPr anchor="ctr"/>
                </a:tc>
                <a:tc>
                  <a:txBody>
                    <a:bodyPr/>
                    <a:lstStyle/>
                    <a:p>
                      <a:pPr algn="ctr"/>
                      <a:r>
                        <a:rPr lang="en-US" sz="1200" dirty="0">
                          <a:effectLst/>
                          <a:latin typeface="Calibri" panose="020F0502020204030204" pitchFamily="34" charset="0"/>
                          <a:cs typeface="Calibri" panose="020F0502020204030204" pitchFamily="34" charset="0"/>
                        </a:rPr>
                        <a:t>6.2266</a:t>
                      </a:r>
                    </a:p>
                  </a:txBody>
                  <a:tcPr anchor="ctr"/>
                </a:tc>
                <a:extLst>
                  <a:ext uri="{0D108BD9-81ED-4DB2-BD59-A6C34878D82A}">
                    <a16:rowId xmlns:a16="http://schemas.microsoft.com/office/drawing/2014/main" val="833669687"/>
                  </a:ext>
                </a:extLst>
              </a:tr>
              <a:tr h="278657">
                <a:tc>
                  <a:txBody>
                    <a:bodyPr/>
                    <a:lstStyle/>
                    <a:p>
                      <a:pPr algn="ctr"/>
                      <a:r>
                        <a:rPr lang="en-US" sz="1200">
                          <a:effectLst/>
                          <a:latin typeface="Calibri" panose="020F0502020204030204" pitchFamily="34" charset="0"/>
                          <a:cs typeface="Calibri" panose="020F0502020204030204" pitchFamily="34" charset="0"/>
                        </a:rPr>
                        <a:t>24</a:t>
                      </a:r>
                    </a:p>
                  </a:txBody>
                  <a:tcPr anchor="ctr"/>
                </a:tc>
                <a:tc>
                  <a:txBody>
                    <a:bodyPr/>
                    <a:lstStyle/>
                    <a:p>
                      <a:pPr algn="ctr"/>
                      <a:r>
                        <a:rPr lang="en-US" sz="1200">
                          <a:effectLst/>
                          <a:latin typeface="Calibri" panose="020F0502020204030204" pitchFamily="34" charset="0"/>
                          <a:cs typeface="Calibri" panose="020F0502020204030204" pitchFamily="34" charset="0"/>
                        </a:rPr>
                        <a:t>8</a:t>
                      </a:r>
                    </a:p>
                  </a:txBody>
                  <a:tcPr anchor="ctr"/>
                </a:tc>
                <a:tc>
                  <a:txBody>
                    <a:bodyPr/>
                    <a:lstStyle/>
                    <a:p>
                      <a:pPr algn="ctr"/>
                      <a:r>
                        <a:rPr lang="en-US" sz="1200">
                          <a:effectLst/>
                          <a:latin typeface="Calibri" panose="020F0502020204030204" pitchFamily="34" charset="0"/>
                          <a:cs typeface="Calibri" panose="020F0502020204030204" pitchFamily="34" charset="0"/>
                        </a:rPr>
                        <a:t>841</a:t>
                      </a:r>
                    </a:p>
                  </a:txBody>
                  <a:tcPr anchor="ctr"/>
                </a:tc>
                <a:tc>
                  <a:txBody>
                    <a:bodyPr/>
                    <a:lstStyle/>
                    <a:p>
                      <a:pPr algn="ctr"/>
                      <a:r>
                        <a:rPr lang="en-US" sz="1200" dirty="0">
                          <a:effectLst/>
                          <a:latin typeface="Calibri" panose="020F0502020204030204" pitchFamily="34" charset="0"/>
                          <a:cs typeface="Calibri" panose="020F0502020204030204" pitchFamily="34" charset="0"/>
                        </a:rPr>
                        <a:t>6.5703</a:t>
                      </a:r>
                    </a:p>
                  </a:txBody>
                  <a:tcPr anchor="ctr"/>
                </a:tc>
                <a:extLst>
                  <a:ext uri="{0D108BD9-81ED-4DB2-BD59-A6C34878D82A}">
                    <a16:rowId xmlns:a16="http://schemas.microsoft.com/office/drawing/2014/main" val="3392736685"/>
                  </a:ext>
                </a:extLst>
              </a:tr>
              <a:tr h="278657">
                <a:tc>
                  <a:txBody>
                    <a:bodyPr/>
                    <a:lstStyle/>
                    <a:p>
                      <a:pPr algn="ctr"/>
                      <a:r>
                        <a:rPr lang="en-US" sz="1200">
                          <a:effectLst/>
                          <a:latin typeface="Calibri" panose="020F0502020204030204" pitchFamily="34" charset="0"/>
                          <a:cs typeface="Calibri" panose="020F0502020204030204" pitchFamily="34" charset="0"/>
                        </a:rPr>
                        <a:t>25</a:t>
                      </a:r>
                    </a:p>
                  </a:txBody>
                  <a:tcPr anchor="ctr"/>
                </a:tc>
                <a:tc>
                  <a:txBody>
                    <a:bodyPr/>
                    <a:lstStyle/>
                    <a:p>
                      <a:pPr algn="ctr"/>
                      <a:r>
                        <a:rPr lang="en-US" sz="1200">
                          <a:effectLst/>
                          <a:latin typeface="Calibri" panose="020F0502020204030204" pitchFamily="34" charset="0"/>
                          <a:cs typeface="Calibri" panose="020F0502020204030204" pitchFamily="34" charset="0"/>
                        </a:rPr>
                        <a:t>8</a:t>
                      </a:r>
                    </a:p>
                  </a:txBody>
                  <a:tcPr anchor="ctr"/>
                </a:tc>
                <a:tc>
                  <a:txBody>
                    <a:bodyPr/>
                    <a:lstStyle/>
                    <a:p>
                      <a:pPr algn="ctr"/>
                      <a:r>
                        <a:rPr lang="en-US" sz="1200">
                          <a:effectLst/>
                          <a:latin typeface="Calibri" panose="020F0502020204030204" pitchFamily="34" charset="0"/>
                          <a:cs typeface="Calibri" panose="020F0502020204030204" pitchFamily="34" charset="0"/>
                        </a:rPr>
                        <a:t>885</a:t>
                      </a:r>
                    </a:p>
                  </a:txBody>
                  <a:tcPr anchor="ctr"/>
                </a:tc>
                <a:tc>
                  <a:txBody>
                    <a:bodyPr/>
                    <a:lstStyle/>
                    <a:p>
                      <a:pPr algn="ctr"/>
                      <a:r>
                        <a:rPr lang="en-US" sz="1200" dirty="0">
                          <a:effectLst/>
                          <a:latin typeface="Calibri" panose="020F0502020204030204" pitchFamily="34" charset="0"/>
                          <a:cs typeface="Calibri" panose="020F0502020204030204" pitchFamily="34" charset="0"/>
                        </a:rPr>
                        <a:t>6.9141</a:t>
                      </a:r>
                    </a:p>
                  </a:txBody>
                  <a:tcPr anchor="ctr"/>
                </a:tc>
                <a:extLst>
                  <a:ext uri="{0D108BD9-81ED-4DB2-BD59-A6C34878D82A}">
                    <a16:rowId xmlns:a16="http://schemas.microsoft.com/office/drawing/2014/main" val="838471978"/>
                  </a:ext>
                </a:extLst>
              </a:tr>
              <a:tr h="278657">
                <a:tc>
                  <a:txBody>
                    <a:bodyPr/>
                    <a:lstStyle/>
                    <a:p>
                      <a:pPr algn="ctr"/>
                      <a:r>
                        <a:rPr lang="en-US" sz="1200">
                          <a:effectLst/>
                          <a:latin typeface="Calibri" panose="020F0502020204030204" pitchFamily="34" charset="0"/>
                          <a:cs typeface="Calibri" panose="020F0502020204030204" pitchFamily="34" charset="0"/>
                        </a:rPr>
                        <a:t>26</a:t>
                      </a:r>
                    </a:p>
                  </a:txBody>
                  <a:tcPr anchor="ctr"/>
                </a:tc>
                <a:tc>
                  <a:txBody>
                    <a:bodyPr/>
                    <a:lstStyle/>
                    <a:p>
                      <a:pPr algn="ctr"/>
                      <a:r>
                        <a:rPr lang="en-US" sz="1200">
                          <a:effectLst/>
                          <a:latin typeface="Calibri" panose="020F0502020204030204" pitchFamily="34" charset="0"/>
                          <a:cs typeface="Calibri" panose="020F0502020204030204" pitchFamily="34" charset="0"/>
                        </a:rPr>
                        <a:t>8</a:t>
                      </a:r>
                    </a:p>
                  </a:txBody>
                  <a:tcPr anchor="ctr"/>
                </a:tc>
                <a:tc>
                  <a:txBody>
                    <a:bodyPr/>
                    <a:lstStyle/>
                    <a:p>
                      <a:pPr algn="ctr"/>
                      <a:r>
                        <a:rPr lang="en-US" sz="1200">
                          <a:effectLst/>
                          <a:latin typeface="Calibri" panose="020F0502020204030204" pitchFamily="34" charset="0"/>
                          <a:cs typeface="Calibri" panose="020F0502020204030204" pitchFamily="34" charset="0"/>
                        </a:rPr>
                        <a:t>916.5</a:t>
                      </a:r>
                    </a:p>
                  </a:txBody>
                  <a:tcPr anchor="ctr"/>
                </a:tc>
                <a:tc>
                  <a:txBody>
                    <a:bodyPr/>
                    <a:lstStyle/>
                    <a:p>
                      <a:pPr algn="ctr"/>
                      <a:r>
                        <a:rPr lang="en-US" sz="1200" dirty="0">
                          <a:effectLst/>
                          <a:latin typeface="Calibri" panose="020F0502020204030204" pitchFamily="34" charset="0"/>
                          <a:cs typeface="Calibri" panose="020F0502020204030204" pitchFamily="34" charset="0"/>
                        </a:rPr>
                        <a:t>7.1602</a:t>
                      </a:r>
                    </a:p>
                  </a:txBody>
                  <a:tcPr anchor="ctr"/>
                </a:tc>
                <a:extLst>
                  <a:ext uri="{0D108BD9-81ED-4DB2-BD59-A6C34878D82A}">
                    <a16:rowId xmlns:a16="http://schemas.microsoft.com/office/drawing/2014/main" val="331560772"/>
                  </a:ext>
                </a:extLst>
              </a:tr>
              <a:tr h="278657">
                <a:tc>
                  <a:txBody>
                    <a:bodyPr/>
                    <a:lstStyle/>
                    <a:p>
                      <a:pPr algn="ctr"/>
                      <a:r>
                        <a:rPr lang="en-US" sz="1200">
                          <a:effectLst/>
                          <a:latin typeface="Calibri" panose="020F0502020204030204" pitchFamily="34" charset="0"/>
                          <a:cs typeface="Calibri" panose="020F0502020204030204" pitchFamily="34" charset="0"/>
                        </a:rPr>
                        <a:t>27</a:t>
                      </a:r>
                    </a:p>
                  </a:txBody>
                  <a:tcPr anchor="ctr"/>
                </a:tc>
                <a:tc>
                  <a:txBody>
                    <a:bodyPr/>
                    <a:lstStyle/>
                    <a:p>
                      <a:pPr algn="ctr"/>
                      <a:r>
                        <a:rPr lang="en-US" sz="1200">
                          <a:effectLst/>
                          <a:latin typeface="Calibri" panose="020F0502020204030204" pitchFamily="34" charset="0"/>
                          <a:cs typeface="Calibri" panose="020F0502020204030204" pitchFamily="34" charset="0"/>
                        </a:rPr>
                        <a:t>8</a:t>
                      </a:r>
                    </a:p>
                  </a:txBody>
                  <a:tcPr anchor="ctr"/>
                </a:tc>
                <a:tc>
                  <a:txBody>
                    <a:bodyPr/>
                    <a:lstStyle/>
                    <a:p>
                      <a:pPr algn="ctr"/>
                      <a:r>
                        <a:rPr lang="en-US" sz="1200">
                          <a:effectLst/>
                          <a:latin typeface="Calibri" panose="020F0502020204030204" pitchFamily="34" charset="0"/>
                          <a:cs typeface="Calibri" panose="020F0502020204030204" pitchFamily="34" charset="0"/>
                        </a:rPr>
                        <a:t>948</a:t>
                      </a:r>
                    </a:p>
                  </a:txBody>
                  <a:tcPr anchor="ctr"/>
                </a:tc>
                <a:tc>
                  <a:txBody>
                    <a:bodyPr/>
                    <a:lstStyle/>
                    <a:p>
                      <a:pPr algn="ctr"/>
                      <a:r>
                        <a:rPr lang="en-US" sz="1200" dirty="0">
                          <a:effectLst/>
                          <a:latin typeface="Calibri" panose="020F0502020204030204" pitchFamily="34" charset="0"/>
                          <a:cs typeface="Calibri" panose="020F0502020204030204" pitchFamily="34" charset="0"/>
                        </a:rPr>
                        <a:t>7.4063</a:t>
                      </a:r>
                    </a:p>
                  </a:txBody>
                  <a:tcPr anchor="ctr"/>
                </a:tc>
                <a:extLst>
                  <a:ext uri="{0D108BD9-81ED-4DB2-BD59-A6C34878D82A}">
                    <a16:rowId xmlns:a16="http://schemas.microsoft.com/office/drawing/2014/main" val="1196251369"/>
                  </a:ext>
                </a:extLst>
              </a:tr>
            </a:tbl>
          </a:graphicData>
        </a:graphic>
      </p:graphicFrame>
      <p:sp>
        <p:nvSpPr>
          <p:cNvPr id="7" name="TextBox 6">
            <a:extLst>
              <a:ext uri="{FF2B5EF4-FFF2-40B4-BE49-F238E27FC236}">
                <a16:creationId xmlns:a16="http://schemas.microsoft.com/office/drawing/2014/main" id="{8CA45930-B015-94EC-3503-41E035B7B0AF}"/>
              </a:ext>
            </a:extLst>
          </p:cNvPr>
          <p:cNvSpPr txBox="1"/>
          <p:nvPr/>
        </p:nvSpPr>
        <p:spPr>
          <a:xfrm>
            <a:off x="228599" y="6031468"/>
            <a:ext cx="8686801" cy="400110"/>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Modulation and Coding Scheme (MCS)</a:t>
            </a:r>
            <a:r>
              <a:rPr lang="fr-CH" sz="2000" dirty="0">
                <a:latin typeface="Calibri" panose="020F0502020204030204" pitchFamily="34" charset="0"/>
                <a:cs typeface="Calibri" panose="020F0502020204030204" pitchFamily="34" charset="0"/>
              </a:rPr>
              <a:t> Table 2</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21646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DE44D-0EC8-86F3-CA1B-F4EA499DF7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0A5560-FCA0-BD54-20E4-5808BAD1ACA5}"/>
              </a:ext>
            </a:extLst>
          </p:cNvPr>
          <p:cNvSpPr>
            <a:spLocks noGrp="1"/>
          </p:cNvSpPr>
          <p:nvPr>
            <p:ph type="title"/>
          </p:nvPr>
        </p:nvSpPr>
        <p:spPr/>
        <p:txBody>
          <a:bodyPr/>
          <a:lstStyle/>
          <a:p>
            <a:r>
              <a:rPr lang="en-US" altLang="zh-CN" dirty="0"/>
              <a:t>5G Frame Structure</a:t>
            </a:r>
            <a:endParaRPr lang="en-CH" dirty="0"/>
          </a:p>
        </p:txBody>
      </p:sp>
      <p:sp>
        <p:nvSpPr>
          <p:cNvPr id="3" name="Content Placeholder 9">
            <a:extLst>
              <a:ext uri="{FF2B5EF4-FFF2-40B4-BE49-F238E27FC236}">
                <a16:creationId xmlns:a16="http://schemas.microsoft.com/office/drawing/2014/main" id="{BD7B7D18-890A-6130-8216-6130E71A926D}"/>
              </a:ext>
            </a:extLst>
          </p:cNvPr>
          <p:cNvSpPr txBox="1">
            <a:spLocks/>
          </p:cNvSpPr>
          <p:nvPr/>
        </p:nvSpPr>
        <p:spPr>
          <a:xfrm>
            <a:off x="675042" y="4798142"/>
            <a:ext cx="7793917" cy="1769806"/>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dirty="0"/>
              <a:t>5G introduces a novel frame structure, which is designed to be </a:t>
            </a:r>
            <a:r>
              <a:rPr lang="en-US" altLang="zh-CN" dirty="0">
                <a:solidFill>
                  <a:srgbClr val="C00000"/>
                </a:solidFill>
              </a:rPr>
              <a:t>more flexible than</a:t>
            </a:r>
            <a:r>
              <a:rPr lang="en-US" altLang="zh-CN" dirty="0"/>
              <a:t> its predecessors.</a:t>
            </a:r>
          </a:p>
          <a:p>
            <a:r>
              <a:rPr lang="en-US" altLang="zh-CN" dirty="0"/>
              <a:t>At the heart of this flexibility is </a:t>
            </a:r>
            <a:r>
              <a:rPr lang="en-US" altLang="zh-CN" dirty="0">
                <a:solidFill>
                  <a:srgbClr val="C00000"/>
                </a:solidFill>
              </a:rPr>
              <a:t>the concept of numerology</a:t>
            </a:r>
            <a:r>
              <a:rPr lang="en-US" altLang="zh-CN" dirty="0"/>
              <a:t>, labelled by </a:t>
            </a:r>
            <a:r>
              <a:rPr lang="en-US" altLang="zh-CN" i="1" dirty="0"/>
              <a:t>μ</a:t>
            </a:r>
            <a:r>
              <a:rPr lang="en-US" altLang="zh-CN" dirty="0"/>
              <a:t>.</a:t>
            </a:r>
          </a:p>
        </p:txBody>
      </p:sp>
      <p:pic>
        <p:nvPicPr>
          <p:cNvPr id="5" name="Picture 4" descr="A screenshot of a math problem&#10;&#10;Description automatically generated">
            <a:extLst>
              <a:ext uri="{FF2B5EF4-FFF2-40B4-BE49-F238E27FC236}">
                <a16:creationId xmlns:a16="http://schemas.microsoft.com/office/drawing/2014/main" id="{710BE139-0A11-38C0-B8C2-5BE11A2D28AF}"/>
              </a:ext>
            </a:extLst>
          </p:cNvPr>
          <p:cNvPicPr>
            <a:picLocks noChangeAspect="1"/>
          </p:cNvPicPr>
          <p:nvPr/>
        </p:nvPicPr>
        <p:blipFill>
          <a:blip r:embed="rId2" cstate="print">
            <a:extLst>
              <a:ext uri="{28A0092B-C50C-407E-A947-70E740481C1C}">
                <a14:useLocalDpi xmlns:a14="http://schemas.microsoft.com/office/drawing/2010/main" val="0"/>
              </a:ext>
            </a:extLst>
          </a:blip>
          <a:srcRect l="2731" r="2944" b="4247"/>
          <a:stretch/>
        </p:blipFill>
        <p:spPr>
          <a:xfrm>
            <a:off x="1110783" y="1124744"/>
            <a:ext cx="6922434" cy="3409288"/>
          </a:xfrm>
          <a:prstGeom prst="rect">
            <a:avLst/>
          </a:prstGeom>
        </p:spPr>
      </p:pic>
    </p:spTree>
    <p:extLst>
      <p:ext uri="{BB962C8B-B14F-4D97-AF65-F5344CB8AC3E}">
        <p14:creationId xmlns:p14="http://schemas.microsoft.com/office/powerpoint/2010/main" val="29505134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DE44D-0EC8-86F3-CA1B-F4EA499DF7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0A5560-FCA0-BD54-20E4-5808BAD1ACA5}"/>
              </a:ext>
            </a:extLst>
          </p:cNvPr>
          <p:cNvSpPr>
            <a:spLocks noGrp="1"/>
          </p:cNvSpPr>
          <p:nvPr>
            <p:ph type="title"/>
          </p:nvPr>
        </p:nvSpPr>
        <p:spPr/>
        <p:txBody>
          <a:bodyPr/>
          <a:lstStyle/>
          <a:p>
            <a:r>
              <a:rPr lang="en-US" altLang="zh-CN" dirty="0"/>
              <a:t>Duplex Modes</a:t>
            </a:r>
            <a:endParaRPr lang="en-CH" dirty="0"/>
          </a:p>
        </p:txBody>
      </p:sp>
      <p:pic>
        <p:nvPicPr>
          <p:cNvPr id="12" name="Picture 11">
            <a:extLst>
              <a:ext uri="{FF2B5EF4-FFF2-40B4-BE49-F238E27FC236}">
                <a16:creationId xmlns:a16="http://schemas.microsoft.com/office/drawing/2014/main" id="{CDA86BA7-4D78-59ED-FEDD-EE99986AC230}"/>
              </a:ext>
            </a:extLst>
          </p:cNvPr>
          <p:cNvPicPr>
            <a:picLocks noChangeAspect="1"/>
          </p:cNvPicPr>
          <p:nvPr/>
        </p:nvPicPr>
        <p:blipFill>
          <a:blip r:embed="rId2"/>
          <a:stretch>
            <a:fillRect/>
          </a:stretch>
        </p:blipFill>
        <p:spPr>
          <a:xfrm>
            <a:off x="814131" y="1124744"/>
            <a:ext cx="7536426" cy="5287357"/>
          </a:xfrm>
          <a:prstGeom prst="rect">
            <a:avLst/>
          </a:prstGeom>
        </p:spPr>
      </p:pic>
    </p:spTree>
    <p:extLst>
      <p:ext uri="{BB962C8B-B14F-4D97-AF65-F5344CB8AC3E}">
        <p14:creationId xmlns:p14="http://schemas.microsoft.com/office/powerpoint/2010/main" val="6687755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DE44D-0EC8-86F3-CA1B-F4EA499DF7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0A5560-FCA0-BD54-20E4-5808BAD1ACA5}"/>
              </a:ext>
            </a:extLst>
          </p:cNvPr>
          <p:cNvSpPr>
            <a:spLocks noGrp="1"/>
          </p:cNvSpPr>
          <p:nvPr>
            <p:ph type="title"/>
          </p:nvPr>
        </p:nvSpPr>
        <p:spPr/>
        <p:txBody>
          <a:bodyPr/>
          <a:lstStyle/>
          <a:p>
            <a:r>
              <a:rPr lang="en-US" altLang="zh-CN" dirty="0"/>
              <a:t>Downlink Scheduling &amp; Uplink Scheduling</a:t>
            </a:r>
            <a:endParaRPr lang="en-CH" dirty="0"/>
          </a:p>
        </p:txBody>
      </p:sp>
      <p:pic>
        <p:nvPicPr>
          <p:cNvPr id="6" name="Picture 5" descr="A diagram of a mobile core&#10;&#10;Description automatically generated">
            <a:extLst>
              <a:ext uri="{FF2B5EF4-FFF2-40B4-BE49-F238E27FC236}">
                <a16:creationId xmlns:a16="http://schemas.microsoft.com/office/drawing/2014/main" id="{CA4E6ABD-2239-B2BD-455A-F2C272ACC2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0425" y="3785418"/>
            <a:ext cx="6063150" cy="2886201"/>
          </a:xfrm>
          <a:prstGeom prst="rect">
            <a:avLst/>
          </a:prstGeom>
        </p:spPr>
      </p:pic>
      <p:sp>
        <p:nvSpPr>
          <p:cNvPr id="7" name="Content Placeholder 9">
            <a:extLst>
              <a:ext uri="{FF2B5EF4-FFF2-40B4-BE49-F238E27FC236}">
                <a16:creationId xmlns:a16="http://schemas.microsoft.com/office/drawing/2014/main" id="{6E304D35-3B8A-5098-758C-277E572BD2C0}"/>
              </a:ext>
            </a:extLst>
          </p:cNvPr>
          <p:cNvSpPr txBox="1">
            <a:spLocks/>
          </p:cNvSpPr>
          <p:nvPr/>
        </p:nvSpPr>
        <p:spPr>
          <a:xfrm>
            <a:off x="824473" y="961658"/>
            <a:ext cx="7495054" cy="2656613"/>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dirty="0"/>
              <a:t>Downlink scheduling</a:t>
            </a:r>
          </a:p>
          <a:p>
            <a:pPr lvl="1"/>
            <a:r>
              <a:rPr lang="en-US" altLang="zh-CN" sz="2000" dirty="0"/>
              <a:t>The gNB has </a:t>
            </a:r>
            <a:r>
              <a:rPr lang="en-US" altLang="zh-CN" sz="2000" dirty="0">
                <a:solidFill>
                  <a:srgbClr val="C00000"/>
                </a:solidFill>
              </a:rPr>
              <a:t>full knowledge </a:t>
            </a:r>
            <a:r>
              <a:rPr lang="en-US" altLang="zh-CN" sz="2000" dirty="0"/>
              <a:t>on its queue and buffer</a:t>
            </a:r>
          </a:p>
          <a:p>
            <a:pPr lvl="1"/>
            <a:r>
              <a:rPr lang="en-US" altLang="zh-CN" sz="2000" dirty="0"/>
              <a:t>The gNB needs Channel Quality Indicators (CQI) from UEs</a:t>
            </a:r>
          </a:p>
          <a:p>
            <a:r>
              <a:rPr lang="en-US" altLang="zh-CN" dirty="0"/>
              <a:t>Uplink scheduling</a:t>
            </a:r>
          </a:p>
          <a:p>
            <a:pPr lvl="1"/>
            <a:r>
              <a:rPr lang="en-US" altLang="zh-CN" sz="2000" dirty="0"/>
              <a:t>The gNB has </a:t>
            </a:r>
            <a:r>
              <a:rPr lang="en-US" altLang="zh-CN" sz="2000" dirty="0">
                <a:solidFill>
                  <a:srgbClr val="C00000"/>
                </a:solidFill>
              </a:rPr>
              <a:t>no knowledge </a:t>
            </a:r>
            <a:r>
              <a:rPr lang="en-US" altLang="zh-CN" sz="2000" dirty="0"/>
              <a:t>on UEs’ queues and buffers</a:t>
            </a:r>
          </a:p>
          <a:p>
            <a:pPr lvl="1"/>
            <a:r>
              <a:rPr lang="en-US" altLang="zh-CN" sz="2000" dirty="0"/>
              <a:t>The gNB knows the SNR of UEs</a:t>
            </a:r>
          </a:p>
        </p:txBody>
      </p:sp>
    </p:spTree>
    <p:extLst>
      <p:ext uri="{BB962C8B-B14F-4D97-AF65-F5344CB8AC3E}">
        <p14:creationId xmlns:p14="http://schemas.microsoft.com/office/powerpoint/2010/main" val="21610764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BA698-CE80-A3B3-D5DD-13A0F8D006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420779-A736-0756-0382-6B679B7A14E3}"/>
              </a:ext>
            </a:extLst>
          </p:cNvPr>
          <p:cNvSpPr>
            <a:spLocks noGrp="1"/>
          </p:cNvSpPr>
          <p:nvPr>
            <p:ph type="title"/>
          </p:nvPr>
        </p:nvSpPr>
        <p:spPr/>
        <p:txBody>
          <a:bodyPr/>
          <a:lstStyle/>
          <a:p>
            <a:r>
              <a:rPr lang="en-US" altLang="zh-CN" dirty="0"/>
              <a:t>Grant-Based Access &amp; Grant-Free Access</a:t>
            </a:r>
            <a:endParaRPr lang="en-CH" dirty="0"/>
          </a:p>
        </p:txBody>
      </p:sp>
      <p:pic>
        <p:nvPicPr>
          <p:cNvPr id="8" name="Picture 7" descr="A diagram of data processing&#10;&#10;Description automatically generated with medium confidence">
            <a:extLst>
              <a:ext uri="{FF2B5EF4-FFF2-40B4-BE49-F238E27FC236}">
                <a16:creationId xmlns:a16="http://schemas.microsoft.com/office/drawing/2014/main" id="{FCAEA2B4-1A43-E86F-5F81-A23D8FF458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609" y="4286864"/>
            <a:ext cx="4361241" cy="1791080"/>
          </a:xfrm>
          <a:prstGeom prst="rect">
            <a:avLst/>
          </a:prstGeom>
        </p:spPr>
      </p:pic>
      <p:sp>
        <p:nvSpPr>
          <p:cNvPr id="10" name="Content Placeholder 9">
            <a:extLst>
              <a:ext uri="{FF2B5EF4-FFF2-40B4-BE49-F238E27FC236}">
                <a16:creationId xmlns:a16="http://schemas.microsoft.com/office/drawing/2014/main" id="{44A0C8AE-59F4-F6AF-056F-5A153586ABC7}"/>
              </a:ext>
            </a:extLst>
          </p:cNvPr>
          <p:cNvSpPr txBox="1">
            <a:spLocks/>
          </p:cNvSpPr>
          <p:nvPr/>
        </p:nvSpPr>
        <p:spPr>
          <a:xfrm>
            <a:off x="623630" y="1027472"/>
            <a:ext cx="7896740" cy="3048000"/>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dirty="0"/>
              <a:t>Grant-based access</a:t>
            </a:r>
          </a:p>
          <a:p>
            <a:pPr lvl="1"/>
            <a:r>
              <a:rPr lang="en-US" altLang="zh-CN" sz="2000" dirty="0"/>
              <a:t>A UE first sends a </a:t>
            </a:r>
            <a:r>
              <a:rPr lang="en-US" altLang="zh-CN" sz="2000" dirty="0">
                <a:solidFill>
                  <a:srgbClr val="C00000"/>
                </a:solidFill>
              </a:rPr>
              <a:t>scheduling request</a:t>
            </a:r>
            <a:r>
              <a:rPr lang="en-US" altLang="zh-CN" sz="2000" dirty="0"/>
              <a:t> to the gNB</a:t>
            </a:r>
          </a:p>
          <a:p>
            <a:pPr lvl="1"/>
            <a:r>
              <a:rPr lang="en-US" altLang="zh-CN" sz="2000" dirty="0"/>
              <a:t>The gNB schedules and sends an </a:t>
            </a:r>
            <a:r>
              <a:rPr lang="en-US" altLang="zh-CN" sz="2000" dirty="0">
                <a:solidFill>
                  <a:srgbClr val="C00000"/>
                </a:solidFill>
              </a:rPr>
              <a:t>uplink grant</a:t>
            </a:r>
            <a:r>
              <a:rPr lang="en-US" altLang="zh-CN" sz="2000" dirty="0"/>
              <a:t> to the UE</a:t>
            </a:r>
          </a:p>
          <a:p>
            <a:pPr lvl="1"/>
            <a:r>
              <a:rPr lang="en-US" altLang="zh-CN" sz="2000" dirty="0"/>
              <a:t>The UE transmits </a:t>
            </a:r>
            <a:r>
              <a:rPr lang="en-US" altLang="zh-CN" sz="2000" dirty="0">
                <a:solidFill>
                  <a:srgbClr val="C00000"/>
                </a:solidFill>
              </a:rPr>
              <a:t>uplink data </a:t>
            </a:r>
            <a:r>
              <a:rPr lang="en-US" altLang="zh-CN" sz="2000" dirty="0"/>
              <a:t>to the gNB</a:t>
            </a:r>
          </a:p>
        </p:txBody>
      </p:sp>
      <p:sp>
        <p:nvSpPr>
          <p:cNvPr id="11" name="Content Placeholder 9">
            <a:extLst>
              <a:ext uri="{FF2B5EF4-FFF2-40B4-BE49-F238E27FC236}">
                <a16:creationId xmlns:a16="http://schemas.microsoft.com/office/drawing/2014/main" id="{BEB96509-77BD-EACB-E0C1-9319E224F392}"/>
              </a:ext>
            </a:extLst>
          </p:cNvPr>
          <p:cNvSpPr txBox="1">
            <a:spLocks/>
          </p:cNvSpPr>
          <p:nvPr/>
        </p:nvSpPr>
        <p:spPr>
          <a:xfrm>
            <a:off x="801510" y="6077944"/>
            <a:ext cx="2981438" cy="655748"/>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altLang="zh-CN" sz="2000" dirty="0">
                <a:solidFill>
                  <a:srgbClr val="376092"/>
                </a:solidFill>
              </a:rPr>
              <a:t>Grant-based access</a:t>
            </a:r>
          </a:p>
        </p:txBody>
      </p:sp>
    </p:spTree>
    <p:extLst>
      <p:ext uri="{BB962C8B-B14F-4D97-AF65-F5344CB8AC3E}">
        <p14:creationId xmlns:p14="http://schemas.microsoft.com/office/powerpoint/2010/main" val="2367492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575F99-7928-A045-ACFD-0768B5B8E810}" type="slidenum">
              <a:rPr lang="en-US" smtClean="0"/>
              <a:pPr/>
              <a:t>7</a:t>
            </a:fld>
            <a:endParaRPr lang="en-US"/>
          </a:p>
        </p:txBody>
      </p:sp>
      <p:sp>
        <p:nvSpPr>
          <p:cNvPr id="5" name="标题 1"/>
          <p:cNvSpPr>
            <a:spLocks noGrp="1"/>
          </p:cNvSpPr>
          <p:nvPr>
            <p:ph type="title"/>
          </p:nvPr>
        </p:nvSpPr>
        <p:spPr>
          <a:xfrm>
            <a:off x="628650" y="365126"/>
            <a:ext cx="7886700" cy="1325563"/>
          </a:xfrm>
        </p:spPr>
        <p:txBody>
          <a:bodyPr/>
          <a:lstStyle/>
          <a:p>
            <a:r>
              <a:rPr lang="en-US" altLang="zh-CN" sz="3200"/>
              <a:t>Frequency Planning – Frequency Reuse</a:t>
            </a:r>
            <a:endParaRPr lang="zh-CN" altLang="en-US" sz="3200"/>
          </a:p>
        </p:txBody>
      </p:sp>
      <p:sp>
        <p:nvSpPr>
          <p:cNvPr id="6" name="内容占位符 2"/>
          <p:cNvSpPr>
            <a:spLocks noGrp="1"/>
          </p:cNvSpPr>
          <p:nvPr>
            <p:ph idx="1"/>
          </p:nvPr>
        </p:nvSpPr>
        <p:spPr>
          <a:xfrm>
            <a:off x="628650" y="1323088"/>
            <a:ext cx="7886700" cy="4351338"/>
          </a:xfrm>
        </p:spPr>
        <p:txBody>
          <a:bodyPr>
            <a:noAutofit/>
          </a:bodyPr>
          <a:lstStyle/>
          <a:p>
            <a:r>
              <a:rPr lang="en-US" altLang="zh-CN" sz="1800" dirty="0"/>
              <a:t>An efficient way of managing the radio spectrum is to reuse the same frequency, within the service area, as often as possible.</a:t>
            </a:r>
          </a:p>
          <a:p>
            <a:r>
              <a:rPr lang="en-US" altLang="zh-CN" sz="1800" dirty="0">
                <a:solidFill>
                  <a:srgbClr val="FF0000"/>
                </a:solidFill>
              </a:rPr>
              <a:t>Frequency reuse </a:t>
            </a:r>
            <a:r>
              <a:rPr lang="en-US" altLang="zh-CN" sz="1800" dirty="0"/>
              <a:t>is possible thanks to the propagation properties of radio waves.</a:t>
            </a:r>
          </a:p>
          <a:p>
            <a:endParaRPr lang="en-US" altLang="zh-CN" sz="1800" dirty="0"/>
          </a:p>
          <a:p>
            <a:endParaRPr lang="en-US" altLang="zh-CN" sz="1800" dirty="0"/>
          </a:p>
          <a:p>
            <a:endParaRPr lang="en-US" altLang="zh-CN" sz="1800" dirty="0"/>
          </a:p>
          <a:p>
            <a:endParaRPr lang="en-US" altLang="zh-CN" sz="1800" dirty="0"/>
          </a:p>
          <a:p>
            <a:pPr marL="0" indent="0">
              <a:buNone/>
            </a:pPr>
            <a:endParaRPr lang="en-US" altLang="zh-CN" sz="1800" dirty="0"/>
          </a:p>
          <a:p>
            <a:endParaRPr lang="en-US" altLang="zh-CN" sz="1800" dirty="0"/>
          </a:p>
          <a:p>
            <a:endParaRPr lang="en-US" altLang="zh-CN" sz="1800" dirty="0"/>
          </a:p>
          <a:p>
            <a:endParaRPr lang="en-US" altLang="zh-CN" sz="1800" dirty="0"/>
          </a:p>
          <a:p>
            <a:endParaRPr lang="en-US" altLang="zh-CN" sz="1800" dirty="0"/>
          </a:p>
          <a:p>
            <a:endParaRPr lang="en-US" altLang="zh-CN" sz="1800" dirty="0"/>
          </a:p>
          <a:p>
            <a:r>
              <a:rPr lang="en-US" altLang="zh-CN" sz="1800" dirty="0"/>
              <a:t>By properly setting the distance </a:t>
            </a:r>
            <a:r>
              <a:rPr lang="en-US" altLang="zh-CN" sz="1800" i="1" dirty="0"/>
              <a:t>D</a:t>
            </a:r>
            <a:r>
              <a:rPr lang="en-US" altLang="zh-CN" sz="1800" dirty="0"/>
              <a:t>, the same frequency can be used at two cells simultaneously. </a:t>
            </a:r>
          </a:p>
          <a:p>
            <a:r>
              <a:rPr lang="en-US" altLang="zh-CN" sz="1800" i="1" dirty="0"/>
              <a:t>D</a:t>
            </a:r>
            <a:r>
              <a:rPr lang="en-US" altLang="zh-CN" sz="1800" dirty="0"/>
              <a:t> is called the </a:t>
            </a:r>
            <a:r>
              <a:rPr lang="en-US" altLang="zh-CN" sz="1800" dirty="0">
                <a:solidFill>
                  <a:srgbClr val="FF0000"/>
                </a:solidFill>
              </a:rPr>
              <a:t>reuse distance</a:t>
            </a:r>
            <a:endParaRPr lang="zh-CN" altLang="en-US" sz="1800" dirty="0">
              <a:solidFill>
                <a:srgbClr val="FF0000"/>
              </a:solidFill>
            </a:endParaRPr>
          </a:p>
        </p:txBody>
      </p:sp>
      <p:grpSp>
        <p:nvGrpSpPr>
          <p:cNvPr id="3" name="Group 2"/>
          <p:cNvGrpSpPr/>
          <p:nvPr/>
        </p:nvGrpSpPr>
        <p:grpSpPr>
          <a:xfrm>
            <a:off x="1936325" y="2372842"/>
            <a:ext cx="5607475" cy="2961158"/>
            <a:chOff x="2356117" y="2751514"/>
            <a:chExt cx="5607475" cy="2961158"/>
          </a:xfrm>
        </p:grpSpPr>
        <p:pic>
          <p:nvPicPr>
            <p:cNvPr id="7"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6117" y="2751514"/>
              <a:ext cx="5607475" cy="2922912"/>
            </a:xfrm>
            <a:prstGeom prst="rect">
              <a:avLst/>
            </a:prstGeom>
          </p:spPr>
        </p:pic>
        <p:sp>
          <p:nvSpPr>
            <p:cNvPr id="2" name="TextBox 1"/>
            <p:cNvSpPr txBox="1"/>
            <p:nvPr/>
          </p:nvSpPr>
          <p:spPr>
            <a:xfrm>
              <a:off x="2975956" y="4838007"/>
              <a:ext cx="465513" cy="369332"/>
            </a:xfrm>
            <a:prstGeom prst="rect">
              <a:avLst/>
            </a:prstGeom>
            <a:noFill/>
          </p:spPr>
          <p:txBody>
            <a:bodyPr wrap="square" rtlCol="0">
              <a:spAutoFit/>
            </a:bodyPr>
            <a:lstStyle/>
            <a:p>
              <a:r>
                <a:rPr lang="en-US" i="1"/>
                <a:t>R</a:t>
              </a:r>
            </a:p>
          </p:txBody>
        </p:sp>
        <p:sp>
          <p:nvSpPr>
            <p:cNvPr id="8" name="TextBox 7"/>
            <p:cNvSpPr txBox="1"/>
            <p:nvPr/>
          </p:nvSpPr>
          <p:spPr>
            <a:xfrm>
              <a:off x="7021137" y="4838007"/>
              <a:ext cx="465513" cy="369332"/>
            </a:xfrm>
            <a:prstGeom prst="rect">
              <a:avLst/>
            </a:prstGeom>
            <a:noFill/>
          </p:spPr>
          <p:txBody>
            <a:bodyPr wrap="square" rtlCol="0">
              <a:spAutoFit/>
            </a:bodyPr>
            <a:lstStyle/>
            <a:p>
              <a:r>
                <a:rPr lang="en-US" i="1"/>
                <a:t>R</a:t>
              </a:r>
            </a:p>
          </p:txBody>
        </p:sp>
        <p:sp>
          <p:nvSpPr>
            <p:cNvPr id="9" name="TextBox 8"/>
            <p:cNvSpPr txBox="1"/>
            <p:nvPr/>
          </p:nvSpPr>
          <p:spPr>
            <a:xfrm>
              <a:off x="2975956" y="4028304"/>
              <a:ext cx="465512" cy="369332"/>
            </a:xfrm>
            <a:prstGeom prst="rect">
              <a:avLst/>
            </a:prstGeom>
            <a:noFill/>
          </p:spPr>
          <p:txBody>
            <a:bodyPr wrap="square" rtlCol="0">
              <a:spAutoFit/>
            </a:bodyPr>
            <a:lstStyle/>
            <a:p>
              <a:r>
                <a:rPr lang="en-US" i="1"/>
                <a:t>R</a:t>
              </a:r>
              <a:r>
                <a:rPr lang="en-US" i="1" baseline="-25000"/>
                <a:t>1</a:t>
              </a:r>
            </a:p>
          </p:txBody>
        </p:sp>
        <p:sp>
          <p:nvSpPr>
            <p:cNvPr id="10" name="TextBox 9"/>
            <p:cNvSpPr txBox="1"/>
            <p:nvPr/>
          </p:nvSpPr>
          <p:spPr>
            <a:xfrm>
              <a:off x="7253893" y="4337546"/>
              <a:ext cx="465513" cy="369332"/>
            </a:xfrm>
            <a:prstGeom prst="rect">
              <a:avLst/>
            </a:prstGeom>
            <a:noFill/>
          </p:spPr>
          <p:txBody>
            <a:bodyPr wrap="square" rtlCol="0">
              <a:spAutoFit/>
            </a:bodyPr>
            <a:lstStyle/>
            <a:p>
              <a:r>
                <a:rPr lang="en-US" i="1"/>
                <a:t>R</a:t>
              </a:r>
              <a:r>
                <a:rPr lang="en-US" i="1" baseline="-25000"/>
                <a:t>2</a:t>
              </a:r>
            </a:p>
          </p:txBody>
        </p:sp>
        <p:sp>
          <p:nvSpPr>
            <p:cNvPr id="11" name="TextBox 10"/>
            <p:cNvSpPr txBox="1"/>
            <p:nvPr/>
          </p:nvSpPr>
          <p:spPr>
            <a:xfrm>
              <a:off x="5067645" y="5066341"/>
              <a:ext cx="465513" cy="646331"/>
            </a:xfrm>
            <a:prstGeom prst="rect">
              <a:avLst/>
            </a:prstGeom>
            <a:noFill/>
          </p:spPr>
          <p:txBody>
            <a:bodyPr wrap="square" rtlCol="0">
              <a:spAutoFit/>
            </a:bodyPr>
            <a:lstStyle/>
            <a:p>
              <a:r>
                <a:rPr lang="en-US" i="1"/>
                <a:t>D</a:t>
              </a:r>
            </a:p>
            <a:p>
              <a:endParaRPr lang="en-US" i="1"/>
            </a:p>
          </p:txBody>
        </p:sp>
      </p:gr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0822" y="3964620"/>
            <a:ext cx="225753" cy="238777"/>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234" y="3964620"/>
            <a:ext cx="225753" cy="238777"/>
          </a:xfrm>
          <a:prstGeom prst="rect">
            <a:avLst/>
          </a:prstGeom>
        </p:spPr>
      </p:pic>
    </p:spTree>
    <p:extLst>
      <p:ext uri="{BB962C8B-B14F-4D97-AF65-F5344CB8AC3E}">
        <p14:creationId xmlns:p14="http://schemas.microsoft.com/office/powerpoint/2010/main" val="3854526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07178-C65D-14EA-8A07-6A13085DD3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852C24-426B-99CE-9B2F-131BEC680F73}"/>
              </a:ext>
            </a:extLst>
          </p:cNvPr>
          <p:cNvSpPr>
            <a:spLocks noGrp="1"/>
          </p:cNvSpPr>
          <p:nvPr>
            <p:ph type="title"/>
          </p:nvPr>
        </p:nvSpPr>
        <p:spPr/>
        <p:txBody>
          <a:bodyPr/>
          <a:lstStyle/>
          <a:p>
            <a:r>
              <a:rPr lang="en-US" altLang="zh-CN" dirty="0"/>
              <a:t>Grant-Based Access &amp; Grant-Free Access</a:t>
            </a:r>
            <a:endParaRPr lang="en-CH" dirty="0"/>
          </a:p>
        </p:txBody>
      </p:sp>
      <p:pic>
        <p:nvPicPr>
          <p:cNvPr id="5" name="Picture 4" descr="A diagram of a diagram of a product&#10;&#10;Description automatically generated with medium confidence">
            <a:extLst>
              <a:ext uri="{FF2B5EF4-FFF2-40B4-BE49-F238E27FC236}">
                <a16:creationId xmlns:a16="http://schemas.microsoft.com/office/drawing/2014/main" id="{00BE15C0-0B20-88CC-A6E9-C46B23397F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1149" y="4286864"/>
            <a:ext cx="4361241" cy="1791080"/>
          </a:xfrm>
          <a:prstGeom prst="rect">
            <a:avLst/>
          </a:prstGeom>
        </p:spPr>
      </p:pic>
      <p:pic>
        <p:nvPicPr>
          <p:cNvPr id="8" name="Picture 7" descr="A diagram of data processing&#10;&#10;Description automatically generated with medium confidence">
            <a:extLst>
              <a:ext uri="{FF2B5EF4-FFF2-40B4-BE49-F238E27FC236}">
                <a16:creationId xmlns:a16="http://schemas.microsoft.com/office/drawing/2014/main" id="{AC588039-0841-A392-98B4-BE46764C92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09" y="4286864"/>
            <a:ext cx="4361241" cy="1791080"/>
          </a:xfrm>
          <a:prstGeom prst="rect">
            <a:avLst/>
          </a:prstGeom>
        </p:spPr>
      </p:pic>
      <p:sp>
        <p:nvSpPr>
          <p:cNvPr id="10" name="Content Placeholder 9">
            <a:extLst>
              <a:ext uri="{FF2B5EF4-FFF2-40B4-BE49-F238E27FC236}">
                <a16:creationId xmlns:a16="http://schemas.microsoft.com/office/drawing/2014/main" id="{1A01A055-64C9-9F4D-2788-42CCB1FF7079}"/>
              </a:ext>
            </a:extLst>
          </p:cNvPr>
          <p:cNvSpPr txBox="1">
            <a:spLocks/>
          </p:cNvSpPr>
          <p:nvPr/>
        </p:nvSpPr>
        <p:spPr>
          <a:xfrm>
            <a:off x="623630" y="1027472"/>
            <a:ext cx="7896740" cy="3048000"/>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dirty="0"/>
              <a:t>Grant-based access</a:t>
            </a:r>
          </a:p>
          <a:p>
            <a:pPr lvl="1"/>
            <a:r>
              <a:rPr lang="en-US" altLang="zh-CN" sz="2000" dirty="0"/>
              <a:t>A UE first sends a </a:t>
            </a:r>
            <a:r>
              <a:rPr lang="en-US" altLang="zh-CN" sz="2000" dirty="0">
                <a:solidFill>
                  <a:srgbClr val="C00000"/>
                </a:solidFill>
              </a:rPr>
              <a:t>scheduling request</a:t>
            </a:r>
            <a:r>
              <a:rPr lang="en-US" altLang="zh-CN" sz="2000" dirty="0"/>
              <a:t> to the gNB</a:t>
            </a:r>
          </a:p>
          <a:p>
            <a:pPr lvl="1"/>
            <a:r>
              <a:rPr lang="en-US" altLang="zh-CN" sz="2000" dirty="0"/>
              <a:t>The gNB schedules and sends an </a:t>
            </a:r>
            <a:r>
              <a:rPr lang="en-US" altLang="zh-CN" sz="2000" dirty="0">
                <a:solidFill>
                  <a:srgbClr val="C00000"/>
                </a:solidFill>
              </a:rPr>
              <a:t>uplink grant</a:t>
            </a:r>
            <a:r>
              <a:rPr lang="en-US" altLang="zh-CN" sz="2000" dirty="0"/>
              <a:t> to the UE</a:t>
            </a:r>
          </a:p>
          <a:p>
            <a:pPr lvl="1"/>
            <a:r>
              <a:rPr lang="en-US" altLang="zh-CN" sz="2000" dirty="0"/>
              <a:t>The UE transmits </a:t>
            </a:r>
            <a:r>
              <a:rPr lang="en-US" altLang="zh-CN" sz="2000" dirty="0">
                <a:solidFill>
                  <a:srgbClr val="C00000"/>
                </a:solidFill>
              </a:rPr>
              <a:t>uplink data </a:t>
            </a:r>
            <a:r>
              <a:rPr lang="en-US" altLang="zh-CN" sz="2000" dirty="0"/>
              <a:t>to the gNB</a:t>
            </a:r>
          </a:p>
          <a:p>
            <a:r>
              <a:rPr lang="en-US" altLang="zh-CN" dirty="0"/>
              <a:t>Grant-free access</a:t>
            </a:r>
          </a:p>
          <a:p>
            <a:pPr lvl="1"/>
            <a:r>
              <a:rPr lang="en-US" altLang="zh-CN" sz="2000" dirty="0"/>
              <a:t>The </a:t>
            </a:r>
            <a:r>
              <a:rPr lang="en-US" altLang="zh-CN" sz="1800" b="0" i="0" u="none" strike="noStrike" baseline="0" dirty="0">
                <a:latin typeface="Arial" panose="020B0604020202020204" pitchFamily="34" charset="0"/>
              </a:rPr>
              <a:t>gNB always allocates </a:t>
            </a:r>
            <a:r>
              <a:rPr lang="en-US" altLang="zh-CN" sz="1800" b="0" i="0" u="none" strike="noStrike" baseline="0" dirty="0">
                <a:solidFill>
                  <a:srgbClr val="C00000"/>
                </a:solidFill>
                <a:latin typeface="Arial" panose="020B0604020202020204" pitchFamily="34" charset="0"/>
              </a:rPr>
              <a:t>a fixed number of resources</a:t>
            </a:r>
            <a:r>
              <a:rPr lang="en-US" altLang="zh-CN" sz="1800" b="0" i="0" u="none" strike="noStrike" baseline="0" dirty="0">
                <a:latin typeface="Arial" panose="020B0604020202020204" pitchFamily="34" charset="0"/>
              </a:rPr>
              <a:t> to the UE</a:t>
            </a:r>
          </a:p>
          <a:p>
            <a:pPr lvl="1"/>
            <a:r>
              <a:rPr lang="en-US" altLang="zh-CN" sz="2000" dirty="0"/>
              <a:t>The UE can directly transmit </a:t>
            </a:r>
            <a:r>
              <a:rPr lang="en-US" altLang="zh-CN" sz="2000" dirty="0">
                <a:solidFill>
                  <a:srgbClr val="C00000"/>
                </a:solidFill>
              </a:rPr>
              <a:t>uplink data </a:t>
            </a:r>
            <a:r>
              <a:rPr lang="en-US" altLang="zh-CN" sz="2000" dirty="0"/>
              <a:t>to the gNB</a:t>
            </a:r>
          </a:p>
        </p:txBody>
      </p:sp>
      <p:sp>
        <p:nvSpPr>
          <p:cNvPr id="11" name="Content Placeholder 9">
            <a:extLst>
              <a:ext uri="{FF2B5EF4-FFF2-40B4-BE49-F238E27FC236}">
                <a16:creationId xmlns:a16="http://schemas.microsoft.com/office/drawing/2014/main" id="{0A7FF885-7A04-41B1-C4CF-6A0D1BF88D08}"/>
              </a:ext>
            </a:extLst>
          </p:cNvPr>
          <p:cNvSpPr txBox="1">
            <a:spLocks/>
          </p:cNvSpPr>
          <p:nvPr/>
        </p:nvSpPr>
        <p:spPr>
          <a:xfrm>
            <a:off x="801510" y="6077944"/>
            <a:ext cx="2981438" cy="655748"/>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altLang="zh-CN" sz="2000" dirty="0">
                <a:solidFill>
                  <a:srgbClr val="376092"/>
                </a:solidFill>
              </a:rPr>
              <a:t>Grant-based access</a:t>
            </a:r>
          </a:p>
        </p:txBody>
      </p:sp>
      <p:sp>
        <p:nvSpPr>
          <p:cNvPr id="12" name="Content Placeholder 9">
            <a:extLst>
              <a:ext uri="{FF2B5EF4-FFF2-40B4-BE49-F238E27FC236}">
                <a16:creationId xmlns:a16="http://schemas.microsoft.com/office/drawing/2014/main" id="{1E76846C-F9AE-B209-BAA5-E6D4B4E2EA95}"/>
              </a:ext>
            </a:extLst>
          </p:cNvPr>
          <p:cNvSpPr txBox="1">
            <a:spLocks/>
          </p:cNvSpPr>
          <p:nvPr/>
        </p:nvSpPr>
        <p:spPr>
          <a:xfrm>
            <a:off x="5361054" y="6077944"/>
            <a:ext cx="2981438" cy="655748"/>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altLang="zh-CN" sz="2000" dirty="0">
                <a:solidFill>
                  <a:srgbClr val="376092"/>
                </a:solidFill>
              </a:rPr>
              <a:t>Grant-free access</a:t>
            </a:r>
          </a:p>
        </p:txBody>
      </p:sp>
    </p:spTree>
    <p:extLst>
      <p:ext uri="{BB962C8B-B14F-4D97-AF65-F5344CB8AC3E}">
        <p14:creationId xmlns:p14="http://schemas.microsoft.com/office/powerpoint/2010/main" val="16412374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244DF-8930-0558-1094-EA9FE48009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ADF381-200D-FE65-FEC7-7B078E4E617B}"/>
              </a:ext>
            </a:extLst>
          </p:cNvPr>
          <p:cNvSpPr>
            <a:spLocks noGrp="1"/>
          </p:cNvSpPr>
          <p:nvPr>
            <p:ph type="title"/>
          </p:nvPr>
        </p:nvSpPr>
        <p:spPr/>
        <p:txBody>
          <a:bodyPr/>
          <a:lstStyle/>
          <a:p>
            <a:r>
              <a:rPr lang="en-US" altLang="zh-CN" dirty="0"/>
              <a:t>5G Network Slicing</a:t>
            </a:r>
            <a:endParaRPr lang="en-CH" dirty="0"/>
          </a:p>
        </p:txBody>
      </p:sp>
      <p:sp>
        <p:nvSpPr>
          <p:cNvPr id="3" name="Content Placeholder 2">
            <a:extLst>
              <a:ext uri="{FF2B5EF4-FFF2-40B4-BE49-F238E27FC236}">
                <a16:creationId xmlns:a16="http://schemas.microsoft.com/office/drawing/2014/main" id="{B70051DA-2F24-52E0-1CEF-3EF26896E1A4}"/>
              </a:ext>
            </a:extLst>
          </p:cNvPr>
          <p:cNvSpPr>
            <a:spLocks noGrp="1"/>
          </p:cNvSpPr>
          <p:nvPr>
            <p:ph idx="1"/>
          </p:nvPr>
        </p:nvSpPr>
        <p:spPr>
          <a:xfrm>
            <a:off x="665752" y="4846253"/>
            <a:ext cx="7812497" cy="1720645"/>
          </a:xfrm>
          <a:ln>
            <a:noFill/>
          </a:ln>
        </p:spPr>
        <p:txBody>
          <a:bodyPr>
            <a:noAutofit/>
          </a:bodyPr>
          <a:lstStyle/>
          <a:p>
            <a:r>
              <a:rPr lang="en-US" altLang="zh-CN" dirty="0"/>
              <a:t>With its high capacity and low latency, 5G paves the way for new business models across </a:t>
            </a:r>
            <a:r>
              <a:rPr lang="en-US" altLang="zh-CN" dirty="0">
                <a:solidFill>
                  <a:srgbClr val="C00000"/>
                </a:solidFill>
              </a:rPr>
              <a:t>various vertical markets</a:t>
            </a:r>
          </a:p>
        </p:txBody>
      </p:sp>
      <p:pic>
        <p:nvPicPr>
          <p:cNvPr id="1026" name="Picture 2">
            <a:extLst>
              <a:ext uri="{FF2B5EF4-FFF2-40B4-BE49-F238E27FC236}">
                <a16:creationId xmlns:a16="http://schemas.microsoft.com/office/drawing/2014/main" id="{91B089DA-B05E-149E-9DFF-D3B0B91581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46" t="21492" r="4838" b="20605"/>
          <a:stretch/>
        </p:blipFill>
        <p:spPr bwMode="auto">
          <a:xfrm>
            <a:off x="457712" y="1052052"/>
            <a:ext cx="8249264" cy="3529781"/>
          </a:xfrm>
          <a:prstGeom prst="rect">
            <a:avLst/>
          </a:prstGeom>
          <a:noFill/>
          <a:ln w="12700">
            <a:noFill/>
          </a:ln>
          <a:extLst>
            <a:ext uri="{909E8E84-426E-40DD-AFC4-6F175D3DCCD1}">
              <a14:hiddenFill xmlns:a14="http://schemas.microsoft.com/office/drawing/2010/main">
                <a:solidFill>
                  <a:srgbClr val="FFFFFF"/>
                </a:solidFill>
              </a14:hiddenFill>
            </a:ext>
          </a:extLst>
        </p:spPr>
      </p:pic>
      <p:sp>
        <p:nvSpPr>
          <p:cNvPr id="5" name="Content Placeholder 9">
            <a:extLst>
              <a:ext uri="{FF2B5EF4-FFF2-40B4-BE49-F238E27FC236}">
                <a16:creationId xmlns:a16="http://schemas.microsoft.com/office/drawing/2014/main" id="{954173C3-19BF-44AD-B00A-10244CE25828}"/>
              </a:ext>
            </a:extLst>
          </p:cNvPr>
          <p:cNvSpPr txBox="1">
            <a:spLocks/>
          </p:cNvSpPr>
          <p:nvPr/>
        </p:nvSpPr>
        <p:spPr>
          <a:xfrm>
            <a:off x="0" y="6331973"/>
            <a:ext cx="9144000" cy="526027"/>
          </a:xfrm>
          <a:prstGeom prst="rect">
            <a:avLst/>
          </a:prstGeom>
        </p:spPr>
        <p:txBody>
          <a:bodyPr vert="horz" lIns="91440" tIns="45720" rIns="91440" bIns="45720" rtlCol="0" anchor="b">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CN" sz="1400" dirty="0">
                <a:solidFill>
                  <a:schemeClr val="bg1">
                    <a:lumMod val="50000"/>
                  </a:schemeClr>
                </a:solidFill>
              </a:rPr>
              <a:t>Credit: https://brunch.co.kr/@b047a588c11b462/90 </a:t>
            </a:r>
            <a:endParaRPr lang="zh-CN" altLang="en-US" sz="1400" dirty="0">
              <a:solidFill>
                <a:schemeClr val="bg1">
                  <a:lumMod val="50000"/>
                </a:schemeClr>
              </a:solidFill>
            </a:endParaRPr>
          </a:p>
        </p:txBody>
      </p:sp>
    </p:spTree>
    <p:extLst>
      <p:ext uri="{BB962C8B-B14F-4D97-AF65-F5344CB8AC3E}">
        <p14:creationId xmlns:p14="http://schemas.microsoft.com/office/powerpoint/2010/main" val="3393337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22B13-EC4D-54E1-9128-C4645451AC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EA734E-CCEC-4CBC-211F-9DC09F8BB633}"/>
              </a:ext>
            </a:extLst>
          </p:cNvPr>
          <p:cNvSpPr>
            <a:spLocks noGrp="1"/>
          </p:cNvSpPr>
          <p:nvPr>
            <p:ph type="title"/>
          </p:nvPr>
        </p:nvSpPr>
        <p:spPr/>
        <p:txBody>
          <a:bodyPr/>
          <a:lstStyle/>
          <a:p>
            <a:r>
              <a:rPr lang="en-US" altLang="zh-CN" dirty="0"/>
              <a:t>5G Network Slicing</a:t>
            </a:r>
            <a:endParaRPr lang="en-CH" dirty="0"/>
          </a:p>
        </p:txBody>
      </p:sp>
      <p:sp>
        <p:nvSpPr>
          <p:cNvPr id="3" name="Content Placeholder 2">
            <a:extLst>
              <a:ext uri="{FF2B5EF4-FFF2-40B4-BE49-F238E27FC236}">
                <a16:creationId xmlns:a16="http://schemas.microsoft.com/office/drawing/2014/main" id="{CDC806D4-FB49-7F26-FF9C-15FD96216150}"/>
              </a:ext>
            </a:extLst>
          </p:cNvPr>
          <p:cNvSpPr>
            <a:spLocks noGrp="1"/>
          </p:cNvSpPr>
          <p:nvPr>
            <p:ph idx="1"/>
          </p:nvPr>
        </p:nvSpPr>
        <p:spPr>
          <a:xfrm>
            <a:off x="665752" y="4846253"/>
            <a:ext cx="7812497" cy="1720645"/>
          </a:xfrm>
          <a:ln>
            <a:noFill/>
          </a:ln>
        </p:spPr>
        <p:txBody>
          <a:bodyPr>
            <a:noAutofit/>
          </a:bodyPr>
          <a:lstStyle/>
          <a:p>
            <a:r>
              <a:rPr lang="en-US" altLang="zh-CN" dirty="0"/>
              <a:t>With its high capacity and low latency, 5G paves the way for new business models across </a:t>
            </a:r>
            <a:r>
              <a:rPr lang="en-US" altLang="zh-CN" dirty="0">
                <a:solidFill>
                  <a:srgbClr val="C00000"/>
                </a:solidFill>
              </a:rPr>
              <a:t>various vertical markets</a:t>
            </a:r>
          </a:p>
          <a:p>
            <a:r>
              <a:rPr lang="en-US" altLang="zh-CN" dirty="0"/>
              <a:t>A 5G network is usually </a:t>
            </a:r>
            <a:r>
              <a:rPr lang="en-US" altLang="zh-CN" dirty="0">
                <a:solidFill>
                  <a:srgbClr val="C00000"/>
                </a:solidFill>
              </a:rPr>
              <a:t>shared among many users</a:t>
            </a:r>
            <a:r>
              <a:rPr lang="en-US" altLang="zh-CN" dirty="0"/>
              <a:t> and may </a:t>
            </a:r>
            <a:r>
              <a:rPr lang="en-US" altLang="zh-CN" dirty="0">
                <a:solidFill>
                  <a:srgbClr val="C00000"/>
                </a:solidFill>
              </a:rPr>
              <a:t>not always be able to guarantee</a:t>
            </a:r>
            <a:r>
              <a:rPr lang="en-US" altLang="zh-CN" dirty="0"/>
              <a:t> different requirements</a:t>
            </a:r>
          </a:p>
        </p:txBody>
      </p:sp>
      <p:graphicFrame>
        <p:nvGraphicFramePr>
          <p:cNvPr id="4" name="Content Placeholder 6">
            <a:extLst>
              <a:ext uri="{FF2B5EF4-FFF2-40B4-BE49-F238E27FC236}">
                <a16:creationId xmlns:a16="http://schemas.microsoft.com/office/drawing/2014/main" id="{5C9DF3D8-62D1-460E-CE6D-52EE08D537D0}"/>
              </a:ext>
            </a:extLst>
          </p:cNvPr>
          <p:cNvGraphicFramePr>
            <a:graphicFrameLocks/>
          </p:cNvGraphicFramePr>
          <p:nvPr>
            <p:extLst>
              <p:ext uri="{D42A27DB-BD31-4B8C-83A1-F6EECF244321}">
                <p14:modId xmlns:p14="http://schemas.microsoft.com/office/powerpoint/2010/main" val="3673604526"/>
              </p:ext>
            </p:extLst>
          </p:nvPr>
        </p:nvGraphicFramePr>
        <p:xfrm>
          <a:off x="408782" y="1326604"/>
          <a:ext cx="8326435" cy="3008310"/>
        </p:xfrm>
        <a:graphic>
          <a:graphicData uri="http://schemas.openxmlformats.org/drawingml/2006/table">
            <a:tbl>
              <a:tblPr firstRow="1" bandRow="1">
                <a:tableStyleId>{125E5076-3810-47DD-B79F-674D7AD40C01}</a:tableStyleId>
              </a:tblPr>
              <a:tblGrid>
                <a:gridCol w="1495496">
                  <a:extLst>
                    <a:ext uri="{9D8B030D-6E8A-4147-A177-3AD203B41FA5}">
                      <a16:colId xmlns:a16="http://schemas.microsoft.com/office/drawing/2014/main" val="1680453406"/>
                    </a:ext>
                  </a:extLst>
                </a:gridCol>
                <a:gridCol w="690551">
                  <a:extLst>
                    <a:ext uri="{9D8B030D-6E8A-4147-A177-3AD203B41FA5}">
                      <a16:colId xmlns:a16="http://schemas.microsoft.com/office/drawing/2014/main" val="4004083462"/>
                    </a:ext>
                  </a:extLst>
                </a:gridCol>
                <a:gridCol w="1262122">
                  <a:extLst>
                    <a:ext uri="{9D8B030D-6E8A-4147-A177-3AD203B41FA5}">
                      <a16:colId xmlns:a16="http://schemas.microsoft.com/office/drawing/2014/main" val="216672051"/>
                    </a:ext>
                  </a:extLst>
                </a:gridCol>
                <a:gridCol w="4878266">
                  <a:extLst>
                    <a:ext uri="{9D8B030D-6E8A-4147-A177-3AD203B41FA5}">
                      <a16:colId xmlns:a16="http://schemas.microsoft.com/office/drawing/2014/main" val="3671767521"/>
                    </a:ext>
                  </a:extLst>
                </a:gridCol>
              </a:tblGrid>
              <a:tr h="501385">
                <a:tc>
                  <a:txBody>
                    <a:bodyPr/>
                    <a:lstStyle/>
                    <a:p>
                      <a:pPr algn="ctr"/>
                      <a:r>
                        <a:rPr lang="fr-CH" sz="1800" dirty="0"/>
                        <a:t>Traffic Class</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fr-CH" sz="1800"/>
                        <a:t>SST</a:t>
                      </a:r>
                      <a:endParaRPr lang="en-US" sz="1800">
                        <a:latin typeface="Calibri" panose="020F0502020204030204" pitchFamily="34" charset="0"/>
                        <a:cs typeface="Calibri" panose="020F0502020204030204" pitchFamily="34" charset="0"/>
                      </a:endParaRPr>
                    </a:p>
                  </a:txBody>
                  <a:tcPr anchor="ctr"/>
                </a:tc>
                <a:tc>
                  <a:txBody>
                    <a:bodyPr/>
                    <a:lstStyle/>
                    <a:p>
                      <a:pPr algn="ctr"/>
                      <a:r>
                        <a:rPr lang="fr-CH" sz="1800" dirty="0"/>
                        <a:t>Slice T</a:t>
                      </a:r>
                      <a:r>
                        <a:rPr lang="en-US" sz="1800" dirty="0"/>
                        <a:t>y</a:t>
                      </a:r>
                      <a:r>
                        <a:rPr lang="fr-CH" sz="1800" dirty="0"/>
                        <a:t>pe</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dirty="0"/>
                        <a:t>Acronym</a:t>
                      </a:r>
                      <a:endParaRPr lang="en-US" sz="1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920911814"/>
                  </a:ext>
                </a:extLst>
              </a:tr>
              <a:tr h="501385">
                <a:tc>
                  <a:txBody>
                    <a:bodyPr/>
                    <a:lstStyle/>
                    <a:p>
                      <a:pPr algn="ctr"/>
                      <a:r>
                        <a:rPr lang="en-US" sz="1800" dirty="0"/>
                        <a:t>eMBB</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a:t>1</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dirty="0"/>
                        <a:t>eMBB</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a:t>Enhanced Mobile Broadband</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705191391"/>
                  </a:ext>
                </a:extLst>
              </a:tr>
              <a:tr h="501385">
                <a:tc>
                  <a:txBody>
                    <a:bodyPr/>
                    <a:lstStyle/>
                    <a:p>
                      <a:pPr algn="ctr"/>
                      <a:r>
                        <a:rPr lang="en-US" sz="1800"/>
                        <a:t>URLLC</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2</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URLLC</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Ultra-Reliable Low-Latency Communication</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4017288761"/>
                  </a:ext>
                </a:extLst>
              </a:tr>
              <a:tr h="501385">
                <a:tc rowSpan="3">
                  <a:txBody>
                    <a:bodyPr/>
                    <a:lstStyle/>
                    <a:p>
                      <a:pPr algn="ctr"/>
                      <a:r>
                        <a:rPr lang="en-US" sz="1800" dirty="0"/>
                        <a:t>mMTC</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a:t>3</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dirty="0"/>
                        <a:t>mIoT</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a:t>Massive Internet of Things</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4167663587"/>
                  </a:ext>
                </a:extLst>
              </a:tr>
              <a:tr h="501385">
                <a:tc vMerge="1">
                  <a:txBody>
                    <a:bodyPr/>
                    <a:lstStyle/>
                    <a:p>
                      <a:endParaRPr lang="en-US"/>
                    </a:p>
                  </a:txBody>
                  <a:tcPr/>
                </a:tc>
                <a:tc>
                  <a:txBody>
                    <a:bodyPr/>
                    <a:lstStyle/>
                    <a:p>
                      <a:pPr algn="ctr"/>
                      <a:r>
                        <a:rPr lang="en-US" sz="1800"/>
                        <a:t>4</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V2X</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Vehicle-to-Everything</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675936598"/>
                  </a:ext>
                </a:extLst>
              </a:tr>
              <a:tr h="501385">
                <a:tc vMerge="1">
                  <a:txBody>
                    <a:bodyPr/>
                    <a:lstStyle/>
                    <a:p>
                      <a:endParaRPr lang="en-US"/>
                    </a:p>
                  </a:txBody>
                  <a:tcPr/>
                </a:tc>
                <a:tc>
                  <a:txBody>
                    <a:bodyPr/>
                    <a:lstStyle/>
                    <a:p>
                      <a:pPr algn="ctr"/>
                      <a:r>
                        <a:rPr lang="en-US" sz="1800"/>
                        <a:t>5</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HMTC</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dirty="0"/>
                        <a:t>High-Performance Machine-Type Communication</a:t>
                      </a:r>
                      <a:endParaRPr lang="en-US" sz="1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62972909"/>
                  </a:ext>
                </a:extLst>
              </a:tr>
            </a:tbl>
          </a:graphicData>
        </a:graphic>
      </p:graphicFrame>
    </p:spTree>
    <p:extLst>
      <p:ext uri="{BB962C8B-B14F-4D97-AF65-F5344CB8AC3E}">
        <p14:creationId xmlns:p14="http://schemas.microsoft.com/office/powerpoint/2010/main" val="22507121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F6C8A-0B4A-6F17-46C1-F7D6D9E63C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0A2814-18C6-18D9-DD48-7E9EF041A7C5}"/>
              </a:ext>
            </a:extLst>
          </p:cNvPr>
          <p:cNvSpPr>
            <a:spLocks noGrp="1"/>
          </p:cNvSpPr>
          <p:nvPr>
            <p:ph type="title"/>
          </p:nvPr>
        </p:nvSpPr>
        <p:spPr/>
        <p:txBody>
          <a:bodyPr/>
          <a:lstStyle/>
          <a:p>
            <a:r>
              <a:rPr lang="en-US" altLang="zh-CN" dirty="0"/>
              <a:t>5G Network Slicing</a:t>
            </a:r>
            <a:endParaRPr lang="en-CH" dirty="0"/>
          </a:p>
        </p:txBody>
      </p:sp>
      <p:sp>
        <p:nvSpPr>
          <p:cNvPr id="3" name="Content Placeholder 2">
            <a:extLst>
              <a:ext uri="{FF2B5EF4-FFF2-40B4-BE49-F238E27FC236}">
                <a16:creationId xmlns:a16="http://schemas.microsoft.com/office/drawing/2014/main" id="{716E4502-4112-A59B-AACB-2C7EBAA42B2C}"/>
              </a:ext>
            </a:extLst>
          </p:cNvPr>
          <p:cNvSpPr>
            <a:spLocks noGrp="1"/>
          </p:cNvSpPr>
          <p:nvPr>
            <p:ph idx="1"/>
          </p:nvPr>
        </p:nvSpPr>
        <p:spPr>
          <a:xfrm>
            <a:off x="538124" y="4935794"/>
            <a:ext cx="8067752" cy="1617406"/>
          </a:xfrm>
          <a:ln>
            <a:noFill/>
          </a:ln>
        </p:spPr>
        <p:txBody>
          <a:bodyPr>
            <a:noAutofit/>
          </a:bodyPr>
          <a:lstStyle/>
          <a:p>
            <a:r>
              <a:rPr lang="en-US" altLang="zh-CN" dirty="0"/>
              <a:t>5G network slicing is a technique that divides </a:t>
            </a:r>
            <a:r>
              <a:rPr lang="en-US" altLang="zh-CN" dirty="0">
                <a:solidFill>
                  <a:srgbClr val="C00000"/>
                </a:solidFill>
              </a:rPr>
              <a:t>a single physical network</a:t>
            </a:r>
            <a:r>
              <a:rPr lang="en-US" altLang="zh-CN" dirty="0"/>
              <a:t> into </a:t>
            </a:r>
            <a:r>
              <a:rPr lang="en-US" altLang="zh-CN" dirty="0">
                <a:solidFill>
                  <a:srgbClr val="C00000"/>
                </a:solidFill>
              </a:rPr>
              <a:t>several virtualized slices</a:t>
            </a:r>
            <a:endParaRPr lang="en-US" altLang="zh-CN" dirty="0"/>
          </a:p>
        </p:txBody>
      </p:sp>
      <p:pic>
        <p:nvPicPr>
          <p:cNvPr id="5" name="Picture 4" descr="A blue rectangular object with a white background&#10;&#10;Description automatically generated">
            <a:extLst>
              <a:ext uri="{FF2B5EF4-FFF2-40B4-BE49-F238E27FC236}">
                <a16:creationId xmlns:a16="http://schemas.microsoft.com/office/drawing/2014/main" id="{0D5F3B10-3217-5566-392D-0B2CFA550092}"/>
              </a:ext>
            </a:extLst>
          </p:cNvPr>
          <p:cNvPicPr>
            <a:picLocks noChangeAspect="1"/>
          </p:cNvPicPr>
          <p:nvPr/>
        </p:nvPicPr>
        <p:blipFill>
          <a:blip r:embed="rId2">
            <a:extLst>
              <a:ext uri="{28A0092B-C50C-407E-A947-70E740481C1C}">
                <a14:useLocalDpi xmlns:a14="http://schemas.microsoft.com/office/drawing/2010/main" val="0"/>
              </a:ext>
            </a:extLst>
          </a:blip>
          <a:srcRect l="29139" t="15639" r="29032" b="17407"/>
          <a:stretch/>
        </p:blipFill>
        <p:spPr>
          <a:xfrm>
            <a:off x="353961" y="1124744"/>
            <a:ext cx="3824748" cy="3443749"/>
          </a:xfrm>
          <a:prstGeom prst="rect">
            <a:avLst/>
          </a:prstGeom>
        </p:spPr>
      </p:pic>
      <p:pic>
        <p:nvPicPr>
          <p:cNvPr id="7" name="Picture 6" descr="A blue rectangles on a white background&#10;&#10;Description automatically generated">
            <a:extLst>
              <a:ext uri="{FF2B5EF4-FFF2-40B4-BE49-F238E27FC236}">
                <a16:creationId xmlns:a16="http://schemas.microsoft.com/office/drawing/2014/main" id="{DE34269D-700F-E1BF-4C54-F742D04901FB}"/>
              </a:ext>
            </a:extLst>
          </p:cNvPr>
          <p:cNvPicPr>
            <a:picLocks noChangeAspect="1"/>
          </p:cNvPicPr>
          <p:nvPr/>
        </p:nvPicPr>
        <p:blipFill>
          <a:blip r:embed="rId3">
            <a:extLst>
              <a:ext uri="{28A0092B-C50C-407E-A947-70E740481C1C}">
                <a14:useLocalDpi xmlns:a14="http://schemas.microsoft.com/office/drawing/2010/main" val="0"/>
              </a:ext>
            </a:extLst>
          </a:blip>
          <a:srcRect l="29139" t="15639" r="29032" b="17407"/>
          <a:stretch/>
        </p:blipFill>
        <p:spPr>
          <a:xfrm>
            <a:off x="4965291" y="1124744"/>
            <a:ext cx="3824748" cy="3443748"/>
          </a:xfrm>
          <a:prstGeom prst="rect">
            <a:avLst/>
          </a:prstGeom>
        </p:spPr>
      </p:pic>
      <p:sp>
        <p:nvSpPr>
          <p:cNvPr id="4" name="Content Placeholder 9">
            <a:extLst>
              <a:ext uri="{FF2B5EF4-FFF2-40B4-BE49-F238E27FC236}">
                <a16:creationId xmlns:a16="http://schemas.microsoft.com/office/drawing/2014/main" id="{4720D052-483F-F667-9C2C-8EBD5249F0F5}"/>
              </a:ext>
            </a:extLst>
          </p:cNvPr>
          <p:cNvSpPr txBox="1">
            <a:spLocks/>
          </p:cNvSpPr>
          <p:nvPr/>
        </p:nvSpPr>
        <p:spPr>
          <a:xfrm>
            <a:off x="0" y="6331973"/>
            <a:ext cx="9144000" cy="526027"/>
          </a:xfrm>
          <a:prstGeom prst="rect">
            <a:avLst/>
          </a:prstGeom>
        </p:spPr>
        <p:txBody>
          <a:bodyPr vert="horz" lIns="91440" tIns="45720" rIns="91440" bIns="45720" rtlCol="0" anchor="b">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CN" sz="1400" dirty="0">
                <a:solidFill>
                  <a:schemeClr val="bg1">
                    <a:lumMod val="50000"/>
                  </a:schemeClr>
                </a:solidFill>
              </a:rPr>
              <a:t>Credit: What is network slicing? | https://www.youtube.com/watch?v=kqpo9LCspiI</a:t>
            </a:r>
            <a:endParaRPr lang="zh-CN" altLang="en-US" sz="1400" dirty="0">
              <a:solidFill>
                <a:schemeClr val="bg1">
                  <a:lumMod val="50000"/>
                </a:schemeClr>
              </a:solidFill>
            </a:endParaRPr>
          </a:p>
        </p:txBody>
      </p:sp>
    </p:spTree>
    <p:extLst>
      <p:ext uri="{BB962C8B-B14F-4D97-AF65-F5344CB8AC3E}">
        <p14:creationId xmlns:p14="http://schemas.microsoft.com/office/powerpoint/2010/main" val="1851353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380FF-3104-26CF-F081-BBE5978E7C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1BC5C7-554F-F087-207B-4D830D4DCB0C}"/>
              </a:ext>
            </a:extLst>
          </p:cNvPr>
          <p:cNvSpPr>
            <a:spLocks noGrp="1"/>
          </p:cNvSpPr>
          <p:nvPr>
            <p:ph type="title"/>
          </p:nvPr>
        </p:nvSpPr>
        <p:spPr/>
        <p:txBody>
          <a:bodyPr/>
          <a:lstStyle/>
          <a:p>
            <a:r>
              <a:rPr lang="en-US" altLang="zh-CN" dirty="0"/>
              <a:t>5G Network Slicing</a:t>
            </a:r>
            <a:endParaRPr lang="en-CH" dirty="0"/>
          </a:p>
        </p:txBody>
      </p:sp>
      <p:sp>
        <p:nvSpPr>
          <p:cNvPr id="3" name="Content Placeholder 2">
            <a:extLst>
              <a:ext uri="{FF2B5EF4-FFF2-40B4-BE49-F238E27FC236}">
                <a16:creationId xmlns:a16="http://schemas.microsoft.com/office/drawing/2014/main" id="{46498D41-8B03-1683-D765-D6FB28C6B4D4}"/>
              </a:ext>
            </a:extLst>
          </p:cNvPr>
          <p:cNvSpPr>
            <a:spLocks noGrp="1"/>
          </p:cNvSpPr>
          <p:nvPr>
            <p:ph idx="1"/>
          </p:nvPr>
        </p:nvSpPr>
        <p:spPr>
          <a:xfrm>
            <a:off x="538124" y="4935794"/>
            <a:ext cx="8067752" cy="1617406"/>
          </a:xfrm>
          <a:ln>
            <a:noFill/>
          </a:ln>
        </p:spPr>
        <p:txBody>
          <a:bodyPr>
            <a:noAutofit/>
          </a:bodyPr>
          <a:lstStyle/>
          <a:p>
            <a:r>
              <a:rPr lang="en-US" altLang="zh-CN" dirty="0"/>
              <a:t>5G network slicing is a technique that divides </a:t>
            </a:r>
            <a:r>
              <a:rPr lang="en-US" altLang="zh-CN" dirty="0">
                <a:solidFill>
                  <a:srgbClr val="C00000"/>
                </a:solidFill>
              </a:rPr>
              <a:t>a single physical network</a:t>
            </a:r>
            <a:r>
              <a:rPr lang="en-US" altLang="zh-CN" dirty="0"/>
              <a:t> into </a:t>
            </a:r>
            <a:r>
              <a:rPr lang="en-US" altLang="zh-CN" dirty="0">
                <a:solidFill>
                  <a:srgbClr val="C00000"/>
                </a:solidFill>
              </a:rPr>
              <a:t>several virtualized slices</a:t>
            </a:r>
          </a:p>
          <a:p>
            <a:r>
              <a:rPr lang="en-US" altLang="zh-CN" dirty="0"/>
              <a:t>Each slice can be designed to </a:t>
            </a:r>
            <a:r>
              <a:rPr lang="en-US" altLang="zh-CN" dirty="0">
                <a:solidFill>
                  <a:srgbClr val="C00000"/>
                </a:solidFill>
              </a:rPr>
              <a:t>guarantee diverse service level agreements (SLA)</a:t>
            </a:r>
            <a:r>
              <a:rPr lang="en-US" altLang="zh-CN" dirty="0"/>
              <a:t> as for throughput, latency, and reliability</a:t>
            </a:r>
          </a:p>
        </p:txBody>
      </p:sp>
      <p:pic>
        <p:nvPicPr>
          <p:cNvPr id="6" name="Picture 5" descr="A blue and white background with text&#10;&#10;Description automatically generated">
            <a:extLst>
              <a:ext uri="{FF2B5EF4-FFF2-40B4-BE49-F238E27FC236}">
                <a16:creationId xmlns:a16="http://schemas.microsoft.com/office/drawing/2014/main" id="{5ACFC055-26D7-0EAF-AC06-3AF99F7CE8BD}"/>
              </a:ext>
            </a:extLst>
          </p:cNvPr>
          <p:cNvPicPr>
            <a:picLocks noChangeAspect="1"/>
          </p:cNvPicPr>
          <p:nvPr/>
        </p:nvPicPr>
        <p:blipFill>
          <a:blip r:embed="rId2">
            <a:extLst>
              <a:ext uri="{28A0092B-C50C-407E-A947-70E740481C1C}">
                <a14:useLocalDpi xmlns:a14="http://schemas.microsoft.com/office/drawing/2010/main" val="0"/>
              </a:ext>
            </a:extLst>
          </a:blip>
          <a:srcRect l="3285" t="18461" r="86" b="18690"/>
          <a:stretch/>
        </p:blipFill>
        <p:spPr>
          <a:xfrm>
            <a:off x="245155" y="1317523"/>
            <a:ext cx="8653689" cy="3165987"/>
          </a:xfrm>
          <a:prstGeom prst="rect">
            <a:avLst/>
          </a:prstGeom>
        </p:spPr>
      </p:pic>
    </p:spTree>
    <p:extLst>
      <p:ext uri="{BB962C8B-B14F-4D97-AF65-F5344CB8AC3E}">
        <p14:creationId xmlns:p14="http://schemas.microsoft.com/office/powerpoint/2010/main" val="37305761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AF3EC-53C7-FACE-3A75-929923FF76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491ACC-30E6-B82D-ECE8-0EB353FCE8AE}"/>
              </a:ext>
            </a:extLst>
          </p:cNvPr>
          <p:cNvSpPr>
            <a:spLocks noGrp="1"/>
          </p:cNvSpPr>
          <p:nvPr>
            <p:ph type="title"/>
          </p:nvPr>
        </p:nvSpPr>
        <p:spPr/>
        <p:txBody>
          <a:bodyPr/>
          <a:lstStyle/>
          <a:p>
            <a:r>
              <a:rPr lang="en-US" altLang="zh-CN" dirty="0"/>
              <a:t>5G Network Slicing</a:t>
            </a:r>
            <a:endParaRPr lang="en-CH" dirty="0"/>
          </a:p>
        </p:txBody>
      </p:sp>
      <p:sp>
        <p:nvSpPr>
          <p:cNvPr id="3" name="Content Placeholder 2">
            <a:extLst>
              <a:ext uri="{FF2B5EF4-FFF2-40B4-BE49-F238E27FC236}">
                <a16:creationId xmlns:a16="http://schemas.microsoft.com/office/drawing/2014/main" id="{D6FB0A92-6F2A-72F7-17B6-6EE9C40CC3EE}"/>
              </a:ext>
            </a:extLst>
          </p:cNvPr>
          <p:cNvSpPr>
            <a:spLocks noGrp="1"/>
          </p:cNvSpPr>
          <p:nvPr>
            <p:ph idx="1"/>
          </p:nvPr>
        </p:nvSpPr>
        <p:spPr>
          <a:xfrm>
            <a:off x="616312" y="4621161"/>
            <a:ext cx="7911376" cy="1932039"/>
          </a:xfrm>
          <a:ln>
            <a:noFill/>
          </a:ln>
        </p:spPr>
        <p:txBody>
          <a:bodyPr>
            <a:noAutofit/>
          </a:bodyPr>
          <a:lstStyle/>
          <a:p>
            <a:r>
              <a:rPr lang="en-US" altLang="zh-CN" dirty="0"/>
              <a:t>Network slices can be specialized to meet </a:t>
            </a:r>
            <a:r>
              <a:rPr lang="en-US" altLang="zh-CN" dirty="0">
                <a:solidFill>
                  <a:srgbClr val="C00000"/>
                </a:solidFill>
              </a:rPr>
              <a:t>eMBB, URLLC, and mMTC</a:t>
            </a:r>
            <a:r>
              <a:rPr lang="en-US" altLang="zh-CN" dirty="0"/>
              <a:t> and dedicated for specific services. </a:t>
            </a:r>
          </a:p>
          <a:p>
            <a:pPr lvl="1"/>
            <a:r>
              <a:rPr lang="en-US" altLang="zh-CN" sz="2000" dirty="0"/>
              <a:t>eMBB: Live broadcasting, VR/AR</a:t>
            </a:r>
          </a:p>
          <a:p>
            <a:pPr lvl="1"/>
            <a:r>
              <a:rPr lang="en-US" altLang="zh-CN" sz="2000" dirty="0"/>
              <a:t>URLLC: Automotive, health &amp; wellness</a:t>
            </a:r>
          </a:p>
          <a:p>
            <a:pPr lvl="1"/>
            <a:r>
              <a:rPr lang="en-US" altLang="zh-CN" sz="2000" dirty="0"/>
              <a:t>mMTC: Utilities &amp; logistics</a:t>
            </a:r>
          </a:p>
        </p:txBody>
      </p:sp>
      <p:pic>
        <p:nvPicPr>
          <p:cNvPr id="8" name="Picture 7" descr="A blue icons on a white background&#10;&#10;Description automatically generated">
            <a:extLst>
              <a:ext uri="{FF2B5EF4-FFF2-40B4-BE49-F238E27FC236}">
                <a16:creationId xmlns:a16="http://schemas.microsoft.com/office/drawing/2014/main" id="{ACCCB7ED-5FBF-2F51-6571-DE2C46A8EB50}"/>
              </a:ext>
            </a:extLst>
          </p:cNvPr>
          <p:cNvPicPr>
            <a:picLocks noChangeAspect="1"/>
          </p:cNvPicPr>
          <p:nvPr/>
        </p:nvPicPr>
        <p:blipFill>
          <a:blip r:embed="rId2">
            <a:extLst>
              <a:ext uri="{28A0092B-C50C-407E-A947-70E740481C1C}">
                <a14:useLocalDpi xmlns:a14="http://schemas.microsoft.com/office/drawing/2010/main" val="0"/>
              </a:ext>
            </a:extLst>
          </a:blip>
          <a:srcRect l="14624" t="5200" r="20107" b="20705"/>
          <a:stretch/>
        </p:blipFill>
        <p:spPr>
          <a:xfrm>
            <a:off x="1872738" y="957595"/>
            <a:ext cx="5398523" cy="3447288"/>
          </a:xfrm>
          <a:prstGeom prst="rect">
            <a:avLst/>
          </a:prstGeom>
        </p:spPr>
      </p:pic>
    </p:spTree>
    <p:extLst>
      <p:ext uri="{BB962C8B-B14F-4D97-AF65-F5344CB8AC3E}">
        <p14:creationId xmlns:p14="http://schemas.microsoft.com/office/powerpoint/2010/main" val="35733830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DBB5D-4E97-D08E-B3B5-1091FF2F2F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145A37-3612-3D97-F02E-0B0416E58B82}"/>
              </a:ext>
            </a:extLst>
          </p:cNvPr>
          <p:cNvSpPr>
            <a:spLocks noGrp="1"/>
          </p:cNvSpPr>
          <p:nvPr>
            <p:ph type="title"/>
          </p:nvPr>
        </p:nvSpPr>
        <p:spPr/>
        <p:txBody>
          <a:bodyPr/>
          <a:lstStyle/>
          <a:p>
            <a:r>
              <a:rPr lang="en-US" altLang="zh-CN" sz="3200" b="1">
                <a:latin typeface="+mn-lt"/>
              </a:rPr>
              <a:t>Traditional RAN</a:t>
            </a:r>
            <a:r>
              <a:rPr lang="en-US" altLang="zh-CN" sz="3200"/>
              <a:t> vs Open</a:t>
            </a:r>
            <a:r>
              <a:rPr lang="en-CH" altLang="zh-CN" sz="3200"/>
              <a:t> RAN</a:t>
            </a:r>
            <a:endParaRPr lang="en-CH"/>
          </a:p>
        </p:txBody>
      </p:sp>
      <p:sp>
        <p:nvSpPr>
          <p:cNvPr id="7" name="Content Placeholder 2">
            <a:extLst>
              <a:ext uri="{FF2B5EF4-FFF2-40B4-BE49-F238E27FC236}">
                <a16:creationId xmlns:a16="http://schemas.microsoft.com/office/drawing/2014/main" id="{D9377D7E-AEC7-A5BF-4418-307D6E2158AA}"/>
              </a:ext>
            </a:extLst>
          </p:cNvPr>
          <p:cNvSpPr>
            <a:spLocks noGrp="1"/>
          </p:cNvSpPr>
          <p:nvPr>
            <p:ph idx="1"/>
          </p:nvPr>
        </p:nvSpPr>
        <p:spPr>
          <a:xfrm>
            <a:off x="704850" y="5105400"/>
            <a:ext cx="7734300" cy="1447800"/>
          </a:xfrm>
          <a:ln>
            <a:noFill/>
          </a:ln>
        </p:spPr>
        <p:txBody>
          <a:bodyPr>
            <a:noAutofit/>
          </a:bodyPr>
          <a:lstStyle/>
          <a:p>
            <a:r>
              <a:rPr lang="en-US" altLang="zh-CN"/>
              <a:t>Traditional RANs focused on providing </a:t>
            </a:r>
            <a:r>
              <a:rPr lang="en-US" altLang="zh-CN">
                <a:solidFill>
                  <a:srgbClr val="C00000"/>
                </a:solidFill>
              </a:rPr>
              <a:t>end-to-end service</a:t>
            </a:r>
            <a:r>
              <a:rPr lang="en-US" altLang="zh-CN"/>
              <a:t> from a geographical perspective to millions of customers.</a:t>
            </a:r>
          </a:p>
          <a:p>
            <a:pPr lvl="1"/>
            <a:r>
              <a:rPr lang="en-US" altLang="zh-CN" sz="2000"/>
              <a:t>These networks follow the 3GPP standard.</a:t>
            </a:r>
          </a:p>
        </p:txBody>
      </p:sp>
      <p:pic>
        <p:nvPicPr>
          <p:cNvPr id="10" name="Picture 9" descr="A map of the united states&#10;&#10;Description automatically generated">
            <a:extLst>
              <a:ext uri="{FF2B5EF4-FFF2-40B4-BE49-F238E27FC236}">
                <a16:creationId xmlns:a16="http://schemas.microsoft.com/office/drawing/2014/main" id="{D2E7E0AF-4B52-D7CC-EA84-620D7E85E8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2306" y="1143000"/>
            <a:ext cx="6399388" cy="3599656"/>
          </a:xfrm>
          <a:prstGeom prst="rect">
            <a:avLst/>
          </a:prstGeom>
        </p:spPr>
      </p:pic>
      <p:sp>
        <p:nvSpPr>
          <p:cNvPr id="3" name="Content Placeholder 9">
            <a:extLst>
              <a:ext uri="{FF2B5EF4-FFF2-40B4-BE49-F238E27FC236}">
                <a16:creationId xmlns:a16="http://schemas.microsoft.com/office/drawing/2014/main" id="{378A424D-B5ED-3E97-0FA3-EC2C8354F05C}"/>
              </a:ext>
            </a:extLst>
          </p:cNvPr>
          <p:cNvSpPr txBox="1">
            <a:spLocks/>
          </p:cNvSpPr>
          <p:nvPr/>
        </p:nvSpPr>
        <p:spPr>
          <a:xfrm>
            <a:off x="0" y="6331973"/>
            <a:ext cx="9144000" cy="526027"/>
          </a:xfrm>
          <a:prstGeom prst="rect">
            <a:avLst/>
          </a:prstGeom>
        </p:spPr>
        <p:txBody>
          <a:bodyPr vert="horz" lIns="91440" tIns="45720" rIns="91440" bIns="45720" rtlCol="0" anchor="b">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CN" sz="1400" dirty="0">
                <a:solidFill>
                  <a:schemeClr val="bg1">
                    <a:lumMod val="50000"/>
                  </a:schemeClr>
                </a:solidFill>
              </a:rPr>
              <a:t>Credit: 5G Challenge - Traditional RAN vs. O-RAN | https://</a:t>
            </a:r>
            <a:r>
              <a:rPr lang="en-US" altLang="zh-CN" sz="1400" dirty="0" err="1">
                <a:solidFill>
                  <a:schemeClr val="bg1">
                    <a:lumMod val="50000"/>
                  </a:schemeClr>
                </a:solidFill>
              </a:rPr>
              <a:t>www.youtube.com</a:t>
            </a:r>
            <a:r>
              <a:rPr lang="en-US" altLang="zh-CN" sz="1400" dirty="0">
                <a:solidFill>
                  <a:schemeClr val="bg1">
                    <a:lumMod val="50000"/>
                  </a:schemeClr>
                </a:solidFill>
              </a:rPr>
              <a:t>/</a:t>
            </a:r>
            <a:r>
              <a:rPr lang="en-US" altLang="zh-CN" sz="1400" dirty="0" err="1">
                <a:solidFill>
                  <a:schemeClr val="bg1">
                    <a:lumMod val="50000"/>
                  </a:schemeClr>
                </a:solidFill>
              </a:rPr>
              <a:t>watch?v</a:t>
            </a:r>
            <a:r>
              <a:rPr lang="en-US" altLang="zh-CN" sz="1400" dirty="0">
                <a:solidFill>
                  <a:schemeClr val="bg1">
                    <a:lumMod val="50000"/>
                  </a:schemeClr>
                </a:solidFill>
              </a:rPr>
              <a:t>=</a:t>
            </a:r>
            <a:r>
              <a:rPr lang="en-US" altLang="zh-CN" sz="1400" dirty="0" err="1">
                <a:solidFill>
                  <a:schemeClr val="bg1">
                    <a:lumMod val="50000"/>
                  </a:schemeClr>
                </a:solidFill>
              </a:rPr>
              <a:t>RtYwkDYSBFU</a:t>
            </a:r>
            <a:endParaRPr lang="zh-CN" altLang="en-US" sz="1400" dirty="0">
              <a:solidFill>
                <a:schemeClr val="bg1">
                  <a:lumMod val="50000"/>
                </a:schemeClr>
              </a:solidFill>
            </a:endParaRPr>
          </a:p>
        </p:txBody>
      </p:sp>
    </p:spTree>
    <p:extLst>
      <p:ext uri="{BB962C8B-B14F-4D97-AF65-F5344CB8AC3E}">
        <p14:creationId xmlns:p14="http://schemas.microsoft.com/office/powerpoint/2010/main" val="34322278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E39FA-6B7A-5D09-0DF8-0747F65A8F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3C28BA-E935-DFDC-6AC1-A6CF91E1D618}"/>
              </a:ext>
            </a:extLst>
          </p:cNvPr>
          <p:cNvSpPr>
            <a:spLocks noGrp="1"/>
          </p:cNvSpPr>
          <p:nvPr>
            <p:ph type="title"/>
          </p:nvPr>
        </p:nvSpPr>
        <p:spPr/>
        <p:txBody>
          <a:bodyPr/>
          <a:lstStyle/>
          <a:p>
            <a:r>
              <a:rPr lang="en-US" altLang="zh-CN" sz="3200" b="1">
                <a:latin typeface="+mn-lt"/>
              </a:rPr>
              <a:t>Traditional RAN</a:t>
            </a:r>
            <a:r>
              <a:rPr lang="en-US" altLang="zh-CN" sz="3200"/>
              <a:t> vs Open</a:t>
            </a:r>
            <a:r>
              <a:rPr lang="en-CH" altLang="zh-CN" sz="3200"/>
              <a:t> RAN</a:t>
            </a:r>
            <a:endParaRPr lang="en-CH"/>
          </a:p>
        </p:txBody>
      </p:sp>
      <p:sp>
        <p:nvSpPr>
          <p:cNvPr id="3" name="Content Placeholder 2">
            <a:extLst>
              <a:ext uri="{FF2B5EF4-FFF2-40B4-BE49-F238E27FC236}">
                <a16:creationId xmlns:a16="http://schemas.microsoft.com/office/drawing/2014/main" id="{46716C82-88AC-4C2B-8FB9-0AB2145B3AB4}"/>
              </a:ext>
            </a:extLst>
          </p:cNvPr>
          <p:cNvSpPr txBox="1">
            <a:spLocks/>
          </p:cNvSpPr>
          <p:nvPr/>
        </p:nvSpPr>
        <p:spPr>
          <a:xfrm>
            <a:off x="704850" y="5105400"/>
            <a:ext cx="7829550" cy="1447800"/>
          </a:xfrm>
          <a:prstGeom prst="rect">
            <a:avLst/>
          </a:prstGeom>
          <a:ln>
            <a:noFill/>
          </a:ln>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sz="2450"/>
              <a:t>Each operator tends to buy equipment for large markets from </a:t>
            </a:r>
            <a:r>
              <a:rPr lang="en-US" altLang="zh-CN" sz="2450">
                <a:solidFill>
                  <a:srgbClr val="C00000"/>
                </a:solidFill>
              </a:rPr>
              <a:t>a single vendor</a:t>
            </a:r>
            <a:r>
              <a:rPr lang="en-US" altLang="zh-CN" sz="2450"/>
              <a:t> (e.g., Ericsson and Nokia).</a:t>
            </a:r>
          </a:p>
          <a:p>
            <a:pPr lvl="1"/>
            <a:r>
              <a:rPr lang="en-US" altLang="zh-CN" sz="2000"/>
              <a:t>It is unlikely to be interoperable with other vendors’ equipment.</a:t>
            </a:r>
          </a:p>
        </p:txBody>
      </p:sp>
      <p:pic>
        <p:nvPicPr>
          <p:cNvPr id="8" name="Picture 7" descr="A group of people standing around a computer tower&#10;&#10;Description automatically generated">
            <a:extLst>
              <a:ext uri="{FF2B5EF4-FFF2-40B4-BE49-F238E27FC236}">
                <a16:creationId xmlns:a16="http://schemas.microsoft.com/office/drawing/2014/main" id="{3A962B27-E61B-6468-2503-5BF206D0BF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143000"/>
            <a:ext cx="6404864" cy="3602736"/>
          </a:xfrm>
          <a:prstGeom prst="rect">
            <a:avLst/>
          </a:prstGeom>
        </p:spPr>
      </p:pic>
      <p:sp>
        <p:nvSpPr>
          <p:cNvPr id="4" name="Content Placeholder 9">
            <a:extLst>
              <a:ext uri="{FF2B5EF4-FFF2-40B4-BE49-F238E27FC236}">
                <a16:creationId xmlns:a16="http://schemas.microsoft.com/office/drawing/2014/main" id="{9B8EB2D0-ED5C-608D-EDC5-7F57470CB84C}"/>
              </a:ext>
            </a:extLst>
          </p:cNvPr>
          <p:cNvSpPr txBox="1">
            <a:spLocks/>
          </p:cNvSpPr>
          <p:nvPr/>
        </p:nvSpPr>
        <p:spPr>
          <a:xfrm>
            <a:off x="0" y="6331973"/>
            <a:ext cx="9144000" cy="526027"/>
          </a:xfrm>
          <a:prstGeom prst="rect">
            <a:avLst/>
          </a:prstGeom>
        </p:spPr>
        <p:txBody>
          <a:bodyPr vert="horz" lIns="91440" tIns="45720" rIns="91440" bIns="45720" rtlCol="0" anchor="b">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CN" sz="1400" dirty="0">
                <a:solidFill>
                  <a:schemeClr val="bg1">
                    <a:lumMod val="50000"/>
                  </a:schemeClr>
                </a:solidFill>
              </a:rPr>
              <a:t>Credit: 5G Challenge - Traditional RAN vs. O-RAN | https://</a:t>
            </a:r>
            <a:r>
              <a:rPr lang="en-US" altLang="zh-CN" sz="1400" dirty="0" err="1">
                <a:solidFill>
                  <a:schemeClr val="bg1">
                    <a:lumMod val="50000"/>
                  </a:schemeClr>
                </a:solidFill>
              </a:rPr>
              <a:t>www.youtube.com</a:t>
            </a:r>
            <a:r>
              <a:rPr lang="en-US" altLang="zh-CN" sz="1400" dirty="0">
                <a:solidFill>
                  <a:schemeClr val="bg1">
                    <a:lumMod val="50000"/>
                  </a:schemeClr>
                </a:solidFill>
              </a:rPr>
              <a:t>/</a:t>
            </a:r>
            <a:r>
              <a:rPr lang="en-US" altLang="zh-CN" sz="1400" dirty="0" err="1">
                <a:solidFill>
                  <a:schemeClr val="bg1">
                    <a:lumMod val="50000"/>
                  </a:schemeClr>
                </a:solidFill>
              </a:rPr>
              <a:t>watch?v</a:t>
            </a:r>
            <a:r>
              <a:rPr lang="en-US" altLang="zh-CN" sz="1400" dirty="0">
                <a:solidFill>
                  <a:schemeClr val="bg1">
                    <a:lumMod val="50000"/>
                  </a:schemeClr>
                </a:solidFill>
              </a:rPr>
              <a:t>=</a:t>
            </a:r>
            <a:r>
              <a:rPr lang="en-US" altLang="zh-CN" sz="1400" dirty="0" err="1">
                <a:solidFill>
                  <a:schemeClr val="bg1">
                    <a:lumMod val="50000"/>
                  </a:schemeClr>
                </a:solidFill>
              </a:rPr>
              <a:t>RtYwkDYSBFU</a:t>
            </a:r>
            <a:endParaRPr lang="zh-CN" altLang="en-US" sz="1400" dirty="0">
              <a:solidFill>
                <a:schemeClr val="bg1">
                  <a:lumMod val="50000"/>
                </a:schemeClr>
              </a:solidFill>
            </a:endParaRPr>
          </a:p>
        </p:txBody>
      </p:sp>
    </p:spTree>
    <p:extLst>
      <p:ext uri="{BB962C8B-B14F-4D97-AF65-F5344CB8AC3E}">
        <p14:creationId xmlns:p14="http://schemas.microsoft.com/office/powerpoint/2010/main" val="32402730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01CE1-C017-9BE9-2DC8-7BEAA022AA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A3A182-A959-2B18-4E99-7E11BD67E9C9}"/>
              </a:ext>
            </a:extLst>
          </p:cNvPr>
          <p:cNvSpPr>
            <a:spLocks noGrp="1"/>
          </p:cNvSpPr>
          <p:nvPr>
            <p:ph type="title"/>
          </p:nvPr>
        </p:nvSpPr>
        <p:spPr/>
        <p:txBody>
          <a:bodyPr/>
          <a:lstStyle/>
          <a:p>
            <a:r>
              <a:rPr lang="en-US" altLang="zh-CN" sz="3200" b="1">
                <a:latin typeface="+mn-lt"/>
              </a:rPr>
              <a:t>Traditional RAN</a:t>
            </a:r>
            <a:r>
              <a:rPr lang="en-US" altLang="zh-CN" sz="3200"/>
              <a:t> vs Open</a:t>
            </a:r>
            <a:r>
              <a:rPr lang="en-CH" altLang="zh-CN" sz="3200"/>
              <a:t> RAN</a:t>
            </a:r>
            <a:endParaRPr lang="en-CH"/>
          </a:p>
        </p:txBody>
      </p:sp>
      <p:sp>
        <p:nvSpPr>
          <p:cNvPr id="3" name="Content Placeholder 2">
            <a:extLst>
              <a:ext uri="{FF2B5EF4-FFF2-40B4-BE49-F238E27FC236}">
                <a16:creationId xmlns:a16="http://schemas.microsoft.com/office/drawing/2014/main" id="{C58897CB-ECA3-CC9F-C33F-B295A875D987}"/>
              </a:ext>
            </a:extLst>
          </p:cNvPr>
          <p:cNvSpPr txBox="1">
            <a:spLocks/>
          </p:cNvSpPr>
          <p:nvPr/>
        </p:nvSpPr>
        <p:spPr>
          <a:xfrm>
            <a:off x="704850" y="5105400"/>
            <a:ext cx="7829550" cy="1447800"/>
          </a:xfrm>
          <a:prstGeom prst="rect">
            <a:avLst/>
          </a:prstGeom>
          <a:ln>
            <a:noFill/>
          </a:ln>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sz="2450"/>
              <a:t>This </a:t>
            </a:r>
            <a:r>
              <a:rPr lang="en-US" altLang="zh-CN" sz="2450">
                <a:solidFill>
                  <a:srgbClr val="C00000"/>
                </a:solidFill>
              </a:rPr>
              <a:t>end-to-end focus</a:t>
            </a:r>
            <a:r>
              <a:rPr lang="en-US" altLang="zh-CN" sz="2450"/>
              <a:t> and </a:t>
            </a:r>
            <a:r>
              <a:rPr lang="en-US" altLang="zh-CN" sz="2450">
                <a:solidFill>
                  <a:srgbClr val="C00000"/>
                </a:solidFill>
              </a:rPr>
              <a:t>single vendor solution</a:t>
            </a:r>
            <a:r>
              <a:rPr lang="en-US" altLang="zh-CN" sz="2450"/>
              <a:t> raised significant barriers to new entrants.</a:t>
            </a:r>
          </a:p>
          <a:p>
            <a:pPr lvl="1"/>
            <a:r>
              <a:rPr lang="en-US" altLang="zh-CN" sz="2000"/>
              <a:t>Traditional RAN typically relied on </a:t>
            </a:r>
            <a:r>
              <a:rPr lang="en-US" altLang="zh-CN" sz="2000">
                <a:solidFill>
                  <a:srgbClr val="C00000"/>
                </a:solidFill>
              </a:rPr>
              <a:t>specialized hardware</a:t>
            </a:r>
            <a:r>
              <a:rPr lang="en-US" altLang="zh-CN" sz="2000"/>
              <a:t>.</a:t>
            </a:r>
          </a:p>
        </p:txBody>
      </p:sp>
      <p:pic>
        <p:nvPicPr>
          <p:cNvPr id="11" name="Picture 10" descr="A group of towers with lights&#10;&#10;Description automatically generated">
            <a:extLst>
              <a:ext uri="{FF2B5EF4-FFF2-40B4-BE49-F238E27FC236}">
                <a16:creationId xmlns:a16="http://schemas.microsoft.com/office/drawing/2014/main" id="{99634B88-EDA7-260A-9E9E-79BDD90EF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143000"/>
            <a:ext cx="6404864" cy="3602736"/>
          </a:xfrm>
          <a:prstGeom prst="rect">
            <a:avLst/>
          </a:prstGeom>
        </p:spPr>
      </p:pic>
      <p:sp>
        <p:nvSpPr>
          <p:cNvPr id="4" name="Content Placeholder 9">
            <a:extLst>
              <a:ext uri="{FF2B5EF4-FFF2-40B4-BE49-F238E27FC236}">
                <a16:creationId xmlns:a16="http://schemas.microsoft.com/office/drawing/2014/main" id="{2EB449D5-9AE4-9940-14D9-1F172CFFE210}"/>
              </a:ext>
            </a:extLst>
          </p:cNvPr>
          <p:cNvSpPr txBox="1">
            <a:spLocks/>
          </p:cNvSpPr>
          <p:nvPr/>
        </p:nvSpPr>
        <p:spPr>
          <a:xfrm>
            <a:off x="0" y="6331973"/>
            <a:ext cx="9144000" cy="526027"/>
          </a:xfrm>
          <a:prstGeom prst="rect">
            <a:avLst/>
          </a:prstGeom>
        </p:spPr>
        <p:txBody>
          <a:bodyPr vert="horz" lIns="91440" tIns="45720" rIns="91440" bIns="45720" rtlCol="0" anchor="b">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CN" sz="1400" dirty="0">
                <a:solidFill>
                  <a:schemeClr val="bg1">
                    <a:lumMod val="50000"/>
                  </a:schemeClr>
                </a:solidFill>
              </a:rPr>
              <a:t>Credit: 5G Challenge - Traditional RAN vs. O-RAN | https://</a:t>
            </a:r>
            <a:r>
              <a:rPr lang="en-US" altLang="zh-CN" sz="1400" dirty="0" err="1">
                <a:solidFill>
                  <a:schemeClr val="bg1">
                    <a:lumMod val="50000"/>
                  </a:schemeClr>
                </a:solidFill>
              </a:rPr>
              <a:t>www.youtube.com</a:t>
            </a:r>
            <a:r>
              <a:rPr lang="en-US" altLang="zh-CN" sz="1400" dirty="0">
                <a:solidFill>
                  <a:schemeClr val="bg1">
                    <a:lumMod val="50000"/>
                  </a:schemeClr>
                </a:solidFill>
              </a:rPr>
              <a:t>/</a:t>
            </a:r>
            <a:r>
              <a:rPr lang="en-US" altLang="zh-CN" sz="1400" dirty="0" err="1">
                <a:solidFill>
                  <a:schemeClr val="bg1">
                    <a:lumMod val="50000"/>
                  </a:schemeClr>
                </a:solidFill>
              </a:rPr>
              <a:t>watch?v</a:t>
            </a:r>
            <a:r>
              <a:rPr lang="en-US" altLang="zh-CN" sz="1400" dirty="0">
                <a:solidFill>
                  <a:schemeClr val="bg1">
                    <a:lumMod val="50000"/>
                  </a:schemeClr>
                </a:solidFill>
              </a:rPr>
              <a:t>=</a:t>
            </a:r>
            <a:r>
              <a:rPr lang="en-US" altLang="zh-CN" sz="1400" dirty="0" err="1">
                <a:solidFill>
                  <a:schemeClr val="bg1">
                    <a:lumMod val="50000"/>
                  </a:schemeClr>
                </a:solidFill>
              </a:rPr>
              <a:t>RtYwkDYSBFU</a:t>
            </a:r>
            <a:endParaRPr lang="zh-CN" altLang="en-US" sz="1400" dirty="0">
              <a:solidFill>
                <a:schemeClr val="bg1">
                  <a:lumMod val="50000"/>
                </a:schemeClr>
              </a:solidFill>
            </a:endParaRPr>
          </a:p>
        </p:txBody>
      </p:sp>
    </p:spTree>
    <p:extLst>
      <p:ext uri="{BB962C8B-B14F-4D97-AF65-F5344CB8AC3E}">
        <p14:creationId xmlns:p14="http://schemas.microsoft.com/office/powerpoint/2010/main" val="13844200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D8263-EC42-2925-1148-E482CFFE0E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D1B3C6-961C-C71C-1A48-026D687E25EC}"/>
              </a:ext>
            </a:extLst>
          </p:cNvPr>
          <p:cNvSpPr>
            <a:spLocks noGrp="1"/>
          </p:cNvSpPr>
          <p:nvPr>
            <p:ph type="title"/>
          </p:nvPr>
        </p:nvSpPr>
        <p:spPr/>
        <p:txBody>
          <a:bodyPr/>
          <a:lstStyle/>
          <a:p>
            <a:r>
              <a:rPr lang="en-US" altLang="zh-CN" sz="3200"/>
              <a:t>Traditional RAN vs </a:t>
            </a:r>
            <a:r>
              <a:rPr lang="en-US" altLang="zh-CN" sz="3200" b="1">
                <a:latin typeface="+mn-lt"/>
              </a:rPr>
              <a:t>Open</a:t>
            </a:r>
            <a:r>
              <a:rPr lang="en-CH" altLang="zh-CN" sz="3200" b="1">
                <a:latin typeface="+mn-lt"/>
              </a:rPr>
              <a:t> RAN</a:t>
            </a:r>
            <a:endParaRPr lang="en-CH" b="1">
              <a:latin typeface="+mn-lt"/>
            </a:endParaRPr>
          </a:p>
        </p:txBody>
      </p:sp>
      <p:sp>
        <p:nvSpPr>
          <p:cNvPr id="6" name="Content Placeholder 2">
            <a:extLst>
              <a:ext uri="{FF2B5EF4-FFF2-40B4-BE49-F238E27FC236}">
                <a16:creationId xmlns:a16="http://schemas.microsoft.com/office/drawing/2014/main" id="{0236233F-B2A9-5DBD-C775-D0A5954354CB}"/>
              </a:ext>
            </a:extLst>
          </p:cNvPr>
          <p:cNvSpPr txBox="1">
            <a:spLocks/>
          </p:cNvSpPr>
          <p:nvPr/>
        </p:nvSpPr>
        <p:spPr>
          <a:xfrm>
            <a:off x="660202" y="5105400"/>
            <a:ext cx="7823596" cy="1447800"/>
          </a:xfrm>
          <a:prstGeom prst="rect">
            <a:avLst/>
          </a:prstGeom>
          <a:ln>
            <a:noFill/>
          </a:ln>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a:t>Open RAN (O-RAN) represents an ongoing shift from closed, proprietary solutions towards </a:t>
            </a:r>
            <a:r>
              <a:rPr lang="en-US" altLang="zh-CN">
                <a:solidFill>
                  <a:srgbClr val="C00000"/>
                </a:solidFill>
              </a:rPr>
              <a:t>open, modular, interoperable, multi-vendor solutions</a:t>
            </a:r>
            <a:r>
              <a:rPr lang="en-US" altLang="zh-CN"/>
              <a:t>.</a:t>
            </a:r>
            <a:endParaRPr lang="en-US" altLang="zh-CN" sz="2000"/>
          </a:p>
        </p:txBody>
      </p:sp>
      <p:pic>
        <p:nvPicPr>
          <p:cNvPr id="11" name="Picture 10" descr="A person in a white uniform kneeling next to a computer server&#10;&#10;Description automatically generated">
            <a:extLst>
              <a:ext uri="{FF2B5EF4-FFF2-40B4-BE49-F238E27FC236}">
                <a16:creationId xmlns:a16="http://schemas.microsoft.com/office/drawing/2014/main" id="{9CD599A1-BC6B-C9CC-1018-C2DD6FBD29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143000"/>
            <a:ext cx="6404864" cy="3602736"/>
          </a:xfrm>
          <a:prstGeom prst="rect">
            <a:avLst/>
          </a:prstGeom>
        </p:spPr>
      </p:pic>
      <p:sp>
        <p:nvSpPr>
          <p:cNvPr id="3" name="Content Placeholder 9">
            <a:extLst>
              <a:ext uri="{FF2B5EF4-FFF2-40B4-BE49-F238E27FC236}">
                <a16:creationId xmlns:a16="http://schemas.microsoft.com/office/drawing/2014/main" id="{476D89A1-8473-4278-BA49-9BBF179AE140}"/>
              </a:ext>
            </a:extLst>
          </p:cNvPr>
          <p:cNvSpPr txBox="1">
            <a:spLocks/>
          </p:cNvSpPr>
          <p:nvPr/>
        </p:nvSpPr>
        <p:spPr>
          <a:xfrm>
            <a:off x="0" y="6331973"/>
            <a:ext cx="9144000" cy="526027"/>
          </a:xfrm>
          <a:prstGeom prst="rect">
            <a:avLst/>
          </a:prstGeom>
        </p:spPr>
        <p:txBody>
          <a:bodyPr vert="horz" lIns="91440" tIns="45720" rIns="91440" bIns="45720" rtlCol="0" anchor="b">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CN" sz="1400" dirty="0">
                <a:solidFill>
                  <a:schemeClr val="bg1">
                    <a:lumMod val="50000"/>
                  </a:schemeClr>
                </a:solidFill>
              </a:rPr>
              <a:t>Credit: 5G Challenge - Traditional RAN vs. O-RAN | https://</a:t>
            </a:r>
            <a:r>
              <a:rPr lang="en-US" altLang="zh-CN" sz="1400" dirty="0" err="1">
                <a:solidFill>
                  <a:schemeClr val="bg1">
                    <a:lumMod val="50000"/>
                  </a:schemeClr>
                </a:solidFill>
              </a:rPr>
              <a:t>www.youtube.com</a:t>
            </a:r>
            <a:r>
              <a:rPr lang="en-US" altLang="zh-CN" sz="1400" dirty="0">
                <a:solidFill>
                  <a:schemeClr val="bg1">
                    <a:lumMod val="50000"/>
                  </a:schemeClr>
                </a:solidFill>
              </a:rPr>
              <a:t>/</a:t>
            </a:r>
            <a:r>
              <a:rPr lang="en-US" altLang="zh-CN" sz="1400" dirty="0" err="1">
                <a:solidFill>
                  <a:schemeClr val="bg1">
                    <a:lumMod val="50000"/>
                  </a:schemeClr>
                </a:solidFill>
              </a:rPr>
              <a:t>watch?v</a:t>
            </a:r>
            <a:r>
              <a:rPr lang="en-US" altLang="zh-CN" sz="1400" dirty="0">
                <a:solidFill>
                  <a:schemeClr val="bg1">
                    <a:lumMod val="50000"/>
                  </a:schemeClr>
                </a:solidFill>
              </a:rPr>
              <a:t>=</a:t>
            </a:r>
            <a:r>
              <a:rPr lang="en-US" altLang="zh-CN" sz="1400" dirty="0" err="1">
                <a:solidFill>
                  <a:schemeClr val="bg1">
                    <a:lumMod val="50000"/>
                  </a:schemeClr>
                </a:solidFill>
              </a:rPr>
              <a:t>RtYwkDYSBFU</a:t>
            </a:r>
            <a:endParaRPr lang="zh-CN" altLang="en-US" sz="1400" dirty="0">
              <a:solidFill>
                <a:schemeClr val="bg1">
                  <a:lumMod val="50000"/>
                </a:schemeClr>
              </a:solidFill>
            </a:endParaRPr>
          </a:p>
        </p:txBody>
      </p:sp>
    </p:spTree>
    <p:extLst>
      <p:ext uri="{BB962C8B-B14F-4D97-AF65-F5344CB8AC3E}">
        <p14:creationId xmlns:p14="http://schemas.microsoft.com/office/powerpoint/2010/main" val="4013244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575F99-7928-A045-ACFD-0768B5B8E810}" type="slidenum">
              <a:rPr lang="en-US" smtClean="0"/>
              <a:pPr/>
              <a:t>8</a:t>
            </a:fld>
            <a:endParaRPr lang="en-US"/>
          </a:p>
        </p:txBody>
      </p:sp>
      <p:sp>
        <p:nvSpPr>
          <p:cNvPr id="5" name="标题 1"/>
          <p:cNvSpPr>
            <a:spLocks noGrp="1"/>
          </p:cNvSpPr>
          <p:nvPr>
            <p:ph type="title"/>
          </p:nvPr>
        </p:nvSpPr>
        <p:spPr>
          <a:xfrm>
            <a:off x="628650" y="365126"/>
            <a:ext cx="7886700" cy="1325563"/>
          </a:xfrm>
        </p:spPr>
        <p:txBody>
          <a:bodyPr/>
          <a:lstStyle/>
          <a:p>
            <a:r>
              <a:rPr lang="en-US" altLang="zh-CN"/>
              <a:t>Frequency Planning – Frequency Reuse:     2 base stations</a:t>
            </a:r>
            <a:endParaRPr lang="zh-CN" altLang="en-US"/>
          </a:p>
        </p:txBody>
      </p:sp>
      <mc:AlternateContent xmlns:mc="http://schemas.openxmlformats.org/markup-compatibility/2006" xmlns:a14="http://schemas.microsoft.com/office/drawing/2010/main">
        <mc:Choice Requires="a14">
          <p:sp>
            <p:nvSpPr>
              <p:cNvPr id="6" name="内容占位符 2"/>
              <p:cNvSpPr>
                <a:spLocks noGrp="1"/>
              </p:cNvSpPr>
              <p:nvPr>
                <p:ph idx="1"/>
              </p:nvPr>
            </p:nvSpPr>
            <p:spPr>
              <a:xfrm>
                <a:off x="628650" y="1773377"/>
                <a:ext cx="7886700" cy="4351338"/>
              </a:xfrm>
            </p:spPr>
            <p:txBody>
              <a:bodyPr>
                <a:noAutofit/>
              </a:bodyPr>
              <a:lstStyle/>
              <a:p>
                <a:r>
                  <a:rPr lang="en-US" altLang="zh-CN" sz="2000" dirty="0"/>
                  <a:t>The worst SINR (Signal-to-Interference-Noise-Ratio) at the receiving mobile unit </a:t>
                </a:r>
                <a:r>
                  <a:rPr lang="en-US" altLang="zh-CN" sz="2000" i="1" dirty="0">
                    <a:latin typeface="+mn-ea"/>
                  </a:rPr>
                  <a:t>R</a:t>
                </a:r>
                <a:r>
                  <a:rPr lang="en-US" altLang="zh-CN" sz="2000" i="1" baseline="-25000" dirty="0">
                    <a:latin typeface="+mn-ea"/>
                  </a:rPr>
                  <a:t>1</a:t>
                </a:r>
                <a:r>
                  <a:rPr lang="en-US" altLang="zh-CN" sz="2000" dirty="0"/>
                  <a:t> (placed at the border of the cell) can be written as:</a:t>
                </a:r>
              </a:p>
              <a:p>
                <a:endParaRPr lang="en-US" altLang="zh-CN" sz="2000" dirty="0"/>
              </a:p>
              <a:p>
                <a:pPr marL="342900" lvl="1" indent="0">
                  <a:buNone/>
                </a:pPr>
                <a:endParaRPr lang="en-US" altLang="zh-CN" dirty="0"/>
              </a:p>
              <a:p>
                <a:pPr marL="342900" lvl="1" indent="0">
                  <a:buNone/>
                </a:pPr>
                <a:endParaRPr lang="en-US" altLang="zh-CN" sz="1700" i="1" dirty="0">
                  <a:latin typeface="SimSun" charset="-122"/>
                  <a:ea typeface="SimSun" charset="-122"/>
                  <a:cs typeface="SimSun" charset="-122"/>
                </a:endParaRPr>
              </a:p>
              <a:p>
                <a:pPr marL="342900" lvl="1" indent="0">
                  <a:buNone/>
                </a:pPr>
                <a:r>
                  <a:rPr lang="en-US" altLang="zh-CN" sz="1700" i="1" dirty="0">
                    <a:latin typeface="SimSun" charset="-122"/>
                    <a:ea typeface="SimSun" charset="-122"/>
                    <a:cs typeface="SimSun" charset="-122"/>
                  </a:rPr>
                  <a:t>P</a:t>
                </a:r>
                <a:r>
                  <a:rPr lang="en-US" altLang="zh-CN" sz="1700" i="1" baseline="-25000" dirty="0">
                    <a:latin typeface="SimSun" charset="-122"/>
                    <a:ea typeface="SimSun" charset="-122"/>
                    <a:cs typeface="SimSun" charset="-122"/>
                  </a:rPr>
                  <a:t>t</a:t>
                </a:r>
                <a:r>
                  <a:rPr lang="en-US" altLang="zh-CN" sz="1700" dirty="0"/>
                  <a:t> is the transmitted power for both base stations</a:t>
                </a:r>
              </a:p>
              <a:p>
                <a:r>
                  <a:rPr lang="en-US" altLang="zh-CN" sz="2000" dirty="0"/>
                  <a:t>With a required SINR minimum threshold of </a:t>
                </a:r>
                <a14:m>
                  <m:oMath xmlns:m="http://schemas.openxmlformats.org/officeDocument/2006/math">
                    <m:sSub>
                      <m:sSubPr>
                        <m:ctrlPr>
                          <a:rPr lang="zh-CN" altLang="en-US" sz="2000" i="1">
                            <a:latin typeface="Cambria Math" panose="02040503050406030204" pitchFamily="18" charset="0"/>
                          </a:rPr>
                        </m:ctrlPr>
                      </m:sSubPr>
                      <m:e>
                        <m:r>
                          <a:rPr lang="zh-CN" altLang="en-US" sz="2000" i="1">
                            <a:latin typeface="Cambria Math" panose="02040503050406030204" pitchFamily="18" charset="0"/>
                          </a:rPr>
                          <m:t>𝛾</m:t>
                        </m:r>
                      </m:e>
                      <m:sub>
                        <m:r>
                          <a:rPr lang="zh-CN" altLang="en-US" sz="2000" i="1">
                            <a:latin typeface="Cambria Math" panose="02040503050406030204" pitchFamily="18" charset="0"/>
                          </a:rPr>
                          <m:t>𝑡</m:t>
                        </m:r>
                      </m:sub>
                    </m:sSub>
                  </m:oMath>
                </a14:m>
                <a:r>
                  <a:rPr lang="en-US" altLang="zh-CN" sz="2000" dirty="0"/>
                  <a:t>, we have </a:t>
                </a:r>
              </a:p>
              <a:p>
                <a:endParaRPr lang="en-US" altLang="zh-CN" sz="2000" dirty="0"/>
              </a:p>
              <a:p>
                <a:pPr marL="0" indent="0">
                  <a:buNone/>
                </a:pPr>
                <a:endParaRPr lang="en-US" altLang="zh-CN" sz="1400" dirty="0"/>
              </a:p>
              <a:p>
                <a:pPr marL="0" indent="0">
                  <a:buNone/>
                </a:pPr>
                <a14:m>
                  <m:oMath xmlns:m="http://schemas.openxmlformats.org/officeDocument/2006/math">
                    <m:r>
                      <a:rPr lang="en-US" altLang="zh-CN" sz="2000" b="0" i="1" smtClean="0">
                        <a:latin typeface="Cambria Math" charset="0"/>
                      </a:rPr>
                      <m:t>        </m:t>
                    </m:r>
                    <m:r>
                      <a:rPr lang="en-US" altLang="zh-CN" sz="2000" b="0" i="1" smtClean="0">
                        <a:latin typeface="Cambria Math" charset="0"/>
                      </a:rPr>
                      <m:t>𝑅</m:t>
                    </m:r>
                  </m:oMath>
                </a14:m>
                <a:r>
                  <a:rPr lang="en-US" altLang="zh-CN" sz="2000" dirty="0"/>
                  <a:t> should be selected </a:t>
                </a:r>
                <a:r>
                  <a:rPr lang="en-US" altLang="zh-CN" sz="2000" dirty="0" err="1"/>
                  <a:t>s.t.</a:t>
                </a:r>
                <a14:m>
                  <m:oMath xmlns:m="http://schemas.openxmlformats.org/officeDocument/2006/math">
                    <m:sSub>
                      <m:sSubPr>
                        <m:ctrlPr>
                          <a:rPr lang="zh-CN" altLang="en-US" sz="2000" i="1">
                            <a:latin typeface="Cambria Math" panose="02040503050406030204" pitchFamily="18" charset="0"/>
                          </a:rPr>
                        </m:ctrlPr>
                      </m:sSubPr>
                      <m:e>
                        <m:r>
                          <a:rPr lang="en-US" altLang="zh-CN" sz="2000" b="0" i="1" smtClean="0">
                            <a:latin typeface="Cambria Math" charset="0"/>
                          </a:rPr>
                          <m:t> </m:t>
                        </m:r>
                        <m:r>
                          <a:rPr lang="zh-CN" altLang="en-US" sz="2000" i="1">
                            <a:latin typeface="Cambria Math" panose="02040503050406030204" pitchFamily="18" charset="0"/>
                          </a:rPr>
                          <m:t>𝛾</m:t>
                        </m:r>
                      </m:e>
                      <m:sub>
                        <m:r>
                          <a:rPr lang="zh-CN" altLang="en-US" sz="2000">
                            <a:latin typeface="Cambria Math" panose="02040503050406030204" pitchFamily="18" charset="0"/>
                          </a:rPr>
                          <m:t>0</m:t>
                        </m:r>
                      </m:sub>
                    </m:sSub>
                    <m:r>
                      <a:rPr lang="en-US" altLang="zh-CN" sz="2000" b="0" i="0" smtClean="0">
                        <a:latin typeface="Cambria Math" charset="0"/>
                      </a:rPr>
                      <m:t>&gt;</m:t>
                    </m:r>
                    <m:sSub>
                      <m:sSubPr>
                        <m:ctrlPr>
                          <a:rPr lang="zh-CN" altLang="en-US" sz="2000" i="1">
                            <a:latin typeface="Cambria Math" panose="02040503050406030204" pitchFamily="18" charset="0"/>
                          </a:rPr>
                        </m:ctrlPr>
                      </m:sSubPr>
                      <m:e>
                        <m:r>
                          <a:rPr lang="zh-CN" altLang="en-US" sz="2000" i="1">
                            <a:latin typeface="Cambria Math" panose="02040503050406030204" pitchFamily="18" charset="0"/>
                          </a:rPr>
                          <m:t>𝛾</m:t>
                        </m:r>
                      </m:e>
                      <m:sub>
                        <m:r>
                          <a:rPr lang="zh-CN" altLang="en-US" sz="2000" i="1">
                            <a:latin typeface="Cambria Math" panose="02040503050406030204" pitchFamily="18" charset="0"/>
                          </a:rPr>
                          <m:t>𝑡</m:t>
                        </m:r>
                      </m:sub>
                    </m:sSub>
                  </m:oMath>
                </a14:m>
                <a:endParaRPr lang="en-US" altLang="zh-CN" sz="2000" dirty="0"/>
              </a:p>
            </p:txBody>
          </p:sp>
        </mc:Choice>
        <mc:Fallback xmlns="">
          <p:sp>
            <p:nvSpPr>
              <p:cNvPr id="6" name="内容占位符 2"/>
              <p:cNvSpPr>
                <a:spLocks noGrp="1" noRot="1" noChangeAspect="1" noMove="1" noResize="1" noEditPoints="1" noAdjustHandles="1" noChangeArrowheads="1" noChangeShapeType="1" noTextEdit="1"/>
              </p:cNvSpPr>
              <p:nvPr>
                <p:ph idx="1"/>
              </p:nvPr>
            </p:nvSpPr>
            <p:spPr>
              <a:xfrm>
                <a:off x="628650" y="1773377"/>
                <a:ext cx="7886700" cy="4351338"/>
              </a:xfrm>
              <a:blipFill>
                <a:blip r:embed="rId3"/>
                <a:stretch>
                  <a:fillRect l="-482" t="-872"/>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8" name="矩形 6"/>
              <p:cNvSpPr/>
              <p:nvPr/>
            </p:nvSpPr>
            <p:spPr>
              <a:xfrm>
                <a:off x="1281380" y="2397774"/>
                <a:ext cx="5701311" cy="106189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500" i="1" smtClean="0">
                              <a:latin typeface="Cambria Math" panose="02040503050406030204" pitchFamily="18" charset="0"/>
                            </a:rPr>
                          </m:ctrlPr>
                        </m:sSubPr>
                        <m:e>
                          <m:r>
                            <a:rPr lang="zh-CN" altLang="en-US" sz="1500" i="1">
                              <a:latin typeface="Cambria Math" panose="02040503050406030204" pitchFamily="18" charset="0"/>
                            </a:rPr>
                            <m:t>𝛤</m:t>
                          </m:r>
                        </m:e>
                        <m:sub>
                          <m:r>
                            <a:rPr lang="zh-CN" altLang="en-US" sz="1500" i="0">
                              <a:latin typeface="Cambria Math" panose="02040503050406030204" pitchFamily="18" charset="0"/>
                            </a:rPr>
                            <m:t>1</m:t>
                          </m:r>
                        </m:sub>
                      </m:sSub>
                      <m:r>
                        <a:rPr lang="zh-CN" altLang="en-US" sz="1500" i="0">
                          <a:latin typeface="Cambria Math" panose="02040503050406030204" pitchFamily="18" charset="0"/>
                        </a:rPr>
                        <m:t>=</m:t>
                      </m:r>
                      <m:f>
                        <m:fPr>
                          <m:ctrlPr>
                            <a:rPr lang="zh-CN" altLang="en-US" sz="1500" i="1">
                              <a:latin typeface="Cambria Math" panose="02040503050406030204" pitchFamily="18" charset="0"/>
                            </a:rPr>
                          </m:ctrlPr>
                        </m:fPr>
                        <m:num>
                          <m:sSub>
                            <m:sSubPr>
                              <m:ctrlPr>
                                <a:rPr lang="zh-CN" altLang="en-US" sz="1500" i="1" smtClean="0">
                                  <a:latin typeface="Cambria Math" panose="02040503050406030204" pitchFamily="18" charset="0"/>
                                </a:rPr>
                              </m:ctrlPr>
                            </m:sSubPr>
                            <m:e>
                              <m:r>
                                <a:rPr lang="zh-CN" altLang="en-US" sz="1500" i="1">
                                  <a:latin typeface="Cambria Math" panose="02040503050406030204" pitchFamily="18" charset="0"/>
                                </a:rPr>
                                <m:t>𝑃</m:t>
                              </m:r>
                            </m:e>
                            <m:sub>
                              <m:r>
                                <m:rPr>
                                  <m:sty m:val="p"/>
                                </m:rPr>
                                <a:rPr lang="en-US" altLang="zh-CN" sz="1500" b="0" i="0" smtClean="0">
                                  <a:latin typeface="Cambria Math" panose="02040503050406030204" pitchFamily="18" charset="0"/>
                                </a:rPr>
                                <m:t>R</m:t>
                              </m:r>
                            </m:sub>
                          </m:sSub>
                        </m:num>
                        <m:den>
                          <m:sSub>
                            <m:sSubPr>
                              <m:ctrlPr>
                                <a:rPr lang="zh-CN" altLang="en-US" sz="1500" i="1">
                                  <a:latin typeface="Cambria Math" panose="02040503050406030204" pitchFamily="18" charset="0"/>
                                </a:rPr>
                              </m:ctrlPr>
                            </m:sSubPr>
                            <m:e>
                              <m:r>
                                <a:rPr lang="zh-CN" altLang="en-US" sz="1500" i="1">
                                  <a:latin typeface="Cambria Math" panose="02040503050406030204" pitchFamily="18" charset="0"/>
                                </a:rPr>
                                <m:t>𝑃</m:t>
                              </m:r>
                            </m:e>
                            <m:sub>
                              <m:r>
                                <m:rPr>
                                  <m:sty m:val="p"/>
                                </m:rPr>
                                <a:rPr lang="en-US" altLang="zh-CN" sz="1500" b="0" i="0" smtClean="0">
                                  <a:latin typeface="Cambria Math" panose="02040503050406030204" pitchFamily="18" charset="0"/>
                                </a:rPr>
                                <m:t>R</m:t>
                              </m:r>
                            </m:sub>
                          </m:sSub>
                          <m:r>
                            <a:rPr lang="zh-CN" altLang="en-US" sz="1500" i="0">
                              <a:latin typeface="Cambria Math" panose="02040503050406030204" pitchFamily="18" charset="0"/>
                            </a:rPr>
                            <m:t>+</m:t>
                          </m:r>
                          <m:r>
                            <a:rPr lang="zh-CN" altLang="en-US" sz="1500" i="1">
                              <a:latin typeface="Cambria Math" panose="02040503050406030204" pitchFamily="18" charset="0"/>
                            </a:rPr>
                            <m:t>𝑁</m:t>
                          </m:r>
                        </m:den>
                      </m:f>
                      <m:r>
                        <a:rPr lang="en-US" altLang="zh-CN" sz="1500" b="0" i="0" smtClean="0">
                          <a:latin typeface="Cambria Math" panose="02040503050406030204" pitchFamily="18" charset="0"/>
                        </a:rPr>
                        <m:t>=</m:t>
                      </m:r>
                      <m:f>
                        <m:fPr>
                          <m:ctrlPr>
                            <a:rPr lang="zh-CN" altLang="en-US" sz="1500" i="1">
                              <a:latin typeface="Cambria Math" panose="02040503050406030204" pitchFamily="18" charset="0"/>
                            </a:rPr>
                          </m:ctrlPr>
                        </m:fPr>
                        <m:num>
                          <m:f>
                            <m:fPr>
                              <m:ctrlPr>
                                <a:rPr lang="zh-CN" altLang="en-US" sz="1500" i="1">
                                  <a:latin typeface="Cambria Math" panose="02040503050406030204" pitchFamily="18" charset="0"/>
                                </a:rPr>
                              </m:ctrlPr>
                            </m:fPr>
                            <m:num>
                              <m:sSub>
                                <m:sSubPr>
                                  <m:ctrlPr>
                                    <a:rPr lang="en-US" altLang="zh-CN" sz="1500" b="0" i="1" smtClean="0">
                                      <a:latin typeface="Cambria Math" panose="02040503050406030204" pitchFamily="18" charset="0"/>
                                    </a:rPr>
                                  </m:ctrlPr>
                                </m:sSubPr>
                                <m:e>
                                  <m:r>
                                    <a:rPr lang="zh-CN" altLang="en-US" sz="1500" i="1">
                                      <a:latin typeface="Cambria Math" panose="02040503050406030204" pitchFamily="18" charset="0"/>
                                    </a:rPr>
                                    <m:t>𝑐</m:t>
                                  </m:r>
                                </m:e>
                                <m:sub>
                                  <m:r>
                                    <a:rPr lang="en-US" altLang="zh-CN" sz="1500" b="0" i="1" smtClean="0">
                                      <a:latin typeface="Cambria Math" panose="02040503050406030204" pitchFamily="18" charset="0"/>
                                    </a:rPr>
                                    <m:t>𝑡</m:t>
                                  </m:r>
                                </m:sub>
                              </m:sSub>
                              <m:sSub>
                                <m:sSubPr>
                                  <m:ctrlPr>
                                    <a:rPr lang="zh-CN" altLang="en-US" sz="1500" i="1">
                                      <a:latin typeface="Cambria Math" panose="02040503050406030204" pitchFamily="18" charset="0"/>
                                    </a:rPr>
                                  </m:ctrlPr>
                                </m:sSubPr>
                                <m:e>
                                  <m:r>
                                    <a:rPr lang="zh-CN" altLang="en-US" sz="1500" i="1">
                                      <a:latin typeface="Cambria Math" panose="02040503050406030204" pitchFamily="18" charset="0"/>
                                    </a:rPr>
                                    <m:t>𝑃</m:t>
                                  </m:r>
                                </m:e>
                                <m:sub>
                                  <m:r>
                                    <a:rPr lang="zh-CN" altLang="en-US" sz="1500" i="1">
                                      <a:latin typeface="Cambria Math" panose="02040503050406030204" pitchFamily="18" charset="0"/>
                                    </a:rPr>
                                    <m:t>𝑡</m:t>
                                  </m:r>
                                </m:sub>
                              </m:sSub>
                            </m:num>
                            <m:den>
                              <m:sSup>
                                <m:sSupPr>
                                  <m:ctrlPr>
                                    <a:rPr lang="zh-CN" altLang="en-US" sz="1500" i="1">
                                      <a:latin typeface="Cambria Math" panose="02040503050406030204" pitchFamily="18" charset="0"/>
                                    </a:rPr>
                                  </m:ctrlPr>
                                </m:sSupPr>
                                <m:e>
                                  <m:r>
                                    <a:rPr lang="zh-CN" altLang="en-US" sz="1500" i="1">
                                      <a:latin typeface="Cambria Math" panose="02040503050406030204" pitchFamily="18" charset="0"/>
                                    </a:rPr>
                                    <m:t>𝑅</m:t>
                                  </m:r>
                                </m:e>
                                <m:sup>
                                  <m:r>
                                    <a:rPr lang="zh-CN" altLang="en-US" sz="1500" i="1">
                                      <a:latin typeface="Cambria Math" panose="02040503050406030204" pitchFamily="18" charset="0"/>
                                    </a:rPr>
                                    <m:t>𝛼</m:t>
                                  </m:r>
                                </m:sup>
                              </m:sSup>
                            </m:den>
                          </m:f>
                        </m:num>
                        <m:den>
                          <m:f>
                            <m:fPr>
                              <m:ctrlPr>
                                <a:rPr lang="zh-CN" altLang="en-US" sz="1500" i="1">
                                  <a:latin typeface="Cambria Math" panose="02040503050406030204" pitchFamily="18" charset="0"/>
                                </a:rPr>
                              </m:ctrlPr>
                            </m:fPr>
                            <m:num>
                              <m:sSub>
                                <m:sSubPr>
                                  <m:ctrlPr>
                                    <a:rPr lang="en-US" altLang="zh-CN" sz="1500" b="0" i="1" smtClean="0">
                                      <a:latin typeface="Cambria Math" panose="02040503050406030204" pitchFamily="18" charset="0"/>
                                    </a:rPr>
                                  </m:ctrlPr>
                                </m:sSubPr>
                                <m:e>
                                  <m:r>
                                    <a:rPr lang="zh-CN" altLang="en-US" sz="1500" i="1">
                                      <a:latin typeface="Cambria Math" panose="02040503050406030204" pitchFamily="18" charset="0"/>
                                    </a:rPr>
                                    <m:t>𝑐</m:t>
                                  </m:r>
                                </m:e>
                                <m:sub>
                                  <m:r>
                                    <a:rPr lang="en-US" altLang="zh-CN" sz="1500" b="0" i="1" smtClean="0">
                                      <a:latin typeface="Cambria Math" panose="02040503050406030204" pitchFamily="18" charset="0"/>
                                    </a:rPr>
                                    <m:t>𝑡</m:t>
                                  </m:r>
                                </m:sub>
                              </m:sSub>
                              <m:sSub>
                                <m:sSubPr>
                                  <m:ctrlPr>
                                    <a:rPr lang="zh-CN" altLang="en-US" sz="1500" i="1">
                                      <a:latin typeface="Cambria Math" panose="02040503050406030204" pitchFamily="18" charset="0"/>
                                    </a:rPr>
                                  </m:ctrlPr>
                                </m:sSubPr>
                                <m:e>
                                  <m:r>
                                    <a:rPr lang="zh-CN" altLang="en-US" sz="1500" i="1">
                                      <a:latin typeface="Cambria Math" panose="02040503050406030204" pitchFamily="18" charset="0"/>
                                    </a:rPr>
                                    <m:t>𝑃</m:t>
                                  </m:r>
                                </m:e>
                                <m:sub>
                                  <m:r>
                                    <a:rPr lang="zh-CN" altLang="en-US" sz="1500" i="1">
                                      <a:latin typeface="Cambria Math" panose="02040503050406030204" pitchFamily="18" charset="0"/>
                                    </a:rPr>
                                    <m:t>𝑡</m:t>
                                  </m:r>
                                </m:sub>
                              </m:sSub>
                            </m:num>
                            <m:den>
                              <m:sSup>
                                <m:sSupPr>
                                  <m:ctrlPr>
                                    <a:rPr lang="zh-CN" altLang="en-US" sz="1500" i="1">
                                      <a:latin typeface="Cambria Math" panose="02040503050406030204" pitchFamily="18" charset="0"/>
                                    </a:rPr>
                                  </m:ctrlPr>
                                </m:sSupPr>
                                <m:e>
                                  <m:d>
                                    <m:dPr>
                                      <m:ctrlPr>
                                        <a:rPr lang="zh-CN" altLang="en-US" sz="1500" i="1">
                                          <a:latin typeface="Cambria Math" panose="02040503050406030204" pitchFamily="18" charset="0"/>
                                        </a:rPr>
                                      </m:ctrlPr>
                                    </m:dPr>
                                    <m:e>
                                      <m:r>
                                        <a:rPr lang="zh-CN" altLang="en-US" sz="1500" i="1">
                                          <a:latin typeface="Cambria Math" panose="02040503050406030204" pitchFamily="18" charset="0"/>
                                        </a:rPr>
                                        <m:t>𝐷</m:t>
                                      </m:r>
                                      <m:r>
                                        <a:rPr lang="zh-CN" altLang="en-US" sz="1500" i="0">
                                          <a:latin typeface="Cambria Math" panose="02040503050406030204" pitchFamily="18" charset="0"/>
                                        </a:rPr>
                                        <m:t>−</m:t>
                                      </m:r>
                                      <m:r>
                                        <a:rPr lang="zh-CN" altLang="en-US" sz="1500" i="1">
                                          <a:latin typeface="Cambria Math" panose="02040503050406030204" pitchFamily="18" charset="0"/>
                                        </a:rPr>
                                        <m:t>𝑅</m:t>
                                      </m:r>
                                    </m:e>
                                  </m:d>
                                </m:e>
                                <m:sup>
                                  <m:r>
                                    <a:rPr lang="zh-CN" altLang="en-US" sz="1500" i="1">
                                      <a:latin typeface="Cambria Math" panose="02040503050406030204" pitchFamily="18" charset="0"/>
                                    </a:rPr>
                                    <m:t>𝛼</m:t>
                                  </m:r>
                                </m:sup>
                              </m:sSup>
                            </m:den>
                          </m:f>
                          <m:r>
                            <a:rPr lang="zh-CN" altLang="en-US" sz="1500" i="0">
                              <a:latin typeface="Cambria Math" panose="02040503050406030204" pitchFamily="18" charset="0"/>
                            </a:rPr>
                            <m:t>+</m:t>
                          </m:r>
                          <m:r>
                            <a:rPr lang="zh-CN" altLang="en-US" sz="1500" i="1">
                              <a:latin typeface="Cambria Math" panose="02040503050406030204" pitchFamily="18" charset="0"/>
                            </a:rPr>
                            <m:t>𝑁</m:t>
                          </m:r>
                        </m:den>
                      </m:f>
                      <m:r>
                        <a:rPr lang="zh-CN" altLang="en-US" sz="1500" i="0">
                          <a:latin typeface="Cambria Math" panose="02040503050406030204" pitchFamily="18" charset="0"/>
                        </a:rPr>
                        <m:t>=</m:t>
                      </m:r>
                      <m:f>
                        <m:fPr>
                          <m:ctrlPr>
                            <a:rPr lang="zh-CN" altLang="en-US" sz="1500" i="1">
                              <a:latin typeface="Cambria Math" panose="02040503050406030204" pitchFamily="18" charset="0"/>
                            </a:rPr>
                          </m:ctrlPr>
                        </m:fPr>
                        <m:num>
                          <m:sSub>
                            <m:sSubPr>
                              <m:ctrlPr>
                                <a:rPr lang="zh-CN" altLang="en-US" sz="1500" i="1">
                                  <a:latin typeface="Cambria Math" panose="02040503050406030204" pitchFamily="18" charset="0"/>
                                </a:rPr>
                              </m:ctrlPr>
                            </m:sSubPr>
                            <m:e>
                              <m:r>
                                <a:rPr lang="zh-CN" altLang="en-US" sz="1500" i="1">
                                  <a:latin typeface="Cambria Math" panose="02040503050406030204" pitchFamily="18" charset="0"/>
                                </a:rPr>
                                <m:t>𝛾</m:t>
                              </m:r>
                            </m:e>
                            <m:sub>
                              <m:r>
                                <a:rPr lang="zh-CN" altLang="en-US" sz="1500" i="0">
                                  <a:latin typeface="Cambria Math" panose="02040503050406030204" pitchFamily="18" charset="0"/>
                                </a:rPr>
                                <m:t>0</m:t>
                              </m:r>
                            </m:sub>
                          </m:sSub>
                        </m:num>
                        <m:den>
                          <m:r>
                            <a:rPr lang="zh-CN" altLang="en-US" sz="1500" i="0">
                              <a:latin typeface="Cambria Math" panose="02040503050406030204" pitchFamily="18" charset="0"/>
                            </a:rPr>
                            <m:t>1+</m:t>
                          </m:r>
                          <m:f>
                            <m:fPr>
                              <m:ctrlPr>
                                <a:rPr lang="zh-CN" altLang="en-US" sz="1500" i="1">
                                  <a:latin typeface="Cambria Math" panose="02040503050406030204" pitchFamily="18" charset="0"/>
                                </a:rPr>
                              </m:ctrlPr>
                            </m:fPr>
                            <m:num>
                              <m:sSub>
                                <m:sSubPr>
                                  <m:ctrlPr>
                                    <a:rPr lang="zh-CN" altLang="en-US" sz="1500" i="1">
                                      <a:latin typeface="Cambria Math" panose="02040503050406030204" pitchFamily="18" charset="0"/>
                                    </a:rPr>
                                  </m:ctrlPr>
                                </m:sSubPr>
                                <m:e>
                                  <m:r>
                                    <a:rPr lang="zh-CN" altLang="en-US" sz="1500" i="1">
                                      <a:latin typeface="Cambria Math" panose="02040503050406030204" pitchFamily="18" charset="0"/>
                                    </a:rPr>
                                    <m:t>𝛾</m:t>
                                  </m:r>
                                </m:e>
                                <m:sub>
                                  <m:r>
                                    <a:rPr lang="zh-CN" altLang="en-US" sz="1500" i="0">
                                      <a:latin typeface="Cambria Math" panose="02040503050406030204" pitchFamily="18" charset="0"/>
                                    </a:rPr>
                                    <m:t>0</m:t>
                                  </m:r>
                                </m:sub>
                              </m:sSub>
                            </m:num>
                            <m:den>
                              <m:sSup>
                                <m:sSupPr>
                                  <m:ctrlPr>
                                    <a:rPr lang="zh-CN" altLang="en-US" sz="1500" i="1">
                                      <a:latin typeface="Cambria Math" panose="02040503050406030204" pitchFamily="18" charset="0"/>
                                    </a:rPr>
                                  </m:ctrlPr>
                                </m:sSupPr>
                                <m:e>
                                  <m:d>
                                    <m:dPr>
                                      <m:ctrlPr>
                                        <a:rPr lang="zh-CN" altLang="en-US" sz="1500" i="1">
                                          <a:latin typeface="Cambria Math" panose="02040503050406030204" pitchFamily="18" charset="0"/>
                                        </a:rPr>
                                      </m:ctrlPr>
                                    </m:dPr>
                                    <m:e>
                                      <m:f>
                                        <m:fPr>
                                          <m:ctrlPr>
                                            <a:rPr lang="zh-CN" altLang="en-US" sz="1500" i="1">
                                              <a:latin typeface="Cambria Math" panose="02040503050406030204" pitchFamily="18" charset="0"/>
                                            </a:rPr>
                                          </m:ctrlPr>
                                        </m:fPr>
                                        <m:num>
                                          <m:r>
                                            <a:rPr lang="zh-CN" altLang="en-US" sz="1500" i="1">
                                              <a:latin typeface="Cambria Math" panose="02040503050406030204" pitchFamily="18" charset="0"/>
                                            </a:rPr>
                                            <m:t>𝐷</m:t>
                                          </m:r>
                                        </m:num>
                                        <m:den>
                                          <m:r>
                                            <a:rPr lang="zh-CN" altLang="en-US" sz="1500" i="1">
                                              <a:latin typeface="Cambria Math" panose="02040503050406030204" pitchFamily="18" charset="0"/>
                                            </a:rPr>
                                            <m:t>𝑅</m:t>
                                          </m:r>
                                        </m:den>
                                      </m:f>
                                      <m:r>
                                        <a:rPr lang="zh-CN" altLang="en-US" sz="1500" i="0">
                                          <a:latin typeface="Cambria Math" panose="02040503050406030204" pitchFamily="18" charset="0"/>
                                        </a:rPr>
                                        <m:t>−1</m:t>
                                      </m:r>
                                    </m:e>
                                  </m:d>
                                </m:e>
                                <m:sup>
                                  <m:r>
                                    <a:rPr lang="zh-CN" altLang="en-US" sz="1500" i="1">
                                      <a:latin typeface="Cambria Math" panose="02040503050406030204" pitchFamily="18" charset="0"/>
                                    </a:rPr>
                                    <m:t>𝛼</m:t>
                                  </m:r>
                                </m:sup>
                              </m:sSup>
                            </m:den>
                          </m:f>
                        </m:den>
                      </m:f>
                    </m:oMath>
                  </m:oMathPara>
                </a14:m>
                <a:endParaRPr lang="zh-CN" altLang="en-US" sz="1500" dirty="0">
                  <a:latin typeface="Tahoma" pitchFamily="34" charset="0"/>
                </a:endParaRPr>
              </a:p>
            </p:txBody>
          </p:sp>
        </mc:Choice>
        <mc:Fallback xmlns="">
          <p:sp>
            <p:nvSpPr>
              <p:cNvPr id="8" name="矩形 6"/>
              <p:cNvSpPr>
                <a:spLocks noRot="1" noChangeAspect="1" noMove="1" noResize="1" noEditPoints="1" noAdjustHandles="1" noChangeArrowheads="1" noChangeShapeType="1" noTextEdit="1"/>
              </p:cNvSpPr>
              <p:nvPr/>
            </p:nvSpPr>
            <p:spPr>
              <a:xfrm>
                <a:off x="1281380" y="2397774"/>
                <a:ext cx="5701311" cy="1061894"/>
              </a:xfrm>
              <a:prstGeom prst="rect">
                <a:avLst/>
              </a:prstGeom>
              <a:blipFill>
                <a:blip r:embed="rId4"/>
                <a:stretch>
                  <a:fillRect/>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9" name="矩形 7"/>
              <p:cNvSpPr/>
              <p:nvPr/>
            </p:nvSpPr>
            <p:spPr>
              <a:xfrm>
                <a:off x="1676400" y="4178240"/>
                <a:ext cx="3172407" cy="6139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sz="1500" i="1">
                              <a:latin typeface="Cambria Math" panose="02040503050406030204" pitchFamily="18" charset="0"/>
                            </a:rPr>
                          </m:ctrlPr>
                        </m:sSubPr>
                        <m:e>
                          <m:r>
                            <a:rPr lang="zh-CN" altLang="en-US" sz="1500" i="1">
                              <a:latin typeface="Cambria Math" panose="02040503050406030204" pitchFamily="18" charset="0"/>
                            </a:rPr>
                            <m:t>𝛤</m:t>
                          </m:r>
                        </m:e>
                        <m:sub>
                          <m:r>
                            <a:rPr lang="zh-CN" altLang="en-US" sz="1500" i="0">
                              <a:latin typeface="Cambria Math" panose="02040503050406030204" pitchFamily="18" charset="0"/>
                            </a:rPr>
                            <m:t>1</m:t>
                          </m:r>
                        </m:sub>
                      </m:sSub>
                      <m:r>
                        <a:rPr lang="zh-CN" altLang="en-US" sz="1500" i="0">
                          <a:latin typeface="Cambria Math" panose="02040503050406030204" pitchFamily="18" charset="0"/>
                        </a:rPr>
                        <m:t>≥</m:t>
                      </m:r>
                      <m:sSub>
                        <m:sSubPr>
                          <m:ctrlPr>
                            <a:rPr lang="zh-CN" altLang="en-US" sz="1500" i="1">
                              <a:latin typeface="Cambria Math" panose="02040503050406030204" pitchFamily="18" charset="0"/>
                            </a:rPr>
                          </m:ctrlPr>
                        </m:sSubPr>
                        <m:e>
                          <m:r>
                            <a:rPr lang="zh-CN" altLang="en-US" sz="1500" i="1">
                              <a:latin typeface="Cambria Math" panose="02040503050406030204" pitchFamily="18" charset="0"/>
                            </a:rPr>
                            <m:t>𝛾</m:t>
                          </m:r>
                        </m:e>
                        <m:sub>
                          <m:r>
                            <a:rPr lang="zh-CN" altLang="en-US" sz="1500" i="1">
                              <a:latin typeface="Cambria Math" panose="02040503050406030204" pitchFamily="18" charset="0"/>
                            </a:rPr>
                            <m:t>𝑡</m:t>
                          </m:r>
                        </m:sub>
                      </m:sSub>
                      <m:r>
                        <a:rPr lang="zh-CN" altLang="en-US" sz="1500" i="0">
                          <a:latin typeface="Cambria Math" panose="02040503050406030204" pitchFamily="18" charset="0"/>
                        </a:rPr>
                        <m:t>↦</m:t>
                      </m:r>
                      <m:r>
                        <a:rPr lang="zh-CN" altLang="en-US" sz="1500" i="1" smtClean="0">
                          <a:solidFill>
                            <a:srgbClr val="FF0000"/>
                          </a:solidFill>
                          <a:latin typeface="Cambria Math" panose="02040503050406030204" pitchFamily="18" charset="0"/>
                        </a:rPr>
                        <m:t>𝐷</m:t>
                      </m:r>
                      <m:r>
                        <a:rPr lang="zh-CN" altLang="en-US" sz="1500" i="0">
                          <a:solidFill>
                            <a:srgbClr val="FF0000"/>
                          </a:solidFill>
                          <a:latin typeface="Cambria Math" panose="02040503050406030204" pitchFamily="18" charset="0"/>
                        </a:rPr>
                        <m:t>≥</m:t>
                      </m:r>
                      <m:r>
                        <a:rPr lang="zh-CN" altLang="en-US" sz="1500" i="1">
                          <a:solidFill>
                            <a:srgbClr val="FF0000"/>
                          </a:solidFill>
                          <a:latin typeface="Cambria Math" panose="02040503050406030204" pitchFamily="18" charset="0"/>
                        </a:rPr>
                        <m:t>𝑅</m:t>
                      </m:r>
                      <m:d>
                        <m:dPr>
                          <m:begChr m:val="["/>
                          <m:endChr m:val="]"/>
                          <m:ctrlPr>
                            <a:rPr lang="zh-CN" altLang="en-US" sz="1500" i="1">
                              <a:solidFill>
                                <a:srgbClr val="FF0000"/>
                              </a:solidFill>
                              <a:latin typeface="Cambria Math" panose="02040503050406030204" pitchFamily="18" charset="0"/>
                            </a:rPr>
                          </m:ctrlPr>
                        </m:dPr>
                        <m:e>
                          <m:r>
                            <a:rPr lang="zh-CN" altLang="en-US" sz="1500" i="0">
                              <a:solidFill>
                                <a:srgbClr val="FF0000"/>
                              </a:solidFill>
                              <a:latin typeface="Cambria Math" panose="02040503050406030204" pitchFamily="18" charset="0"/>
                            </a:rPr>
                            <m:t>1+</m:t>
                          </m:r>
                          <m:sSup>
                            <m:sSupPr>
                              <m:ctrlPr>
                                <a:rPr lang="zh-CN" altLang="en-US" sz="1500" i="1">
                                  <a:solidFill>
                                    <a:srgbClr val="FF0000"/>
                                  </a:solidFill>
                                  <a:latin typeface="Cambria Math" panose="02040503050406030204" pitchFamily="18" charset="0"/>
                                </a:rPr>
                              </m:ctrlPr>
                            </m:sSupPr>
                            <m:e>
                              <m:d>
                                <m:dPr>
                                  <m:ctrlPr>
                                    <a:rPr lang="zh-CN" altLang="en-US" sz="1500" i="1">
                                      <a:solidFill>
                                        <a:srgbClr val="FF0000"/>
                                      </a:solidFill>
                                      <a:latin typeface="Cambria Math" panose="02040503050406030204" pitchFamily="18" charset="0"/>
                                    </a:rPr>
                                  </m:ctrlPr>
                                </m:dPr>
                                <m:e>
                                  <m:f>
                                    <m:fPr>
                                      <m:ctrlPr>
                                        <a:rPr lang="zh-CN" altLang="en-US" sz="1500" i="1">
                                          <a:solidFill>
                                            <a:srgbClr val="FF0000"/>
                                          </a:solidFill>
                                          <a:latin typeface="Cambria Math" panose="02040503050406030204" pitchFamily="18" charset="0"/>
                                        </a:rPr>
                                      </m:ctrlPr>
                                    </m:fPr>
                                    <m:num>
                                      <m:sSub>
                                        <m:sSubPr>
                                          <m:ctrlPr>
                                            <a:rPr lang="zh-CN" altLang="en-US" sz="1500" i="1">
                                              <a:solidFill>
                                                <a:srgbClr val="FF0000"/>
                                              </a:solidFill>
                                              <a:latin typeface="Cambria Math" panose="02040503050406030204" pitchFamily="18" charset="0"/>
                                            </a:rPr>
                                          </m:ctrlPr>
                                        </m:sSubPr>
                                        <m:e>
                                          <m:r>
                                            <a:rPr lang="zh-CN" altLang="en-US" sz="1500" i="1">
                                              <a:solidFill>
                                                <a:srgbClr val="FF0000"/>
                                              </a:solidFill>
                                              <a:latin typeface="Cambria Math" panose="02040503050406030204" pitchFamily="18" charset="0"/>
                                            </a:rPr>
                                            <m:t>𝛾</m:t>
                                          </m:r>
                                        </m:e>
                                        <m:sub>
                                          <m:r>
                                            <a:rPr lang="zh-CN" altLang="en-US" sz="1500" i="0">
                                              <a:solidFill>
                                                <a:srgbClr val="FF0000"/>
                                              </a:solidFill>
                                              <a:latin typeface="Cambria Math" panose="02040503050406030204" pitchFamily="18" charset="0"/>
                                            </a:rPr>
                                            <m:t>0</m:t>
                                          </m:r>
                                        </m:sub>
                                      </m:sSub>
                                      <m:sSub>
                                        <m:sSubPr>
                                          <m:ctrlPr>
                                            <a:rPr lang="zh-CN" altLang="en-US" sz="1500" i="1">
                                              <a:solidFill>
                                                <a:srgbClr val="FF0000"/>
                                              </a:solidFill>
                                              <a:latin typeface="Cambria Math" panose="02040503050406030204" pitchFamily="18" charset="0"/>
                                            </a:rPr>
                                          </m:ctrlPr>
                                        </m:sSubPr>
                                        <m:e>
                                          <m:r>
                                            <a:rPr lang="zh-CN" altLang="en-US" sz="1500" i="1">
                                              <a:solidFill>
                                                <a:srgbClr val="FF0000"/>
                                              </a:solidFill>
                                              <a:latin typeface="Cambria Math" panose="02040503050406030204" pitchFamily="18" charset="0"/>
                                            </a:rPr>
                                            <m:t>𝛾</m:t>
                                          </m:r>
                                        </m:e>
                                        <m:sub>
                                          <m:r>
                                            <a:rPr lang="zh-CN" altLang="en-US" sz="1500" i="1">
                                              <a:solidFill>
                                                <a:srgbClr val="FF0000"/>
                                              </a:solidFill>
                                              <a:latin typeface="Cambria Math" panose="02040503050406030204" pitchFamily="18" charset="0"/>
                                            </a:rPr>
                                            <m:t>𝑡</m:t>
                                          </m:r>
                                        </m:sub>
                                      </m:sSub>
                                    </m:num>
                                    <m:den>
                                      <m:sSub>
                                        <m:sSubPr>
                                          <m:ctrlPr>
                                            <a:rPr lang="zh-CN" altLang="en-US" sz="1500" i="1">
                                              <a:solidFill>
                                                <a:srgbClr val="FF0000"/>
                                              </a:solidFill>
                                              <a:latin typeface="Cambria Math" panose="02040503050406030204" pitchFamily="18" charset="0"/>
                                            </a:rPr>
                                          </m:ctrlPr>
                                        </m:sSubPr>
                                        <m:e>
                                          <m:r>
                                            <a:rPr lang="zh-CN" altLang="en-US" sz="1500" i="1">
                                              <a:solidFill>
                                                <a:srgbClr val="FF0000"/>
                                              </a:solidFill>
                                              <a:latin typeface="Cambria Math" panose="02040503050406030204" pitchFamily="18" charset="0"/>
                                            </a:rPr>
                                            <m:t>𝛾</m:t>
                                          </m:r>
                                        </m:e>
                                        <m:sub>
                                          <m:r>
                                            <a:rPr lang="zh-CN" altLang="en-US" sz="1500" i="0">
                                              <a:solidFill>
                                                <a:srgbClr val="FF0000"/>
                                              </a:solidFill>
                                              <a:latin typeface="Cambria Math" panose="02040503050406030204" pitchFamily="18" charset="0"/>
                                            </a:rPr>
                                            <m:t>0</m:t>
                                          </m:r>
                                        </m:sub>
                                      </m:sSub>
                                      <m:r>
                                        <a:rPr lang="zh-CN" altLang="en-US" sz="1500" i="0">
                                          <a:solidFill>
                                            <a:srgbClr val="FF0000"/>
                                          </a:solidFill>
                                          <a:latin typeface="Cambria Math" panose="02040503050406030204" pitchFamily="18" charset="0"/>
                                        </a:rPr>
                                        <m:t>−</m:t>
                                      </m:r>
                                      <m:sSub>
                                        <m:sSubPr>
                                          <m:ctrlPr>
                                            <a:rPr lang="zh-CN" altLang="en-US" sz="1500" i="1">
                                              <a:solidFill>
                                                <a:srgbClr val="FF0000"/>
                                              </a:solidFill>
                                              <a:latin typeface="Cambria Math" panose="02040503050406030204" pitchFamily="18" charset="0"/>
                                            </a:rPr>
                                          </m:ctrlPr>
                                        </m:sSubPr>
                                        <m:e>
                                          <m:r>
                                            <a:rPr lang="zh-CN" altLang="en-US" sz="1500" i="1">
                                              <a:solidFill>
                                                <a:srgbClr val="FF0000"/>
                                              </a:solidFill>
                                              <a:latin typeface="Cambria Math" panose="02040503050406030204" pitchFamily="18" charset="0"/>
                                            </a:rPr>
                                            <m:t>𝛾</m:t>
                                          </m:r>
                                        </m:e>
                                        <m:sub>
                                          <m:r>
                                            <a:rPr lang="zh-CN" altLang="en-US" sz="1500" i="1">
                                              <a:solidFill>
                                                <a:srgbClr val="FF0000"/>
                                              </a:solidFill>
                                              <a:latin typeface="Cambria Math" panose="02040503050406030204" pitchFamily="18" charset="0"/>
                                            </a:rPr>
                                            <m:t>𝑡</m:t>
                                          </m:r>
                                        </m:sub>
                                      </m:sSub>
                                    </m:den>
                                  </m:f>
                                </m:e>
                              </m:d>
                            </m:e>
                            <m:sup>
                              <m:f>
                                <m:fPr>
                                  <m:type m:val="lin"/>
                                  <m:ctrlPr>
                                    <a:rPr lang="zh-CN" altLang="en-US" sz="1500" i="1">
                                      <a:solidFill>
                                        <a:srgbClr val="FF0000"/>
                                      </a:solidFill>
                                      <a:latin typeface="Cambria Math" panose="02040503050406030204" pitchFamily="18" charset="0"/>
                                    </a:rPr>
                                  </m:ctrlPr>
                                </m:fPr>
                                <m:num>
                                  <m:r>
                                    <a:rPr lang="zh-CN" altLang="en-US" sz="1500" i="0">
                                      <a:solidFill>
                                        <a:srgbClr val="FF0000"/>
                                      </a:solidFill>
                                      <a:latin typeface="Cambria Math" panose="02040503050406030204" pitchFamily="18" charset="0"/>
                                    </a:rPr>
                                    <m:t>1</m:t>
                                  </m:r>
                                </m:num>
                                <m:den>
                                  <m:r>
                                    <a:rPr lang="zh-CN" altLang="en-US" sz="1500" i="1">
                                      <a:solidFill>
                                        <a:srgbClr val="FF0000"/>
                                      </a:solidFill>
                                      <a:latin typeface="Cambria Math" panose="02040503050406030204" pitchFamily="18" charset="0"/>
                                    </a:rPr>
                                    <m:t>𝛼</m:t>
                                  </m:r>
                                </m:den>
                              </m:f>
                            </m:sup>
                          </m:sSup>
                        </m:e>
                      </m:d>
                    </m:oMath>
                  </m:oMathPara>
                </a14:m>
                <a:endParaRPr lang="zh-CN" altLang="en-US" sz="1500" dirty="0">
                  <a:latin typeface="Tahoma" pitchFamily="34" charset="0"/>
                </a:endParaRPr>
              </a:p>
            </p:txBody>
          </p:sp>
        </mc:Choice>
        <mc:Fallback xmlns="">
          <p:sp>
            <p:nvSpPr>
              <p:cNvPr id="9" name="矩形 7"/>
              <p:cNvSpPr>
                <a:spLocks noRot="1" noChangeAspect="1" noMove="1" noResize="1" noEditPoints="1" noAdjustHandles="1" noChangeArrowheads="1" noChangeShapeType="1" noTextEdit="1"/>
              </p:cNvSpPr>
              <p:nvPr/>
            </p:nvSpPr>
            <p:spPr>
              <a:xfrm>
                <a:off x="1676400" y="4178240"/>
                <a:ext cx="3172407" cy="613951"/>
              </a:xfrm>
              <a:prstGeom prst="rect">
                <a:avLst/>
              </a:prstGeom>
              <a:blipFill>
                <a:blip r:embed="rId5"/>
                <a:stretch>
                  <a:fillRect b="-7921"/>
                </a:stretch>
              </a:blipFill>
            </p:spPr>
            <p:txBody>
              <a:bodyPr/>
              <a:lstStyle/>
              <a:p>
                <a:r>
                  <a:rPr lang="en-US">
                    <a:noFill/>
                  </a:rPr>
                  <a:t> </a:t>
                </a:r>
              </a:p>
            </p:txBody>
          </p:sp>
        </mc:Fallback>
      </mc:AlternateContent>
      <p:grpSp>
        <p:nvGrpSpPr>
          <p:cNvPr id="11" name="Group 10"/>
          <p:cNvGrpSpPr/>
          <p:nvPr/>
        </p:nvGrpSpPr>
        <p:grpSpPr>
          <a:xfrm>
            <a:off x="4931774" y="4631454"/>
            <a:ext cx="4101833" cy="2139300"/>
            <a:chOff x="2356117" y="2751514"/>
            <a:chExt cx="5607475" cy="3185608"/>
          </a:xfrm>
        </p:grpSpPr>
        <p:pic>
          <p:nvPicPr>
            <p:cNvPr id="12"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6117" y="2751514"/>
              <a:ext cx="5607475" cy="2922912"/>
            </a:xfrm>
            <a:prstGeom prst="rect">
              <a:avLst/>
            </a:prstGeom>
          </p:spPr>
        </p:pic>
        <p:sp>
          <p:nvSpPr>
            <p:cNvPr id="13" name="TextBox 12"/>
            <p:cNvSpPr txBox="1"/>
            <p:nvPr/>
          </p:nvSpPr>
          <p:spPr>
            <a:xfrm>
              <a:off x="2975956" y="4838006"/>
              <a:ext cx="465513" cy="458307"/>
            </a:xfrm>
            <a:prstGeom prst="rect">
              <a:avLst/>
            </a:prstGeom>
            <a:noFill/>
          </p:spPr>
          <p:txBody>
            <a:bodyPr wrap="square" rtlCol="0">
              <a:spAutoFit/>
            </a:bodyPr>
            <a:lstStyle/>
            <a:p>
              <a:r>
                <a:rPr lang="en-US" sz="1400" i="1"/>
                <a:t>R</a:t>
              </a:r>
            </a:p>
          </p:txBody>
        </p:sp>
        <p:sp>
          <p:nvSpPr>
            <p:cNvPr id="14" name="TextBox 13"/>
            <p:cNvSpPr txBox="1"/>
            <p:nvPr/>
          </p:nvSpPr>
          <p:spPr>
            <a:xfrm>
              <a:off x="7021137" y="4838006"/>
              <a:ext cx="465513" cy="458307"/>
            </a:xfrm>
            <a:prstGeom prst="rect">
              <a:avLst/>
            </a:prstGeom>
            <a:noFill/>
          </p:spPr>
          <p:txBody>
            <a:bodyPr wrap="square" rtlCol="0">
              <a:spAutoFit/>
            </a:bodyPr>
            <a:lstStyle/>
            <a:p>
              <a:r>
                <a:rPr lang="en-US" sz="1400" i="1"/>
                <a:t>R</a:t>
              </a:r>
            </a:p>
          </p:txBody>
        </p:sp>
        <p:sp>
          <p:nvSpPr>
            <p:cNvPr id="15" name="TextBox 14"/>
            <p:cNvSpPr txBox="1"/>
            <p:nvPr/>
          </p:nvSpPr>
          <p:spPr>
            <a:xfrm>
              <a:off x="2801816" y="4028304"/>
              <a:ext cx="548742" cy="458307"/>
            </a:xfrm>
            <a:prstGeom prst="rect">
              <a:avLst/>
            </a:prstGeom>
            <a:noFill/>
          </p:spPr>
          <p:txBody>
            <a:bodyPr wrap="square" rtlCol="0">
              <a:spAutoFit/>
            </a:bodyPr>
            <a:lstStyle/>
            <a:p>
              <a:r>
                <a:rPr lang="en-US" sz="1400" i="1"/>
                <a:t>R</a:t>
              </a:r>
              <a:r>
                <a:rPr lang="en-US" sz="1400" i="1" baseline="-25000"/>
                <a:t>1</a:t>
              </a:r>
            </a:p>
          </p:txBody>
        </p:sp>
        <p:sp>
          <p:nvSpPr>
            <p:cNvPr id="16" name="TextBox 15"/>
            <p:cNvSpPr txBox="1"/>
            <p:nvPr/>
          </p:nvSpPr>
          <p:spPr>
            <a:xfrm>
              <a:off x="7253892" y="4337546"/>
              <a:ext cx="530136" cy="458307"/>
            </a:xfrm>
            <a:prstGeom prst="rect">
              <a:avLst/>
            </a:prstGeom>
            <a:noFill/>
          </p:spPr>
          <p:txBody>
            <a:bodyPr wrap="square" rtlCol="0">
              <a:spAutoFit/>
            </a:bodyPr>
            <a:lstStyle/>
            <a:p>
              <a:r>
                <a:rPr lang="en-US" sz="1400" i="1"/>
                <a:t>R</a:t>
              </a:r>
              <a:r>
                <a:rPr lang="en-US" sz="1400" i="1" baseline="-25000"/>
                <a:t>2</a:t>
              </a:r>
            </a:p>
          </p:txBody>
        </p:sp>
        <p:sp>
          <p:nvSpPr>
            <p:cNvPr id="17" name="TextBox 16"/>
            <p:cNvSpPr txBox="1"/>
            <p:nvPr/>
          </p:nvSpPr>
          <p:spPr>
            <a:xfrm>
              <a:off x="5067645" y="5066340"/>
              <a:ext cx="465513" cy="870782"/>
            </a:xfrm>
            <a:prstGeom prst="rect">
              <a:avLst/>
            </a:prstGeom>
            <a:noFill/>
          </p:spPr>
          <p:txBody>
            <a:bodyPr wrap="square" rtlCol="0">
              <a:spAutoFit/>
            </a:bodyPr>
            <a:lstStyle/>
            <a:p>
              <a:r>
                <a:rPr lang="en-US" sz="1400" i="1"/>
                <a:t>D</a:t>
              </a:r>
            </a:p>
            <a:p>
              <a:endParaRPr lang="en-US" i="1"/>
            </a:p>
          </p:txBody>
        </p:sp>
      </p:grpSp>
      <mc:AlternateContent xmlns:mc="http://schemas.openxmlformats.org/markup-compatibility/2006" xmlns:a14="http://schemas.microsoft.com/office/drawing/2010/main">
        <mc:Choice Requires="a14">
          <p:sp>
            <p:nvSpPr>
              <p:cNvPr id="18" name="矩形 9"/>
              <p:cNvSpPr/>
              <p:nvPr/>
            </p:nvSpPr>
            <p:spPr>
              <a:xfrm>
                <a:off x="6947064" y="2514600"/>
                <a:ext cx="1234633"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i="1">
                              <a:latin typeface="Cambria Math" panose="02040503050406030204" pitchFamily="18" charset="0"/>
                            </a:rPr>
                          </m:ctrlPr>
                        </m:sSubPr>
                        <m:e>
                          <m:r>
                            <a:rPr lang="zh-CN" altLang="en-US" i="1">
                              <a:latin typeface="Cambria Math" panose="02040503050406030204" pitchFamily="18" charset="0"/>
                            </a:rPr>
                            <m:t>𝛾</m:t>
                          </m:r>
                        </m:e>
                        <m:sub>
                          <m:r>
                            <a:rPr lang="zh-CN" altLang="en-US" i="0">
                              <a:latin typeface="Cambria Math" panose="02040503050406030204" pitchFamily="18" charset="0"/>
                            </a:rPr>
                            <m:t>0</m:t>
                          </m:r>
                        </m:sub>
                      </m:sSub>
                      <m:r>
                        <a:rPr lang="zh-CN" altLang="en-US" i="0">
                          <a:latin typeface="Cambria Math" panose="02040503050406030204" pitchFamily="18" charset="0"/>
                        </a:rPr>
                        <m:t>=</m:t>
                      </m:r>
                      <m:f>
                        <m:fPr>
                          <m:ctrlPr>
                            <a:rPr lang="zh-CN" altLang="en-US" i="1">
                              <a:latin typeface="Cambria Math" panose="02040503050406030204" pitchFamily="18" charset="0"/>
                            </a:rPr>
                          </m:ctrlPr>
                        </m:fPr>
                        <m:num>
                          <m:sSub>
                            <m:sSubPr>
                              <m:ctrlPr>
                                <a:rPr lang="zh-CN" altLang="en-US" i="1">
                                  <a:latin typeface="Cambria Math" panose="02040503050406030204" pitchFamily="18" charset="0"/>
                                </a:rPr>
                              </m:ctrlPr>
                            </m:sSubPr>
                            <m:e>
                              <m:r>
                                <a:rPr lang="zh-CN" altLang="en-US" i="1">
                                  <a:latin typeface="Cambria Math" panose="02040503050406030204" pitchFamily="18" charset="0"/>
                                </a:rPr>
                                <m:t>𝑐</m:t>
                              </m:r>
                            </m:e>
                            <m:sub>
                              <m:r>
                                <a:rPr lang="zh-CN" altLang="en-US" i="1">
                                  <a:latin typeface="Cambria Math" panose="02040503050406030204" pitchFamily="18" charset="0"/>
                                </a:rPr>
                                <m:t>𝑡</m:t>
                              </m:r>
                            </m:sub>
                          </m:sSub>
                          <m:sSub>
                            <m:sSubPr>
                              <m:ctrlPr>
                                <a:rPr lang="zh-CN" altLang="en-US" i="1">
                                  <a:latin typeface="Cambria Math" panose="02040503050406030204" pitchFamily="18" charset="0"/>
                                </a:rPr>
                              </m:ctrlPr>
                            </m:sSubPr>
                            <m:e>
                              <m:r>
                                <a:rPr lang="zh-CN" altLang="en-US" i="1">
                                  <a:latin typeface="Cambria Math" panose="02040503050406030204" pitchFamily="18" charset="0"/>
                                </a:rPr>
                                <m:t>𝑃</m:t>
                              </m:r>
                            </m:e>
                            <m:sub>
                              <m:r>
                                <a:rPr lang="zh-CN" altLang="en-US" i="1">
                                  <a:latin typeface="Cambria Math" panose="02040503050406030204" pitchFamily="18" charset="0"/>
                                </a:rPr>
                                <m:t>𝑡</m:t>
                              </m:r>
                            </m:sub>
                          </m:sSub>
                        </m:num>
                        <m:den>
                          <m:sSup>
                            <m:sSupPr>
                              <m:ctrlPr>
                                <a:rPr lang="zh-CN" altLang="en-US" i="1">
                                  <a:latin typeface="Cambria Math" panose="02040503050406030204" pitchFamily="18" charset="0"/>
                                </a:rPr>
                              </m:ctrlPr>
                            </m:sSupPr>
                            <m:e>
                              <m:r>
                                <a:rPr lang="zh-CN" altLang="en-US" i="1">
                                  <a:latin typeface="Cambria Math" panose="02040503050406030204" pitchFamily="18" charset="0"/>
                                </a:rPr>
                                <m:t>𝑅</m:t>
                              </m:r>
                            </m:e>
                            <m:sup>
                              <m:r>
                                <a:rPr lang="zh-CN" altLang="en-US" i="1">
                                  <a:latin typeface="Cambria Math" panose="02040503050406030204" pitchFamily="18" charset="0"/>
                                </a:rPr>
                                <m:t>𝛼</m:t>
                              </m:r>
                            </m:sup>
                          </m:sSup>
                          <m:r>
                            <a:rPr lang="zh-CN" altLang="en-US" i="1">
                              <a:latin typeface="Cambria Math" panose="02040503050406030204" pitchFamily="18" charset="0"/>
                            </a:rPr>
                            <m:t>𝑁</m:t>
                          </m:r>
                        </m:den>
                      </m:f>
                    </m:oMath>
                  </m:oMathPara>
                </a14:m>
                <a:endParaRPr lang="zh-CN" altLang="en-US">
                  <a:latin typeface="Tahoma" pitchFamily="34" charset="0"/>
                </a:endParaRPr>
              </a:p>
            </p:txBody>
          </p:sp>
        </mc:Choice>
        <mc:Fallback xmlns="">
          <p:sp>
            <p:nvSpPr>
              <p:cNvPr id="18" name="矩形 9"/>
              <p:cNvSpPr>
                <a:spLocks noRot="1" noChangeAspect="1" noMove="1" noResize="1" noEditPoints="1" noAdjustHandles="1" noChangeArrowheads="1" noChangeShapeType="1" noTextEdit="1"/>
              </p:cNvSpPr>
              <p:nvPr/>
            </p:nvSpPr>
            <p:spPr>
              <a:xfrm>
                <a:off x="6947064" y="2514600"/>
                <a:ext cx="1234633" cy="609077"/>
              </a:xfrm>
              <a:prstGeom prst="rect">
                <a:avLst/>
              </a:prstGeom>
              <a:blipFill>
                <a:blip r:embed="rId7"/>
                <a:stretch>
                  <a:fillRect/>
                </a:stretch>
              </a:blipFill>
            </p:spPr>
            <p:txBody>
              <a:bodyPr/>
              <a:lstStyle/>
              <a:p>
                <a:r>
                  <a:rPr lang="en-US">
                    <a:noFill/>
                  </a:rPr>
                  <a:t> </a:t>
                </a:r>
              </a:p>
            </p:txBody>
          </p:sp>
        </mc:Fallback>
      </mc:AlternateContent>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1953" y="5649697"/>
            <a:ext cx="225753" cy="238777"/>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52825" y="5649303"/>
            <a:ext cx="225753" cy="238777"/>
          </a:xfrm>
          <a:prstGeom prst="rect">
            <a:avLst/>
          </a:prstGeom>
        </p:spPr>
      </p:pic>
    </p:spTree>
    <p:extLst>
      <p:ext uri="{BB962C8B-B14F-4D97-AF65-F5344CB8AC3E}">
        <p14:creationId xmlns:p14="http://schemas.microsoft.com/office/powerpoint/2010/main" val="118128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FC9BA-DAEE-27A8-3D4E-2FC4486577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91A0B7-8B67-6F32-15D3-07E0E09344CC}"/>
              </a:ext>
            </a:extLst>
          </p:cNvPr>
          <p:cNvSpPr>
            <a:spLocks noGrp="1"/>
          </p:cNvSpPr>
          <p:nvPr>
            <p:ph type="title"/>
          </p:nvPr>
        </p:nvSpPr>
        <p:spPr/>
        <p:txBody>
          <a:bodyPr/>
          <a:lstStyle/>
          <a:p>
            <a:r>
              <a:rPr lang="en-US" altLang="zh-CN" sz="3200"/>
              <a:t>Traditional RAN vs </a:t>
            </a:r>
            <a:r>
              <a:rPr lang="en-US" altLang="zh-CN" sz="3200" b="1">
                <a:latin typeface="+mn-lt"/>
              </a:rPr>
              <a:t>Open</a:t>
            </a:r>
            <a:r>
              <a:rPr lang="en-CH" altLang="zh-CN" sz="3200" b="1">
                <a:latin typeface="+mn-lt"/>
              </a:rPr>
              <a:t> RAN</a:t>
            </a:r>
            <a:endParaRPr lang="en-CH" b="1">
              <a:latin typeface="+mn-lt"/>
            </a:endParaRPr>
          </a:p>
        </p:txBody>
      </p:sp>
      <p:sp>
        <p:nvSpPr>
          <p:cNvPr id="6" name="Content Placeholder 2">
            <a:extLst>
              <a:ext uri="{FF2B5EF4-FFF2-40B4-BE49-F238E27FC236}">
                <a16:creationId xmlns:a16="http://schemas.microsoft.com/office/drawing/2014/main" id="{96E35FBD-DFD7-3B8B-F922-D58115957342}"/>
              </a:ext>
            </a:extLst>
          </p:cNvPr>
          <p:cNvSpPr txBox="1">
            <a:spLocks/>
          </p:cNvSpPr>
          <p:nvPr/>
        </p:nvSpPr>
        <p:spPr>
          <a:xfrm>
            <a:off x="1040607" y="5105400"/>
            <a:ext cx="7062787" cy="1447800"/>
          </a:xfrm>
          <a:prstGeom prst="rect">
            <a:avLst/>
          </a:prstGeom>
          <a:ln>
            <a:noFill/>
          </a:ln>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a:t>O-RAN seeks to </a:t>
            </a:r>
            <a:r>
              <a:rPr lang="en-US" altLang="zh-CN">
                <a:solidFill>
                  <a:srgbClr val="C00000"/>
                </a:solidFill>
              </a:rPr>
              <a:t>separate the hardware and software </a:t>
            </a:r>
            <a:r>
              <a:rPr lang="en-US" altLang="zh-CN"/>
              <a:t>within the RAN segment of the network and to </a:t>
            </a:r>
            <a:r>
              <a:rPr lang="en-US" altLang="zh-CN">
                <a:solidFill>
                  <a:srgbClr val="C00000"/>
                </a:solidFill>
              </a:rPr>
              <a:t>create open interfaces</a:t>
            </a:r>
            <a:r>
              <a:rPr lang="en-US" altLang="zh-CN"/>
              <a:t> between these segments.</a:t>
            </a:r>
            <a:endParaRPr lang="en-US" altLang="zh-CN" sz="2000"/>
          </a:p>
        </p:txBody>
      </p:sp>
      <p:pic>
        <p:nvPicPr>
          <p:cNvPr id="4" name="Picture 3" descr="A person working on a computer&#10;&#10;Description automatically generated">
            <a:extLst>
              <a:ext uri="{FF2B5EF4-FFF2-40B4-BE49-F238E27FC236}">
                <a16:creationId xmlns:a16="http://schemas.microsoft.com/office/drawing/2014/main" id="{17763B64-7CA7-16E8-AD31-DCAB317D3B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143000"/>
            <a:ext cx="6404864" cy="3602736"/>
          </a:xfrm>
          <a:prstGeom prst="rect">
            <a:avLst/>
          </a:prstGeom>
        </p:spPr>
      </p:pic>
    </p:spTree>
    <p:extLst>
      <p:ext uri="{BB962C8B-B14F-4D97-AF65-F5344CB8AC3E}">
        <p14:creationId xmlns:p14="http://schemas.microsoft.com/office/powerpoint/2010/main" val="23672079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37C54-BE3E-E051-0C40-A3FF7070AC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229F0A-A94E-35C5-490B-519F461F291A}"/>
              </a:ext>
            </a:extLst>
          </p:cNvPr>
          <p:cNvSpPr>
            <a:spLocks noGrp="1"/>
          </p:cNvSpPr>
          <p:nvPr>
            <p:ph type="title"/>
          </p:nvPr>
        </p:nvSpPr>
        <p:spPr/>
        <p:txBody>
          <a:bodyPr/>
          <a:lstStyle/>
          <a:p>
            <a:r>
              <a:rPr lang="en-US" altLang="zh-CN" sz="3200"/>
              <a:t>Traditional RAN vs </a:t>
            </a:r>
            <a:r>
              <a:rPr lang="en-US" altLang="zh-CN" sz="3200" b="1">
                <a:latin typeface="+mn-lt"/>
              </a:rPr>
              <a:t>Open</a:t>
            </a:r>
            <a:r>
              <a:rPr lang="en-CH" altLang="zh-CN" sz="3200" b="1">
                <a:latin typeface="+mn-lt"/>
              </a:rPr>
              <a:t> RAN</a:t>
            </a:r>
            <a:endParaRPr lang="en-CH" b="1">
              <a:latin typeface="+mn-lt"/>
            </a:endParaRPr>
          </a:p>
        </p:txBody>
      </p:sp>
      <p:sp>
        <p:nvSpPr>
          <p:cNvPr id="6" name="Content Placeholder 2">
            <a:extLst>
              <a:ext uri="{FF2B5EF4-FFF2-40B4-BE49-F238E27FC236}">
                <a16:creationId xmlns:a16="http://schemas.microsoft.com/office/drawing/2014/main" id="{71ECBE4D-A53E-FC90-A5E3-7774D2034F9E}"/>
              </a:ext>
            </a:extLst>
          </p:cNvPr>
          <p:cNvSpPr txBox="1">
            <a:spLocks/>
          </p:cNvSpPr>
          <p:nvPr/>
        </p:nvSpPr>
        <p:spPr>
          <a:xfrm>
            <a:off x="381001" y="5105400"/>
            <a:ext cx="8381999" cy="1447800"/>
          </a:xfrm>
          <a:prstGeom prst="rect">
            <a:avLst/>
          </a:prstGeom>
          <a:ln>
            <a:noFill/>
          </a:ln>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a:t>Allow </a:t>
            </a:r>
            <a:r>
              <a:rPr lang="en-US" altLang="zh-CN">
                <a:solidFill>
                  <a:srgbClr val="C00000"/>
                </a:solidFill>
              </a:rPr>
              <a:t>more competition</a:t>
            </a:r>
            <a:r>
              <a:rPr lang="en-US" altLang="zh-CN"/>
              <a:t> in building the hardware and software</a:t>
            </a:r>
          </a:p>
          <a:p>
            <a:r>
              <a:rPr lang="en-US" altLang="zh-CN"/>
              <a:t>Allow </a:t>
            </a:r>
            <a:r>
              <a:rPr lang="en-US" altLang="zh-CN">
                <a:solidFill>
                  <a:srgbClr val="C00000"/>
                </a:solidFill>
              </a:rPr>
              <a:t>multiple vendor components</a:t>
            </a:r>
            <a:r>
              <a:rPr lang="en-US" altLang="zh-CN"/>
              <a:t> to interoperate</a:t>
            </a:r>
          </a:p>
          <a:p>
            <a:pPr lvl="1"/>
            <a:r>
              <a:rPr lang="en-US" altLang="zh-CN"/>
              <a:t>Like how keyboards, monitors, and mice can connect to any computer</a:t>
            </a:r>
          </a:p>
        </p:txBody>
      </p:sp>
      <p:pic>
        <p:nvPicPr>
          <p:cNvPr id="5" name="Picture 4" descr="A computer hardware and software&#10;&#10;Description automatically generated">
            <a:extLst>
              <a:ext uri="{FF2B5EF4-FFF2-40B4-BE49-F238E27FC236}">
                <a16:creationId xmlns:a16="http://schemas.microsoft.com/office/drawing/2014/main" id="{024CB9B3-B7DC-8667-292A-D224610A3B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143000"/>
            <a:ext cx="6404864" cy="3602736"/>
          </a:xfrm>
          <a:prstGeom prst="rect">
            <a:avLst/>
          </a:prstGeom>
        </p:spPr>
      </p:pic>
    </p:spTree>
    <p:extLst>
      <p:ext uri="{BB962C8B-B14F-4D97-AF65-F5344CB8AC3E}">
        <p14:creationId xmlns:p14="http://schemas.microsoft.com/office/powerpoint/2010/main" val="40496241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1270D-6C78-EAA4-8DCD-DBCF39346A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DED24C-3C85-4DB2-6FB9-84C64127F8CA}"/>
              </a:ext>
            </a:extLst>
          </p:cNvPr>
          <p:cNvSpPr>
            <a:spLocks noGrp="1"/>
          </p:cNvSpPr>
          <p:nvPr>
            <p:ph type="title"/>
          </p:nvPr>
        </p:nvSpPr>
        <p:spPr/>
        <p:txBody>
          <a:bodyPr/>
          <a:lstStyle/>
          <a:p>
            <a:r>
              <a:rPr lang="en-US" altLang="zh-CN" sz="3200">
                <a:solidFill>
                  <a:srgbClr val="376092"/>
                </a:solidFill>
              </a:rPr>
              <a:t>O-RAN Alliance</a:t>
            </a:r>
            <a:endParaRPr lang="en-CH" b="1">
              <a:solidFill>
                <a:srgbClr val="376092"/>
              </a:solidFill>
              <a:latin typeface="+mn-lt"/>
            </a:endParaRPr>
          </a:p>
        </p:txBody>
      </p:sp>
      <p:sp>
        <p:nvSpPr>
          <p:cNvPr id="6" name="Content Placeholder 2">
            <a:extLst>
              <a:ext uri="{FF2B5EF4-FFF2-40B4-BE49-F238E27FC236}">
                <a16:creationId xmlns:a16="http://schemas.microsoft.com/office/drawing/2014/main" id="{362891AF-3245-378B-91A2-0FC193DE444C}"/>
              </a:ext>
            </a:extLst>
          </p:cNvPr>
          <p:cNvSpPr txBox="1">
            <a:spLocks/>
          </p:cNvSpPr>
          <p:nvPr/>
        </p:nvSpPr>
        <p:spPr>
          <a:xfrm>
            <a:off x="609601" y="4876800"/>
            <a:ext cx="7848599" cy="1676400"/>
          </a:xfrm>
          <a:prstGeom prst="rect">
            <a:avLst/>
          </a:prstGeom>
          <a:ln>
            <a:noFill/>
          </a:ln>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a:t>The </a:t>
            </a:r>
            <a:r>
              <a:rPr lang="en-US" altLang="zh-CN">
                <a:solidFill>
                  <a:srgbClr val="0067B1"/>
                </a:solidFill>
              </a:rPr>
              <a:t>O-RAN Alliance</a:t>
            </a:r>
            <a:r>
              <a:rPr lang="en-US" altLang="zh-CN"/>
              <a:t> defines the specifications for Open RAN.</a:t>
            </a:r>
          </a:p>
          <a:p>
            <a:r>
              <a:rPr lang="en-US" altLang="zh-CN" sz="2450"/>
              <a:t>It disaggregates the RAN’s functionalities into </a:t>
            </a:r>
            <a:r>
              <a:rPr lang="en-US" altLang="zh-CN" sz="2450">
                <a:solidFill>
                  <a:srgbClr val="C00000"/>
                </a:solidFill>
              </a:rPr>
              <a:t>central units (CUs)</a:t>
            </a:r>
            <a:r>
              <a:rPr lang="en-US" altLang="zh-CN" sz="2450"/>
              <a:t>, </a:t>
            </a:r>
            <a:r>
              <a:rPr lang="en-US" altLang="zh-CN" sz="2450">
                <a:solidFill>
                  <a:srgbClr val="C00000"/>
                </a:solidFill>
              </a:rPr>
              <a:t>distributed units (DUs)</a:t>
            </a:r>
            <a:r>
              <a:rPr lang="en-US" altLang="zh-CN" sz="2450"/>
              <a:t>, and </a:t>
            </a:r>
            <a:r>
              <a:rPr lang="en-US" altLang="zh-CN" sz="2450">
                <a:solidFill>
                  <a:srgbClr val="C00000"/>
                </a:solidFill>
              </a:rPr>
              <a:t>radio units (RUs</a:t>
            </a:r>
            <a:r>
              <a:rPr lang="en-US" altLang="zh-CN">
                <a:solidFill>
                  <a:srgbClr val="C00000"/>
                </a:solidFill>
              </a:rPr>
              <a:t>)</a:t>
            </a:r>
            <a:r>
              <a:rPr lang="en-US" altLang="zh-CN"/>
              <a:t>, many of which can be </a:t>
            </a:r>
            <a:r>
              <a:rPr lang="en-US" altLang="zh-CN">
                <a:solidFill>
                  <a:srgbClr val="C00000"/>
                </a:solidFill>
              </a:rPr>
              <a:t>virtualized or containerized</a:t>
            </a:r>
            <a:r>
              <a:rPr lang="en-US" altLang="zh-CN"/>
              <a:t>.</a:t>
            </a:r>
          </a:p>
        </p:txBody>
      </p:sp>
      <p:pic>
        <p:nvPicPr>
          <p:cNvPr id="15" name="Picture 14" descr="A diagram of a block diagram&#10;&#10;Description automatically generated">
            <a:extLst>
              <a:ext uri="{FF2B5EF4-FFF2-40B4-BE49-F238E27FC236}">
                <a16:creationId xmlns:a16="http://schemas.microsoft.com/office/drawing/2014/main" id="{B0D35BB4-5C9B-0472-750C-F923BBD336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944" y="1964635"/>
            <a:ext cx="8686800" cy="2655262"/>
          </a:xfrm>
          <a:prstGeom prst="rect">
            <a:avLst/>
          </a:prstGeom>
        </p:spPr>
      </p:pic>
      <p:pic>
        <p:nvPicPr>
          <p:cNvPr id="16" name="Graphic 15">
            <a:extLst>
              <a:ext uri="{FF2B5EF4-FFF2-40B4-BE49-F238E27FC236}">
                <a16:creationId xmlns:a16="http://schemas.microsoft.com/office/drawing/2014/main" id="{F7838EC0-FD2B-3937-94EE-ECD14C20B8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8478" y="1054418"/>
            <a:ext cx="2095500" cy="749465"/>
          </a:xfrm>
          <a:prstGeom prst="rect">
            <a:avLst/>
          </a:prstGeom>
        </p:spPr>
      </p:pic>
      <p:cxnSp>
        <p:nvCxnSpPr>
          <p:cNvPr id="17" name="Connector: Curved 16">
            <a:extLst>
              <a:ext uri="{FF2B5EF4-FFF2-40B4-BE49-F238E27FC236}">
                <a16:creationId xmlns:a16="http://schemas.microsoft.com/office/drawing/2014/main" id="{AC079B95-50F2-52DF-DB04-56C6B610A481}"/>
              </a:ext>
            </a:extLst>
          </p:cNvPr>
          <p:cNvCxnSpPr>
            <a:endCxn id="15" idx="0"/>
          </p:cNvCxnSpPr>
          <p:nvPr/>
        </p:nvCxnSpPr>
        <p:spPr>
          <a:xfrm>
            <a:off x="2343978" y="1447800"/>
            <a:ext cx="2238366" cy="516835"/>
          </a:xfrm>
          <a:prstGeom prst="curvedConnector2">
            <a:avLst/>
          </a:prstGeom>
          <a:ln w="38100">
            <a:solidFill>
              <a:srgbClr val="0067B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08651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3EFCC-ECE6-0792-7252-8CE1FC204B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D2FD07-4080-2298-5A70-4817743B4E53}"/>
              </a:ext>
            </a:extLst>
          </p:cNvPr>
          <p:cNvSpPr>
            <a:spLocks noGrp="1"/>
          </p:cNvSpPr>
          <p:nvPr>
            <p:ph type="title"/>
          </p:nvPr>
        </p:nvSpPr>
        <p:spPr/>
        <p:txBody>
          <a:bodyPr/>
          <a:lstStyle/>
          <a:p>
            <a:r>
              <a:rPr lang="en-US" altLang="zh-CN" sz="3200"/>
              <a:t>O-RAN Splitting</a:t>
            </a:r>
            <a:endParaRPr lang="en-CH" b="1">
              <a:latin typeface="+mn-lt"/>
            </a:endParaRPr>
          </a:p>
        </p:txBody>
      </p:sp>
      <p:sp>
        <p:nvSpPr>
          <p:cNvPr id="6" name="Content Placeholder 2">
            <a:extLst>
              <a:ext uri="{FF2B5EF4-FFF2-40B4-BE49-F238E27FC236}">
                <a16:creationId xmlns:a16="http://schemas.microsoft.com/office/drawing/2014/main" id="{9E89604A-568A-621B-D918-D7AEC22C54DD}"/>
              </a:ext>
            </a:extLst>
          </p:cNvPr>
          <p:cNvSpPr txBox="1">
            <a:spLocks/>
          </p:cNvSpPr>
          <p:nvPr/>
        </p:nvSpPr>
        <p:spPr>
          <a:xfrm>
            <a:off x="274382" y="4876800"/>
            <a:ext cx="8595236" cy="1676400"/>
          </a:xfrm>
          <a:prstGeom prst="rect">
            <a:avLst/>
          </a:prstGeom>
          <a:ln>
            <a:noFill/>
          </a:ln>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a:t>The </a:t>
            </a:r>
            <a:r>
              <a:rPr lang="en-US" altLang="zh-CN" sz="2400"/>
              <a:t>RAN’s </a:t>
            </a:r>
            <a:r>
              <a:rPr lang="en-US" altLang="zh-CN"/>
              <a:t>functionalities is split across </a:t>
            </a:r>
            <a:r>
              <a:rPr lang="en-US" altLang="zh-CN">
                <a:solidFill>
                  <a:srgbClr val="C00000"/>
                </a:solidFill>
              </a:rPr>
              <a:t>centralized and distributed locations</a:t>
            </a:r>
            <a:r>
              <a:rPr lang="en-US" altLang="zh-CN"/>
              <a:t>.</a:t>
            </a:r>
          </a:p>
          <a:p>
            <a:pPr lvl="1"/>
            <a:r>
              <a:rPr lang="en-US" altLang="zh-CN" sz="2000"/>
              <a:t>The CU can be located near the Mobile Core.</a:t>
            </a:r>
          </a:p>
          <a:p>
            <a:pPr lvl="1"/>
            <a:r>
              <a:rPr lang="en-US" altLang="zh-CN" sz="2000"/>
              <a:t>The DU is physically located at or near the RU.</a:t>
            </a:r>
          </a:p>
        </p:txBody>
      </p:sp>
      <p:pic>
        <p:nvPicPr>
          <p:cNvPr id="3074" name="Picture 2">
            <a:extLst>
              <a:ext uri="{FF2B5EF4-FFF2-40B4-BE49-F238E27FC236}">
                <a16:creationId xmlns:a16="http://schemas.microsoft.com/office/drawing/2014/main" id="{ADF14361-3D5B-E36E-177E-F2B7D67132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889" b="-1"/>
          <a:stretch/>
        </p:blipFill>
        <p:spPr bwMode="auto">
          <a:xfrm>
            <a:off x="233772" y="1281295"/>
            <a:ext cx="8676456" cy="3214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6378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28838-7BAE-54E4-37E8-CB136496F6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E6C2DB-0425-DCD3-1AB0-1C7F5623D99D}"/>
              </a:ext>
            </a:extLst>
          </p:cNvPr>
          <p:cNvSpPr>
            <a:spLocks noGrp="1"/>
          </p:cNvSpPr>
          <p:nvPr>
            <p:ph type="title"/>
          </p:nvPr>
        </p:nvSpPr>
        <p:spPr/>
        <p:txBody>
          <a:bodyPr/>
          <a:lstStyle/>
          <a:p>
            <a:r>
              <a:rPr lang="en-CH" altLang="zh-CN" sz="3200"/>
              <a:t>Cloud RAN (</a:t>
            </a:r>
            <a:r>
              <a:rPr lang="en-US" altLang="zh-CN" sz="3200"/>
              <a:t>C-</a:t>
            </a:r>
            <a:r>
              <a:rPr lang="en-CH" altLang="zh-CN" sz="3200"/>
              <a:t>RAN)</a:t>
            </a:r>
            <a:endParaRPr lang="en-CH"/>
          </a:p>
        </p:txBody>
      </p:sp>
      <p:sp>
        <p:nvSpPr>
          <p:cNvPr id="3" name="Content Placeholder 2">
            <a:extLst>
              <a:ext uri="{FF2B5EF4-FFF2-40B4-BE49-F238E27FC236}">
                <a16:creationId xmlns:a16="http://schemas.microsoft.com/office/drawing/2014/main" id="{DF769584-06E7-6B53-D2E5-1A585B19C635}"/>
              </a:ext>
            </a:extLst>
          </p:cNvPr>
          <p:cNvSpPr txBox="1">
            <a:spLocks/>
          </p:cNvSpPr>
          <p:nvPr/>
        </p:nvSpPr>
        <p:spPr>
          <a:xfrm>
            <a:off x="467916" y="4495800"/>
            <a:ext cx="8208169" cy="2057400"/>
          </a:xfrm>
          <a:prstGeom prst="rect">
            <a:avLst/>
          </a:prstGeom>
          <a:ln>
            <a:noFill/>
          </a:ln>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sz="2450"/>
              <a:t>Cloud RAN operates by </a:t>
            </a:r>
            <a:r>
              <a:rPr lang="en-US" altLang="zh-CN" sz="2450">
                <a:solidFill>
                  <a:srgbClr val="C00000"/>
                </a:solidFill>
              </a:rPr>
              <a:t>centralizing the baseband processing functions</a:t>
            </a:r>
            <a:r>
              <a:rPr lang="en-US" altLang="zh-CN" sz="2450"/>
              <a:t> of mobile networks into </a:t>
            </a:r>
            <a:r>
              <a:rPr lang="en-US" altLang="zh-CN" sz="2450">
                <a:solidFill>
                  <a:srgbClr val="C00000"/>
                </a:solidFill>
              </a:rPr>
              <a:t>cloud-based environments</a:t>
            </a:r>
            <a:endParaRPr lang="en-US" altLang="zh-CN" sz="2450"/>
          </a:p>
          <a:p>
            <a:pPr lvl="1"/>
            <a:r>
              <a:rPr lang="en-US" altLang="zh-CN" sz="2000"/>
              <a:t>Baseband processing functions, such as (de)coding and (de)modulation of radio signals, are centralized in a </a:t>
            </a:r>
            <a:r>
              <a:rPr lang="en-US" altLang="zh-CN" sz="2000">
                <a:solidFill>
                  <a:srgbClr val="C00000"/>
                </a:solidFill>
              </a:rPr>
              <a:t>data center</a:t>
            </a:r>
            <a:r>
              <a:rPr lang="en-US" altLang="zh-CN" sz="2000"/>
              <a:t>.</a:t>
            </a:r>
          </a:p>
          <a:p>
            <a:pPr lvl="1"/>
            <a:r>
              <a:rPr lang="en-US" altLang="zh-CN" sz="2000"/>
              <a:t>The remote radio heads are distributed across various cell sites.</a:t>
            </a:r>
          </a:p>
        </p:txBody>
      </p:sp>
      <p:pic>
        <p:nvPicPr>
          <p:cNvPr id="6" name="Picture 5" descr="A diagram of a cloud computing system&#10;&#10;Description automatically generated">
            <a:extLst>
              <a:ext uri="{FF2B5EF4-FFF2-40B4-BE49-F238E27FC236}">
                <a16:creationId xmlns:a16="http://schemas.microsoft.com/office/drawing/2014/main" id="{43A9069A-9FF5-DCE3-46BA-C4FEA5B83B7C}"/>
              </a:ext>
            </a:extLst>
          </p:cNvPr>
          <p:cNvPicPr>
            <a:picLocks noChangeAspect="1"/>
          </p:cNvPicPr>
          <p:nvPr/>
        </p:nvPicPr>
        <p:blipFill>
          <a:blip r:embed="rId2">
            <a:extLst>
              <a:ext uri="{28A0092B-C50C-407E-A947-70E740481C1C}">
                <a14:useLocalDpi xmlns:a14="http://schemas.microsoft.com/office/drawing/2010/main" val="0"/>
              </a:ext>
            </a:extLst>
          </a:blip>
          <a:srcRect l="15833" t="23893" r="12499" b="17023"/>
          <a:stretch/>
        </p:blipFill>
        <p:spPr>
          <a:xfrm>
            <a:off x="1353344" y="1066800"/>
            <a:ext cx="6437312" cy="3218656"/>
          </a:xfrm>
          <a:prstGeom prst="rect">
            <a:avLst/>
          </a:prstGeom>
        </p:spPr>
      </p:pic>
      <p:sp>
        <p:nvSpPr>
          <p:cNvPr id="4" name="Content Placeholder 9">
            <a:extLst>
              <a:ext uri="{FF2B5EF4-FFF2-40B4-BE49-F238E27FC236}">
                <a16:creationId xmlns:a16="http://schemas.microsoft.com/office/drawing/2014/main" id="{B38B4F79-95CA-0159-AF7F-320BF27B31F9}"/>
              </a:ext>
            </a:extLst>
          </p:cNvPr>
          <p:cNvSpPr txBox="1">
            <a:spLocks/>
          </p:cNvSpPr>
          <p:nvPr/>
        </p:nvSpPr>
        <p:spPr>
          <a:xfrm>
            <a:off x="0" y="6331973"/>
            <a:ext cx="9144000" cy="526027"/>
          </a:xfrm>
          <a:prstGeom prst="rect">
            <a:avLst/>
          </a:prstGeom>
        </p:spPr>
        <p:txBody>
          <a:bodyPr vert="horz" lIns="91440" tIns="45720" rIns="91440" bIns="45720" rtlCol="0" anchor="b">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CN" sz="1400">
                <a:solidFill>
                  <a:schemeClr val="bg1">
                    <a:lumMod val="50000"/>
                  </a:schemeClr>
                </a:solidFill>
              </a:rPr>
              <a:t>Credit: What Is Cloud RAN &amp; How Does It Work? | https://nybsys.com/what-is-cloud-ran/</a:t>
            </a:r>
            <a:endParaRPr lang="zh-CN" altLang="en-US" sz="1400">
              <a:solidFill>
                <a:schemeClr val="bg1">
                  <a:lumMod val="50000"/>
                </a:schemeClr>
              </a:solidFill>
            </a:endParaRPr>
          </a:p>
        </p:txBody>
      </p:sp>
    </p:spTree>
    <p:extLst>
      <p:ext uri="{BB962C8B-B14F-4D97-AF65-F5344CB8AC3E}">
        <p14:creationId xmlns:p14="http://schemas.microsoft.com/office/powerpoint/2010/main" val="2758094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C92F6-BB49-BC1E-3809-3C7E1905E1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FF1A31-1138-199C-40E6-923F42460078}"/>
              </a:ext>
            </a:extLst>
          </p:cNvPr>
          <p:cNvSpPr>
            <a:spLocks noGrp="1"/>
          </p:cNvSpPr>
          <p:nvPr>
            <p:ph type="title"/>
          </p:nvPr>
        </p:nvSpPr>
        <p:spPr/>
        <p:txBody>
          <a:bodyPr/>
          <a:lstStyle/>
          <a:p>
            <a:r>
              <a:rPr lang="en-US" altLang="zh-CN" sz="3200"/>
              <a:t>C-</a:t>
            </a:r>
            <a:r>
              <a:rPr lang="en-CH" altLang="zh-CN" sz="3200"/>
              <a:t>RAN</a:t>
            </a:r>
            <a:r>
              <a:rPr lang="en-US" altLang="zh-CN" sz="3200"/>
              <a:t> vs Traditional RAN</a:t>
            </a:r>
            <a:endParaRPr lang="en-CH"/>
          </a:p>
        </p:txBody>
      </p:sp>
      <p:sp>
        <p:nvSpPr>
          <p:cNvPr id="3" name="Content Placeholder 2">
            <a:extLst>
              <a:ext uri="{FF2B5EF4-FFF2-40B4-BE49-F238E27FC236}">
                <a16:creationId xmlns:a16="http://schemas.microsoft.com/office/drawing/2014/main" id="{9C3DB292-B2CE-7AE4-5288-542181C5CE6B}"/>
              </a:ext>
            </a:extLst>
          </p:cNvPr>
          <p:cNvSpPr txBox="1">
            <a:spLocks/>
          </p:cNvSpPr>
          <p:nvPr/>
        </p:nvSpPr>
        <p:spPr>
          <a:xfrm>
            <a:off x="881063" y="4648200"/>
            <a:ext cx="7381875" cy="1905000"/>
          </a:xfrm>
          <a:prstGeom prst="rect">
            <a:avLst/>
          </a:prstGeom>
          <a:ln>
            <a:noFill/>
          </a:ln>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sz="2450"/>
              <a:t>C-RAN </a:t>
            </a:r>
            <a:r>
              <a:rPr lang="en-US" altLang="zh-CN" sz="2450">
                <a:solidFill>
                  <a:srgbClr val="C00000"/>
                </a:solidFill>
              </a:rPr>
              <a:t>centralizes</a:t>
            </a:r>
            <a:r>
              <a:rPr lang="en-US" altLang="zh-CN" sz="2450"/>
              <a:t> baseband processing in a data center.</a:t>
            </a:r>
          </a:p>
          <a:p>
            <a:pPr lvl="1"/>
            <a:r>
              <a:rPr lang="en-US" altLang="zh-CN" sz="2000"/>
              <a:t>Enable efficient resource utilization and easier management</a:t>
            </a:r>
          </a:p>
          <a:p>
            <a:r>
              <a:rPr lang="en-US" altLang="zh-CN" sz="2450"/>
              <a:t>Traditional RAN </a:t>
            </a:r>
            <a:r>
              <a:rPr lang="en-US" altLang="zh-CN" sz="2450">
                <a:solidFill>
                  <a:srgbClr val="C00000"/>
                </a:solidFill>
              </a:rPr>
              <a:t>keeps</a:t>
            </a:r>
            <a:r>
              <a:rPr lang="en-US" altLang="zh-CN" sz="2450"/>
              <a:t> baseband processing distributed across individual cell sites.</a:t>
            </a:r>
            <a:endParaRPr lang="en-US" altLang="zh-CN" sz="2000"/>
          </a:p>
        </p:txBody>
      </p:sp>
      <p:pic>
        <p:nvPicPr>
          <p:cNvPr id="7" name="Picture 6" descr="A comparison of a cloud and a cloud computing system&#10;&#10;Description automatically generated with medium confidence">
            <a:extLst>
              <a:ext uri="{FF2B5EF4-FFF2-40B4-BE49-F238E27FC236}">
                <a16:creationId xmlns:a16="http://schemas.microsoft.com/office/drawing/2014/main" id="{991B73F9-A35B-8B83-DAC0-A6060CB4D9CC}"/>
              </a:ext>
            </a:extLst>
          </p:cNvPr>
          <p:cNvPicPr>
            <a:picLocks noChangeAspect="1"/>
          </p:cNvPicPr>
          <p:nvPr/>
        </p:nvPicPr>
        <p:blipFill>
          <a:blip r:embed="rId2">
            <a:extLst>
              <a:ext uri="{28A0092B-C50C-407E-A947-70E740481C1C}">
                <a14:useLocalDpi xmlns:a14="http://schemas.microsoft.com/office/drawing/2010/main" val="0"/>
              </a:ext>
            </a:extLst>
          </a:blip>
          <a:srcRect t="15649" b="21145"/>
          <a:stretch/>
        </p:blipFill>
        <p:spPr>
          <a:xfrm>
            <a:off x="347472" y="1143000"/>
            <a:ext cx="8468139" cy="3246120"/>
          </a:xfrm>
          <a:prstGeom prst="rect">
            <a:avLst/>
          </a:prstGeom>
        </p:spPr>
      </p:pic>
    </p:spTree>
    <p:extLst>
      <p:ext uri="{BB962C8B-B14F-4D97-AF65-F5344CB8AC3E}">
        <p14:creationId xmlns:p14="http://schemas.microsoft.com/office/powerpoint/2010/main" val="41458138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81DD4-0098-920E-2FA3-2622292753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F767BF-A397-83CD-FCAB-7C2D54D4DE7C}"/>
              </a:ext>
            </a:extLst>
          </p:cNvPr>
          <p:cNvSpPr>
            <a:spLocks noGrp="1"/>
          </p:cNvSpPr>
          <p:nvPr>
            <p:ph type="title"/>
          </p:nvPr>
        </p:nvSpPr>
        <p:spPr/>
        <p:txBody>
          <a:bodyPr/>
          <a:lstStyle/>
          <a:p>
            <a:r>
              <a:rPr lang="en-US" altLang="zh-CN" sz="3200"/>
              <a:t>C-</a:t>
            </a:r>
            <a:r>
              <a:rPr lang="en-CH" altLang="zh-CN" sz="3200"/>
              <a:t>RAN</a:t>
            </a:r>
            <a:r>
              <a:rPr lang="en-US" altLang="zh-CN" sz="3200"/>
              <a:t> vs O-RAN</a:t>
            </a:r>
            <a:endParaRPr lang="en-CH"/>
          </a:p>
        </p:txBody>
      </p:sp>
      <p:sp>
        <p:nvSpPr>
          <p:cNvPr id="3" name="Content Placeholder 2">
            <a:extLst>
              <a:ext uri="{FF2B5EF4-FFF2-40B4-BE49-F238E27FC236}">
                <a16:creationId xmlns:a16="http://schemas.microsoft.com/office/drawing/2014/main" id="{3A17B877-FE8E-8D15-B986-F8A890AF9B2E}"/>
              </a:ext>
            </a:extLst>
          </p:cNvPr>
          <p:cNvSpPr txBox="1">
            <a:spLocks/>
          </p:cNvSpPr>
          <p:nvPr/>
        </p:nvSpPr>
        <p:spPr>
          <a:xfrm>
            <a:off x="466724" y="4648200"/>
            <a:ext cx="8334375" cy="1905000"/>
          </a:xfrm>
          <a:prstGeom prst="rect">
            <a:avLst/>
          </a:prstGeom>
          <a:ln>
            <a:noFill/>
          </a:ln>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sz="2450"/>
              <a:t>C-RAN </a:t>
            </a:r>
            <a:r>
              <a:rPr lang="en-US" altLang="zh-CN" sz="2450">
                <a:solidFill>
                  <a:srgbClr val="C00000"/>
                </a:solidFill>
              </a:rPr>
              <a:t>centralizes</a:t>
            </a:r>
            <a:r>
              <a:rPr lang="en-US" altLang="zh-CN" sz="2450"/>
              <a:t> baseband processing in a data center.</a:t>
            </a:r>
          </a:p>
          <a:p>
            <a:pPr lvl="1"/>
            <a:r>
              <a:rPr lang="en-US" altLang="zh-CN" sz="2000"/>
              <a:t>Enable efficient resource utilization and easier management</a:t>
            </a:r>
          </a:p>
          <a:p>
            <a:r>
              <a:rPr lang="en-US" altLang="zh-CN" sz="2450"/>
              <a:t>O-RAN </a:t>
            </a:r>
            <a:r>
              <a:rPr lang="en-US" altLang="zh-CN" sz="2450">
                <a:solidFill>
                  <a:srgbClr val="C00000"/>
                </a:solidFill>
              </a:rPr>
              <a:t>disaggregates</a:t>
            </a:r>
            <a:r>
              <a:rPr lang="en-US" altLang="zh-CN" sz="2450"/>
              <a:t> the RAN components.</a:t>
            </a:r>
          </a:p>
          <a:p>
            <a:pPr lvl="1"/>
            <a:r>
              <a:rPr lang="en-US" altLang="zh-CN" sz="2000"/>
              <a:t>Allow standardized, open interfaces between various network functions </a:t>
            </a:r>
          </a:p>
        </p:txBody>
      </p:sp>
      <p:pic>
        <p:nvPicPr>
          <p:cNvPr id="1028" name="Picture 4" descr="Cloud RAN vs Open RAN">
            <a:extLst>
              <a:ext uri="{FF2B5EF4-FFF2-40B4-BE49-F238E27FC236}">
                <a16:creationId xmlns:a16="http://schemas.microsoft.com/office/drawing/2014/main" id="{F5466D7B-D2D4-8391-A65A-58E831C9B2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660" b="21128"/>
          <a:stretch/>
        </p:blipFill>
        <p:spPr bwMode="auto">
          <a:xfrm>
            <a:off x="342900" y="1143001"/>
            <a:ext cx="8458200" cy="3242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3471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E2D8C-F13E-BDCF-E067-9B1059515D5F}"/>
              </a:ext>
            </a:extLst>
          </p:cNvPr>
          <p:cNvSpPr>
            <a:spLocks noGrp="1"/>
          </p:cNvSpPr>
          <p:nvPr>
            <p:ph type="title"/>
          </p:nvPr>
        </p:nvSpPr>
        <p:spPr/>
        <p:txBody>
          <a:bodyPr>
            <a:normAutofit/>
          </a:bodyPr>
          <a:lstStyle/>
          <a:p>
            <a:r>
              <a:rPr lang="en-US" sz="2800"/>
              <a:t>O-</a:t>
            </a:r>
            <a:r>
              <a:rPr lang="en-CH" sz="2800"/>
              <a:t>RAN </a:t>
            </a:r>
            <a:r>
              <a:rPr lang="en-US" altLang="zh-CN" sz="2800"/>
              <a:t>&amp; </a:t>
            </a:r>
            <a:r>
              <a:rPr lang="en-CH" altLang="zh-CN" sz="2800"/>
              <a:t>V</a:t>
            </a:r>
            <a:r>
              <a:rPr lang="en-US" altLang="zh-CN" sz="2800"/>
              <a:t>-</a:t>
            </a:r>
            <a:r>
              <a:rPr lang="en-CH" altLang="zh-CN" sz="2800"/>
              <a:t>RAN </a:t>
            </a:r>
            <a:r>
              <a:rPr lang="en-US" sz="2800"/>
              <a:t>&amp; </a:t>
            </a:r>
            <a:r>
              <a:rPr lang="en-CH" altLang="zh-CN" sz="2800"/>
              <a:t>C</a:t>
            </a:r>
            <a:r>
              <a:rPr lang="en-US" altLang="zh-CN" sz="2800"/>
              <a:t>-</a:t>
            </a:r>
            <a:r>
              <a:rPr lang="en-CH" altLang="zh-CN" sz="2800"/>
              <a:t>RAN</a:t>
            </a:r>
            <a:endParaRPr lang="en-CH" sz="2800"/>
          </a:p>
        </p:txBody>
      </p:sp>
      <p:pic>
        <p:nvPicPr>
          <p:cNvPr id="9" name="Online Media 8" descr="Virtualized RAN, Cloud RAN, and Open RAN: Making Sense of the 5G RAN Alphabet Soup">
            <a:hlinkClick r:id="" action="ppaction://media"/>
            <a:extLst>
              <a:ext uri="{FF2B5EF4-FFF2-40B4-BE49-F238E27FC236}">
                <a16:creationId xmlns:a16="http://schemas.microsoft.com/office/drawing/2014/main" id="{4B581C7A-3F46-AA99-F4C4-20FA9EE2F4C3}"/>
              </a:ext>
            </a:extLst>
          </p:cNvPr>
          <p:cNvPicPr>
            <a:picLocks noRot="1" noChangeAspect="1"/>
          </p:cNvPicPr>
          <p:nvPr>
            <a:videoFile r:link="rId1"/>
          </p:nvPr>
        </p:nvPicPr>
        <p:blipFill>
          <a:blip r:embed="rId3"/>
          <a:stretch>
            <a:fillRect/>
          </a:stretch>
        </p:blipFill>
        <p:spPr>
          <a:xfrm>
            <a:off x="49387" y="1124744"/>
            <a:ext cx="9073925" cy="5126768"/>
          </a:xfrm>
          <a:prstGeom prst="rect">
            <a:avLst/>
          </a:prstGeom>
        </p:spPr>
      </p:pic>
    </p:spTree>
    <p:extLst>
      <p:ext uri="{BB962C8B-B14F-4D97-AF65-F5344CB8AC3E}">
        <p14:creationId xmlns:p14="http://schemas.microsoft.com/office/powerpoint/2010/main" val="273117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2405E-B509-E747-9776-E0604CFCF1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460D6B-B32E-18DC-8E05-FE8939FFB616}"/>
              </a:ext>
            </a:extLst>
          </p:cNvPr>
          <p:cNvSpPr>
            <a:spLocks noGrp="1"/>
          </p:cNvSpPr>
          <p:nvPr>
            <p:ph type="title"/>
          </p:nvPr>
        </p:nvSpPr>
        <p:spPr/>
        <p:txBody>
          <a:bodyPr/>
          <a:lstStyle/>
          <a:p>
            <a:r>
              <a:rPr lang="en-US" altLang="zh-CN"/>
              <a:t>RAN Intelligent Controller (RIC)</a:t>
            </a:r>
            <a:endParaRPr lang="en-CH"/>
          </a:p>
        </p:txBody>
      </p:sp>
      <p:sp>
        <p:nvSpPr>
          <p:cNvPr id="3" name="Content Placeholder 2">
            <a:extLst>
              <a:ext uri="{FF2B5EF4-FFF2-40B4-BE49-F238E27FC236}">
                <a16:creationId xmlns:a16="http://schemas.microsoft.com/office/drawing/2014/main" id="{8F11212E-08E6-2820-35BA-B82B497EA1F4}"/>
              </a:ext>
            </a:extLst>
          </p:cNvPr>
          <p:cNvSpPr txBox="1">
            <a:spLocks/>
          </p:cNvSpPr>
          <p:nvPr/>
        </p:nvSpPr>
        <p:spPr>
          <a:xfrm>
            <a:off x="553333" y="4483510"/>
            <a:ext cx="8037334" cy="2281084"/>
          </a:xfrm>
          <a:prstGeom prst="rect">
            <a:avLst/>
          </a:prstGeom>
          <a:ln>
            <a:noFill/>
          </a:ln>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sz="2450" dirty="0"/>
              <a:t>The </a:t>
            </a:r>
            <a:r>
              <a:rPr lang="en-US" altLang="zh-CN" sz="2450" dirty="0">
                <a:solidFill>
                  <a:srgbClr val="C00000"/>
                </a:solidFill>
              </a:rPr>
              <a:t>RIC</a:t>
            </a:r>
            <a:r>
              <a:rPr lang="en-US" altLang="zh-CN" sz="2450" dirty="0"/>
              <a:t> is a key component in the O-RAN framework</a:t>
            </a:r>
          </a:p>
          <a:p>
            <a:pPr lvl="1"/>
            <a:r>
              <a:rPr lang="en-US" altLang="zh-CN" sz="2000" dirty="0"/>
              <a:t>It enables </a:t>
            </a:r>
            <a:r>
              <a:rPr lang="en-US" altLang="zh-CN" sz="2000" dirty="0">
                <a:solidFill>
                  <a:srgbClr val="C00000"/>
                </a:solidFill>
              </a:rPr>
              <a:t>intelligent and dynamic control</a:t>
            </a:r>
            <a:r>
              <a:rPr lang="en-US" altLang="zh-CN" sz="2000" dirty="0"/>
              <a:t> of RAN resources</a:t>
            </a:r>
          </a:p>
          <a:p>
            <a:r>
              <a:rPr lang="en-US" altLang="zh-CN" sz="2450" dirty="0">
                <a:solidFill>
                  <a:srgbClr val="C00000"/>
                </a:solidFill>
              </a:rPr>
              <a:t>Near-real-time (near-RT) RIC</a:t>
            </a:r>
            <a:r>
              <a:rPr lang="en-US" altLang="zh-CN" sz="2450" dirty="0"/>
              <a:t> and </a:t>
            </a:r>
            <a:r>
              <a:rPr lang="en-US" altLang="zh-CN" sz="2450" dirty="0">
                <a:solidFill>
                  <a:srgbClr val="C00000"/>
                </a:solidFill>
              </a:rPr>
              <a:t>non-real-time (non-RT) RIC</a:t>
            </a:r>
          </a:p>
          <a:p>
            <a:pPr lvl="1"/>
            <a:r>
              <a:rPr lang="en-US" altLang="zh-CN" sz="2000" dirty="0"/>
              <a:t>The near-RT RIC</a:t>
            </a:r>
            <a:r>
              <a:rPr lang="en-US" altLang="zh-CN" sz="2000" dirty="0">
                <a:solidFill>
                  <a:srgbClr val="C00000"/>
                </a:solidFill>
              </a:rPr>
              <a:t> </a:t>
            </a:r>
            <a:r>
              <a:rPr lang="en-US" altLang="zh-CN" sz="2000" dirty="0"/>
              <a:t>manages RAN functions within </a:t>
            </a:r>
            <a:r>
              <a:rPr lang="en-US" altLang="zh-CN" sz="2000" dirty="0">
                <a:solidFill>
                  <a:srgbClr val="C00000"/>
                </a:solidFill>
              </a:rPr>
              <a:t>milliseconds</a:t>
            </a:r>
          </a:p>
          <a:p>
            <a:pPr lvl="1"/>
            <a:r>
              <a:rPr lang="en-US" altLang="zh-CN" sz="2000" dirty="0"/>
              <a:t>The non-RT RIC</a:t>
            </a:r>
            <a:r>
              <a:rPr lang="en-US" altLang="zh-CN" sz="2000" dirty="0">
                <a:solidFill>
                  <a:srgbClr val="C00000"/>
                </a:solidFill>
              </a:rPr>
              <a:t> </a:t>
            </a:r>
            <a:r>
              <a:rPr lang="en-US" altLang="zh-CN" sz="2000" dirty="0"/>
              <a:t>handles them with </a:t>
            </a:r>
            <a:r>
              <a:rPr lang="en-US" altLang="zh-CN" sz="2000" dirty="0">
                <a:solidFill>
                  <a:srgbClr val="C00000"/>
                </a:solidFill>
              </a:rPr>
              <a:t>a longer time horizon</a:t>
            </a:r>
          </a:p>
        </p:txBody>
      </p:sp>
      <p:pic>
        <p:nvPicPr>
          <p:cNvPr id="4100" name="Picture 4">
            <a:extLst>
              <a:ext uri="{FF2B5EF4-FFF2-40B4-BE49-F238E27FC236}">
                <a16:creationId xmlns:a16="http://schemas.microsoft.com/office/drawing/2014/main" id="{D0AFF09C-BE43-D233-C0A7-521693851D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95" b="9347"/>
          <a:stretch/>
        </p:blipFill>
        <p:spPr bwMode="auto">
          <a:xfrm>
            <a:off x="1186272" y="1049593"/>
            <a:ext cx="6771456" cy="3216442"/>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Shape 7">
            <a:extLst>
              <a:ext uri="{FF2B5EF4-FFF2-40B4-BE49-F238E27FC236}">
                <a16:creationId xmlns:a16="http://schemas.microsoft.com/office/drawing/2014/main" id="{2463BCD8-5D00-4F76-6184-EA61BFD109D6}"/>
              </a:ext>
            </a:extLst>
          </p:cNvPr>
          <p:cNvSpPr>
            <a:spLocks noChangeAspect="1"/>
          </p:cNvSpPr>
          <p:nvPr/>
        </p:nvSpPr>
        <p:spPr>
          <a:xfrm>
            <a:off x="3904488" y="1567427"/>
            <a:ext cx="520605" cy="457200"/>
          </a:xfrm>
          <a:custGeom>
            <a:avLst/>
            <a:gdLst>
              <a:gd name="connsiteX0" fmla="*/ 613542 w 857247"/>
              <a:gd name="connsiteY0" fmla="*/ 43984 h 752842"/>
              <a:gd name="connsiteX1" fmla="*/ 655474 w 857247"/>
              <a:gd name="connsiteY1" fmla="*/ 68913 h 752842"/>
              <a:gd name="connsiteX2" fmla="*/ 653836 w 857247"/>
              <a:gd name="connsiteY2" fmla="*/ 117655 h 752842"/>
              <a:gd name="connsiteX3" fmla="*/ 654135 w 857247"/>
              <a:gd name="connsiteY3" fmla="*/ 121673 h 752842"/>
              <a:gd name="connsiteX4" fmla="*/ 710243 w 857247"/>
              <a:gd name="connsiteY4" fmla="*/ 185036 h 752842"/>
              <a:gd name="connsiteX5" fmla="*/ 714186 w 857247"/>
              <a:gd name="connsiteY5" fmla="*/ 185817 h 752842"/>
              <a:gd name="connsiteX6" fmla="*/ 775243 w 857247"/>
              <a:gd name="connsiteY6" fmla="*/ 203044 h 752842"/>
              <a:gd name="connsiteX7" fmla="*/ 765532 w 857247"/>
              <a:gd name="connsiteY7" fmla="*/ 265738 h 752842"/>
              <a:gd name="connsiteX8" fmla="*/ 764603 w 857247"/>
              <a:gd name="connsiteY8" fmla="*/ 269682 h 752842"/>
              <a:gd name="connsiteX9" fmla="*/ 799056 w 857247"/>
              <a:gd name="connsiteY9" fmla="*/ 347259 h 752842"/>
              <a:gd name="connsiteX10" fmla="*/ 799056 w 857247"/>
              <a:gd name="connsiteY10" fmla="*/ 347221 h 752842"/>
              <a:gd name="connsiteX11" fmla="*/ 802591 w 857247"/>
              <a:gd name="connsiteY11" fmla="*/ 349193 h 752842"/>
              <a:gd name="connsiteX12" fmla="*/ 847202 w 857247"/>
              <a:gd name="connsiteY12" fmla="*/ 367201 h 752842"/>
              <a:gd name="connsiteX13" fmla="*/ 853601 w 857247"/>
              <a:gd name="connsiteY13" fmla="*/ 414863 h 752842"/>
              <a:gd name="connsiteX14" fmla="*/ 815316 w 857247"/>
              <a:gd name="connsiteY14" fmla="*/ 444033 h 752842"/>
              <a:gd name="connsiteX15" fmla="*/ 771040 w 857247"/>
              <a:gd name="connsiteY15" fmla="*/ 425169 h 752842"/>
              <a:gd name="connsiteX16" fmla="*/ 767171 w 857247"/>
              <a:gd name="connsiteY16" fmla="*/ 424016 h 752842"/>
              <a:gd name="connsiteX17" fmla="*/ 710281 w 857247"/>
              <a:gd name="connsiteY17" fmla="*/ 445744 h 752842"/>
              <a:gd name="connsiteX18" fmla="*/ 708159 w 857247"/>
              <a:gd name="connsiteY18" fmla="*/ 449167 h 752842"/>
              <a:gd name="connsiteX19" fmla="*/ 674041 w 857247"/>
              <a:gd name="connsiteY19" fmla="*/ 499211 h 752842"/>
              <a:gd name="connsiteX20" fmla="*/ 618193 w 857247"/>
              <a:gd name="connsiteY20" fmla="*/ 475734 h 752842"/>
              <a:gd name="connsiteX21" fmla="*/ 614547 w 857247"/>
              <a:gd name="connsiteY21" fmla="*/ 474022 h 752842"/>
              <a:gd name="connsiteX22" fmla="*/ 483797 w 857247"/>
              <a:gd name="connsiteY22" fmla="*/ 501853 h 752842"/>
              <a:gd name="connsiteX23" fmla="*/ 481156 w 857247"/>
              <a:gd name="connsiteY23" fmla="*/ 504904 h 752842"/>
              <a:gd name="connsiteX24" fmla="*/ 464450 w 857247"/>
              <a:gd name="connsiteY24" fmla="*/ 538130 h 752842"/>
              <a:gd name="connsiteX25" fmla="*/ 428991 w 857247"/>
              <a:gd name="connsiteY25" fmla="*/ 549367 h 752842"/>
              <a:gd name="connsiteX26" fmla="*/ 425568 w 857247"/>
              <a:gd name="connsiteY26" fmla="*/ 551488 h 752842"/>
              <a:gd name="connsiteX27" fmla="*/ 382705 w 857247"/>
              <a:gd name="connsiteY27" fmla="*/ 662816 h 752842"/>
              <a:gd name="connsiteX28" fmla="*/ 383822 w 857247"/>
              <a:gd name="connsiteY28" fmla="*/ 666685 h 752842"/>
              <a:gd name="connsiteX29" fmla="*/ 402760 w 857247"/>
              <a:gd name="connsiteY29" fmla="*/ 709771 h 752842"/>
              <a:gd name="connsiteX30" fmla="*/ 375636 w 857247"/>
              <a:gd name="connsiteY30" fmla="*/ 748243 h 752842"/>
              <a:gd name="connsiteX31" fmla="*/ 328681 w 857247"/>
              <a:gd name="connsiteY31" fmla="*/ 744857 h 752842"/>
              <a:gd name="connsiteX32" fmla="*/ 307361 w 857247"/>
              <a:gd name="connsiteY32" fmla="*/ 702888 h 752842"/>
              <a:gd name="connsiteX33" fmla="*/ 305091 w 857247"/>
              <a:gd name="connsiteY33" fmla="*/ 699577 h 752842"/>
              <a:gd name="connsiteX34" fmla="*/ 174160 w 857247"/>
              <a:gd name="connsiteY34" fmla="*/ 656156 h 752842"/>
              <a:gd name="connsiteX35" fmla="*/ 174123 w 857247"/>
              <a:gd name="connsiteY35" fmla="*/ 656119 h 752842"/>
              <a:gd name="connsiteX36" fmla="*/ 170328 w 857247"/>
              <a:gd name="connsiteY36" fmla="*/ 657458 h 752842"/>
              <a:gd name="connsiteX37" fmla="*/ 134982 w 857247"/>
              <a:gd name="connsiteY37" fmla="*/ 678220 h 752842"/>
              <a:gd name="connsiteX38" fmla="*/ 96547 w 857247"/>
              <a:gd name="connsiteY38" fmla="*/ 664007 h 752842"/>
              <a:gd name="connsiteX39" fmla="*/ 83227 w 857247"/>
              <a:gd name="connsiteY39" fmla="*/ 625237 h 752842"/>
              <a:gd name="connsiteX40" fmla="*/ 104844 w 857247"/>
              <a:gd name="connsiteY40" fmla="*/ 590412 h 752842"/>
              <a:gd name="connsiteX41" fmla="*/ 106220 w 857247"/>
              <a:gd name="connsiteY41" fmla="*/ 586580 h 752842"/>
              <a:gd name="connsiteX42" fmla="*/ 52158 w 857247"/>
              <a:gd name="connsiteY42" fmla="*/ 409509 h 752842"/>
              <a:gd name="connsiteX43" fmla="*/ 48884 w 857247"/>
              <a:gd name="connsiteY43" fmla="*/ 407128 h 752842"/>
              <a:gd name="connsiteX44" fmla="*/ 13054 w 857247"/>
              <a:gd name="connsiteY44" fmla="*/ 392134 h 752842"/>
              <a:gd name="connsiteX45" fmla="*/ 143 w 857247"/>
              <a:gd name="connsiteY45" fmla="*/ 355521 h 752842"/>
              <a:gd name="connsiteX46" fmla="*/ 18635 w 857247"/>
              <a:gd name="connsiteY46" fmla="*/ 321403 h 752842"/>
              <a:gd name="connsiteX47" fmla="*/ 56362 w 857247"/>
              <a:gd name="connsiteY47" fmla="*/ 312213 h 752842"/>
              <a:gd name="connsiteX48" fmla="*/ 59972 w 857247"/>
              <a:gd name="connsiteY48" fmla="*/ 310390 h 752842"/>
              <a:gd name="connsiteX49" fmla="*/ 116749 w 857247"/>
              <a:gd name="connsiteY49" fmla="*/ 194080 h 752842"/>
              <a:gd name="connsiteX50" fmla="*/ 115967 w 857247"/>
              <a:gd name="connsiteY50" fmla="*/ 190099 h 752842"/>
              <a:gd name="connsiteX51" fmla="*/ 100005 w 857247"/>
              <a:gd name="connsiteY51" fmla="*/ 155124 h 752842"/>
              <a:gd name="connsiteX52" fmla="*/ 114962 w 857247"/>
              <a:gd name="connsiteY52" fmla="*/ 119702 h 752842"/>
              <a:gd name="connsiteX53" fmla="*/ 151165 w 857247"/>
              <a:gd name="connsiteY53" fmla="*/ 106717 h 752842"/>
              <a:gd name="connsiteX54" fmla="*/ 185246 w 857247"/>
              <a:gd name="connsiteY54" fmla="*/ 124576 h 752842"/>
              <a:gd name="connsiteX55" fmla="*/ 189154 w 857247"/>
              <a:gd name="connsiteY55" fmla="*/ 125544 h 752842"/>
              <a:gd name="connsiteX56" fmla="*/ 351231 w 857247"/>
              <a:gd name="connsiteY56" fmla="*/ 57195 h 752842"/>
              <a:gd name="connsiteX57" fmla="*/ 353240 w 857247"/>
              <a:gd name="connsiteY57" fmla="*/ 53697 h 752842"/>
              <a:gd name="connsiteX58" fmla="*/ 363397 w 857247"/>
              <a:gd name="connsiteY58" fmla="*/ 17941 h 752842"/>
              <a:gd name="connsiteX59" fmla="*/ 396065 w 857247"/>
              <a:gd name="connsiteY59" fmla="*/ 230 h 752842"/>
              <a:gd name="connsiteX60" fmla="*/ 431561 w 857247"/>
              <a:gd name="connsiteY60" fmla="*/ 11243 h 752842"/>
              <a:gd name="connsiteX61" fmla="*/ 448453 w 857247"/>
              <a:gd name="connsiteY61" fmla="*/ 44358 h 752842"/>
              <a:gd name="connsiteX62" fmla="*/ 451095 w 857247"/>
              <a:gd name="connsiteY62" fmla="*/ 47409 h 752842"/>
              <a:gd name="connsiteX63" fmla="*/ 567443 w 857247"/>
              <a:gd name="connsiteY63" fmla="*/ 71481 h 752842"/>
              <a:gd name="connsiteX64" fmla="*/ 567443 w 857247"/>
              <a:gd name="connsiteY64" fmla="*/ 71444 h 752842"/>
              <a:gd name="connsiteX65" fmla="*/ 571089 w 857247"/>
              <a:gd name="connsiteY65" fmla="*/ 69732 h 752842"/>
              <a:gd name="connsiteX66" fmla="*/ 613542 w 857247"/>
              <a:gd name="connsiteY66" fmla="*/ 43985 h 752842"/>
              <a:gd name="connsiteX67" fmla="*/ 98220 w 857247"/>
              <a:gd name="connsiteY67" fmla="*/ 360767 h 752842"/>
              <a:gd name="connsiteX68" fmla="*/ 235361 w 857247"/>
              <a:gd name="connsiteY68" fmla="*/ 394290 h 752842"/>
              <a:gd name="connsiteX69" fmla="*/ 235398 w 857247"/>
              <a:gd name="connsiteY69" fmla="*/ 394253 h 752842"/>
              <a:gd name="connsiteX70" fmla="*/ 239119 w 857247"/>
              <a:gd name="connsiteY70" fmla="*/ 392578 h 752842"/>
              <a:gd name="connsiteX71" fmla="*/ 267694 w 857247"/>
              <a:gd name="connsiteY71" fmla="*/ 370105 h 752842"/>
              <a:gd name="connsiteX72" fmla="*/ 270112 w 857247"/>
              <a:gd name="connsiteY72" fmla="*/ 366906 h 752842"/>
              <a:gd name="connsiteX73" fmla="*/ 270112 w 857247"/>
              <a:gd name="connsiteY73" fmla="*/ 296882 h 752842"/>
              <a:gd name="connsiteX74" fmla="*/ 267657 w 857247"/>
              <a:gd name="connsiteY74" fmla="*/ 293644 h 752842"/>
              <a:gd name="connsiteX75" fmla="*/ 238301 w 857247"/>
              <a:gd name="connsiteY75" fmla="*/ 269683 h 752842"/>
              <a:gd name="connsiteX76" fmla="*/ 235548 w 857247"/>
              <a:gd name="connsiteY76" fmla="*/ 231843 h 752842"/>
              <a:gd name="connsiteX77" fmla="*/ 234320 w 857247"/>
              <a:gd name="connsiteY77" fmla="*/ 228048 h 752842"/>
              <a:gd name="connsiteX78" fmla="*/ 182118 w 857247"/>
              <a:gd name="connsiteY78" fmla="*/ 191474 h 752842"/>
              <a:gd name="connsiteX79" fmla="*/ 182118 w 857247"/>
              <a:gd name="connsiteY79" fmla="*/ 191437 h 752842"/>
              <a:gd name="connsiteX80" fmla="*/ 178100 w 857247"/>
              <a:gd name="connsiteY80" fmla="*/ 191586 h 752842"/>
              <a:gd name="connsiteX81" fmla="*/ 139404 w 857247"/>
              <a:gd name="connsiteY81" fmla="*/ 201595 h 752842"/>
              <a:gd name="connsiteX82" fmla="*/ 135795 w 857247"/>
              <a:gd name="connsiteY82" fmla="*/ 203418 h 752842"/>
              <a:gd name="connsiteX83" fmla="*/ 79018 w 857247"/>
              <a:gd name="connsiteY83" fmla="*/ 319689 h 752842"/>
              <a:gd name="connsiteX84" fmla="*/ 79799 w 857247"/>
              <a:gd name="connsiteY84" fmla="*/ 323671 h 752842"/>
              <a:gd name="connsiteX85" fmla="*/ 95687 w 857247"/>
              <a:gd name="connsiteY85" fmla="*/ 357566 h 752842"/>
              <a:gd name="connsiteX86" fmla="*/ 98254 w 857247"/>
              <a:gd name="connsiteY86" fmla="*/ 360729 h 752842"/>
              <a:gd name="connsiteX87" fmla="*/ 230342 w 857247"/>
              <a:gd name="connsiteY87" fmla="*/ 414829 h 752842"/>
              <a:gd name="connsiteX88" fmla="*/ 93201 w 857247"/>
              <a:gd name="connsiteY88" fmla="*/ 381306 h 752842"/>
              <a:gd name="connsiteX89" fmla="*/ 93238 w 857247"/>
              <a:gd name="connsiteY89" fmla="*/ 381269 h 752842"/>
              <a:gd name="connsiteX90" fmla="*/ 89517 w 857247"/>
              <a:gd name="connsiteY90" fmla="*/ 382869 h 752842"/>
              <a:gd name="connsiteX91" fmla="*/ 73816 w 857247"/>
              <a:gd name="connsiteY91" fmla="*/ 399537 h 752842"/>
              <a:gd name="connsiteX92" fmla="*/ 72440 w 857247"/>
              <a:gd name="connsiteY92" fmla="*/ 403332 h 752842"/>
              <a:gd name="connsiteX93" fmla="*/ 126539 w 857247"/>
              <a:gd name="connsiteY93" fmla="*/ 580402 h 752842"/>
              <a:gd name="connsiteX94" fmla="*/ 146557 w 857247"/>
              <a:gd name="connsiteY94" fmla="*/ 585425 h 752842"/>
              <a:gd name="connsiteX95" fmla="*/ 146519 w 857247"/>
              <a:gd name="connsiteY95" fmla="*/ 585425 h 752842"/>
              <a:gd name="connsiteX96" fmla="*/ 150314 w 857247"/>
              <a:gd name="connsiteY96" fmla="*/ 584160 h 752842"/>
              <a:gd name="connsiteX97" fmla="*/ 243890 w 857247"/>
              <a:gd name="connsiteY97" fmla="*/ 450476 h 752842"/>
              <a:gd name="connsiteX98" fmla="*/ 243704 w 857247"/>
              <a:gd name="connsiteY98" fmla="*/ 446421 h 752842"/>
              <a:gd name="connsiteX99" fmla="*/ 232951 w 857247"/>
              <a:gd name="connsiteY99" fmla="*/ 417921 h 752842"/>
              <a:gd name="connsiteX100" fmla="*/ 230383 w 857247"/>
              <a:gd name="connsiteY100" fmla="*/ 414757 h 752842"/>
              <a:gd name="connsiteX101" fmla="*/ 741786 w 857247"/>
              <a:gd name="connsiteY101" fmla="*/ 276269 h 752842"/>
              <a:gd name="connsiteX102" fmla="*/ 729508 w 857247"/>
              <a:gd name="connsiteY102" fmla="*/ 278985 h 752842"/>
              <a:gd name="connsiteX103" fmla="*/ 686050 w 857247"/>
              <a:gd name="connsiteY103" fmla="*/ 409954 h 752842"/>
              <a:gd name="connsiteX104" fmla="*/ 698850 w 857247"/>
              <a:gd name="connsiteY104" fmla="*/ 424800 h 752842"/>
              <a:gd name="connsiteX105" fmla="*/ 702757 w 857247"/>
              <a:gd name="connsiteY105" fmla="*/ 425915 h 752842"/>
              <a:gd name="connsiteX106" fmla="*/ 759647 w 857247"/>
              <a:gd name="connsiteY106" fmla="*/ 404187 h 752842"/>
              <a:gd name="connsiteX107" fmla="*/ 761767 w 857247"/>
              <a:gd name="connsiteY107" fmla="*/ 400764 h 752842"/>
              <a:gd name="connsiteX108" fmla="*/ 778845 w 857247"/>
              <a:gd name="connsiteY108" fmla="*/ 359725 h 752842"/>
              <a:gd name="connsiteX109" fmla="*/ 779813 w 857247"/>
              <a:gd name="connsiteY109" fmla="*/ 355818 h 752842"/>
              <a:gd name="connsiteX110" fmla="*/ 745322 w 857247"/>
              <a:gd name="connsiteY110" fmla="*/ 278278 h 752842"/>
              <a:gd name="connsiteX111" fmla="*/ 741787 w 857247"/>
              <a:gd name="connsiteY111" fmla="*/ 276381 h 752842"/>
              <a:gd name="connsiteX112" fmla="*/ 612789 w 857247"/>
              <a:gd name="connsiteY112" fmla="*/ 450252 h 752842"/>
              <a:gd name="connsiteX113" fmla="*/ 619970 w 857247"/>
              <a:gd name="connsiteY113" fmla="*/ 428040 h 752842"/>
              <a:gd name="connsiteX114" fmla="*/ 619636 w 857247"/>
              <a:gd name="connsiteY114" fmla="*/ 424021 h 752842"/>
              <a:gd name="connsiteX115" fmla="*/ 533093 w 857247"/>
              <a:gd name="connsiteY115" fmla="*/ 328476 h 752842"/>
              <a:gd name="connsiteX116" fmla="*/ 529111 w 857247"/>
              <a:gd name="connsiteY116" fmla="*/ 327732 h 752842"/>
              <a:gd name="connsiteX117" fmla="*/ 505224 w 857247"/>
              <a:gd name="connsiteY117" fmla="*/ 332606 h 752842"/>
              <a:gd name="connsiteX118" fmla="*/ 501876 w 857247"/>
              <a:gd name="connsiteY118" fmla="*/ 334876 h 752842"/>
              <a:gd name="connsiteX119" fmla="*/ 459423 w 857247"/>
              <a:gd name="connsiteY119" fmla="*/ 458587 h 752842"/>
              <a:gd name="connsiteX120" fmla="*/ 460688 w 857247"/>
              <a:gd name="connsiteY120" fmla="*/ 462381 h 752842"/>
              <a:gd name="connsiteX121" fmla="*/ 475719 w 857247"/>
              <a:gd name="connsiteY121" fmla="*/ 479386 h 752842"/>
              <a:gd name="connsiteX122" fmla="*/ 479365 w 857247"/>
              <a:gd name="connsiteY122" fmla="*/ 481097 h 752842"/>
              <a:gd name="connsiteX123" fmla="*/ 610115 w 857247"/>
              <a:gd name="connsiteY123" fmla="*/ 453266 h 752842"/>
              <a:gd name="connsiteX124" fmla="*/ 610153 w 857247"/>
              <a:gd name="connsiteY124" fmla="*/ 453266 h 752842"/>
              <a:gd name="connsiteX125" fmla="*/ 612794 w 857247"/>
              <a:gd name="connsiteY125" fmla="*/ 450215 h 752842"/>
              <a:gd name="connsiteX126" fmla="*/ 315619 w 857247"/>
              <a:gd name="connsiteY126" fmla="*/ 678186 h 752842"/>
              <a:gd name="connsiteX127" fmla="*/ 359635 w 857247"/>
              <a:gd name="connsiteY127" fmla="*/ 657350 h 752842"/>
              <a:gd name="connsiteX128" fmla="*/ 363058 w 857247"/>
              <a:gd name="connsiteY128" fmla="*/ 655228 h 752842"/>
              <a:gd name="connsiteX129" fmla="*/ 405921 w 857247"/>
              <a:gd name="connsiteY129" fmla="*/ 543900 h 752842"/>
              <a:gd name="connsiteX130" fmla="*/ 404804 w 857247"/>
              <a:gd name="connsiteY130" fmla="*/ 540031 h 752842"/>
              <a:gd name="connsiteX131" fmla="*/ 386908 w 857247"/>
              <a:gd name="connsiteY131" fmla="*/ 490583 h 752842"/>
              <a:gd name="connsiteX132" fmla="*/ 385308 w 857247"/>
              <a:gd name="connsiteY132" fmla="*/ 486900 h 752842"/>
              <a:gd name="connsiteX133" fmla="*/ 318558 w 857247"/>
              <a:gd name="connsiteY133" fmla="*/ 449507 h 752842"/>
              <a:gd name="connsiteX134" fmla="*/ 314578 w 857247"/>
              <a:gd name="connsiteY134" fmla="*/ 450065 h 752842"/>
              <a:gd name="connsiteX135" fmla="*/ 265054 w 857247"/>
              <a:gd name="connsiteY135" fmla="*/ 461376 h 752842"/>
              <a:gd name="connsiteX136" fmla="*/ 261223 w 857247"/>
              <a:gd name="connsiteY136" fmla="*/ 462603 h 752842"/>
              <a:gd name="connsiteX137" fmla="*/ 167684 w 857247"/>
              <a:gd name="connsiteY137" fmla="*/ 596287 h 752842"/>
              <a:gd name="connsiteX138" fmla="*/ 167833 w 857247"/>
              <a:gd name="connsiteY138" fmla="*/ 600304 h 752842"/>
              <a:gd name="connsiteX139" fmla="*/ 178586 w 857247"/>
              <a:gd name="connsiteY139" fmla="*/ 632674 h 752842"/>
              <a:gd name="connsiteX140" fmla="*/ 180855 w 857247"/>
              <a:gd name="connsiteY140" fmla="*/ 636023 h 752842"/>
              <a:gd name="connsiteX141" fmla="*/ 311786 w 857247"/>
              <a:gd name="connsiteY141" fmla="*/ 679444 h 752842"/>
              <a:gd name="connsiteX142" fmla="*/ 315619 w 857247"/>
              <a:gd name="connsiteY142" fmla="*/ 678142 h 752842"/>
              <a:gd name="connsiteX143" fmla="*/ 477915 w 857247"/>
              <a:gd name="connsiteY143" fmla="*/ 244350 h 752842"/>
              <a:gd name="connsiteX144" fmla="*/ 411352 w 857247"/>
              <a:gd name="connsiteY144" fmla="*/ 97046 h 752842"/>
              <a:gd name="connsiteX145" fmla="*/ 407817 w 857247"/>
              <a:gd name="connsiteY145" fmla="*/ 95149 h 752842"/>
              <a:gd name="connsiteX146" fmla="*/ 363354 w 857247"/>
              <a:gd name="connsiteY146" fmla="*/ 77699 h 752842"/>
              <a:gd name="connsiteX147" fmla="*/ 359448 w 857247"/>
              <a:gd name="connsiteY147" fmla="*/ 76731 h 752842"/>
              <a:gd name="connsiteX148" fmla="*/ 197370 w 857247"/>
              <a:gd name="connsiteY148" fmla="*/ 145081 h 752842"/>
              <a:gd name="connsiteX149" fmla="*/ 193054 w 857247"/>
              <a:gd name="connsiteY149" fmla="*/ 170270 h 752842"/>
              <a:gd name="connsiteX150" fmla="*/ 194282 w 857247"/>
              <a:gd name="connsiteY150" fmla="*/ 174065 h 752842"/>
              <a:gd name="connsiteX151" fmla="*/ 246446 w 857247"/>
              <a:gd name="connsiteY151" fmla="*/ 210678 h 752842"/>
              <a:gd name="connsiteX152" fmla="*/ 250502 w 857247"/>
              <a:gd name="connsiteY152" fmla="*/ 210528 h 752842"/>
              <a:gd name="connsiteX153" fmla="*/ 298760 w 857247"/>
              <a:gd name="connsiteY153" fmla="*/ 203347 h 752842"/>
              <a:gd name="connsiteX154" fmla="*/ 328265 w 857247"/>
              <a:gd name="connsiteY154" fmla="*/ 242191 h 752842"/>
              <a:gd name="connsiteX155" fmla="*/ 331056 w 857247"/>
              <a:gd name="connsiteY155" fmla="*/ 245131 h 752842"/>
              <a:gd name="connsiteX156" fmla="*/ 460948 w 857247"/>
              <a:gd name="connsiteY156" fmla="*/ 266413 h 752842"/>
              <a:gd name="connsiteX157" fmla="*/ 477022 w 857247"/>
              <a:gd name="connsiteY157" fmla="*/ 248257 h 752842"/>
              <a:gd name="connsiteX158" fmla="*/ 477914 w 857247"/>
              <a:gd name="connsiteY158" fmla="*/ 244313 h 752842"/>
              <a:gd name="connsiteX159" fmla="*/ 430663 w 857247"/>
              <a:gd name="connsiteY159" fmla="*/ 88302 h 752842"/>
              <a:gd name="connsiteX160" fmla="*/ 497226 w 857247"/>
              <a:gd name="connsiteY160" fmla="*/ 235606 h 752842"/>
              <a:gd name="connsiteX161" fmla="*/ 518546 w 857247"/>
              <a:gd name="connsiteY161" fmla="*/ 238211 h 752842"/>
              <a:gd name="connsiteX162" fmla="*/ 518583 w 857247"/>
              <a:gd name="connsiteY162" fmla="*/ 238211 h 752842"/>
              <a:gd name="connsiteX163" fmla="*/ 522229 w 857247"/>
              <a:gd name="connsiteY163" fmla="*/ 236574 h 752842"/>
              <a:gd name="connsiteX164" fmla="*/ 580607 w 857247"/>
              <a:gd name="connsiteY164" fmla="*/ 129904 h 752842"/>
              <a:gd name="connsiteX165" fmla="*/ 580644 w 857247"/>
              <a:gd name="connsiteY165" fmla="*/ 129867 h 752842"/>
              <a:gd name="connsiteX166" fmla="*/ 580049 w 857247"/>
              <a:gd name="connsiteY166" fmla="*/ 125885 h 752842"/>
              <a:gd name="connsiteX167" fmla="*/ 565799 w 857247"/>
              <a:gd name="connsiteY167" fmla="*/ 95226 h 752842"/>
              <a:gd name="connsiteX168" fmla="*/ 563157 w 857247"/>
              <a:gd name="connsiteY168" fmla="*/ 92175 h 752842"/>
              <a:gd name="connsiteX169" fmla="*/ 446810 w 857247"/>
              <a:gd name="connsiteY169" fmla="*/ 68140 h 752842"/>
              <a:gd name="connsiteX170" fmla="*/ 431554 w 857247"/>
              <a:gd name="connsiteY170" fmla="*/ 84399 h 752842"/>
              <a:gd name="connsiteX171" fmla="*/ 431591 w 857247"/>
              <a:gd name="connsiteY171" fmla="*/ 84362 h 752842"/>
              <a:gd name="connsiteX172" fmla="*/ 430698 w 857247"/>
              <a:gd name="connsiteY172" fmla="*/ 88305 h 752842"/>
              <a:gd name="connsiteX173" fmla="*/ 480595 w 857247"/>
              <a:gd name="connsiteY173" fmla="*/ 324160 h 752842"/>
              <a:gd name="connsiteX174" fmla="*/ 480558 w 857247"/>
              <a:gd name="connsiteY174" fmla="*/ 324160 h 752842"/>
              <a:gd name="connsiteX175" fmla="*/ 460317 w 857247"/>
              <a:gd name="connsiteY175" fmla="*/ 290265 h 752842"/>
              <a:gd name="connsiteX176" fmla="*/ 457526 w 857247"/>
              <a:gd name="connsiteY176" fmla="*/ 287325 h 752842"/>
              <a:gd name="connsiteX177" fmla="*/ 327672 w 857247"/>
              <a:gd name="connsiteY177" fmla="*/ 266043 h 752842"/>
              <a:gd name="connsiteX178" fmla="*/ 324100 w 857247"/>
              <a:gd name="connsiteY178" fmla="*/ 267940 h 752842"/>
              <a:gd name="connsiteX179" fmla="*/ 293850 w 857247"/>
              <a:gd name="connsiteY179" fmla="*/ 293650 h 752842"/>
              <a:gd name="connsiteX180" fmla="*/ 291395 w 857247"/>
              <a:gd name="connsiteY180" fmla="*/ 296887 h 752842"/>
              <a:gd name="connsiteX181" fmla="*/ 291395 w 857247"/>
              <a:gd name="connsiteY181" fmla="*/ 366949 h 752842"/>
              <a:gd name="connsiteX182" fmla="*/ 293850 w 857247"/>
              <a:gd name="connsiteY182" fmla="*/ 370148 h 752842"/>
              <a:gd name="connsiteX183" fmla="*/ 327299 w 857247"/>
              <a:gd name="connsiteY183" fmla="*/ 427298 h 752842"/>
              <a:gd name="connsiteX184" fmla="*/ 328937 w 857247"/>
              <a:gd name="connsiteY184" fmla="*/ 431019 h 752842"/>
              <a:gd name="connsiteX185" fmla="*/ 395686 w 857247"/>
              <a:gd name="connsiteY185" fmla="*/ 468412 h 752842"/>
              <a:gd name="connsiteX186" fmla="*/ 395649 w 857247"/>
              <a:gd name="connsiteY186" fmla="*/ 468375 h 752842"/>
              <a:gd name="connsiteX187" fmla="*/ 399667 w 857247"/>
              <a:gd name="connsiteY187" fmla="*/ 467854 h 752842"/>
              <a:gd name="connsiteX188" fmla="*/ 436056 w 857247"/>
              <a:gd name="connsiteY188" fmla="*/ 453939 h 752842"/>
              <a:gd name="connsiteX189" fmla="*/ 439404 w 857247"/>
              <a:gd name="connsiteY189" fmla="*/ 451670 h 752842"/>
              <a:gd name="connsiteX190" fmla="*/ 481894 w 857247"/>
              <a:gd name="connsiteY190" fmla="*/ 327959 h 752842"/>
              <a:gd name="connsiteX191" fmla="*/ 480629 w 857247"/>
              <a:gd name="connsiteY191" fmla="*/ 324163 h 752842"/>
              <a:gd name="connsiteX192" fmla="*/ 639281 w 857247"/>
              <a:gd name="connsiteY192" fmla="*/ 410555 h 752842"/>
              <a:gd name="connsiteX193" fmla="*/ 639244 w 857247"/>
              <a:gd name="connsiteY193" fmla="*/ 410555 h 752842"/>
              <a:gd name="connsiteX194" fmla="*/ 662684 w 857247"/>
              <a:gd name="connsiteY194" fmla="*/ 405607 h 752842"/>
              <a:gd name="connsiteX195" fmla="*/ 665996 w 857247"/>
              <a:gd name="connsiteY195" fmla="*/ 403337 h 752842"/>
              <a:gd name="connsiteX196" fmla="*/ 709454 w 857247"/>
              <a:gd name="connsiteY196" fmla="*/ 272368 h 752842"/>
              <a:gd name="connsiteX197" fmla="*/ 708151 w 857247"/>
              <a:gd name="connsiteY197" fmla="*/ 268573 h 752842"/>
              <a:gd name="connsiteX198" fmla="*/ 694719 w 857247"/>
              <a:gd name="connsiteY198" fmla="*/ 203125 h 752842"/>
              <a:gd name="connsiteX199" fmla="*/ 694384 w 857247"/>
              <a:gd name="connsiteY199" fmla="*/ 199070 h 752842"/>
              <a:gd name="connsiteX200" fmla="*/ 638276 w 857247"/>
              <a:gd name="connsiteY200" fmla="*/ 135707 h 752842"/>
              <a:gd name="connsiteX201" fmla="*/ 638313 w 857247"/>
              <a:gd name="connsiteY201" fmla="*/ 135707 h 752842"/>
              <a:gd name="connsiteX202" fmla="*/ 634332 w 857247"/>
              <a:gd name="connsiteY202" fmla="*/ 134925 h 752842"/>
              <a:gd name="connsiteX203" fmla="*/ 602892 w 857247"/>
              <a:gd name="connsiteY203" fmla="*/ 138460 h 752842"/>
              <a:gd name="connsiteX204" fmla="*/ 599209 w 857247"/>
              <a:gd name="connsiteY204" fmla="*/ 140097 h 752842"/>
              <a:gd name="connsiteX205" fmla="*/ 540831 w 857247"/>
              <a:gd name="connsiteY205" fmla="*/ 246768 h 752842"/>
              <a:gd name="connsiteX206" fmla="*/ 541426 w 857247"/>
              <a:gd name="connsiteY206" fmla="*/ 250786 h 752842"/>
              <a:gd name="connsiteX207" fmla="*/ 548458 w 857247"/>
              <a:gd name="connsiteY207" fmla="*/ 310318 h 752842"/>
              <a:gd name="connsiteX208" fmla="*/ 548793 w 857247"/>
              <a:gd name="connsiteY208" fmla="*/ 314336 h 752842"/>
              <a:gd name="connsiteX209" fmla="*/ 635336 w 857247"/>
              <a:gd name="connsiteY209" fmla="*/ 409844 h 752842"/>
              <a:gd name="connsiteX210" fmla="*/ 639243 w 857247"/>
              <a:gd name="connsiteY210" fmla="*/ 410550 h 75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857247" h="752842">
                <a:moveTo>
                  <a:pt x="613542" y="43984"/>
                </a:moveTo>
                <a:cubicBezTo>
                  <a:pt x="631029" y="44022"/>
                  <a:pt x="647102" y="53547"/>
                  <a:pt x="655474" y="68913"/>
                </a:cubicBezTo>
                <a:cubicBezTo>
                  <a:pt x="663882" y="84243"/>
                  <a:pt x="663250" y="102920"/>
                  <a:pt x="653836" y="117655"/>
                </a:cubicBezTo>
                <a:cubicBezTo>
                  <a:pt x="653018" y="118920"/>
                  <a:pt x="653130" y="120557"/>
                  <a:pt x="654135" y="121673"/>
                </a:cubicBezTo>
                <a:lnTo>
                  <a:pt x="710243" y="185036"/>
                </a:lnTo>
                <a:cubicBezTo>
                  <a:pt x="711209" y="186190"/>
                  <a:pt x="712847" y="186524"/>
                  <a:pt x="714186" y="185817"/>
                </a:cubicBezTo>
                <a:cubicBezTo>
                  <a:pt x="735990" y="175325"/>
                  <a:pt x="762183" y="182729"/>
                  <a:pt x="775243" y="203044"/>
                </a:cubicBezTo>
                <a:cubicBezTo>
                  <a:pt x="788303" y="223396"/>
                  <a:pt x="784173" y="250297"/>
                  <a:pt x="765532" y="265738"/>
                </a:cubicBezTo>
                <a:cubicBezTo>
                  <a:pt x="764379" y="266668"/>
                  <a:pt x="763970" y="268305"/>
                  <a:pt x="764603" y="269682"/>
                </a:cubicBezTo>
                <a:lnTo>
                  <a:pt x="799056" y="347259"/>
                </a:lnTo>
                <a:lnTo>
                  <a:pt x="799056" y="347221"/>
                </a:lnTo>
                <a:cubicBezTo>
                  <a:pt x="799652" y="348598"/>
                  <a:pt x="801102" y="349416"/>
                  <a:pt x="802591" y="349193"/>
                </a:cubicBezTo>
                <a:cubicBezTo>
                  <a:pt x="819595" y="346738"/>
                  <a:pt x="836635" y="353620"/>
                  <a:pt x="847202" y="367201"/>
                </a:cubicBezTo>
                <a:cubicBezTo>
                  <a:pt x="857732" y="380782"/>
                  <a:pt x="860188" y="399013"/>
                  <a:pt x="853601" y="414863"/>
                </a:cubicBezTo>
                <a:cubicBezTo>
                  <a:pt x="846979" y="430751"/>
                  <a:pt x="832393" y="441875"/>
                  <a:pt x="815316" y="444033"/>
                </a:cubicBezTo>
                <a:cubicBezTo>
                  <a:pt x="798237" y="446154"/>
                  <a:pt x="781346" y="438936"/>
                  <a:pt x="771040" y="425169"/>
                </a:cubicBezTo>
                <a:cubicBezTo>
                  <a:pt x="770184" y="423941"/>
                  <a:pt x="768584" y="423495"/>
                  <a:pt x="767171" y="424016"/>
                </a:cubicBezTo>
                <a:lnTo>
                  <a:pt x="710281" y="445744"/>
                </a:lnTo>
                <a:cubicBezTo>
                  <a:pt x="708867" y="446265"/>
                  <a:pt x="708011" y="447679"/>
                  <a:pt x="708159" y="449167"/>
                </a:cubicBezTo>
                <a:cubicBezTo>
                  <a:pt x="710132" y="471864"/>
                  <a:pt x="695844" y="492774"/>
                  <a:pt x="674041" y="499211"/>
                </a:cubicBezTo>
                <a:cubicBezTo>
                  <a:pt x="652200" y="505648"/>
                  <a:pt x="628871" y="495825"/>
                  <a:pt x="618193" y="475734"/>
                </a:cubicBezTo>
                <a:cubicBezTo>
                  <a:pt x="617523" y="474393"/>
                  <a:pt x="616035" y="473687"/>
                  <a:pt x="614547" y="474022"/>
                </a:cubicBezTo>
                <a:lnTo>
                  <a:pt x="483797" y="501853"/>
                </a:lnTo>
                <a:cubicBezTo>
                  <a:pt x="482309" y="502150"/>
                  <a:pt x="481230" y="503378"/>
                  <a:pt x="481156" y="504904"/>
                </a:cubicBezTo>
                <a:cubicBezTo>
                  <a:pt x="480262" y="517778"/>
                  <a:pt x="474272" y="529758"/>
                  <a:pt x="464450" y="538130"/>
                </a:cubicBezTo>
                <a:cubicBezTo>
                  <a:pt x="454628" y="546502"/>
                  <a:pt x="441865" y="550557"/>
                  <a:pt x="428991" y="549367"/>
                </a:cubicBezTo>
                <a:cubicBezTo>
                  <a:pt x="427502" y="549218"/>
                  <a:pt x="426089" y="550073"/>
                  <a:pt x="425568" y="551488"/>
                </a:cubicBezTo>
                <a:lnTo>
                  <a:pt x="382705" y="662816"/>
                </a:lnTo>
                <a:cubicBezTo>
                  <a:pt x="382147" y="664230"/>
                  <a:pt x="382631" y="665830"/>
                  <a:pt x="383822" y="666685"/>
                </a:cubicBezTo>
                <a:cubicBezTo>
                  <a:pt x="397254" y="676768"/>
                  <a:pt x="404435" y="693102"/>
                  <a:pt x="402760" y="709771"/>
                </a:cubicBezTo>
                <a:cubicBezTo>
                  <a:pt x="401086" y="726476"/>
                  <a:pt x="390780" y="741062"/>
                  <a:pt x="375636" y="748243"/>
                </a:cubicBezTo>
                <a:cubicBezTo>
                  <a:pt x="360455" y="755424"/>
                  <a:pt x="342671" y="754122"/>
                  <a:pt x="328681" y="744857"/>
                </a:cubicBezTo>
                <a:cubicBezTo>
                  <a:pt x="314728" y="735556"/>
                  <a:pt x="306617" y="719668"/>
                  <a:pt x="307361" y="702888"/>
                </a:cubicBezTo>
                <a:cubicBezTo>
                  <a:pt x="307435" y="701400"/>
                  <a:pt x="306504" y="700024"/>
                  <a:pt x="305091" y="699577"/>
                </a:cubicBezTo>
                <a:lnTo>
                  <a:pt x="174160" y="656156"/>
                </a:lnTo>
                <a:lnTo>
                  <a:pt x="174123" y="656119"/>
                </a:lnTo>
                <a:cubicBezTo>
                  <a:pt x="172710" y="655672"/>
                  <a:pt x="171147" y="656193"/>
                  <a:pt x="170328" y="657458"/>
                </a:cubicBezTo>
                <a:cubicBezTo>
                  <a:pt x="162254" y="669327"/>
                  <a:pt x="149307" y="676955"/>
                  <a:pt x="134982" y="678220"/>
                </a:cubicBezTo>
                <a:cubicBezTo>
                  <a:pt x="120695" y="679522"/>
                  <a:pt x="106556" y="674276"/>
                  <a:pt x="96547" y="664007"/>
                </a:cubicBezTo>
                <a:cubicBezTo>
                  <a:pt x="86501" y="653738"/>
                  <a:pt x="81627" y="639487"/>
                  <a:pt x="83227" y="625237"/>
                </a:cubicBezTo>
                <a:cubicBezTo>
                  <a:pt x="84826" y="610950"/>
                  <a:pt x="92789" y="598188"/>
                  <a:pt x="104844" y="590412"/>
                </a:cubicBezTo>
                <a:cubicBezTo>
                  <a:pt x="106109" y="589594"/>
                  <a:pt x="106704" y="588031"/>
                  <a:pt x="106220" y="586580"/>
                </a:cubicBezTo>
                <a:lnTo>
                  <a:pt x="52158" y="409509"/>
                </a:lnTo>
                <a:cubicBezTo>
                  <a:pt x="51712" y="408059"/>
                  <a:pt x="50372" y="407091"/>
                  <a:pt x="48884" y="407128"/>
                </a:cubicBezTo>
                <a:cubicBezTo>
                  <a:pt x="35341" y="407426"/>
                  <a:pt x="22355" y="401957"/>
                  <a:pt x="13054" y="392134"/>
                </a:cubicBezTo>
                <a:cubicBezTo>
                  <a:pt x="3789" y="382311"/>
                  <a:pt x="-898" y="369028"/>
                  <a:pt x="143" y="355521"/>
                </a:cubicBezTo>
                <a:cubicBezTo>
                  <a:pt x="1222" y="342052"/>
                  <a:pt x="7919" y="329664"/>
                  <a:pt x="18635" y="321403"/>
                </a:cubicBezTo>
                <a:cubicBezTo>
                  <a:pt x="29350" y="313144"/>
                  <a:pt x="43042" y="309833"/>
                  <a:pt x="56362" y="312213"/>
                </a:cubicBezTo>
                <a:cubicBezTo>
                  <a:pt x="57813" y="312474"/>
                  <a:pt x="59301" y="311729"/>
                  <a:pt x="59972" y="310390"/>
                </a:cubicBezTo>
                <a:lnTo>
                  <a:pt x="116749" y="194080"/>
                </a:lnTo>
                <a:cubicBezTo>
                  <a:pt x="117419" y="192741"/>
                  <a:pt x="117084" y="191104"/>
                  <a:pt x="115967" y="190099"/>
                </a:cubicBezTo>
                <a:cubicBezTo>
                  <a:pt x="105996" y="181206"/>
                  <a:pt x="100192" y="168519"/>
                  <a:pt x="100005" y="155124"/>
                </a:cubicBezTo>
                <a:cubicBezTo>
                  <a:pt x="99820" y="141730"/>
                  <a:pt x="105252" y="128893"/>
                  <a:pt x="114962" y="119702"/>
                </a:cubicBezTo>
                <a:cubicBezTo>
                  <a:pt x="124710" y="110476"/>
                  <a:pt x="137844" y="105787"/>
                  <a:pt x="151165" y="106717"/>
                </a:cubicBezTo>
                <a:cubicBezTo>
                  <a:pt x="164522" y="107648"/>
                  <a:pt x="176875" y="114122"/>
                  <a:pt x="185246" y="124576"/>
                </a:cubicBezTo>
                <a:cubicBezTo>
                  <a:pt x="186177" y="125767"/>
                  <a:pt x="187777" y="126139"/>
                  <a:pt x="189154" y="125544"/>
                </a:cubicBezTo>
                <a:lnTo>
                  <a:pt x="351231" y="57195"/>
                </a:lnTo>
                <a:cubicBezTo>
                  <a:pt x="352607" y="56636"/>
                  <a:pt x="353426" y="55186"/>
                  <a:pt x="353240" y="53697"/>
                </a:cubicBezTo>
                <a:cubicBezTo>
                  <a:pt x="351678" y="40897"/>
                  <a:pt x="355324" y="28024"/>
                  <a:pt x="363397" y="17941"/>
                </a:cubicBezTo>
                <a:cubicBezTo>
                  <a:pt x="371434" y="7895"/>
                  <a:pt x="383228" y="1495"/>
                  <a:pt x="396065" y="230"/>
                </a:cubicBezTo>
                <a:cubicBezTo>
                  <a:pt x="408902" y="-1035"/>
                  <a:pt x="421701" y="2947"/>
                  <a:pt x="431561" y="11243"/>
                </a:cubicBezTo>
                <a:cubicBezTo>
                  <a:pt x="441421" y="19578"/>
                  <a:pt x="447486" y="31484"/>
                  <a:pt x="448453" y="44358"/>
                </a:cubicBezTo>
                <a:cubicBezTo>
                  <a:pt x="448527" y="45847"/>
                  <a:pt x="449643" y="47111"/>
                  <a:pt x="451095" y="47409"/>
                </a:cubicBezTo>
                <a:lnTo>
                  <a:pt x="567443" y="71481"/>
                </a:lnTo>
                <a:lnTo>
                  <a:pt x="567443" y="71444"/>
                </a:lnTo>
                <a:cubicBezTo>
                  <a:pt x="568931" y="71779"/>
                  <a:pt x="570419" y="71072"/>
                  <a:pt x="571089" y="69732"/>
                </a:cubicBezTo>
                <a:cubicBezTo>
                  <a:pt x="579349" y="53882"/>
                  <a:pt x="595720" y="43948"/>
                  <a:pt x="613542" y="43985"/>
                </a:cubicBezTo>
                <a:close/>
                <a:moveTo>
                  <a:pt x="98220" y="360767"/>
                </a:moveTo>
                <a:lnTo>
                  <a:pt x="235361" y="394290"/>
                </a:lnTo>
                <a:lnTo>
                  <a:pt x="235398" y="394253"/>
                </a:lnTo>
                <a:cubicBezTo>
                  <a:pt x="236887" y="394588"/>
                  <a:pt x="238412" y="393918"/>
                  <a:pt x="239119" y="392578"/>
                </a:cubicBezTo>
                <a:cubicBezTo>
                  <a:pt x="245296" y="381640"/>
                  <a:pt x="255565" y="373566"/>
                  <a:pt x="267694" y="370105"/>
                </a:cubicBezTo>
                <a:cubicBezTo>
                  <a:pt x="269108" y="369733"/>
                  <a:pt x="270112" y="368394"/>
                  <a:pt x="270112" y="366906"/>
                </a:cubicBezTo>
                <a:lnTo>
                  <a:pt x="270112" y="296882"/>
                </a:lnTo>
                <a:cubicBezTo>
                  <a:pt x="270112" y="295393"/>
                  <a:pt x="269108" y="294054"/>
                  <a:pt x="267657" y="293644"/>
                </a:cubicBezTo>
                <a:cubicBezTo>
                  <a:pt x="255007" y="290035"/>
                  <a:pt x="244365" y="281366"/>
                  <a:pt x="238301" y="269683"/>
                </a:cubicBezTo>
                <a:cubicBezTo>
                  <a:pt x="232199" y="257963"/>
                  <a:pt x="231231" y="244308"/>
                  <a:pt x="235548" y="231843"/>
                </a:cubicBezTo>
                <a:cubicBezTo>
                  <a:pt x="236031" y="230430"/>
                  <a:pt x="235548" y="228867"/>
                  <a:pt x="234320" y="228048"/>
                </a:cubicBezTo>
                <a:lnTo>
                  <a:pt x="182118" y="191474"/>
                </a:lnTo>
                <a:lnTo>
                  <a:pt x="182118" y="191437"/>
                </a:lnTo>
                <a:cubicBezTo>
                  <a:pt x="180890" y="190581"/>
                  <a:pt x="179253" y="190619"/>
                  <a:pt x="178100" y="191586"/>
                </a:cubicBezTo>
                <a:cubicBezTo>
                  <a:pt x="167273" y="200404"/>
                  <a:pt x="153134" y="204087"/>
                  <a:pt x="139404" y="201595"/>
                </a:cubicBezTo>
                <a:cubicBezTo>
                  <a:pt x="137916" y="201335"/>
                  <a:pt x="136428" y="202078"/>
                  <a:pt x="135795" y="203418"/>
                </a:cubicBezTo>
                <a:lnTo>
                  <a:pt x="79018" y="319689"/>
                </a:lnTo>
                <a:cubicBezTo>
                  <a:pt x="78348" y="321029"/>
                  <a:pt x="78645" y="322666"/>
                  <a:pt x="79799" y="323671"/>
                </a:cubicBezTo>
                <a:cubicBezTo>
                  <a:pt x="89473" y="332340"/>
                  <a:pt x="95240" y="344581"/>
                  <a:pt x="95687" y="357566"/>
                </a:cubicBezTo>
                <a:cubicBezTo>
                  <a:pt x="95724" y="359092"/>
                  <a:pt x="96766" y="360357"/>
                  <a:pt x="98254" y="360729"/>
                </a:cubicBezTo>
                <a:close/>
                <a:moveTo>
                  <a:pt x="230342" y="414829"/>
                </a:moveTo>
                <a:lnTo>
                  <a:pt x="93201" y="381306"/>
                </a:lnTo>
                <a:lnTo>
                  <a:pt x="93238" y="381269"/>
                </a:lnTo>
                <a:cubicBezTo>
                  <a:pt x="91787" y="380896"/>
                  <a:pt x="90261" y="381566"/>
                  <a:pt x="89517" y="382869"/>
                </a:cubicBezTo>
                <a:cubicBezTo>
                  <a:pt x="85684" y="389603"/>
                  <a:pt x="80289" y="395296"/>
                  <a:pt x="73816" y="399537"/>
                </a:cubicBezTo>
                <a:cubicBezTo>
                  <a:pt x="72514" y="400319"/>
                  <a:pt x="71956" y="401882"/>
                  <a:pt x="72440" y="403332"/>
                </a:cubicBezTo>
                <a:lnTo>
                  <a:pt x="126539" y="580402"/>
                </a:lnTo>
                <a:cubicBezTo>
                  <a:pt x="127915" y="584942"/>
                  <a:pt x="133162" y="580737"/>
                  <a:pt x="146557" y="585425"/>
                </a:cubicBezTo>
                <a:lnTo>
                  <a:pt x="146519" y="585425"/>
                </a:lnTo>
                <a:cubicBezTo>
                  <a:pt x="147933" y="585908"/>
                  <a:pt x="149458" y="585387"/>
                  <a:pt x="150314" y="584160"/>
                </a:cubicBezTo>
                <a:lnTo>
                  <a:pt x="243890" y="450476"/>
                </a:lnTo>
                <a:cubicBezTo>
                  <a:pt x="244745" y="449248"/>
                  <a:pt x="244671" y="447574"/>
                  <a:pt x="243704" y="446421"/>
                </a:cubicBezTo>
                <a:cubicBezTo>
                  <a:pt x="237080" y="438347"/>
                  <a:pt x="233324" y="428339"/>
                  <a:pt x="232951" y="417921"/>
                </a:cubicBezTo>
                <a:cubicBezTo>
                  <a:pt x="232914" y="416395"/>
                  <a:pt x="231872" y="415130"/>
                  <a:pt x="230383" y="414757"/>
                </a:cubicBezTo>
                <a:close/>
                <a:moveTo>
                  <a:pt x="741786" y="276269"/>
                </a:moveTo>
                <a:cubicBezTo>
                  <a:pt x="734494" y="277311"/>
                  <a:pt x="730698" y="275413"/>
                  <a:pt x="729508" y="278985"/>
                </a:cubicBezTo>
                <a:lnTo>
                  <a:pt x="686050" y="409954"/>
                </a:lnTo>
                <a:cubicBezTo>
                  <a:pt x="684599" y="414344"/>
                  <a:pt x="690887" y="414084"/>
                  <a:pt x="698850" y="424800"/>
                </a:cubicBezTo>
                <a:cubicBezTo>
                  <a:pt x="699743" y="426027"/>
                  <a:pt x="701342" y="426473"/>
                  <a:pt x="702757" y="425915"/>
                </a:cubicBezTo>
                <a:lnTo>
                  <a:pt x="759647" y="404187"/>
                </a:lnTo>
                <a:cubicBezTo>
                  <a:pt x="761060" y="403667"/>
                  <a:pt x="761916" y="402252"/>
                  <a:pt x="761767" y="400764"/>
                </a:cubicBezTo>
                <a:cubicBezTo>
                  <a:pt x="760354" y="385100"/>
                  <a:pt x="766753" y="369771"/>
                  <a:pt x="778845" y="359725"/>
                </a:cubicBezTo>
                <a:cubicBezTo>
                  <a:pt x="780036" y="358794"/>
                  <a:pt x="780446" y="357157"/>
                  <a:pt x="779813" y="355818"/>
                </a:cubicBezTo>
                <a:lnTo>
                  <a:pt x="745322" y="278278"/>
                </a:lnTo>
                <a:cubicBezTo>
                  <a:pt x="744727" y="276939"/>
                  <a:pt x="743275" y="276157"/>
                  <a:pt x="741787" y="276381"/>
                </a:cubicBezTo>
                <a:close/>
                <a:moveTo>
                  <a:pt x="612789" y="450252"/>
                </a:moveTo>
                <a:cubicBezTo>
                  <a:pt x="613310" y="442365"/>
                  <a:pt x="615766" y="434700"/>
                  <a:pt x="619970" y="428040"/>
                </a:cubicBezTo>
                <a:cubicBezTo>
                  <a:pt x="620751" y="426775"/>
                  <a:pt x="620640" y="425138"/>
                  <a:pt x="619636" y="424021"/>
                </a:cubicBezTo>
                <a:lnTo>
                  <a:pt x="533093" y="328476"/>
                </a:lnTo>
                <a:cubicBezTo>
                  <a:pt x="532088" y="327360"/>
                  <a:pt x="530451" y="327026"/>
                  <a:pt x="529111" y="327732"/>
                </a:cubicBezTo>
                <a:cubicBezTo>
                  <a:pt x="521707" y="331378"/>
                  <a:pt x="513485" y="333090"/>
                  <a:pt x="505224" y="332606"/>
                </a:cubicBezTo>
                <a:cubicBezTo>
                  <a:pt x="503736" y="332532"/>
                  <a:pt x="502359" y="333463"/>
                  <a:pt x="501876" y="334876"/>
                </a:cubicBezTo>
                <a:lnTo>
                  <a:pt x="459423" y="458587"/>
                </a:lnTo>
                <a:cubicBezTo>
                  <a:pt x="458939" y="460000"/>
                  <a:pt x="459460" y="461563"/>
                  <a:pt x="460688" y="462381"/>
                </a:cubicBezTo>
                <a:cubicBezTo>
                  <a:pt x="466976" y="466773"/>
                  <a:pt x="472147" y="472613"/>
                  <a:pt x="475719" y="479386"/>
                </a:cubicBezTo>
                <a:cubicBezTo>
                  <a:pt x="476427" y="480726"/>
                  <a:pt x="477914" y="481432"/>
                  <a:pt x="479365" y="481097"/>
                </a:cubicBezTo>
                <a:lnTo>
                  <a:pt x="610115" y="453266"/>
                </a:lnTo>
                <a:lnTo>
                  <a:pt x="610153" y="453266"/>
                </a:lnTo>
                <a:cubicBezTo>
                  <a:pt x="611603" y="452969"/>
                  <a:pt x="612720" y="451704"/>
                  <a:pt x="612794" y="450215"/>
                </a:cubicBezTo>
                <a:close/>
                <a:moveTo>
                  <a:pt x="315619" y="678186"/>
                </a:moveTo>
                <a:cubicBezTo>
                  <a:pt x="325404" y="663712"/>
                  <a:pt x="342259" y="655749"/>
                  <a:pt x="359635" y="657350"/>
                </a:cubicBezTo>
                <a:cubicBezTo>
                  <a:pt x="361124" y="657498"/>
                  <a:pt x="362500" y="656643"/>
                  <a:pt x="363058" y="655228"/>
                </a:cubicBezTo>
                <a:lnTo>
                  <a:pt x="405921" y="543900"/>
                </a:lnTo>
                <a:cubicBezTo>
                  <a:pt x="406479" y="542524"/>
                  <a:pt x="405995" y="540924"/>
                  <a:pt x="404804" y="540031"/>
                </a:cubicBezTo>
                <a:cubicBezTo>
                  <a:pt x="389512" y="528572"/>
                  <a:pt x="382480" y="509149"/>
                  <a:pt x="386908" y="490583"/>
                </a:cubicBezTo>
                <a:cubicBezTo>
                  <a:pt x="387280" y="489132"/>
                  <a:pt x="386610" y="487607"/>
                  <a:pt x="385308" y="486900"/>
                </a:cubicBezTo>
                <a:lnTo>
                  <a:pt x="318558" y="449507"/>
                </a:lnTo>
                <a:cubicBezTo>
                  <a:pt x="317256" y="448762"/>
                  <a:pt x="315619" y="448986"/>
                  <a:pt x="314578" y="450065"/>
                </a:cubicBezTo>
                <a:cubicBezTo>
                  <a:pt x="301592" y="463013"/>
                  <a:pt x="282357" y="467403"/>
                  <a:pt x="265054" y="461376"/>
                </a:cubicBezTo>
                <a:cubicBezTo>
                  <a:pt x="263641" y="460855"/>
                  <a:pt x="262078" y="461376"/>
                  <a:pt x="261223" y="462603"/>
                </a:cubicBezTo>
                <a:lnTo>
                  <a:pt x="167684" y="596287"/>
                </a:lnTo>
                <a:cubicBezTo>
                  <a:pt x="166792" y="597477"/>
                  <a:pt x="166866" y="599152"/>
                  <a:pt x="167833" y="600304"/>
                </a:cubicBezTo>
                <a:cubicBezTo>
                  <a:pt x="175275" y="609421"/>
                  <a:pt x="179107" y="620955"/>
                  <a:pt x="178586" y="632674"/>
                </a:cubicBezTo>
                <a:cubicBezTo>
                  <a:pt x="178474" y="634200"/>
                  <a:pt x="179442" y="635539"/>
                  <a:pt x="180855" y="636023"/>
                </a:cubicBezTo>
                <a:lnTo>
                  <a:pt x="311786" y="679444"/>
                </a:lnTo>
                <a:cubicBezTo>
                  <a:pt x="313201" y="679928"/>
                  <a:pt x="314763" y="679407"/>
                  <a:pt x="315619" y="678142"/>
                </a:cubicBezTo>
                <a:close/>
                <a:moveTo>
                  <a:pt x="477915" y="244350"/>
                </a:moveTo>
                <a:lnTo>
                  <a:pt x="411352" y="97046"/>
                </a:lnTo>
                <a:cubicBezTo>
                  <a:pt x="410719" y="95670"/>
                  <a:pt x="409269" y="94888"/>
                  <a:pt x="407817" y="95149"/>
                </a:cubicBezTo>
                <a:cubicBezTo>
                  <a:pt x="390925" y="97679"/>
                  <a:pt x="373996" y="91019"/>
                  <a:pt x="363354" y="77699"/>
                </a:cubicBezTo>
                <a:cubicBezTo>
                  <a:pt x="362425" y="76546"/>
                  <a:pt x="360825" y="76136"/>
                  <a:pt x="359448" y="76731"/>
                </a:cubicBezTo>
                <a:lnTo>
                  <a:pt x="197370" y="145081"/>
                </a:lnTo>
                <a:cubicBezTo>
                  <a:pt x="192422" y="147165"/>
                  <a:pt x="198896" y="153490"/>
                  <a:pt x="193054" y="170270"/>
                </a:cubicBezTo>
                <a:cubicBezTo>
                  <a:pt x="192570" y="171647"/>
                  <a:pt x="193054" y="173209"/>
                  <a:pt x="194282" y="174065"/>
                </a:cubicBezTo>
                <a:lnTo>
                  <a:pt x="246446" y="210678"/>
                </a:lnTo>
                <a:cubicBezTo>
                  <a:pt x="247675" y="211533"/>
                  <a:pt x="249349" y="211496"/>
                  <a:pt x="250502" y="210528"/>
                </a:cubicBezTo>
                <a:cubicBezTo>
                  <a:pt x="264083" y="199515"/>
                  <a:pt x="282575" y="196762"/>
                  <a:pt x="298760" y="203347"/>
                </a:cubicBezTo>
                <a:cubicBezTo>
                  <a:pt x="314945" y="209933"/>
                  <a:pt x="326255" y="224816"/>
                  <a:pt x="328265" y="242191"/>
                </a:cubicBezTo>
                <a:cubicBezTo>
                  <a:pt x="328414" y="243680"/>
                  <a:pt x="329567" y="244908"/>
                  <a:pt x="331056" y="245131"/>
                </a:cubicBezTo>
                <a:lnTo>
                  <a:pt x="460948" y="266413"/>
                </a:lnTo>
                <a:cubicBezTo>
                  <a:pt x="466082" y="267269"/>
                  <a:pt x="464074" y="259158"/>
                  <a:pt x="477022" y="248257"/>
                </a:cubicBezTo>
                <a:cubicBezTo>
                  <a:pt x="478175" y="247290"/>
                  <a:pt x="478548" y="245653"/>
                  <a:pt x="477914" y="244313"/>
                </a:cubicBezTo>
                <a:close/>
                <a:moveTo>
                  <a:pt x="430663" y="88302"/>
                </a:moveTo>
                <a:lnTo>
                  <a:pt x="497226" y="235606"/>
                </a:lnTo>
                <a:cubicBezTo>
                  <a:pt x="499235" y="240034"/>
                  <a:pt x="504072" y="234900"/>
                  <a:pt x="518546" y="238211"/>
                </a:cubicBezTo>
                <a:lnTo>
                  <a:pt x="518583" y="238211"/>
                </a:lnTo>
                <a:cubicBezTo>
                  <a:pt x="520034" y="238583"/>
                  <a:pt x="521523" y="237876"/>
                  <a:pt x="522229" y="236574"/>
                </a:cubicBezTo>
                <a:lnTo>
                  <a:pt x="580607" y="129904"/>
                </a:lnTo>
                <a:lnTo>
                  <a:pt x="580644" y="129867"/>
                </a:lnTo>
                <a:cubicBezTo>
                  <a:pt x="581388" y="128564"/>
                  <a:pt x="581128" y="126927"/>
                  <a:pt x="580049" y="125885"/>
                </a:cubicBezTo>
                <a:cubicBezTo>
                  <a:pt x="571715" y="117737"/>
                  <a:pt x="566655" y="106835"/>
                  <a:pt x="565799" y="95226"/>
                </a:cubicBezTo>
                <a:cubicBezTo>
                  <a:pt x="565724" y="93737"/>
                  <a:pt x="564645" y="92472"/>
                  <a:pt x="563157" y="92175"/>
                </a:cubicBezTo>
                <a:lnTo>
                  <a:pt x="446810" y="68140"/>
                </a:lnTo>
                <a:cubicBezTo>
                  <a:pt x="441936" y="67135"/>
                  <a:pt x="443386" y="74390"/>
                  <a:pt x="431554" y="84399"/>
                </a:cubicBezTo>
                <a:lnTo>
                  <a:pt x="431591" y="84362"/>
                </a:lnTo>
                <a:cubicBezTo>
                  <a:pt x="430438" y="85329"/>
                  <a:pt x="430066" y="86966"/>
                  <a:pt x="430698" y="88305"/>
                </a:cubicBezTo>
                <a:close/>
                <a:moveTo>
                  <a:pt x="480595" y="324160"/>
                </a:moveTo>
                <a:lnTo>
                  <a:pt x="480558" y="324160"/>
                </a:lnTo>
                <a:cubicBezTo>
                  <a:pt x="469247" y="316310"/>
                  <a:pt x="461880" y="303957"/>
                  <a:pt x="460317" y="290265"/>
                </a:cubicBezTo>
                <a:cubicBezTo>
                  <a:pt x="460168" y="288776"/>
                  <a:pt x="459015" y="287548"/>
                  <a:pt x="457526" y="287325"/>
                </a:cubicBezTo>
                <a:lnTo>
                  <a:pt x="327672" y="266043"/>
                </a:lnTo>
                <a:cubicBezTo>
                  <a:pt x="326184" y="265783"/>
                  <a:pt x="324732" y="266564"/>
                  <a:pt x="324100" y="267940"/>
                </a:cubicBezTo>
                <a:cubicBezTo>
                  <a:pt x="318221" y="280479"/>
                  <a:pt x="307171" y="289855"/>
                  <a:pt x="293850" y="293650"/>
                </a:cubicBezTo>
                <a:cubicBezTo>
                  <a:pt x="292400" y="294060"/>
                  <a:pt x="291395" y="295399"/>
                  <a:pt x="291395" y="296887"/>
                </a:cubicBezTo>
                <a:lnTo>
                  <a:pt x="291395" y="366949"/>
                </a:lnTo>
                <a:cubicBezTo>
                  <a:pt x="291395" y="368436"/>
                  <a:pt x="292400" y="369777"/>
                  <a:pt x="293850" y="370148"/>
                </a:cubicBezTo>
                <a:cubicBezTo>
                  <a:pt x="318481" y="377180"/>
                  <a:pt x="333253" y="402369"/>
                  <a:pt x="327299" y="427298"/>
                </a:cubicBezTo>
                <a:cubicBezTo>
                  <a:pt x="326965" y="428749"/>
                  <a:pt x="327635" y="430275"/>
                  <a:pt x="328937" y="431019"/>
                </a:cubicBezTo>
                <a:lnTo>
                  <a:pt x="395686" y="468412"/>
                </a:lnTo>
                <a:lnTo>
                  <a:pt x="395649" y="468375"/>
                </a:lnTo>
                <a:cubicBezTo>
                  <a:pt x="396988" y="469157"/>
                  <a:pt x="398625" y="468896"/>
                  <a:pt x="399667" y="467854"/>
                </a:cubicBezTo>
                <a:cubicBezTo>
                  <a:pt x="409267" y="458254"/>
                  <a:pt x="422512" y="453194"/>
                  <a:pt x="436056" y="453939"/>
                </a:cubicBezTo>
                <a:cubicBezTo>
                  <a:pt x="437544" y="454051"/>
                  <a:pt x="438921" y="453120"/>
                  <a:pt x="439404" y="451670"/>
                </a:cubicBezTo>
                <a:lnTo>
                  <a:pt x="481894" y="327959"/>
                </a:lnTo>
                <a:cubicBezTo>
                  <a:pt x="482378" y="326582"/>
                  <a:pt x="481857" y="325020"/>
                  <a:pt x="480629" y="324163"/>
                </a:cubicBezTo>
                <a:close/>
                <a:moveTo>
                  <a:pt x="639281" y="410555"/>
                </a:moveTo>
                <a:lnTo>
                  <a:pt x="639244" y="410555"/>
                </a:lnTo>
                <a:cubicBezTo>
                  <a:pt x="646499" y="406946"/>
                  <a:pt x="654574" y="405271"/>
                  <a:pt x="662684" y="405607"/>
                </a:cubicBezTo>
                <a:cubicBezTo>
                  <a:pt x="664172" y="405718"/>
                  <a:pt x="665549" y="404750"/>
                  <a:pt x="665996" y="403337"/>
                </a:cubicBezTo>
                <a:lnTo>
                  <a:pt x="709454" y="272368"/>
                </a:lnTo>
                <a:cubicBezTo>
                  <a:pt x="709900" y="270955"/>
                  <a:pt x="709379" y="269392"/>
                  <a:pt x="708151" y="268573"/>
                </a:cubicBezTo>
                <a:cubicBezTo>
                  <a:pt x="686645" y="253989"/>
                  <a:pt x="680692" y="224966"/>
                  <a:pt x="694719" y="203125"/>
                </a:cubicBezTo>
                <a:cubicBezTo>
                  <a:pt x="695538" y="201860"/>
                  <a:pt x="695388" y="200187"/>
                  <a:pt x="694384" y="199070"/>
                </a:cubicBezTo>
                <a:lnTo>
                  <a:pt x="638276" y="135707"/>
                </a:lnTo>
                <a:lnTo>
                  <a:pt x="638313" y="135707"/>
                </a:lnTo>
                <a:cubicBezTo>
                  <a:pt x="637309" y="134591"/>
                  <a:pt x="635671" y="134256"/>
                  <a:pt x="634332" y="134925"/>
                </a:cubicBezTo>
                <a:cubicBezTo>
                  <a:pt x="624547" y="139614"/>
                  <a:pt x="613496" y="140878"/>
                  <a:pt x="602892" y="138460"/>
                </a:cubicBezTo>
                <a:cubicBezTo>
                  <a:pt x="601441" y="138089"/>
                  <a:pt x="599915" y="138795"/>
                  <a:pt x="599209" y="140097"/>
                </a:cubicBezTo>
                <a:lnTo>
                  <a:pt x="540831" y="246768"/>
                </a:lnTo>
                <a:cubicBezTo>
                  <a:pt x="540087" y="248107"/>
                  <a:pt x="540347" y="249744"/>
                  <a:pt x="541426" y="250786"/>
                </a:cubicBezTo>
                <a:cubicBezTo>
                  <a:pt x="557425" y="266525"/>
                  <a:pt x="560365" y="291268"/>
                  <a:pt x="548458" y="310318"/>
                </a:cubicBezTo>
                <a:cubicBezTo>
                  <a:pt x="547639" y="311583"/>
                  <a:pt x="547789" y="313220"/>
                  <a:pt x="548793" y="314336"/>
                </a:cubicBezTo>
                <a:lnTo>
                  <a:pt x="635336" y="409844"/>
                </a:lnTo>
                <a:cubicBezTo>
                  <a:pt x="636341" y="410922"/>
                  <a:pt x="637941" y="411220"/>
                  <a:pt x="639243" y="410550"/>
                </a:cubicBezTo>
                <a:close/>
              </a:path>
            </a:pathLst>
          </a:custGeom>
          <a:solidFill>
            <a:srgbClr val="29BBDB"/>
          </a:solidFill>
          <a:ln w="9525" cap="flat">
            <a:noFill/>
            <a:prstDash val="solid"/>
            <a:miter/>
          </a:ln>
        </p:spPr>
        <p:txBody>
          <a:bodyPr rtlCol="0" anchor="ctr"/>
          <a:lstStyle/>
          <a:p>
            <a:endParaRPr lang="zh-CN" altLang="en-US"/>
          </a:p>
        </p:txBody>
      </p:sp>
      <p:sp>
        <p:nvSpPr>
          <p:cNvPr id="14" name="Freeform: Shape 13">
            <a:extLst>
              <a:ext uri="{FF2B5EF4-FFF2-40B4-BE49-F238E27FC236}">
                <a16:creationId xmlns:a16="http://schemas.microsoft.com/office/drawing/2014/main" id="{2FFD9F20-15E7-8D99-FE8E-13DCAF674EEB}"/>
              </a:ext>
            </a:extLst>
          </p:cNvPr>
          <p:cNvSpPr>
            <a:spLocks noChangeAspect="1"/>
          </p:cNvSpPr>
          <p:nvPr/>
        </p:nvSpPr>
        <p:spPr>
          <a:xfrm>
            <a:off x="4572000" y="1567427"/>
            <a:ext cx="457200" cy="457200"/>
          </a:xfrm>
          <a:custGeom>
            <a:avLst/>
            <a:gdLst>
              <a:gd name="connsiteX0" fmla="*/ 200025 w 400050"/>
              <a:gd name="connsiteY0" fmla="*/ 0 h 400050"/>
              <a:gd name="connsiteX1" fmla="*/ 161515 w 400050"/>
              <a:gd name="connsiteY1" fmla="*/ 25470 h 400050"/>
              <a:gd name="connsiteX2" fmla="*/ 143523 w 400050"/>
              <a:gd name="connsiteY2" fmla="*/ 63646 h 400050"/>
              <a:gd name="connsiteX3" fmla="*/ 103823 w 400050"/>
              <a:gd name="connsiteY3" fmla="*/ 49359 h 400050"/>
              <a:gd name="connsiteX4" fmla="*/ 58579 w 400050"/>
              <a:gd name="connsiteY4" fmla="*/ 58579 h 400050"/>
              <a:gd name="connsiteX5" fmla="*/ 49359 w 400050"/>
              <a:gd name="connsiteY5" fmla="*/ 103823 h 400050"/>
              <a:gd name="connsiteX6" fmla="*/ 63627 w 400050"/>
              <a:gd name="connsiteY6" fmla="*/ 143523 h 400050"/>
              <a:gd name="connsiteX7" fmla="*/ 25451 w 400050"/>
              <a:gd name="connsiteY7" fmla="*/ 161515 h 400050"/>
              <a:gd name="connsiteX8" fmla="*/ 0 w 400050"/>
              <a:gd name="connsiteY8" fmla="*/ 200025 h 400050"/>
              <a:gd name="connsiteX9" fmla="*/ 25451 w 400050"/>
              <a:gd name="connsiteY9" fmla="*/ 238535 h 400050"/>
              <a:gd name="connsiteX10" fmla="*/ 63646 w 400050"/>
              <a:gd name="connsiteY10" fmla="*/ 256527 h 400050"/>
              <a:gd name="connsiteX11" fmla="*/ 49359 w 400050"/>
              <a:gd name="connsiteY11" fmla="*/ 296228 h 400050"/>
              <a:gd name="connsiteX12" fmla="*/ 58579 w 400050"/>
              <a:gd name="connsiteY12" fmla="*/ 341471 h 400050"/>
              <a:gd name="connsiteX13" fmla="*/ 103823 w 400050"/>
              <a:gd name="connsiteY13" fmla="*/ 350691 h 400050"/>
              <a:gd name="connsiteX14" fmla="*/ 143523 w 400050"/>
              <a:gd name="connsiteY14" fmla="*/ 336423 h 400050"/>
              <a:gd name="connsiteX15" fmla="*/ 161515 w 400050"/>
              <a:gd name="connsiteY15" fmla="*/ 374599 h 400050"/>
              <a:gd name="connsiteX16" fmla="*/ 200025 w 400050"/>
              <a:gd name="connsiteY16" fmla="*/ 400050 h 400050"/>
              <a:gd name="connsiteX17" fmla="*/ 238535 w 400050"/>
              <a:gd name="connsiteY17" fmla="*/ 374599 h 400050"/>
              <a:gd name="connsiteX18" fmla="*/ 256527 w 400050"/>
              <a:gd name="connsiteY18" fmla="*/ 336423 h 400050"/>
              <a:gd name="connsiteX19" fmla="*/ 296228 w 400050"/>
              <a:gd name="connsiteY19" fmla="*/ 350691 h 400050"/>
              <a:gd name="connsiteX20" fmla="*/ 341452 w 400050"/>
              <a:gd name="connsiteY20" fmla="*/ 341471 h 400050"/>
              <a:gd name="connsiteX21" fmla="*/ 350691 w 400050"/>
              <a:gd name="connsiteY21" fmla="*/ 296228 h 400050"/>
              <a:gd name="connsiteX22" fmla="*/ 336404 w 400050"/>
              <a:gd name="connsiteY22" fmla="*/ 256508 h 400050"/>
              <a:gd name="connsiteX23" fmla="*/ 374580 w 400050"/>
              <a:gd name="connsiteY23" fmla="*/ 238535 h 400050"/>
              <a:gd name="connsiteX24" fmla="*/ 400050 w 400050"/>
              <a:gd name="connsiteY24" fmla="*/ 200025 h 400050"/>
              <a:gd name="connsiteX25" fmla="*/ 374580 w 400050"/>
              <a:gd name="connsiteY25" fmla="*/ 161515 h 400050"/>
              <a:gd name="connsiteX26" fmla="*/ 336423 w 400050"/>
              <a:gd name="connsiteY26" fmla="*/ 143523 h 400050"/>
              <a:gd name="connsiteX27" fmla="*/ 350691 w 400050"/>
              <a:gd name="connsiteY27" fmla="*/ 103823 h 400050"/>
              <a:gd name="connsiteX28" fmla="*/ 341471 w 400050"/>
              <a:gd name="connsiteY28" fmla="*/ 58598 h 400050"/>
              <a:gd name="connsiteX29" fmla="*/ 296228 w 400050"/>
              <a:gd name="connsiteY29" fmla="*/ 49359 h 400050"/>
              <a:gd name="connsiteX30" fmla="*/ 256508 w 400050"/>
              <a:gd name="connsiteY30" fmla="*/ 63646 h 400050"/>
              <a:gd name="connsiteX31" fmla="*/ 238535 w 400050"/>
              <a:gd name="connsiteY31" fmla="*/ 25470 h 400050"/>
              <a:gd name="connsiteX32" fmla="*/ 200025 w 400050"/>
              <a:gd name="connsiteY32" fmla="*/ 0 h 400050"/>
              <a:gd name="connsiteX33" fmla="*/ 200025 w 400050"/>
              <a:gd name="connsiteY33" fmla="*/ 19050 h 400050"/>
              <a:gd name="connsiteX34" fmla="*/ 214513 w 400050"/>
              <a:gd name="connsiteY34" fmla="*/ 26175 h 400050"/>
              <a:gd name="connsiteX35" fmla="*/ 230810 w 400050"/>
              <a:gd name="connsiteY35" fmla="*/ 50435 h 400050"/>
              <a:gd name="connsiteX36" fmla="*/ 239592 w 400050"/>
              <a:gd name="connsiteY36" fmla="*/ 72723 h 400050"/>
              <a:gd name="connsiteX37" fmla="*/ 200025 w 400050"/>
              <a:gd name="connsiteY37" fmla="*/ 99117 h 400050"/>
              <a:gd name="connsiteX38" fmla="*/ 160458 w 400050"/>
              <a:gd name="connsiteY38" fmla="*/ 72704 h 400050"/>
              <a:gd name="connsiteX39" fmla="*/ 169240 w 400050"/>
              <a:gd name="connsiteY39" fmla="*/ 50435 h 400050"/>
              <a:gd name="connsiteX40" fmla="*/ 185537 w 400050"/>
              <a:gd name="connsiteY40" fmla="*/ 26175 h 400050"/>
              <a:gd name="connsiteX41" fmla="*/ 200025 w 400050"/>
              <a:gd name="connsiteY41" fmla="*/ 19050 h 400050"/>
              <a:gd name="connsiteX42" fmla="*/ 87325 w 400050"/>
              <a:gd name="connsiteY42" fmla="*/ 66846 h 400050"/>
              <a:gd name="connsiteX43" fmla="*/ 115995 w 400050"/>
              <a:gd name="connsiteY43" fmla="*/ 72476 h 400050"/>
              <a:gd name="connsiteX44" fmla="*/ 137960 w 400050"/>
              <a:gd name="connsiteY44" fmla="*/ 82020 h 400050"/>
              <a:gd name="connsiteX45" fmla="*/ 128664 w 400050"/>
              <a:gd name="connsiteY45" fmla="*/ 128664 h 400050"/>
              <a:gd name="connsiteX46" fmla="*/ 82001 w 400050"/>
              <a:gd name="connsiteY46" fmla="*/ 137960 h 400050"/>
              <a:gd name="connsiteX47" fmla="*/ 72457 w 400050"/>
              <a:gd name="connsiteY47" fmla="*/ 116015 h 400050"/>
              <a:gd name="connsiteX48" fmla="*/ 66827 w 400050"/>
              <a:gd name="connsiteY48" fmla="*/ 87344 h 400050"/>
              <a:gd name="connsiteX49" fmla="*/ 72047 w 400050"/>
              <a:gd name="connsiteY49" fmla="*/ 72066 h 400050"/>
              <a:gd name="connsiteX50" fmla="*/ 87325 w 400050"/>
              <a:gd name="connsiteY50" fmla="*/ 66846 h 400050"/>
              <a:gd name="connsiteX51" fmla="*/ 312725 w 400050"/>
              <a:gd name="connsiteY51" fmla="*/ 66846 h 400050"/>
              <a:gd name="connsiteX52" fmla="*/ 328003 w 400050"/>
              <a:gd name="connsiteY52" fmla="*/ 72066 h 400050"/>
              <a:gd name="connsiteX53" fmla="*/ 333223 w 400050"/>
              <a:gd name="connsiteY53" fmla="*/ 87344 h 400050"/>
              <a:gd name="connsiteX54" fmla="*/ 327593 w 400050"/>
              <a:gd name="connsiteY54" fmla="*/ 116015 h 400050"/>
              <a:gd name="connsiteX55" fmla="*/ 318068 w 400050"/>
              <a:gd name="connsiteY55" fmla="*/ 137979 h 400050"/>
              <a:gd name="connsiteX56" fmla="*/ 271386 w 400050"/>
              <a:gd name="connsiteY56" fmla="*/ 128664 h 400050"/>
              <a:gd name="connsiteX57" fmla="*/ 262090 w 400050"/>
              <a:gd name="connsiteY57" fmla="*/ 82001 h 400050"/>
              <a:gd name="connsiteX58" fmla="*/ 284055 w 400050"/>
              <a:gd name="connsiteY58" fmla="*/ 72476 h 400050"/>
              <a:gd name="connsiteX59" fmla="*/ 312725 w 400050"/>
              <a:gd name="connsiteY59" fmla="*/ 66846 h 400050"/>
              <a:gd name="connsiteX60" fmla="*/ 155057 w 400050"/>
              <a:gd name="connsiteY60" fmla="*/ 91478 h 400050"/>
              <a:gd name="connsiteX61" fmla="*/ 184604 w 400050"/>
              <a:gd name="connsiteY61" fmla="*/ 111252 h 400050"/>
              <a:gd name="connsiteX62" fmla="*/ 168850 w 400050"/>
              <a:gd name="connsiteY62" fmla="*/ 124739 h 400050"/>
              <a:gd name="connsiteX63" fmla="*/ 148161 w 400050"/>
              <a:gd name="connsiteY63" fmla="*/ 126340 h 400050"/>
              <a:gd name="connsiteX64" fmla="*/ 155057 w 400050"/>
              <a:gd name="connsiteY64" fmla="*/ 91478 h 400050"/>
              <a:gd name="connsiteX65" fmla="*/ 244993 w 400050"/>
              <a:gd name="connsiteY65" fmla="*/ 91478 h 400050"/>
              <a:gd name="connsiteX66" fmla="*/ 251889 w 400050"/>
              <a:gd name="connsiteY66" fmla="*/ 126340 h 400050"/>
              <a:gd name="connsiteX67" fmla="*/ 231181 w 400050"/>
              <a:gd name="connsiteY67" fmla="*/ 124739 h 400050"/>
              <a:gd name="connsiteX68" fmla="*/ 215446 w 400050"/>
              <a:gd name="connsiteY68" fmla="*/ 111252 h 400050"/>
              <a:gd name="connsiteX69" fmla="*/ 244993 w 400050"/>
              <a:gd name="connsiteY69" fmla="*/ 91478 h 400050"/>
              <a:gd name="connsiteX70" fmla="*/ 200025 w 400050"/>
              <a:gd name="connsiteY70" fmla="*/ 123196 h 400050"/>
              <a:gd name="connsiteX71" fmla="*/ 200787 w 400050"/>
              <a:gd name="connsiteY71" fmla="*/ 123825 h 400050"/>
              <a:gd name="connsiteX72" fmla="*/ 200025 w 400050"/>
              <a:gd name="connsiteY72" fmla="*/ 123806 h 400050"/>
              <a:gd name="connsiteX73" fmla="*/ 199263 w 400050"/>
              <a:gd name="connsiteY73" fmla="*/ 123825 h 400050"/>
              <a:gd name="connsiteX74" fmla="*/ 200025 w 400050"/>
              <a:gd name="connsiteY74" fmla="*/ 123196 h 400050"/>
              <a:gd name="connsiteX75" fmla="*/ 200025 w 400050"/>
              <a:gd name="connsiteY75" fmla="*/ 142875 h 400050"/>
              <a:gd name="connsiteX76" fmla="*/ 223466 w 400050"/>
              <a:gd name="connsiteY76" fmla="*/ 143399 h 400050"/>
              <a:gd name="connsiteX77" fmla="*/ 240411 w 400050"/>
              <a:gd name="connsiteY77" fmla="*/ 159620 h 400050"/>
              <a:gd name="connsiteX78" fmla="*/ 256651 w 400050"/>
              <a:gd name="connsiteY78" fmla="*/ 176584 h 400050"/>
              <a:gd name="connsiteX79" fmla="*/ 257156 w 400050"/>
              <a:gd name="connsiteY79" fmla="*/ 200025 h 400050"/>
              <a:gd name="connsiteX80" fmla="*/ 256651 w 400050"/>
              <a:gd name="connsiteY80" fmla="*/ 223485 h 400050"/>
              <a:gd name="connsiteX81" fmla="*/ 240430 w 400050"/>
              <a:gd name="connsiteY81" fmla="*/ 240430 h 400050"/>
              <a:gd name="connsiteX82" fmla="*/ 223485 w 400050"/>
              <a:gd name="connsiteY82" fmla="*/ 256651 h 400050"/>
              <a:gd name="connsiteX83" fmla="*/ 200025 w 400050"/>
              <a:gd name="connsiteY83" fmla="*/ 257156 h 400050"/>
              <a:gd name="connsiteX84" fmla="*/ 176565 w 400050"/>
              <a:gd name="connsiteY84" fmla="*/ 256651 h 400050"/>
              <a:gd name="connsiteX85" fmla="*/ 159620 w 400050"/>
              <a:gd name="connsiteY85" fmla="*/ 240430 h 400050"/>
              <a:gd name="connsiteX86" fmla="*/ 143399 w 400050"/>
              <a:gd name="connsiteY86" fmla="*/ 223485 h 400050"/>
              <a:gd name="connsiteX87" fmla="*/ 142875 w 400050"/>
              <a:gd name="connsiteY87" fmla="*/ 200025 h 400050"/>
              <a:gd name="connsiteX88" fmla="*/ 143399 w 400050"/>
              <a:gd name="connsiteY88" fmla="*/ 176584 h 400050"/>
              <a:gd name="connsiteX89" fmla="*/ 159620 w 400050"/>
              <a:gd name="connsiteY89" fmla="*/ 159639 h 400050"/>
              <a:gd name="connsiteX90" fmla="*/ 176584 w 400050"/>
              <a:gd name="connsiteY90" fmla="*/ 143399 h 400050"/>
              <a:gd name="connsiteX91" fmla="*/ 200025 w 400050"/>
              <a:gd name="connsiteY91" fmla="*/ 142875 h 400050"/>
              <a:gd name="connsiteX92" fmla="*/ 146723 w 400050"/>
              <a:gd name="connsiteY92" fmla="*/ 145590 h 400050"/>
              <a:gd name="connsiteX93" fmla="*/ 146152 w 400050"/>
              <a:gd name="connsiteY93" fmla="*/ 146152 h 400050"/>
              <a:gd name="connsiteX94" fmla="*/ 145590 w 400050"/>
              <a:gd name="connsiteY94" fmla="*/ 146723 h 400050"/>
              <a:gd name="connsiteX95" fmla="*/ 145685 w 400050"/>
              <a:gd name="connsiteY95" fmla="*/ 145685 h 400050"/>
              <a:gd name="connsiteX96" fmla="*/ 146723 w 400050"/>
              <a:gd name="connsiteY96" fmla="*/ 145590 h 400050"/>
              <a:gd name="connsiteX97" fmla="*/ 253327 w 400050"/>
              <a:gd name="connsiteY97" fmla="*/ 145590 h 400050"/>
              <a:gd name="connsiteX98" fmla="*/ 254365 w 400050"/>
              <a:gd name="connsiteY98" fmla="*/ 145685 h 400050"/>
              <a:gd name="connsiteX99" fmla="*/ 254460 w 400050"/>
              <a:gd name="connsiteY99" fmla="*/ 146723 h 400050"/>
              <a:gd name="connsiteX100" fmla="*/ 253898 w 400050"/>
              <a:gd name="connsiteY100" fmla="*/ 146152 h 400050"/>
              <a:gd name="connsiteX101" fmla="*/ 253327 w 400050"/>
              <a:gd name="connsiteY101" fmla="*/ 145590 h 400050"/>
              <a:gd name="connsiteX102" fmla="*/ 126340 w 400050"/>
              <a:gd name="connsiteY102" fmla="*/ 148142 h 400050"/>
              <a:gd name="connsiteX103" fmla="*/ 124739 w 400050"/>
              <a:gd name="connsiteY103" fmla="*/ 168869 h 400050"/>
              <a:gd name="connsiteX104" fmla="*/ 111252 w 400050"/>
              <a:gd name="connsiteY104" fmla="*/ 184623 h 400050"/>
              <a:gd name="connsiteX105" fmla="*/ 91440 w 400050"/>
              <a:gd name="connsiteY105" fmla="*/ 155057 h 400050"/>
              <a:gd name="connsiteX106" fmla="*/ 126340 w 400050"/>
              <a:gd name="connsiteY106" fmla="*/ 148142 h 400050"/>
              <a:gd name="connsiteX107" fmla="*/ 273710 w 400050"/>
              <a:gd name="connsiteY107" fmla="*/ 148161 h 400050"/>
              <a:gd name="connsiteX108" fmla="*/ 308591 w 400050"/>
              <a:gd name="connsiteY108" fmla="*/ 155057 h 400050"/>
              <a:gd name="connsiteX109" fmla="*/ 288798 w 400050"/>
              <a:gd name="connsiteY109" fmla="*/ 184604 h 400050"/>
              <a:gd name="connsiteX110" fmla="*/ 275311 w 400050"/>
              <a:gd name="connsiteY110" fmla="*/ 168850 h 400050"/>
              <a:gd name="connsiteX111" fmla="*/ 273710 w 400050"/>
              <a:gd name="connsiteY111" fmla="*/ 148161 h 400050"/>
              <a:gd name="connsiteX112" fmla="*/ 72685 w 400050"/>
              <a:gd name="connsiteY112" fmla="*/ 160439 h 400050"/>
              <a:gd name="connsiteX113" fmla="*/ 99098 w 400050"/>
              <a:gd name="connsiteY113" fmla="*/ 200044 h 400050"/>
              <a:gd name="connsiteX114" fmla="*/ 72704 w 400050"/>
              <a:gd name="connsiteY114" fmla="*/ 239592 h 400050"/>
              <a:gd name="connsiteX115" fmla="*/ 50416 w 400050"/>
              <a:gd name="connsiteY115" fmla="*/ 230810 h 400050"/>
              <a:gd name="connsiteX116" fmla="*/ 26156 w 400050"/>
              <a:gd name="connsiteY116" fmla="*/ 214513 h 400050"/>
              <a:gd name="connsiteX117" fmla="*/ 19050 w 400050"/>
              <a:gd name="connsiteY117" fmla="*/ 200025 h 400050"/>
              <a:gd name="connsiteX118" fmla="*/ 26156 w 400050"/>
              <a:gd name="connsiteY118" fmla="*/ 185537 h 400050"/>
              <a:gd name="connsiteX119" fmla="*/ 50416 w 400050"/>
              <a:gd name="connsiteY119" fmla="*/ 169240 h 400050"/>
              <a:gd name="connsiteX120" fmla="*/ 72685 w 400050"/>
              <a:gd name="connsiteY120" fmla="*/ 160439 h 400050"/>
              <a:gd name="connsiteX121" fmla="*/ 327365 w 400050"/>
              <a:gd name="connsiteY121" fmla="*/ 160458 h 400050"/>
              <a:gd name="connsiteX122" fmla="*/ 349615 w 400050"/>
              <a:gd name="connsiteY122" fmla="*/ 169240 h 400050"/>
              <a:gd name="connsiteX123" fmla="*/ 373875 w 400050"/>
              <a:gd name="connsiteY123" fmla="*/ 185537 h 400050"/>
              <a:gd name="connsiteX124" fmla="*/ 381000 w 400050"/>
              <a:gd name="connsiteY124" fmla="*/ 200025 h 400050"/>
              <a:gd name="connsiteX125" fmla="*/ 373875 w 400050"/>
              <a:gd name="connsiteY125" fmla="*/ 214513 h 400050"/>
              <a:gd name="connsiteX126" fmla="*/ 349615 w 400050"/>
              <a:gd name="connsiteY126" fmla="*/ 230810 h 400050"/>
              <a:gd name="connsiteX127" fmla="*/ 327327 w 400050"/>
              <a:gd name="connsiteY127" fmla="*/ 239592 h 400050"/>
              <a:gd name="connsiteX128" fmla="*/ 300952 w 400050"/>
              <a:gd name="connsiteY128" fmla="*/ 200044 h 400050"/>
              <a:gd name="connsiteX129" fmla="*/ 327365 w 400050"/>
              <a:gd name="connsiteY129" fmla="*/ 160458 h 400050"/>
              <a:gd name="connsiteX130" fmla="*/ 200025 w 400050"/>
              <a:gd name="connsiteY130" fmla="*/ 161925 h 400050"/>
              <a:gd name="connsiteX131" fmla="*/ 161925 w 400050"/>
              <a:gd name="connsiteY131" fmla="*/ 200025 h 400050"/>
              <a:gd name="connsiteX132" fmla="*/ 200025 w 400050"/>
              <a:gd name="connsiteY132" fmla="*/ 238125 h 400050"/>
              <a:gd name="connsiteX133" fmla="*/ 238125 w 400050"/>
              <a:gd name="connsiteY133" fmla="*/ 200025 h 400050"/>
              <a:gd name="connsiteX134" fmla="*/ 200025 w 400050"/>
              <a:gd name="connsiteY134" fmla="*/ 161925 h 400050"/>
              <a:gd name="connsiteX135" fmla="*/ 200025 w 400050"/>
              <a:gd name="connsiteY135" fmla="*/ 180975 h 400050"/>
              <a:gd name="connsiteX136" fmla="*/ 219075 w 400050"/>
              <a:gd name="connsiteY136" fmla="*/ 200025 h 400050"/>
              <a:gd name="connsiteX137" fmla="*/ 200025 w 400050"/>
              <a:gd name="connsiteY137" fmla="*/ 219075 h 400050"/>
              <a:gd name="connsiteX138" fmla="*/ 180975 w 400050"/>
              <a:gd name="connsiteY138" fmla="*/ 200025 h 400050"/>
              <a:gd name="connsiteX139" fmla="*/ 200025 w 400050"/>
              <a:gd name="connsiteY139" fmla="*/ 180975 h 400050"/>
              <a:gd name="connsiteX140" fmla="*/ 276225 w 400050"/>
              <a:gd name="connsiteY140" fmla="*/ 199244 h 400050"/>
              <a:gd name="connsiteX141" fmla="*/ 276873 w 400050"/>
              <a:gd name="connsiteY141" fmla="*/ 200044 h 400050"/>
              <a:gd name="connsiteX142" fmla="*/ 276206 w 400050"/>
              <a:gd name="connsiteY142" fmla="*/ 200844 h 400050"/>
              <a:gd name="connsiteX143" fmla="*/ 276225 w 400050"/>
              <a:gd name="connsiteY143" fmla="*/ 200025 h 400050"/>
              <a:gd name="connsiteX144" fmla="*/ 276225 w 400050"/>
              <a:gd name="connsiteY144" fmla="*/ 199244 h 400050"/>
              <a:gd name="connsiteX145" fmla="*/ 123825 w 400050"/>
              <a:gd name="connsiteY145" fmla="*/ 199263 h 400050"/>
              <a:gd name="connsiteX146" fmla="*/ 123806 w 400050"/>
              <a:gd name="connsiteY146" fmla="*/ 200025 h 400050"/>
              <a:gd name="connsiteX147" fmla="*/ 123825 w 400050"/>
              <a:gd name="connsiteY147" fmla="*/ 200825 h 400050"/>
              <a:gd name="connsiteX148" fmla="*/ 123177 w 400050"/>
              <a:gd name="connsiteY148" fmla="*/ 200044 h 400050"/>
              <a:gd name="connsiteX149" fmla="*/ 123825 w 400050"/>
              <a:gd name="connsiteY149" fmla="*/ 199263 h 400050"/>
              <a:gd name="connsiteX150" fmla="*/ 111252 w 400050"/>
              <a:gd name="connsiteY150" fmla="*/ 215465 h 400050"/>
              <a:gd name="connsiteX151" fmla="*/ 124739 w 400050"/>
              <a:gd name="connsiteY151" fmla="*/ 231219 h 400050"/>
              <a:gd name="connsiteX152" fmla="*/ 126340 w 400050"/>
              <a:gd name="connsiteY152" fmla="*/ 251889 h 400050"/>
              <a:gd name="connsiteX153" fmla="*/ 91478 w 400050"/>
              <a:gd name="connsiteY153" fmla="*/ 244993 h 400050"/>
              <a:gd name="connsiteX154" fmla="*/ 111252 w 400050"/>
              <a:gd name="connsiteY154" fmla="*/ 215465 h 400050"/>
              <a:gd name="connsiteX155" fmla="*/ 288798 w 400050"/>
              <a:gd name="connsiteY155" fmla="*/ 215465 h 400050"/>
              <a:gd name="connsiteX156" fmla="*/ 308572 w 400050"/>
              <a:gd name="connsiteY156" fmla="*/ 244993 h 400050"/>
              <a:gd name="connsiteX157" fmla="*/ 273710 w 400050"/>
              <a:gd name="connsiteY157" fmla="*/ 251889 h 400050"/>
              <a:gd name="connsiteX158" fmla="*/ 275311 w 400050"/>
              <a:gd name="connsiteY158" fmla="*/ 231219 h 400050"/>
              <a:gd name="connsiteX159" fmla="*/ 288798 w 400050"/>
              <a:gd name="connsiteY159" fmla="*/ 215465 h 400050"/>
              <a:gd name="connsiteX160" fmla="*/ 145590 w 400050"/>
              <a:gd name="connsiteY160" fmla="*/ 253365 h 400050"/>
              <a:gd name="connsiteX161" fmla="*/ 146133 w 400050"/>
              <a:gd name="connsiteY161" fmla="*/ 253917 h 400050"/>
              <a:gd name="connsiteX162" fmla="*/ 146685 w 400050"/>
              <a:gd name="connsiteY162" fmla="*/ 254460 h 400050"/>
              <a:gd name="connsiteX163" fmla="*/ 145685 w 400050"/>
              <a:gd name="connsiteY163" fmla="*/ 254365 h 400050"/>
              <a:gd name="connsiteX164" fmla="*/ 145590 w 400050"/>
              <a:gd name="connsiteY164" fmla="*/ 253365 h 400050"/>
              <a:gd name="connsiteX165" fmla="*/ 254460 w 400050"/>
              <a:gd name="connsiteY165" fmla="*/ 253365 h 400050"/>
              <a:gd name="connsiteX166" fmla="*/ 254365 w 400050"/>
              <a:gd name="connsiteY166" fmla="*/ 254365 h 400050"/>
              <a:gd name="connsiteX167" fmla="*/ 253365 w 400050"/>
              <a:gd name="connsiteY167" fmla="*/ 254460 h 400050"/>
              <a:gd name="connsiteX168" fmla="*/ 253917 w 400050"/>
              <a:gd name="connsiteY168" fmla="*/ 253917 h 400050"/>
              <a:gd name="connsiteX169" fmla="*/ 254460 w 400050"/>
              <a:gd name="connsiteY169" fmla="*/ 253365 h 400050"/>
              <a:gd name="connsiteX170" fmla="*/ 82020 w 400050"/>
              <a:gd name="connsiteY170" fmla="*/ 262090 h 400050"/>
              <a:gd name="connsiteX171" fmla="*/ 128664 w 400050"/>
              <a:gd name="connsiteY171" fmla="*/ 271386 h 400050"/>
              <a:gd name="connsiteX172" fmla="*/ 137960 w 400050"/>
              <a:gd name="connsiteY172" fmla="*/ 318049 h 400050"/>
              <a:gd name="connsiteX173" fmla="*/ 116015 w 400050"/>
              <a:gd name="connsiteY173" fmla="*/ 327593 h 400050"/>
              <a:gd name="connsiteX174" fmla="*/ 87344 w 400050"/>
              <a:gd name="connsiteY174" fmla="*/ 333223 h 400050"/>
              <a:gd name="connsiteX175" fmla="*/ 72066 w 400050"/>
              <a:gd name="connsiteY175" fmla="*/ 328003 h 400050"/>
              <a:gd name="connsiteX176" fmla="*/ 66846 w 400050"/>
              <a:gd name="connsiteY176" fmla="*/ 312725 h 400050"/>
              <a:gd name="connsiteX177" fmla="*/ 72476 w 400050"/>
              <a:gd name="connsiteY177" fmla="*/ 284055 h 400050"/>
              <a:gd name="connsiteX178" fmla="*/ 82020 w 400050"/>
              <a:gd name="connsiteY178" fmla="*/ 262090 h 400050"/>
              <a:gd name="connsiteX179" fmla="*/ 318049 w 400050"/>
              <a:gd name="connsiteY179" fmla="*/ 262090 h 400050"/>
              <a:gd name="connsiteX180" fmla="*/ 327574 w 400050"/>
              <a:gd name="connsiteY180" fmla="*/ 284055 h 400050"/>
              <a:gd name="connsiteX181" fmla="*/ 333204 w 400050"/>
              <a:gd name="connsiteY181" fmla="*/ 312725 h 400050"/>
              <a:gd name="connsiteX182" fmla="*/ 327984 w 400050"/>
              <a:gd name="connsiteY182" fmla="*/ 328003 h 400050"/>
              <a:gd name="connsiteX183" fmla="*/ 312706 w 400050"/>
              <a:gd name="connsiteY183" fmla="*/ 333223 h 400050"/>
              <a:gd name="connsiteX184" fmla="*/ 284036 w 400050"/>
              <a:gd name="connsiteY184" fmla="*/ 327593 h 400050"/>
              <a:gd name="connsiteX185" fmla="*/ 262090 w 400050"/>
              <a:gd name="connsiteY185" fmla="*/ 318068 h 400050"/>
              <a:gd name="connsiteX186" fmla="*/ 271386 w 400050"/>
              <a:gd name="connsiteY186" fmla="*/ 271386 h 400050"/>
              <a:gd name="connsiteX187" fmla="*/ 318049 w 400050"/>
              <a:gd name="connsiteY187" fmla="*/ 262090 h 400050"/>
              <a:gd name="connsiteX188" fmla="*/ 148142 w 400050"/>
              <a:gd name="connsiteY188" fmla="*/ 273710 h 400050"/>
              <a:gd name="connsiteX189" fmla="*/ 168831 w 400050"/>
              <a:gd name="connsiteY189" fmla="*/ 275311 h 400050"/>
              <a:gd name="connsiteX190" fmla="*/ 184604 w 400050"/>
              <a:gd name="connsiteY190" fmla="*/ 288817 h 400050"/>
              <a:gd name="connsiteX191" fmla="*/ 155057 w 400050"/>
              <a:gd name="connsiteY191" fmla="*/ 308610 h 400050"/>
              <a:gd name="connsiteX192" fmla="*/ 148142 w 400050"/>
              <a:gd name="connsiteY192" fmla="*/ 273710 h 400050"/>
              <a:gd name="connsiteX193" fmla="*/ 251889 w 400050"/>
              <a:gd name="connsiteY193" fmla="*/ 273710 h 400050"/>
              <a:gd name="connsiteX194" fmla="*/ 244993 w 400050"/>
              <a:gd name="connsiteY194" fmla="*/ 308572 h 400050"/>
              <a:gd name="connsiteX195" fmla="*/ 215465 w 400050"/>
              <a:gd name="connsiteY195" fmla="*/ 288817 h 400050"/>
              <a:gd name="connsiteX196" fmla="*/ 231219 w 400050"/>
              <a:gd name="connsiteY196" fmla="*/ 275311 h 400050"/>
              <a:gd name="connsiteX197" fmla="*/ 251889 w 400050"/>
              <a:gd name="connsiteY197" fmla="*/ 273710 h 400050"/>
              <a:gd name="connsiteX198" fmla="*/ 199206 w 400050"/>
              <a:gd name="connsiteY198" fmla="*/ 276206 h 400050"/>
              <a:gd name="connsiteX199" fmla="*/ 200025 w 400050"/>
              <a:gd name="connsiteY199" fmla="*/ 276225 h 400050"/>
              <a:gd name="connsiteX200" fmla="*/ 200844 w 400050"/>
              <a:gd name="connsiteY200" fmla="*/ 276206 h 400050"/>
              <a:gd name="connsiteX201" fmla="*/ 200025 w 400050"/>
              <a:gd name="connsiteY201" fmla="*/ 276892 h 400050"/>
              <a:gd name="connsiteX202" fmla="*/ 199206 w 400050"/>
              <a:gd name="connsiteY202" fmla="*/ 276206 h 400050"/>
              <a:gd name="connsiteX203" fmla="*/ 200025 w 400050"/>
              <a:gd name="connsiteY203" fmla="*/ 300971 h 400050"/>
              <a:gd name="connsiteX204" fmla="*/ 239592 w 400050"/>
              <a:gd name="connsiteY204" fmla="*/ 327346 h 400050"/>
              <a:gd name="connsiteX205" fmla="*/ 230810 w 400050"/>
              <a:gd name="connsiteY205" fmla="*/ 349634 h 400050"/>
              <a:gd name="connsiteX206" fmla="*/ 214513 w 400050"/>
              <a:gd name="connsiteY206" fmla="*/ 373894 h 400050"/>
              <a:gd name="connsiteX207" fmla="*/ 200025 w 400050"/>
              <a:gd name="connsiteY207" fmla="*/ 381000 h 400050"/>
              <a:gd name="connsiteX208" fmla="*/ 185537 w 400050"/>
              <a:gd name="connsiteY208" fmla="*/ 373894 h 400050"/>
              <a:gd name="connsiteX209" fmla="*/ 169240 w 400050"/>
              <a:gd name="connsiteY209" fmla="*/ 349634 h 400050"/>
              <a:gd name="connsiteX210" fmla="*/ 160439 w 400050"/>
              <a:gd name="connsiteY210" fmla="*/ 327365 h 400050"/>
              <a:gd name="connsiteX211" fmla="*/ 200025 w 400050"/>
              <a:gd name="connsiteY211" fmla="*/ 300971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00050" h="400050">
                <a:moveTo>
                  <a:pt x="200025" y="0"/>
                </a:moveTo>
                <a:cubicBezTo>
                  <a:pt x="186357" y="0"/>
                  <a:pt x="172869" y="8639"/>
                  <a:pt x="161515" y="25470"/>
                </a:cubicBezTo>
                <a:cubicBezTo>
                  <a:pt x="154838" y="35366"/>
                  <a:pt x="148761" y="48339"/>
                  <a:pt x="143523" y="63646"/>
                </a:cubicBezTo>
                <a:cubicBezTo>
                  <a:pt x="128997" y="56521"/>
                  <a:pt x="115548" y="51635"/>
                  <a:pt x="103823" y="49359"/>
                </a:cubicBezTo>
                <a:cubicBezTo>
                  <a:pt x="83896" y="45491"/>
                  <a:pt x="68247" y="48920"/>
                  <a:pt x="58579" y="58579"/>
                </a:cubicBezTo>
                <a:cubicBezTo>
                  <a:pt x="48920" y="68247"/>
                  <a:pt x="45491" y="83896"/>
                  <a:pt x="49359" y="103823"/>
                </a:cubicBezTo>
                <a:cubicBezTo>
                  <a:pt x="51635" y="115548"/>
                  <a:pt x="56512" y="129007"/>
                  <a:pt x="63627" y="143523"/>
                </a:cubicBezTo>
                <a:cubicBezTo>
                  <a:pt x="48320" y="148761"/>
                  <a:pt x="35347" y="154838"/>
                  <a:pt x="25451" y="161515"/>
                </a:cubicBezTo>
                <a:cubicBezTo>
                  <a:pt x="8620" y="172869"/>
                  <a:pt x="0" y="186357"/>
                  <a:pt x="0" y="200025"/>
                </a:cubicBezTo>
                <a:cubicBezTo>
                  <a:pt x="0" y="213693"/>
                  <a:pt x="8620" y="227181"/>
                  <a:pt x="25451" y="238535"/>
                </a:cubicBezTo>
                <a:cubicBezTo>
                  <a:pt x="35357" y="245212"/>
                  <a:pt x="48330" y="251289"/>
                  <a:pt x="63646" y="256527"/>
                </a:cubicBezTo>
                <a:cubicBezTo>
                  <a:pt x="56521" y="271053"/>
                  <a:pt x="51635" y="284502"/>
                  <a:pt x="49359" y="296228"/>
                </a:cubicBezTo>
                <a:cubicBezTo>
                  <a:pt x="45491" y="316154"/>
                  <a:pt x="48920" y="331803"/>
                  <a:pt x="58579" y="341471"/>
                </a:cubicBezTo>
                <a:cubicBezTo>
                  <a:pt x="68247" y="351130"/>
                  <a:pt x="83896" y="354559"/>
                  <a:pt x="103823" y="350691"/>
                </a:cubicBezTo>
                <a:cubicBezTo>
                  <a:pt x="115548" y="348415"/>
                  <a:pt x="129007" y="343538"/>
                  <a:pt x="143523" y="336423"/>
                </a:cubicBezTo>
                <a:cubicBezTo>
                  <a:pt x="148761" y="351730"/>
                  <a:pt x="154838" y="364703"/>
                  <a:pt x="161515" y="374599"/>
                </a:cubicBezTo>
                <a:cubicBezTo>
                  <a:pt x="172869" y="391430"/>
                  <a:pt x="186357" y="400050"/>
                  <a:pt x="200025" y="400050"/>
                </a:cubicBezTo>
                <a:cubicBezTo>
                  <a:pt x="213693" y="400050"/>
                  <a:pt x="227181" y="391430"/>
                  <a:pt x="238535" y="374599"/>
                </a:cubicBezTo>
                <a:cubicBezTo>
                  <a:pt x="245212" y="364703"/>
                  <a:pt x="251289" y="351730"/>
                  <a:pt x="256527" y="336423"/>
                </a:cubicBezTo>
                <a:cubicBezTo>
                  <a:pt x="271043" y="343538"/>
                  <a:pt x="284502" y="348415"/>
                  <a:pt x="296228" y="350691"/>
                </a:cubicBezTo>
                <a:cubicBezTo>
                  <a:pt x="316154" y="354559"/>
                  <a:pt x="331784" y="351130"/>
                  <a:pt x="341452" y="341471"/>
                </a:cubicBezTo>
                <a:cubicBezTo>
                  <a:pt x="351111" y="331803"/>
                  <a:pt x="354559" y="316154"/>
                  <a:pt x="350691" y="296228"/>
                </a:cubicBezTo>
                <a:cubicBezTo>
                  <a:pt x="348415" y="284493"/>
                  <a:pt x="343529" y="271043"/>
                  <a:pt x="336404" y="256508"/>
                </a:cubicBezTo>
                <a:cubicBezTo>
                  <a:pt x="351711" y="251269"/>
                  <a:pt x="364684" y="245212"/>
                  <a:pt x="374580" y="238535"/>
                </a:cubicBezTo>
                <a:cubicBezTo>
                  <a:pt x="391411" y="227181"/>
                  <a:pt x="400050" y="213693"/>
                  <a:pt x="400050" y="200025"/>
                </a:cubicBezTo>
                <a:cubicBezTo>
                  <a:pt x="400050" y="186357"/>
                  <a:pt x="391411" y="172869"/>
                  <a:pt x="374580" y="161515"/>
                </a:cubicBezTo>
                <a:cubicBezTo>
                  <a:pt x="364684" y="154848"/>
                  <a:pt x="351720" y="148761"/>
                  <a:pt x="336423" y="143523"/>
                </a:cubicBezTo>
                <a:cubicBezTo>
                  <a:pt x="343538" y="129007"/>
                  <a:pt x="348415" y="115548"/>
                  <a:pt x="350691" y="103823"/>
                </a:cubicBezTo>
                <a:cubicBezTo>
                  <a:pt x="354559" y="83896"/>
                  <a:pt x="351130" y="68266"/>
                  <a:pt x="341471" y="58598"/>
                </a:cubicBezTo>
                <a:cubicBezTo>
                  <a:pt x="331803" y="48939"/>
                  <a:pt x="316154" y="45491"/>
                  <a:pt x="296228" y="49359"/>
                </a:cubicBezTo>
                <a:cubicBezTo>
                  <a:pt x="284493" y="51635"/>
                  <a:pt x="271043" y="56521"/>
                  <a:pt x="256508" y="63646"/>
                </a:cubicBezTo>
                <a:cubicBezTo>
                  <a:pt x="251269" y="48339"/>
                  <a:pt x="245212" y="35366"/>
                  <a:pt x="238535" y="25470"/>
                </a:cubicBezTo>
                <a:cubicBezTo>
                  <a:pt x="227181" y="8639"/>
                  <a:pt x="213693" y="0"/>
                  <a:pt x="200025" y="0"/>
                </a:cubicBezTo>
                <a:close/>
                <a:moveTo>
                  <a:pt x="200025" y="19050"/>
                </a:moveTo>
                <a:cubicBezTo>
                  <a:pt x="205140" y="19050"/>
                  <a:pt x="209912" y="21793"/>
                  <a:pt x="214513" y="26175"/>
                </a:cubicBezTo>
                <a:cubicBezTo>
                  <a:pt x="220447" y="31766"/>
                  <a:pt x="225857" y="40081"/>
                  <a:pt x="230810" y="50435"/>
                </a:cubicBezTo>
                <a:cubicBezTo>
                  <a:pt x="233991" y="57083"/>
                  <a:pt x="236906" y="64560"/>
                  <a:pt x="239592" y="72723"/>
                </a:cubicBezTo>
                <a:cubicBezTo>
                  <a:pt x="226866" y="80067"/>
                  <a:pt x="213570" y="88897"/>
                  <a:pt x="200025" y="99117"/>
                </a:cubicBezTo>
                <a:cubicBezTo>
                  <a:pt x="186480" y="88906"/>
                  <a:pt x="173174" y="80048"/>
                  <a:pt x="160458" y="72704"/>
                </a:cubicBezTo>
                <a:cubicBezTo>
                  <a:pt x="163144" y="64551"/>
                  <a:pt x="166068" y="57074"/>
                  <a:pt x="169240" y="50435"/>
                </a:cubicBezTo>
                <a:cubicBezTo>
                  <a:pt x="174193" y="40081"/>
                  <a:pt x="179603" y="31766"/>
                  <a:pt x="185537" y="26175"/>
                </a:cubicBezTo>
                <a:cubicBezTo>
                  <a:pt x="190138" y="21793"/>
                  <a:pt x="194910" y="19050"/>
                  <a:pt x="200025" y="19050"/>
                </a:cubicBezTo>
                <a:close/>
                <a:moveTo>
                  <a:pt x="87325" y="66846"/>
                </a:moveTo>
                <a:cubicBezTo>
                  <a:pt x="95469" y="66599"/>
                  <a:pt x="105166" y="68666"/>
                  <a:pt x="115995" y="72476"/>
                </a:cubicBezTo>
                <a:cubicBezTo>
                  <a:pt x="122939" y="74933"/>
                  <a:pt x="130302" y="78153"/>
                  <a:pt x="137960" y="82020"/>
                </a:cubicBezTo>
                <a:cubicBezTo>
                  <a:pt x="134160" y="96203"/>
                  <a:pt x="131016" y="111871"/>
                  <a:pt x="128664" y="128664"/>
                </a:cubicBezTo>
                <a:cubicBezTo>
                  <a:pt x="111852" y="131016"/>
                  <a:pt x="96193" y="134160"/>
                  <a:pt x="82001" y="137960"/>
                </a:cubicBezTo>
                <a:cubicBezTo>
                  <a:pt x="78143" y="130302"/>
                  <a:pt x="74914" y="122949"/>
                  <a:pt x="72457" y="116015"/>
                </a:cubicBezTo>
                <a:cubicBezTo>
                  <a:pt x="68647" y="105185"/>
                  <a:pt x="66580" y="95488"/>
                  <a:pt x="66827" y="87344"/>
                </a:cubicBezTo>
                <a:cubicBezTo>
                  <a:pt x="66980" y="80991"/>
                  <a:pt x="68437" y="75686"/>
                  <a:pt x="72047" y="72066"/>
                </a:cubicBezTo>
                <a:cubicBezTo>
                  <a:pt x="75667" y="68456"/>
                  <a:pt x="80972" y="66999"/>
                  <a:pt x="87325" y="66846"/>
                </a:cubicBezTo>
                <a:close/>
                <a:moveTo>
                  <a:pt x="312725" y="66846"/>
                </a:moveTo>
                <a:cubicBezTo>
                  <a:pt x="319078" y="66999"/>
                  <a:pt x="324383" y="68456"/>
                  <a:pt x="328003" y="72066"/>
                </a:cubicBezTo>
                <a:cubicBezTo>
                  <a:pt x="331613" y="75686"/>
                  <a:pt x="333070" y="80991"/>
                  <a:pt x="333223" y="87344"/>
                </a:cubicBezTo>
                <a:cubicBezTo>
                  <a:pt x="333470" y="95488"/>
                  <a:pt x="331403" y="105185"/>
                  <a:pt x="327593" y="116015"/>
                </a:cubicBezTo>
                <a:cubicBezTo>
                  <a:pt x="325136" y="122949"/>
                  <a:pt x="321926" y="130321"/>
                  <a:pt x="318068" y="137979"/>
                </a:cubicBezTo>
                <a:cubicBezTo>
                  <a:pt x="303876" y="134179"/>
                  <a:pt x="288198" y="131016"/>
                  <a:pt x="271386" y="128664"/>
                </a:cubicBezTo>
                <a:cubicBezTo>
                  <a:pt x="269034" y="111862"/>
                  <a:pt x="265890" y="96193"/>
                  <a:pt x="262090" y="82001"/>
                </a:cubicBezTo>
                <a:cubicBezTo>
                  <a:pt x="269748" y="78143"/>
                  <a:pt x="277120" y="74933"/>
                  <a:pt x="284055" y="72476"/>
                </a:cubicBezTo>
                <a:cubicBezTo>
                  <a:pt x="294884" y="68666"/>
                  <a:pt x="304581" y="66599"/>
                  <a:pt x="312725" y="66846"/>
                </a:cubicBezTo>
                <a:close/>
                <a:moveTo>
                  <a:pt x="155057" y="91478"/>
                </a:moveTo>
                <a:cubicBezTo>
                  <a:pt x="164630" y="97193"/>
                  <a:pt x="174527" y="103803"/>
                  <a:pt x="184604" y="111252"/>
                </a:cubicBezTo>
                <a:cubicBezTo>
                  <a:pt x="179356" y="115557"/>
                  <a:pt x="174098" y="120053"/>
                  <a:pt x="168850" y="124739"/>
                </a:cubicBezTo>
                <a:cubicBezTo>
                  <a:pt x="161820" y="125139"/>
                  <a:pt x="154915" y="125673"/>
                  <a:pt x="148161" y="126340"/>
                </a:cubicBezTo>
                <a:cubicBezTo>
                  <a:pt x="150019" y="113948"/>
                  <a:pt x="152343" y="102279"/>
                  <a:pt x="155057" y="91478"/>
                </a:cubicBezTo>
                <a:close/>
                <a:moveTo>
                  <a:pt x="244993" y="91478"/>
                </a:moveTo>
                <a:cubicBezTo>
                  <a:pt x="247707" y="102279"/>
                  <a:pt x="250031" y="113948"/>
                  <a:pt x="251889" y="126340"/>
                </a:cubicBezTo>
                <a:cubicBezTo>
                  <a:pt x="245126" y="125673"/>
                  <a:pt x="238220" y="125139"/>
                  <a:pt x="231181" y="124739"/>
                </a:cubicBezTo>
                <a:cubicBezTo>
                  <a:pt x="225933" y="120063"/>
                  <a:pt x="220694" y="115557"/>
                  <a:pt x="215446" y="111252"/>
                </a:cubicBezTo>
                <a:cubicBezTo>
                  <a:pt x="225523" y="103803"/>
                  <a:pt x="235420" y="97193"/>
                  <a:pt x="244993" y="91478"/>
                </a:cubicBezTo>
                <a:close/>
                <a:moveTo>
                  <a:pt x="200025" y="123196"/>
                </a:moveTo>
                <a:cubicBezTo>
                  <a:pt x="200282" y="123396"/>
                  <a:pt x="200530" y="123615"/>
                  <a:pt x="200787" y="123825"/>
                </a:cubicBezTo>
                <a:cubicBezTo>
                  <a:pt x="200530" y="123825"/>
                  <a:pt x="200282" y="123806"/>
                  <a:pt x="200025" y="123806"/>
                </a:cubicBezTo>
                <a:cubicBezTo>
                  <a:pt x="199768" y="123806"/>
                  <a:pt x="199520" y="123825"/>
                  <a:pt x="199263" y="123825"/>
                </a:cubicBezTo>
                <a:cubicBezTo>
                  <a:pt x="199520" y="123615"/>
                  <a:pt x="199768" y="123396"/>
                  <a:pt x="200025" y="123196"/>
                </a:cubicBezTo>
                <a:close/>
                <a:moveTo>
                  <a:pt x="200025" y="142875"/>
                </a:moveTo>
                <a:cubicBezTo>
                  <a:pt x="207969" y="142875"/>
                  <a:pt x="215789" y="143066"/>
                  <a:pt x="223466" y="143399"/>
                </a:cubicBezTo>
                <a:cubicBezTo>
                  <a:pt x="229143" y="148600"/>
                  <a:pt x="234791" y="153991"/>
                  <a:pt x="240411" y="159620"/>
                </a:cubicBezTo>
                <a:cubicBezTo>
                  <a:pt x="246040" y="165240"/>
                  <a:pt x="251450" y="170907"/>
                  <a:pt x="256651" y="176584"/>
                </a:cubicBezTo>
                <a:cubicBezTo>
                  <a:pt x="256985" y="184261"/>
                  <a:pt x="257156" y="192081"/>
                  <a:pt x="257156" y="200025"/>
                </a:cubicBezTo>
                <a:cubicBezTo>
                  <a:pt x="257156" y="207969"/>
                  <a:pt x="256985" y="215798"/>
                  <a:pt x="256651" y="223485"/>
                </a:cubicBezTo>
                <a:cubicBezTo>
                  <a:pt x="251460" y="229152"/>
                  <a:pt x="246050" y="234810"/>
                  <a:pt x="240430" y="240430"/>
                </a:cubicBezTo>
                <a:cubicBezTo>
                  <a:pt x="234810" y="246050"/>
                  <a:pt x="229152" y="251460"/>
                  <a:pt x="223485" y="256651"/>
                </a:cubicBezTo>
                <a:cubicBezTo>
                  <a:pt x="215798" y="256985"/>
                  <a:pt x="207969" y="257156"/>
                  <a:pt x="200025" y="257156"/>
                </a:cubicBezTo>
                <a:cubicBezTo>
                  <a:pt x="192081" y="257156"/>
                  <a:pt x="184252" y="256985"/>
                  <a:pt x="176565" y="256651"/>
                </a:cubicBezTo>
                <a:cubicBezTo>
                  <a:pt x="170898" y="251460"/>
                  <a:pt x="165240" y="246050"/>
                  <a:pt x="159620" y="240430"/>
                </a:cubicBezTo>
                <a:cubicBezTo>
                  <a:pt x="154000" y="234810"/>
                  <a:pt x="148590" y="229152"/>
                  <a:pt x="143399" y="223485"/>
                </a:cubicBezTo>
                <a:cubicBezTo>
                  <a:pt x="143066" y="215798"/>
                  <a:pt x="142875" y="207969"/>
                  <a:pt x="142875" y="200025"/>
                </a:cubicBezTo>
                <a:cubicBezTo>
                  <a:pt x="142875" y="192081"/>
                  <a:pt x="143066" y="184261"/>
                  <a:pt x="143399" y="176584"/>
                </a:cubicBezTo>
                <a:cubicBezTo>
                  <a:pt x="148600" y="170907"/>
                  <a:pt x="153991" y="165259"/>
                  <a:pt x="159620" y="159639"/>
                </a:cubicBezTo>
                <a:cubicBezTo>
                  <a:pt x="165240" y="154010"/>
                  <a:pt x="170907" y="148600"/>
                  <a:pt x="176584" y="143399"/>
                </a:cubicBezTo>
                <a:cubicBezTo>
                  <a:pt x="184261" y="143066"/>
                  <a:pt x="192081" y="142875"/>
                  <a:pt x="200025" y="142875"/>
                </a:cubicBezTo>
                <a:close/>
                <a:moveTo>
                  <a:pt x="146723" y="145590"/>
                </a:moveTo>
                <a:cubicBezTo>
                  <a:pt x="146533" y="145780"/>
                  <a:pt x="146342" y="145961"/>
                  <a:pt x="146152" y="146152"/>
                </a:cubicBezTo>
                <a:cubicBezTo>
                  <a:pt x="145961" y="146342"/>
                  <a:pt x="145780" y="146533"/>
                  <a:pt x="145590" y="146723"/>
                </a:cubicBezTo>
                <a:cubicBezTo>
                  <a:pt x="145628" y="146380"/>
                  <a:pt x="145647" y="146028"/>
                  <a:pt x="145685" y="145685"/>
                </a:cubicBezTo>
                <a:cubicBezTo>
                  <a:pt x="146028" y="145647"/>
                  <a:pt x="146380" y="145628"/>
                  <a:pt x="146723" y="145590"/>
                </a:cubicBezTo>
                <a:close/>
                <a:moveTo>
                  <a:pt x="253327" y="145590"/>
                </a:moveTo>
                <a:cubicBezTo>
                  <a:pt x="253670" y="145628"/>
                  <a:pt x="254022" y="145647"/>
                  <a:pt x="254365" y="145685"/>
                </a:cubicBezTo>
                <a:cubicBezTo>
                  <a:pt x="254403" y="146028"/>
                  <a:pt x="254422" y="146380"/>
                  <a:pt x="254460" y="146723"/>
                </a:cubicBezTo>
                <a:cubicBezTo>
                  <a:pt x="254270" y="146533"/>
                  <a:pt x="254089" y="146342"/>
                  <a:pt x="253898" y="146152"/>
                </a:cubicBezTo>
                <a:cubicBezTo>
                  <a:pt x="253708" y="145961"/>
                  <a:pt x="253517" y="145780"/>
                  <a:pt x="253327" y="145590"/>
                </a:cubicBezTo>
                <a:close/>
                <a:moveTo>
                  <a:pt x="126340" y="148142"/>
                </a:moveTo>
                <a:cubicBezTo>
                  <a:pt x="125673" y="154915"/>
                  <a:pt x="125139" y="161820"/>
                  <a:pt x="124739" y="168869"/>
                </a:cubicBezTo>
                <a:cubicBezTo>
                  <a:pt x="120053" y="174117"/>
                  <a:pt x="115557" y="179375"/>
                  <a:pt x="111252" y="184623"/>
                </a:cubicBezTo>
                <a:cubicBezTo>
                  <a:pt x="103794" y="174536"/>
                  <a:pt x="97165" y="164640"/>
                  <a:pt x="91440" y="155057"/>
                </a:cubicBezTo>
                <a:cubicBezTo>
                  <a:pt x="102260" y="152343"/>
                  <a:pt x="113929" y="150000"/>
                  <a:pt x="126340" y="148142"/>
                </a:cubicBezTo>
                <a:close/>
                <a:moveTo>
                  <a:pt x="273710" y="148161"/>
                </a:moveTo>
                <a:cubicBezTo>
                  <a:pt x="286112" y="150019"/>
                  <a:pt x="297780" y="152343"/>
                  <a:pt x="308591" y="155057"/>
                </a:cubicBezTo>
                <a:cubicBezTo>
                  <a:pt x="302866" y="164630"/>
                  <a:pt x="296256" y="174517"/>
                  <a:pt x="288798" y="184604"/>
                </a:cubicBezTo>
                <a:cubicBezTo>
                  <a:pt x="284493" y="179356"/>
                  <a:pt x="279997" y="174098"/>
                  <a:pt x="275311" y="168850"/>
                </a:cubicBezTo>
                <a:cubicBezTo>
                  <a:pt x="274911" y="161811"/>
                  <a:pt x="274377" y="154915"/>
                  <a:pt x="273710" y="148161"/>
                </a:cubicBezTo>
                <a:close/>
                <a:moveTo>
                  <a:pt x="72685" y="160439"/>
                </a:moveTo>
                <a:cubicBezTo>
                  <a:pt x="80029" y="173165"/>
                  <a:pt x="88878" y="186490"/>
                  <a:pt x="99098" y="200044"/>
                </a:cubicBezTo>
                <a:cubicBezTo>
                  <a:pt x="88887" y="213579"/>
                  <a:pt x="80039" y="226876"/>
                  <a:pt x="72704" y="239592"/>
                </a:cubicBezTo>
                <a:cubicBezTo>
                  <a:pt x="64541" y="236906"/>
                  <a:pt x="57064" y="233991"/>
                  <a:pt x="50416" y="230810"/>
                </a:cubicBezTo>
                <a:cubicBezTo>
                  <a:pt x="40062" y="225857"/>
                  <a:pt x="31747" y="220447"/>
                  <a:pt x="26156" y="214513"/>
                </a:cubicBezTo>
                <a:cubicBezTo>
                  <a:pt x="21774" y="209912"/>
                  <a:pt x="19050" y="205140"/>
                  <a:pt x="19050" y="200025"/>
                </a:cubicBezTo>
                <a:cubicBezTo>
                  <a:pt x="19050" y="194910"/>
                  <a:pt x="21774" y="190138"/>
                  <a:pt x="26156" y="185537"/>
                </a:cubicBezTo>
                <a:cubicBezTo>
                  <a:pt x="31747" y="179603"/>
                  <a:pt x="40062" y="174193"/>
                  <a:pt x="50416" y="169240"/>
                </a:cubicBezTo>
                <a:cubicBezTo>
                  <a:pt x="57064" y="166068"/>
                  <a:pt x="64532" y="163125"/>
                  <a:pt x="72685" y="160439"/>
                </a:cubicBezTo>
                <a:close/>
                <a:moveTo>
                  <a:pt x="327365" y="160458"/>
                </a:moveTo>
                <a:cubicBezTo>
                  <a:pt x="335509" y="163135"/>
                  <a:pt x="342976" y="166068"/>
                  <a:pt x="349615" y="169240"/>
                </a:cubicBezTo>
                <a:cubicBezTo>
                  <a:pt x="359969" y="174193"/>
                  <a:pt x="368284" y="179603"/>
                  <a:pt x="373875" y="185537"/>
                </a:cubicBezTo>
                <a:cubicBezTo>
                  <a:pt x="378257" y="190138"/>
                  <a:pt x="381000" y="194910"/>
                  <a:pt x="381000" y="200025"/>
                </a:cubicBezTo>
                <a:cubicBezTo>
                  <a:pt x="381000" y="205140"/>
                  <a:pt x="378257" y="209912"/>
                  <a:pt x="373875" y="214513"/>
                </a:cubicBezTo>
                <a:cubicBezTo>
                  <a:pt x="368284" y="220447"/>
                  <a:pt x="359969" y="225857"/>
                  <a:pt x="349615" y="230810"/>
                </a:cubicBezTo>
                <a:cubicBezTo>
                  <a:pt x="342967" y="233991"/>
                  <a:pt x="335490" y="236906"/>
                  <a:pt x="327327" y="239592"/>
                </a:cubicBezTo>
                <a:cubicBezTo>
                  <a:pt x="319992" y="226876"/>
                  <a:pt x="311163" y="213589"/>
                  <a:pt x="300952" y="200044"/>
                </a:cubicBezTo>
                <a:cubicBezTo>
                  <a:pt x="311172" y="186490"/>
                  <a:pt x="320021" y="173184"/>
                  <a:pt x="327365" y="160458"/>
                </a:cubicBezTo>
                <a:close/>
                <a:moveTo>
                  <a:pt x="200025" y="161925"/>
                </a:moveTo>
                <a:cubicBezTo>
                  <a:pt x="178994" y="161925"/>
                  <a:pt x="161925" y="178994"/>
                  <a:pt x="161925" y="200025"/>
                </a:cubicBezTo>
                <a:cubicBezTo>
                  <a:pt x="161925" y="221056"/>
                  <a:pt x="178994" y="238125"/>
                  <a:pt x="200025" y="238125"/>
                </a:cubicBezTo>
                <a:cubicBezTo>
                  <a:pt x="221056" y="238125"/>
                  <a:pt x="238125" y="221056"/>
                  <a:pt x="238125" y="200025"/>
                </a:cubicBezTo>
                <a:cubicBezTo>
                  <a:pt x="238125" y="178994"/>
                  <a:pt x="221056" y="161925"/>
                  <a:pt x="200025" y="161925"/>
                </a:cubicBezTo>
                <a:close/>
                <a:moveTo>
                  <a:pt x="200025" y="180975"/>
                </a:moveTo>
                <a:cubicBezTo>
                  <a:pt x="210541" y="180975"/>
                  <a:pt x="219075" y="189509"/>
                  <a:pt x="219075" y="200025"/>
                </a:cubicBezTo>
                <a:cubicBezTo>
                  <a:pt x="219075" y="210541"/>
                  <a:pt x="210541" y="219075"/>
                  <a:pt x="200025" y="219075"/>
                </a:cubicBezTo>
                <a:cubicBezTo>
                  <a:pt x="189509" y="219075"/>
                  <a:pt x="180975" y="210541"/>
                  <a:pt x="180975" y="200025"/>
                </a:cubicBezTo>
                <a:cubicBezTo>
                  <a:pt x="180975" y="189509"/>
                  <a:pt x="189509" y="180975"/>
                  <a:pt x="200025" y="180975"/>
                </a:cubicBezTo>
                <a:close/>
                <a:moveTo>
                  <a:pt x="276225" y="199244"/>
                </a:moveTo>
                <a:cubicBezTo>
                  <a:pt x="276444" y="199511"/>
                  <a:pt x="276663" y="199777"/>
                  <a:pt x="276873" y="200044"/>
                </a:cubicBezTo>
                <a:cubicBezTo>
                  <a:pt x="276663" y="200311"/>
                  <a:pt x="276425" y="200577"/>
                  <a:pt x="276206" y="200844"/>
                </a:cubicBezTo>
                <a:cubicBezTo>
                  <a:pt x="276206" y="200568"/>
                  <a:pt x="276225" y="200301"/>
                  <a:pt x="276225" y="200025"/>
                </a:cubicBezTo>
                <a:cubicBezTo>
                  <a:pt x="276225" y="199758"/>
                  <a:pt x="276225" y="199511"/>
                  <a:pt x="276225" y="199244"/>
                </a:cubicBezTo>
                <a:close/>
                <a:moveTo>
                  <a:pt x="123825" y="199263"/>
                </a:moveTo>
                <a:cubicBezTo>
                  <a:pt x="123825" y="199520"/>
                  <a:pt x="123806" y="199768"/>
                  <a:pt x="123806" y="200025"/>
                </a:cubicBezTo>
                <a:cubicBezTo>
                  <a:pt x="123806" y="200292"/>
                  <a:pt x="123825" y="200558"/>
                  <a:pt x="123825" y="200825"/>
                </a:cubicBezTo>
                <a:cubicBezTo>
                  <a:pt x="123615" y="200568"/>
                  <a:pt x="123387" y="200301"/>
                  <a:pt x="123177" y="200044"/>
                </a:cubicBezTo>
                <a:cubicBezTo>
                  <a:pt x="123387" y="199787"/>
                  <a:pt x="123615" y="199520"/>
                  <a:pt x="123825" y="199263"/>
                </a:cubicBezTo>
                <a:close/>
                <a:moveTo>
                  <a:pt x="111252" y="215465"/>
                </a:moveTo>
                <a:cubicBezTo>
                  <a:pt x="115557" y="220713"/>
                  <a:pt x="120053" y="225971"/>
                  <a:pt x="124739" y="231219"/>
                </a:cubicBezTo>
                <a:cubicBezTo>
                  <a:pt x="125139" y="238239"/>
                  <a:pt x="125673" y="245145"/>
                  <a:pt x="126340" y="251889"/>
                </a:cubicBezTo>
                <a:cubicBezTo>
                  <a:pt x="113948" y="250031"/>
                  <a:pt x="102289" y="247707"/>
                  <a:pt x="91478" y="244993"/>
                </a:cubicBezTo>
                <a:cubicBezTo>
                  <a:pt x="97193" y="235429"/>
                  <a:pt x="103803" y="225542"/>
                  <a:pt x="111252" y="215465"/>
                </a:cubicBezTo>
                <a:close/>
                <a:moveTo>
                  <a:pt x="288798" y="215465"/>
                </a:moveTo>
                <a:cubicBezTo>
                  <a:pt x="296247" y="225542"/>
                  <a:pt x="302857" y="235429"/>
                  <a:pt x="308572" y="244993"/>
                </a:cubicBezTo>
                <a:cubicBezTo>
                  <a:pt x="297771" y="247707"/>
                  <a:pt x="286102" y="250031"/>
                  <a:pt x="273710" y="251889"/>
                </a:cubicBezTo>
                <a:cubicBezTo>
                  <a:pt x="274377" y="245145"/>
                  <a:pt x="274911" y="238239"/>
                  <a:pt x="275311" y="231219"/>
                </a:cubicBezTo>
                <a:cubicBezTo>
                  <a:pt x="279997" y="225971"/>
                  <a:pt x="284493" y="220713"/>
                  <a:pt x="288798" y="215465"/>
                </a:cubicBezTo>
                <a:close/>
                <a:moveTo>
                  <a:pt x="145590" y="253365"/>
                </a:moveTo>
                <a:cubicBezTo>
                  <a:pt x="145771" y="253546"/>
                  <a:pt x="145942" y="253736"/>
                  <a:pt x="146133" y="253917"/>
                </a:cubicBezTo>
                <a:cubicBezTo>
                  <a:pt x="146314" y="254108"/>
                  <a:pt x="146504" y="254279"/>
                  <a:pt x="146685" y="254460"/>
                </a:cubicBezTo>
                <a:cubicBezTo>
                  <a:pt x="146361" y="254422"/>
                  <a:pt x="146018" y="254403"/>
                  <a:pt x="145685" y="254365"/>
                </a:cubicBezTo>
                <a:cubicBezTo>
                  <a:pt x="145647" y="254032"/>
                  <a:pt x="145628" y="253689"/>
                  <a:pt x="145590" y="253365"/>
                </a:cubicBezTo>
                <a:close/>
                <a:moveTo>
                  <a:pt x="254460" y="253365"/>
                </a:moveTo>
                <a:cubicBezTo>
                  <a:pt x="254422" y="253689"/>
                  <a:pt x="254403" y="254032"/>
                  <a:pt x="254365" y="254365"/>
                </a:cubicBezTo>
                <a:cubicBezTo>
                  <a:pt x="254032" y="254403"/>
                  <a:pt x="253698" y="254422"/>
                  <a:pt x="253365" y="254460"/>
                </a:cubicBezTo>
                <a:cubicBezTo>
                  <a:pt x="253546" y="254279"/>
                  <a:pt x="253736" y="254108"/>
                  <a:pt x="253917" y="253917"/>
                </a:cubicBezTo>
                <a:cubicBezTo>
                  <a:pt x="254108" y="253736"/>
                  <a:pt x="254279" y="253546"/>
                  <a:pt x="254460" y="253365"/>
                </a:cubicBezTo>
                <a:close/>
                <a:moveTo>
                  <a:pt x="82020" y="262090"/>
                </a:moveTo>
                <a:cubicBezTo>
                  <a:pt x="96212" y="265890"/>
                  <a:pt x="111862" y="269034"/>
                  <a:pt x="128664" y="271386"/>
                </a:cubicBezTo>
                <a:cubicBezTo>
                  <a:pt x="131016" y="288198"/>
                  <a:pt x="134160" y="303857"/>
                  <a:pt x="137960" y="318049"/>
                </a:cubicBezTo>
                <a:cubicBezTo>
                  <a:pt x="130302" y="321907"/>
                  <a:pt x="122949" y="325136"/>
                  <a:pt x="116015" y="327593"/>
                </a:cubicBezTo>
                <a:cubicBezTo>
                  <a:pt x="105185" y="331403"/>
                  <a:pt x="95488" y="333470"/>
                  <a:pt x="87344" y="333223"/>
                </a:cubicBezTo>
                <a:cubicBezTo>
                  <a:pt x="80991" y="333070"/>
                  <a:pt x="75686" y="331613"/>
                  <a:pt x="72066" y="328003"/>
                </a:cubicBezTo>
                <a:cubicBezTo>
                  <a:pt x="68456" y="324383"/>
                  <a:pt x="66999" y="319078"/>
                  <a:pt x="66846" y="312725"/>
                </a:cubicBezTo>
                <a:cubicBezTo>
                  <a:pt x="66599" y="304581"/>
                  <a:pt x="68666" y="294884"/>
                  <a:pt x="72476" y="284055"/>
                </a:cubicBezTo>
                <a:cubicBezTo>
                  <a:pt x="74933" y="277111"/>
                  <a:pt x="78153" y="269748"/>
                  <a:pt x="82020" y="262090"/>
                </a:cubicBezTo>
                <a:close/>
                <a:moveTo>
                  <a:pt x="318049" y="262090"/>
                </a:moveTo>
                <a:cubicBezTo>
                  <a:pt x="321907" y="269748"/>
                  <a:pt x="325117" y="277120"/>
                  <a:pt x="327574" y="284055"/>
                </a:cubicBezTo>
                <a:cubicBezTo>
                  <a:pt x="331384" y="294884"/>
                  <a:pt x="333451" y="304581"/>
                  <a:pt x="333204" y="312725"/>
                </a:cubicBezTo>
                <a:cubicBezTo>
                  <a:pt x="333051" y="319078"/>
                  <a:pt x="331594" y="324383"/>
                  <a:pt x="327984" y="328003"/>
                </a:cubicBezTo>
                <a:cubicBezTo>
                  <a:pt x="324364" y="331613"/>
                  <a:pt x="319059" y="333070"/>
                  <a:pt x="312706" y="333223"/>
                </a:cubicBezTo>
                <a:cubicBezTo>
                  <a:pt x="304562" y="333470"/>
                  <a:pt x="294865" y="331403"/>
                  <a:pt x="284036" y="327593"/>
                </a:cubicBezTo>
                <a:cubicBezTo>
                  <a:pt x="277101" y="325136"/>
                  <a:pt x="269748" y="321926"/>
                  <a:pt x="262090" y="318068"/>
                </a:cubicBezTo>
                <a:cubicBezTo>
                  <a:pt x="265890" y="303867"/>
                  <a:pt x="269034" y="288198"/>
                  <a:pt x="271386" y="271386"/>
                </a:cubicBezTo>
                <a:cubicBezTo>
                  <a:pt x="288188" y="269034"/>
                  <a:pt x="303857" y="265890"/>
                  <a:pt x="318049" y="262090"/>
                </a:cubicBezTo>
                <a:close/>
                <a:moveTo>
                  <a:pt x="148142" y="273710"/>
                </a:moveTo>
                <a:cubicBezTo>
                  <a:pt x="154896" y="274377"/>
                  <a:pt x="161801" y="274911"/>
                  <a:pt x="168831" y="275311"/>
                </a:cubicBezTo>
                <a:cubicBezTo>
                  <a:pt x="174088" y="279997"/>
                  <a:pt x="179346" y="284512"/>
                  <a:pt x="184604" y="288817"/>
                </a:cubicBezTo>
                <a:cubicBezTo>
                  <a:pt x="174517" y="296275"/>
                  <a:pt x="164630" y="302885"/>
                  <a:pt x="155057" y="308610"/>
                </a:cubicBezTo>
                <a:cubicBezTo>
                  <a:pt x="152343" y="297790"/>
                  <a:pt x="150000" y="286122"/>
                  <a:pt x="148142" y="273710"/>
                </a:cubicBezTo>
                <a:close/>
                <a:moveTo>
                  <a:pt x="251889" y="273710"/>
                </a:moveTo>
                <a:cubicBezTo>
                  <a:pt x="250031" y="286102"/>
                  <a:pt x="247707" y="297761"/>
                  <a:pt x="244993" y="308572"/>
                </a:cubicBezTo>
                <a:cubicBezTo>
                  <a:pt x="235429" y="302857"/>
                  <a:pt x="225542" y="296266"/>
                  <a:pt x="215465" y="288817"/>
                </a:cubicBezTo>
                <a:cubicBezTo>
                  <a:pt x="220713" y="284512"/>
                  <a:pt x="225962" y="279997"/>
                  <a:pt x="231219" y="275311"/>
                </a:cubicBezTo>
                <a:cubicBezTo>
                  <a:pt x="238249" y="274911"/>
                  <a:pt x="245135" y="274377"/>
                  <a:pt x="251889" y="273710"/>
                </a:cubicBezTo>
                <a:close/>
                <a:moveTo>
                  <a:pt x="199206" y="276206"/>
                </a:moveTo>
                <a:cubicBezTo>
                  <a:pt x="199482" y="276206"/>
                  <a:pt x="199749" y="276225"/>
                  <a:pt x="200025" y="276225"/>
                </a:cubicBezTo>
                <a:cubicBezTo>
                  <a:pt x="200301" y="276225"/>
                  <a:pt x="200568" y="276206"/>
                  <a:pt x="200844" y="276206"/>
                </a:cubicBezTo>
                <a:cubicBezTo>
                  <a:pt x="200568" y="276425"/>
                  <a:pt x="200301" y="276673"/>
                  <a:pt x="200025" y="276892"/>
                </a:cubicBezTo>
                <a:cubicBezTo>
                  <a:pt x="199749" y="276673"/>
                  <a:pt x="199482" y="276425"/>
                  <a:pt x="199206" y="276206"/>
                </a:cubicBezTo>
                <a:close/>
                <a:moveTo>
                  <a:pt x="200025" y="300971"/>
                </a:moveTo>
                <a:cubicBezTo>
                  <a:pt x="213570" y="311182"/>
                  <a:pt x="226876" y="320011"/>
                  <a:pt x="239592" y="327346"/>
                </a:cubicBezTo>
                <a:cubicBezTo>
                  <a:pt x="236906" y="335509"/>
                  <a:pt x="233991" y="342986"/>
                  <a:pt x="230810" y="349634"/>
                </a:cubicBezTo>
                <a:cubicBezTo>
                  <a:pt x="225857" y="359988"/>
                  <a:pt x="220447" y="368303"/>
                  <a:pt x="214513" y="373894"/>
                </a:cubicBezTo>
                <a:cubicBezTo>
                  <a:pt x="209912" y="378276"/>
                  <a:pt x="205140" y="381000"/>
                  <a:pt x="200025" y="381000"/>
                </a:cubicBezTo>
                <a:cubicBezTo>
                  <a:pt x="194910" y="381000"/>
                  <a:pt x="190138" y="378276"/>
                  <a:pt x="185537" y="373894"/>
                </a:cubicBezTo>
                <a:cubicBezTo>
                  <a:pt x="179603" y="368303"/>
                  <a:pt x="174193" y="359988"/>
                  <a:pt x="169240" y="349634"/>
                </a:cubicBezTo>
                <a:cubicBezTo>
                  <a:pt x="166068" y="342986"/>
                  <a:pt x="163125" y="335518"/>
                  <a:pt x="160439" y="327365"/>
                </a:cubicBezTo>
                <a:cubicBezTo>
                  <a:pt x="173165" y="320021"/>
                  <a:pt x="186480" y="311182"/>
                  <a:pt x="200025" y="300971"/>
                </a:cubicBezTo>
                <a:close/>
              </a:path>
            </a:pathLst>
          </a:custGeom>
          <a:solidFill>
            <a:srgbClr val="29BBDB"/>
          </a:solidFill>
          <a:ln w="9525" cap="flat">
            <a:noFill/>
            <a:prstDash val="solid"/>
            <a:round/>
          </a:ln>
        </p:spPr>
        <p:txBody>
          <a:bodyPr rtlCol="0" anchor="ctr"/>
          <a:lstStyle/>
          <a:p>
            <a:endParaRPr lang="zh-CN" altLang="en-US"/>
          </a:p>
        </p:txBody>
      </p:sp>
    </p:spTree>
    <p:extLst>
      <p:ext uri="{BB962C8B-B14F-4D97-AF65-F5344CB8AC3E}">
        <p14:creationId xmlns:p14="http://schemas.microsoft.com/office/powerpoint/2010/main" val="3941828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F468B-2F01-FB92-026D-A0BE81D379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EC2D7B-640B-7651-B42A-F5C3FEA9BB7E}"/>
              </a:ext>
            </a:extLst>
          </p:cNvPr>
          <p:cNvSpPr>
            <a:spLocks noGrp="1"/>
          </p:cNvSpPr>
          <p:nvPr>
            <p:ph type="title"/>
          </p:nvPr>
        </p:nvSpPr>
        <p:spPr/>
        <p:txBody>
          <a:bodyPr/>
          <a:lstStyle/>
          <a:p>
            <a:r>
              <a:rPr lang="en-US" altLang="zh-CN"/>
              <a:t>RAN Intelligent Controller (RIC)</a:t>
            </a:r>
            <a:endParaRPr lang="en-CH"/>
          </a:p>
        </p:txBody>
      </p:sp>
      <p:pic>
        <p:nvPicPr>
          <p:cNvPr id="5122" name="Picture 2">
            <a:extLst>
              <a:ext uri="{FF2B5EF4-FFF2-40B4-BE49-F238E27FC236}">
                <a16:creationId xmlns:a16="http://schemas.microsoft.com/office/drawing/2014/main" id="{E38B2980-4791-FF53-9DB9-94B1036086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501" t="2593" r="24166" b="5556"/>
          <a:stretch/>
        </p:blipFill>
        <p:spPr bwMode="auto">
          <a:xfrm>
            <a:off x="225489" y="1391444"/>
            <a:ext cx="4294110" cy="459025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9FBCF41-6C91-DBB9-68B0-946D78B9741B}"/>
              </a:ext>
            </a:extLst>
          </p:cNvPr>
          <p:cNvSpPr txBox="1">
            <a:spLocks/>
          </p:cNvSpPr>
          <p:nvPr/>
        </p:nvSpPr>
        <p:spPr>
          <a:xfrm>
            <a:off x="4655575" y="1124744"/>
            <a:ext cx="4369555" cy="5123656"/>
          </a:xfrm>
          <a:prstGeom prst="rect">
            <a:avLst/>
          </a:prstGeom>
          <a:ln>
            <a:noFill/>
          </a:ln>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dirty="0">
                <a:solidFill>
                  <a:srgbClr val="C00000"/>
                </a:solidFill>
              </a:rPr>
              <a:t>Intelligent Control</a:t>
            </a:r>
          </a:p>
          <a:p>
            <a:pPr lvl="1"/>
            <a:r>
              <a:rPr lang="en-US" altLang="zh-CN" sz="2000" dirty="0"/>
              <a:t>Artificial intelligence</a:t>
            </a:r>
          </a:p>
          <a:p>
            <a:pPr lvl="1"/>
            <a:r>
              <a:rPr lang="en-US" altLang="zh-CN" sz="2000" dirty="0"/>
              <a:t>Machine learning</a:t>
            </a:r>
          </a:p>
          <a:p>
            <a:pPr lvl="1"/>
            <a:r>
              <a:rPr lang="en-US" altLang="zh-CN" sz="2000" dirty="0"/>
              <a:t>Optimize network performance</a:t>
            </a:r>
          </a:p>
        </p:txBody>
      </p:sp>
      <p:sp>
        <p:nvSpPr>
          <p:cNvPr id="4" name="Content Placeholder 9">
            <a:extLst>
              <a:ext uri="{FF2B5EF4-FFF2-40B4-BE49-F238E27FC236}">
                <a16:creationId xmlns:a16="http://schemas.microsoft.com/office/drawing/2014/main" id="{B46D6AFF-C5B1-B4A4-6E8E-AA707579962E}"/>
              </a:ext>
            </a:extLst>
          </p:cNvPr>
          <p:cNvSpPr txBox="1">
            <a:spLocks/>
          </p:cNvSpPr>
          <p:nvPr/>
        </p:nvSpPr>
        <p:spPr>
          <a:xfrm>
            <a:off x="0" y="6331973"/>
            <a:ext cx="9144000" cy="526027"/>
          </a:xfrm>
          <a:prstGeom prst="rect">
            <a:avLst/>
          </a:prstGeom>
        </p:spPr>
        <p:txBody>
          <a:bodyPr vert="horz" lIns="91440" tIns="45720" rIns="91440" bIns="45720" rtlCol="0" anchor="b">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CN" sz="1400">
                <a:solidFill>
                  <a:schemeClr val="bg1">
                    <a:lumMod val="50000"/>
                  </a:schemeClr>
                </a:solidFill>
              </a:rPr>
              <a:t>Credit: O-RAN ALLIANCE </a:t>
            </a:r>
            <a:r>
              <a:rPr lang="en-US" altLang="zh-CN" sz="1400" err="1">
                <a:solidFill>
                  <a:schemeClr val="bg1">
                    <a:lumMod val="50000"/>
                  </a:schemeClr>
                </a:solidFill>
              </a:rPr>
              <a:t>e.V</a:t>
            </a:r>
            <a:r>
              <a:rPr lang="en-US" altLang="zh-CN" sz="1400">
                <a:solidFill>
                  <a:schemeClr val="bg1">
                    <a:lumMod val="50000"/>
                  </a:schemeClr>
                </a:solidFill>
              </a:rPr>
              <a:t> | https://www.o-ran.org/</a:t>
            </a:r>
            <a:endParaRPr lang="zh-CN" altLang="en-US" sz="1400">
              <a:solidFill>
                <a:schemeClr val="bg1">
                  <a:lumMod val="50000"/>
                </a:schemeClr>
              </a:solidFill>
            </a:endParaRPr>
          </a:p>
        </p:txBody>
      </p:sp>
    </p:spTree>
    <p:extLst>
      <p:ext uri="{BB962C8B-B14F-4D97-AF65-F5344CB8AC3E}">
        <p14:creationId xmlns:p14="http://schemas.microsoft.com/office/powerpoint/2010/main" val="2771998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575F99-7928-A045-ACFD-0768B5B8E810}" type="slidenum">
              <a:rPr lang="en-US" smtClean="0"/>
              <a:pPr/>
              <a:t>9</a:t>
            </a:fld>
            <a:endParaRPr lang="en-US"/>
          </a:p>
        </p:txBody>
      </p:sp>
      <p:sp>
        <p:nvSpPr>
          <p:cNvPr id="5" name="标题 1"/>
          <p:cNvSpPr>
            <a:spLocks noGrp="1"/>
          </p:cNvSpPr>
          <p:nvPr>
            <p:ph type="title"/>
          </p:nvPr>
        </p:nvSpPr>
        <p:spPr>
          <a:xfrm>
            <a:off x="628650" y="365126"/>
            <a:ext cx="7886700" cy="1325563"/>
          </a:xfrm>
        </p:spPr>
        <p:txBody>
          <a:bodyPr/>
          <a:lstStyle/>
          <a:p>
            <a:r>
              <a:rPr lang="en-US" altLang="zh-CN"/>
              <a:t>Frequency Planning – Frequency Reuse:    B base stations</a:t>
            </a:r>
            <a:endParaRPr lang="zh-CN" altLang="en-US"/>
          </a:p>
        </p:txBody>
      </p:sp>
      <mc:AlternateContent xmlns:mc="http://schemas.openxmlformats.org/markup-compatibility/2006" xmlns:a14="http://schemas.microsoft.com/office/drawing/2010/main">
        <mc:Choice Requires="a14">
          <p:sp>
            <p:nvSpPr>
              <p:cNvPr id="6" name="内容占位符 2"/>
              <p:cNvSpPr>
                <a:spLocks noGrp="1"/>
              </p:cNvSpPr>
              <p:nvPr>
                <p:ph idx="1"/>
              </p:nvPr>
            </p:nvSpPr>
            <p:spPr>
              <a:xfrm>
                <a:off x="628650" y="1600200"/>
                <a:ext cx="7886700" cy="4351338"/>
              </a:xfrm>
            </p:spPr>
            <p:txBody>
              <a:bodyPr>
                <a:noAutofit/>
              </a:bodyPr>
              <a:lstStyle/>
              <a:p>
                <a:r>
                  <a:rPr lang="en-US" altLang="zh-CN" sz="2000" dirty="0"/>
                  <a:t>The same frequency can be used at </a:t>
                </a:r>
                <a:r>
                  <a:rPr lang="en-US" altLang="zh-CN" sz="2000" i="1" dirty="0">
                    <a:latin typeface="SimSun" charset="-122"/>
                    <a:ea typeface="SimSun" charset="-122"/>
                    <a:cs typeface="SimSun" charset="-122"/>
                  </a:rPr>
                  <a:t>B</a:t>
                </a:r>
                <a:r>
                  <a:rPr lang="en-US" altLang="zh-CN" sz="2000" dirty="0"/>
                  <a:t> different cells.</a:t>
                </a:r>
              </a:p>
              <a:p>
                <a:endParaRPr lang="en-US" altLang="zh-CN" sz="2000" dirty="0"/>
              </a:p>
              <a:p>
                <a:r>
                  <a:rPr lang="en-US" altLang="zh-CN" sz="2000" dirty="0"/>
                  <a:t>The SINR at any receiver </a:t>
                </a:r>
                <a:r>
                  <a:rPr lang="en-US" altLang="zh-CN" sz="2000" i="1" dirty="0">
                    <a:latin typeface="SimSun" charset="-122"/>
                    <a:ea typeface="SimSun" charset="-122"/>
                    <a:cs typeface="SimSun" charset="-122"/>
                  </a:rPr>
                  <a:t>k</a:t>
                </a:r>
                <a:r>
                  <a:rPr lang="en-US" altLang="zh-CN" sz="2000" dirty="0"/>
                  <a:t> (located in cell </a:t>
                </a:r>
                <a:r>
                  <a:rPr lang="en-US" altLang="zh-CN" sz="2000" i="1" dirty="0">
                    <a:latin typeface="SimSun" charset="-122"/>
                    <a:ea typeface="SimSun" charset="-122"/>
                    <a:cs typeface="SimSun" charset="-122"/>
                  </a:rPr>
                  <a:t>k</a:t>
                </a:r>
                <a:r>
                  <a:rPr lang="en-US" altLang="zh-CN" sz="2000" dirty="0"/>
                  <a:t>) can be written as </a:t>
                </a:r>
              </a:p>
              <a:p>
                <a:endParaRPr lang="en-US" altLang="zh-CN" sz="2000" dirty="0"/>
              </a:p>
              <a:p>
                <a:endParaRPr lang="en-US" altLang="zh-CN" sz="2000" dirty="0"/>
              </a:p>
              <a:p>
                <a:endParaRPr lang="en-US" altLang="zh-CN" sz="2000" dirty="0"/>
              </a:p>
              <a:p>
                <a:pPr lvl="2"/>
                <a:endParaRPr lang="en-US" altLang="zh-CN" dirty="0"/>
              </a:p>
              <a:p>
                <a:pPr marL="685800" lvl="2" indent="0">
                  <a:buNone/>
                </a:pPr>
                <a:r>
                  <a:rPr lang="en-US" altLang="zh-CN" sz="2000" i="1" dirty="0">
                    <a:latin typeface="SimSun" charset="-122"/>
                    <a:ea typeface="SimSun" charset="-122"/>
                    <a:cs typeface="SimSun" charset="-122"/>
                  </a:rPr>
                  <a:t>d</a:t>
                </a:r>
                <a:r>
                  <a:rPr lang="en-US" altLang="zh-CN" sz="2000" i="1" baseline="-25000" dirty="0">
                    <a:latin typeface="SimSun" charset="-122"/>
                    <a:ea typeface="SimSun" charset="-122"/>
                    <a:cs typeface="SimSun" charset="-122"/>
                  </a:rPr>
                  <a:t>i</a:t>
                </a:r>
                <a:r>
                  <a:rPr lang="en-US" altLang="zh-CN" sz="2000" dirty="0"/>
                  <a:t> - the distance from receiver </a:t>
                </a:r>
                <a:r>
                  <a:rPr lang="en-US" altLang="zh-CN" sz="2000" i="1" dirty="0">
                    <a:latin typeface="SimSun" charset="-122"/>
                    <a:ea typeface="SimSun" charset="-122"/>
                    <a:cs typeface="SimSun" charset="-122"/>
                  </a:rPr>
                  <a:t>k</a:t>
                </a:r>
                <a:r>
                  <a:rPr lang="en-US" altLang="zh-CN" sz="2000" dirty="0"/>
                  <a:t> to base station </a:t>
                </a:r>
                <a:r>
                  <a:rPr lang="en-US" altLang="zh-CN" sz="2000" i="1" dirty="0" err="1">
                    <a:latin typeface="SimSun" charset="-122"/>
                    <a:ea typeface="SimSun" charset="-122"/>
                    <a:cs typeface="SimSun" charset="-122"/>
                  </a:rPr>
                  <a:t>i</a:t>
                </a:r>
                <a:endParaRPr lang="en-US" altLang="zh-CN" sz="2000" i="1" dirty="0">
                  <a:latin typeface="SimSun" charset="-122"/>
                  <a:ea typeface="SimSun" charset="-122"/>
                  <a:cs typeface="SimSun" charset="-122"/>
                </a:endParaRPr>
              </a:p>
              <a:p>
                <a:pPr marL="685800" lvl="2" indent="0">
                  <a:buNone/>
                </a:pPr>
                <a:r>
                  <a:rPr lang="en-US" altLang="zh-CN" sz="2000" i="1" dirty="0">
                    <a:latin typeface="SimSun" charset="-122"/>
                    <a:ea typeface="SimSun" charset="-122"/>
                    <a:cs typeface="SimSun" charset="-122"/>
                  </a:rPr>
                  <a:t>r</a:t>
                </a:r>
                <a:r>
                  <a:rPr lang="en-US" altLang="zh-CN" sz="2000" dirty="0"/>
                  <a:t> - the distance from receiver </a:t>
                </a:r>
                <a:r>
                  <a:rPr lang="en-US" altLang="zh-CN" sz="2000" i="1" dirty="0">
                    <a:latin typeface="SimSun" charset="-122"/>
                    <a:ea typeface="SimSun" charset="-122"/>
                    <a:cs typeface="SimSun" charset="-122"/>
                  </a:rPr>
                  <a:t>k</a:t>
                </a:r>
                <a:r>
                  <a:rPr lang="en-US" altLang="zh-CN" sz="2000" dirty="0"/>
                  <a:t> to base station </a:t>
                </a:r>
                <a:r>
                  <a:rPr lang="en-US" altLang="zh-CN" sz="2000" i="1" dirty="0">
                    <a:latin typeface="SimSun" charset="-122"/>
                    <a:ea typeface="SimSun" charset="-122"/>
                    <a:cs typeface="SimSun" charset="-122"/>
                  </a:rPr>
                  <a:t>k</a:t>
                </a:r>
              </a:p>
              <a:p>
                <a:pPr marL="685800" lvl="2" indent="0">
                  <a:buNone/>
                </a:pPr>
                <a14:m>
                  <m:oMath xmlns:m="http://schemas.openxmlformats.org/officeDocument/2006/math">
                    <m:sSub>
                      <m:sSubPr>
                        <m:ctrlPr>
                          <a:rPr lang="zh-CN" altLang="en-US" sz="2000" i="1">
                            <a:latin typeface="Cambria Math" panose="02040503050406030204" pitchFamily="18" charset="0"/>
                          </a:rPr>
                        </m:ctrlPr>
                      </m:sSubPr>
                      <m:e>
                        <m:r>
                          <a:rPr lang="zh-CN" altLang="en-US" sz="2000" i="1">
                            <a:latin typeface="Cambria Math" panose="02040503050406030204" pitchFamily="18" charset="0"/>
                          </a:rPr>
                          <m:t>𝛾</m:t>
                        </m:r>
                      </m:e>
                      <m:sub>
                        <m:r>
                          <a:rPr lang="zh-CN" altLang="en-US" sz="2000" i="1">
                            <a:latin typeface="Cambria Math" panose="02040503050406030204" pitchFamily="18" charset="0"/>
                          </a:rPr>
                          <m:t>𝑡</m:t>
                        </m:r>
                      </m:sub>
                    </m:sSub>
                    <m:r>
                      <a:rPr lang="zh-CN" altLang="en-US" sz="2000" i="1">
                        <a:latin typeface="Cambria Math" charset="0"/>
                      </a:rPr>
                      <m:t> </m:t>
                    </m:r>
                  </m:oMath>
                </a14:m>
                <a:r>
                  <a:rPr lang="en-US" altLang="zh-CN" sz="2000" dirty="0"/>
                  <a:t>- the minimum required threshold of SNR</a:t>
                </a:r>
              </a:p>
              <a:p>
                <a:pPr marL="685800" lvl="2" indent="0">
                  <a:buNone/>
                </a:pPr>
                <a:r>
                  <a:rPr lang="en-US" altLang="zh-CN" sz="2000" i="1" dirty="0">
                    <a:latin typeface="SimSun" charset="-122"/>
                    <a:ea typeface="SimSun" charset="-122"/>
                    <a:cs typeface="SimSun" charset="-122"/>
                  </a:rPr>
                  <a:t>N </a:t>
                </a:r>
                <a:r>
                  <a:rPr lang="en-US" altLang="zh-CN" sz="2000" dirty="0">
                    <a:ea typeface="SimSun" charset="-122"/>
                    <a:cs typeface="SimSun" charset="-122"/>
                  </a:rPr>
                  <a:t>- noise power</a:t>
                </a:r>
              </a:p>
              <a:p>
                <a:pPr marL="685800" lvl="2" indent="0">
                  <a:buNone/>
                </a:pPr>
                <a:endParaRPr lang="en-US" altLang="zh-CN" sz="2000" i="1" dirty="0">
                  <a:latin typeface="SimSun" charset="-122"/>
                  <a:ea typeface="SimSun" charset="-122"/>
                  <a:cs typeface="SimSun" charset="-122"/>
                </a:endParaRPr>
              </a:p>
              <a:p>
                <a:r>
                  <a:rPr lang="en-US" altLang="zh-CN" sz="2000" dirty="0"/>
                  <a:t>With a proper choice of </a:t>
                </a:r>
                <a:r>
                  <a:rPr lang="en-US" altLang="zh-CN" sz="2000" i="1" dirty="0">
                    <a:latin typeface="SimSun" charset="-122"/>
                    <a:ea typeface="SimSun" charset="-122"/>
                    <a:cs typeface="SimSun" charset="-122"/>
                  </a:rPr>
                  <a:t>d</a:t>
                </a:r>
                <a:r>
                  <a:rPr lang="en-US" altLang="zh-CN" sz="2000" i="1" baseline="-25000" dirty="0">
                    <a:latin typeface="SimSun" charset="-122"/>
                    <a:ea typeface="SimSun" charset="-122"/>
                    <a:cs typeface="SimSun" charset="-122"/>
                  </a:rPr>
                  <a:t>i</a:t>
                </a:r>
                <a:r>
                  <a:rPr lang="en-US" altLang="zh-CN" sz="2000" dirty="0"/>
                  <a:t>, the minimum desired link quality can be achieved in all the links.</a:t>
                </a:r>
                <a:endParaRPr lang="zh-CN" altLang="en-US" sz="2000" dirty="0"/>
              </a:p>
            </p:txBody>
          </p:sp>
        </mc:Choice>
        <mc:Fallback xmlns="">
          <p:sp>
            <p:nvSpPr>
              <p:cNvPr id="6" name="内容占位符 2"/>
              <p:cNvSpPr>
                <a:spLocks noGrp="1" noRot="1" noChangeAspect="1" noMove="1" noResize="1" noEditPoints="1" noAdjustHandles="1" noChangeArrowheads="1" noChangeShapeType="1" noTextEdit="1"/>
              </p:cNvSpPr>
              <p:nvPr>
                <p:ph idx="1"/>
              </p:nvPr>
            </p:nvSpPr>
            <p:spPr>
              <a:xfrm>
                <a:off x="628650" y="1600200"/>
                <a:ext cx="7886700" cy="4351338"/>
              </a:xfrm>
              <a:blipFill>
                <a:blip r:embed="rId3"/>
                <a:stretch>
                  <a:fillRect l="-618" t="-1122" b="-186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2853388" y="2744229"/>
                <a:ext cx="3437223" cy="13695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2000" i="1" smtClean="0">
                          <a:latin typeface="Cambria Math" panose="02040503050406030204" pitchFamily="18" charset="0"/>
                        </a:rPr>
                        <m:t>𝛤</m:t>
                      </m:r>
                      <m:r>
                        <a:rPr lang="en-US" altLang="zh-CN" sz="2000" b="0" i="1" baseline="-25000" smtClean="0">
                          <a:latin typeface="Cambria Math" charset="0"/>
                        </a:rPr>
                        <m:t>𝑘</m:t>
                      </m:r>
                      <m:r>
                        <a:rPr lang="zh-CN" altLang="en-US" sz="2000" i="0">
                          <a:latin typeface="Cambria Math" panose="02040503050406030204" pitchFamily="18" charset="0"/>
                        </a:rPr>
                        <m:t>=</m:t>
                      </m:r>
                      <m:f>
                        <m:fPr>
                          <m:ctrlPr>
                            <a:rPr lang="zh-CN" altLang="en-US" sz="2000" i="1">
                              <a:latin typeface="Cambria Math" panose="02040503050406030204" pitchFamily="18" charset="0"/>
                            </a:rPr>
                          </m:ctrlPr>
                        </m:fPr>
                        <m:num>
                          <m:r>
                            <a:rPr lang="zh-CN" altLang="en-US" sz="2000" i="1">
                              <a:latin typeface="Cambria Math" panose="02040503050406030204" pitchFamily="18" charset="0"/>
                            </a:rPr>
                            <m:t>𝑐</m:t>
                          </m:r>
                          <m:f>
                            <m:fPr>
                              <m:type m:val="lin"/>
                              <m:ctrlPr>
                                <a:rPr lang="zh-CN" altLang="en-US" sz="2000" i="1">
                                  <a:latin typeface="Cambria Math" panose="02040503050406030204" pitchFamily="18" charset="0"/>
                                </a:rPr>
                              </m:ctrlPr>
                            </m:fPr>
                            <m:num>
                              <m:sSub>
                                <m:sSubPr>
                                  <m:ctrlPr>
                                    <a:rPr lang="zh-CN" altLang="en-US" sz="2000" i="1">
                                      <a:latin typeface="Cambria Math" panose="02040503050406030204" pitchFamily="18" charset="0"/>
                                    </a:rPr>
                                  </m:ctrlPr>
                                </m:sSubPr>
                                <m:e>
                                  <m:r>
                                    <a:rPr lang="zh-CN" altLang="en-US" sz="2000" i="1">
                                      <a:latin typeface="Cambria Math" panose="02040503050406030204" pitchFamily="18" charset="0"/>
                                    </a:rPr>
                                    <m:t>𝑃</m:t>
                                  </m:r>
                                </m:e>
                                <m:sub>
                                  <m:r>
                                    <a:rPr lang="zh-CN" altLang="en-US" sz="2000" i="1">
                                      <a:latin typeface="Cambria Math" panose="02040503050406030204" pitchFamily="18" charset="0"/>
                                    </a:rPr>
                                    <m:t>𝑡</m:t>
                                  </m:r>
                                </m:sub>
                              </m:sSub>
                            </m:num>
                            <m:den>
                              <m:sSup>
                                <m:sSupPr>
                                  <m:ctrlPr>
                                    <a:rPr lang="zh-CN" altLang="en-US" sz="2000" i="1">
                                      <a:latin typeface="Cambria Math" panose="02040503050406030204" pitchFamily="18" charset="0"/>
                                    </a:rPr>
                                  </m:ctrlPr>
                                </m:sSupPr>
                                <m:e>
                                  <m:r>
                                    <a:rPr lang="zh-CN" altLang="en-US" sz="2000" i="1">
                                      <a:latin typeface="Cambria Math" panose="02040503050406030204" pitchFamily="18" charset="0"/>
                                    </a:rPr>
                                    <m:t>𝑟</m:t>
                                  </m:r>
                                </m:e>
                                <m:sup>
                                  <m:r>
                                    <a:rPr lang="zh-CN" altLang="en-US" sz="2000" i="1">
                                      <a:latin typeface="Cambria Math" panose="02040503050406030204" pitchFamily="18" charset="0"/>
                                    </a:rPr>
                                    <m:t>𝛼</m:t>
                                  </m:r>
                                </m:sup>
                              </m:sSup>
                            </m:den>
                          </m:f>
                        </m:num>
                        <m:den>
                          <m:nary>
                            <m:naryPr>
                              <m:chr m:val="∑"/>
                              <m:limLoc m:val="subSup"/>
                              <m:grow m:val="on"/>
                              <m:supHide m:val="on"/>
                              <m:ctrlPr>
                                <a:rPr lang="zh-CN" altLang="en-US" sz="2000" i="1">
                                  <a:latin typeface="Cambria Math" panose="02040503050406030204" pitchFamily="18" charset="0"/>
                                </a:rPr>
                              </m:ctrlPr>
                            </m:naryPr>
                            <m:sub>
                              <m:eqArr>
                                <m:eqArrPr>
                                  <m:ctrlPr>
                                    <a:rPr lang="zh-CN" altLang="en-US" sz="2000" i="1">
                                      <a:latin typeface="Cambria Math" panose="02040503050406030204" pitchFamily="18" charset="0"/>
                                    </a:rPr>
                                  </m:ctrlPr>
                                </m:eqArrPr>
                                <m:e>
                                  <m:r>
                                    <a:rPr lang="zh-CN" altLang="en-US" sz="2000" i="1">
                                      <a:latin typeface="Cambria Math" panose="02040503050406030204" pitchFamily="18" charset="0"/>
                                    </a:rPr>
                                    <m:t>𝑖</m:t>
                                  </m:r>
                                  <m:r>
                                    <a:rPr lang="en-US" altLang="zh-CN" sz="2000" b="0" i="1" smtClean="0">
                                      <a:latin typeface="Cambria Math" charset="0"/>
                                    </a:rPr>
                                    <m:t>=1…</m:t>
                                  </m:r>
                                  <m:r>
                                    <a:rPr lang="en-US" altLang="zh-CN" sz="2000" b="0" i="1" smtClean="0">
                                      <a:latin typeface="Cambria Math" charset="0"/>
                                    </a:rPr>
                                    <m:t>𝐵</m:t>
                                  </m:r>
                                </m:e>
                                <m:e>
                                  <m:r>
                                    <a:rPr lang="en-US" altLang="zh-CN" sz="2000" b="0" i="1" smtClean="0">
                                      <a:latin typeface="Cambria Math" charset="0"/>
                                    </a:rPr>
                                    <m:t>𝑖</m:t>
                                  </m:r>
                                  <m:r>
                                    <a:rPr lang="en-US" altLang="zh-CN" sz="2000" b="0" i="1" smtClean="0">
                                      <a:latin typeface="Cambria Math" charset="0"/>
                                    </a:rPr>
                                    <m:t>&lt;&gt;</m:t>
                                  </m:r>
                                  <m:r>
                                    <a:rPr lang="en-US" altLang="zh-CN" sz="2000" b="0" i="1" smtClean="0">
                                      <a:latin typeface="Cambria Math" charset="0"/>
                                    </a:rPr>
                                    <m:t>𝑘</m:t>
                                  </m:r>
                                </m:e>
                              </m:eqArr>
                            </m:sub>
                            <m:sup/>
                            <m:e>
                              <m:f>
                                <m:fPr>
                                  <m:ctrlPr>
                                    <a:rPr lang="zh-CN" altLang="en-US" sz="2000" i="1">
                                      <a:latin typeface="Cambria Math" panose="02040503050406030204" pitchFamily="18" charset="0"/>
                                    </a:rPr>
                                  </m:ctrlPr>
                                </m:fPr>
                                <m:num>
                                  <m:r>
                                    <a:rPr lang="zh-CN" altLang="en-US" sz="2000" i="1">
                                      <a:latin typeface="Cambria Math" panose="02040503050406030204" pitchFamily="18" charset="0"/>
                                    </a:rPr>
                                    <m:t>𝑐</m:t>
                                  </m:r>
                                  <m:sSub>
                                    <m:sSubPr>
                                      <m:ctrlPr>
                                        <a:rPr lang="zh-CN" altLang="en-US" sz="2000" i="1">
                                          <a:latin typeface="Cambria Math" panose="02040503050406030204" pitchFamily="18" charset="0"/>
                                        </a:rPr>
                                      </m:ctrlPr>
                                    </m:sSubPr>
                                    <m:e>
                                      <m:r>
                                        <a:rPr lang="zh-CN" altLang="en-US" sz="2000" i="1">
                                          <a:latin typeface="Cambria Math" panose="02040503050406030204" pitchFamily="18" charset="0"/>
                                        </a:rPr>
                                        <m:t>𝑃</m:t>
                                      </m:r>
                                    </m:e>
                                    <m:sub>
                                      <m:r>
                                        <a:rPr lang="zh-CN" altLang="en-US" sz="2000" i="1">
                                          <a:latin typeface="Cambria Math" panose="02040503050406030204" pitchFamily="18" charset="0"/>
                                        </a:rPr>
                                        <m:t>𝑡</m:t>
                                      </m:r>
                                    </m:sub>
                                  </m:sSub>
                                </m:num>
                                <m:den>
                                  <m:sSubSup>
                                    <m:sSubSupPr>
                                      <m:ctrlPr>
                                        <a:rPr lang="zh-CN" altLang="en-US" sz="2000" i="1">
                                          <a:latin typeface="Cambria Math" panose="02040503050406030204" pitchFamily="18" charset="0"/>
                                        </a:rPr>
                                      </m:ctrlPr>
                                    </m:sSubSupPr>
                                    <m:e>
                                      <m:r>
                                        <a:rPr lang="zh-CN" altLang="en-US" sz="2000" i="1">
                                          <a:latin typeface="Cambria Math" panose="02040503050406030204" pitchFamily="18" charset="0"/>
                                        </a:rPr>
                                        <m:t>𝑑</m:t>
                                      </m:r>
                                    </m:e>
                                    <m:sub>
                                      <m:r>
                                        <a:rPr lang="zh-CN" altLang="en-US" sz="2000" i="1">
                                          <a:latin typeface="Cambria Math" panose="02040503050406030204" pitchFamily="18" charset="0"/>
                                        </a:rPr>
                                        <m:t>𝑖</m:t>
                                      </m:r>
                                    </m:sub>
                                    <m:sup>
                                      <m:r>
                                        <a:rPr lang="zh-CN" altLang="en-US" sz="2000" i="1">
                                          <a:latin typeface="Cambria Math" panose="02040503050406030204" pitchFamily="18" charset="0"/>
                                        </a:rPr>
                                        <m:t>𝛼</m:t>
                                      </m:r>
                                    </m:sup>
                                  </m:sSubSup>
                                </m:den>
                              </m:f>
                              <m:r>
                                <a:rPr lang="zh-CN" altLang="en-US" sz="2000" i="0">
                                  <a:latin typeface="Cambria Math" panose="02040503050406030204" pitchFamily="18" charset="0"/>
                                </a:rPr>
                                <m:t>+</m:t>
                              </m:r>
                            </m:e>
                          </m:nary>
                          <m:r>
                            <a:rPr lang="zh-CN" altLang="en-US" sz="2000" i="1">
                              <a:latin typeface="Cambria Math" panose="02040503050406030204" pitchFamily="18" charset="0"/>
                            </a:rPr>
                            <m:t>𝑁</m:t>
                          </m:r>
                        </m:den>
                      </m:f>
                      <m:r>
                        <a:rPr lang="zh-CN" altLang="en-US" sz="2000" i="0">
                          <a:latin typeface="Cambria Math" panose="02040503050406030204" pitchFamily="18" charset="0"/>
                        </a:rPr>
                        <m:t>≥</m:t>
                      </m:r>
                      <m:sSub>
                        <m:sSubPr>
                          <m:ctrlPr>
                            <a:rPr lang="zh-CN" altLang="en-US" sz="2000" i="1">
                              <a:latin typeface="Cambria Math" panose="02040503050406030204" pitchFamily="18" charset="0"/>
                            </a:rPr>
                          </m:ctrlPr>
                        </m:sSubPr>
                        <m:e>
                          <m:r>
                            <a:rPr lang="zh-CN" altLang="en-US" sz="2000" i="1">
                              <a:latin typeface="Cambria Math" panose="02040503050406030204" pitchFamily="18" charset="0"/>
                            </a:rPr>
                            <m:t>𝛾</m:t>
                          </m:r>
                        </m:e>
                        <m:sub>
                          <m:r>
                            <a:rPr lang="zh-CN" altLang="en-US" sz="2000" i="1">
                              <a:latin typeface="Cambria Math" panose="02040503050406030204" pitchFamily="18" charset="0"/>
                            </a:rPr>
                            <m:t>𝑡</m:t>
                          </m:r>
                        </m:sub>
                      </m:sSub>
                    </m:oMath>
                  </m:oMathPara>
                </a14:m>
                <a:endParaRPr lang="zh-CN" altLang="en-US" sz="2000" dirty="0">
                  <a:latin typeface="Tahoma" pitchFamily="34"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853388" y="2744229"/>
                <a:ext cx="3437223" cy="1369542"/>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40458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2E3A6-FEBD-F15E-1B61-0B8DD35F3D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406FCD-80B9-661F-89CA-5AE6B75B76DA}"/>
              </a:ext>
            </a:extLst>
          </p:cNvPr>
          <p:cNvSpPr>
            <a:spLocks noGrp="1"/>
          </p:cNvSpPr>
          <p:nvPr>
            <p:ph type="title"/>
          </p:nvPr>
        </p:nvSpPr>
        <p:spPr/>
        <p:txBody>
          <a:bodyPr/>
          <a:lstStyle/>
          <a:p>
            <a:r>
              <a:rPr lang="en-US" altLang="zh-CN"/>
              <a:t>RAN Intelligent Controller (RIC)</a:t>
            </a:r>
            <a:endParaRPr lang="en-CH"/>
          </a:p>
        </p:txBody>
      </p:sp>
      <p:sp>
        <p:nvSpPr>
          <p:cNvPr id="3" name="Content Placeholder 2">
            <a:extLst>
              <a:ext uri="{FF2B5EF4-FFF2-40B4-BE49-F238E27FC236}">
                <a16:creationId xmlns:a16="http://schemas.microsoft.com/office/drawing/2014/main" id="{28509A2C-1A19-3CC0-0F8E-7D8509EDFCDE}"/>
              </a:ext>
            </a:extLst>
          </p:cNvPr>
          <p:cNvSpPr txBox="1">
            <a:spLocks/>
          </p:cNvSpPr>
          <p:nvPr/>
        </p:nvSpPr>
        <p:spPr>
          <a:xfrm>
            <a:off x="4655575" y="1124744"/>
            <a:ext cx="4369555" cy="5123656"/>
          </a:xfrm>
          <a:prstGeom prst="rect">
            <a:avLst/>
          </a:prstGeom>
          <a:ln>
            <a:noFill/>
          </a:ln>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a:solidFill>
                  <a:srgbClr val="C00000"/>
                </a:solidFill>
              </a:rPr>
              <a:t>Intelligent Control</a:t>
            </a:r>
          </a:p>
          <a:p>
            <a:pPr lvl="1"/>
            <a:r>
              <a:rPr lang="en-US" altLang="zh-CN" sz="2000"/>
              <a:t>Artificial intelligence</a:t>
            </a:r>
          </a:p>
          <a:p>
            <a:pPr lvl="1"/>
            <a:r>
              <a:rPr lang="en-US" altLang="zh-CN" sz="2000"/>
              <a:t>Machine learning</a:t>
            </a:r>
          </a:p>
          <a:p>
            <a:pPr lvl="1"/>
            <a:r>
              <a:rPr lang="en-US" altLang="zh-CN" sz="2000"/>
              <a:t>Optimize network performance</a:t>
            </a:r>
          </a:p>
          <a:p>
            <a:r>
              <a:rPr lang="en-US" altLang="zh-CN">
                <a:solidFill>
                  <a:srgbClr val="C00000"/>
                </a:solidFill>
              </a:rPr>
              <a:t>Open Interfaces (e.g., E2, A1)</a:t>
            </a:r>
            <a:endParaRPr lang="en-US" altLang="zh-CN" sz="2450">
              <a:solidFill>
                <a:srgbClr val="C00000"/>
              </a:solidFill>
            </a:endParaRPr>
          </a:p>
          <a:p>
            <a:pPr lvl="1"/>
            <a:r>
              <a:rPr lang="en-US" altLang="zh-CN" sz="2000">
                <a:solidFill>
                  <a:srgbClr val="062134"/>
                </a:solidFill>
                <a:latin typeface="+mn-lt"/>
              </a:rPr>
              <a:t>O</a:t>
            </a:r>
            <a:r>
              <a:rPr lang="en-US" altLang="zh-CN" sz="2000" b="0" i="0">
                <a:solidFill>
                  <a:srgbClr val="062134"/>
                </a:solidFill>
                <a:effectLst/>
                <a:latin typeface="+mn-lt"/>
              </a:rPr>
              <a:t>pen, standardized interfaces</a:t>
            </a:r>
          </a:p>
          <a:p>
            <a:pPr lvl="1"/>
            <a:r>
              <a:rPr lang="en-US" altLang="zh-CN" sz="2000"/>
              <a:t>Interoperability between vendors</a:t>
            </a:r>
          </a:p>
          <a:p>
            <a:pPr lvl="1"/>
            <a:r>
              <a:rPr lang="en-US" altLang="zh-CN" sz="2000"/>
              <a:t>Seamless integration</a:t>
            </a:r>
          </a:p>
        </p:txBody>
      </p:sp>
      <p:pic>
        <p:nvPicPr>
          <p:cNvPr id="7170" name="Picture 2" descr="About us">
            <a:extLst>
              <a:ext uri="{FF2B5EF4-FFF2-40B4-BE49-F238E27FC236}">
                <a16:creationId xmlns:a16="http://schemas.microsoft.com/office/drawing/2014/main" id="{5953F764-B69D-F03C-44F6-3FBA226F0A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54" y="1438672"/>
            <a:ext cx="4523899"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6804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C7D9F-47B9-F0DE-5FC8-498C0CD5E0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B69ABC-E80E-9AC3-7320-8039E8E4F5FA}"/>
              </a:ext>
            </a:extLst>
          </p:cNvPr>
          <p:cNvSpPr>
            <a:spLocks noGrp="1"/>
          </p:cNvSpPr>
          <p:nvPr>
            <p:ph type="title"/>
          </p:nvPr>
        </p:nvSpPr>
        <p:spPr/>
        <p:txBody>
          <a:bodyPr/>
          <a:lstStyle/>
          <a:p>
            <a:r>
              <a:rPr lang="en-US" altLang="zh-CN"/>
              <a:t>RAN Intelligent Controller (RIC)</a:t>
            </a:r>
            <a:endParaRPr lang="en-CH"/>
          </a:p>
        </p:txBody>
      </p:sp>
      <p:sp>
        <p:nvSpPr>
          <p:cNvPr id="3" name="Content Placeholder 2">
            <a:extLst>
              <a:ext uri="{FF2B5EF4-FFF2-40B4-BE49-F238E27FC236}">
                <a16:creationId xmlns:a16="http://schemas.microsoft.com/office/drawing/2014/main" id="{EB139F72-E19D-4326-B2FD-D81A9AFCE810}"/>
              </a:ext>
            </a:extLst>
          </p:cNvPr>
          <p:cNvSpPr txBox="1">
            <a:spLocks/>
          </p:cNvSpPr>
          <p:nvPr/>
        </p:nvSpPr>
        <p:spPr>
          <a:xfrm>
            <a:off x="4419599" y="1124744"/>
            <a:ext cx="4674355" cy="5123656"/>
          </a:xfrm>
          <a:prstGeom prst="rect">
            <a:avLst/>
          </a:prstGeom>
          <a:ln>
            <a:noFill/>
          </a:ln>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a:solidFill>
                  <a:srgbClr val="C00000"/>
                </a:solidFill>
              </a:rPr>
              <a:t>Intelligent Control</a:t>
            </a:r>
          </a:p>
          <a:p>
            <a:pPr lvl="1"/>
            <a:r>
              <a:rPr lang="en-US" altLang="zh-CN" sz="2000"/>
              <a:t>Artificial intelligence</a:t>
            </a:r>
          </a:p>
          <a:p>
            <a:pPr lvl="1"/>
            <a:r>
              <a:rPr lang="en-US" altLang="zh-CN" sz="2000"/>
              <a:t>Machine learning</a:t>
            </a:r>
          </a:p>
          <a:p>
            <a:pPr lvl="1"/>
            <a:r>
              <a:rPr lang="en-US" altLang="zh-CN" sz="2000"/>
              <a:t>Optimize network performance</a:t>
            </a:r>
          </a:p>
          <a:p>
            <a:r>
              <a:rPr lang="en-US" altLang="zh-CN">
                <a:solidFill>
                  <a:srgbClr val="C00000"/>
                </a:solidFill>
              </a:rPr>
              <a:t>Open Interfaces (e.g., E2, A1)</a:t>
            </a:r>
          </a:p>
          <a:p>
            <a:pPr lvl="1"/>
            <a:r>
              <a:rPr lang="en-US" altLang="zh-CN" sz="2000">
                <a:solidFill>
                  <a:srgbClr val="062134"/>
                </a:solidFill>
                <a:latin typeface="+mn-lt"/>
              </a:rPr>
              <a:t>O</a:t>
            </a:r>
            <a:r>
              <a:rPr lang="en-US" altLang="zh-CN" sz="2000" b="0" i="0">
                <a:solidFill>
                  <a:srgbClr val="062134"/>
                </a:solidFill>
                <a:effectLst/>
                <a:latin typeface="+mn-lt"/>
              </a:rPr>
              <a:t>pen, standardized interfaces</a:t>
            </a:r>
          </a:p>
          <a:p>
            <a:pPr lvl="1"/>
            <a:r>
              <a:rPr lang="en-US" altLang="zh-CN" sz="2000"/>
              <a:t>Interoperability between vendors</a:t>
            </a:r>
          </a:p>
          <a:p>
            <a:pPr lvl="1"/>
            <a:r>
              <a:rPr lang="en-US" altLang="zh-CN" sz="2000"/>
              <a:t>Seamless integration</a:t>
            </a:r>
          </a:p>
          <a:p>
            <a:r>
              <a:rPr lang="en-US" altLang="zh-CN" b="0" i="0">
                <a:solidFill>
                  <a:srgbClr val="C00000"/>
                </a:solidFill>
                <a:effectLst/>
                <a:latin typeface="+mn-lt"/>
              </a:rPr>
              <a:t>Dynamic Orchestration</a:t>
            </a:r>
          </a:p>
          <a:p>
            <a:pPr lvl="1"/>
            <a:r>
              <a:rPr lang="en-US" altLang="zh-CN" sz="2000"/>
              <a:t>Adaptive resource allocation</a:t>
            </a:r>
          </a:p>
          <a:p>
            <a:pPr lvl="1"/>
            <a:r>
              <a:rPr lang="en-US" altLang="zh-CN" sz="2000"/>
              <a:t>Adaptive Load balancing</a:t>
            </a:r>
          </a:p>
          <a:p>
            <a:pPr lvl="1"/>
            <a:r>
              <a:rPr lang="en-US" altLang="zh-CN" sz="2000"/>
              <a:t>Automated configuration adjustments</a:t>
            </a:r>
          </a:p>
        </p:txBody>
      </p:sp>
      <p:pic>
        <p:nvPicPr>
          <p:cNvPr id="6146" name="Picture 2">
            <a:extLst>
              <a:ext uri="{FF2B5EF4-FFF2-40B4-BE49-F238E27FC236}">
                <a16:creationId xmlns:a16="http://schemas.microsoft.com/office/drawing/2014/main" id="{B2A30802-5511-938B-737F-1838EC17C9F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000" r="19167"/>
          <a:stretch/>
        </p:blipFill>
        <p:spPr bwMode="auto">
          <a:xfrm>
            <a:off x="150246" y="1585873"/>
            <a:ext cx="4170276" cy="4201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0315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29EC1-A18B-1490-11D1-46D83AD6BA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C0EA06-0707-2CC1-7ABA-45D6F2047D90}"/>
              </a:ext>
            </a:extLst>
          </p:cNvPr>
          <p:cNvSpPr>
            <a:spLocks noGrp="1"/>
          </p:cNvSpPr>
          <p:nvPr>
            <p:ph type="title"/>
          </p:nvPr>
        </p:nvSpPr>
        <p:spPr/>
        <p:txBody>
          <a:bodyPr/>
          <a:lstStyle/>
          <a:p>
            <a:r>
              <a:rPr lang="en-US" altLang="zh-CN"/>
              <a:t>Open-Source 5G RAN Software</a:t>
            </a:r>
            <a:endParaRPr lang="en-CH"/>
          </a:p>
        </p:txBody>
      </p:sp>
      <p:pic>
        <p:nvPicPr>
          <p:cNvPr id="4" name="Picture 6" descr="Logo – OpenAirInterface">
            <a:extLst>
              <a:ext uri="{FF2B5EF4-FFF2-40B4-BE49-F238E27FC236}">
                <a16:creationId xmlns:a16="http://schemas.microsoft.com/office/drawing/2014/main" id="{8EADCDCD-9398-44B3-654C-E18A115601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266"/>
          <a:stretch/>
        </p:blipFill>
        <p:spPr bwMode="auto">
          <a:xfrm>
            <a:off x="5543954" y="4038600"/>
            <a:ext cx="3142846" cy="12526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srsRAN Enterprise - Red Hat Ecosystem Catalog">
            <a:extLst>
              <a:ext uri="{FF2B5EF4-FFF2-40B4-BE49-F238E27FC236}">
                <a16:creationId xmlns:a16="http://schemas.microsoft.com/office/drawing/2014/main" id="{1CE60E7F-1CC2-4F9E-ACCD-AE636C0669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1562" y="1752600"/>
            <a:ext cx="3265238" cy="111683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E3E155CB-D00D-8532-B87A-5006349CC6D3}"/>
              </a:ext>
            </a:extLst>
          </p:cNvPr>
          <p:cNvSpPr txBox="1">
            <a:spLocks/>
          </p:cNvSpPr>
          <p:nvPr/>
        </p:nvSpPr>
        <p:spPr>
          <a:xfrm>
            <a:off x="457200" y="1169908"/>
            <a:ext cx="8229600" cy="1539240"/>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GB" b="1" dirty="0"/>
              <a:t>srsRAN</a:t>
            </a:r>
            <a:r>
              <a:rPr lang="en-GB" dirty="0"/>
              <a:t>: </a:t>
            </a:r>
            <a:r>
              <a:rPr lang="en-GB" dirty="0">
                <a:hlinkClick r:id="rId4"/>
              </a:rPr>
              <a:t>https://www.srslte.com/</a:t>
            </a:r>
            <a:endParaRPr lang="en-GB" sz="500" dirty="0"/>
          </a:p>
          <a:p>
            <a:r>
              <a:rPr lang="en-US" altLang="zh-CN" sz="2000" b="0" i="0" u="none" strike="noStrike" baseline="0" dirty="0">
                <a:latin typeface="+mn-lt"/>
              </a:rPr>
              <a:t>Written in C and C++ </a:t>
            </a:r>
          </a:p>
          <a:p>
            <a:r>
              <a:rPr lang="en-US" altLang="zh-CN" sz="2000" b="0" i="0" u="none" strike="noStrike" baseline="0" dirty="0">
                <a:latin typeface="+mn-lt"/>
              </a:rPr>
              <a:t>GNU Affero General Public License v3.0 </a:t>
            </a:r>
          </a:p>
          <a:p>
            <a:r>
              <a:rPr lang="en-GB" sz="2000" dirty="0">
                <a:latin typeface="+mn-lt"/>
              </a:rPr>
              <a:t>3GPP Release 17 </a:t>
            </a:r>
            <a:endParaRPr lang="en-CH" sz="2000" dirty="0">
              <a:latin typeface="+mn-lt"/>
            </a:endParaRPr>
          </a:p>
        </p:txBody>
      </p:sp>
      <p:sp>
        <p:nvSpPr>
          <p:cNvPr id="7" name="Content Placeholder 2">
            <a:extLst>
              <a:ext uri="{FF2B5EF4-FFF2-40B4-BE49-F238E27FC236}">
                <a16:creationId xmlns:a16="http://schemas.microsoft.com/office/drawing/2014/main" id="{7E189F9B-0393-7718-FBFE-65DACB9798D2}"/>
              </a:ext>
            </a:extLst>
          </p:cNvPr>
          <p:cNvSpPr txBox="1">
            <a:spLocks/>
          </p:cNvSpPr>
          <p:nvPr/>
        </p:nvSpPr>
        <p:spPr>
          <a:xfrm>
            <a:off x="457200" y="3555294"/>
            <a:ext cx="8229600" cy="1539240"/>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GB" altLang="zh-CN" b="1"/>
              <a:t>Open Air Interface</a:t>
            </a:r>
            <a:r>
              <a:rPr lang="en-GB" altLang="zh-CN"/>
              <a:t>: </a:t>
            </a:r>
            <a:r>
              <a:rPr lang="en-GB" altLang="zh-CN">
                <a:hlinkClick r:id="rId5"/>
              </a:rPr>
              <a:t>https://openairinterface.org/</a:t>
            </a:r>
            <a:endParaRPr lang="en-GB" sz="800"/>
          </a:p>
          <a:p>
            <a:r>
              <a:rPr lang="en-US" altLang="zh-CN" sz="2000" b="0" i="0" u="none" strike="noStrike" baseline="0">
                <a:latin typeface="+mn-lt"/>
              </a:rPr>
              <a:t>Written in C </a:t>
            </a:r>
            <a:endParaRPr lang="en-GB" sz="2000">
              <a:latin typeface="+mn-lt"/>
            </a:endParaRPr>
          </a:p>
          <a:p>
            <a:r>
              <a:rPr lang="en-US" sz="2000">
                <a:latin typeface="+mn-lt"/>
              </a:rPr>
              <a:t>OAI Public License V1.1</a:t>
            </a:r>
          </a:p>
          <a:p>
            <a:r>
              <a:rPr lang="en-GB" altLang="zh-CN" sz="2000">
                <a:latin typeface="+mn-lt"/>
              </a:rPr>
              <a:t>3GPP Release 17</a:t>
            </a:r>
            <a:endParaRPr lang="en-CH" sz="2000">
              <a:latin typeface="+mn-lt"/>
            </a:endParaRPr>
          </a:p>
        </p:txBody>
      </p:sp>
      <p:sp>
        <p:nvSpPr>
          <p:cNvPr id="10" name="Content Placeholder 2">
            <a:extLst>
              <a:ext uri="{FF2B5EF4-FFF2-40B4-BE49-F238E27FC236}">
                <a16:creationId xmlns:a16="http://schemas.microsoft.com/office/drawing/2014/main" id="{0CCD0E46-EE33-C04F-EDDC-80AE67203162}"/>
              </a:ext>
            </a:extLst>
          </p:cNvPr>
          <p:cNvSpPr txBox="1">
            <a:spLocks/>
          </p:cNvSpPr>
          <p:nvPr/>
        </p:nvSpPr>
        <p:spPr>
          <a:xfrm>
            <a:off x="381001" y="5882640"/>
            <a:ext cx="8381999" cy="670560"/>
          </a:xfrm>
          <a:prstGeom prst="rect">
            <a:avLst/>
          </a:prstGeom>
          <a:solidFill>
            <a:srgbClr val="C00000"/>
          </a:solidFill>
          <a:ln>
            <a:noFill/>
          </a:ln>
        </p:spPr>
        <p:txBody>
          <a:bodyPr vert="horz" lIns="91440" tIns="45720" rIns="91440" bIns="45720" rtlCol="0" anchor="ctr">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altLang="zh-CN">
                <a:solidFill>
                  <a:schemeClr val="bg1"/>
                </a:solidFill>
              </a:rPr>
              <a:t>Both offers software-based implementation of 5G RANs</a:t>
            </a:r>
          </a:p>
        </p:txBody>
      </p:sp>
    </p:spTree>
    <p:extLst>
      <p:ext uri="{BB962C8B-B14F-4D97-AF65-F5344CB8AC3E}">
        <p14:creationId xmlns:p14="http://schemas.microsoft.com/office/powerpoint/2010/main" val="21399595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C018A-1002-3C41-75A9-EE66BC8FD7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188C42-2CFC-07C9-F974-C8D63339DBA4}"/>
              </a:ext>
            </a:extLst>
          </p:cNvPr>
          <p:cNvSpPr>
            <a:spLocks noGrp="1"/>
          </p:cNvSpPr>
          <p:nvPr>
            <p:ph type="title"/>
          </p:nvPr>
        </p:nvSpPr>
        <p:spPr/>
        <p:txBody>
          <a:bodyPr/>
          <a:lstStyle/>
          <a:p>
            <a:r>
              <a:rPr lang="en-US" altLang="zh-CN"/>
              <a:t>Open-Source 5G Mobile Core Software</a:t>
            </a:r>
            <a:endParaRPr lang="en-CH"/>
          </a:p>
        </p:txBody>
      </p:sp>
      <p:sp>
        <p:nvSpPr>
          <p:cNvPr id="6" name="Content Placeholder 2">
            <a:extLst>
              <a:ext uri="{FF2B5EF4-FFF2-40B4-BE49-F238E27FC236}">
                <a16:creationId xmlns:a16="http://schemas.microsoft.com/office/drawing/2014/main" id="{5D890D5F-FF0C-FDF6-C028-0EDBE60F4B90}"/>
              </a:ext>
            </a:extLst>
          </p:cNvPr>
          <p:cNvSpPr txBox="1">
            <a:spLocks/>
          </p:cNvSpPr>
          <p:nvPr/>
        </p:nvSpPr>
        <p:spPr>
          <a:xfrm>
            <a:off x="457200" y="1169908"/>
            <a:ext cx="8229600" cy="1539240"/>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GB" b="1"/>
              <a:t>Open5GS</a:t>
            </a:r>
            <a:r>
              <a:rPr lang="en-GB"/>
              <a:t>: </a:t>
            </a:r>
            <a:r>
              <a:rPr lang="en-GB">
                <a:hlinkClick r:id="rId2"/>
              </a:rPr>
              <a:t>https://open5gs.org/</a:t>
            </a:r>
            <a:endParaRPr lang="en-GB" sz="500"/>
          </a:p>
          <a:p>
            <a:r>
              <a:rPr lang="en-US" altLang="zh-CN" sz="2000" b="0" i="0" u="none" strike="noStrike" baseline="0">
                <a:latin typeface="+mn-lt"/>
              </a:rPr>
              <a:t>Written in C </a:t>
            </a:r>
          </a:p>
          <a:p>
            <a:r>
              <a:rPr lang="en-US" altLang="zh-CN" sz="2000" b="0" i="0" u="none" strike="noStrike" baseline="0">
                <a:latin typeface="+mn-lt"/>
              </a:rPr>
              <a:t>GNU Affero General Public License v3.0 </a:t>
            </a:r>
          </a:p>
          <a:p>
            <a:r>
              <a:rPr lang="en-GB" altLang="zh-CN" sz="2000">
                <a:latin typeface="+mn-lt"/>
              </a:rPr>
              <a:t>3GPP Release 17 </a:t>
            </a:r>
            <a:endParaRPr lang="en-CH" altLang="zh-CN" sz="2000">
              <a:latin typeface="+mn-lt"/>
            </a:endParaRPr>
          </a:p>
        </p:txBody>
      </p:sp>
      <p:sp>
        <p:nvSpPr>
          <p:cNvPr id="7" name="Content Placeholder 2">
            <a:extLst>
              <a:ext uri="{FF2B5EF4-FFF2-40B4-BE49-F238E27FC236}">
                <a16:creationId xmlns:a16="http://schemas.microsoft.com/office/drawing/2014/main" id="{14323866-0D95-A032-896A-5EC165F342A5}"/>
              </a:ext>
            </a:extLst>
          </p:cNvPr>
          <p:cNvSpPr txBox="1">
            <a:spLocks/>
          </p:cNvSpPr>
          <p:nvPr/>
        </p:nvSpPr>
        <p:spPr>
          <a:xfrm>
            <a:off x="457200" y="3555294"/>
            <a:ext cx="8229600" cy="1539240"/>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GB" altLang="zh-CN" b="1"/>
              <a:t>free5GC</a:t>
            </a:r>
            <a:r>
              <a:rPr lang="en-GB" altLang="zh-CN"/>
              <a:t>: </a:t>
            </a:r>
            <a:r>
              <a:rPr lang="en-GB" altLang="zh-CN">
                <a:hlinkClick r:id="rId3"/>
              </a:rPr>
              <a:t>https://free5gc.org/</a:t>
            </a:r>
            <a:endParaRPr lang="en-GB" sz="800"/>
          </a:p>
          <a:p>
            <a:r>
              <a:rPr lang="en-US" altLang="zh-CN" sz="2000" b="0" i="0" u="none" strike="noStrike" baseline="0">
                <a:latin typeface="+mn-lt"/>
              </a:rPr>
              <a:t>Written in Golang </a:t>
            </a:r>
            <a:endParaRPr lang="en-GB" sz="2000">
              <a:latin typeface="+mn-lt"/>
            </a:endParaRPr>
          </a:p>
          <a:p>
            <a:r>
              <a:rPr lang="en-US" sz="2000">
                <a:latin typeface="+mn-lt"/>
              </a:rPr>
              <a:t>Apache License 2.0</a:t>
            </a:r>
          </a:p>
          <a:p>
            <a:r>
              <a:rPr lang="en-CH" sz="2000">
                <a:latin typeface="+mn-lt"/>
              </a:rPr>
              <a:t>3GPP Release 15</a:t>
            </a:r>
          </a:p>
        </p:txBody>
      </p:sp>
      <p:sp>
        <p:nvSpPr>
          <p:cNvPr id="10" name="Content Placeholder 2">
            <a:extLst>
              <a:ext uri="{FF2B5EF4-FFF2-40B4-BE49-F238E27FC236}">
                <a16:creationId xmlns:a16="http://schemas.microsoft.com/office/drawing/2014/main" id="{C4C53312-EA03-D403-67FD-2ECA33566ED0}"/>
              </a:ext>
            </a:extLst>
          </p:cNvPr>
          <p:cNvSpPr txBox="1">
            <a:spLocks/>
          </p:cNvSpPr>
          <p:nvPr/>
        </p:nvSpPr>
        <p:spPr>
          <a:xfrm>
            <a:off x="381001" y="5882640"/>
            <a:ext cx="8381999" cy="670560"/>
          </a:xfrm>
          <a:prstGeom prst="rect">
            <a:avLst/>
          </a:prstGeom>
          <a:solidFill>
            <a:srgbClr val="C00000"/>
          </a:solidFill>
          <a:ln>
            <a:noFill/>
          </a:ln>
        </p:spPr>
        <p:txBody>
          <a:bodyPr vert="horz" lIns="91440" tIns="45720" rIns="91440" bIns="45720" rtlCol="0" anchor="ctr">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altLang="zh-CN">
                <a:solidFill>
                  <a:schemeClr val="bg1"/>
                </a:solidFill>
              </a:rPr>
              <a:t>Both offers software-based implementation of 5G Mobile Cores</a:t>
            </a:r>
          </a:p>
        </p:txBody>
      </p:sp>
      <p:pic>
        <p:nvPicPr>
          <p:cNvPr id="10242" name="Picture 2" descr="free5GC">
            <a:extLst>
              <a:ext uri="{FF2B5EF4-FFF2-40B4-BE49-F238E27FC236}">
                <a16:creationId xmlns:a16="http://schemas.microsoft.com/office/drawing/2014/main" id="{976A1128-581C-0B21-26CA-70B7B39C44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4267200"/>
            <a:ext cx="3581400" cy="82709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P1 Security becomes a sponsor of Open5GS">
            <a:extLst>
              <a:ext uri="{FF2B5EF4-FFF2-40B4-BE49-F238E27FC236}">
                <a16:creationId xmlns:a16="http://schemas.microsoft.com/office/drawing/2014/main" id="{C1B4C521-0705-4587-9A10-514FDDB1F5B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760" t="21521" r="11677" b="20467"/>
          <a:stretch/>
        </p:blipFill>
        <p:spPr bwMode="auto">
          <a:xfrm>
            <a:off x="5105400" y="1828800"/>
            <a:ext cx="3429000" cy="937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2848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02F82-8413-2FF0-5D7D-BC7FF054B6DB}"/>
            </a:ext>
          </a:extLst>
        </p:cNvPr>
        <p:cNvGrpSpPr/>
        <p:nvPr/>
      </p:nvGrpSpPr>
      <p:grpSpPr>
        <a:xfrm>
          <a:off x="0" y="0"/>
          <a:ext cx="0" cy="0"/>
          <a:chOff x="0" y="0"/>
          <a:chExt cx="0" cy="0"/>
        </a:xfrm>
      </p:grpSpPr>
      <p:pic>
        <p:nvPicPr>
          <p:cNvPr id="4" name="Picture 3" descr="A computer screen with text on it&#10;&#10;Description automatically generated">
            <a:extLst>
              <a:ext uri="{FF2B5EF4-FFF2-40B4-BE49-F238E27FC236}">
                <a16:creationId xmlns:a16="http://schemas.microsoft.com/office/drawing/2014/main" id="{3920A3E6-1153-CA2A-1355-923259853FF4}"/>
              </a:ext>
            </a:extLst>
          </p:cNvPr>
          <p:cNvPicPr>
            <a:picLocks noChangeAspect="1"/>
          </p:cNvPicPr>
          <p:nvPr/>
        </p:nvPicPr>
        <p:blipFill>
          <a:blip r:embed="rId2"/>
          <a:stretch>
            <a:fillRect/>
          </a:stretch>
        </p:blipFill>
        <p:spPr>
          <a:xfrm>
            <a:off x="1280344" y="952500"/>
            <a:ext cx="6604000" cy="4953000"/>
          </a:xfrm>
          <a:prstGeom prst="rect">
            <a:avLst/>
          </a:prstGeom>
        </p:spPr>
      </p:pic>
      <p:sp>
        <p:nvSpPr>
          <p:cNvPr id="2" name="Title 1">
            <a:extLst>
              <a:ext uri="{FF2B5EF4-FFF2-40B4-BE49-F238E27FC236}">
                <a16:creationId xmlns:a16="http://schemas.microsoft.com/office/drawing/2014/main" id="{F7A31A50-46E9-7429-927A-D1357F51D246}"/>
              </a:ext>
            </a:extLst>
          </p:cNvPr>
          <p:cNvSpPr>
            <a:spLocks noGrp="1"/>
          </p:cNvSpPr>
          <p:nvPr>
            <p:ph type="title"/>
          </p:nvPr>
        </p:nvSpPr>
        <p:spPr/>
        <p:txBody>
          <a:bodyPr/>
          <a:lstStyle/>
          <a:p>
            <a:r>
              <a:rPr lang="en-US" altLang="zh-CN"/>
              <a:t>A Real-World 5G System </a:t>
            </a:r>
            <a:endParaRPr lang="en-CH"/>
          </a:p>
        </p:txBody>
      </p:sp>
      <p:pic>
        <p:nvPicPr>
          <p:cNvPr id="5" name="Picture 4" descr="P1 Security becomes a sponsor of Open5GS">
            <a:extLst>
              <a:ext uri="{FF2B5EF4-FFF2-40B4-BE49-F238E27FC236}">
                <a16:creationId xmlns:a16="http://schemas.microsoft.com/office/drawing/2014/main" id="{1B6681A0-8618-4774-948D-1D0930C8B39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60" t="21521" r="11677" b="20467"/>
          <a:stretch/>
        </p:blipFill>
        <p:spPr bwMode="auto">
          <a:xfrm>
            <a:off x="6682556" y="2783506"/>
            <a:ext cx="2362200" cy="64549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6" name="Picture 8" descr="srsRAN Enterprise - Red Hat Ecosystem Catalog">
            <a:extLst>
              <a:ext uri="{FF2B5EF4-FFF2-40B4-BE49-F238E27FC236}">
                <a16:creationId xmlns:a16="http://schemas.microsoft.com/office/drawing/2014/main" id="{3C4E73A0-D938-1524-2DE8-0D11E94235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934" y="5562600"/>
            <a:ext cx="2503238" cy="856199"/>
          </a:xfrm>
          <a:prstGeom prst="rect">
            <a:avLst/>
          </a:prstGeom>
          <a:noFill/>
          <a:ln>
            <a:solidFill>
              <a:schemeClr val="tx2">
                <a:lumMod val="20000"/>
                <a:lumOff val="80000"/>
              </a:schemeClr>
            </a:solidFill>
          </a:ln>
          <a:extLst>
            <a:ext uri="{909E8E84-426E-40DD-AFC4-6F175D3DCCD1}">
              <a14:hiddenFill xmlns:a14="http://schemas.microsoft.com/office/drawing/2010/main">
                <a:solidFill>
                  <a:srgbClr val="FFFFFF"/>
                </a:solidFill>
              </a14:hiddenFill>
            </a:ext>
          </a:extLst>
        </p:spPr>
      </p:pic>
      <p:sp>
        <p:nvSpPr>
          <p:cNvPr id="7" name="AutoShape 6" descr="Ettus Knowledge Base">
            <a:extLst>
              <a:ext uri="{FF2B5EF4-FFF2-40B4-BE49-F238E27FC236}">
                <a16:creationId xmlns:a16="http://schemas.microsoft.com/office/drawing/2014/main" id="{C90CADDD-DBA9-6F30-958E-EC8B580D2FD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13287288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61A4F-5760-D84C-B503-456110B038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F8F26D-31E2-C025-1148-425794F83E7C}"/>
              </a:ext>
            </a:extLst>
          </p:cNvPr>
          <p:cNvSpPr>
            <a:spLocks noGrp="1"/>
          </p:cNvSpPr>
          <p:nvPr>
            <p:ph type="title"/>
          </p:nvPr>
        </p:nvSpPr>
        <p:spPr/>
        <p:txBody>
          <a:bodyPr/>
          <a:lstStyle/>
          <a:p>
            <a:r>
              <a:rPr lang="en-US" altLang="zh-CN" dirty="0"/>
              <a:t>Open Projects</a:t>
            </a:r>
            <a:endParaRPr lang="en-CH" dirty="0"/>
          </a:p>
        </p:txBody>
      </p:sp>
      <p:sp>
        <p:nvSpPr>
          <p:cNvPr id="6" name="Content Placeholder 2">
            <a:extLst>
              <a:ext uri="{FF2B5EF4-FFF2-40B4-BE49-F238E27FC236}">
                <a16:creationId xmlns:a16="http://schemas.microsoft.com/office/drawing/2014/main" id="{BBB07D7F-6B1A-7102-5AAE-136105B55D18}"/>
              </a:ext>
            </a:extLst>
          </p:cNvPr>
          <p:cNvSpPr txBox="1">
            <a:spLocks/>
          </p:cNvSpPr>
          <p:nvPr/>
        </p:nvSpPr>
        <p:spPr>
          <a:xfrm>
            <a:off x="457200" y="1169908"/>
            <a:ext cx="8229600" cy="5318574"/>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sz="1800" b="1" dirty="0">
                <a:solidFill>
                  <a:srgbClr val="376092"/>
                </a:solidFill>
              </a:rPr>
              <a:t>Build Real-World 5G Testbed</a:t>
            </a:r>
            <a:endParaRPr lang="en-US" altLang="zh-CN" sz="1800" b="1" i="0" dirty="0">
              <a:solidFill>
                <a:srgbClr val="376092"/>
              </a:solidFill>
              <a:effectLst/>
            </a:endParaRPr>
          </a:p>
          <a:p>
            <a:pPr lvl="1"/>
            <a:r>
              <a:rPr lang="en-US" altLang="zh-CN" sz="1800" dirty="0"/>
              <a:t>Simplify complex 5G deployment tasks through an intuitive framework with minimal overhead, making it easier to scale, monitor, and troubleshoot </a:t>
            </a:r>
          </a:p>
          <a:p>
            <a:r>
              <a:rPr lang="en-US" altLang="zh-CN" sz="1800" b="1" dirty="0">
                <a:solidFill>
                  <a:srgbClr val="376092"/>
                </a:solidFill>
              </a:rPr>
              <a:t>Comprehensive API for Private 5G Network Control</a:t>
            </a:r>
          </a:p>
          <a:p>
            <a:pPr lvl="1"/>
            <a:r>
              <a:rPr lang="en-US" altLang="zh-CN" sz="1800" dirty="0"/>
              <a:t>Develop comprehensive API for private 5G networks to provide seamless control over user management, network slicing, and infrastructure optimization.</a:t>
            </a:r>
          </a:p>
          <a:p>
            <a:r>
              <a:rPr lang="en-US" altLang="zh-CN" sz="1800" b="1" dirty="0">
                <a:solidFill>
                  <a:srgbClr val="376092"/>
                </a:solidFill>
              </a:rPr>
              <a:t>Offloading 5G Lower PHY Processing onto Digital Signal Processors (DSPs)</a:t>
            </a:r>
          </a:p>
          <a:p>
            <a:pPr lvl="1"/>
            <a:r>
              <a:rPr lang="en-US" altLang="zh-CN" sz="1800" dirty="0"/>
              <a:t>Offload lower PHY processing onto dedicated DSPs to maximize efficiency and reduce latency</a:t>
            </a:r>
          </a:p>
          <a:p>
            <a:r>
              <a:rPr lang="en-US" altLang="zh-CN" sz="1800" b="1" dirty="0">
                <a:solidFill>
                  <a:srgbClr val="376092"/>
                </a:solidFill>
              </a:rPr>
              <a:t>Customized RF Amplifier Circuit with Digital Predistortion</a:t>
            </a:r>
          </a:p>
          <a:p>
            <a:pPr lvl="1"/>
            <a:r>
              <a:rPr lang="en-US" altLang="zh-CN" sz="1800" dirty="0"/>
              <a:t>Create a high-power amplifier with digital predistortion to boost software-defined radio integrated circuits for reliable 5G communication</a:t>
            </a:r>
          </a:p>
          <a:p>
            <a:r>
              <a:rPr lang="en-US" altLang="zh-CN" sz="1800" b="1" dirty="0">
                <a:solidFill>
                  <a:srgbClr val="376092"/>
                </a:solidFill>
              </a:rPr>
              <a:t>Developing Interference-Resilient RAN for Robust 5G Connectivity</a:t>
            </a:r>
          </a:p>
          <a:p>
            <a:pPr lvl="1"/>
            <a:r>
              <a:rPr lang="en-US" altLang="zh-CN" sz="1800" dirty="0"/>
              <a:t>Build a RAN that resists both self and external interference by exploring adaptive interference mitigation techniques for enhanced network stability</a:t>
            </a:r>
          </a:p>
        </p:txBody>
      </p:sp>
    </p:spTree>
    <p:extLst>
      <p:ext uri="{BB962C8B-B14F-4D97-AF65-F5344CB8AC3E}">
        <p14:creationId xmlns:p14="http://schemas.microsoft.com/office/powerpoint/2010/main" val="898166929"/>
      </p:ext>
    </p:extLst>
  </p:cSld>
  <p:clrMapOvr>
    <a:masterClrMapping/>
  </p:clrMapOvr>
</p:sld>
</file>

<file path=ppt/theme/theme1.xml><?xml version="1.0" encoding="utf-8"?>
<a:theme xmlns:a="http://schemas.openxmlformats.org/drawingml/2006/main" name="berm">
  <a:themeElements>
    <a:clrScheme name="">
      <a:dk1>
        <a:srgbClr val="000000"/>
      </a:dk1>
      <a:lt1>
        <a:srgbClr val="FFFFFF"/>
      </a:lt1>
      <a:dk2>
        <a:srgbClr val="818180"/>
      </a:dk2>
      <a:lt2>
        <a:srgbClr val="808080"/>
      </a:lt2>
      <a:accent1>
        <a:srgbClr val="E6E6E6"/>
      </a:accent1>
      <a:accent2>
        <a:srgbClr val="333399"/>
      </a:accent2>
      <a:accent3>
        <a:srgbClr val="FFFFFF"/>
      </a:accent3>
      <a:accent4>
        <a:srgbClr val="000000"/>
      </a:accent4>
      <a:accent5>
        <a:srgbClr val="F0F0F0"/>
      </a:accent5>
      <a:accent6>
        <a:srgbClr val="2D2D8A"/>
      </a:accent6>
      <a:hlink>
        <a:srgbClr val="009999"/>
      </a:hlink>
      <a:folHlink>
        <a:srgbClr val="99CC00"/>
      </a:folHlink>
    </a:clrScheme>
    <a:fontScheme name="ber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Pct val="100000"/>
          <a:buFont typeface="Times" charset="0"/>
          <a:buNone/>
          <a:tabLst/>
          <a:defRPr kumimoji="0" lang="en-US" sz="2800" b="0" i="0" u="none" strike="noStrike" cap="none" normalizeH="0" baseline="0">
            <a:ln>
              <a:noFill/>
            </a:ln>
            <a:solidFill>
              <a:schemeClr val="bg1"/>
            </a:solidFill>
            <a:effectLst/>
            <a:latin typeface="Frutiger LT Std 45 Light" charset="0"/>
            <a:ea typeface="ＭＳ Ｐゴシック" charset="0"/>
            <a:cs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Pct val="100000"/>
          <a:buFont typeface="Times" charset="0"/>
          <a:buNone/>
          <a:tabLst/>
          <a:defRPr kumimoji="0" lang="en-US" sz="2800" b="0" i="0" u="none" strike="noStrike" cap="none" normalizeH="0" baseline="0">
            <a:ln>
              <a:noFill/>
            </a:ln>
            <a:solidFill>
              <a:schemeClr val="bg1"/>
            </a:solidFill>
            <a:effectLst/>
            <a:latin typeface="Frutiger LT Std 45 Light" charset="0"/>
            <a:ea typeface="ＭＳ Ｐゴシック" charset="0"/>
            <a:cs typeface="ＭＳ Ｐゴシック" charset="0"/>
          </a:defRPr>
        </a:defPPr>
      </a:lstStyle>
    </a:lnDef>
  </a:objectDefaults>
  <a:extraClrSchemeLst>
    <a:extraClrScheme>
      <a:clrScheme name="ber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r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r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r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r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r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rm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r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r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r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r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r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7A42B76DCC7D4BAA6AAF48DEC7E14D" ma:contentTypeVersion="7" ma:contentTypeDescription="Crée un document." ma:contentTypeScope="" ma:versionID="8465772916941d8b46424cc130b776e6">
  <xsd:schema xmlns:xsd="http://www.w3.org/2001/XMLSchema" xmlns:xs="http://www.w3.org/2001/XMLSchema" xmlns:p="http://schemas.microsoft.com/office/2006/metadata/properties" xmlns:ns3="4ff3935e-d47b-4f4c-82f8-f06d875391af" targetNamespace="http://schemas.microsoft.com/office/2006/metadata/properties" ma:root="true" ma:fieldsID="05987ffb430e1aa3724f959a34cd4d56" ns3:_="">
    <xsd:import namespace="4ff3935e-d47b-4f4c-82f8-f06d875391a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SearchProperties" minOccurs="0"/>
                <xsd:element ref="ns3:MediaServiceObjectDetectorVersion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f3935e-d47b-4f4c-82f8-f06d875391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0B1798-FDE9-4629-9FCC-779C1B612B8B}">
  <ds:schemaRefs>
    <ds:schemaRef ds:uri="http://schemas.microsoft.com/sharepoint/v3/contenttype/forms"/>
  </ds:schemaRefs>
</ds:datastoreItem>
</file>

<file path=customXml/itemProps2.xml><?xml version="1.0" encoding="utf-8"?>
<ds:datastoreItem xmlns:ds="http://schemas.openxmlformats.org/officeDocument/2006/customXml" ds:itemID="{A2538A61-95C1-405C-B8F8-B92F7CA13E4F}">
  <ds:schemaRefs>
    <ds:schemaRef ds:uri="http://www.w3.org/XML/1998/namespace"/>
    <ds:schemaRef ds:uri="http://schemas.microsoft.com/office/infopath/2007/PartnerControls"/>
    <ds:schemaRef ds:uri="http://schemas.microsoft.com/office/2006/documentManagement/types"/>
    <ds:schemaRef ds:uri="http://schemas.microsoft.com/office/2006/metadata/properties"/>
    <ds:schemaRef ds:uri="http://purl.org/dc/terms/"/>
    <ds:schemaRef ds:uri="http://purl.org/dc/elements/1.1/"/>
    <ds:schemaRef ds:uri="http://schemas.openxmlformats.org/package/2006/metadata/core-properties"/>
    <ds:schemaRef ds:uri="4ff3935e-d47b-4f4c-82f8-f06d875391af"/>
    <ds:schemaRef ds:uri="http://purl.org/dc/dcmitype/"/>
  </ds:schemaRefs>
</ds:datastoreItem>
</file>

<file path=customXml/itemProps3.xml><?xml version="1.0" encoding="utf-8"?>
<ds:datastoreItem xmlns:ds="http://schemas.openxmlformats.org/officeDocument/2006/customXml" ds:itemID="{65DEAA91-ECD3-4F1D-A7EF-6E044DBFA183}">
  <ds:schemaRefs>
    <ds:schemaRef ds:uri="4ff3935e-d47b-4f4c-82f8-f06d875391a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CambridgeUP</Template>
  <TotalTime>217</TotalTime>
  <Words>8129</Words>
  <Application>Microsoft Macintosh PowerPoint</Application>
  <PresentationFormat>On-screen Show (4:3)</PresentationFormat>
  <Paragraphs>1161</Paragraphs>
  <Slides>95</Slides>
  <Notes>29</Notes>
  <HiddenSlides>0</HiddenSlides>
  <MMClips>2</MMClips>
  <ScaleCrop>false</ScaleCrop>
  <HeadingPairs>
    <vt:vector size="8" baseType="variant">
      <vt:variant>
        <vt:lpstr>Fonts Used</vt:lpstr>
      </vt:variant>
      <vt:variant>
        <vt:i4>19</vt:i4>
      </vt:variant>
      <vt:variant>
        <vt:lpstr>Theme</vt:lpstr>
      </vt:variant>
      <vt:variant>
        <vt:i4>3</vt:i4>
      </vt:variant>
      <vt:variant>
        <vt:lpstr>Embedded OLE Servers</vt:lpstr>
      </vt:variant>
      <vt:variant>
        <vt:i4>2</vt:i4>
      </vt:variant>
      <vt:variant>
        <vt:lpstr>Slide Titles</vt:lpstr>
      </vt:variant>
      <vt:variant>
        <vt:i4>95</vt:i4>
      </vt:variant>
    </vt:vector>
  </HeadingPairs>
  <TitlesOfParts>
    <vt:vector size="119" baseType="lpstr">
      <vt:lpstr>ＭＳ Ｐゴシック</vt:lpstr>
      <vt:lpstr>SimSun</vt:lpstr>
      <vt:lpstr>Aptos</vt:lpstr>
      <vt:lpstr>Aptos Display</vt:lpstr>
      <vt:lpstr>Arial</vt:lpstr>
      <vt:lpstr>Calibri</vt:lpstr>
      <vt:lpstr>Calibri Light</vt:lpstr>
      <vt:lpstr>Cambria Math</vt:lpstr>
      <vt:lpstr>CMU Sans Serif</vt:lpstr>
      <vt:lpstr>CMU Sans Serif Demi Condensed D</vt:lpstr>
      <vt:lpstr>CMU Sans Serif Medium</vt:lpstr>
      <vt:lpstr>Helvetica</vt:lpstr>
      <vt:lpstr>Marlett</vt:lpstr>
      <vt:lpstr>Tahoma</vt:lpstr>
      <vt:lpstr>Times</vt:lpstr>
      <vt:lpstr>Times New Roman</vt:lpstr>
      <vt:lpstr>Trebuchet MS</vt:lpstr>
      <vt:lpstr>Verdana</vt:lpstr>
      <vt:lpstr>Wingdings 3</vt:lpstr>
      <vt:lpstr>berm</vt:lpstr>
      <vt:lpstr>3_Office Theme</vt:lpstr>
      <vt:lpstr>Office Theme</vt:lpstr>
      <vt:lpstr>Equation</vt:lpstr>
      <vt:lpstr>Visio</vt:lpstr>
      <vt:lpstr>PowerPoint Presentation</vt:lpstr>
      <vt:lpstr>Feedback Survey Results</vt:lpstr>
      <vt:lpstr>Cellular Networks Modeling</vt:lpstr>
      <vt:lpstr>Area Coverage Planning </vt:lpstr>
      <vt:lpstr>Cellular Networks Modeling</vt:lpstr>
      <vt:lpstr>Area Coverage Planning – Effect of Fading</vt:lpstr>
      <vt:lpstr>Frequency Planning – Frequency Reuse</vt:lpstr>
      <vt:lpstr>Frequency Planning – Frequency Reuse:     2 base stations</vt:lpstr>
      <vt:lpstr>Frequency Planning – Frequency Reuse:    B base stations</vt:lpstr>
      <vt:lpstr>Design of Wireless Networks – Fixed Channel Allocation for Frequency Reuse</vt:lpstr>
      <vt:lpstr>Fixed Channel Allocation for Frequency Reuse – Example K=7</vt:lpstr>
      <vt:lpstr>PowerPoint Presentation</vt:lpstr>
      <vt:lpstr>Capacity of Wireless Networks</vt:lpstr>
      <vt:lpstr>Quality(SINR) vs. Capacity(η) Tradeoff </vt:lpstr>
      <vt:lpstr>PowerPoint Presentation</vt:lpstr>
      <vt:lpstr>PowerPoint Presentation</vt:lpstr>
      <vt:lpstr>Co-channel Interference (cont’d)</vt:lpstr>
      <vt:lpstr>Directional Antennas in Wireless Networks</vt:lpstr>
      <vt:lpstr>Directional Antennas</vt:lpstr>
      <vt:lpstr> Femtocells</vt:lpstr>
      <vt:lpstr>Femtocell Deployment</vt:lpstr>
      <vt:lpstr>Frequency Management</vt:lpstr>
      <vt:lpstr>Procedure for Frequency Allocation</vt:lpstr>
      <vt:lpstr>Auctioning of Frequencies</vt:lpstr>
      <vt:lpstr>The case of Switzerland</vt:lpstr>
      <vt:lpstr>5G Requires Low and High Frequencies</vt:lpstr>
      <vt:lpstr>Frequency Allocation for Operators In Switzerland (before 5G)</vt:lpstr>
      <vt:lpstr>PowerPoint Presentation</vt:lpstr>
      <vt:lpstr>5G Frequencies Auction Results</vt:lpstr>
      <vt:lpstr>New Frequency Allocation for Operators in Switzerland</vt:lpstr>
      <vt:lpstr>PowerPoint Presentation</vt:lpstr>
      <vt:lpstr>Association: Radio Resource Management problem </vt:lpstr>
      <vt:lpstr>Mobility management </vt:lpstr>
      <vt:lpstr>Handover types</vt:lpstr>
      <vt:lpstr>Handover phases</vt:lpstr>
      <vt:lpstr>Handover decision </vt:lpstr>
      <vt:lpstr>Performance metric </vt:lpstr>
      <vt:lpstr>Handover Decisions</vt:lpstr>
      <vt:lpstr>Handover Decisions </vt:lpstr>
      <vt:lpstr>Handover decision criteria </vt:lpstr>
      <vt:lpstr>Example</vt:lpstr>
      <vt:lpstr>Practical handover algorithm</vt:lpstr>
      <vt:lpstr>Handover execution </vt:lpstr>
      <vt:lpstr>5G Deployment Strategies</vt:lpstr>
      <vt:lpstr>5G Deployment Strategies</vt:lpstr>
      <vt:lpstr>5G Deployment Strategies</vt:lpstr>
      <vt:lpstr>Handoffs in NSA 5G</vt:lpstr>
      <vt:lpstr>Handoff Analysis</vt:lpstr>
      <vt:lpstr>5G Network</vt:lpstr>
      <vt:lpstr>Mobile Core</vt:lpstr>
      <vt:lpstr>Mobile Core: User Plane</vt:lpstr>
      <vt:lpstr>Mobile Core: Control Plane</vt:lpstr>
      <vt:lpstr>Radio Access Network (RAN)</vt:lpstr>
      <vt:lpstr>RAN Processing Pipeline (Protocol Stack)</vt:lpstr>
      <vt:lpstr>RAN Processing Pipeline: RRC</vt:lpstr>
      <vt:lpstr>RAN Processing Pipeline: PDCP</vt:lpstr>
      <vt:lpstr>RAN Processing Pipeline: RLC</vt:lpstr>
      <vt:lpstr>RAN Processing Pipeline: MAC</vt:lpstr>
      <vt:lpstr>RAN Processing Pipeline: PHY</vt:lpstr>
      <vt:lpstr>RAN Processing Pipeline: Radio Head</vt:lpstr>
      <vt:lpstr>Frequency Bands</vt:lpstr>
      <vt:lpstr>Frequency Bands</vt:lpstr>
      <vt:lpstr>Scheduling</vt:lpstr>
      <vt:lpstr>Scheduling</vt:lpstr>
      <vt:lpstr>Scheduling</vt:lpstr>
      <vt:lpstr>5G Frame Structure</vt:lpstr>
      <vt:lpstr>Duplex Modes</vt:lpstr>
      <vt:lpstr>Downlink Scheduling &amp; Uplink Scheduling</vt:lpstr>
      <vt:lpstr>Grant-Based Access &amp; Grant-Free Access</vt:lpstr>
      <vt:lpstr>Grant-Based Access &amp; Grant-Free Access</vt:lpstr>
      <vt:lpstr>5G Network Slicing</vt:lpstr>
      <vt:lpstr>5G Network Slicing</vt:lpstr>
      <vt:lpstr>5G Network Slicing</vt:lpstr>
      <vt:lpstr>5G Network Slicing</vt:lpstr>
      <vt:lpstr>5G Network Slicing</vt:lpstr>
      <vt:lpstr>Traditional RAN vs Open RAN</vt:lpstr>
      <vt:lpstr>Traditional RAN vs Open RAN</vt:lpstr>
      <vt:lpstr>Traditional RAN vs Open RAN</vt:lpstr>
      <vt:lpstr>Traditional RAN vs Open RAN</vt:lpstr>
      <vt:lpstr>Traditional RAN vs Open RAN</vt:lpstr>
      <vt:lpstr>Traditional RAN vs Open RAN</vt:lpstr>
      <vt:lpstr>O-RAN Alliance</vt:lpstr>
      <vt:lpstr>O-RAN Splitting</vt:lpstr>
      <vt:lpstr>Cloud RAN (C-RAN)</vt:lpstr>
      <vt:lpstr>C-RAN vs Traditional RAN</vt:lpstr>
      <vt:lpstr>C-RAN vs O-RAN</vt:lpstr>
      <vt:lpstr>O-RAN &amp; V-RAN &amp; C-RAN</vt:lpstr>
      <vt:lpstr>RAN Intelligent Controller (RIC)</vt:lpstr>
      <vt:lpstr>RAN Intelligent Controller (RIC)</vt:lpstr>
      <vt:lpstr>RAN Intelligent Controller (RIC)</vt:lpstr>
      <vt:lpstr>RAN Intelligent Controller (RIC)</vt:lpstr>
      <vt:lpstr>Open-Source 5G RAN Software</vt:lpstr>
      <vt:lpstr>Open-Source 5G Mobile Core Software</vt:lpstr>
      <vt:lpstr>A Real-World 5G System </vt:lpstr>
      <vt:lpstr>Open Projects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White</dc:creator>
  <cp:lastModifiedBy>Haitham Hassanieh</cp:lastModifiedBy>
  <cp:revision>15</cp:revision>
  <dcterms:created xsi:type="dcterms:W3CDTF">2006-08-16T00:00:00Z</dcterms:created>
  <dcterms:modified xsi:type="dcterms:W3CDTF">2024-11-05T11:56:27Z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0x010100647A42B76DCC7D4BAA6AAF48DEC7E14D</vt:lpwstr>
  </property>
</Properties>
</file>