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24"/>
  </p:notesMasterIdLst>
  <p:handoutMasterIdLst>
    <p:handoutMasterId r:id="rId25"/>
  </p:handoutMasterIdLst>
  <p:sldIdLst>
    <p:sldId id="900" r:id="rId2"/>
    <p:sldId id="268" r:id="rId3"/>
    <p:sldId id="269" r:id="rId4"/>
    <p:sldId id="270" r:id="rId5"/>
    <p:sldId id="30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9" r:id="rId20"/>
    <p:sldId id="290" r:id="rId21"/>
    <p:sldId id="896" r:id="rId22"/>
    <p:sldId id="8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3808" autoAdjust="0"/>
  </p:normalViewPr>
  <p:slideViewPr>
    <p:cSldViewPr>
      <p:cViewPr varScale="1">
        <p:scale>
          <a:sx n="118" d="100"/>
          <a:sy n="118" d="100"/>
        </p:scale>
        <p:origin x="16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BAA7-400C-1648-ACB1-99585A224A8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160B-16D6-6248-8DD9-EB29B8C7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9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3D7E-2439-4268-89C3-8C797CA43D70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0C67-6439-4EE7-A621-F218E25D5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1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2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9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708467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15816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Bigger SINR </a:t>
            </a:r>
            <a:r>
              <a:rPr lang="en-US" baseline="0" dirty="0">
                <a:sym typeface="Wingdings"/>
              </a:rPr>
              <a:t></a:t>
            </a:r>
            <a:r>
              <a:rPr lang="en-US" baseline="0" dirty="0"/>
              <a:t> smaller the gap theta </a:t>
            </a:r>
            <a:r>
              <a:rPr lang="en-US" baseline="0" dirty="0">
                <a:sym typeface="Wingdings"/>
              </a:rPr>
              <a:t> bigger </a:t>
            </a:r>
            <a:r>
              <a:rPr lang="en-US" baseline="0" dirty="0" err="1">
                <a:sym typeface="Wingdings"/>
              </a:rPr>
              <a:t>r_i</a:t>
            </a:r>
            <a:r>
              <a:rPr lang="en-US" baseline="0" dirty="0">
                <a:sym typeface="Wingdings"/>
              </a:rPr>
              <a:t>[t]. This means the terminal with the highest estimated throughput </a:t>
            </a:r>
            <a:r>
              <a:rPr lang="en-US" baseline="0" dirty="0" err="1">
                <a:sym typeface="Wingdings"/>
              </a:rPr>
              <a:t>r_i</a:t>
            </a:r>
            <a:r>
              <a:rPr lang="en-US" baseline="0" dirty="0">
                <a:sym typeface="Wingdings"/>
              </a:rPr>
              <a:t>[t] is also the terminal with the highest SINR.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Intuitively: if a user does not have much throughput in the previous rounds, then he should be scheduled in this 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the sum of ln(</a:t>
            </a:r>
            <a:r>
              <a:rPr lang="en-US" dirty="0" err="1"/>
              <a:t>x_i</a:t>
            </a:r>
            <a:r>
              <a:rPr lang="en-US" dirty="0"/>
              <a:t>) is already the maximum, it cannot be higher than the maximum.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1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7724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GB" noProof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6400800" cy="1752600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GB" noProof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609600"/>
            <a:ext cx="7850187" cy="609600"/>
          </a:xfrm>
        </p:spPr>
        <p:txBody>
          <a:bodyPr/>
          <a:lstStyle/>
          <a:p>
            <a:r>
              <a:rPr lang="en-US" altLang="zh-CN" dirty="0"/>
              <a:t>This is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676400"/>
            <a:ext cx="8150225" cy="3657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altLang="zh-CN" dirty="0"/>
              <a:t>The first level bullet</a:t>
            </a:r>
            <a:endParaRPr lang="zh-CN" altLang="en-US" dirty="0"/>
          </a:p>
          <a:p>
            <a:pPr lvl="1"/>
            <a:r>
              <a:rPr lang="en-US" altLang="zh-CN" dirty="0"/>
              <a:t>The second level</a:t>
            </a:r>
            <a:endParaRPr lang="zh-CN" altLang="en-US" dirty="0"/>
          </a:p>
          <a:p>
            <a:pPr lvl="2"/>
            <a:r>
              <a:rPr lang="en-US" altLang="zh-CN" dirty="0"/>
              <a:t>The third level</a:t>
            </a:r>
            <a:endParaRPr lang="zh-CN" altLang="en-US" dirty="0"/>
          </a:p>
          <a:p>
            <a:pPr lvl="3"/>
            <a:r>
              <a:rPr lang="en-US" altLang="zh-CN" dirty="0"/>
              <a:t>The fourth level</a:t>
            </a:r>
            <a:endParaRPr lang="zh-CN" altLang="en-US" dirty="0"/>
          </a:p>
          <a:p>
            <a:pPr lvl="4"/>
            <a:r>
              <a:rPr lang="en-US" dirty="0"/>
              <a:t>The 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04090" y="1441077"/>
            <a:ext cx="8405091" cy="4484594"/>
          </a:xfrm>
          <a:prstGeom prst="rect">
            <a:avLst/>
          </a:prstGeom>
        </p:spPr>
        <p:txBody>
          <a:bodyPr vert="horz"/>
          <a:lstStyle>
            <a:lvl1pPr marL="252804" indent="-252804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4091" y="560539"/>
            <a:ext cx="8358909" cy="6412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77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13257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90600"/>
            <a:ext cx="7850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This is the title</a:t>
            </a:r>
            <a:endParaRPr lang="en-GB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2286000"/>
            <a:ext cx="8150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This is the first bullet</a:t>
            </a:r>
            <a:endParaRPr lang="zh-CN" altLang="en-US" dirty="0"/>
          </a:p>
          <a:p>
            <a:pPr lvl="1"/>
            <a:r>
              <a:rPr lang="en-US" altLang="zh-CN" dirty="0"/>
              <a:t>The second bullet</a:t>
            </a:r>
          </a:p>
          <a:p>
            <a:pPr lvl="2"/>
            <a:r>
              <a:rPr lang="en-US" altLang="zh-CN" dirty="0"/>
              <a:t>The third bullet</a:t>
            </a:r>
          </a:p>
          <a:p>
            <a:pPr lvl="1"/>
            <a:r>
              <a:rPr lang="en-US" altLang="zh-CN" dirty="0"/>
              <a:t>The second bullet</a:t>
            </a:r>
            <a:endParaRPr lang="zh-CN" altLang="en-US" dirty="0"/>
          </a:p>
          <a:p>
            <a:pPr lvl="2"/>
            <a:r>
              <a:rPr lang="en-US" altLang="zh-CN" dirty="0"/>
              <a:t>The third bullet</a:t>
            </a:r>
            <a:endParaRPr lang="zh-CN" altLang="en-US" dirty="0"/>
          </a:p>
          <a:p>
            <a:pPr lvl="3"/>
            <a:r>
              <a:rPr lang="en-US" altLang="zh-CN" dirty="0"/>
              <a:t>The fourth bullet</a:t>
            </a:r>
            <a:endParaRPr lang="zh-CN" altLang="en-US" dirty="0"/>
          </a:p>
          <a:p>
            <a:pPr lvl="4"/>
            <a:r>
              <a:rPr lang="en-US" dirty="0"/>
              <a:t>The fifth bullet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"/>
          <a:ea typeface="+mj-ea"/>
          <a:cs typeface="Time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Font typeface="Times" pitchFamily="-84" charset="0"/>
        <a:buChar char="•"/>
        <a:defRPr sz="24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baseline="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aseline="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aseline="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8159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2098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7.0: Scheduling II</a:t>
            </a:r>
          </a:p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Haitham </a:t>
            </a:r>
            <a:r>
              <a:rPr lang="en-US" sz="3240" dirty="0" err="1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Hassanieh</a:t>
            </a:r>
            <a:endParaRPr lang="en-US" sz="3240" dirty="0">
              <a:solidFill>
                <a:srgbClr val="C00000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089" y="4607510"/>
            <a:ext cx="4040505" cy="2250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1A3FE-8240-6CC9-78E1-3EB5C504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5733042"/>
            <a:ext cx="1683995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781634-6C0B-14DA-27AB-D8D2B0BF6BDC}"/>
              </a:ext>
            </a:extLst>
          </p:cNvPr>
          <p:cNvGrpSpPr/>
          <p:nvPr/>
        </p:nvGrpSpPr>
        <p:grpSpPr>
          <a:xfrm>
            <a:off x="7475220" y="5366320"/>
            <a:ext cx="1645920" cy="1232741"/>
            <a:chOff x="5700361" y="3962401"/>
            <a:chExt cx="1828800" cy="136971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22D6BAF6-7D9F-E86E-0830-902E5BBA0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251A5D-5F60-55B4-C4B6-4ECCEF586D1C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DE31AA-E548-9B8D-6913-94F5EB7364E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EB06AC-EC57-391B-84AE-56579CF85FD8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555CE-02F4-758A-A513-67E15EA97998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7D748-B32E-51F3-7AE0-9B3A60D12DDA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D939-167F-9713-3EA7-F10C0301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8C6267-777D-A61F-0A23-B9AC5D256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3E2257-0587-52AD-21E5-C3CEE0167346}"/>
                </a:ext>
              </a:extLst>
            </p:cNvPr>
            <p:cNvSpPr txBox="1"/>
            <p:nvPr/>
          </p:nvSpPr>
          <p:spPr>
            <a:xfrm>
              <a:off x="5700361" y="4798634"/>
              <a:ext cx="182880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Laboratory of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SE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nsing </a:t>
              </a:r>
            </a:p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&amp;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etworking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83CDF8-2D8C-7B35-D94B-8B88EEC5B53E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85F8F4-FC21-3EDE-9604-9BDC5C7D5B6B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0B79D9-D3CE-7BF1-7013-C11658569E39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BF674A-B5C0-E257-827A-7FD3B3D89EFD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8ED79-9BDD-822C-8C10-24D9FF57811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13C815-7059-D197-3906-03A5617D5F03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3FEFFE-37AB-69B6-E538-926DE7FC7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38D10-AF1D-A6F8-17FB-3FDB8CDFF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FFEB7B-0BC1-F367-37BA-0961B5A81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A5E884-7201-A94D-6D2A-08D1DD45D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3D88A81E-CF79-AD45-58B7-4BD2BF374E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EBFC40-3265-827B-EAE5-604D83117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661BF5-5DBE-82F0-FA4E-06AF5939F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E053D02-70C4-AF6D-8145-F9AD9EE8F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30A8EC-6D1E-BD87-E02C-1BF5582AF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68D6C6-5F5E-D8C6-9FFD-A1B976E97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127A65-D551-C657-1532-734F6BB359FB}"/>
              </a:ext>
            </a:extLst>
          </p:cNvPr>
          <p:cNvSpPr txBox="1"/>
          <p:nvPr/>
        </p:nvSpPr>
        <p:spPr>
          <a:xfrm>
            <a:off x="766565" y="3857363"/>
            <a:ext cx="7610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slides shamelessly stolen from Prof. JP </a:t>
            </a:r>
            <a:r>
              <a:rPr lang="en-US" altLang="en-US" sz="1400" dirty="0" err="1"/>
              <a:t>Hubaux</a:t>
            </a:r>
            <a:r>
              <a:rPr lang="en-US" altLang="en-US" sz="1400" dirty="0"/>
              <a:t> with minor modifications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5279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Max-Min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288" y="1442720"/>
            <a:ext cx="8150225" cy="3657600"/>
          </a:xfrm>
        </p:spPr>
        <p:txBody>
          <a:bodyPr/>
          <a:lstStyle/>
          <a:p>
            <a:r>
              <a:rPr lang="en-US" dirty="0"/>
              <a:t>Objective: maximize the minimum user throughput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scheduling result is max-min fair if and only if a further increase of throughput of one user will result in the decrease of a user with a smaller throughput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Schedule the user with the minimum                  , i.e. the one with the smallest throughput at time t-1.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19" y="1999467"/>
            <a:ext cx="1397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0330"/>
            <a:ext cx="13398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AECB4E-EB29-B904-A457-DFE8A39067EE}"/>
                  </a:ext>
                </a:extLst>
              </p:cNvPr>
              <p:cNvSpPr txBox="1"/>
              <p:nvPr/>
            </p:nvSpPr>
            <p:spPr>
              <a:xfrm>
                <a:off x="1917457" y="3988454"/>
                <a:ext cx="5105885" cy="701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AECB4E-EB29-B904-A457-DFE8A3906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57" y="3988454"/>
                <a:ext cx="5105885" cy="701731"/>
              </a:xfrm>
              <a:prstGeom prst="rect">
                <a:avLst/>
              </a:prstGeom>
              <a:blipFill>
                <a:blip r:embed="rId5"/>
                <a:stretch>
                  <a:fillRect l="-995" r="-2488" b="-701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61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Max-Min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 empty cylindrical buckets (users), all with the same radius but different heights. </a:t>
            </a:r>
          </a:p>
          <a:p>
            <a:r>
              <a:rPr lang="en-US"/>
              <a:t>Allocate water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70954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Max-Min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 empty cylindrical buckets (users), all with the same radius but different heights. </a:t>
            </a:r>
          </a:p>
          <a:p>
            <a:r>
              <a:rPr lang="en-US"/>
              <a:t>Allocate water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66843"/>
            <a:ext cx="4876800" cy="247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these schedulers deal with QoS?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876801" cy="34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Utility Scheduling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schedulers do not consider </a:t>
            </a:r>
            <a:r>
              <a:rPr lang="en-US" dirty="0" err="1"/>
              <a:t>QoS</a:t>
            </a:r>
            <a:endParaRPr lang="en-US" dirty="0"/>
          </a:p>
          <a:p>
            <a:r>
              <a:rPr lang="en-US" dirty="0"/>
              <a:t>Utility-based scheduling</a:t>
            </a:r>
          </a:p>
          <a:p>
            <a:pPr lvl="1"/>
            <a:r>
              <a:rPr lang="en-US" dirty="0"/>
              <a:t>Utility quantifies the satisfaction of each user given the allocated resources</a:t>
            </a:r>
          </a:p>
          <a:p>
            <a:pPr lvl="1"/>
            <a:r>
              <a:rPr lang="en-US" dirty="0"/>
              <a:t>Model the </a:t>
            </a:r>
            <a:r>
              <a:rPr lang="en-US" dirty="0" err="1"/>
              <a:t>QoS</a:t>
            </a:r>
            <a:r>
              <a:rPr lang="en-US" dirty="0"/>
              <a:t> perception of users</a:t>
            </a:r>
          </a:p>
          <a:p>
            <a:pPr lvl="1"/>
            <a:r>
              <a:rPr lang="en-US" dirty="0"/>
              <a:t>Objective: maximize the sum utility of all users, i.e. total network satisfaction</a:t>
            </a:r>
          </a:p>
          <a:p>
            <a:r>
              <a:rPr lang="en-US" dirty="0"/>
              <a:t>Utility functions: model how user perceives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Utility Scheduling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Different utility functions can be designed. </a:t>
            </a:r>
          </a:p>
          <a:p>
            <a:r>
              <a:rPr lang="en-US"/>
              <a:t>In addition to QoS modeling, different utility functions can be designed to reflect fairness and efficiency. </a:t>
            </a:r>
          </a:p>
          <a:p>
            <a:r>
              <a:rPr lang="en-US"/>
              <a:t>Max-throughput (highest efficiency):</a:t>
            </a:r>
          </a:p>
          <a:p>
            <a:endParaRPr lang="en-US"/>
          </a:p>
          <a:p>
            <a:r>
              <a:rPr lang="en-US"/>
              <a:t>Proportional fair: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67" y="1600200"/>
            <a:ext cx="1866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07" y="4352925"/>
            <a:ext cx="11715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67" y="5286375"/>
            <a:ext cx="1600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8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48674" cy="609600"/>
          </a:xfrm>
        </p:spPr>
        <p:txBody>
          <a:bodyPr/>
          <a:lstStyle/>
          <a:p>
            <a:r>
              <a:rPr lang="en-US" dirty="0"/>
              <a:t>Max Utility Scheduling - Alpha Fair Utility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generic definition:     fair scheduling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measures how fair the scheduling result is</a:t>
            </a:r>
          </a:p>
          <a:p>
            <a:pPr lvl="1"/>
            <a:r>
              <a:rPr lang="en-US" dirty="0"/>
              <a:t>0: Max throughput;</a:t>
            </a:r>
          </a:p>
          <a:p>
            <a:pPr lvl="1"/>
            <a:r>
              <a:rPr lang="en-US" dirty="0"/>
              <a:t>1: Proportional fair;</a:t>
            </a:r>
          </a:p>
          <a:p>
            <a:pPr lvl="1"/>
            <a:r>
              <a:rPr lang="en-US" dirty="0"/>
              <a:t>2: equivalent to minimizing</a:t>
            </a:r>
          </a:p>
          <a:p>
            <a:pPr lvl="2"/>
            <a:r>
              <a:rPr lang="en-US" dirty="0"/>
              <a:t>    Minimize the total potential delay</a:t>
            </a:r>
          </a:p>
          <a:p>
            <a:pPr lvl="1"/>
            <a:r>
              <a:rPr lang="en-US" dirty="0"/>
              <a:t>Infinity: Most fair, max-min scheduler.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33601"/>
            <a:ext cx="4381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32" y="1848564"/>
            <a:ext cx="235268" cy="1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63303"/>
            <a:ext cx="247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0"/>
            <a:ext cx="5976940" cy="104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Fair Utility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58" y="1447800"/>
            <a:ext cx="5994400" cy="46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61928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Resource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BB622-E215-BF43-809C-A5399B31331F}"/>
              </a:ext>
            </a:extLst>
          </p:cNvPr>
          <p:cNvSpPr txBox="1"/>
          <p:nvPr/>
        </p:nvSpPr>
        <p:spPr>
          <a:xfrm>
            <a:off x="6324600" y="6028763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PF: proportional fairness</a:t>
            </a:r>
          </a:p>
        </p:txBody>
      </p:sp>
    </p:spTree>
    <p:extLst>
      <p:ext uri="{BB962C8B-B14F-4D97-AF65-F5344CB8AC3E}">
        <p14:creationId xmlns:p14="http://schemas.microsoft.com/office/powerpoint/2010/main" val="225710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Functions with QoS Consideration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Determined based on traffic characteristics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(a) best effort; (b) real time with tight delay requirement; </a:t>
            </a:r>
          </a:p>
          <a:p>
            <a:pPr marL="0" indent="0">
              <a:buNone/>
            </a:pPr>
            <a:r>
              <a:rPr lang="en-US" dirty="0"/>
              <a:t>     (c) real time with loose delay requirement.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883525" cy="302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in OFDMA Systems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OFDMA: Orthogonal Frequency-Division Multiple Access</a:t>
            </a:r>
          </a:p>
          <a:p>
            <a:r>
              <a:rPr lang="en-US" dirty="0"/>
              <a:t>One more dimension of resources</a:t>
            </a:r>
          </a:p>
          <a:p>
            <a:pPr lvl="1"/>
            <a:r>
              <a:rPr lang="en-US" dirty="0"/>
              <a:t>Subcarrier allocation</a:t>
            </a:r>
          </a:p>
          <a:p>
            <a:pPr lvl="1"/>
            <a:endParaRPr lang="en-US" dirty="0"/>
          </a:p>
          <a:p>
            <a:r>
              <a:rPr lang="en-US" dirty="0"/>
              <a:t>Different users experience, independent wireless channels and their subcarriers may experience substantially different channel gains because of the frequency selectivity in the channels. </a:t>
            </a:r>
          </a:p>
          <a:p>
            <a:endParaRPr lang="en-US" dirty="0"/>
          </a:p>
          <a:p>
            <a:r>
              <a:rPr lang="en-US" dirty="0"/>
              <a:t>Theoretically it is possible to set the data rate for each sub-carrier based on its channel quality and power allocated.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(RR) Scheduling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are scheduled in a round robin, i.e. cyclic order</a:t>
            </a:r>
          </a:p>
          <a:p>
            <a:r>
              <a:rPr lang="en-US" dirty="0" err="1"/>
              <a:t>i</a:t>
            </a:r>
            <a:r>
              <a:rPr lang="en-US" dirty="0"/>
              <a:t>[t]: user scheduled at time t. RR scheduler: 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i</a:t>
            </a:r>
            <a:r>
              <a:rPr lang="en-US" dirty="0"/>
              <a:t>[t+1]=</a:t>
            </a:r>
            <a:r>
              <a:rPr lang="en-US" dirty="0" err="1"/>
              <a:t>i</a:t>
            </a:r>
            <a:r>
              <a:rPr lang="en-US" dirty="0"/>
              <a:t>[t]+1 (mod M -1)</a:t>
            </a:r>
          </a:p>
          <a:p>
            <a:r>
              <a:rPr lang="en-US" dirty="0"/>
              <a:t>The algorithm is fair: all users are given the same amount of time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1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 OFDMA Systems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Subcarriers in deep fading for one user might not be used by this user as sending bits on these subcarriers costs too much power</a:t>
            </a:r>
          </a:p>
          <a:p>
            <a:pPr lvl="1"/>
            <a:r>
              <a:rPr lang="en-US" dirty="0"/>
              <a:t>They might be in good conditions on channels of other users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can be used by them instead </a:t>
            </a:r>
          </a:p>
          <a:p>
            <a:r>
              <a:rPr lang="en-US" dirty="0"/>
              <a:t>Scheduling of subcarriers in an adaptive way based on the instantaneous channel qualities </a:t>
            </a:r>
          </a:p>
          <a:p>
            <a:r>
              <a:rPr lang="en-US" dirty="0"/>
              <a:t>OFDMA systems typically use adaptive subcarrier assignment, power allocation, modulation and coding to exploit the diversity in multiple users and frequency to improve the network performance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1BA6A9-F5A9-FE04-CC3D-DF9E72E05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4" y="2951434"/>
            <a:ext cx="7559193" cy="26997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3842507-E6E0-3841-D2B3-BCBF572EA1B1}"/>
              </a:ext>
            </a:extLst>
          </p:cNvPr>
          <p:cNvGrpSpPr/>
          <p:nvPr/>
        </p:nvGrpSpPr>
        <p:grpSpPr>
          <a:xfrm>
            <a:off x="3004114" y="3189632"/>
            <a:ext cx="4171819" cy="1967144"/>
            <a:chOff x="4539549" y="3524489"/>
            <a:chExt cx="6304082" cy="2972572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DE2619D5-50AD-9F82-5A20-86497C442A69}"/>
                </a:ext>
              </a:extLst>
            </p:cNvPr>
            <p:cNvSpPr/>
            <p:nvPr/>
          </p:nvSpPr>
          <p:spPr>
            <a:xfrm rot="12883548">
              <a:off x="10119277" y="5972138"/>
              <a:ext cx="724354" cy="524923"/>
            </a:xfrm>
            <a:prstGeom prst="rightArrow">
              <a:avLst>
                <a:gd name="adj1" fmla="val 30649"/>
                <a:gd name="adj2" fmla="val 53225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ECE935D4-AC45-EE00-F17B-7B45A9190385}"/>
                </a:ext>
              </a:extLst>
            </p:cNvPr>
            <p:cNvSpPr/>
            <p:nvPr/>
          </p:nvSpPr>
          <p:spPr>
            <a:xfrm rot="2629634">
              <a:off x="4539549" y="3524489"/>
              <a:ext cx="724354" cy="524923"/>
            </a:xfrm>
            <a:prstGeom prst="rightArrow">
              <a:avLst>
                <a:gd name="adj1" fmla="val 30649"/>
                <a:gd name="adj2" fmla="val 53225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8E1F0C9-3807-BE85-2128-85A5BF5F830A}"/>
              </a:ext>
            </a:extLst>
          </p:cNvPr>
          <p:cNvSpPr txBox="1"/>
          <p:nvPr/>
        </p:nvSpPr>
        <p:spPr>
          <a:xfrm>
            <a:off x="55012" y="4643819"/>
            <a:ext cx="184731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91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B1CE2192-AFAC-6DB7-E8E2-64BA2C6AE28F}"/>
              </a:ext>
            </a:extLst>
          </p:cNvPr>
          <p:cNvSpPr txBox="1">
            <a:spLocks/>
          </p:cNvSpPr>
          <p:nvPr/>
        </p:nvSpPr>
        <p:spPr>
          <a:xfrm>
            <a:off x="695326" y="609600"/>
            <a:ext cx="7850187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"/>
                <a:ea typeface="+mj-ea"/>
                <a:cs typeface="Time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/>
              <a:t>Scheduling in OFDMA Systems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875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8E1F0C9-3807-BE85-2128-85A5BF5F830A}"/>
              </a:ext>
            </a:extLst>
          </p:cNvPr>
          <p:cNvSpPr txBox="1"/>
          <p:nvPr/>
        </p:nvSpPr>
        <p:spPr>
          <a:xfrm>
            <a:off x="55012" y="4643819"/>
            <a:ext cx="184731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9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2CCA-7B77-EC35-F070-2AAF4D5D0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4" y="2951434"/>
            <a:ext cx="7559193" cy="269971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55EF2-51F3-02D6-84AC-468D02C1C11A}"/>
              </a:ext>
            </a:extLst>
          </p:cNvPr>
          <p:cNvGrpSpPr/>
          <p:nvPr/>
        </p:nvGrpSpPr>
        <p:grpSpPr>
          <a:xfrm>
            <a:off x="6032730" y="2946859"/>
            <a:ext cx="1143203" cy="2216324"/>
            <a:chOff x="9116124" y="3157632"/>
            <a:chExt cx="1727507" cy="334911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29423FF-5153-F2DA-F846-4FCA3C5ED4B3}"/>
                </a:ext>
              </a:extLst>
            </p:cNvPr>
            <p:cNvCxnSpPr>
              <a:cxnSpLocks/>
            </p:cNvCxnSpPr>
            <p:nvPr/>
          </p:nvCxnSpPr>
          <p:spPr>
            <a:xfrm>
              <a:off x="9921338" y="3396344"/>
              <a:ext cx="0" cy="3110399"/>
            </a:xfrm>
            <a:prstGeom prst="line">
              <a:avLst/>
            </a:prstGeom>
            <a:ln w="3810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190DFEF-ACC0-2217-CDCB-CC602D194736}"/>
                </a:ext>
              </a:extLst>
            </p:cNvPr>
            <p:cNvSpPr/>
            <p:nvPr/>
          </p:nvSpPr>
          <p:spPr>
            <a:xfrm rot="12883548">
              <a:off x="10119277" y="5972138"/>
              <a:ext cx="724354" cy="524923"/>
            </a:xfrm>
            <a:prstGeom prst="rightArrow">
              <a:avLst>
                <a:gd name="adj1" fmla="val 30649"/>
                <a:gd name="adj2" fmla="val 53225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6CDAB275-0C79-6D33-B8D4-2F6BF7B8119F}"/>
                </a:ext>
              </a:extLst>
            </p:cNvPr>
            <p:cNvSpPr/>
            <p:nvPr/>
          </p:nvSpPr>
          <p:spPr>
            <a:xfrm rot="2629634">
              <a:off x="9116124" y="3157632"/>
              <a:ext cx="724354" cy="524923"/>
            </a:xfrm>
            <a:prstGeom prst="rightArrow">
              <a:avLst>
                <a:gd name="adj1" fmla="val 30649"/>
                <a:gd name="adj2" fmla="val 53225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E87C6-9787-B3E8-50AF-EFAC5B58C3A1}"/>
              </a:ext>
            </a:extLst>
          </p:cNvPr>
          <p:cNvGrpSpPr/>
          <p:nvPr/>
        </p:nvGrpSpPr>
        <p:grpSpPr>
          <a:xfrm>
            <a:off x="6110299" y="2181473"/>
            <a:ext cx="3033701" cy="586715"/>
            <a:chOff x="9304822" y="1455486"/>
            <a:chExt cx="4584259" cy="886592"/>
          </a:xfrm>
        </p:grpSpPr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E3C7A5DB-549D-A589-1451-E92985EA468D}"/>
                </a:ext>
              </a:extLst>
            </p:cNvPr>
            <p:cNvSpPr/>
            <p:nvPr/>
          </p:nvSpPr>
          <p:spPr>
            <a:xfrm>
              <a:off x="9304822" y="1455486"/>
              <a:ext cx="4231342" cy="886592"/>
            </a:xfrm>
            <a:prstGeom prst="wedgeRoundRectCallout">
              <a:avLst>
                <a:gd name="adj1" fmla="val -35751"/>
                <a:gd name="adj2" fmla="val 99742"/>
                <a:gd name="adj3" fmla="val 1666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788C79-A39C-ACFF-784C-7B3CA014204D}"/>
                </a:ext>
              </a:extLst>
            </p:cNvPr>
            <p:cNvSpPr txBox="1"/>
            <p:nvPr/>
          </p:nvSpPr>
          <p:spPr>
            <a:xfrm>
              <a:off x="9430326" y="1606414"/>
              <a:ext cx="4458755" cy="57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53" dirty="0">
                  <a:solidFill>
                    <a:schemeClr val="tx2">
                      <a:lumMod val="75000"/>
                    </a:schemeClr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Frequency Selective Fading</a:t>
              </a:r>
            </a:p>
          </p:txBody>
        </p:sp>
      </p:grpSp>
      <p:sp>
        <p:nvSpPr>
          <p:cNvPr id="9" name="标题 1">
            <a:extLst>
              <a:ext uri="{FF2B5EF4-FFF2-40B4-BE49-F238E27FC236}">
                <a16:creationId xmlns:a16="http://schemas.microsoft.com/office/drawing/2014/main" id="{94BC4521-4CCE-2773-E870-244D9BF424E7}"/>
              </a:ext>
            </a:extLst>
          </p:cNvPr>
          <p:cNvSpPr txBox="1">
            <a:spLocks/>
          </p:cNvSpPr>
          <p:nvPr/>
        </p:nvSpPr>
        <p:spPr>
          <a:xfrm>
            <a:off x="695326" y="609600"/>
            <a:ext cx="7850187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"/>
                <a:ea typeface="+mj-ea"/>
                <a:cs typeface="Time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760A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/>
              <a:t>Scheduling in OFDMA Systems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51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Round-Robin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All users are allocated the same amount of network resources</a:t>
            </a:r>
          </a:p>
          <a:p>
            <a:pPr lvl="1"/>
            <a:r>
              <a:rPr lang="en-US" dirty="0"/>
              <a:t>What is the throughput of all users in the following network?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5867400" cy="33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Scheduling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 maximize total network throughput</a:t>
            </a:r>
          </a:p>
          <a:p>
            <a:r>
              <a:rPr lang="en-US" dirty="0"/>
              <a:t>If user </a:t>
            </a:r>
            <a:r>
              <a:rPr lang="en-US" dirty="0" err="1"/>
              <a:t>i</a:t>
            </a:r>
            <a:r>
              <a:rPr lang="en-US" dirty="0"/>
              <a:t> is scheduled, the expected data rate is: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total expected network throughput 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895600" y="3302168"/>
            <a:ext cx="304800" cy="153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303657"/>
            <a:ext cx="16087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Slot length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971800" y="3075057"/>
            <a:ext cx="11069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9590" y="2765792"/>
            <a:ext cx="30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Expected number of bits that can be successfully delivered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429000" y="4882753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4572000"/>
            <a:ext cx="2819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latin typeface="Tahoma" pitchFamily="34" charset="0"/>
              </a:rPr>
              <a:t>I(</a:t>
            </a:r>
            <a:r>
              <a:rPr lang="en-US" sz="1700" i="1" dirty="0" err="1">
                <a:latin typeface="Tahoma" pitchFamily="34" charset="0"/>
              </a:rPr>
              <a:t>i</a:t>
            </a:r>
            <a:r>
              <a:rPr lang="en-US" sz="1700" i="1" dirty="0">
                <a:latin typeface="Tahoma" pitchFamily="34" charset="0"/>
              </a:rPr>
              <a:t>)</a:t>
            </a:r>
            <a:r>
              <a:rPr lang="en-US" sz="1700" dirty="0">
                <a:latin typeface="Tahoma" pitchFamily="34" charset="0"/>
              </a:rPr>
              <a:t>: Scheduling indicator: </a:t>
            </a:r>
          </a:p>
          <a:p>
            <a:r>
              <a:rPr lang="en-US" sz="1700" dirty="0">
                <a:latin typeface="Tahoma" pitchFamily="34" charset="0"/>
              </a:rPr>
              <a:t>1 scheduled, 0 otherwise.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0480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E24668-021F-F646-5869-076C4CD159D6}"/>
                  </a:ext>
                </a:extLst>
              </p:cNvPr>
              <p:cNvSpPr txBox="1"/>
              <p:nvPr/>
            </p:nvSpPr>
            <p:spPr>
              <a:xfrm>
                <a:off x="1282709" y="2740925"/>
                <a:ext cx="1765291" cy="715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E24668-021F-F646-5869-076C4CD15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9" y="2740925"/>
                <a:ext cx="1765291" cy="715132"/>
              </a:xfrm>
              <a:prstGeom prst="rect">
                <a:avLst/>
              </a:prstGeom>
              <a:blipFill>
                <a:blip r:embed="rId5"/>
                <a:stretch>
                  <a:fillRect l="-2128" t="-10526" r="-7092" b="-140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D9BC4-6539-B784-52E4-1BF15273602D}"/>
                  </a:ext>
                </a:extLst>
              </p:cNvPr>
              <p:cNvSpPr txBox="1"/>
              <p:nvPr/>
            </p:nvSpPr>
            <p:spPr>
              <a:xfrm>
                <a:off x="817837" y="4335308"/>
                <a:ext cx="269503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D9BC4-6539-B784-52E4-1BF152736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37" y="4335308"/>
                <a:ext cx="2695033" cy="1038811"/>
              </a:xfrm>
              <a:prstGeom prst="rect">
                <a:avLst/>
              </a:prstGeom>
              <a:blipFill>
                <a:blip r:embed="rId6"/>
                <a:stretch>
                  <a:fillRect l="-7042" t="-114458" r="-4695" b="-1746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2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Scheduling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676400"/>
                <a:ext cx="8150225" cy="4419600"/>
              </a:xfrm>
            </p:spPr>
            <p:txBody>
              <a:bodyPr/>
              <a:lstStyle/>
              <a:p>
                <a:r>
                  <a:rPr lang="en-US" dirty="0"/>
                  <a:t>Schedule the user with the highest expected data rate</a:t>
                </a:r>
              </a:p>
              <a:p>
                <a:pPr lvl="1"/>
                <a:r>
                  <a:rPr lang="en-US" dirty="0"/>
                  <a:t>one way of estimating          is: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frequency bandwidth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signal-to-interference-plus-noise ratio (SINR) at time t given the allocated power.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the SINR gap that defines the gap between the channel capacity and a practical coding and modulation scheme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676400"/>
                <a:ext cx="8150225" cy="4419600"/>
              </a:xfrm>
              <a:blipFill>
                <a:blip r:embed="rId3"/>
                <a:stretch>
                  <a:fillRect l="-935" t="-114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F4EBD-1D01-F1DB-C523-BD89D4C6C6E3}"/>
                  </a:ext>
                </a:extLst>
              </p:cNvPr>
              <p:cNvSpPr txBox="1"/>
              <p:nvPr/>
            </p:nvSpPr>
            <p:spPr>
              <a:xfrm>
                <a:off x="3505200" y="2098356"/>
                <a:ext cx="5337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F4EBD-1D01-F1DB-C523-BD89D4C6C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098356"/>
                <a:ext cx="533799" cy="307777"/>
              </a:xfrm>
              <a:prstGeom prst="rect">
                <a:avLst/>
              </a:prstGeom>
              <a:blipFill>
                <a:blip r:embed="rId4"/>
                <a:stretch>
                  <a:fillRect l="-11628" t="-24000" b="-1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F7EA6-FD89-5AE5-AC0D-094A2F8C5912}"/>
                  </a:ext>
                </a:extLst>
              </p:cNvPr>
              <p:cNvSpPr txBox="1"/>
              <p:nvPr/>
            </p:nvSpPr>
            <p:spPr>
              <a:xfrm>
                <a:off x="1371600" y="2671745"/>
                <a:ext cx="3441006" cy="711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F7EA6-FD89-5AE5-AC0D-094A2F8C5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71745"/>
                <a:ext cx="3441006" cy="711926"/>
              </a:xfrm>
              <a:prstGeom prst="rect">
                <a:avLst/>
              </a:prstGeom>
              <a:blipFill>
                <a:blip r:embed="rId5"/>
                <a:stretch>
                  <a:fillRect l="-1107" t="-3509" r="-3690" b="-122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3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Throughput Scheduling 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Main drawbacks</a:t>
            </a:r>
          </a:p>
          <a:p>
            <a:pPr lvl="1"/>
            <a:r>
              <a:rPr lang="en-US"/>
              <a:t>Unfairness</a:t>
            </a:r>
          </a:p>
          <a:p>
            <a:pPr lvl="1"/>
            <a:r>
              <a:rPr lang="en-US"/>
              <a:t>Coverage limitation</a:t>
            </a:r>
          </a:p>
          <a:p>
            <a:pPr lvl="1"/>
            <a:r>
              <a:rPr lang="en-US"/>
              <a:t>Most users may never be served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276600"/>
            <a:ext cx="6019799" cy="34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6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Fair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600200"/>
                <a:ext cx="8150225" cy="4800600"/>
              </a:xfrm>
            </p:spPr>
            <p:txBody>
              <a:bodyPr/>
              <a:lstStyle/>
              <a:p>
                <a:r>
                  <a:rPr lang="en-US" dirty="0"/>
                  <a:t>PF scheduling: balance the competing interests of network throughput and minimum service level </a:t>
                </a:r>
              </a:p>
              <a:p>
                <a:r>
                  <a:rPr lang="en-US" dirty="0"/>
                  <a:t>Objective: maximize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long-run throughput for user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predicted using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≫1 </m:t>
                    </m:r>
                  </m:oMath>
                </a14:m>
                <a:r>
                  <a:rPr lang="en-US" dirty="0"/>
                  <a:t>is a constant defined by the scheduler.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sym typeface="Wingdings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sym typeface="Wingdings"/>
                  </a:rPr>
                  <a:t>	</a:t>
                </a:r>
                <a:r>
                  <a:rPr lang="en-US" dirty="0">
                    <a:sym typeface="Wingdings"/>
                  </a:rPr>
                  <a:t> </a:t>
                </a:r>
                <a:r>
                  <a:rPr lang="en-US" dirty="0"/>
                  <a:t>schedule the user with the highest 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600200"/>
                <a:ext cx="8150225" cy="4800600"/>
              </a:xfrm>
              <a:blipFill>
                <a:blip r:embed="rId3"/>
                <a:stretch>
                  <a:fillRect l="-935" t="-1319" b="-23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26461-4F7C-DAC6-D189-EEF791EB81D4}"/>
                  </a:ext>
                </a:extLst>
              </p:cNvPr>
              <p:cNvSpPr txBox="1"/>
              <p:nvPr/>
            </p:nvSpPr>
            <p:spPr>
              <a:xfrm>
                <a:off x="3657600" y="2598914"/>
                <a:ext cx="1305999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26461-4F7C-DAC6-D189-EEF791EB8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598914"/>
                <a:ext cx="1305999" cy="1038811"/>
              </a:xfrm>
              <a:prstGeom prst="rect">
                <a:avLst/>
              </a:prstGeom>
              <a:blipFill>
                <a:blip r:embed="rId4"/>
                <a:stretch>
                  <a:fillRect l="-82524" t="-114458" r="-10680" b="-1759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FF347-E6A9-B8BC-9336-5D959C906F3E}"/>
                  </a:ext>
                </a:extLst>
              </p:cNvPr>
              <p:cNvSpPr txBox="1"/>
              <p:nvPr/>
            </p:nvSpPr>
            <p:spPr>
              <a:xfrm>
                <a:off x="1828800" y="4270961"/>
                <a:ext cx="5105885" cy="701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FF347-E6A9-B8BC-9336-5D959C90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70961"/>
                <a:ext cx="5105885" cy="701731"/>
              </a:xfrm>
              <a:prstGeom prst="rect">
                <a:avLst/>
              </a:prstGeom>
              <a:blipFill>
                <a:blip r:embed="rId5"/>
                <a:stretch>
                  <a:fillRect l="-744" r="-1985" b="-714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719767-2FCD-C5A5-7BE6-DD3CBDB46357}"/>
                  </a:ext>
                </a:extLst>
              </p:cNvPr>
              <p:cNvSpPr txBox="1"/>
              <p:nvPr/>
            </p:nvSpPr>
            <p:spPr>
              <a:xfrm>
                <a:off x="6096000" y="5827586"/>
                <a:ext cx="911724" cy="587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−1]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719767-2FCD-C5A5-7BE6-DD3CBDB46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27586"/>
                <a:ext cx="911724" cy="587918"/>
              </a:xfrm>
              <a:prstGeom prst="rect">
                <a:avLst/>
              </a:prstGeom>
              <a:blipFill>
                <a:blip r:embed="rId6"/>
                <a:stretch>
                  <a:fillRect l="-5556" t="-6383" r="-8333" b="-1914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31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Proportional Fair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447800"/>
                <a:ext cx="8150225" cy="3657600"/>
              </a:xfrm>
            </p:spPr>
            <p:txBody>
              <a:bodyPr/>
              <a:lstStyle/>
              <a:p>
                <a:r>
                  <a:rPr lang="en-US" dirty="0"/>
                  <a:t>Meet the proportional fairness criterion:</a:t>
                </a:r>
              </a:p>
              <a:p>
                <a:pPr marL="0" indent="0">
                  <a:buNone/>
                </a:pPr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optimal value, for any other feasible value, the sum of proportional changes is non-positive, i.e.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Intuition: when the scheduling result is already proportionally fair, if scheduling is changed </a:t>
                </a:r>
                <a:r>
                  <a:rPr lang="en-US" dirty="0" err="1"/>
                  <a:t>s.t.</a:t>
                </a:r>
                <a:r>
                  <a:rPr lang="en-US" dirty="0"/>
                  <a:t> the throughput of a user is increased by a percentage, the cumulative decrease of the throughputs of other users will be higher</a:t>
                </a:r>
              </a:p>
              <a:p>
                <a:r>
                  <a:rPr lang="en-US" dirty="0"/>
                  <a:t>In other words, any attempt of improvement somewhere will generate a higher damage elsewhere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447800"/>
                <a:ext cx="8150225" cy="3657600"/>
              </a:xfrm>
              <a:blipFill>
                <a:blip r:embed="rId3"/>
                <a:stretch>
                  <a:fillRect l="-1246" t="-1730" r="-1090" b="-3806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C64106-6546-F065-3E81-D11F5D008F90}"/>
                  </a:ext>
                </a:extLst>
              </p:cNvPr>
              <p:cNvSpPr txBox="1"/>
              <p:nvPr/>
            </p:nvSpPr>
            <p:spPr>
              <a:xfrm>
                <a:off x="3429000" y="2971800"/>
                <a:ext cx="1981200" cy="746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C64106-6546-F065-3E81-D11F5D008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1981200" cy="746936"/>
              </a:xfrm>
              <a:prstGeom prst="rect">
                <a:avLst/>
              </a:prstGeom>
              <a:blipFill>
                <a:blip r:embed="rId4"/>
                <a:stretch>
                  <a:fillRect l="-37580" t="-149153" b="-2050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2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Proportional Fair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proportional fair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51B4BC-57F6-EC7F-2B34-9D286FF22020}"/>
                  </a:ext>
                </a:extLst>
              </p:cNvPr>
              <p:cNvSpPr txBox="1"/>
              <p:nvPr/>
            </p:nvSpPr>
            <p:spPr>
              <a:xfrm>
                <a:off x="7146048" y="4276816"/>
                <a:ext cx="1981200" cy="746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51B4BC-57F6-EC7F-2B34-9D286FF22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048" y="4276816"/>
                <a:ext cx="1981200" cy="746936"/>
              </a:xfrm>
              <a:prstGeom prst="rect">
                <a:avLst/>
              </a:prstGeom>
              <a:blipFill>
                <a:blip r:embed="rId3"/>
                <a:stretch>
                  <a:fillRect l="-25478" t="-145000" b="-20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ABFAE-7556-0412-3FB0-2728F8903E43}"/>
                  </a:ext>
                </a:extLst>
              </p:cNvPr>
              <p:cNvSpPr txBox="1"/>
              <p:nvPr/>
            </p:nvSpPr>
            <p:spPr>
              <a:xfrm>
                <a:off x="1600200" y="2283514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H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ABFAE-7556-0412-3FB0-2728F890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283514"/>
                <a:ext cx="1905000" cy="307777"/>
              </a:xfrm>
              <a:prstGeom prst="rect">
                <a:avLst/>
              </a:prstGeom>
              <a:blipFill>
                <a:blip r:embed="rId4"/>
                <a:stretch>
                  <a:fillRect l="-8667" t="-28000" b="-48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813105-EAE6-19F9-76EC-59FF997F936B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5988371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813105-EAE6-19F9-76EC-59FF997F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43200"/>
                <a:ext cx="5988371" cy="1038811"/>
              </a:xfrm>
              <a:prstGeom prst="rect">
                <a:avLst/>
              </a:prstGeom>
              <a:blipFill>
                <a:blip r:embed="rId5"/>
                <a:stretch>
                  <a:fillRect l="-17797" t="-117073" b="-17804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A775C-B489-A8ED-7858-176FB4ADABA6}"/>
                  </a:ext>
                </a:extLst>
              </p:cNvPr>
              <p:cNvSpPr txBox="1"/>
              <p:nvPr/>
            </p:nvSpPr>
            <p:spPr>
              <a:xfrm>
                <a:off x="3276600" y="4106823"/>
                <a:ext cx="297626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A775C-B489-A8ED-7858-176FB4ADA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106823"/>
                <a:ext cx="2976263" cy="1038811"/>
              </a:xfrm>
              <a:prstGeom prst="rect">
                <a:avLst/>
              </a:prstGeom>
              <a:blipFill>
                <a:blip r:embed="rId6"/>
                <a:stretch>
                  <a:fillRect l="-21702" t="-114458" r="-12340" b="-1746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2A9C27-89F7-296A-AB70-31F843638B2C}"/>
                  </a:ext>
                </a:extLst>
              </p:cNvPr>
              <p:cNvSpPr txBox="1"/>
              <p:nvPr/>
            </p:nvSpPr>
            <p:spPr>
              <a:xfrm>
                <a:off x="3276599" y="5366937"/>
                <a:ext cx="1812676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2A9C27-89F7-296A-AB70-31F843638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99" y="5366937"/>
                <a:ext cx="1812676" cy="1038811"/>
              </a:xfrm>
              <a:prstGeom prst="rect">
                <a:avLst/>
              </a:prstGeom>
              <a:blipFill>
                <a:blip r:embed="rId7"/>
                <a:stretch>
                  <a:fillRect l="-35417" t="-114458" r="-5556" b="-1746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5ACEB81-8EB5-EABA-C287-C18A347B09DE}"/>
              </a:ext>
            </a:extLst>
          </p:cNvPr>
          <p:cNvSpPr txBox="1"/>
          <p:nvPr/>
        </p:nvSpPr>
        <p:spPr>
          <a:xfrm>
            <a:off x="7156687" y="4413459"/>
            <a:ext cx="5143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0" dirty="0"/>
              <a:t>but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400881583"/>
      </p:ext>
    </p:extLst>
  </p:cSld>
  <p:clrMapOvr>
    <a:masterClrMapping/>
  </p:clrMapOvr>
</p:sld>
</file>

<file path=ppt/theme/theme1.xml><?xml version="1.0" encoding="utf-8"?>
<a:theme xmlns:a="http://schemas.openxmlformats.org/drawingml/2006/main" name="berm">
  <a:themeElements>
    <a:clrScheme name="">
      <a:dk1>
        <a:srgbClr val="000000"/>
      </a:dk1>
      <a:lt1>
        <a:srgbClr val="FFFFFF"/>
      </a:lt1>
      <a:dk2>
        <a:srgbClr val="818180"/>
      </a:dk2>
      <a:lt2>
        <a:srgbClr val="80808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ber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Times" charset="0"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Frutiger LT Std 45 Light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Times" charset="0"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Frutiger LT Std 45 Light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CambridgeUP</Template>
  <TotalTime>5913</TotalTime>
  <Words>1029</Words>
  <Application>Microsoft Macintosh PowerPoint</Application>
  <PresentationFormat>On-screen Show (4:3)</PresentationFormat>
  <Paragraphs>185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Cambria Math</vt:lpstr>
      <vt:lpstr>Gill Sans Light</vt:lpstr>
      <vt:lpstr>OfficinaSansITCStd Book</vt:lpstr>
      <vt:lpstr>Tahoma</vt:lpstr>
      <vt:lpstr>Times</vt:lpstr>
      <vt:lpstr>Wingdings</vt:lpstr>
      <vt:lpstr>berm</vt:lpstr>
      <vt:lpstr>Equation</vt:lpstr>
      <vt:lpstr>PowerPoint Presentation</vt:lpstr>
      <vt:lpstr>Round-Robin (RR) Scheduling</vt:lpstr>
      <vt:lpstr>Round-Robin Scheduling</vt:lpstr>
      <vt:lpstr>Max Throughput Scheduling </vt:lpstr>
      <vt:lpstr>Max Throughput Scheduling </vt:lpstr>
      <vt:lpstr>Max Throughput Scheduling </vt:lpstr>
      <vt:lpstr>Proportional Fair Scheduling</vt:lpstr>
      <vt:lpstr>Proportional Fair Scheduling</vt:lpstr>
      <vt:lpstr>Proportional Fair Scheduling</vt:lpstr>
      <vt:lpstr>Max-Min Scheduling</vt:lpstr>
      <vt:lpstr>Max-Min Scheduling</vt:lpstr>
      <vt:lpstr>Max-Min Scheduling</vt:lpstr>
      <vt:lpstr>Can these schedulers deal with QoS?</vt:lpstr>
      <vt:lpstr>Max Utility Scheduling</vt:lpstr>
      <vt:lpstr>Max Utility Scheduling</vt:lpstr>
      <vt:lpstr>Max Utility Scheduling - Alpha Fair Utility</vt:lpstr>
      <vt:lpstr>Alpha Fair Utility</vt:lpstr>
      <vt:lpstr>Utility Functions with QoS Consideration</vt:lpstr>
      <vt:lpstr>Scheduling in OFDMA Systems</vt:lpstr>
      <vt:lpstr>Scheduling in OFDMA Systems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White</dc:creator>
  <cp:lastModifiedBy>Haitham Hassanieh</cp:lastModifiedBy>
  <cp:revision>1355</cp:revision>
  <dcterms:created xsi:type="dcterms:W3CDTF">2006-08-16T00:00:00Z</dcterms:created>
  <dcterms:modified xsi:type="dcterms:W3CDTF">2024-10-29T10:33:42Z</dcterms:modified>
</cp:coreProperties>
</file>