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4"/>
  </p:notesMasterIdLst>
  <p:handoutMasterIdLst>
    <p:handoutMasterId r:id="rId25"/>
  </p:handoutMasterIdLst>
  <p:sldIdLst>
    <p:sldId id="900" r:id="rId2"/>
    <p:sldId id="260" r:id="rId3"/>
    <p:sldId id="261" r:id="rId4"/>
    <p:sldId id="262" r:id="rId5"/>
    <p:sldId id="263" r:id="rId6"/>
    <p:sldId id="264" r:id="rId7"/>
    <p:sldId id="265" r:id="rId8"/>
    <p:sldId id="308" r:id="rId9"/>
    <p:sldId id="310" r:id="rId10"/>
    <p:sldId id="305" r:id="rId11"/>
    <p:sldId id="304" r:id="rId12"/>
    <p:sldId id="306" r:id="rId13"/>
    <p:sldId id="311" r:id="rId14"/>
    <p:sldId id="312" r:id="rId15"/>
    <p:sldId id="315" r:id="rId16"/>
    <p:sldId id="316" r:id="rId17"/>
    <p:sldId id="317" r:id="rId18"/>
    <p:sldId id="268" r:id="rId19"/>
    <p:sldId id="269" r:id="rId20"/>
    <p:sldId id="270" r:id="rId21"/>
    <p:sldId id="30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3819" autoAdjust="0"/>
  </p:normalViewPr>
  <p:slideViewPr>
    <p:cSldViewPr>
      <p:cViewPr varScale="1">
        <p:scale>
          <a:sx n="114" d="100"/>
          <a:sy n="114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BAA7-400C-1648-ACB1-99585A224A88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160B-16D6-6248-8DD9-EB29B8C7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3D7E-2439-4268-89C3-8C797CA43D70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0C67-6439-4EE7-A621-F218E25D5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1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Bigger SINR </a:t>
            </a:r>
            <a:r>
              <a:rPr lang="en-US" baseline="0" dirty="0">
                <a:sym typeface="Wingdings"/>
              </a:rPr>
              <a:t></a:t>
            </a:r>
            <a:r>
              <a:rPr lang="en-US" baseline="0" dirty="0"/>
              <a:t> smaller the gap theta </a:t>
            </a:r>
            <a:r>
              <a:rPr lang="en-US" baseline="0" dirty="0">
                <a:sym typeface="Wingdings"/>
              </a:rPr>
              <a:t> bigger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[t]. This means the terminal with the highest estimated throughput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 is also the terminal with the highest SINR.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GB" noProof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400800" cy="1752600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GB" noProof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09600"/>
            <a:ext cx="7850187" cy="609600"/>
          </a:xfrm>
        </p:spPr>
        <p:txBody>
          <a:bodyPr/>
          <a:lstStyle/>
          <a:p>
            <a:r>
              <a:rPr lang="en-US" altLang="zh-CN" dirty="0"/>
              <a:t>This is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676400"/>
            <a:ext cx="8150225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altLang="zh-CN" dirty="0"/>
              <a:t>The first level bullet</a:t>
            </a:r>
            <a:endParaRPr lang="zh-CN" altLang="en-US" dirty="0"/>
          </a:p>
          <a:p>
            <a:pPr lvl="1"/>
            <a:r>
              <a:rPr lang="en-US" altLang="zh-CN" dirty="0"/>
              <a:t>The second level</a:t>
            </a:r>
            <a:endParaRPr lang="zh-CN" altLang="en-US" dirty="0"/>
          </a:p>
          <a:p>
            <a:pPr lvl="2"/>
            <a:r>
              <a:rPr lang="en-US" altLang="zh-CN" dirty="0"/>
              <a:t>The third level</a:t>
            </a:r>
            <a:endParaRPr lang="zh-CN" altLang="en-US" dirty="0"/>
          </a:p>
          <a:p>
            <a:pPr lvl="3"/>
            <a:r>
              <a:rPr lang="en-US" altLang="zh-CN" dirty="0"/>
              <a:t>The fourth level</a:t>
            </a:r>
            <a:endParaRPr lang="zh-CN" altLang="en-US" dirty="0"/>
          </a:p>
          <a:p>
            <a:pPr lvl="4"/>
            <a:r>
              <a:rPr lang="en-US" dirty="0"/>
              <a:t>The 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90600"/>
            <a:ext cx="7850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title</a:t>
            </a:r>
            <a:endParaRPr lang="en-GB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2286000"/>
            <a:ext cx="8150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first bullet</a:t>
            </a:r>
            <a:endParaRPr lang="zh-CN" altLang="en-US" dirty="0"/>
          </a:p>
          <a:p>
            <a:pPr lvl="1"/>
            <a:r>
              <a:rPr lang="en-US" altLang="zh-CN" dirty="0"/>
              <a:t>The second bullet</a:t>
            </a:r>
          </a:p>
          <a:p>
            <a:pPr lvl="2"/>
            <a:r>
              <a:rPr lang="en-US" altLang="zh-CN" dirty="0"/>
              <a:t>The third bullet</a:t>
            </a:r>
          </a:p>
          <a:p>
            <a:pPr lvl="1"/>
            <a:r>
              <a:rPr lang="en-US" altLang="zh-CN" dirty="0"/>
              <a:t>The second bullet</a:t>
            </a:r>
            <a:endParaRPr lang="zh-CN" altLang="en-US" dirty="0"/>
          </a:p>
          <a:p>
            <a:pPr lvl="2"/>
            <a:r>
              <a:rPr lang="en-US" altLang="zh-CN" dirty="0"/>
              <a:t>The third bullet</a:t>
            </a:r>
            <a:endParaRPr lang="zh-CN" altLang="en-US" dirty="0"/>
          </a:p>
          <a:p>
            <a:pPr lvl="3"/>
            <a:r>
              <a:rPr lang="en-US" altLang="zh-CN" dirty="0"/>
              <a:t>The fourth bullet</a:t>
            </a:r>
            <a:endParaRPr lang="zh-CN" altLang="en-US" dirty="0"/>
          </a:p>
          <a:p>
            <a:pPr lvl="4"/>
            <a:r>
              <a:rPr lang="en-US" dirty="0"/>
              <a:t>The fifth bullet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"/>
          <a:ea typeface="+mj-ea"/>
          <a:cs typeface="Time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Times" pitchFamily="-84" charset="0"/>
        <a:buChar char="•"/>
        <a:defRPr sz="24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baseline="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aseline="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15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209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6.1: Scheduling I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127A65-D551-C657-1532-734F6BB359FB}"/>
              </a:ext>
            </a:extLst>
          </p:cNvPr>
          <p:cNvSpPr txBox="1"/>
          <p:nvPr/>
        </p:nvSpPr>
        <p:spPr>
          <a:xfrm>
            <a:off x="766565" y="3857363"/>
            <a:ext cx="7610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slides shamelessly stolen from Prof. JP </a:t>
            </a:r>
            <a:r>
              <a:rPr lang="en-US" altLang="en-US" sz="1400" dirty="0" err="1"/>
              <a:t>Hubaux</a:t>
            </a:r>
            <a:r>
              <a:rPr lang="en-US" altLang="en-US" sz="1400" dirty="0"/>
              <a:t> with minor modifications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capacity with two users</a:t>
            </a:r>
          </a:p>
        </p:txBody>
      </p:sp>
      <p:pic>
        <p:nvPicPr>
          <p:cNvPr id="5" name="Content Placeholder 4" descr="Screen Shot 2017-03-13 at 20.29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9" r="-23059"/>
          <a:stretch>
            <a:fillRect/>
          </a:stretch>
        </p:blipFill>
        <p:spPr>
          <a:xfrm>
            <a:off x="-1524000" y="1371600"/>
            <a:ext cx="11546152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F2DFA-9792-4618-4078-B972A8F746AA}"/>
                  </a:ext>
                </a:extLst>
              </p:cNvPr>
              <p:cNvSpPr txBox="1"/>
              <p:nvPr/>
            </p:nvSpPr>
            <p:spPr>
              <a:xfrm>
                <a:off x="4114800" y="6037834"/>
                <a:ext cx="1524000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F2DFA-9792-4618-4078-B972A8F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37834"/>
                <a:ext cx="1524000" cy="510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1B40B1-2D7A-8984-4C4A-8D6AA23AD2D3}"/>
                  </a:ext>
                </a:extLst>
              </p:cNvPr>
              <p:cNvSpPr txBox="1"/>
              <p:nvPr/>
            </p:nvSpPr>
            <p:spPr>
              <a:xfrm>
                <a:off x="695326" y="3146626"/>
                <a:ext cx="1590674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1B40B1-2D7A-8984-4C4A-8D6AA23AD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3146626"/>
                <a:ext cx="1590674" cy="510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6B900-AE8D-2B7A-7EA2-DE01492A2B85}"/>
                  </a:ext>
                </a:extLst>
              </p:cNvPr>
              <p:cNvSpPr txBox="1"/>
              <p:nvPr/>
            </p:nvSpPr>
            <p:spPr>
              <a:xfrm>
                <a:off x="42058" y="2079826"/>
                <a:ext cx="2243942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6B900-AE8D-2B7A-7EA2-DE01492A2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" y="2079826"/>
                <a:ext cx="2243942" cy="510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0C7B1-A989-4842-02AB-E566ECD1377C}"/>
                  </a:ext>
                </a:extLst>
              </p:cNvPr>
              <p:cNvSpPr txBox="1"/>
              <p:nvPr/>
            </p:nvSpPr>
            <p:spPr>
              <a:xfrm>
                <a:off x="5757058" y="6037834"/>
                <a:ext cx="2243942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E0C7B1-A989-4842-02AB-E566ECD13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058" y="6037834"/>
                <a:ext cx="2243942" cy="510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32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capacity with three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54" y="1447800"/>
                <a:ext cx="8150225" cy="3657600"/>
              </a:xfrm>
            </p:spPr>
            <p:txBody>
              <a:bodyPr/>
              <a:lstStyle/>
              <a:p>
                <a:r>
                  <a:rPr lang="en-US" dirty="0"/>
                  <a:t>With three users, the capacity region is the set of all 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satisfy the following constraints: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54" y="1447800"/>
                <a:ext cx="8150225" cy="3657600"/>
              </a:xfrm>
              <a:blipFill>
                <a:blip r:embed="rId2"/>
                <a:stretch>
                  <a:fillRect l="-778" t="-1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AEBFA-633C-5859-6A41-F7B693943BE7}"/>
                  </a:ext>
                </a:extLst>
              </p:cNvPr>
              <p:cNvSpPr txBox="1"/>
              <p:nvPr/>
            </p:nvSpPr>
            <p:spPr>
              <a:xfrm>
                <a:off x="2845255" y="2294452"/>
                <a:ext cx="1995931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AEBFA-633C-5859-6A41-F7B693943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255" y="2294452"/>
                <a:ext cx="1995931" cy="488339"/>
              </a:xfrm>
              <a:prstGeom prst="rect">
                <a:avLst/>
              </a:prstGeom>
              <a:blipFill>
                <a:blip r:embed="rId3"/>
                <a:stretch>
                  <a:fillRect l="-633" b="-256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C13F4A-9AF4-4E9C-3ABC-A8B3F759E06D}"/>
                  </a:ext>
                </a:extLst>
              </p:cNvPr>
              <p:cNvSpPr txBox="1"/>
              <p:nvPr/>
            </p:nvSpPr>
            <p:spPr>
              <a:xfrm>
                <a:off x="2839003" y="2902586"/>
                <a:ext cx="2008435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C13F4A-9AF4-4E9C-3ABC-A8B3F759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03" y="2902586"/>
                <a:ext cx="2008435" cy="488339"/>
              </a:xfrm>
              <a:prstGeom prst="rect">
                <a:avLst/>
              </a:prstGeom>
              <a:blipFill>
                <a:blip r:embed="rId4"/>
                <a:stretch>
                  <a:fillRect l="-629" b="-256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E86309-C13D-E3B2-D640-68A41A5B7641}"/>
                  </a:ext>
                </a:extLst>
              </p:cNvPr>
              <p:cNvSpPr txBox="1"/>
              <p:nvPr/>
            </p:nvSpPr>
            <p:spPr>
              <a:xfrm>
                <a:off x="2513062" y="4123691"/>
                <a:ext cx="3165482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E86309-C13D-E3B2-D640-68A41A5B7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62" y="4123691"/>
                <a:ext cx="3165482" cy="488339"/>
              </a:xfrm>
              <a:prstGeom prst="rect">
                <a:avLst/>
              </a:prstGeom>
              <a:blipFill>
                <a:blip r:embed="rId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6D0CA7-5DC3-F63A-AE67-BCB29D65E222}"/>
                  </a:ext>
                </a:extLst>
              </p:cNvPr>
              <p:cNvSpPr txBox="1"/>
              <p:nvPr/>
            </p:nvSpPr>
            <p:spPr>
              <a:xfrm>
                <a:off x="2806943" y="3496617"/>
                <a:ext cx="2072555" cy="496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6D0CA7-5DC3-F63A-AE67-BCB29D65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43" y="3496617"/>
                <a:ext cx="2072555" cy="496483"/>
              </a:xfrm>
              <a:prstGeom prst="rect">
                <a:avLst/>
              </a:prstGeom>
              <a:blipFill>
                <a:blip r:embed="rId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7AD4A-8321-57CD-BFCE-7CB3AB769250}"/>
                  </a:ext>
                </a:extLst>
              </p:cNvPr>
              <p:cNvSpPr txBox="1"/>
              <p:nvPr/>
            </p:nvSpPr>
            <p:spPr>
              <a:xfrm>
                <a:off x="2480746" y="4763657"/>
                <a:ext cx="3230115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E7AD4A-8321-57CD-BFCE-7CB3AB769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746" y="4763657"/>
                <a:ext cx="3230115" cy="488339"/>
              </a:xfrm>
              <a:prstGeom prst="rect">
                <a:avLst/>
              </a:prstGeom>
              <a:blipFill>
                <a:blip r:embed="rId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F2E099-5B72-535D-5312-7D69275DA98F}"/>
                  </a:ext>
                </a:extLst>
              </p:cNvPr>
              <p:cNvSpPr txBox="1"/>
              <p:nvPr/>
            </p:nvSpPr>
            <p:spPr>
              <a:xfrm>
                <a:off x="2478662" y="5334000"/>
                <a:ext cx="3234283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F2E099-5B72-535D-5312-7D69275DA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62" y="5334000"/>
                <a:ext cx="3234283" cy="488339"/>
              </a:xfrm>
              <a:prstGeom prst="rect">
                <a:avLst/>
              </a:prstGeom>
              <a:blipFill>
                <a:blip r:embed="rId8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A9ACEE-C0B0-9BDF-B5E6-0EA0456A7913}"/>
                  </a:ext>
                </a:extLst>
              </p:cNvPr>
              <p:cNvSpPr txBox="1"/>
              <p:nvPr/>
            </p:nvSpPr>
            <p:spPr>
              <a:xfrm>
                <a:off x="2121647" y="6014607"/>
                <a:ext cx="4348178" cy="488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A9ACEE-C0B0-9BDF-B5E6-0EA0456A7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647" y="6014607"/>
                <a:ext cx="4348178" cy="488339"/>
              </a:xfrm>
              <a:prstGeom prst="rect">
                <a:avLst/>
              </a:prstGeom>
              <a:blipFill>
                <a:blip r:embed="rId9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76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capacity with three users</a:t>
            </a:r>
          </a:p>
        </p:txBody>
      </p:sp>
      <p:pic>
        <p:nvPicPr>
          <p:cNvPr id="5" name="Content Placeholder 4" descr="Screen Shot 2017-03-13 at 20.34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11" r="-31411"/>
          <a:stretch>
            <a:fillRect/>
          </a:stretch>
        </p:blipFill>
        <p:spPr>
          <a:xfrm>
            <a:off x="-609600" y="1676400"/>
            <a:ext cx="9848189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DFE52-AC02-73F5-FB8B-5350FDA84C26}"/>
              </a:ext>
            </a:extLst>
          </p:cNvPr>
          <p:cNvSpPr/>
          <p:nvPr/>
        </p:nvSpPr>
        <p:spPr bwMode="auto">
          <a:xfrm>
            <a:off x="3200400" y="1828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64224C-A1C6-EC3D-1C64-600800E5A767}"/>
              </a:ext>
            </a:extLst>
          </p:cNvPr>
          <p:cNvSpPr/>
          <p:nvPr/>
        </p:nvSpPr>
        <p:spPr bwMode="auto">
          <a:xfrm>
            <a:off x="3220812" y="1828800"/>
            <a:ext cx="970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3FC19-DA90-5BE6-846D-8B65B0AAC6E8}"/>
              </a:ext>
            </a:extLst>
          </p:cNvPr>
          <p:cNvSpPr/>
          <p:nvPr/>
        </p:nvSpPr>
        <p:spPr bwMode="auto">
          <a:xfrm>
            <a:off x="5972856" y="4495800"/>
            <a:ext cx="970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48062-F16B-A248-4C38-435474244B83}"/>
              </a:ext>
            </a:extLst>
          </p:cNvPr>
          <p:cNvSpPr/>
          <p:nvPr/>
        </p:nvSpPr>
        <p:spPr bwMode="auto">
          <a:xfrm>
            <a:off x="6248400" y="4397375"/>
            <a:ext cx="970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7BD2E-AEF0-135B-E447-C656757507FA}"/>
              </a:ext>
            </a:extLst>
          </p:cNvPr>
          <p:cNvSpPr/>
          <p:nvPr/>
        </p:nvSpPr>
        <p:spPr bwMode="auto">
          <a:xfrm>
            <a:off x="2362200" y="5803611"/>
            <a:ext cx="970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2E7AE-7D62-29B3-66E8-2CBE8AED96AF}"/>
              </a:ext>
            </a:extLst>
          </p:cNvPr>
          <p:cNvSpPr/>
          <p:nvPr/>
        </p:nvSpPr>
        <p:spPr bwMode="auto">
          <a:xfrm>
            <a:off x="2657474" y="5575011"/>
            <a:ext cx="970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CH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LT Std 45 Light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AA25F3-4680-7E46-B00F-6976D333E2B0}"/>
                  </a:ext>
                </a:extLst>
              </p:cNvPr>
              <p:cNvSpPr txBox="1"/>
              <p:nvPr/>
            </p:nvSpPr>
            <p:spPr>
              <a:xfrm>
                <a:off x="2713924" y="1775026"/>
                <a:ext cx="1590674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AA25F3-4680-7E46-B00F-6976D333E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24" y="1775026"/>
                <a:ext cx="1590674" cy="510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5E4429-150B-8748-496F-0F4A8DB9E394}"/>
                  </a:ext>
                </a:extLst>
              </p:cNvPr>
              <p:cNvSpPr txBox="1"/>
              <p:nvPr/>
            </p:nvSpPr>
            <p:spPr>
              <a:xfrm>
                <a:off x="5791200" y="4343601"/>
                <a:ext cx="1590674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5E4429-150B-8748-496F-0F4A8DB9E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43601"/>
                <a:ext cx="1590674" cy="510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80DE6-66A8-C233-8A7E-1236646F1614}"/>
                  </a:ext>
                </a:extLst>
              </p:cNvPr>
              <p:cNvSpPr txBox="1"/>
              <p:nvPr/>
            </p:nvSpPr>
            <p:spPr>
              <a:xfrm>
                <a:off x="2347231" y="5548124"/>
                <a:ext cx="1590674" cy="510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480DE6-66A8-C233-8A7E-1236646F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31" y="5548124"/>
                <a:ext cx="1590674" cy="510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8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Downlink capacity with M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downlink, the base station sends independent data streams to multiple users. </a:t>
                </a:r>
              </a:p>
              <a:p>
                <a:r>
                  <a:rPr lang="en-US" dirty="0"/>
                  <a:t>Assuming                                   , the capacity region 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all possible power allocations                   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the total transmission power of the base station.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6" t="-1384" b="-622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F1F9B4-E076-1F2B-30E3-C8609AAC6FF0}"/>
                  </a:ext>
                </a:extLst>
              </p:cNvPr>
              <p:cNvSpPr txBox="1"/>
              <p:nvPr/>
            </p:nvSpPr>
            <p:spPr>
              <a:xfrm>
                <a:off x="2062094" y="2542401"/>
                <a:ext cx="2738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≤⋯≤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F1F9B4-E076-1F2B-30E3-C8609AAC6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094" y="2542401"/>
                <a:ext cx="2738506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EF30A-9C38-18F5-D63C-FE243C2C3815}"/>
                  </a:ext>
                </a:extLst>
              </p:cNvPr>
              <p:cNvSpPr txBox="1"/>
              <p:nvPr/>
            </p:nvSpPr>
            <p:spPr>
              <a:xfrm>
                <a:off x="4609533" y="4572000"/>
                <a:ext cx="1323759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9EF30A-9C38-18F5-D63C-FE243C2C3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533" y="4572000"/>
                <a:ext cx="1323759" cy="512063"/>
              </a:xfrm>
              <a:prstGeom prst="rect">
                <a:avLst/>
              </a:prstGeom>
              <a:blipFill>
                <a:blip r:embed="rId4"/>
                <a:stretch>
                  <a:fillRect l="-61321" t="-202439" b="-28292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5C6F70-CABE-0021-B6D8-46CE5496AE12}"/>
                  </a:ext>
                </a:extLst>
              </p:cNvPr>
              <p:cNvSpPr txBox="1"/>
              <p:nvPr/>
            </p:nvSpPr>
            <p:spPr>
              <a:xfrm>
                <a:off x="2435773" y="3336042"/>
                <a:ext cx="4272452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5C6F70-CABE-0021-B6D8-46CE5496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73" y="3336042"/>
                <a:ext cx="4272452" cy="698717"/>
              </a:xfrm>
              <a:prstGeom prst="rect">
                <a:avLst/>
              </a:prstGeom>
              <a:blipFill>
                <a:blip r:embed="rId5"/>
                <a:stretch>
                  <a:fillRect l="-298" t="-17857" b="-10892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9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Downlink capacity with two users</a:t>
            </a:r>
          </a:p>
        </p:txBody>
      </p:sp>
      <p:pic>
        <p:nvPicPr>
          <p:cNvPr id="5" name="Content Placeholder 4" descr="Screen Shot 2017-03-14 at 09.19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16" r="-23216"/>
          <a:stretch>
            <a:fillRect/>
          </a:stretch>
        </p:blipFill>
        <p:spPr>
          <a:xfrm>
            <a:off x="-609600" y="1676400"/>
            <a:ext cx="978027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1780D-D3F1-C5B2-FD00-25FFAD1FBDE3}"/>
                  </a:ext>
                </a:extLst>
              </p:cNvPr>
              <p:cNvSpPr txBox="1"/>
              <p:nvPr/>
            </p:nvSpPr>
            <p:spPr>
              <a:xfrm>
                <a:off x="5105400" y="6100863"/>
                <a:ext cx="1524000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1780D-D3F1-C5B2-FD00-25FFAD1F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100863"/>
                <a:ext cx="1524000" cy="510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37A57-43F9-2659-E9F9-E4BBD6B693A5}"/>
                  </a:ext>
                </a:extLst>
              </p:cNvPr>
              <p:cNvSpPr txBox="1"/>
              <p:nvPr/>
            </p:nvSpPr>
            <p:spPr>
              <a:xfrm>
                <a:off x="726004" y="3048000"/>
                <a:ext cx="1590674" cy="5109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37A57-43F9-2659-E9F9-E4BBD6B69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04" y="3048000"/>
                <a:ext cx="1590674" cy="510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90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Downlink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5" y="1371600"/>
            <a:ext cx="8004875" cy="53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75" y="381000"/>
            <a:ext cx="7850187" cy="609600"/>
          </a:xfrm>
        </p:spPr>
        <p:txBody>
          <a:bodyPr/>
          <a:lstStyle/>
          <a:p>
            <a:r>
              <a:rPr lang="en-US"/>
              <a:t>Uplink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5" y="1371600"/>
            <a:ext cx="7702425" cy="506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3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6" y="381000"/>
            <a:ext cx="7850187" cy="609600"/>
          </a:xfrm>
        </p:spPr>
        <p:txBody>
          <a:bodyPr/>
          <a:lstStyle/>
          <a:p>
            <a:r>
              <a:rPr lang="en-US" dirty="0"/>
              <a:t>Queue Modeling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990600"/>
            <a:ext cx="8150225" cy="3657600"/>
          </a:xfrm>
        </p:spPr>
        <p:txBody>
          <a:bodyPr/>
          <a:lstStyle/>
          <a:p>
            <a:r>
              <a:rPr lang="en-US" dirty="0"/>
              <a:t>At timeslot t, the queue of user </a:t>
            </a:r>
            <a:r>
              <a:rPr lang="en-US" dirty="0" err="1"/>
              <a:t>i</a:t>
            </a:r>
            <a:r>
              <a:rPr lang="en-US" dirty="0"/>
              <a:t> changes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8" y="3025009"/>
            <a:ext cx="5360502" cy="3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2057400" y="19812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181600" y="1981200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6553200" y="2057400"/>
            <a:ext cx="462366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2485656"/>
            <a:ext cx="289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bits in the queue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2333256"/>
            <a:ext cx="2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new bits arriving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57056"/>
            <a:ext cx="2743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bits scheduled to transmit, determined by the scheduling algorithm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7C6AF3-63A7-9DAE-6FBE-16FCE42EC982}"/>
                  </a:ext>
                </a:extLst>
              </p:cNvPr>
              <p:cNvSpPr txBox="1"/>
              <p:nvPr/>
            </p:nvSpPr>
            <p:spPr>
              <a:xfrm>
                <a:off x="1935338" y="1474113"/>
                <a:ext cx="4854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H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7C6AF3-63A7-9DAE-6FBE-16FCE42E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8" y="1474113"/>
                <a:ext cx="4854983" cy="430887"/>
              </a:xfrm>
              <a:prstGeom prst="rect">
                <a:avLst/>
              </a:prstGeom>
              <a:blipFill>
                <a:blip r:embed="rId3"/>
                <a:stretch>
                  <a:fillRect l="-1044" r="-2089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9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(RR)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are scheduled in a round robin, i.e. cyclic order</a:t>
            </a:r>
          </a:p>
          <a:p>
            <a:r>
              <a:rPr lang="en-US" dirty="0" err="1"/>
              <a:t>i</a:t>
            </a:r>
            <a:r>
              <a:rPr lang="en-US" dirty="0"/>
              <a:t>[t]: user scheduled at time t. RR scheduler: 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i</a:t>
            </a:r>
            <a:r>
              <a:rPr lang="en-US" dirty="0"/>
              <a:t>[t+1]=</a:t>
            </a:r>
            <a:r>
              <a:rPr lang="en-US" dirty="0" err="1"/>
              <a:t>i</a:t>
            </a:r>
            <a:r>
              <a:rPr lang="en-US" dirty="0"/>
              <a:t>[t]+1 (mod M -1)</a:t>
            </a:r>
          </a:p>
          <a:p>
            <a:r>
              <a:rPr lang="en-US" dirty="0"/>
              <a:t>The algorithm is fair: all users are given the same amount of time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Round-Robin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All users are allocated the same amount of network resources</a:t>
            </a:r>
          </a:p>
          <a:p>
            <a:pPr lvl="1"/>
            <a:r>
              <a:rPr lang="en-US" dirty="0"/>
              <a:t>What is the throughput of all users in the following network?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867400" cy="33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6" y="381000"/>
            <a:ext cx="7850187" cy="609600"/>
          </a:xfrm>
        </p:spPr>
        <p:txBody>
          <a:bodyPr/>
          <a:lstStyle/>
          <a:p>
            <a:r>
              <a:rPr lang="en-US" dirty="0"/>
              <a:t>A Reservation-based Protocol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447800"/>
            <a:ext cx="8150225" cy="3657600"/>
          </a:xfrm>
        </p:spPr>
        <p:txBody>
          <a:bodyPr/>
          <a:lstStyle/>
          <a:p>
            <a:r>
              <a:rPr lang="en-US" dirty="0"/>
              <a:t>Physical Downlink Control Channel (PDCCH): conveys control information for each user. </a:t>
            </a:r>
          </a:p>
          <a:p>
            <a:r>
              <a:rPr lang="en-US" dirty="0"/>
              <a:t>Physical Downlink Shared Channel (PDSCH): multiplex the data of all terminals:</a:t>
            </a:r>
          </a:p>
          <a:p>
            <a:pPr lvl="1"/>
            <a:r>
              <a:rPr lang="en-US" dirty="0"/>
              <a:t>Each user will transmit on a unique set of Orthogonal Frequency Division Multiplexing (OFDM) symbols and frequency blocks.  </a:t>
            </a:r>
          </a:p>
          <a:p>
            <a:r>
              <a:rPr lang="en-US" dirty="0"/>
              <a:t>Reservation phase: PDCCH. Data phase: PDSCH.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88646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maximize total network throughput</a:t>
            </a:r>
          </a:p>
          <a:p>
            <a:r>
              <a:rPr lang="en-US" dirty="0"/>
              <a:t>If user </a:t>
            </a:r>
            <a:r>
              <a:rPr lang="en-US" dirty="0" err="1"/>
              <a:t>i</a:t>
            </a:r>
            <a:r>
              <a:rPr lang="en-US" dirty="0"/>
              <a:t> is scheduled, the expected data rate is: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total expected network throughput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895600" y="3302168"/>
            <a:ext cx="304800" cy="153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303657"/>
            <a:ext cx="16087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Slot length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971800" y="3075057"/>
            <a:ext cx="1106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9590" y="2765792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Expected number of bits that can be successfully delivered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29000" y="4882753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4572000"/>
            <a:ext cx="281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latin typeface="Tahoma" pitchFamily="34" charset="0"/>
              </a:rPr>
              <a:t>I(</a:t>
            </a:r>
            <a:r>
              <a:rPr lang="en-US" sz="1700" i="1" dirty="0" err="1">
                <a:latin typeface="Tahoma" pitchFamily="34" charset="0"/>
              </a:rPr>
              <a:t>i</a:t>
            </a:r>
            <a:r>
              <a:rPr lang="en-US" sz="1700" i="1" dirty="0">
                <a:latin typeface="Tahoma" pitchFamily="34" charset="0"/>
              </a:rPr>
              <a:t>)</a:t>
            </a:r>
            <a:r>
              <a:rPr lang="en-US" sz="1700" dirty="0">
                <a:latin typeface="Tahoma" pitchFamily="34" charset="0"/>
              </a:rPr>
              <a:t>: Scheduling indicator: </a:t>
            </a:r>
          </a:p>
          <a:p>
            <a:r>
              <a:rPr lang="en-US" sz="1700" dirty="0">
                <a:latin typeface="Tahoma" pitchFamily="34" charset="0"/>
              </a:rPr>
              <a:t>1 scheduled, 0 otherwise.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048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/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blipFill>
                <a:blip r:embed="rId5"/>
                <a:stretch>
                  <a:fillRect l="-2128" t="-10526" r="-7092" b="-140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/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blipFill>
                <a:blip r:embed="rId6"/>
                <a:stretch>
                  <a:fillRect l="-7042" t="-114458" r="-4695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2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</p:spPr>
            <p:txBody>
              <a:bodyPr/>
              <a:lstStyle/>
              <a:p>
                <a:r>
                  <a:rPr lang="en-US" dirty="0"/>
                  <a:t>Schedule the user with the highest expected data rate</a:t>
                </a:r>
              </a:p>
              <a:p>
                <a:pPr lvl="1"/>
                <a:r>
                  <a:rPr lang="en-US" dirty="0"/>
                  <a:t>one way of estimating          is: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frequency bandwidth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signal-to-interference-plus-noise ratio (SINR) at time t given the allocated power.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SINR gap that defines the gap between the channel capacity and a practical coding and modulation scheme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  <a:blipFill>
                <a:blip r:embed="rId3"/>
                <a:stretch>
                  <a:fillRect l="-935" t="-114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/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blipFill>
                <a:blip r:embed="rId4"/>
                <a:stretch>
                  <a:fillRect l="-11628" t="-24000"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/>
              <p:nvPr/>
            </p:nvSpPr>
            <p:spPr>
              <a:xfrm>
                <a:off x="1371600" y="2671745"/>
                <a:ext cx="3441006" cy="711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71745"/>
                <a:ext cx="3441006" cy="711926"/>
              </a:xfrm>
              <a:prstGeom prst="rect">
                <a:avLst/>
              </a:prstGeom>
              <a:blipFill>
                <a:blip r:embed="rId5"/>
                <a:stretch>
                  <a:fillRect l="-1107" t="-3509" r="-3690" b="-122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3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Throughput Scheduling 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drawbacks</a:t>
            </a:r>
          </a:p>
          <a:p>
            <a:pPr lvl="1"/>
            <a:r>
              <a:rPr lang="en-US"/>
              <a:t>Unfairness</a:t>
            </a:r>
          </a:p>
          <a:p>
            <a:pPr lvl="1"/>
            <a:r>
              <a:rPr lang="en-US"/>
              <a:t>Coverage limitation</a:t>
            </a:r>
          </a:p>
          <a:p>
            <a:pPr lvl="1"/>
            <a:r>
              <a:rPr lang="en-US"/>
              <a:t>Most users may never be served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276600"/>
            <a:ext cx="6019799" cy="34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Reservation phase: </a:t>
            </a:r>
          </a:p>
          <a:p>
            <a:pPr lvl="1"/>
            <a:r>
              <a:rPr lang="en-US" dirty="0"/>
              <a:t>Estimate channel         Feedback        Scheduling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801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3048000" y="22860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572000" y="22860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Wireless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676400"/>
            <a:ext cx="8748712" cy="3657600"/>
          </a:xfrm>
        </p:spPr>
        <p:txBody>
          <a:bodyPr/>
          <a:lstStyle/>
          <a:p>
            <a:r>
              <a:rPr lang="en-US" sz="2200" dirty="0"/>
              <a:t>Need to support mixed classes of traffic with different characteristics: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14600"/>
            <a:ext cx="82931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QoS 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1698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Wireless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flexible in allocating network resources</a:t>
            </a:r>
          </a:p>
          <a:p>
            <a:pPr lvl="1"/>
            <a:r>
              <a:rPr lang="en-US" dirty="0"/>
              <a:t>Achieved using scheduling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27419"/>
            <a:ext cx="6249010" cy="3615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628D4-0E75-7C47-B4AA-57E38DE3608F}"/>
              </a:ext>
            </a:extLst>
          </p:cNvPr>
          <p:cNvSpPr txBox="1"/>
          <p:nvPr/>
        </p:nvSpPr>
        <p:spPr>
          <a:xfrm>
            <a:off x="232038" y="6356350"/>
            <a:ext cx="711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Note: In modern cellular networks, bitrates can be much higher than those in the picture</a:t>
            </a:r>
          </a:p>
        </p:txBody>
      </p:sp>
    </p:spTree>
    <p:extLst>
      <p:ext uri="{BB962C8B-B14F-4D97-AF65-F5344CB8AC3E}">
        <p14:creationId xmlns:p14="http://schemas.microsoft.com/office/powerpoint/2010/main" val="22684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Wireless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variation </a:t>
            </a:r>
          </a:p>
          <a:p>
            <a:pPr lvl="1"/>
            <a:r>
              <a:rPr lang="en-US" dirty="0"/>
              <a:t>Shadowing, fading, noise, interference, and user mobility</a:t>
            </a:r>
          </a:p>
          <a:p>
            <a:pPr lvl="1"/>
            <a:r>
              <a:rPr lang="en-US" dirty="0"/>
              <a:t>Unstable, error-prone, and hard to predict</a:t>
            </a:r>
          </a:p>
          <a:p>
            <a:pPr lvl="1"/>
            <a:r>
              <a:rPr lang="en-US" dirty="0"/>
              <a:t>Capacity of each link varies significantly in different time periods and locations</a:t>
            </a:r>
          </a:p>
          <a:p>
            <a:pPr lvl="1"/>
            <a:endParaRPr lang="en-US" dirty="0"/>
          </a:p>
          <a:p>
            <a:r>
              <a:rPr lang="en-US" dirty="0"/>
              <a:t>Even if the scheduler knows </a:t>
            </a:r>
            <a:r>
              <a:rPr lang="en-US" dirty="0" err="1"/>
              <a:t>QoS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Difficult to estimate the amount of resources needed</a:t>
            </a:r>
          </a:p>
          <a:p>
            <a:pPr lvl="1"/>
            <a:r>
              <a:rPr lang="en-US" dirty="0"/>
              <a:t>An adaptive procedure is needed to assure </a:t>
            </a:r>
            <a:r>
              <a:rPr lang="en-US" dirty="0" err="1"/>
              <a:t>QoS</a:t>
            </a:r>
            <a:r>
              <a:rPr lang="en-US" dirty="0"/>
              <a:t>, taking into account the requirements and channel variations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capacity with M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76400"/>
                <a:ext cx="8150225" cy="4495800"/>
              </a:xfrm>
            </p:spPr>
            <p:txBody>
              <a:bodyPr/>
              <a:lstStyle/>
              <a:p>
                <a:r>
                  <a:rPr lang="en-US" dirty="0"/>
                  <a:t>In general, when there are M uplink users, the sum of the data rates is bounded by (from Shannon–Hartley theorem):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frequency bandwidth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transmission power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noise power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noise spectral density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76400"/>
                <a:ext cx="8150225" cy="4495800"/>
              </a:xfrm>
              <a:blipFill>
                <a:blip r:embed="rId2"/>
                <a:stretch>
                  <a:fillRect l="-1246" t="-1127" r="-124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2EEF2D-BD44-BBE3-C534-4892E6FE346A}"/>
                  </a:ext>
                </a:extLst>
              </p:cNvPr>
              <p:cNvSpPr txBox="1"/>
              <p:nvPr/>
            </p:nvSpPr>
            <p:spPr>
              <a:xfrm>
                <a:off x="2667000" y="2743200"/>
                <a:ext cx="3448123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H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2EEF2D-BD44-BBE3-C534-4892E6FE3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43200"/>
                <a:ext cx="3448123" cy="865493"/>
              </a:xfrm>
              <a:prstGeom prst="rect">
                <a:avLst/>
              </a:prstGeom>
              <a:blipFill>
                <a:blip r:embed="rId3"/>
                <a:stretch>
                  <a:fillRect l="-26838" t="-114493" b="-1739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55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capacity with two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447800"/>
                <a:ext cx="8150225" cy="5181600"/>
              </a:xfrm>
            </p:spPr>
            <p:txBody>
              <a:bodyPr/>
              <a:lstStyle/>
              <a:p>
                <a:r>
                  <a:rPr lang="en-US" dirty="0"/>
                  <a:t>Consider the uplink transmission with two users whose channels are static. The capacity region is the set of all 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satisfy the following three constraints: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447800"/>
                <a:ext cx="8150225" cy="5181600"/>
              </a:xfrm>
              <a:blipFill>
                <a:blip r:embed="rId2"/>
                <a:stretch>
                  <a:fillRect l="-935" t="-122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3AD2-D768-D1AE-58EA-96F037E46F28}"/>
                  </a:ext>
                </a:extLst>
              </p:cNvPr>
              <p:cNvSpPr txBox="1"/>
              <p:nvPr/>
            </p:nvSpPr>
            <p:spPr>
              <a:xfrm>
                <a:off x="2667000" y="3113970"/>
                <a:ext cx="2861424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93AD2-D768-D1AE-58EA-96F037E4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113970"/>
                <a:ext cx="2861424" cy="697692"/>
              </a:xfrm>
              <a:prstGeom prst="rect">
                <a:avLst/>
              </a:prstGeom>
              <a:blipFill>
                <a:blip r:embed="rId3"/>
                <a:stretch>
                  <a:fillRect l="-885" b="-18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116351-8B42-067F-3AAF-A87D386BCA47}"/>
                  </a:ext>
                </a:extLst>
              </p:cNvPr>
              <p:cNvSpPr txBox="1"/>
              <p:nvPr/>
            </p:nvSpPr>
            <p:spPr>
              <a:xfrm>
                <a:off x="2667000" y="4017635"/>
                <a:ext cx="2958054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116351-8B42-067F-3AAF-A87D386BC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17635"/>
                <a:ext cx="2958054" cy="697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14016-B823-FCCD-B5AC-367296F6F444}"/>
                  </a:ext>
                </a:extLst>
              </p:cNvPr>
              <p:cNvSpPr txBox="1"/>
              <p:nvPr/>
            </p:nvSpPr>
            <p:spPr>
              <a:xfrm>
                <a:off x="2201061" y="4921300"/>
                <a:ext cx="4538678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14016-B823-FCCD-B5AC-367296F6F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061" y="4921300"/>
                <a:ext cx="4538678" cy="697692"/>
              </a:xfrm>
              <a:prstGeom prst="rect">
                <a:avLst/>
              </a:prstGeom>
              <a:blipFill>
                <a:blip r:embed="rId5"/>
                <a:stretch>
                  <a:fillRect l="-279" t="-1786" b="-17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37410"/>
      </p:ext>
    </p:extLst>
  </p:cSld>
  <p:clrMapOvr>
    <a:masterClrMapping/>
  </p:clrMapOvr>
</p:sld>
</file>

<file path=ppt/theme/theme1.xml><?xml version="1.0" encoding="utf-8"?>
<a:theme xmlns:a="http://schemas.openxmlformats.org/drawingml/2006/main" name="berm">
  <a:themeElements>
    <a:clrScheme name="">
      <a:dk1>
        <a:srgbClr val="000000"/>
      </a:dk1>
      <a:lt1>
        <a:srgbClr val="FFFFFF"/>
      </a:lt1>
      <a:dk2>
        <a:srgbClr val="81818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er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CambridgeUP</Template>
  <TotalTime>5909</TotalTime>
  <Words>864</Words>
  <Application>Microsoft Macintosh PowerPoint</Application>
  <PresentationFormat>On-screen Show (4:3)</PresentationFormat>
  <Paragraphs>157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Frutiger LT Std 45 Light</vt:lpstr>
      <vt:lpstr>Tahoma</vt:lpstr>
      <vt:lpstr>Times</vt:lpstr>
      <vt:lpstr>berm</vt:lpstr>
      <vt:lpstr>Equation</vt:lpstr>
      <vt:lpstr>PowerPoint Presentation</vt:lpstr>
      <vt:lpstr>A Reservation-based Protocol </vt:lpstr>
      <vt:lpstr>Role of Scheduling</vt:lpstr>
      <vt:lpstr>Issues in Wireless Scheduling</vt:lpstr>
      <vt:lpstr>Perceived QoS </vt:lpstr>
      <vt:lpstr>Issues in Wireless Scheduling</vt:lpstr>
      <vt:lpstr>Issues in Wireless Scheduling</vt:lpstr>
      <vt:lpstr>Uplink capacity with M users</vt:lpstr>
      <vt:lpstr>Uplink capacity with two users</vt:lpstr>
      <vt:lpstr>Uplink capacity with two users</vt:lpstr>
      <vt:lpstr>Uplink capacity with three users</vt:lpstr>
      <vt:lpstr>Uplink capacity with three users</vt:lpstr>
      <vt:lpstr>Downlink capacity with M users</vt:lpstr>
      <vt:lpstr>Downlink capacity with two users</vt:lpstr>
      <vt:lpstr>Downlink Scheduling</vt:lpstr>
      <vt:lpstr>Uplink Scheduling</vt:lpstr>
      <vt:lpstr>Queue Modeling</vt:lpstr>
      <vt:lpstr>Round-Robin (RR) Scheduling</vt:lpstr>
      <vt:lpstr>Round-Robin Scheduling</vt:lpstr>
      <vt:lpstr>Max Throughput Scheduling </vt:lpstr>
      <vt:lpstr>Max Throughput Scheduling </vt:lpstr>
      <vt:lpstr>Max Throughput Scheduling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White</dc:creator>
  <cp:lastModifiedBy>Haitham Hassanieh</cp:lastModifiedBy>
  <cp:revision>1354</cp:revision>
  <dcterms:created xsi:type="dcterms:W3CDTF">2006-08-16T00:00:00Z</dcterms:created>
  <dcterms:modified xsi:type="dcterms:W3CDTF">2024-10-29T10:04:22Z</dcterms:modified>
</cp:coreProperties>
</file>