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ink/ink2.xml" ContentType="application/inkml+xml"/>
  <Override PartName="/ppt/tags/tag8.xml" ContentType="application/vnd.openxmlformats-officedocument.presentationml.tags+xml"/>
  <Override PartName="/ppt/notesSlides/notesSlide32.xml" ContentType="application/vnd.openxmlformats-officedocument.presentationml.notesSlide+xml"/>
  <Override PartName="/ppt/tags/tag9.xml" ContentType="application/vnd.openxmlformats-officedocument.presentationml.tags+xml"/>
  <Override PartName="/ppt/notesSlides/notesSlide33.xml" ContentType="application/vnd.openxmlformats-officedocument.presentationml.notesSlide+xml"/>
  <Override PartName="/ppt/tags/tag10.xml" ContentType="application/vnd.openxmlformats-officedocument.presentationml.tags+xml"/>
  <Override PartName="/ppt/notesSlides/notesSlide34.xml" ContentType="application/vnd.openxmlformats-officedocument.presentationml.notesSlide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ppt/tags/tag12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3.xml" ContentType="application/vnd.openxmlformats-officedocument.presentationml.tags+xml"/>
  <Override PartName="/ppt/notesSlides/notesSlide38.xml" ContentType="application/vnd.openxmlformats-officedocument.presentationml.notesSlide+xml"/>
  <Override PartName="/ppt/tags/tag14.xml" ContentType="application/vnd.openxmlformats-officedocument.presentationml.tags+xml"/>
  <Override PartName="/ppt/notesSlides/notesSlide39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tags/tag18.xml" ContentType="application/vnd.openxmlformats-officedocument.presentationml.tags+xml"/>
  <Override PartName="/ppt/notesSlides/notesSlide43.xml" ContentType="application/vnd.openxmlformats-officedocument.presentationml.notesSlide+xml"/>
  <Override PartName="/ppt/tags/tag19.xml" ContentType="application/vnd.openxmlformats-officedocument.presentationml.tags+xml"/>
  <Override PartName="/ppt/notesSlides/notesSlide44.xml" ContentType="application/vnd.openxmlformats-officedocument.presentationml.notesSlide+xml"/>
  <Override PartName="/ppt/tags/tag20.xml" ContentType="application/vnd.openxmlformats-officedocument.presentationml.tags+xml"/>
  <Override PartName="/ppt/notesSlides/notesSlide45.xml" ContentType="application/vnd.openxmlformats-officedocument.presentationml.notesSlide+xml"/>
  <Override PartName="/ppt/tags/tag21.xml" ContentType="application/vnd.openxmlformats-officedocument.presentationml.tags+xml"/>
  <Override PartName="/ppt/notesSlides/notesSlide46.xml" ContentType="application/vnd.openxmlformats-officedocument.presentationml.notesSlide+xml"/>
  <Override PartName="/ppt/tags/tag22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23.xml" ContentType="application/vnd.openxmlformats-officedocument.presentationml.tags+xml"/>
  <Override PartName="/ppt/notesSlides/notesSlide49.xml" ContentType="application/vnd.openxmlformats-officedocument.presentationml.notesSlide+xml"/>
  <Override PartName="/ppt/tags/tag24.xml" ContentType="application/vnd.openxmlformats-officedocument.presentationml.tags+xml"/>
  <Override PartName="/ppt/notesSlides/notesSlide50.xml" ContentType="application/vnd.openxmlformats-officedocument.presentationml.notesSlide+xml"/>
  <Override PartName="/ppt/tags/tag25.xml" ContentType="application/vnd.openxmlformats-officedocument.presentationml.tags+xml"/>
  <Override PartName="/ppt/notesSlides/notesSlide51.xml" ContentType="application/vnd.openxmlformats-officedocument.presentationml.notesSlide+xml"/>
  <Override PartName="/ppt/tags/tag26.xml" ContentType="application/vnd.openxmlformats-officedocument.presentationml.tags+xml"/>
  <Override PartName="/ppt/notesSlides/notesSlide52.xml" ContentType="application/vnd.openxmlformats-officedocument.presentationml.notesSlide+xml"/>
  <Override PartName="/ppt/tags/tag27.xml" ContentType="application/vnd.openxmlformats-officedocument.presentationml.tags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3028" r:id="rId2"/>
    <p:sldId id="546" r:id="rId3"/>
    <p:sldId id="547" r:id="rId4"/>
    <p:sldId id="548" r:id="rId5"/>
    <p:sldId id="704" r:id="rId6"/>
    <p:sldId id="706" r:id="rId7"/>
    <p:sldId id="707" r:id="rId8"/>
    <p:sldId id="904" r:id="rId9"/>
    <p:sldId id="289" r:id="rId10"/>
    <p:sldId id="440" r:id="rId11"/>
    <p:sldId id="635" r:id="rId12"/>
    <p:sldId id="523" r:id="rId13"/>
    <p:sldId id="715" r:id="rId14"/>
    <p:sldId id="719" r:id="rId15"/>
    <p:sldId id="918" r:id="rId16"/>
    <p:sldId id="293" r:id="rId17"/>
    <p:sldId id="919" r:id="rId18"/>
    <p:sldId id="524" r:id="rId19"/>
    <p:sldId id="525" r:id="rId20"/>
    <p:sldId id="526" r:id="rId21"/>
    <p:sldId id="527" r:id="rId22"/>
    <p:sldId id="528" r:id="rId23"/>
    <p:sldId id="531" r:id="rId24"/>
    <p:sldId id="529" r:id="rId25"/>
    <p:sldId id="530" r:id="rId26"/>
    <p:sldId id="533" r:id="rId27"/>
    <p:sldId id="326" r:id="rId28"/>
    <p:sldId id="327" r:id="rId29"/>
    <p:sldId id="328" r:id="rId30"/>
    <p:sldId id="329" r:id="rId31"/>
    <p:sldId id="330" r:id="rId32"/>
    <p:sldId id="903" r:id="rId33"/>
    <p:sldId id="3029" r:id="rId34"/>
    <p:sldId id="905" r:id="rId35"/>
    <p:sldId id="906" r:id="rId36"/>
    <p:sldId id="907" r:id="rId37"/>
    <p:sldId id="908" r:id="rId38"/>
    <p:sldId id="909" r:id="rId39"/>
    <p:sldId id="910" r:id="rId40"/>
    <p:sldId id="911" r:id="rId41"/>
    <p:sldId id="912" r:id="rId42"/>
    <p:sldId id="913" r:id="rId43"/>
    <p:sldId id="3030" r:id="rId44"/>
    <p:sldId id="543" r:id="rId45"/>
    <p:sldId id="964" r:id="rId46"/>
    <p:sldId id="571" r:id="rId47"/>
    <p:sldId id="572" r:id="rId48"/>
    <p:sldId id="573" r:id="rId49"/>
    <p:sldId id="574" r:id="rId50"/>
    <p:sldId id="575" r:id="rId51"/>
    <p:sldId id="576" r:id="rId52"/>
    <p:sldId id="577" r:id="rId53"/>
    <p:sldId id="578" r:id="rId54"/>
    <p:sldId id="579" r:id="rId55"/>
    <p:sldId id="580" r:id="rId56"/>
    <p:sldId id="581" r:id="rId57"/>
    <p:sldId id="582" r:id="rId58"/>
    <p:sldId id="967" r:id="rId59"/>
    <p:sldId id="583" r:id="rId60"/>
    <p:sldId id="584" r:id="rId61"/>
    <p:sldId id="585" r:id="rId62"/>
    <p:sldId id="968" r:id="rId63"/>
    <p:sldId id="969" r:id="rId64"/>
    <p:sldId id="586" r:id="rId65"/>
    <p:sldId id="587" r:id="rId66"/>
    <p:sldId id="588" r:id="rId67"/>
    <p:sldId id="589" r:id="rId68"/>
    <p:sldId id="590" r:id="rId69"/>
    <p:sldId id="544" r:id="rId70"/>
    <p:sldId id="545" r:id="rId71"/>
    <p:sldId id="3031" r:id="rId72"/>
    <p:sldId id="3032" r:id="rId73"/>
    <p:sldId id="3033" r:id="rId74"/>
    <p:sldId id="549" r:id="rId75"/>
    <p:sldId id="550" r:id="rId76"/>
    <p:sldId id="551" r:id="rId77"/>
    <p:sldId id="552" r:id="rId78"/>
    <p:sldId id="553" r:id="rId79"/>
    <p:sldId id="554" r:id="rId80"/>
    <p:sldId id="608" r:id="rId81"/>
    <p:sldId id="609" r:id="rId82"/>
    <p:sldId id="610" r:id="rId83"/>
    <p:sldId id="555" r:id="rId84"/>
    <p:sldId id="559" r:id="rId85"/>
    <p:sldId id="560" r:id="rId86"/>
    <p:sldId id="561" r:id="rId87"/>
    <p:sldId id="562" r:id="rId88"/>
    <p:sldId id="563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3"/>
    <p:restoredTop sz="82224" autoAdjust="0"/>
  </p:normalViewPr>
  <p:slideViewPr>
    <p:cSldViewPr snapToGrid="0" snapToObjects="1">
      <p:cViewPr varScale="1">
        <p:scale>
          <a:sx n="102" d="100"/>
          <a:sy n="102" d="100"/>
        </p:scale>
        <p:origin x="1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5:49:42.0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21393 2334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4T15:29:36.2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17917 4076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16672-F69E-476E-885E-1414729565F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87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9B34A-8E98-AC45-8C51-1AB2F9B34F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5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9B34A-8E98-AC45-8C51-1AB2F9B34F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4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9B34A-8E98-AC45-8C51-1AB2F9B34F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07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5A72D-2809-C948-B82D-65454C0359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89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fld id="{DDE58ED4-3BDD-1C47-BC4E-D44F65461ECC}" type="slidenum">
              <a:rPr lang="en-US" altLang="en-US" sz="1200">
                <a:solidFill>
                  <a:srgbClr val="000000"/>
                </a:solidFill>
                <a:latin typeface="Times New Roman" charset="0"/>
              </a:rPr>
              <a:pPr/>
              <a:t>27</a:t>
            </a:fld>
            <a:endParaRPr lang="en-US" alt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34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fld id="{90F42D34-763E-6B43-9249-4DF3E00FE54B}" type="slidenum">
              <a:rPr lang="en-US" altLang="en-US" sz="1200">
                <a:solidFill>
                  <a:srgbClr val="000000"/>
                </a:solidFill>
                <a:latin typeface="Times New Roman" charset="0"/>
              </a:rPr>
              <a:pPr/>
              <a:t>28</a:t>
            </a:fld>
            <a:endParaRPr lang="en-US" alt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996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fld id="{7FBC3D9E-0F4E-F243-A935-7C85AA542FF9}" type="slidenum">
              <a:rPr lang="en-US" altLang="en-US" sz="1200">
                <a:solidFill>
                  <a:srgbClr val="000000"/>
                </a:solidFill>
                <a:latin typeface="Times New Roman" charset="0"/>
              </a:rPr>
              <a:pPr/>
              <a:t>29</a:t>
            </a:fld>
            <a:endParaRPr lang="en-US" alt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95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fld id="{E54745FC-8C63-4449-B45E-4D2881C8B7FD}" type="slidenum">
              <a:rPr lang="en-US" altLang="en-US" sz="1200">
                <a:solidFill>
                  <a:srgbClr val="000000"/>
                </a:solidFill>
                <a:latin typeface="Times New Roman" charset="0"/>
              </a:rPr>
              <a:pPr/>
              <a:t>30</a:t>
            </a:fld>
            <a:endParaRPr lang="en-US" alt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19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fld id="{95AF7D0A-3A35-9E47-A3B8-3484C259B82C}" type="slidenum">
              <a:rPr lang="en-US" altLang="en-US" sz="1200">
                <a:solidFill>
                  <a:srgbClr val="000000"/>
                </a:solidFill>
                <a:latin typeface="Times New Roman" charset="0"/>
              </a:rPr>
              <a:pPr/>
              <a:t>31</a:t>
            </a:fld>
            <a:endParaRPr lang="en-US" alt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41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D3DD504-8246-6C49-8722-28D2830E7437}" type="slidenum">
              <a:rPr lang="en-US" smtClean="0">
                <a:latin typeface="Times New Roman" charset="0"/>
              </a:rPr>
              <a:pPr>
                <a:defRPr/>
              </a:pPr>
              <a:t>2</a:t>
            </a:fld>
            <a:endParaRPr lang="en-US" dirty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78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82316-1B44-7144-97B8-C122C325AA7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l-PL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20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19340-165F-8145-88DE-19DF7A81FE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8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FF759-70C3-3C4D-BBFF-1CA51961F9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25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E9022-FD2B-5E45-8D5A-6E7612B98B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l-PL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803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19F55-8539-B64D-8E03-4727AB4A4C6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51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7DB93-0CA4-9C43-8DC4-A3B1FDAA80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18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8696B-B76D-0D4B-8311-D5CEC155AAA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004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F70A5-BFC1-FA40-AC45-73F32DB32F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12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1591D-D488-5E4B-BA2B-460347377E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231775" indent="-231775"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22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7F0A4-0117-B443-997D-3F0DCCBEE39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231775" indent="-231775"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8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E358CB3-0175-5F44-B9F8-31B41F72D93C}" type="slidenum">
              <a:rPr lang="en-US" smtClean="0">
                <a:latin typeface="Times New Roman" charset="0"/>
              </a:rPr>
              <a:pPr>
                <a:defRPr/>
              </a:pPr>
              <a:t>3</a:t>
            </a:fld>
            <a:endParaRPr lang="en-US" dirty="0">
              <a:latin typeface="Times New Roman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540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329268-DC43-8746-A558-78E06F15552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231775" indent="-231775"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69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207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BF41A-C63A-3148-9BA4-B02CEDDC68A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207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231775" indent="-231775" eaLnBrk="1" hangingPunct="1">
              <a:buFontTx/>
              <a:buAutoNum type="arabicParenR"/>
            </a:pPr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708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417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1257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76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924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238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1157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158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07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C1CC6FB-7AAC-3943-9E9A-D62D524BC692}" type="slidenum">
              <a:rPr lang="en-US" smtClean="0">
                <a:latin typeface="Times New Roman" charset="0"/>
              </a:rPr>
              <a:pPr>
                <a:defRPr/>
              </a:pPr>
              <a:t>4</a:t>
            </a:fld>
            <a:endParaRPr lang="en-US" dirty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557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7255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3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172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7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2747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1815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5830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9574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7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8207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931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8583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058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846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5</a:t>
            </a:fld>
            <a:endParaRPr lang="en-US" dirty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4342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1460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5246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5933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numCol="1" anchorCtr="0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237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6</a:t>
            </a:fld>
            <a:endParaRPr lang="en-US" dirty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54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50A3F8F-3029-504A-B0ED-0148283903B1}" type="slidenum">
              <a:rPr lang="en-US" smtClean="0">
                <a:latin typeface="Times New Roman" charset="0"/>
              </a:rPr>
              <a:pPr>
                <a:defRPr/>
              </a:pPr>
              <a:t>7</a:t>
            </a:fld>
            <a:endParaRPr lang="en-US" dirty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446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9B34A-8E98-AC45-8C51-1AB2F9B34F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27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16672-F69E-476E-885E-1414729565F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22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4429"/>
          </a:xfrm>
        </p:spPr>
        <p:txBody>
          <a:bodyPr rtlCol="0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609600" y="1286934"/>
            <a:ext cx="10972800" cy="4839230"/>
          </a:xfrm>
        </p:spPr>
        <p:txBody>
          <a:bodyPr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FA14D-3892-BD4D-AC0E-69A8BD9D3E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7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12/3/24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5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10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90.png"/><Relationship Id="rId4" Type="http://schemas.openxmlformats.org/officeDocument/2006/relationships/customXml" Target="../ink/ink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4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5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4" Type="http://schemas.openxmlformats.org/officeDocument/2006/relationships/image" Target="../media/image7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12.0: Multi-Hop Networks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Wireless Mesh Networks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CCA5FD7-B2C2-2047-9BE2-AE9178566997}"/>
              </a:ext>
            </a:extLst>
          </p:cNvPr>
          <p:cNvSpPr txBox="1">
            <a:spLocks noChangeArrowheads="1"/>
          </p:cNvSpPr>
          <p:nvPr/>
        </p:nvSpPr>
        <p:spPr>
          <a:xfrm>
            <a:off x="3008747" y="715540"/>
            <a:ext cx="1896979" cy="913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 err="1">
                <a:latin typeface="Calibri" charset="0"/>
              </a:rPr>
              <a:t>Roofnet</a:t>
            </a:r>
            <a:r>
              <a:rPr lang="en-US" altLang="en-US" sz="2800" dirty="0">
                <a:latin typeface="Calibri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C47D99-C257-FA4B-8FB1-B2DF28B48687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0" y="1600201"/>
            <a:ext cx="3383280" cy="2826819"/>
            <a:chOff x="2133600" y="1044575"/>
            <a:chExt cx="4343400" cy="3629025"/>
          </a:xfrm>
        </p:grpSpPr>
        <p:pic>
          <p:nvPicPr>
            <p:cNvPr id="14" name="Picture 13" descr="roofnet-big">
              <a:extLst>
                <a:ext uri="{FF2B5EF4-FFF2-40B4-BE49-F238E27FC236}">
                  <a16:creationId xmlns:a16="http://schemas.microsoft.com/office/drawing/2014/main" id="{D9759656-5D53-2A48-9CAD-82A0A67BEB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1044575"/>
              <a:ext cx="4343400" cy="36290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BEEFD6D4-6427-1542-8936-FCF132584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0213" y="37655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5B7F6B69-F12B-D245-B05C-0EEA6BD95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600" y="26146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737ED2C4-22D5-FA49-BDDC-D0D31DC18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600" y="256222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E27F424C-3567-C644-864B-877652E4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600" y="104457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85920D41-E245-0948-BE7F-FF1EB97CE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1700" y="33464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1D0212BC-4BD5-9F4F-91EB-8F0C2EAED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538" y="2928938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0D7D4380-E7EC-5647-B3DC-6A9E3201C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9313" y="1881188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4E3D7E2E-FCAF-BC4B-A71F-92A1E9C88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4088" y="3189288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7B61A3DD-10C7-C848-8387-FB7E45499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863" y="3033713"/>
              <a:ext cx="104775" cy="103187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3DE3106-B922-1C46-BBB2-EDCAF29A8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863" y="33464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140CD7A-DE83-9B4F-933E-C41238051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025" y="329406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4EF31BB-1974-C640-BF0A-2190001BC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413" y="30845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F01C6EE-3711-4240-8274-596B43FAD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5575" y="2509838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Oval 29">
              <a:extLst>
                <a:ext uri="{FF2B5EF4-FFF2-40B4-BE49-F238E27FC236}">
                  <a16:creationId xmlns:a16="http://schemas.microsoft.com/office/drawing/2014/main" id="{EDFBE005-DBEC-B44C-8D8A-86864C7EA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5575" y="313690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Oval 30">
              <a:extLst>
                <a:ext uri="{FF2B5EF4-FFF2-40B4-BE49-F238E27FC236}">
                  <a16:creationId xmlns:a16="http://schemas.microsoft.com/office/drawing/2014/main" id="{0B194AC0-FDFE-B349-87AD-27C2115CC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963" y="313690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Oval 31">
              <a:extLst>
                <a:ext uri="{FF2B5EF4-FFF2-40B4-BE49-F238E27FC236}">
                  <a16:creationId xmlns:a16="http://schemas.microsoft.com/office/drawing/2014/main" id="{7DE3E894-7E19-9742-801B-D6475214C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350" y="30845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Oval 32">
              <a:extLst>
                <a:ext uri="{FF2B5EF4-FFF2-40B4-BE49-F238E27FC236}">
                  <a16:creationId xmlns:a16="http://schemas.microsoft.com/office/drawing/2014/main" id="{7800D320-9138-2446-A791-A8FA52056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350" y="329406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" name="Oval 33">
              <a:extLst>
                <a:ext uri="{FF2B5EF4-FFF2-40B4-BE49-F238E27FC236}">
                  <a16:creationId xmlns:a16="http://schemas.microsoft.com/office/drawing/2014/main" id="{921358A9-FBBF-2041-9DB6-87A19BABB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513" y="2562225"/>
              <a:ext cx="103187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" name="Oval 34">
              <a:extLst>
                <a:ext uri="{FF2B5EF4-FFF2-40B4-BE49-F238E27FC236}">
                  <a16:creationId xmlns:a16="http://schemas.microsoft.com/office/drawing/2014/main" id="{809150C4-1ECB-8147-B438-23ACA8F0F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513" y="2928938"/>
              <a:ext cx="103187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" name="Oval 35">
              <a:extLst>
                <a:ext uri="{FF2B5EF4-FFF2-40B4-BE49-F238E27FC236}">
                  <a16:creationId xmlns:a16="http://schemas.microsoft.com/office/drawing/2014/main" id="{BD5C91F1-BA43-9D4E-8567-C284F7FDB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700" y="20383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0" name="Oval 36">
              <a:extLst>
                <a:ext uri="{FF2B5EF4-FFF2-40B4-BE49-F238E27FC236}">
                  <a16:creationId xmlns:a16="http://schemas.microsoft.com/office/drawing/2014/main" id="{A1D89A61-DE47-C341-A437-881239655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240506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" name="Oval 37">
              <a:extLst>
                <a:ext uri="{FF2B5EF4-FFF2-40B4-BE49-F238E27FC236}">
                  <a16:creationId xmlns:a16="http://schemas.microsoft.com/office/drawing/2014/main" id="{3E0B776F-A779-B14A-AC1B-15282C2A1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24574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" name="Oval 38">
              <a:extLst>
                <a:ext uri="{FF2B5EF4-FFF2-40B4-BE49-F238E27FC236}">
                  <a16:creationId xmlns:a16="http://schemas.microsoft.com/office/drawing/2014/main" id="{35D57D37-C47C-3145-9807-1F17DEA1B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56222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" name="Oval 39">
              <a:extLst>
                <a:ext uri="{FF2B5EF4-FFF2-40B4-BE49-F238E27FC236}">
                  <a16:creationId xmlns:a16="http://schemas.microsoft.com/office/drawing/2014/main" id="{1071C872-B621-6642-AA6E-DF2F2382F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800" y="26146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" name="Oval 40">
              <a:extLst>
                <a:ext uri="{FF2B5EF4-FFF2-40B4-BE49-F238E27FC236}">
                  <a16:creationId xmlns:a16="http://schemas.microsoft.com/office/drawing/2014/main" id="{02C07ABC-5269-9640-A86A-D60260968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800" y="277177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Oval 41">
              <a:extLst>
                <a:ext uri="{FF2B5EF4-FFF2-40B4-BE49-F238E27FC236}">
                  <a16:creationId xmlns:a16="http://schemas.microsoft.com/office/drawing/2014/main" id="{E31E4C66-0434-7448-ABEF-A4C574CA3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575" y="2457450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" name="Oval 42">
              <a:extLst>
                <a:ext uri="{FF2B5EF4-FFF2-40B4-BE49-F238E27FC236}">
                  <a16:creationId xmlns:a16="http://schemas.microsoft.com/office/drawing/2014/main" id="{E5CF9BA1-7EA1-DD44-A47D-D001BB732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575" y="324167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" name="Oval 43">
              <a:extLst>
                <a:ext uri="{FF2B5EF4-FFF2-40B4-BE49-F238E27FC236}">
                  <a16:creationId xmlns:a16="http://schemas.microsoft.com/office/drawing/2014/main" id="{D7054D1B-1292-5940-A893-8C68DBEA0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575" y="35036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" name="Oval 44">
              <a:extLst>
                <a:ext uri="{FF2B5EF4-FFF2-40B4-BE49-F238E27FC236}">
                  <a16:creationId xmlns:a16="http://schemas.microsoft.com/office/drawing/2014/main" id="{A5D68D69-58E6-3A4F-87B4-60D07BA66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371316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Oval 45">
              <a:extLst>
                <a:ext uri="{FF2B5EF4-FFF2-40B4-BE49-F238E27FC236}">
                  <a16:creationId xmlns:a16="http://schemas.microsoft.com/office/drawing/2014/main" id="{92C8D68A-7BFA-C141-B450-E70F8DA81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2509838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Oval 46">
              <a:extLst>
                <a:ext uri="{FF2B5EF4-FFF2-40B4-BE49-F238E27FC236}">
                  <a16:creationId xmlns:a16="http://schemas.microsoft.com/office/drawing/2014/main" id="{687315DD-6E23-C940-B473-8326E7DAE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9350" y="256222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Oval 47">
              <a:extLst>
                <a:ext uri="{FF2B5EF4-FFF2-40B4-BE49-F238E27FC236}">
                  <a16:creationId xmlns:a16="http://schemas.microsoft.com/office/drawing/2014/main" id="{4223C0F4-7361-F644-A33F-CDD21697B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240506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Oval 48">
              <a:extLst>
                <a:ext uri="{FF2B5EF4-FFF2-40B4-BE49-F238E27FC236}">
                  <a16:creationId xmlns:a16="http://schemas.microsoft.com/office/drawing/2014/main" id="{547BF3E1-2966-3047-BB30-E51E73A08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9350" y="21955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" name="Oval 49">
              <a:extLst>
                <a:ext uri="{FF2B5EF4-FFF2-40B4-BE49-F238E27FC236}">
                  <a16:creationId xmlns:a16="http://schemas.microsoft.com/office/drawing/2014/main" id="{4C87A732-09CA-9547-843A-BDAD4864E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2195513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" name="Oval 50">
              <a:extLst>
                <a:ext uri="{FF2B5EF4-FFF2-40B4-BE49-F238E27FC236}">
                  <a16:creationId xmlns:a16="http://schemas.microsoft.com/office/drawing/2014/main" id="{C0A5D839-AC44-FC4F-878E-FB7CB41D9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235267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" name="Oval 51">
              <a:extLst>
                <a:ext uri="{FF2B5EF4-FFF2-40B4-BE49-F238E27FC236}">
                  <a16:creationId xmlns:a16="http://schemas.microsoft.com/office/drawing/2014/main" id="{151AC6BF-5783-F442-9C59-A64A0001C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2352675"/>
              <a:ext cx="104775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" name="Oval 52">
              <a:extLst>
                <a:ext uri="{FF2B5EF4-FFF2-40B4-BE49-F238E27FC236}">
                  <a16:creationId xmlns:a16="http://schemas.microsoft.com/office/drawing/2014/main" id="{45717DF4-A911-BE46-A106-6880F7E90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775" y="2195513"/>
              <a:ext cx="103188" cy="104775"/>
            </a:xfrm>
            <a:prstGeom prst="ellipse">
              <a:avLst/>
            </a:prstGeom>
            <a:solidFill>
              <a:srgbClr val="0066CC">
                <a:alpha val="7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" name="Line 54">
              <a:extLst>
                <a:ext uri="{FF2B5EF4-FFF2-40B4-BE49-F238E27FC236}">
                  <a16:creationId xmlns:a16="http://schemas.microsoft.com/office/drawing/2014/main" id="{A30D2309-62A2-7B41-A9A9-2FE6291E5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875" y="4511675"/>
              <a:ext cx="1828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 Box 55">
              <a:extLst>
                <a:ext uri="{FF2B5EF4-FFF2-40B4-BE49-F238E27FC236}">
                  <a16:creationId xmlns:a16="http://schemas.microsoft.com/office/drawing/2014/main" id="{F74AB87D-F850-B843-AAD2-8ADF8DBB45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7018" y="4168775"/>
              <a:ext cx="1459387" cy="434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000000"/>
                  </a:solidFill>
                  <a:latin typeface="Myriad Roman" charset="0"/>
                </a:rPr>
                <a:t>1 kilometer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F8A8C0-A79A-0D40-8CA5-01C6C19BB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89" t="6000" r="15833" b="10000"/>
          <a:stretch/>
        </p:blipFill>
        <p:spPr>
          <a:xfrm>
            <a:off x="6195629" y="1496899"/>
            <a:ext cx="3649573" cy="2734168"/>
          </a:xfrm>
          <a:prstGeom prst="rect">
            <a:avLst/>
          </a:prstGeom>
        </p:spPr>
      </p:pic>
      <p:sp>
        <p:nvSpPr>
          <p:cNvPr id="61" name="Rectangle 2">
            <a:extLst>
              <a:ext uri="{FF2B5EF4-FFF2-40B4-BE49-F238E27FC236}">
                <a16:creationId xmlns:a16="http://schemas.microsoft.com/office/drawing/2014/main" id="{3127DBAC-F887-0740-801A-8B969C75E150}"/>
              </a:ext>
            </a:extLst>
          </p:cNvPr>
          <p:cNvSpPr txBox="1">
            <a:spLocks noChangeArrowheads="1"/>
          </p:cNvSpPr>
          <p:nvPr/>
        </p:nvSpPr>
        <p:spPr>
          <a:xfrm>
            <a:off x="6112043" y="715540"/>
            <a:ext cx="3449195" cy="913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latin typeface="Calibri" charset="0"/>
              </a:rPr>
              <a:t>Wireless Philly</a:t>
            </a:r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067CCFEE-EAC3-554B-89F2-A707630504FE}"/>
              </a:ext>
            </a:extLst>
          </p:cNvPr>
          <p:cNvSpPr txBox="1">
            <a:spLocks noChangeArrowheads="1"/>
          </p:cNvSpPr>
          <p:nvPr/>
        </p:nvSpPr>
        <p:spPr>
          <a:xfrm>
            <a:off x="1547411" y="5399491"/>
            <a:ext cx="9039225" cy="1249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altLang="en-US" sz="2800">
                <a:latin typeface="Calibri" charset="0"/>
              </a:rPr>
              <a:t>Dense 802.11-based multi-hop network</a:t>
            </a:r>
          </a:p>
          <a:p>
            <a:pPr>
              <a:buFont typeface="Wingdings" charset="2"/>
              <a:buChar char="§"/>
            </a:pPr>
            <a:r>
              <a:rPr lang="en-US" altLang="en-US" sz="2800">
                <a:latin typeface="Calibri" charset="0"/>
              </a:rPr>
              <a:t>Goal is high-throughput in the presence of lossy links</a:t>
            </a:r>
            <a:endParaRPr lang="en-US" altLang="en-US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2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37A70-9E99-2A4C-B386-14B6C8B6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091BC-9658-4D41-A855-0C4291FA5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38" y="787438"/>
            <a:ext cx="3609248" cy="35814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9F27041-373D-DC46-8BD0-8BBBBCA1C2AD}"/>
              </a:ext>
            </a:extLst>
          </p:cNvPr>
          <p:cNvSpPr txBox="1">
            <a:spLocks noChangeArrowheads="1"/>
          </p:cNvSpPr>
          <p:nvPr/>
        </p:nvSpPr>
        <p:spPr>
          <a:xfrm>
            <a:off x="6781800" y="-2395"/>
            <a:ext cx="3793958" cy="913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latin typeface="Calibri" charset="0"/>
              </a:rPr>
              <a:t>TARF Rice Mesh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AF471-6EAB-CD48-A6FB-6A7E3FA62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333" r="24166" b="7407"/>
          <a:stretch/>
        </p:blipFill>
        <p:spPr>
          <a:xfrm>
            <a:off x="7003069" y="3522634"/>
            <a:ext cx="3364175" cy="26495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BFC0A2-BFF1-B640-85C3-D0E8ECFE6B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t="6070" r="27447" b="15323"/>
          <a:stretch/>
        </p:blipFill>
        <p:spPr>
          <a:xfrm>
            <a:off x="7003070" y="994829"/>
            <a:ext cx="3351419" cy="2324501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5E3E9DA2-86D9-A249-A05A-08E3ED28A04B}"/>
              </a:ext>
            </a:extLst>
          </p:cNvPr>
          <p:cNvSpPr txBox="1">
            <a:spLocks noChangeArrowheads="1"/>
          </p:cNvSpPr>
          <p:nvPr/>
        </p:nvSpPr>
        <p:spPr>
          <a:xfrm>
            <a:off x="1761312" y="792"/>
            <a:ext cx="4563288" cy="913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latin typeface="Calibri" charset="0"/>
              </a:rPr>
              <a:t>Facebook </a:t>
            </a:r>
            <a:r>
              <a:rPr lang="en-US" altLang="en-US" sz="2800" dirty="0" err="1">
                <a:latin typeface="Calibri" charset="0"/>
              </a:rPr>
              <a:t>WiFi</a:t>
            </a:r>
            <a:r>
              <a:rPr lang="en-US" altLang="en-US" sz="2800" dirty="0">
                <a:latin typeface="Calibri" charset="0"/>
              </a:rPr>
              <a:t> Mesh Network</a:t>
            </a:r>
          </a:p>
        </p:txBody>
      </p:sp>
      <p:pic>
        <p:nvPicPr>
          <p:cNvPr id="109570" name="Picture 2" descr="Express Wi-Fi Towers, part of our Express Wi-Fi Certified partner ecosystem program">
            <a:extLst>
              <a:ext uri="{FF2B5EF4-FFF2-40B4-BE49-F238E27FC236}">
                <a16:creationId xmlns:a16="http://schemas.microsoft.com/office/drawing/2014/main" id="{B33F82CC-6796-164D-9BAC-CD4F43A1F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4495800"/>
            <a:ext cx="38862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51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1DE57CDD-12C0-2A4C-9877-0D0E6B8E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278544"/>
            <a:ext cx="8229600" cy="1143000"/>
          </a:xfrm>
        </p:spPr>
        <p:txBody>
          <a:bodyPr/>
          <a:lstStyle/>
          <a:p>
            <a:r>
              <a:rPr lang="en-US" altLang="en-US" dirty="0"/>
              <a:t>Traditional Single Path Routing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10E5C60-72B4-F749-BB4A-780A89D44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64" y="1491393"/>
            <a:ext cx="10863071" cy="4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defRPr/>
            </a:pPr>
            <a:r>
              <a:rPr lang="en-US" sz="2600" kern="0" dirty="0">
                <a:latin typeface="Calibri" pitchFamily="34" charset="0"/>
              </a:rPr>
              <a:t>Represent the wireless network as a graph</a:t>
            </a:r>
          </a:p>
          <a:p>
            <a:pPr marL="742950" lvl="1" indent="-285750">
              <a:buClr>
                <a:srgbClr val="002060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rgbClr val="000099"/>
                </a:solidFill>
                <a:latin typeface="Calibri" pitchFamily="34" charset="0"/>
              </a:rPr>
              <a:t>Two nodes have an edge if they can communicate (i.e., are within radio range)</a:t>
            </a:r>
          </a:p>
          <a:p>
            <a:pPr marL="742950" lvl="1" indent="-285750">
              <a:buClr>
                <a:srgbClr val="002060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rgbClr val="000099"/>
                </a:solidFill>
                <a:latin typeface="Calibri" pitchFamily="34" charset="0"/>
              </a:rPr>
              <a:t>Each edge is labeled with a weight (where a smaller weight indicates a preferred edge)</a:t>
            </a:r>
          </a:p>
          <a:p>
            <a:pPr marL="342900" indent="-342900">
              <a:defRPr/>
            </a:pPr>
            <a:endParaRPr lang="en-US" sz="2600" kern="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US" sz="2600" kern="0" dirty="0">
                <a:latin typeface="Calibri" pitchFamily="34" charset="0"/>
              </a:rPr>
              <a:t>Run shortest path algorithm on the graph (e.g., Dijkstra, Bellman Ford) </a:t>
            </a:r>
          </a:p>
          <a:p>
            <a:pPr marL="685800" lvl="1" indent="-228600"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rgbClr val="000099"/>
                </a:solidFill>
                <a:latin typeface="Calibri" pitchFamily="34" charset="0"/>
              </a:rPr>
              <a:t>Produce the minimum weight path between every pair of nodes</a:t>
            </a:r>
            <a:endParaRPr lang="en-US" sz="2600" kern="0" dirty="0">
              <a:latin typeface="Calibri" pitchFamily="34" charset="0"/>
            </a:endParaRPr>
          </a:p>
          <a:p>
            <a:pPr marL="342900" indent="-342900">
              <a:defRPr/>
            </a:pPr>
            <a:endParaRPr lang="en-US" sz="2600" kern="0" dirty="0">
              <a:latin typeface="Calibri" pitchFamily="34" charset="0"/>
            </a:endParaRPr>
          </a:p>
          <a:p>
            <a:pPr marL="342900" indent="-342900">
              <a:defRPr/>
            </a:pPr>
            <a:r>
              <a:rPr lang="en-US" sz="2600" kern="0" dirty="0">
                <a:latin typeface="Calibri" pitchFamily="34" charset="0"/>
              </a:rPr>
              <a:t>How do you pick the edge weights? </a:t>
            </a:r>
          </a:p>
          <a:p>
            <a:pPr marL="685800" lvl="1" indent="-228600"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rgbClr val="000099"/>
                </a:solidFill>
                <a:latin typeface="Calibri" pitchFamily="34" charset="0"/>
              </a:rPr>
              <a:t>i.e., what metric should shortest path minimize?</a:t>
            </a:r>
          </a:p>
          <a:p>
            <a:pPr marL="342900" indent="-342900">
              <a:defRPr/>
            </a:pPr>
            <a:endParaRPr lang="en-US" sz="2600" kern="0" dirty="0">
              <a:latin typeface="Calibri" pitchFamily="34" charset="0"/>
            </a:endParaRPr>
          </a:p>
          <a:p>
            <a:pPr marL="342900" indent="-342900">
              <a:defRPr/>
            </a:pPr>
            <a:endParaRPr lang="en-US" sz="2400" kern="0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5A8528-A0EF-8145-BF89-EE71E4AE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7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6" name="Group 2"/>
          <p:cNvGrpSpPr>
            <a:grpSpLocks/>
          </p:cNvGrpSpPr>
          <p:nvPr/>
        </p:nvGrpSpPr>
        <p:grpSpPr bwMode="auto">
          <a:xfrm>
            <a:off x="271462" y="1004889"/>
            <a:ext cx="3571875" cy="2236788"/>
            <a:chOff x="3162" y="1071"/>
            <a:chExt cx="2250" cy="1409"/>
          </a:xfrm>
        </p:grpSpPr>
        <p:sp>
          <p:nvSpPr>
            <p:cNvPr id="120840" name="Freeform 3"/>
            <p:cNvSpPr>
              <a:spLocks/>
            </p:cNvSpPr>
            <p:nvPr/>
          </p:nvSpPr>
          <p:spPr bwMode="auto">
            <a:xfrm>
              <a:off x="3162" y="1071"/>
              <a:ext cx="2250" cy="1409"/>
            </a:xfrm>
            <a:custGeom>
              <a:avLst/>
              <a:gdLst>
                <a:gd name="T0" fmla="*/ 0 w 2250"/>
                <a:gd name="T1" fmla="*/ 624 h 1409"/>
                <a:gd name="T2" fmla="*/ 219 w 2250"/>
                <a:gd name="T3" fmla="*/ 321 h 1409"/>
                <a:gd name="T4" fmla="*/ 529 w 2250"/>
                <a:gd name="T5" fmla="*/ 35 h 1409"/>
                <a:gd name="T6" fmla="*/ 1551 w 2250"/>
                <a:gd name="T7" fmla="*/ 111 h 1409"/>
                <a:gd name="T8" fmla="*/ 1968 w 2250"/>
                <a:gd name="T9" fmla="*/ 483 h 1409"/>
                <a:gd name="T10" fmla="*/ 2199 w 2250"/>
                <a:gd name="T11" fmla="*/ 906 h 1409"/>
                <a:gd name="T12" fmla="*/ 1659 w 2250"/>
                <a:gd name="T13" fmla="*/ 1314 h 1409"/>
                <a:gd name="T14" fmla="*/ 993 w 2250"/>
                <a:gd name="T15" fmla="*/ 1386 h 1409"/>
                <a:gd name="T16" fmla="*/ 465 w 2250"/>
                <a:gd name="T17" fmla="*/ 1356 h 1409"/>
                <a:gd name="T18" fmla="*/ 102 w 2250"/>
                <a:gd name="T19" fmla="*/ 1068 h 1409"/>
                <a:gd name="T20" fmla="*/ 0 w 2250"/>
                <a:gd name="T21" fmla="*/ 624 h 14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50"/>
                <a:gd name="T34" fmla="*/ 0 h 1409"/>
                <a:gd name="T35" fmla="*/ 2250 w 2250"/>
                <a:gd name="T36" fmla="*/ 1409 h 14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50" h="1409">
                  <a:moveTo>
                    <a:pt x="0" y="624"/>
                  </a:moveTo>
                  <a:cubicBezTo>
                    <a:pt x="5" y="506"/>
                    <a:pt x="131" y="419"/>
                    <a:pt x="219" y="321"/>
                  </a:cubicBezTo>
                  <a:cubicBezTo>
                    <a:pt x="307" y="223"/>
                    <a:pt x="307" y="70"/>
                    <a:pt x="529" y="35"/>
                  </a:cubicBezTo>
                  <a:cubicBezTo>
                    <a:pt x="751" y="0"/>
                    <a:pt x="1311" y="36"/>
                    <a:pt x="1551" y="111"/>
                  </a:cubicBezTo>
                  <a:cubicBezTo>
                    <a:pt x="1791" y="186"/>
                    <a:pt x="1860" y="351"/>
                    <a:pt x="1968" y="483"/>
                  </a:cubicBezTo>
                  <a:cubicBezTo>
                    <a:pt x="2076" y="615"/>
                    <a:pt x="2250" y="767"/>
                    <a:pt x="2199" y="906"/>
                  </a:cubicBezTo>
                  <a:cubicBezTo>
                    <a:pt x="2148" y="1045"/>
                    <a:pt x="1860" y="1234"/>
                    <a:pt x="1659" y="1314"/>
                  </a:cubicBezTo>
                  <a:cubicBezTo>
                    <a:pt x="1458" y="1394"/>
                    <a:pt x="1192" y="1379"/>
                    <a:pt x="993" y="1386"/>
                  </a:cubicBezTo>
                  <a:cubicBezTo>
                    <a:pt x="794" y="1393"/>
                    <a:pt x="613" y="1409"/>
                    <a:pt x="465" y="1356"/>
                  </a:cubicBezTo>
                  <a:cubicBezTo>
                    <a:pt x="317" y="1303"/>
                    <a:pt x="180" y="1190"/>
                    <a:pt x="102" y="1068"/>
                  </a:cubicBezTo>
                  <a:cubicBezTo>
                    <a:pt x="24" y="946"/>
                    <a:pt x="21" y="716"/>
                    <a:pt x="0" y="624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1" name="Freeform 4"/>
            <p:cNvSpPr>
              <a:spLocks/>
            </p:cNvSpPr>
            <p:nvPr/>
          </p:nvSpPr>
          <p:spPr bwMode="auto">
            <a:xfrm>
              <a:off x="3498" y="1620"/>
              <a:ext cx="342" cy="186"/>
            </a:xfrm>
            <a:custGeom>
              <a:avLst/>
              <a:gdLst>
                <a:gd name="T0" fmla="*/ 0 w 342"/>
                <a:gd name="T1" fmla="*/ 186 h 186"/>
                <a:gd name="T2" fmla="*/ 342 w 342"/>
                <a:gd name="T3" fmla="*/ 0 h 186"/>
                <a:gd name="T4" fmla="*/ 0 60000 65536"/>
                <a:gd name="T5" fmla="*/ 0 60000 65536"/>
                <a:gd name="T6" fmla="*/ 0 w 342"/>
                <a:gd name="T7" fmla="*/ 0 h 186"/>
                <a:gd name="T8" fmla="*/ 342 w 34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2" name="Oval 5"/>
            <p:cNvSpPr>
              <a:spLocks noChangeArrowheads="1"/>
            </p:cNvSpPr>
            <p:nvPr/>
          </p:nvSpPr>
          <p:spPr bwMode="auto">
            <a:xfrm>
              <a:off x="3238" y="1862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3" name="Line 6"/>
            <p:cNvSpPr>
              <a:spLocks noChangeShapeType="1"/>
            </p:cNvSpPr>
            <p:nvPr/>
          </p:nvSpPr>
          <p:spPr bwMode="auto">
            <a:xfrm>
              <a:off x="3238" y="185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4" name="Line 7"/>
            <p:cNvSpPr>
              <a:spLocks noChangeShapeType="1"/>
            </p:cNvSpPr>
            <p:nvPr/>
          </p:nvSpPr>
          <p:spPr bwMode="auto">
            <a:xfrm>
              <a:off x="3551" y="185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5" name="Rectangle 8"/>
            <p:cNvSpPr>
              <a:spLocks noChangeArrowheads="1"/>
            </p:cNvSpPr>
            <p:nvPr/>
          </p:nvSpPr>
          <p:spPr bwMode="auto">
            <a:xfrm>
              <a:off x="3238" y="1855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46" name="Oval 9"/>
            <p:cNvSpPr>
              <a:spLocks noChangeArrowheads="1"/>
            </p:cNvSpPr>
            <p:nvPr/>
          </p:nvSpPr>
          <p:spPr bwMode="auto">
            <a:xfrm>
              <a:off x="3235" y="1796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7" name="Oval 10"/>
            <p:cNvSpPr>
              <a:spLocks noChangeArrowheads="1"/>
            </p:cNvSpPr>
            <p:nvPr/>
          </p:nvSpPr>
          <p:spPr bwMode="auto">
            <a:xfrm>
              <a:off x="3712" y="2249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8" name="Line 11"/>
            <p:cNvSpPr>
              <a:spLocks noChangeShapeType="1"/>
            </p:cNvSpPr>
            <p:nvPr/>
          </p:nvSpPr>
          <p:spPr bwMode="auto">
            <a:xfrm>
              <a:off x="3712" y="2242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49" name="Line 12"/>
            <p:cNvSpPr>
              <a:spLocks noChangeShapeType="1"/>
            </p:cNvSpPr>
            <p:nvPr/>
          </p:nvSpPr>
          <p:spPr bwMode="auto">
            <a:xfrm>
              <a:off x="4025" y="2242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0" name="Rectangle 13"/>
            <p:cNvSpPr>
              <a:spLocks noChangeArrowheads="1"/>
            </p:cNvSpPr>
            <p:nvPr/>
          </p:nvSpPr>
          <p:spPr bwMode="auto">
            <a:xfrm>
              <a:off x="3712" y="2242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51" name="Oval 14"/>
            <p:cNvSpPr>
              <a:spLocks noChangeArrowheads="1"/>
            </p:cNvSpPr>
            <p:nvPr/>
          </p:nvSpPr>
          <p:spPr bwMode="auto">
            <a:xfrm>
              <a:off x="3709" y="2183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2" name="Oval 15"/>
            <p:cNvSpPr>
              <a:spLocks noChangeArrowheads="1"/>
            </p:cNvSpPr>
            <p:nvPr/>
          </p:nvSpPr>
          <p:spPr bwMode="auto">
            <a:xfrm>
              <a:off x="3708" y="1559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3" name="Line 16"/>
            <p:cNvSpPr>
              <a:spLocks noChangeShapeType="1"/>
            </p:cNvSpPr>
            <p:nvPr/>
          </p:nvSpPr>
          <p:spPr bwMode="auto">
            <a:xfrm>
              <a:off x="3708" y="1552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4" name="Line 17"/>
            <p:cNvSpPr>
              <a:spLocks noChangeShapeType="1"/>
            </p:cNvSpPr>
            <p:nvPr/>
          </p:nvSpPr>
          <p:spPr bwMode="auto">
            <a:xfrm>
              <a:off x="4021" y="1552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5" name="Rectangle 18"/>
            <p:cNvSpPr>
              <a:spLocks noChangeArrowheads="1"/>
            </p:cNvSpPr>
            <p:nvPr/>
          </p:nvSpPr>
          <p:spPr bwMode="auto">
            <a:xfrm>
              <a:off x="3708" y="1552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56" name="Oval 19"/>
            <p:cNvSpPr>
              <a:spLocks noChangeArrowheads="1"/>
            </p:cNvSpPr>
            <p:nvPr/>
          </p:nvSpPr>
          <p:spPr bwMode="auto">
            <a:xfrm>
              <a:off x="3705" y="1493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7" name="Oval 20"/>
            <p:cNvSpPr>
              <a:spLocks noChangeArrowheads="1"/>
            </p:cNvSpPr>
            <p:nvPr/>
          </p:nvSpPr>
          <p:spPr bwMode="auto">
            <a:xfrm>
              <a:off x="4391" y="1555"/>
              <a:ext cx="312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8" name="Line 21"/>
            <p:cNvSpPr>
              <a:spLocks noChangeShapeType="1"/>
            </p:cNvSpPr>
            <p:nvPr/>
          </p:nvSpPr>
          <p:spPr bwMode="auto">
            <a:xfrm>
              <a:off x="4391" y="154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59" name="Line 22"/>
            <p:cNvSpPr>
              <a:spLocks noChangeShapeType="1"/>
            </p:cNvSpPr>
            <p:nvPr/>
          </p:nvSpPr>
          <p:spPr bwMode="auto">
            <a:xfrm>
              <a:off x="4703" y="154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0" name="Rectangle 23"/>
            <p:cNvSpPr>
              <a:spLocks noChangeArrowheads="1"/>
            </p:cNvSpPr>
            <p:nvPr/>
          </p:nvSpPr>
          <p:spPr bwMode="auto">
            <a:xfrm>
              <a:off x="4391" y="1548"/>
              <a:ext cx="309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61" name="Oval 24"/>
            <p:cNvSpPr>
              <a:spLocks noChangeArrowheads="1"/>
            </p:cNvSpPr>
            <p:nvPr/>
          </p:nvSpPr>
          <p:spPr bwMode="auto">
            <a:xfrm>
              <a:off x="4394" y="1492"/>
              <a:ext cx="312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2" name="Oval 25"/>
            <p:cNvSpPr>
              <a:spLocks noChangeArrowheads="1"/>
            </p:cNvSpPr>
            <p:nvPr/>
          </p:nvSpPr>
          <p:spPr bwMode="auto">
            <a:xfrm>
              <a:off x="4401" y="2246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3" name="Line 26"/>
            <p:cNvSpPr>
              <a:spLocks noChangeShapeType="1"/>
            </p:cNvSpPr>
            <p:nvPr/>
          </p:nvSpPr>
          <p:spPr bwMode="auto">
            <a:xfrm>
              <a:off x="4401" y="223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4" name="Line 27"/>
            <p:cNvSpPr>
              <a:spLocks noChangeShapeType="1"/>
            </p:cNvSpPr>
            <p:nvPr/>
          </p:nvSpPr>
          <p:spPr bwMode="auto">
            <a:xfrm>
              <a:off x="4714" y="223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5" name="Rectangle 28"/>
            <p:cNvSpPr>
              <a:spLocks noChangeArrowheads="1"/>
            </p:cNvSpPr>
            <p:nvPr/>
          </p:nvSpPr>
          <p:spPr bwMode="auto">
            <a:xfrm>
              <a:off x="4401" y="2239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66" name="Oval 29"/>
            <p:cNvSpPr>
              <a:spLocks noChangeArrowheads="1"/>
            </p:cNvSpPr>
            <p:nvPr/>
          </p:nvSpPr>
          <p:spPr bwMode="auto">
            <a:xfrm>
              <a:off x="4398" y="2180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7" name="Oval 30"/>
            <p:cNvSpPr>
              <a:spLocks noChangeArrowheads="1"/>
            </p:cNvSpPr>
            <p:nvPr/>
          </p:nvSpPr>
          <p:spPr bwMode="auto">
            <a:xfrm>
              <a:off x="4966" y="1905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8" name="Line 31"/>
            <p:cNvSpPr>
              <a:spLocks noChangeShapeType="1"/>
            </p:cNvSpPr>
            <p:nvPr/>
          </p:nvSpPr>
          <p:spPr bwMode="auto">
            <a:xfrm>
              <a:off x="4966" y="189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69" name="Line 32"/>
            <p:cNvSpPr>
              <a:spLocks noChangeShapeType="1"/>
            </p:cNvSpPr>
            <p:nvPr/>
          </p:nvSpPr>
          <p:spPr bwMode="auto">
            <a:xfrm>
              <a:off x="5279" y="1898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0" name="Rectangle 33"/>
            <p:cNvSpPr>
              <a:spLocks noChangeArrowheads="1"/>
            </p:cNvSpPr>
            <p:nvPr/>
          </p:nvSpPr>
          <p:spPr bwMode="auto">
            <a:xfrm>
              <a:off x="4966" y="1898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20871" name="Oval 34"/>
            <p:cNvSpPr>
              <a:spLocks noChangeArrowheads="1"/>
            </p:cNvSpPr>
            <p:nvPr/>
          </p:nvSpPr>
          <p:spPr bwMode="auto">
            <a:xfrm>
              <a:off x="4963" y="1839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2" name="Freeform 35"/>
            <p:cNvSpPr>
              <a:spLocks/>
            </p:cNvSpPr>
            <p:nvPr/>
          </p:nvSpPr>
          <p:spPr bwMode="auto">
            <a:xfrm>
              <a:off x="4557" y="1647"/>
              <a:ext cx="1" cy="522"/>
            </a:xfrm>
            <a:custGeom>
              <a:avLst/>
              <a:gdLst>
                <a:gd name="T0" fmla="*/ 0 w 1"/>
                <a:gd name="T1" fmla="*/ 0 h 522"/>
                <a:gd name="T2" fmla="*/ 0 w 1"/>
                <a:gd name="T3" fmla="*/ 522 h 522"/>
                <a:gd name="T4" fmla="*/ 0 60000 65536"/>
                <a:gd name="T5" fmla="*/ 0 60000 65536"/>
                <a:gd name="T6" fmla="*/ 0 w 1"/>
                <a:gd name="T7" fmla="*/ 0 h 522"/>
                <a:gd name="T8" fmla="*/ 1 w 1"/>
                <a:gd name="T9" fmla="*/ 522 h 52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22">
                  <a:moveTo>
                    <a:pt x="0" y="0"/>
                  </a:moveTo>
                  <a:lnTo>
                    <a:pt x="0" y="522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3" name="Freeform 36"/>
            <p:cNvSpPr>
              <a:spLocks/>
            </p:cNvSpPr>
            <p:nvPr/>
          </p:nvSpPr>
          <p:spPr bwMode="auto">
            <a:xfrm>
              <a:off x="3864" y="1653"/>
              <a:ext cx="1" cy="537"/>
            </a:xfrm>
            <a:custGeom>
              <a:avLst/>
              <a:gdLst>
                <a:gd name="T0" fmla="*/ 0 w 1"/>
                <a:gd name="T1" fmla="*/ 0 h 537"/>
                <a:gd name="T2" fmla="*/ 0 w 1"/>
                <a:gd name="T3" fmla="*/ 537 h 537"/>
                <a:gd name="T4" fmla="*/ 0 60000 65536"/>
                <a:gd name="T5" fmla="*/ 0 60000 65536"/>
                <a:gd name="T6" fmla="*/ 0 w 1"/>
                <a:gd name="T7" fmla="*/ 0 h 537"/>
                <a:gd name="T8" fmla="*/ 1 w 1"/>
                <a:gd name="T9" fmla="*/ 537 h 53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37">
                  <a:moveTo>
                    <a:pt x="0" y="0"/>
                  </a:moveTo>
                  <a:lnTo>
                    <a:pt x="0" y="537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4" name="Freeform 37"/>
            <p:cNvSpPr>
              <a:spLocks/>
            </p:cNvSpPr>
            <p:nvPr/>
          </p:nvSpPr>
          <p:spPr bwMode="auto">
            <a:xfrm>
              <a:off x="4029" y="1638"/>
              <a:ext cx="504" cy="600"/>
            </a:xfrm>
            <a:custGeom>
              <a:avLst/>
              <a:gdLst>
                <a:gd name="T0" fmla="*/ 0 w 378"/>
                <a:gd name="T1" fmla="*/ 11993521 h 174"/>
                <a:gd name="T2" fmla="*/ 5035 w 378"/>
                <a:gd name="T3" fmla="*/ 0 h 174"/>
                <a:gd name="T4" fmla="*/ 0 60000 65536"/>
                <a:gd name="T5" fmla="*/ 0 60000 65536"/>
                <a:gd name="T6" fmla="*/ 0 w 378"/>
                <a:gd name="T7" fmla="*/ 0 h 174"/>
                <a:gd name="T8" fmla="*/ 378 w 378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5" name="Freeform 38"/>
            <p:cNvSpPr>
              <a:spLocks/>
            </p:cNvSpPr>
            <p:nvPr/>
          </p:nvSpPr>
          <p:spPr bwMode="auto">
            <a:xfrm>
              <a:off x="4716" y="1986"/>
              <a:ext cx="366" cy="270"/>
            </a:xfrm>
            <a:custGeom>
              <a:avLst/>
              <a:gdLst>
                <a:gd name="T0" fmla="*/ 0 w 366"/>
                <a:gd name="T1" fmla="*/ 270 h 270"/>
                <a:gd name="T2" fmla="*/ 366 w 366"/>
                <a:gd name="T3" fmla="*/ 0 h 270"/>
                <a:gd name="T4" fmla="*/ 0 60000 65536"/>
                <a:gd name="T5" fmla="*/ 0 60000 65536"/>
                <a:gd name="T6" fmla="*/ 0 w 366"/>
                <a:gd name="T7" fmla="*/ 0 h 270"/>
                <a:gd name="T8" fmla="*/ 366 w 366"/>
                <a:gd name="T9" fmla="*/ 270 h 2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270">
                  <a:moveTo>
                    <a:pt x="0" y="270"/>
                  </a:moveTo>
                  <a:lnTo>
                    <a:pt x="366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6" name="Freeform 39"/>
            <p:cNvSpPr>
              <a:spLocks/>
            </p:cNvSpPr>
            <p:nvPr/>
          </p:nvSpPr>
          <p:spPr bwMode="auto">
            <a:xfrm>
              <a:off x="4035" y="2268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7" name="Freeform 40"/>
            <p:cNvSpPr>
              <a:spLocks/>
            </p:cNvSpPr>
            <p:nvPr/>
          </p:nvSpPr>
          <p:spPr bwMode="auto">
            <a:xfrm>
              <a:off x="3444" y="1944"/>
              <a:ext cx="276" cy="264"/>
            </a:xfrm>
            <a:custGeom>
              <a:avLst/>
              <a:gdLst>
                <a:gd name="T0" fmla="*/ 276 w 276"/>
                <a:gd name="T1" fmla="*/ 264 h 264"/>
                <a:gd name="T2" fmla="*/ 0 w 276"/>
                <a:gd name="T3" fmla="*/ 0 h 264"/>
                <a:gd name="T4" fmla="*/ 0 60000 65536"/>
                <a:gd name="T5" fmla="*/ 0 60000 65536"/>
                <a:gd name="T6" fmla="*/ 0 w 276"/>
                <a:gd name="T7" fmla="*/ 0 h 264"/>
                <a:gd name="T8" fmla="*/ 276 w 276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6" h="264">
                  <a:moveTo>
                    <a:pt x="276" y="264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8" name="Freeform 41"/>
            <p:cNvSpPr>
              <a:spLocks/>
            </p:cNvSpPr>
            <p:nvPr/>
          </p:nvSpPr>
          <p:spPr bwMode="auto">
            <a:xfrm>
              <a:off x="4029" y="1578"/>
              <a:ext cx="366" cy="1"/>
            </a:xfrm>
            <a:custGeom>
              <a:avLst/>
              <a:gdLst>
                <a:gd name="T0" fmla="*/ 366 w 366"/>
                <a:gd name="T1" fmla="*/ 0 h 1"/>
                <a:gd name="T2" fmla="*/ 0 w 366"/>
                <a:gd name="T3" fmla="*/ 0 h 1"/>
                <a:gd name="T4" fmla="*/ 0 60000 65536"/>
                <a:gd name="T5" fmla="*/ 0 60000 65536"/>
                <a:gd name="T6" fmla="*/ 0 w 366"/>
                <a:gd name="T7" fmla="*/ 0 h 1"/>
                <a:gd name="T8" fmla="*/ 366 w 36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6" h="1">
                  <a:moveTo>
                    <a:pt x="36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79" name="Freeform 42"/>
            <p:cNvSpPr>
              <a:spLocks/>
            </p:cNvSpPr>
            <p:nvPr/>
          </p:nvSpPr>
          <p:spPr bwMode="auto">
            <a:xfrm>
              <a:off x="4704" y="1575"/>
              <a:ext cx="396" cy="267"/>
            </a:xfrm>
            <a:custGeom>
              <a:avLst/>
              <a:gdLst>
                <a:gd name="T0" fmla="*/ 396 w 396"/>
                <a:gd name="T1" fmla="*/ 267 h 267"/>
                <a:gd name="T2" fmla="*/ 0 w 396"/>
                <a:gd name="T3" fmla="*/ 0 h 267"/>
                <a:gd name="T4" fmla="*/ 0 60000 65536"/>
                <a:gd name="T5" fmla="*/ 0 60000 65536"/>
                <a:gd name="T6" fmla="*/ 0 w 396"/>
                <a:gd name="T7" fmla="*/ 0 h 267"/>
                <a:gd name="T8" fmla="*/ 396 w 396"/>
                <a:gd name="T9" fmla="*/ 267 h 26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6" h="267">
                  <a:moveTo>
                    <a:pt x="396" y="267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880" name="Freeform 43"/>
            <p:cNvSpPr>
              <a:spLocks/>
            </p:cNvSpPr>
            <p:nvPr/>
          </p:nvSpPr>
          <p:spPr bwMode="auto">
            <a:xfrm>
              <a:off x="3387" y="1146"/>
              <a:ext cx="1110" cy="645"/>
            </a:xfrm>
            <a:custGeom>
              <a:avLst/>
              <a:gdLst>
                <a:gd name="T0" fmla="*/ 1110 w 1110"/>
                <a:gd name="T1" fmla="*/ 342 h 645"/>
                <a:gd name="T2" fmla="*/ 0 w 1110"/>
                <a:gd name="T3" fmla="*/ 645 h 645"/>
                <a:gd name="T4" fmla="*/ 0 60000 65536"/>
                <a:gd name="T5" fmla="*/ 0 60000 65536"/>
                <a:gd name="T6" fmla="*/ 0 w 1110"/>
                <a:gd name="T7" fmla="*/ 0 h 645"/>
                <a:gd name="T8" fmla="*/ 1110 w 1110"/>
                <a:gd name="T9" fmla="*/ 645 h 6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10" h="645">
                  <a:moveTo>
                    <a:pt x="1110" y="342"/>
                  </a:moveTo>
                  <a:cubicBezTo>
                    <a:pt x="1104" y="0"/>
                    <a:pt x="21" y="63"/>
                    <a:pt x="0" y="64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0881" name="Group 44"/>
            <p:cNvGrpSpPr>
              <a:grpSpLocks/>
            </p:cNvGrpSpPr>
            <p:nvPr/>
          </p:nvGrpSpPr>
          <p:grpSpPr bwMode="auto">
            <a:xfrm>
              <a:off x="3287" y="1744"/>
              <a:ext cx="205" cy="250"/>
              <a:chOff x="2954" y="2425"/>
              <a:chExt cx="208" cy="250"/>
            </a:xfrm>
          </p:grpSpPr>
          <p:sp>
            <p:nvSpPr>
              <p:cNvPr id="120907" name="Rectangle 45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08" name="Text Box 46"/>
              <p:cNvSpPr txBox="1">
                <a:spLocks noChangeArrowheads="1"/>
              </p:cNvSpPr>
              <p:nvPr/>
            </p:nvSpPr>
            <p:spPr bwMode="auto">
              <a:xfrm>
                <a:off x="2954" y="2425"/>
                <a:ext cx="20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>
                    <a:latin typeface="+mn-lt"/>
                  </a:rPr>
                  <a:t>u</a:t>
                </a:r>
                <a:endParaRPr lang="en-US">
                  <a:latin typeface="+mn-lt"/>
                </a:endParaRPr>
              </a:p>
            </p:txBody>
          </p:sp>
        </p:grpSp>
        <p:grpSp>
          <p:nvGrpSpPr>
            <p:cNvPr id="120882" name="Group 47"/>
            <p:cNvGrpSpPr>
              <a:grpSpLocks/>
            </p:cNvGrpSpPr>
            <p:nvPr/>
          </p:nvGrpSpPr>
          <p:grpSpPr bwMode="auto">
            <a:xfrm>
              <a:off x="4461" y="2128"/>
              <a:ext cx="196" cy="250"/>
              <a:chOff x="2958" y="2425"/>
              <a:chExt cx="199" cy="250"/>
            </a:xfrm>
          </p:grpSpPr>
          <p:sp>
            <p:nvSpPr>
              <p:cNvPr id="120905" name="Rectangle 48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2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06" name="Text Box 49"/>
              <p:cNvSpPr txBox="1">
                <a:spLocks noChangeArrowheads="1"/>
              </p:cNvSpPr>
              <p:nvPr/>
            </p:nvSpPr>
            <p:spPr bwMode="auto">
              <a:xfrm>
                <a:off x="2958" y="2425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>
                    <a:latin typeface="+mn-lt"/>
                  </a:rPr>
                  <a:t>y</a:t>
                </a:r>
                <a:endParaRPr lang="en-US">
                  <a:latin typeface="+mn-lt"/>
                </a:endParaRPr>
              </a:p>
            </p:txBody>
          </p:sp>
        </p:grpSp>
        <p:grpSp>
          <p:nvGrpSpPr>
            <p:cNvPr id="120883" name="Group 50"/>
            <p:cNvGrpSpPr>
              <a:grpSpLocks/>
            </p:cNvGrpSpPr>
            <p:nvPr/>
          </p:nvGrpSpPr>
          <p:grpSpPr bwMode="auto">
            <a:xfrm>
              <a:off x="3777" y="2095"/>
              <a:ext cx="200" cy="291"/>
              <a:chOff x="2957" y="2395"/>
              <a:chExt cx="201" cy="291"/>
            </a:xfrm>
          </p:grpSpPr>
          <p:sp>
            <p:nvSpPr>
              <p:cNvPr id="120903" name="Rectangle 51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04" name="Text Box 52"/>
              <p:cNvSpPr txBox="1">
                <a:spLocks noChangeArrowheads="1"/>
              </p:cNvSpPr>
              <p:nvPr/>
            </p:nvSpPr>
            <p:spPr bwMode="auto">
              <a:xfrm>
                <a:off x="2957" y="2395"/>
                <a:ext cx="20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>
                    <a:latin typeface="+mn-lt"/>
                  </a:rPr>
                  <a:t>x</a:t>
                </a:r>
              </a:p>
            </p:txBody>
          </p:sp>
        </p:grpSp>
        <p:grpSp>
          <p:nvGrpSpPr>
            <p:cNvPr id="120884" name="Group 53"/>
            <p:cNvGrpSpPr>
              <a:grpSpLocks/>
            </p:cNvGrpSpPr>
            <p:nvPr/>
          </p:nvGrpSpPr>
          <p:grpSpPr bwMode="auto">
            <a:xfrm>
              <a:off x="4438" y="1438"/>
              <a:ext cx="232" cy="250"/>
              <a:chOff x="2941" y="2425"/>
              <a:chExt cx="235" cy="250"/>
            </a:xfrm>
          </p:grpSpPr>
          <p:sp>
            <p:nvSpPr>
              <p:cNvPr id="120901" name="Rectangle 54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6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02" name="Text Box 55"/>
              <p:cNvSpPr txBox="1">
                <a:spLocks noChangeArrowheads="1"/>
              </p:cNvSpPr>
              <p:nvPr/>
            </p:nvSpPr>
            <p:spPr bwMode="auto">
              <a:xfrm>
                <a:off x="2941" y="2425"/>
                <a:ext cx="23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>
                    <a:latin typeface="+mn-lt"/>
                  </a:rPr>
                  <a:t>w</a:t>
                </a:r>
                <a:endParaRPr lang="en-US">
                  <a:latin typeface="+mn-lt"/>
                </a:endParaRPr>
              </a:p>
            </p:txBody>
          </p:sp>
        </p:grpSp>
        <p:grpSp>
          <p:nvGrpSpPr>
            <p:cNvPr id="120885" name="Group 56"/>
            <p:cNvGrpSpPr>
              <a:grpSpLocks/>
            </p:cNvGrpSpPr>
            <p:nvPr/>
          </p:nvGrpSpPr>
          <p:grpSpPr bwMode="auto">
            <a:xfrm>
              <a:off x="3771" y="1438"/>
              <a:ext cx="196" cy="250"/>
              <a:chOff x="2958" y="2425"/>
              <a:chExt cx="199" cy="250"/>
            </a:xfrm>
          </p:grpSpPr>
          <p:sp>
            <p:nvSpPr>
              <p:cNvPr id="120899" name="Rectangle 57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2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00" name="Text Box 58"/>
              <p:cNvSpPr txBox="1">
                <a:spLocks noChangeArrowheads="1"/>
              </p:cNvSpPr>
              <p:nvPr/>
            </p:nvSpPr>
            <p:spPr bwMode="auto">
              <a:xfrm>
                <a:off x="2958" y="2425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>
                    <a:latin typeface="+mn-lt"/>
                  </a:rPr>
                  <a:t>v</a:t>
                </a:r>
                <a:endParaRPr lang="en-US">
                  <a:latin typeface="+mn-lt"/>
                </a:endParaRPr>
              </a:p>
            </p:txBody>
          </p:sp>
        </p:grpSp>
        <p:grpSp>
          <p:nvGrpSpPr>
            <p:cNvPr id="120886" name="Group 59"/>
            <p:cNvGrpSpPr>
              <a:grpSpLocks/>
            </p:cNvGrpSpPr>
            <p:nvPr/>
          </p:nvGrpSpPr>
          <p:grpSpPr bwMode="auto">
            <a:xfrm>
              <a:off x="5032" y="1756"/>
              <a:ext cx="193" cy="291"/>
              <a:chOff x="2959" y="2395"/>
              <a:chExt cx="195" cy="291"/>
            </a:xfrm>
          </p:grpSpPr>
          <p:sp>
            <p:nvSpPr>
              <p:cNvPr id="120897" name="Rectangle 60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2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898" name="Text Box 61"/>
              <p:cNvSpPr txBox="1">
                <a:spLocks noChangeArrowheads="1"/>
              </p:cNvSpPr>
              <p:nvPr/>
            </p:nvSpPr>
            <p:spPr bwMode="auto">
              <a:xfrm>
                <a:off x="2959" y="2395"/>
                <a:ext cx="195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>
                    <a:latin typeface="+mn-lt"/>
                  </a:rPr>
                  <a:t>z</a:t>
                </a:r>
              </a:p>
            </p:txBody>
          </p:sp>
        </p:grpSp>
        <p:sp>
          <p:nvSpPr>
            <p:cNvPr id="120887" name="Text Box 62"/>
            <p:cNvSpPr txBox="1">
              <a:spLocks noChangeArrowheads="1"/>
            </p:cNvSpPr>
            <p:nvPr/>
          </p:nvSpPr>
          <p:spPr bwMode="auto">
            <a:xfrm>
              <a:off x="3493" y="156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2</a:t>
              </a:r>
              <a:endParaRPr lang="en-US">
                <a:latin typeface="+mn-lt"/>
              </a:endParaRPr>
            </a:p>
          </p:txBody>
        </p:sp>
        <p:sp>
          <p:nvSpPr>
            <p:cNvPr id="120888" name="Text Box 63"/>
            <p:cNvSpPr txBox="1">
              <a:spLocks noChangeArrowheads="1"/>
            </p:cNvSpPr>
            <p:nvPr/>
          </p:nvSpPr>
          <p:spPr bwMode="auto">
            <a:xfrm>
              <a:off x="3841" y="178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2</a:t>
              </a:r>
              <a:endParaRPr lang="en-US">
                <a:latin typeface="+mn-lt"/>
              </a:endParaRPr>
            </a:p>
          </p:txBody>
        </p:sp>
        <p:sp>
          <p:nvSpPr>
            <p:cNvPr id="120889" name="Text Box 64"/>
            <p:cNvSpPr txBox="1">
              <a:spLocks noChangeArrowheads="1"/>
            </p:cNvSpPr>
            <p:nvPr/>
          </p:nvSpPr>
          <p:spPr bwMode="auto">
            <a:xfrm>
              <a:off x="3406" y="200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1</a:t>
              </a:r>
              <a:endParaRPr lang="en-US">
                <a:latin typeface="+mn-lt"/>
              </a:endParaRPr>
            </a:p>
          </p:txBody>
        </p:sp>
        <p:sp>
          <p:nvSpPr>
            <p:cNvPr id="120890" name="Text Box 65"/>
            <p:cNvSpPr txBox="1">
              <a:spLocks noChangeArrowheads="1"/>
            </p:cNvSpPr>
            <p:nvPr/>
          </p:nvSpPr>
          <p:spPr bwMode="auto">
            <a:xfrm>
              <a:off x="4225" y="188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3</a:t>
              </a:r>
              <a:endParaRPr lang="en-US">
                <a:latin typeface="+mn-lt"/>
              </a:endParaRPr>
            </a:p>
          </p:txBody>
        </p:sp>
        <p:sp>
          <p:nvSpPr>
            <p:cNvPr id="120891" name="Text Box 66"/>
            <p:cNvSpPr txBox="1">
              <a:spLocks noChangeArrowheads="1"/>
            </p:cNvSpPr>
            <p:nvPr/>
          </p:nvSpPr>
          <p:spPr bwMode="auto">
            <a:xfrm>
              <a:off x="4162" y="223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1</a:t>
              </a:r>
              <a:endParaRPr lang="en-US">
                <a:latin typeface="+mn-lt"/>
              </a:endParaRPr>
            </a:p>
          </p:txBody>
        </p:sp>
        <p:sp>
          <p:nvSpPr>
            <p:cNvPr id="120892" name="Text Box 67"/>
            <p:cNvSpPr txBox="1">
              <a:spLocks noChangeArrowheads="1"/>
            </p:cNvSpPr>
            <p:nvPr/>
          </p:nvSpPr>
          <p:spPr bwMode="auto">
            <a:xfrm>
              <a:off x="4522" y="1805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1</a:t>
              </a:r>
              <a:endParaRPr lang="en-US">
                <a:latin typeface="+mn-lt"/>
              </a:endParaRPr>
            </a:p>
          </p:txBody>
        </p:sp>
        <p:sp>
          <p:nvSpPr>
            <p:cNvPr id="120893" name="Text Box 68"/>
            <p:cNvSpPr txBox="1">
              <a:spLocks noChangeArrowheads="1"/>
            </p:cNvSpPr>
            <p:nvPr/>
          </p:nvSpPr>
          <p:spPr bwMode="auto">
            <a:xfrm>
              <a:off x="4882" y="206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2</a:t>
              </a:r>
              <a:endParaRPr lang="en-US">
                <a:latin typeface="+mn-lt"/>
              </a:endParaRPr>
            </a:p>
          </p:txBody>
        </p:sp>
        <p:sp>
          <p:nvSpPr>
            <p:cNvPr id="120894" name="Text Box 69"/>
            <p:cNvSpPr txBox="1">
              <a:spLocks noChangeArrowheads="1"/>
            </p:cNvSpPr>
            <p:nvPr/>
          </p:nvSpPr>
          <p:spPr bwMode="auto">
            <a:xfrm>
              <a:off x="4855" y="153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5</a:t>
              </a:r>
              <a:endParaRPr lang="en-US">
                <a:latin typeface="+mn-lt"/>
              </a:endParaRPr>
            </a:p>
          </p:txBody>
        </p:sp>
        <p:sp>
          <p:nvSpPr>
            <p:cNvPr id="120895" name="Text Box 70"/>
            <p:cNvSpPr txBox="1">
              <a:spLocks noChangeArrowheads="1"/>
            </p:cNvSpPr>
            <p:nvPr/>
          </p:nvSpPr>
          <p:spPr bwMode="auto">
            <a:xfrm>
              <a:off x="4120" y="138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3</a:t>
              </a:r>
              <a:endParaRPr lang="en-US">
                <a:latin typeface="+mn-lt"/>
              </a:endParaRPr>
            </a:p>
          </p:txBody>
        </p:sp>
        <p:sp>
          <p:nvSpPr>
            <p:cNvPr id="120896" name="Text Box 71"/>
            <p:cNvSpPr txBox="1">
              <a:spLocks noChangeArrowheads="1"/>
            </p:cNvSpPr>
            <p:nvPr/>
          </p:nvSpPr>
          <p:spPr bwMode="auto">
            <a:xfrm>
              <a:off x="3769" y="1115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5</a:t>
              </a:r>
              <a:endParaRPr lang="en-US">
                <a:latin typeface="+mn-lt"/>
              </a:endParaRPr>
            </a:p>
          </p:txBody>
        </p:sp>
      </p:grpSp>
      <p:sp>
        <p:nvSpPr>
          <p:cNvPr id="120837" name="Text Box 72"/>
          <p:cNvSpPr txBox="1">
            <a:spLocks noChangeArrowheads="1"/>
          </p:cNvSpPr>
          <p:nvPr/>
        </p:nvSpPr>
        <p:spPr bwMode="auto">
          <a:xfrm>
            <a:off x="3911599" y="1022462"/>
            <a:ext cx="762958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graph: G = (N,E)</a:t>
            </a:r>
          </a:p>
          <a:p>
            <a:pPr eaLnBrk="1" hangingPunct="1"/>
            <a:endParaRPr lang="en-US" dirty="0">
              <a:latin typeface="+mn-lt"/>
            </a:endParaRPr>
          </a:p>
          <a:p>
            <a:pPr eaLnBrk="1" hangingPunct="1"/>
            <a:r>
              <a:rPr lang="en-US" dirty="0">
                <a:latin typeface="+mn-lt"/>
              </a:rPr>
              <a:t>N = set of routers = { u, v, w, x, y, z }</a:t>
            </a:r>
          </a:p>
          <a:p>
            <a:pPr eaLnBrk="1" hangingPunct="1"/>
            <a:endParaRPr lang="en-US" dirty="0">
              <a:latin typeface="+mn-lt"/>
            </a:endParaRPr>
          </a:p>
          <a:p>
            <a:pPr eaLnBrk="1" hangingPunct="1"/>
            <a:r>
              <a:rPr lang="en-US" dirty="0">
                <a:latin typeface="+mn-lt"/>
              </a:rPr>
              <a:t>E = set of links </a:t>
            </a:r>
            <a:r>
              <a:rPr lang="en-US" sz="2000" dirty="0">
                <a:latin typeface="+mn-lt"/>
              </a:rPr>
              <a:t>={ (</a:t>
            </a:r>
            <a:r>
              <a:rPr lang="en-US" sz="2000" dirty="0" err="1">
                <a:latin typeface="+mn-lt"/>
              </a:rPr>
              <a:t>u,v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u,x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v,x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v,w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x,w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x,y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w,y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w,z</a:t>
            </a:r>
            <a:r>
              <a:rPr lang="en-US" sz="2000" dirty="0">
                <a:latin typeface="+mn-lt"/>
              </a:rPr>
              <a:t>), (</a:t>
            </a:r>
            <a:r>
              <a:rPr lang="en-US" sz="2000" dirty="0" err="1">
                <a:latin typeface="+mn-lt"/>
              </a:rPr>
              <a:t>y,z</a:t>
            </a:r>
            <a:r>
              <a:rPr lang="en-US" sz="2000" dirty="0">
                <a:latin typeface="+mn-lt"/>
              </a:rPr>
              <a:t>) }</a:t>
            </a:r>
            <a:endParaRPr lang="en-US" dirty="0">
              <a:latin typeface="+mn-lt"/>
            </a:endParaRPr>
          </a:p>
        </p:txBody>
      </p:sp>
      <p:sp>
        <p:nvSpPr>
          <p:cNvPr id="75783" name="Rectangle 73"/>
          <p:cNvSpPr>
            <a:spLocks noGrp="1" noChangeArrowheads="1"/>
          </p:cNvSpPr>
          <p:nvPr>
            <p:ph type="title"/>
          </p:nvPr>
        </p:nvSpPr>
        <p:spPr>
          <a:xfrm>
            <a:off x="2057400" y="207964"/>
            <a:ext cx="7772400" cy="796925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Graph abstraction of the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13</a:t>
            </a:fld>
            <a:endParaRPr lang="en-US"/>
          </a:p>
        </p:txBody>
      </p:sp>
      <p:sp>
        <p:nvSpPr>
          <p:cNvPr id="77" name="Text Box 73">
            <a:extLst>
              <a:ext uri="{FF2B5EF4-FFF2-40B4-BE49-F238E27FC236}">
                <a16:creationId xmlns:a16="http://schemas.microsoft.com/office/drawing/2014/main" id="{4D19640A-D826-9846-BD90-FD6B53F1E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60" y="3405692"/>
            <a:ext cx="111511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c(</a:t>
            </a:r>
            <a:r>
              <a:rPr lang="en-US" dirty="0" err="1">
                <a:latin typeface="+mn-lt"/>
              </a:rPr>
              <a:t>x,x</a:t>
            </a:r>
            <a:r>
              <a:rPr lang="en-US" dirty="0">
                <a:latin typeface="+mn-lt"/>
              </a:rPr>
              <a:t>’</a:t>
            </a:r>
            <a:r>
              <a:rPr lang="en-US" altLang="ja-JP" dirty="0">
                <a:latin typeface="+mn-lt"/>
              </a:rPr>
              <a:t>) = cost of link (</a:t>
            </a:r>
            <a:r>
              <a:rPr lang="en-US" altLang="ja-JP" dirty="0" err="1">
                <a:latin typeface="+mn-lt"/>
              </a:rPr>
              <a:t>x,x</a:t>
            </a:r>
            <a:r>
              <a:rPr lang="en-US" altLang="ja-JP" dirty="0">
                <a:latin typeface="+mn-lt"/>
              </a:rPr>
              <a:t>’) </a:t>
            </a:r>
            <a:r>
              <a:rPr lang="en-US" dirty="0">
                <a:latin typeface="+mn-lt"/>
              </a:rPr>
              <a:t>e.g., c(</a:t>
            </a:r>
            <a:r>
              <a:rPr lang="en-US" dirty="0" err="1">
                <a:latin typeface="+mn-lt"/>
              </a:rPr>
              <a:t>w,z</a:t>
            </a:r>
            <a:r>
              <a:rPr lang="en-US" dirty="0">
                <a:latin typeface="+mn-lt"/>
              </a:rPr>
              <a:t>) = 5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cost could always be 1, or inversely related to bandwidth, or related to congestion</a:t>
            </a:r>
          </a:p>
        </p:txBody>
      </p:sp>
      <p:sp>
        <p:nvSpPr>
          <p:cNvPr id="78" name="Text Box 74">
            <a:extLst>
              <a:ext uri="{FF2B5EF4-FFF2-40B4-BE49-F238E27FC236}">
                <a16:creationId xmlns:a16="http://schemas.microsoft.com/office/drawing/2014/main" id="{690D8188-FC73-7C4C-AF75-8022359B0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812773"/>
            <a:ext cx="78861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cost of path (x</a:t>
            </a:r>
            <a:r>
              <a:rPr lang="en-US" baseline="-25000" dirty="0">
                <a:latin typeface="+mn-lt"/>
              </a:rPr>
              <a:t>1</a:t>
            </a:r>
            <a:r>
              <a:rPr lang="en-US" dirty="0">
                <a:latin typeface="+mn-lt"/>
              </a:rPr>
              <a:t>, x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, x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,…, </a:t>
            </a:r>
            <a:r>
              <a:rPr lang="en-US" dirty="0" err="1">
                <a:latin typeface="+mn-lt"/>
              </a:rPr>
              <a:t>x</a:t>
            </a:r>
            <a:r>
              <a:rPr lang="en-US" baseline="-25000" dirty="0" err="1">
                <a:latin typeface="+mn-lt"/>
              </a:rPr>
              <a:t>p</a:t>
            </a:r>
            <a:r>
              <a:rPr lang="en-US" dirty="0">
                <a:latin typeface="+mn-lt"/>
              </a:rPr>
              <a:t>) = c(x</a:t>
            </a:r>
            <a:r>
              <a:rPr lang="en-US" baseline="-25000" dirty="0">
                <a:latin typeface="+mn-lt"/>
              </a:rPr>
              <a:t>1</a:t>
            </a:r>
            <a:r>
              <a:rPr lang="en-US" dirty="0">
                <a:latin typeface="+mn-lt"/>
              </a:rPr>
              <a:t>,x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) + c(x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,x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) + … + c(x</a:t>
            </a:r>
            <a:r>
              <a:rPr lang="en-US" baseline="-25000" dirty="0">
                <a:latin typeface="+mn-lt"/>
              </a:rPr>
              <a:t>p-1</a:t>
            </a:r>
            <a:r>
              <a:rPr lang="en-US" dirty="0">
                <a:latin typeface="+mn-lt"/>
              </a:rPr>
              <a:t>,x</a:t>
            </a:r>
            <a:r>
              <a:rPr lang="en-US" baseline="-25000" dirty="0">
                <a:latin typeface="+mn-lt"/>
              </a:rPr>
              <a:t>p</a:t>
            </a:r>
            <a:r>
              <a:rPr lang="en-US" dirty="0">
                <a:latin typeface="+mn-lt"/>
              </a:rPr>
              <a:t>)  </a:t>
            </a:r>
          </a:p>
        </p:txBody>
      </p:sp>
      <p:sp>
        <p:nvSpPr>
          <p:cNvPr id="79" name="Text Box 75">
            <a:extLst>
              <a:ext uri="{FF2B5EF4-FFF2-40B4-BE49-F238E27FC236}">
                <a16:creationId xmlns:a16="http://schemas.microsoft.com/office/drawing/2014/main" id="{3CBCFE98-1A24-8F45-8E3B-B5351FF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86" y="5480052"/>
            <a:ext cx="7850098" cy="954107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i="1">
                <a:solidFill>
                  <a:srgbClr val="CC0000"/>
                </a:solidFill>
                <a:latin typeface="+mn-lt"/>
              </a:rPr>
              <a:t>key question:</a:t>
            </a:r>
            <a:r>
              <a:rPr lang="en-US">
                <a:latin typeface="+mn-lt"/>
              </a:rPr>
              <a:t> what is the least-cost path between u and z ?</a:t>
            </a:r>
          </a:p>
          <a:p>
            <a:r>
              <a:rPr lang="en-US" sz="2800" i="1" dirty="0">
                <a:solidFill>
                  <a:srgbClr val="CC0000"/>
                </a:solidFill>
                <a:latin typeface="+mn-lt"/>
              </a:rPr>
              <a:t>routing algorithm:</a:t>
            </a:r>
            <a:r>
              <a:rPr lang="en-US" dirty="0">
                <a:latin typeface="+mn-lt"/>
              </a:rPr>
              <a:t> algorithm that finds that least cost path</a:t>
            </a:r>
          </a:p>
        </p:txBody>
      </p:sp>
    </p:spTree>
    <p:extLst>
      <p:ext uri="{BB962C8B-B14F-4D97-AF65-F5344CB8AC3E}">
        <p14:creationId xmlns:p14="http://schemas.microsoft.com/office/powerpoint/2010/main" val="131488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/>
      <p:bldP spid="77" grpId="0"/>
      <p:bldP spid="78" grpId="0"/>
      <p:bldP spid="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441" y="116521"/>
            <a:ext cx="4882134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Link-state Routing 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3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49441" y="1452562"/>
                <a:ext cx="5612447" cy="4903788"/>
              </a:xfrm>
            </p:spPr>
            <p:txBody>
              <a:bodyPr>
                <a:noAutofit/>
              </a:bodyPr>
              <a:lstStyle/>
              <a:p>
                <a:pPr>
                  <a:buFont typeface="Wingdings" charset="0"/>
                  <a:buNone/>
                </a:pPr>
                <a:r>
                  <a:rPr lang="en-US" i="1" dirty="0">
                    <a:solidFill>
                      <a:srgbClr val="CC0000"/>
                    </a:solidFill>
                  </a:rPr>
                  <a:t>Dijkstra’s</a:t>
                </a:r>
                <a:r>
                  <a:rPr lang="en-US" altLang="ja-JP" i="1" dirty="0">
                    <a:solidFill>
                      <a:srgbClr val="CC0000"/>
                    </a:solidFill>
                  </a:rPr>
                  <a:t> algorithm</a:t>
                </a:r>
              </a:p>
              <a:p>
                <a:r>
                  <a:rPr lang="en-US" sz="2400" dirty="0"/>
                  <a:t>net topology, link costs known to all nodes</a:t>
                </a:r>
              </a:p>
              <a:p>
                <a:r>
                  <a:rPr lang="en-US" sz="2400" dirty="0"/>
                  <a:t>computes least cost paths from one node (“</a:t>
                </a:r>
                <a:r>
                  <a:rPr lang="en-US" altLang="ja-JP" sz="2400" dirty="0"/>
                  <a:t>source”) to all other nodes</a:t>
                </a:r>
              </a:p>
              <a:p>
                <a:pPr lvl="1"/>
                <a:r>
                  <a:rPr lang="en-US" sz="2000" dirty="0"/>
                  <a:t>gives </a:t>
                </a:r>
                <a:r>
                  <a:rPr lang="en-US" sz="2000" i="1" dirty="0">
                    <a:solidFill>
                      <a:srgbClr val="000099"/>
                    </a:solidFill>
                  </a:rPr>
                  <a:t>forwarding table</a:t>
                </a:r>
                <a:r>
                  <a:rPr lang="en-US" sz="2000" dirty="0"/>
                  <a:t> for that node</a:t>
                </a:r>
              </a:p>
              <a:p>
                <a:r>
                  <a:rPr lang="en-US" sz="2400" dirty="0"/>
                  <a:t>iterative: after k iterations, know least cost path to k </a:t>
                </a:r>
                <a:r>
                  <a:rPr lang="en-US" sz="2400" dirty="0" err="1"/>
                  <a:t>dest</a:t>
                </a:r>
                <a:r>
                  <a:rPr lang="en-US" sz="2400" dirty="0"/>
                  <a:t>.’</a:t>
                </a:r>
                <a:r>
                  <a:rPr lang="en-US" altLang="ja-JP" sz="2400" dirty="0"/>
                  <a:t>s</a:t>
                </a:r>
              </a:p>
              <a:p>
                <a:pPr marL="0" indent="0">
                  <a:buNone/>
                </a:pPr>
                <a:endParaRPr lang="en-US" altLang="ja-JP" sz="500" dirty="0"/>
              </a:p>
              <a:p>
                <a:pPr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800" dirty="0"/>
                  <a:t>1. Find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800" dirty="0"/>
                  <a:t> not in set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i="1" baseline="-25000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is a minimum </a:t>
                </a:r>
              </a:p>
              <a:p>
                <a:pPr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800" dirty="0"/>
                  <a:t>2. Add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800" dirty="0"/>
                  <a:t> 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000" dirty="0"/>
              </a:p>
              <a:p>
                <a:pPr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800" dirty="0"/>
                  <a:t>3. Update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i="1" baseline="-25000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for all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800" dirty="0"/>
                  <a:t> adjacent 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800" dirty="0"/>
                  <a:t> and not in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000" dirty="0"/>
                  <a:t>    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2000" b="1" i="1" baseline="-2500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2000" b="1" i="1" baseline="-2500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), </m:t>
                    </m:r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2000" b="1" i="1" baseline="-2500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 + 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err="1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000" b="1" i="1" dirty="0" err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000" b="1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)) </m:t>
                    </m:r>
                  </m:oMath>
                </a14:m>
                <a:endParaRPr lang="en-US" sz="2000" b="1" dirty="0">
                  <a:solidFill>
                    <a:srgbClr val="CC0000"/>
                  </a:solidFill>
                </a:endParaRPr>
              </a:p>
              <a:p>
                <a:pPr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800" dirty="0"/>
                  <a:t>4. Loop to 1. </a:t>
                </a: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12493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49441" y="1452562"/>
                <a:ext cx="5612447" cy="4903788"/>
              </a:xfrm>
              <a:blipFill>
                <a:blip r:embed="rId3"/>
                <a:stretch>
                  <a:fillRect l="-2257" t="-2067" r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BB3DF2C-4F71-C94E-AA80-4040338EB51D}"/>
              </a:ext>
            </a:extLst>
          </p:cNvPr>
          <p:cNvSpPr txBox="1">
            <a:spLocks noChangeArrowheads="1"/>
          </p:cNvSpPr>
          <p:nvPr/>
        </p:nvSpPr>
        <p:spPr>
          <a:xfrm>
            <a:off x="6254391" y="339373"/>
            <a:ext cx="5686235" cy="84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Distance Vector Routing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8AF8EE46-EC70-984B-B15F-50E8603E3B3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254391" y="1485646"/>
                <a:ext cx="5949802" cy="4648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charset="0"/>
                  <a:buNone/>
                </a:pPr>
                <a:r>
                  <a:rPr lang="en-US" i="1" dirty="0">
                    <a:solidFill>
                      <a:srgbClr val="CC0000"/>
                    </a:solidFill>
                  </a:rPr>
                  <a:t>Bellman-Ford (Dynamic Programming)</a:t>
                </a:r>
                <a:endParaRPr lang="en-US" dirty="0"/>
              </a:p>
              <a:p>
                <a:pPr>
                  <a:buFont typeface="Wingdings" charset="0"/>
                  <a:buNone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 baseline="-25000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/>
                  <a:t>:= cost of least-cost path from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  <a:p>
                <a:pPr>
                  <a:buFont typeface="Wingdings" charset="0"/>
                  <a:buNone/>
                </a:pPr>
                <a:r>
                  <a:rPr lang="en-US" sz="2400" dirty="0"/>
                  <a:t>then</a:t>
                </a:r>
              </a:p>
              <a:p>
                <a:pPr>
                  <a:buFont typeface="Wingdings" charset="0"/>
                  <a:buNone/>
                </a:pPr>
                <a:r>
                  <a:rPr lang="en-US" sz="2400" dirty="0">
                    <a:solidFill>
                      <a:srgbClr val="CC0000"/>
                    </a:solidFill>
                  </a:rPr>
                  <a:t> 	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baseline="-2500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⁡{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 +</m:t>
                    </m:r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baseline="-2500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 }</m:t>
                    </m:r>
                  </m:oMath>
                </a14:m>
                <a:endParaRPr lang="en-US" dirty="0">
                  <a:solidFill>
                    <a:srgbClr val="CC0000"/>
                  </a:solidFill>
                </a:endParaRPr>
              </a:p>
              <a:p>
                <a:pPr>
                  <a:buFont typeface="Wingdings" charset="0"/>
                  <a:buNone/>
                </a:pPr>
                <a:r>
                  <a:rPr lang="en-US" dirty="0"/>
                  <a:t>   </a:t>
                </a:r>
              </a:p>
              <a:p>
                <a:pPr>
                  <a:buFont typeface="Wingdings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8AF8EE46-EC70-984B-B15F-50E8603E3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391" y="1485646"/>
                <a:ext cx="5949802" cy="4648200"/>
              </a:xfrm>
              <a:prstGeom prst="rect">
                <a:avLst/>
              </a:prstGeom>
              <a:blipFill>
                <a:blip r:embed="rId4"/>
                <a:stretch>
                  <a:fillRect l="-2132" t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>
                <a:extLst>
                  <a:ext uri="{FF2B5EF4-FFF2-40B4-BE49-F238E27FC236}">
                    <a16:creationId xmlns:a16="http://schemas.microsoft.com/office/drawing/2014/main" id="{2E670647-5883-C54A-B737-D98D4328D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1834" y="3151343"/>
                <a:ext cx="3853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1800" dirty="0">
                  <a:solidFill>
                    <a:srgbClr val="CC0000"/>
                  </a:solidFill>
                  <a:latin typeface="Comic Sans MS" charset="0"/>
                </a:endParaRPr>
              </a:p>
            </p:txBody>
          </p:sp>
        </mc:Choice>
        <mc:Fallback xmlns="">
          <p:sp>
            <p:nvSpPr>
              <p:cNvPr id="9" name="Text Box 5">
                <a:extLst>
                  <a:ext uri="{FF2B5EF4-FFF2-40B4-BE49-F238E27FC236}">
                    <a16:creationId xmlns:a16="http://schemas.microsoft.com/office/drawing/2014/main" id="{2E670647-5883-C54A-B737-D98D4328D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1834" y="3151343"/>
                <a:ext cx="38536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4">
            <a:extLst>
              <a:ext uri="{FF2B5EF4-FFF2-40B4-BE49-F238E27FC236}">
                <a16:creationId xmlns:a16="http://schemas.microsoft.com/office/drawing/2014/main" id="{4D6F989B-D5C1-6F48-926A-A8AC8B455299}"/>
              </a:ext>
            </a:extLst>
          </p:cNvPr>
          <p:cNvSpPr txBox="1">
            <a:spLocks noChangeArrowheads="1"/>
          </p:cNvSpPr>
          <p:nvPr/>
        </p:nvSpPr>
        <p:spPr>
          <a:xfrm>
            <a:off x="594795" y="4728591"/>
            <a:ext cx="5117791" cy="157480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9072D0-9291-0F42-AC40-233FE0E97019}"/>
                  </a:ext>
                </a:extLst>
              </p:cNvPr>
              <p:cNvSpPr/>
              <p:nvPr/>
            </p:nvSpPr>
            <p:spPr>
              <a:xfrm>
                <a:off x="6062472" y="3904456"/>
                <a:ext cx="6096000" cy="25853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maintains distance vector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i="1" baseline="-25000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 = [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𝐷𝑥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): 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dirty="0">
                  <a:solidFill>
                    <a:srgbClr val="CC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knows cost to each neighbor v: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CC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maintains its neighbors’</a:t>
                </a:r>
                <a:r>
                  <a:rPr lang="en-US" altLang="ja-JP" dirty="0"/>
                  <a:t> distance vectors</a:t>
                </a:r>
              </a:p>
              <a:p>
                <a:pPr lvl="1"/>
                <a:endParaRPr lang="en-US" dirty="0"/>
              </a:p>
              <a:p>
                <a:pPr marL="688975" lvl="1" indent="-231775"/>
                <a:r>
                  <a:rPr lang="en-US" dirty="0"/>
                  <a:t>1. From time-to-time, each node sends its own distance vector estimate to neighbors</a:t>
                </a:r>
              </a:p>
              <a:p>
                <a:pPr marL="688975" lvl="1" indent="-231775"/>
                <a:r>
                  <a:rPr lang="en-US" dirty="0"/>
                  <a:t>2. When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receives new DV estimate from neighbor, it updates its own DV using B-F equation:</a:t>
                </a:r>
              </a:p>
              <a:p>
                <a:pPr lvl="1"/>
                <a:endParaRPr lang="en-US" altLang="ja-JP" dirty="0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9072D0-9291-0F42-AC40-233FE0E97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472" y="3904456"/>
                <a:ext cx="6096000" cy="2585323"/>
              </a:xfrm>
              <a:prstGeom prst="rect">
                <a:avLst/>
              </a:prstGeom>
              <a:blipFill>
                <a:blip r:embed="rId6"/>
                <a:stretch>
                  <a:fillRect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4">
            <a:extLst>
              <a:ext uri="{FF2B5EF4-FFF2-40B4-BE49-F238E27FC236}">
                <a16:creationId xmlns:a16="http://schemas.microsoft.com/office/drawing/2014/main" id="{D3258066-C400-B544-9A2E-2AE49E8527D6}"/>
              </a:ext>
            </a:extLst>
          </p:cNvPr>
          <p:cNvSpPr txBox="1">
            <a:spLocks noChangeArrowheads="1"/>
          </p:cNvSpPr>
          <p:nvPr/>
        </p:nvSpPr>
        <p:spPr>
          <a:xfrm>
            <a:off x="6517957" y="3825573"/>
            <a:ext cx="5324602" cy="2477818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445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5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0ABCD4F-E265-084D-AFD5-4F97BD6C045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176087"/>
            <a:ext cx="12191999" cy="2175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Cannot use classical wired routing in wireless!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15082E-A8EB-3D49-A5F2-6DECEC6E0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431" y="1745869"/>
            <a:ext cx="10864595" cy="39843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Channel is Broadcast</a:t>
            </a:r>
            <a:endParaRPr lang="en-US" b="1" dirty="0">
              <a:sym typeface="Wingdings" pitchFamily="2" charset="2"/>
            </a:endParaRPr>
          </a:p>
          <a:p>
            <a:pPr lvl="1"/>
            <a:r>
              <a:rPr lang="en-US" sz="2800" dirty="0">
                <a:sym typeface="Wingdings" pitchFamily="2" charset="2"/>
              </a:rPr>
              <a:t>Interference: Cannot transmit on all links in parallel. </a:t>
            </a:r>
          </a:p>
          <a:p>
            <a:pPr lvl="1"/>
            <a:r>
              <a:rPr lang="en-US" sz="2800" dirty="0">
                <a:sym typeface="Wingdings" pitchFamily="2" charset="2"/>
              </a:rPr>
              <a:t>Opportunity! </a:t>
            </a:r>
          </a:p>
          <a:p>
            <a:pPr marL="0" indent="0">
              <a:buNone/>
            </a:pPr>
            <a:r>
              <a:rPr lang="en-US" sz="3200" b="1" dirty="0">
                <a:sym typeface="Wingdings" pitchFamily="2" charset="2"/>
              </a:rPr>
              <a:t>Unreliable</a:t>
            </a:r>
          </a:p>
          <a:p>
            <a:pPr lvl="1"/>
            <a:r>
              <a:rPr lang="en-US" sz="2800" dirty="0">
                <a:sym typeface="Wingdings" pitchFamily="2" charset="2"/>
              </a:rPr>
              <a:t>Packet loss due to collision</a:t>
            </a:r>
          </a:p>
          <a:p>
            <a:pPr lvl="1"/>
            <a:r>
              <a:rPr lang="en-US" sz="2800" dirty="0">
                <a:sym typeface="Wingdings" pitchFamily="2" charset="2"/>
              </a:rPr>
              <a:t>Packet loss due to bit errors</a:t>
            </a:r>
          </a:p>
          <a:p>
            <a:pPr marL="0" indent="0">
              <a:buNone/>
            </a:pPr>
            <a:r>
              <a:rPr lang="en-US" sz="3200" b="1" dirty="0">
                <a:sym typeface="Wingdings" pitchFamily="2" charset="2"/>
              </a:rPr>
              <a:t>Overhead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sym typeface="Wingdings" pitchFamily="2" charset="2"/>
              </a:rPr>
              <a:t>Nodes not as powerful (e.g. Sensor networks). 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sym typeface="Wingdings" pitchFamily="2" charset="2"/>
              </a:rPr>
              <a:t>Link bandwidth is typically lower than wired. </a:t>
            </a:r>
          </a:p>
          <a:p>
            <a:pPr marL="0" indent="0">
              <a:buNone/>
            </a:pPr>
            <a:r>
              <a:rPr lang="en-US" sz="3200" dirty="0">
                <a:sym typeface="Wingdings" pitchFamily="2" charset="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963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93C9-9FA7-BA43-8200-6A371B4E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7395"/>
            <a:ext cx="623011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Dynamic Source Routing (DSR)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CCD55-BCCD-414A-A7A6-32553C6C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84" y="3160141"/>
            <a:ext cx="6364224" cy="3326003"/>
          </a:xfrm>
        </p:spPr>
        <p:txBody>
          <a:bodyPr>
            <a:noAutofit/>
          </a:bodyPr>
          <a:lstStyle/>
          <a:p>
            <a:r>
              <a:rPr lang="en-US" dirty="0"/>
              <a:t>On demand routing 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 No periodic updates</a:t>
            </a:r>
          </a:p>
          <a:p>
            <a:r>
              <a:rPr lang="en-US" dirty="0">
                <a:sym typeface="Wingdings" pitchFamily="2" charset="2"/>
              </a:rPr>
              <a:t>When a source wants to route packets, routes generated</a:t>
            </a:r>
          </a:p>
          <a:p>
            <a:r>
              <a:rPr lang="en-US" dirty="0">
                <a:sym typeface="Wingdings" pitchFamily="2" charset="2"/>
              </a:rPr>
              <a:t>Consists of two parts</a:t>
            </a:r>
          </a:p>
          <a:p>
            <a:pPr lvl="1"/>
            <a:r>
              <a:rPr lang="en-US" dirty="0">
                <a:sym typeface="Wingdings" pitchFamily="2" charset="2"/>
              </a:rPr>
              <a:t>Route discovery</a:t>
            </a:r>
          </a:p>
          <a:p>
            <a:pPr lvl="1"/>
            <a:r>
              <a:rPr lang="en-US" dirty="0">
                <a:sym typeface="Wingdings" pitchFamily="2" charset="2"/>
              </a:rPr>
              <a:t>Route maintenance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6943E86-42B9-5149-857A-F726CB80D8A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6521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Routing in Wireless Ad-Hoc Networks</a:t>
            </a:r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A4DD46-62D3-E042-8C10-E3F7416D6BE5}"/>
              </a:ext>
            </a:extLst>
          </p:cNvPr>
          <p:cNvSpPr txBox="1">
            <a:spLocks/>
          </p:cNvSpPr>
          <p:nvPr/>
        </p:nvSpPr>
        <p:spPr>
          <a:xfrm>
            <a:off x="6827520" y="1849775"/>
            <a:ext cx="5053914" cy="680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 hoc On-demand distance vector (AODV 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6BB5EF-3D7B-BB4E-A7BB-1F11CE66ACB8}"/>
              </a:ext>
            </a:extLst>
          </p:cNvPr>
          <p:cNvSpPr txBox="1">
            <a:spLocks/>
          </p:cNvSpPr>
          <p:nvPr/>
        </p:nvSpPr>
        <p:spPr>
          <a:xfrm>
            <a:off x="6617208" y="3160141"/>
            <a:ext cx="5416296" cy="32040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Best of both worlds of DSR and DV</a:t>
            </a:r>
          </a:p>
          <a:p>
            <a:pPr lvl="1"/>
            <a:endParaRPr lang="en-US" dirty="0"/>
          </a:p>
          <a:p>
            <a:r>
              <a:rPr lang="en-US" dirty="0"/>
              <a:t>Like DV it is next hop based routing, full route path not included in packet</a:t>
            </a:r>
          </a:p>
          <a:p>
            <a:pPr lvl="1"/>
            <a:endParaRPr lang="en-US" dirty="0"/>
          </a:p>
          <a:p>
            <a:r>
              <a:rPr lang="en-US" dirty="0"/>
              <a:t>Like DSR, does not need periodic route maintenance messages </a:t>
            </a:r>
          </a:p>
        </p:txBody>
      </p:sp>
    </p:spTree>
    <p:extLst>
      <p:ext uri="{BB962C8B-B14F-4D97-AF65-F5344CB8AC3E}">
        <p14:creationId xmlns:p14="http://schemas.microsoft.com/office/powerpoint/2010/main" val="112969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4F35EC2-BC9A-0B4A-9FFE-090089D5E06D}"/>
              </a:ext>
            </a:extLst>
          </p:cNvPr>
          <p:cNvSpPr txBox="1">
            <a:spLocks noChangeArrowheads="1"/>
          </p:cNvSpPr>
          <p:nvPr/>
        </p:nvSpPr>
        <p:spPr>
          <a:xfrm>
            <a:off x="109728" y="1994089"/>
            <a:ext cx="12191999" cy="2175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Challenge: How to select the link cost?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1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>
            <a:extLst>
              <a:ext uri="{FF2B5EF4-FFF2-40B4-BE49-F238E27FC236}">
                <a16:creationId xmlns:a16="http://schemas.microsoft.com/office/drawing/2014/main" id="{C00BC897-4770-2446-8B18-8A36FBE8B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1423416"/>
            <a:ext cx="77724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/>
            <a:r>
              <a:rPr lang="en-US" altLang="en-US" sz="2600" dirty="0">
                <a:latin typeface="Calibri" panose="020F0502020204030204" pitchFamily="34" charset="0"/>
              </a:rPr>
              <a:t>Reasoning:</a:t>
            </a:r>
          </a:p>
          <a:p>
            <a:pPr algn="l">
              <a:buClrTx/>
              <a:buFont typeface="Wingdings" pitchFamily="2" charset="2"/>
              <a:buChar char="§"/>
            </a:pPr>
            <a:r>
              <a:rPr lang="en-US" altLang="en-US" sz="2600" dirty="0">
                <a:latin typeface="Calibri" panose="020F0502020204030204" pitchFamily="34" charset="0"/>
              </a:rPr>
              <a:t>Links in route share radio spectrum</a:t>
            </a:r>
          </a:p>
          <a:p>
            <a:pPr algn="l">
              <a:buClrTx/>
              <a:buFont typeface="Wingdings" pitchFamily="2" charset="2"/>
              <a:buChar char="§"/>
            </a:pPr>
            <a:r>
              <a:rPr lang="en-US" altLang="en-US" sz="2600" dirty="0">
                <a:latin typeface="Calibri" panose="020F0502020204030204" pitchFamily="34" charset="0"/>
              </a:rPr>
              <a:t>Extra hops reduce throughput</a:t>
            </a:r>
          </a:p>
          <a:p>
            <a:pPr algn="l">
              <a:buFont typeface="Wingdings" pitchFamily="2" charset="2"/>
              <a:buChar char="v"/>
            </a:pPr>
            <a:endParaRPr lang="en-US" altLang="en-US" sz="2600" dirty="0">
              <a:latin typeface="Calibri" panose="020F0502020204030204" pitchFamily="34" charset="0"/>
            </a:endParaRPr>
          </a:p>
          <a:p>
            <a:pPr algn="l">
              <a:buFont typeface="Wingdings" pitchFamily="2" charset="2"/>
              <a:buChar char="v"/>
            </a:pPr>
            <a:endParaRPr lang="en-US" altLang="en-US" sz="2600" dirty="0">
              <a:latin typeface="Calibri" panose="020F0502020204030204" pitchFamily="34" charset="0"/>
            </a:endParaRPr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id="{AE05ED38-9CFE-5143-8544-4EC385648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16" y="279400"/>
            <a:ext cx="10463784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A straw-man route metric (1):  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en-US" sz="3200" dirty="0">
                <a:latin typeface="Calibri" panose="020F0502020204030204" pitchFamily="34" charset="0"/>
              </a:rPr>
              <a:t>Assign all edges the same weight </a:t>
            </a:r>
            <a:r>
              <a:rPr lang="en-US" altLang="en-US" sz="3200" dirty="0">
                <a:latin typeface="Calibri" panose="020F0502020204030204" pitchFamily="34" charset="0"/>
                <a:sym typeface="Wingdings" pitchFamily="2" charset="2"/>
              </a:rPr>
              <a:t> Minimize number of hops</a:t>
            </a:r>
            <a:endParaRPr lang="en-US" altLang="en-US" sz="3200" dirty="0">
              <a:latin typeface="Calibri" panose="020F0502020204030204" pitchFamily="34" charset="0"/>
            </a:endParaRPr>
          </a:p>
        </p:txBody>
      </p:sp>
      <p:sp>
        <p:nvSpPr>
          <p:cNvPr id="26629" name="Line 6">
            <a:extLst>
              <a:ext uri="{FF2B5EF4-FFF2-40B4-BE49-F238E27FC236}">
                <a16:creationId xmlns:a16="http://schemas.microsoft.com/office/drawing/2014/main" id="{FC77BFC5-81F7-494F-9F74-A7FA7FA010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4913" y="4027488"/>
            <a:ext cx="1066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6630" name="Line 7">
            <a:extLst>
              <a:ext uri="{FF2B5EF4-FFF2-40B4-BE49-F238E27FC236}">
                <a16:creationId xmlns:a16="http://schemas.microsoft.com/office/drawing/2014/main" id="{7A0A93A7-DC05-A24D-BA02-09B5165D87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7513" y="4027488"/>
            <a:ext cx="1066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6631" name="Oval 8">
            <a:extLst>
              <a:ext uri="{FF2B5EF4-FFF2-40B4-BE49-F238E27FC236}">
                <a16:creationId xmlns:a16="http://schemas.microsoft.com/office/drawing/2014/main" id="{914B52AD-3A6B-6B40-B874-4AB7D1CB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38370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2" name="Oval 9">
            <a:extLst>
              <a:ext uri="{FF2B5EF4-FFF2-40B4-BE49-F238E27FC236}">
                <a16:creationId xmlns:a16="http://schemas.microsoft.com/office/drawing/2014/main" id="{9299C2F1-8D0D-DD4A-805C-5117CB3D9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650" y="38370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3" name="Oval 10">
            <a:extLst>
              <a:ext uri="{FF2B5EF4-FFF2-40B4-BE49-F238E27FC236}">
                <a16:creationId xmlns:a16="http://schemas.microsoft.com/office/drawing/2014/main" id="{E6EA7291-CDF7-0D4F-8777-2766FB44C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8" y="38370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4" name="Oval 11">
            <a:extLst>
              <a:ext uri="{FF2B5EF4-FFF2-40B4-BE49-F238E27FC236}">
                <a16:creationId xmlns:a16="http://schemas.microsoft.com/office/drawing/2014/main" id="{8BA97D35-29B7-A849-9244-F005F2E21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31512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5" name="Oval 12">
            <a:extLst>
              <a:ext uri="{FF2B5EF4-FFF2-40B4-BE49-F238E27FC236}">
                <a16:creationId xmlns:a16="http://schemas.microsoft.com/office/drawing/2014/main" id="{4C9EE5CF-950F-854E-BC8A-27BB48DF2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8" y="31512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36" name="Line 13">
            <a:extLst>
              <a:ext uri="{FF2B5EF4-FFF2-40B4-BE49-F238E27FC236}">
                <a16:creationId xmlns:a16="http://schemas.microsoft.com/office/drawing/2014/main" id="{994C5A51-3A6C-064F-908F-6AF416A02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4913" y="3341688"/>
            <a:ext cx="2819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6637" name="Text Box 14">
            <a:extLst>
              <a:ext uri="{FF2B5EF4-FFF2-40B4-BE49-F238E27FC236}">
                <a16:creationId xmlns:a16="http://schemas.microsoft.com/office/drawing/2014/main" id="{B71A48E1-30E7-064A-B1D1-748BA7656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14" y="3783013"/>
            <a:ext cx="237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Throughput = 1/2</a:t>
            </a:r>
          </a:p>
        </p:txBody>
      </p:sp>
      <p:sp>
        <p:nvSpPr>
          <p:cNvPr id="26638" name="Text Box 15">
            <a:extLst>
              <a:ext uri="{FF2B5EF4-FFF2-40B4-BE49-F238E27FC236}">
                <a16:creationId xmlns:a16="http://schemas.microsoft.com/office/drawing/2014/main" id="{05322D6A-88B9-C747-B7CF-C8C746702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14" y="3097213"/>
            <a:ext cx="2103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Throughput = 1</a:t>
            </a:r>
          </a:p>
        </p:txBody>
      </p:sp>
      <p:sp>
        <p:nvSpPr>
          <p:cNvPr id="26639" name="Line 16">
            <a:extLst>
              <a:ext uri="{FF2B5EF4-FFF2-40B4-BE49-F238E27FC236}">
                <a16:creationId xmlns:a16="http://schemas.microsoft.com/office/drawing/2014/main" id="{EB725F3C-C68A-7742-B924-5A448C5508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60788" y="4713288"/>
            <a:ext cx="50641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6640" name="Line 17">
            <a:extLst>
              <a:ext uri="{FF2B5EF4-FFF2-40B4-BE49-F238E27FC236}">
                <a16:creationId xmlns:a16="http://schemas.microsoft.com/office/drawing/2014/main" id="{4217AFD2-E7D6-C84A-9EFC-6A61E1F366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713288"/>
            <a:ext cx="4841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6641" name="Oval 18">
            <a:extLst>
              <a:ext uri="{FF2B5EF4-FFF2-40B4-BE49-F238E27FC236}">
                <a16:creationId xmlns:a16="http://schemas.microsoft.com/office/drawing/2014/main" id="{6F0FA56F-28B3-7741-B8C8-B14A05C81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45228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42" name="Oval 19">
            <a:extLst>
              <a:ext uri="{FF2B5EF4-FFF2-40B4-BE49-F238E27FC236}">
                <a16:creationId xmlns:a16="http://schemas.microsoft.com/office/drawing/2014/main" id="{6C06AE67-A41A-084E-8BC2-FC8803360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45228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43" name="Oval 20">
            <a:extLst>
              <a:ext uri="{FF2B5EF4-FFF2-40B4-BE49-F238E27FC236}">
                <a16:creationId xmlns:a16="http://schemas.microsoft.com/office/drawing/2014/main" id="{BBFC171C-9E1E-4049-9678-6275C6DA4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45228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44" name="Text Box 21">
            <a:extLst>
              <a:ext uri="{FF2B5EF4-FFF2-40B4-BE49-F238E27FC236}">
                <a16:creationId xmlns:a16="http://schemas.microsoft.com/office/drawing/2014/main" id="{1B0D0976-1798-6845-8CE2-9C78BC5CC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9" y="4468813"/>
            <a:ext cx="237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Throughput = 1/3</a:t>
            </a:r>
          </a:p>
        </p:txBody>
      </p:sp>
      <p:sp>
        <p:nvSpPr>
          <p:cNvPr id="26645" name="Oval 22">
            <a:extLst>
              <a:ext uri="{FF2B5EF4-FFF2-40B4-BE49-F238E27FC236}">
                <a16:creationId xmlns:a16="http://schemas.microsoft.com/office/drawing/2014/main" id="{ACC238E7-6A2F-8B4D-A8FB-7A337402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45228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46" name="Line 23">
            <a:extLst>
              <a:ext uri="{FF2B5EF4-FFF2-40B4-BE49-F238E27FC236}">
                <a16:creationId xmlns:a16="http://schemas.microsoft.com/office/drawing/2014/main" id="{9A1F7352-4828-0142-A044-B9E21FF49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713288"/>
            <a:ext cx="4841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3B65C2-46E9-FD47-9D35-57EF895C7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38" y="5588001"/>
            <a:ext cx="8096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</a:rPr>
              <a:t>But is not good enough because different edges many have very different packet loss rates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54FD1-132E-634D-B639-0F772EF8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9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9" grpId="0" animBg="1"/>
      <p:bldP spid="26630" grpId="0" animBg="1"/>
      <p:bldP spid="26631" grpId="0" animBg="1"/>
      <p:bldP spid="26632" grpId="0" animBg="1"/>
      <p:bldP spid="26633" grpId="0" animBg="1"/>
      <p:bldP spid="26634" grpId="0" animBg="1"/>
      <p:bldP spid="26635" grpId="0" animBg="1"/>
      <p:bldP spid="26636" grpId="0" animBg="1"/>
      <p:bldP spid="26637" grpId="0"/>
      <p:bldP spid="26638" grpId="0"/>
      <p:bldP spid="26639" grpId="0" animBg="1"/>
      <p:bldP spid="26640" grpId="0" animBg="1"/>
      <p:bldP spid="26641" grpId="0" animBg="1"/>
      <p:bldP spid="26642" grpId="0" animBg="1"/>
      <p:bldP spid="26643" grpId="0" animBg="1"/>
      <p:bldP spid="26644" grpId="0"/>
      <p:bldP spid="26645" grpId="0" animBg="1"/>
      <p:bldP spid="26646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>
            <a:extLst>
              <a:ext uri="{FF2B5EF4-FFF2-40B4-BE49-F238E27FC236}">
                <a16:creationId xmlns:a16="http://schemas.microsoft.com/office/drawing/2014/main" id="{BCD7210F-709E-DF4A-B390-738FC4B12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609601"/>
            <a:ext cx="8912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>
            <a:extLst>
              <a:ext uri="{FF2B5EF4-FFF2-40B4-BE49-F238E27FC236}">
                <a16:creationId xmlns:a16="http://schemas.microsoft.com/office/drawing/2014/main" id="{8A7E05FE-72DB-6540-A5BA-F423A0414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000099"/>
                </a:solidFill>
                <a:latin typeface="Calibri" panose="020F0502020204030204" pitchFamily="34" charset="0"/>
              </a:rPr>
              <a:t> Challenge: links are lossy and asymmetric</a:t>
            </a:r>
          </a:p>
        </p:txBody>
      </p:sp>
      <p:sp>
        <p:nvSpPr>
          <p:cNvPr id="27653" name="Text Box 6">
            <a:extLst>
              <a:ext uri="{FF2B5EF4-FFF2-40B4-BE49-F238E27FC236}">
                <a16:creationId xmlns:a16="http://schemas.microsoft.com/office/drawing/2014/main" id="{A53DC7EF-42B3-EC43-B4DE-040B20A84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6" y="5532439"/>
            <a:ext cx="7049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Different links have different loss rates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Further, the loss rate may be different in each direction</a:t>
            </a:r>
          </a:p>
        </p:txBody>
      </p:sp>
      <p:sp>
        <p:nvSpPr>
          <p:cNvPr id="27658" name="Text Box 11">
            <a:extLst>
              <a:ext uri="{FF2B5EF4-FFF2-40B4-BE49-F238E27FC236}">
                <a16:creationId xmlns:a16="http://schemas.microsoft.com/office/drawing/2014/main" id="{C2C86E27-1AE1-AD4B-8B42-F9CB44661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3336926"/>
            <a:ext cx="29755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Very asymmetric links.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B65376-119D-AA4E-B200-6B747562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7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5"/>
          <p:cNvSpPr>
            <a:spLocks noChangeArrowheads="1"/>
          </p:cNvSpPr>
          <p:nvPr/>
        </p:nvSpPr>
        <p:spPr bwMode="auto">
          <a:xfrm>
            <a:off x="6340475" y="4378326"/>
            <a:ext cx="2152650" cy="2093913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20" name="Oval 11"/>
          <p:cNvSpPr>
            <a:spLocks noChangeArrowheads="1"/>
          </p:cNvSpPr>
          <p:nvPr/>
        </p:nvSpPr>
        <p:spPr bwMode="auto">
          <a:xfrm>
            <a:off x="2174876" y="1290638"/>
            <a:ext cx="2252663" cy="2286000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21" name="Line 22"/>
          <p:cNvSpPr>
            <a:spLocks noChangeShapeType="1"/>
          </p:cNvSpPr>
          <p:nvPr/>
        </p:nvSpPr>
        <p:spPr bwMode="auto">
          <a:xfrm>
            <a:off x="3322639" y="2447925"/>
            <a:ext cx="1277937" cy="655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2" name="Oval 23"/>
          <p:cNvSpPr>
            <a:spLocks noChangeArrowheads="1"/>
          </p:cNvSpPr>
          <p:nvPr/>
        </p:nvSpPr>
        <p:spPr bwMode="auto">
          <a:xfrm>
            <a:off x="3048001" y="4033839"/>
            <a:ext cx="1038225" cy="100488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23" name="Line 34"/>
          <p:cNvSpPr>
            <a:spLocks noChangeShapeType="1"/>
          </p:cNvSpPr>
          <p:nvPr/>
        </p:nvSpPr>
        <p:spPr bwMode="auto">
          <a:xfrm flipV="1">
            <a:off x="3721100" y="3636964"/>
            <a:ext cx="1257300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4" name="Oval 38"/>
          <p:cNvSpPr>
            <a:spLocks noChangeArrowheads="1"/>
          </p:cNvSpPr>
          <p:nvPr/>
        </p:nvSpPr>
        <p:spPr bwMode="auto">
          <a:xfrm>
            <a:off x="4632326" y="4440239"/>
            <a:ext cx="2278063" cy="2052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25" name="Line 59"/>
          <p:cNvSpPr>
            <a:spLocks noChangeShapeType="1"/>
          </p:cNvSpPr>
          <p:nvPr/>
        </p:nvSpPr>
        <p:spPr bwMode="auto">
          <a:xfrm>
            <a:off x="6884988" y="54244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6" name="Line 60"/>
          <p:cNvSpPr>
            <a:spLocks noChangeShapeType="1"/>
          </p:cNvSpPr>
          <p:nvPr/>
        </p:nvSpPr>
        <p:spPr bwMode="auto">
          <a:xfrm flipH="1">
            <a:off x="6397625" y="53276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7" name="Line 61"/>
          <p:cNvSpPr>
            <a:spLocks noChangeShapeType="1"/>
          </p:cNvSpPr>
          <p:nvPr/>
        </p:nvSpPr>
        <p:spPr bwMode="auto">
          <a:xfrm flipH="1">
            <a:off x="6411913" y="5403850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8" name="Line 62"/>
          <p:cNvSpPr>
            <a:spLocks noChangeShapeType="1"/>
          </p:cNvSpPr>
          <p:nvPr/>
        </p:nvSpPr>
        <p:spPr bwMode="auto">
          <a:xfrm flipH="1">
            <a:off x="6354763" y="5470525"/>
            <a:ext cx="190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9" name="Line 63"/>
          <p:cNvSpPr>
            <a:spLocks noChangeShapeType="1"/>
          </p:cNvSpPr>
          <p:nvPr/>
        </p:nvSpPr>
        <p:spPr bwMode="auto">
          <a:xfrm flipH="1" flipV="1">
            <a:off x="6391276" y="4105276"/>
            <a:ext cx="949325" cy="1293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30" name="Line 64"/>
          <p:cNvSpPr>
            <a:spLocks noChangeShapeType="1"/>
          </p:cNvSpPr>
          <p:nvPr/>
        </p:nvSpPr>
        <p:spPr bwMode="auto">
          <a:xfrm flipV="1">
            <a:off x="5832475" y="4144963"/>
            <a:ext cx="50800" cy="111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31757" name="Group 356"/>
          <p:cNvGrpSpPr>
            <a:grpSpLocks/>
          </p:cNvGrpSpPr>
          <p:nvPr/>
        </p:nvGrpSpPr>
        <p:grpSpPr bwMode="auto">
          <a:xfrm>
            <a:off x="7966075" y="4867275"/>
            <a:ext cx="331788" cy="368300"/>
            <a:chOff x="313" y="1497"/>
            <a:chExt cx="1152" cy="1014"/>
          </a:xfrm>
        </p:grpSpPr>
        <p:pic>
          <p:nvPicPr>
            <p:cNvPr id="31874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5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8" name="Group 361"/>
          <p:cNvGrpSpPr>
            <a:grpSpLocks/>
          </p:cNvGrpSpPr>
          <p:nvPr/>
        </p:nvGrpSpPr>
        <p:grpSpPr bwMode="auto">
          <a:xfrm>
            <a:off x="3595689" y="4195764"/>
            <a:ext cx="396875" cy="388937"/>
            <a:chOff x="2967" y="478"/>
            <a:chExt cx="788" cy="625"/>
          </a:xfrm>
        </p:grpSpPr>
        <p:pic>
          <p:nvPicPr>
            <p:cNvPr id="31872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73" name="Picture 360" descr="antenna_radiation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9" name="Group 92"/>
          <p:cNvGrpSpPr>
            <a:grpSpLocks/>
          </p:cNvGrpSpPr>
          <p:nvPr/>
        </p:nvGrpSpPr>
        <p:grpSpPr bwMode="auto">
          <a:xfrm>
            <a:off x="7192964" y="4957763"/>
            <a:ext cx="458787" cy="620712"/>
            <a:chOff x="5955030" y="3031808"/>
            <a:chExt cx="914400" cy="1398587"/>
          </a:xfrm>
        </p:grpSpPr>
        <p:grpSp>
          <p:nvGrpSpPr>
            <p:cNvPr id="31855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57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8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9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0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1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2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3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4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5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6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7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8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69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70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71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56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0" name="Group 403"/>
          <p:cNvGrpSpPr>
            <a:grpSpLocks/>
          </p:cNvGrpSpPr>
          <p:nvPr/>
        </p:nvGrpSpPr>
        <p:grpSpPr bwMode="auto">
          <a:xfrm>
            <a:off x="4927600" y="5354638"/>
            <a:ext cx="527050" cy="392112"/>
            <a:chOff x="2751" y="1851"/>
            <a:chExt cx="462" cy="478"/>
          </a:xfrm>
        </p:grpSpPr>
        <p:pic>
          <p:nvPicPr>
            <p:cNvPr id="31853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5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1" name="Group 113"/>
          <p:cNvGrpSpPr>
            <a:grpSpLocks/>
          </p:cNvGrpSpPr>
          <p:nvPr/>
        </p:nvGrpSpPr>
        <p:grpSpPr bwMode="auto">
          <a:xfrm>
            <a:off x="5618164" y="4987926"/>
            <a:ext cx="458787" cy="620713"/>
            <a:chOff x="5955030" y="3031808"/>
            <a:chExt cx="914400" cy="1398587"/>
          </a:xfrm>
        </p:grpSpPr>
        <p:grpSp>
          <p:nvGrpSpPr>
            <p:cNvPr id="31836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38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39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0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1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2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3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4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5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6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7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8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49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0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1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52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37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2" name="Group 356"/>
          <p:cNvGrpSpPr>
            <a:grpSpLocks/>
          </p:cNvGrpSpPr>
          <p:nvPr/>
        </p:nvGrpSpPr>
        <p:grpSpPr bwMode="auto">
          <a:xfrm>
            <a:off x="7305675" y="5791200"/>
            <a:ext cx="361950" cy="338138"/>
            <a:chOff x="313" y="1497"/>
            <a:chExt cx="1152" cy="1014"/>
          </a:xfrm>
        </p:grpSpPr>
        <p:pic>
          <p:nvPicPr>
            <p:cNvPr id="31834" name="Picture 354" descr="laptop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5" name="Picture 35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3" name="Group 356"/>
          <p:cNvGrpSpPr>
            <a:grpSpLocks/>
          </p:cNvGrpSpPr>
          <p:nvPr/>
        </p:nvGrpSpPr>
        <p:grpSpPr bwMode="auto">
          <a:xfrm>
            <a:off x="6075364" y="5811838"/>
            <a:ext cx="376237" cy="347662"/>
            <a:chOff x="313" y="1497"/>
            <a:chExt cx="1152" cy="1014"/>
          </a:xfrm>
        </p:grpSpPr>
        <p:pic>
          <p:nvPicPr>
            <p:cNvPr id="31832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3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4" name="Group 356"/>
          <p:cNvGrpSpPr>
            <a:grpSpLocks/>
          </p:cNvGrpSpPr>
          <p:nvPr/>
        </p:nvGrpSpPr>
        <p:grpSpPr bwMode="auto">
          <a:xfrm>
            <a:off x="5354639" y="5832476"/>
            <a:ext cx="382587" cy="436563"/>
            <a:chOff x="313" y="1497"/>
            <a:chExt cx="1152" cy="1014"/>
          </a:xfrm>
        </p:grpSpPr>
        <p:pic>
          <p:nvPicPr>
            <p:cNvPr id="31830" name="Picture 354" descr="laptop_stylized_smal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31" name="Picture 35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5" name="Group 403"/>
          <p:cNvGrpSpPr>
            <a:grpSpLocks/>
          </p:cNvGrpSpPr>
          <p:nvPr/>
        </p:nvGrpSpPr>
        <p:grpSpPr bwMode="auto">
          <a:xfrm>
            <a:off x="5253039" y="4673601"/>
            <a:ext cx="485775" cy="403225"/>
            <a:chOff x="2751" y="1851"/>
            <a:chExt cx="462" cy="478"/>
          </a:xfrm>
        </p:grpSpPr>
        <p:pic>
          <p:nvPicPr>
            <p:cNvPr id="31828" name="Picture 364" descr="iphone_stylized_small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9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6" name="Group 403"/>
          <p:cNvGrpSpPr>
            <a:grpSpLocks/>
          </p:cNvGrpSpPr>
          <p:nvPr/>
        </p:nvGrpSpPr>
        <p:grpSpPr bwMode="auto">
          <a:xfrm>
            <a:off x="7813676" y="5334001"/>
            <a:ext cx="525463" cy="392113"/>
            <a:chOff x="2751" y="1851"/>
            <a:chExt cx="462" cy="478"/>
          </a:xfrm>
        </p:grpSpPr>
        <p:pic>
          <p:nvPicPr>
            <p:cNvPr id="31826" name="Picture 364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7" name="Picture 402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7" name="Group 356"/>
          <p:cNvGrpSpPr>
            <a:grpSpLocks/>
          </p:cNvGrpSpPr>
          <p:nvPr/>
        </p:nvGrpSpPr>
        <p:grpSpPr bwMode="auto">
          <a:xfrm>
            <a:off x="6511925" y="5191125"/>
            <a:ext cx="376238" cy="349250"/>
            <a:chOff x="313" y="1497"/>
            <a:chExt cx="1152" cy="1014"/>
          </a:xfrm>
        </p:grpSpPr>
        <p:pic>
          <p:nvPicPr>
            <p:cNvPr id="31824" name="Picture 354" descr="laptop_stylized_sm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5" name="Picture 355" descr="antenna_stylize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8" name="Group 356"/>
          <p:cNvGrpSpPr>
            <a:grpSpLocks/>
          </p:cNvGrpSpPr>
          <p:nvPr/>
        </p:nvGrpSpPr>
        <p:grpSpPr bwMode="auto">
          <a:xfrm>
            <a:off x="3433764" y="4643439"/>
            <a:ext cx="282575" cy="344487"/>
            <a:chOff x="313" y="1497"/>
            <a:chExt cx="1152" cy="1014"/>
          </a:xfrm>
        </p:grpSpPr>
        <p:pic>
          <p:nvPicPr>
            <p:cNvPr id="31822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3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69" name="Group 403"/>
          <p:cNvGrpSpPr>
            <a:grpSpLocks/>
          </p:cNvGrpSpPr>
          <p:nvPr/>
        </p:nvGrpSpPr>
        <p:grpSpPr bwMode="auto">
          <a:xfrm>
            <a:off x="3140075" y="4308475"/>
            <a:ext cx="444500" cy="381000"/>
            <a:chOff x="2751" y="1851"/>
            <a:chExt cx="462" cy="478"/>
          </a:xfrm>
        </p:grpSpPr>
        <p:pic>
          <p:nvPicPr>
            <p:cNvPr id="31820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21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0" name="Group 155"/>
          <p:cNvGrpSpPr>
            <a:grpSpLocks/>
          </p:cNvGrpSpPr>
          <p:nvPr/>
        </p:nvGrpSpPr>
        <p:grpSpPr bwMode="auto">
          <a:xfrm>
            <a:off x="3098800" y="1971676"/>
            <a:ext cx="458788" cy="619125"/>
            <a:chOff x="5955030" y="3031808"/>
            <a:chExt cx="914400" cy="1398587"/>
          </a:xfrm>
        </p:grpSpPr>
        <p:grpSp>
          <p:nvGrpSpPr>
            <p:cNvPr id="31803" name="Group 398"/>
            <p:cNvGrpSpPr>
              <a:grpSpLocks/>
            </p:cNvGrpSpPr>
            <p:nvPr/>
          </p:nvGrpSpPr>
          <p:grpSpPr bwMode="auto">
            <a:xfrm>
              <a:off x="6097905" y="3403283"/>
              <a:ext cx="596900" cy="1027112"/>
              <a:chOff x="3130" y="3288"/>
              <a:chExt cx="410" cy="742"/>
            </a:xfrm>
          </p:grpSpPr>
          <p:sp>
            <p:nvSpPr>
              <p:cNvPr id="31805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6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7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8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09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0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1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2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3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4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5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6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7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8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31819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31804" name="Picture 399" descr="cell_tower_radiation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030" y="3031808"/>
              <a:ext cx="9144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1" name="Group 356"/>
          <p:cNvGrpSpPr>
            <a:grpSpLocks/>
          </p:cNvGrpSpPr>
          <p:nvPr/>
        </p:nvGrpSpPr>
        <p:grpSpPr bwMode="auto">
          <a:xfrm>
            <a:off x="3636964" y="2103438"/>
            <a:ext cx="465137" cy="481012"/>
            <a:chOff x="313" y="1497"/>
            <a:chExt cx="1152" cy="1014"/>
          </a:xfrm>
        </p:grpSpPr>
        <p:pic>
          <p:nvPicPr>
            <p:cNvPr id="31801" name="Picture 354" descr="laptop_stylized_smal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2" name="Picture 355" descr="antenna_styliz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2" name="Group 356"/>
          <p:cNvGrpSpPr>
            <a:grpSpLocks/>
          </p:cNvGrpSpPr>
          <p:nvPr/>
        </p:nvGrpSpPr>
        <p:grpSpPr bwMode="auto">
          <a:xfrm>
            <a:off x="3529014" y="2901950"/>
            <a:ext cx="333375" cy="368300"/>
            <a:chOff x="313" y="1497"/>
            <a:chExt cx="1152" cy="1014"/>
          </a:xfrm>
        </p:grpSpPr>
        <p:pic>
          <p:nvPicPr>
            <p:cNvPr id="3179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3" name="Group 356"/>
          <p:cNvGrpSpPr>
            <a:grpSpLocks/>
          </p:cNvGrpSpPr>
          <p:nvPr/>
        </p:nvGrpSpPr>
        <p:grpSpPr bwMode="auto">
          <a:xfrm>
            <a:off x="3006726" y="2987675"/>
            <a:ext cx="282575" cy="344488"/>
            <a:chOff x="313" y="1497"/>
            <a:chExt cx="1152" cy="1014"/>
          </a:xfrm>
        </p:grpSpPr>
        <p:pic>
          <p:nvPicPr>
            <p:cNvPr id="31797" name="Picture 354" descr="laptop_stylized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8" name="Picture 355" descr="antenna_stylize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4" name="Group 403"/>
          <p:cNvGrpSpPr>
            <a:grpSpLocks/>
          </p:cNvGrpSpPr>
          <p:nvPr/>
        </p:nvGrpSpPr>
        <p:grpSpPr bwMode="auto">
          <a:xfrm>
            <a:off x="2713038" y="2651125"/>
            <a:ext cx="444500" cy="382588"/>
            <a:chOff x="2751" y="1851"/>
            <a:chExt cx="462" cy="478"/>
          </a:xfrm>
        </p:grpSpPr>
        <p:pic>
          <p:nvPicPr>
            <p:cNvPr id="31795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6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5" name="Group 356"/>
          <p:cNvGrpSpPr>
            <a:grpSpLocks/>
          </p:cNvGrpSpPr>
          <p:nvPr/>
        </p:nvGrpSpPr>
        <p:grpSpPr bwMode="auto">
          <a:xfrm>
            <a:off x="3089275" y="1401763"/>
            <a:ext cx="446088" cy="385762"/>
            <a:chOff x="313" y="1497"/>
            <a:chExt cx="1152" cy="1014"/>
          </a:xfrm>
        </p:grpSpPr>
        <p:pic>
          <p:nvPicPr>
            <p:cNvPr id="31793" name="Picture 354" descr="laptop_stylized_small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4" name="Picture 355" descr="antenna_stylized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6" name="Group 403"/>
          <p:cNvGrpSpPr>
            <a:grpSpLocks/>
          </p:cNvGrpSpPr>
          <p:nvPr/>
        </p:nvGrpSpPr>
        <p:grpSpPr bwMode="auto">
          <a:xfrm>
            <a:off x="2286000" y="2530475"/>
            <a:ext cx="446088" cy="381000"/>
            <a:chOff x="2751" y="1851"/>
            <a:chExt cx="462" cy="478"/>
          </a:xfrm>
        </p:grpSpPr>
        <p:pic>
          <p:nvPicPr>
            <p:cNvPr id="31791" name="Picture 364" descr="iphone_stylized_smal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2" name="Picture 402" descr="antenna_radiation_stylize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79" name="Group 87"/>
          <p:cNvGrpSpPr>
            <a:grpSpLocks/>
          </p:cNvGrpSpPr>
          <p:nvPr/>
        </p:nvGrpSpPr>
        <p:grpSpPr bwMode="auto">
          <a:xfrm>
            <a:off x="6121401" y="1362075"/>
            <a:ext cx="4233863" cy="4064000"/>
            <a:chOff x="2896" y="858"/>
            <a:chExt cx="2667" cy="2560"/>
          </a:xfrm>
        </p:grpSpPr>
        <p:sp>
          <p:nvSpPr>
            <p:cNvPr id="9256" name="Rectangle 63"/>
            <p:cNvSpPr>
              <a:spLocks noChangeArrowheads="1"/>
            </p:cNvSpPr>
            <p:nvPr/>
          </p:nvSpPr>
          <p:spPr bwMode="auto">
            <a:xfrm>
              <a:off x="3455" y="981"/>
              <a:ext cx="2108" cy="1464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57" name="Rectangle 64"/>
            <p:cNvSpPr>
              <a:spLocks noChangeArrowheads="1"/>
            </p:cNvSpPr>
            <p:nvPr/>
          </p:nvSpPr>
          <p:spPr bwMode="auto">
            <a:xfrm>
              <a:off x="3489" y="884"/>
              <a:ext cx="1719" cy="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58" name="Rectangle 65"/>
            <p:cNvSpPr>
              <a:spLocks noChangeArrowheads="1"/>
            </p:cNvSpPr>
            <p:nvPr/>
          </p:nvSpPr>
          <p:spPr bwMode="auto">
            <a:xfrm>
              <a:off x="3488" y="858"/>
              <a:ext cx="1984" cy="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CC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75000"/>
                <a:defRPr/>
              </a:pPr>
              <a:r>
                <a:rPr lang="en-US" sz="2400" dirty="0"/>
                <a:t> infrastructure mode</a:t>
              </a:r>
            </a:p>
            <a:p>
              <a:pPr marL="238125" indent="-238125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  <a:defRPr/>
              </a:pPr>
              <a:r>
                <a:rPr lang="en-US" sz="2000" dirty="0"/>
                <a:t>base station connects mobiles into wired network</a:t>
              </a:r>
            </a:p>
            <a:p>
              <a:pPr marL="238125" indent="-238125">
                <a:lnSpc>
                  <a:spcPct val="90000"/>
                </a:lnSpc>
                <a:spcBef>
                  <a:spcPct val="20000"/>
                </a:spcBef>
                <a:buClr>
                  <a:srgbClr val="000099"/>
                </a:buClr>
                <a:buSzPct val="100000"/>
                <a:buFont typeface="Wingdings" charset="2"/>
                <a:buChar char="§"/>
                <a:defRPr/>
              </a:pPr>
              <a:r>
                <a:rPr lang="en-US" sz="2000" dirty="0"/>
                <a:t>handoff: mobile changes base station providing connection into wired network</a:t>
              </a:r>
            </a:p>
          </p:txBody>
        </p:sp>
        <p:sp>
          <p:nvSpPr>
            <p:cNvPr id="9259" name="Line 84"/>
            <p:cNvSpPr>
              <a:spLocks noChangeShapeType="1"/>
            </p:cNvSpPr>
            <p:nvPr/>
          </p:nvSpPr>
          <p:spPr bwMode="auto">
            <a:xfrm flipH="1">
              <a:off x="3314" y="2446"/>
              <a:ext cx="1072" cy="88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60" name="Line 85"/>
            <p:cNvSpPr>
              <a:spLocks noChangeShapeType="1"/>
            </p:cNvSpPr>
            <p:nvPr/>
          </p:nvSpPr>
          <p:spPr bwMode="auto">
            <a:xfrm flipH="1">
              <a:off x="3747" y="2445"/>
              <a:ext cx="637" cy="90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61" name="Line 86"/>
            <p:cNvSpPr>
              <a:spLocks noChangeShapeType="1"/>
            </p:cNvSpPr>
            <p:nvPr/>
          </p:nvSpPr>
          <p:spPr bwMode="auto">
            <a:xfrm flipH="1">
              <a:off x="2896" y="2453"/>
              <a:ext cx="1470" cy="96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925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5963" y="193675"/>
            <a:ext cx="7772400" cy="954088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grpSp>
        <p:nvGrpSpPr>
          <p:cNvPr id="31782" name="Group 6"/>
          <p:cNvGrpSpPr>
            <a:grpSpLocks/>
          </p:cNvGrpSpPr>
          <p:nvPr/>
        </p:nvGrpSpPr>
        <p:grpSpPr bwMode="auto">
          <a:xfrm>
            <a:off x="4562475" y="2557464"/>
            <a:ext cx="2362200" cy="1762125"/>
            <a:chOff x="3839" y="1737"/>
            <a:chExt cx="1488" cy="1110"/>
          </a:xfrm>
        </p:grpSpPr>
        <p:sp>
          <p:nvSpPr>
            <p:cNvPr id="31783" name="Freeform 7"/>
            <p:cNvSpPr>
              <a:spLocks/>
            </p:cNvSpPr>
            <p:nvPr/>
          </p:nvSpPr>
          <p:spPr bwMode="auto">
            <a:xfrm>
              <a:off x="3839" y="1737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348" name="Text Box 8"/>
            <p:cNvSpPr txBox="1">
              <a:spLocks noChangeArrowheads="1"/>
            </p:cNvSpPr>
            <p:nvPr/>
          </p:nvSpPr>
          <p:spPr bwMode="auto">
            <a:xfrm>
              <a:off x="4146" y="2030"/>
              <a:ext cx="96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network </a:t>
              </a:r>
            </a:p>
            <a:p>
              <a:pPr algn="ctr" eaLnBrk="1" hangingPunct="1">
                <a:defRPr/>
              </a:pPr>
              <a:r>
                <a:rPr lang="en-US" dirty="0">
                  <a:latin typeface="Arial" charset="0"/>
                  <a:cs typeface="Arial" charset="0"/>
                </a:rPr>
                <a:t>infrastructure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98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4">
            <a:extLst>
              <a:ext uri="{FF2B5EF4-FFF2-40B4-BE49-F238E27FC236}">
                <a16:creationId xmlns:a16="http://schemas.microsoft.com/office/drawing/2014/main" id="{5E0FD27C-DA70-B243-BF75-F06F8D477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4217989"/>
            <a:ext cx="3097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Bottleneck throughput:</a:t>
            </a:r>
          </a:p>
        </p:txBody>
      </p:sp>
      <p:sp>
        <p:nvSpPr>
          <p:cNvPr id="28676" name="Rectangle 5">
            <a:extLst>
              <a:ext uri="{FF2B5EF4-FFF2-40B4-BE49-F238E27FC236}">
                <a16:creationId xmlns:a16="http://schemas.microsoft.com/office/drawing/2014/main" id="{DDD4B98A-33B1-7E4F-9F4B-A3A566E0B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2250"/>
            <a:ext cx="91440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2800" dirty="0">
                <a:solidFill>
                  <a:srgbClr val="000099"/>
                </a:solidFill>
                <a:latin typeface="Calibri" panose="020F0502020204030204" pitchFamily="34" charset="0"/>
              </a:rPr>
              <a:t>A straw-man route metric (2): </a:t>
            </a:r>
          </a:p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2800" dirty="0">
                <a:latin typeface="Calibri" panose="020F0502020204030204" pitchFamily="34" charset="0"/>
              </a:rPr>
              <a:t>Maximize bottleneck throughput</a:t>
            </a:r>
          </a:p>
        </p:txBody>
      </p:sp>
      <p:sp>
        <p:nvSpPr>
          <p:cNvPr id="28677" name="Rectangle 6">
            <a:extLst>
              <a:ext uri="{FF2B5EF4-FFF2-40B4-BE49-F238E27FC236}">
                <a16:creationId xmlns:a16="http://schemas.microsoft.com/office/drawing/2014/main" id="{ACE92F27-37E8-CE43-A45F-E80462172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4455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600"/>
          </a:p>
        </p:txBody>
      </p:sp>
      <p:sp>
        <p:nvSpPr>
          <p:cNvPr id="28679" name="Line 8">
            <a:extLst>
              <a:ext uri="{FF2B5EF4-FFF2-40B4-BE49-F238E27FC236}">
                <a16:creationId xmlns:a16="http://schemas.microsoft.com/office/drawing/2014/main" id="{EC8F12E4-FC16-D54E-B216-1129C16107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1770063"/>
            <a:ext cx="14478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8681" name="Line 10">
            <a:extLst>
              <a:ext uri="{FF2B5EF4-FFF2-40B4-BE49-F238E27FC236}">
                <a16:creationId xmlns:a16="http://schemas.microsoft.com/office/drawing/2014/main" id="{2D832738-CB06-614F-8315-F649A70EA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1758950"/>
            <a:ext cx="12954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8682" name="Line 11">
            <a:extLst>
              <a:ext uri="{FF2B5EF4-FFF2-40B4-BE49-F238E27FC236}">
                <a16:creationId xmlns:a16="http://schemas.microsoft.com/office/drawing/2014/main" id="{5C827769-65F7-7A4D-B8CF-0754B90C7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684463"/>
            <a:ext cx="14478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8683" name="Line 12">
            <a:extLst>
              <a:ext uri="{FF2B5EF4-FFF2-40B4-BE49-F238E27FC236}">
                <a16:creationId xmlns:a16="http://schemas.microsoft.com/office/drawing/2014/main" id="{1A938BED-46D3-9940-ABCE-5476E1D106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2673350"/>
            <a:ext cx="12192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8686" name="Text Box 15">
            <a:extLst>
              <a:ext uri="{FF2B5EF4-FFF2-40B4-BE49-F238E27FC236}">
                <a16:creationId xmlns:a16="http://schemas.microsoft.com/office/drawing/2014/main" id="{3102294D-7247-7444-9ABC-63AFEB6C3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1682751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50%</a:t>
            </a:r>
          </a:p>
        </p:txBody>
      </p:sp>
      <p:sp>
        <p:nvSpPr>
          <p:cNvPr id="28687" name="Text Box 16">
            <a:extLst>
              <a:ext uri="{FF2B5EF4-FFF2-40B4-BE49-F238E27FC236}">
                <a16:creationId xmlns:a16="http://schemas.microsoft.com/office/drawing/2014/main" id="{53763C0D-9E6F-0041-AF89-001187E64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682751"/>
            <a:ext cx="28349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Delivery ratio = 100%</a:t>
            </a:r>
          </a:p>
        </p:txBody>
      </p:sp>
      <p:sp>
        <p:nvSpPr>
          <p:cNvPr id="28688" name="Text Box 17">
            <a:extLst>
              <a:ext uri="{FF2B5EF4-FFF2-40B4-BE49-F238E27FC236}">
                <a16:creationId xmlns:a16="http://schemas.microsoft.com/office/drawing/2014/main" id="{C2BFDAC1-939E-994F-A46B-8E2C9A12C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978151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51%</a:t>
            </a:r>
          </a:p>
        </p:txBody>
      </p:sp>
      <p:sp>
        <p:nvSpPr>
          <p:cNvPr id="28689" name="Text Box 18">
            <a:extLst>
              <a:ext uri="{FF2B5EF4-FFF2-40B4-BE49-F238E27FC236}">
                <a16:creationId xmlns:a16="http://schemas.microsoft.com/office/drawing/2014/main" id="{162B99D1-4291-964C-AD18-CB8AFB905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2978151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51%</a:t>
            </a:r>
          </a:p>
        </p:txBody>
      </p:sp>
      <p:sp>
        <p:nvSpPr>
          <p:cNvPr id="28690" name="Text Box 19">
            <a:extLst>
              <a:ext uri="{FF2B5EF4-FFF2-40B4-BE49-F238E27FC236}">
                <a16:creationId xmlns:a16="http://schemas.microsoft.com/office/drawing/2014/main" id="{ED172EEA-2BDC-D347-84DE-FED92B36D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87751"/>
            <a:ext cx="3738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D</a:t>
            </a:r>
          </a:p>
        </p:txBody>
      </p:sp>
      <p:sp>
        <p:nvSpPr>
          <p:cNvPr id="28691" name="Text Box 20">
            <a:extLst>
              <a:ext uri="{FF2B5EF4-FFF2-40B4-BE49-F238E27FC236}">
                <a16:creationId xmlns:a16="http://schemas.microsoft.com/office/drawing/2014/main" id="{172DE6D6-0029-7C40-8C4F-643A6E8D4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333626"/>
            <a:ext cx="3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</a:t>
            </a:r>
          </a:p>
        </p:txBody>
      </p:sp>
      <p:sp>
        <p:nvSpPr>
          <p:cNvPr id="28692" name="Text Box 21">
            <a:extLst>
              <a:ext uri="{FF2B5EF4-FFF2-40B4-BE49-F238E27FC236}">
                <a16:creationId xmlns:a16="http://schemas.microsoft.com/office/drawing/2014/main" id="{A995AE78-C900-2048-879C-4429DF9C3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073151"/>
            <a:ext cx="351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B</a:t>
            </a:r>
          </a:p>
        </p:txBody>
      </p:sp>
      <p:sp>
        <p:nvSpPr>
          <p:cNvPr id="28693" name="Text Box 22">
            <a:extLst>
              <a:ext uri="{FF2B5EF4-FFF2-40B4-BE49-F238E27FC236}">
                <a16:creationId xmlns:a16="http://schemas.microsoft.com/office/drawing/2014/main" id="{491535C8-A37E-E54B-BC7C-82DF8A8FD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292351"/>
            <a:ext cx="348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C</a:t>
            </a:r>
          </a:p>
        </p:txBody>
      </p:sp>
      <p:sp>
        <p:nvSpPr>
          <p:cNvPr id="28694" name="Text Box 23">
            <a:extLst>
              <a:ext uri="{FF2B5EF4-FFF2-40B4-BE49-F238E27FC236}">
                <a16:creationId xmlns:a16="http://schemas.microsoft.com/office/drawing/2014/main" id="{4E4DC2D7-44EC-FA45-BC2F-43CECC674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224464"/>
            <a:ext cx="2548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Actual throughput:</a:t>
            </a:r>
          </a:p>
        </p:txBody>
      </p:sp>
      <p:sp>
        <p:nvSpPr>
          <p:cNvPr id="28695" name="Text Box 24">
            <a:extLst>
              <a:ext uri="{FF2B5EF4-FFF2-40B4-BE49-F238E27FC236}">
                <a16:creationId xmlns:a16="http://schemas.microsoft.com/office/drawing/2014/main" id="{8B8A323A-AD79-D440-8446-04711E1C0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083176"/>
            <a:ext cx="472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A-B-C :  ABBABBABB = </a:t>
            </a:r>
            <a:r>
              <a:rPr lang="en-US" altLang="en-US" sz="2400" u="sng">
                <a:latin typeface="Gadget" charset="0"/>
              </a:rPr>
              <a:t>33%</a:t>
            </a:r>
            <a:r>
              <a:rPr lang="en-US" altLang="en-US" sz="2400">
                <a:latin typeface="Gadget" charset="0"/>
              </a:rPr>
              <a:t> 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A-D-C :  AADDAADD    = 25% </a:t>
            </a:r>
          </a:p>
        </p:txBody>
      </p:sp>
      <p:sp>
        <p:nvSpPr>
          <p:cNvPr id="28696" name="AutoShape 25">
            <a:extLst>
              <a:ext uri="{FF2B5EF4-FFF2-40B4-BE49-F238E27FC236}">
                <a16:creationId xmlns:a16="http://schemas.microsoft.com/office/drawing/2014/main" id="{5A5F9DC7-484D-7244-94C7-2E9B5EB27721}"/>
              </a:ext>
            </a:extLst>
          </p:cNvPr>
          <p:cNvSpPr>
            <a:spLocks/>
          </p:cNvSpPr>
          <p:nvPr/>
        </p:nvSpPr>
        <p:spPr bwMode="auto">
          <a:xfrm>
            <a:off x="5029200" y="5159375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97" name="AutoShape 26">
            <a:extLst>
              <a:ext uri="{FF2B5EF4-FFF2-40B4-BE49-F238E27FC236}">
                <a16:creationId xmlns:a16="http://schemas.microsoft.com/office/drawing/2014/main" id="{145B1B7E-778B-4B48-80D1-7930999C8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48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98" name="AutoShape 27">
            <a:extLst>
              <a:ext uri="{FF2B5EF4-FFF2-40B4-BE49-F238E27FC236}">
                <a16:creationId xmlns:a16="http://schemas.microsoft.com/office/drawing/2014/main" id="{4493DA22-6CC0-4D4E-9DC9-CF78C658D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067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99" name="AutoShape 28">
            <a:extLst>
              <a:ext uri="{FF2B5EF4-FFF2-40B4-BE49-F238E27FC236}">
                <a16:creationId xmlns:a16="http://schemas.microsoft.com/office/drawing/2014/main" id="{277E5F5E-CE41-1041-B655-E8439F4FA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067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0" name="AutoShape 29">
            <a:extLst>
              <a:ext uri="{FF2B5EF4-FFF2-40B4-BE49-F238E27FC236}">
                <a16:creationId xmlns:a16="http://schemas.microsoft.com/office/drawing/2014/main" id="{07390199-207C-E247-BF5E-CD1D24EF2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48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1" name="AutoShape 30">
            <a:extLst>
              <a:ext uri="{FF2B5EF4-FFF2-40B4-BE49-F238E27FC236}">
                <a16:creationId xmlns:a16="http://schemas.microsoft.com/office/drawing/2014/main" id="{874F7C8E-C78F-CA48-B9F3-83D2B50D6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067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2" name="AutoShape 31">
            <a:extLst>
              <a:ext uri="{FF2B5EF4-FFF2-40B4-BE49-F238E27FC236}">
                <a16:creationId xmlns:a16="http://schemas.microsoft.com/office/drawing/2014/main" id="{AD052FBB-0E69-184F-AA32-E52BD5D79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775" y="5448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3" name="AutoShape 32">
            <a:extLst>
              <a:ext uri="{FF2B5EF4-FFF2-40B4-BE49-F238E27FC236}">
                <a16:creationId xmlns:a16="http://schemas.microsoft.com/office/drawing/2014/main" id="{5EA4BEA8-B2DC-FD40-AD61-9341AED45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4483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4" name="Text Box 33">
            <a:extLst>
              <a:ext uri="{FF2B5EF4-FFF2-40B4-BE49-F238E27FC236}">
                <a16:creationId xmlns:a16="http://schemas.microsoft.com/office/drawing/2014/main" id="{4409D8A8-9E26-F84B-AF9B-4847E3812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4076701"/>
            <a:ext cx="386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A-B-C = 50% 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A-D-C = </a:t>
            </a:r>
            <a:r>
              <a:rPr lang="en-US" altLang="en-US" sz="2400" u="sng">
                <a:latin typeface="Gadget" charset="0"/>
              </a:rPr>
              <a:t>51%</a:t>
            </a:r>
            <a:endParaRPr lang="en-US" altLang="en-US" sz="2400">
              <a:latin typeface="Gadget" charset="0"/>
            </a:endParaRPr>
          </a:p>
        </p:txBody>
      </p:sp>
      <p:sp>
        <p:nvSpPr>
          <p:cNvPr id="28705" name="AutoShape 34">
            <a:extLst>
              <a:ext uri="{FF2B5EF4-FFF2-40B4-BE49-F238E27FC236}">
                <a16:creationId xmlns:a16="http://schemas.microsoft.com/office/drawing/2014/main" id="{7989B0CA-25BA-8E4E-9350-DE612B4790B1}"/>
              </a:ext>
            </a:extLst>
          </p:cNvPr>
          <p:cNvSpPr>
            <a:spLocks/>
          </p:cNvSpPr>
          <p:nvPr/>
        </p:nvSpPr>
        <p:spPr bwMode="auto">
          <a:xfrm>
            <a:off x="5638800" y="4152900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06" name="Text Box 35">
            <a:extLst>
              <a:ext uri="{FF2B5EF4-FFF2-40B4-BE49-F238E27FC236}">
                <a16:creationId xmlns:a16="http://schemas.microsoft.com/office/drawing/2014/main" id="{FB1C3EF5-4B04-5D42-80D2-74C3E0C5E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161089"/>
            <a:ext cx="82867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Key Idea: In a shared medium links are not independent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245128-60B3-4640-A7CB-4F28281C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20</a:t>
            </a:fld>
            <a:endParaRPr lang="en-US"/>
          </a:p>
        </p:txBody>
      </p:sp>
      <p:sp>
        <p:nvSpPr>
          <p:cNvPr id="28678" name="Oval 7">
            <a:extLst>
              <a:ext uri="{FF2B5EF4-FFF2-40B4-BE49-F238E27FC236}">
                <a16:creationId xmlns:a16="http://schemas.microsoft.com/office/drawing/2014/main" id="{686E3595-D664-FE4E-BE3B-4FCD775B9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7973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0" name="Oval 9">
            <a:extLst>
              <a:ext uri="{FF2B5EF4-FFF2-40B4-BE49-F238E27FC236}">
                <a16:creationId xmlns:a16="http://schemas.microsoft.com/office/drawing/2014/main" id="{A5F47EC7-4CD2-7341-8A03-598BCE46F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54153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4" name="Oval 13">
            <a:extLst>
              <a:ext uri="{FF2B5EF4-FFF2-40B4-BE49-F238E27FC236}">
                <a16:creationId xmlns:a16="http://schemas.microsoft.com/office/drawing/2014/main" id="{0EDDB7E7-590A-F942-BC56-CE3094030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1793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85" name="Oval 14">
            <a:extLst>
              <a:ext uri="{FF2B5EF4-FFF2-40B4-BE49-F238E27FC236}">
                <a16:creationId xmlns:a16="http://schemas.microsoft.com/office/drawing/2014/main" id="{ADEC497A-075B-9E44-AEEA-A54F0A106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37973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11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94" grpId="0"/>
      <p:bldP spid="28695" grpId="0"/>
      <p:bldP spid="28696" grpId="0" animBg="1"/>
      <p:bldP spid="28697" grpId="0" animBg="1"/>
      <p:bldP spid="28698" grpId="0" animBg="1"/>
      <p:bldP spid="28699" grpId="0" animBg="1"/>
      <p:bldP spid="28700" grpId="0" animBg="1"/>
      <p:bldP spid="28701" grpId="0" animBg="1"/>
      <p:bldP spid="28702" grpId="0" animBg="1"/>
      <p:bldP spid="28703" grpId="0" animBg="1"/>
      <p:bldP spid="28704" grpId="0"/>
      <p:bldP spid="28705" grpId="0" animBg="1"/>
      <p:bldP spid="2870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4">
            <a:extLst>
              <a:ext uri="{FF2B5EF4-FFF2-40B4-BE49-F238E27FC236}">
                <a16:creationId xmlns:a16="http://schemas.microsoft.com/office/drawing/2014/main" id="{1D936297-E21C-7D4A-8BCB-992AF867A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538" y="3733801"/>
            <a:ext cx="1992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A-B-C = </a:t>
            </a:r>
            <a:r>
              <a:rPr lang="en-US" altLang="en-US" sz="2400" u="sng">
                <a:latin typeface="Gadget" charset="0"/>
              </a:rPr>
              <a:t>51%</a:t>
            </a:r>
            <a:endParaRPr lang="en-US" altLang="en-US" sz="2400">
              <a:latin typeface="Gadget" charset="0"/>
            </a:endParaRP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       A-C = 50% </a:t>
            </a: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B3E89A91-A6CC-5447-8233-98F72B50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2800" dirty="0">
                <a:solidFill>
                  <a:srgbClr val="000099"/>
                </a:solidFill>
                <a:latin typeface="Calibri" panose="020F0502020204030204" pitchFamily="34" charset="0"/>
              </a:rPr>
              <a:t>A straw-man metric (3):</a:t>
            </a:r>
          </a:p>
          <a:p>
            <a:pPr algn="ctr">
              <a:spcBef>
                <a:spcPct val="0"/>
              </a:spcBef>
              <a:buClrTx/>
              <a:buSzTx/>
            </a:pPr>
            <a:r>
              <a:rPr lang="en-US" altLang="en-US" sz="2800" dirty="0">
                <a:latin typeface="Calibri" panose="020F0502020204030204" pitchFamily="34" charset="0"/>
              </a:rPr>
              <a:t>Maximize end-to-end delivery ratio</a:t>
            </a:r>
            <a:endParaRPr lang="en-US" altLang="en-US" sz="2800" b="1" dirty="0">
              <a:latin typeface="Calibri" panose="020F0502020204030204" pitchFamily="34" charset="0"/>
            </a:endParaRPr>
          </a:p>
        </p:txBody>
      </p:sp>
      <p:sp>
        <p:nvSpPr>
          <p:cNvPr id="29701" name="Rectangle 6">
            <a:extLst>
              <a:ext uri="{FF2B5EF4-FFF2-40B4-BE49-F238E27FC236}">
                <a16:creationId xmlns:a16="http://schemas.microsoft.com/office/drawing/2014/main" id="{34077133-D384-7744-A18C-CFACC5474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144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600" b="1"/>
          </a:p>
        </p:txBody>
      </p:sp>
      <p:sp>
        <p:nvSpPr>
          <p:cNvPr id="29703" name="Line 8">
            <a:extLst>
              <a:ext uri="{FF2B5EF4-FFF2-40B4-BE49-F238E27FC236}">
                <a16:creationId xmlns:a16="http://schemas.microsoft.com/office/drawing/2014/main" id="{8041D984-D311-6146-81D7-684130A96F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1988" y="2144713"/>
            <a:ext cx="14478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9705" name="Line 10">
            <a:extLst>
              <a:ext uri="{FF2B5EF4-FFF2-40B4-BE49-F238E27FC236}">
                <a16:creationId xmlns:a16="http://schemas.microsoft.com/office/drawing/2014/main" id="{6418EBA2-3F2F-CE40-ADDB-04B6A074A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149475"/>
            <a:ext cx="1295400" cy="685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9706" name="Line 11">
            <a:extLst>
              <a:ext uri="{FF2B5EF4-FFF2-40B4-BE49-F238E27FC236}">
                <a16:creationId xmlns:a16="http://schemas.microsoft.com/office/drawing/2014/main" id="{051AABDD-3606-B647-88FE-6D24494E35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1988" y="2982913"/>
            <a:ext cx="3048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9708" name="Text Box 13">
            <a:extLst>
              <a:ext uri="{FF2B5EF4-FFF2-40B4-BE49-F238E27FC236}">
                <a16:creationId xmlns:a16="http://schemas.microsoft.com/office/drawing/2014/main" id="{16997E57-92AB-FC44-8FF4-263DF779C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438" y="1997076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51%</a:t>
            </a:r>
          </a:p>
        </p:txBody>
      </p:sp>
      <p:sp>
        <p:nvSpPr>
          <p:cNvPr id="29709" name="Text Box 14">
            <a:extLst>
              <a:ext uri="{FF2B5EF4-FFF2-40B4-BE49-F238E27FC236}">
                <a16:creationId xmlns:a16="http://schemas.microsoft.com/office/drawing/2014/main" id="{65D6F96D-AF16-7849-A0B8-8BE49BCD0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1997076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100%</a:t>
            </a:r>
          </a:p>
        </p:txBody>
      </p:sp>
      <p:sp>
        <p:nvSpPr>
          <p:cNvPr id="29710" name="Text Box 15">
            <a:extLst>
              <a:ext uri="{FF2B5EF4-FFF2-40B4-BE49-F238E27FC236}">
                <a16:creationId xmlns:a16="http://schemas.microsoft.com/office/drawing/2014/main" id="{877E56C8-CAB4-CE4F-82A8-7A3C9829B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2971801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50%</a:t>
            </a:r>
          </a:p>
        </p:txBody>
      </p:sp>
      <p:sp>
        <p:nvSpPr>
          <p:cNvPr id="29711" name="Text Box 16">
            <a:extLst>
              <a:ext uri="{FF2B5EF4-FFF2-40B4-BE49-F238E27FC236}">
                <a16:creationId xmlns:a16="http://schemas.microsoft.com/office/drawing/2014/main" id="{BF2772EF-6E39-584B-B073-8B35020A2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682876"/>
            <a:ext cx="3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</a:t>
            </a:r>
            <a:endParaRPr lang="en-US" altLang="en-US" sz="2400" b="1">
              <a:latin typeface="Gadget" charset="0"/>
            </a:endParaRPr>
          </a:p>
        </p:txBody>
      </p:sp>
      <p:sp>
        <p:nvSpPr>
          <p:cNvPr id="29712" name="Text Box 17">
            <a:extLst>
              <a:ext uri="{FF2B5EF4-FFF2-40B4-BE49-F238E27FC236}">
                <a16:creationId xmlns:a16="http://schemas.microsoft.com/office/drawing/2014/main" id="{853DCEF4-FBAE-EB45-9984-46B288EE9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8" y="1447801"/>
            <a:ext cx="351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B</a:t>
            </a:r>
            <a:endParaRPr lang="en-US" altLang="en-US" sz="2400" b="1">
              <a:latin typeface="Gadget" charset="0"/>
            </a:endParaRPr>
          </a:p>
        </p:txBody>
      </p:sp>
      <p:sp>
        <p:nvSpPr>
          <p:cNvPr id="29713" name="Text Box 18">
            <a:extLst>
              <a:ext uri="{FF2B5EF4-FFF2-40B4-BE49-F238E27FC236}">
                <a16:creationId xmlns:a16="http://schemas.microsoft.com/office/drawing/2014/main" id="{E4CCAD13-7DBC-0647-AAAC-AFCAE5F06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988" y="2667001"/>
            <a:ext cx="348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C</a:t>
            </a:r>
            <a:endParaRPr lang="en-US" altLang="en-US" sz="2400" b="1">
              <a:latin typeface="Gadget" charset="0"/>
            </a:endParaRPr>
          </a:p>
        </p:txBody>
      </p:sp>
      <p:sp>
        <p:nvSpPr>
          <p:cNvPr id="29714" name="Text Box 19">
            <a:extLst>
              <a:ext uri="{FF2B5EF4-FFF2-40B4-BE49-F238E27FC236}">
                <a16:creationId xmlns:a16="http://schemas.microsoft.com/office/drawing/2014/main" id="{B09ACBB1-5E24-E748-A3EE-D7A53C50B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892676"/>
            <a:ext cx="2548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Actual throughput:</a:t>
            </a:r>
          </a:p>
        </p:txBody>
      </p:sp>
      <p:sp>
        <p:nvSpPr>
          <p:cNvPr id="29715" name="Text Box 20">
            <a:extLst>
              <a:ext uri="{FF2B5EF4-FFF2-40B4-BE49-F238E27FC236}">
                <a16:creationId xmlns:a16="http://schemas.microsoft.com/office/drawing/2014/main" id="{0443226E-1502-1649-A004-5452F4595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4740276"/>
            <a:ext cx="37731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A-B-C : ABBABBABB = 33% </a:t>
            </a:r>
          </a:p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Gadget" charset="0"/>
              </a:rPr>
              <a:t>       A-C : AAAAAAAA   = </a:t>
            </a:r>
            <a:r>
              <a:rPr lang="en-US" altLang="en-US" sz="2400" u="sng">
                <a:latin typeface="Gadget" charset="0"/>
              </a:rPr>
              <a:t>50% </a:t>
            </a:r>
          </a:p>
        </p:txBody>
      </p:sp>
      <p:sp>
        <p:nvSpPr>
          <p:cNvPr id="29716" name="AutoShape 21">
            <a:extLst>
              <a:ext uri="{FF2B5EF4-FFF2-40B4-BE49-F238E27FC236}">
                <a16:creationId xmlns:a16="http://schemas.microsoft.com/office/drawing/2014/main" id="{AC0AD54A-ED47-E744-868C-1780F3EE7965}"/>
              </a:ext>
            </a:extLst>
          </p:cNvPr>
          <p:cNvSpPr>
            <a:spLocks/>
          </p:cNvSpPr>
          <p:nvPr/>
        </p:nvSpPr>
        <p:spPr bwMode="auto">
          <a:xfrm>
            <a:off x="5029200" y="4827588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17" name="AutoShape 22">
            <a:extLst>
              <a:ext uri="{FF2B5EF4-FFF2-40B4-BE49-F238E27FC236}">
                <a16:creationId xmlns:a16="http://schemas.microsoft.com/office/drawing/2014/main" id="{ECCD40F0-0A5D-C84A-A535-196499C3A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500" y="5094288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18" name="AutoShape 23">
            <a:extLst>
              <a:ext uri="{FF2B5EF4-FFF2-40B4-BE49-F238E27FC236}">
                <a16:creationId xmlns:a16="http://schemas.microsoft.com/office/drawing/2014/main" id="{DD70C85E-77B4-8641-A424-B067D3AD6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735513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19" name="AutoShape 24">
            <a:extLst>
              <a:ext uri="{FF2B5EF4-FFF2-40B4-BE49-F238E27FC236}">
                <a16:creationId xmlns:a16="http://schemas.microsoft.com/office/drawing/2014/main" id="{415D065A-A9B1-0E48-AEF5-F9CDA46E4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735513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0" name="AutoShape 25">
            <a:extLst>
              <a:ext uri="{FF2B5EF4-FFF2-40B4-BE49-F238E27FC236}">
                <a16:creationId xmlns:a16="http://schemas.microsoft.com/office/drawing/2014/main" id="{C92ED019-F156-D44F-93A2-4B1991EC4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363" y="5105400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1" name="AutoShape 26">
            <a:extLst>
              <a:ext uri="{FF2B5EF4-FFF2-40B4-BE49-F238E27FC236}">
                <a16:creationId xmlns:a16="http://schemas.microsoft.com/office/drawing/2014/main" id="{EE8A2DBA-A363-0649-B025-D7687A870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735513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2" name="AutoShape 27">
            <a:extLst>
              <a:ext uri="{FF2B5EF4-FFF2-40B4-BE49-F238E27FC236}">
                <a16:creationId xmlns:a16="http://schemas.microsoft.com/office/drawing/2014/main" id="{99BFCFB4-7663-1644-AA04-60AC27D02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00" y="5094288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3" name="AutoShape 28">
            <a:extLst>
              <a:ext uri="{FF2B5EF4-FFF2-40B4-BE49-F238E27FC236}">
                <a16:creationId xmlns:a16="http://schemas.microsoft.com/office/drawing/2014/main" id="{6F893051-EDF6-8A45-89C3-B9AD4E49A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5094288"/>
            <a:ext cx="152400" cy="2286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4" name="Text Box 29">
            <a:extLst>
              <a:ext uri="{FF2B5EF4-FFF2-40B4-BE49-F238E27FC236}">
                <a16:creationId xmlns:a16="http://schemas.microsoft.com/office/drawing/2014/main" id="{893DCA05-45C0-684F-9295-649EDD78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86201"/>
            <a:ext cx="3383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Gadget" charset="0"/>
              </a:rPr>
              <a:t>End-to-end delivery ratio:</a:t>
            </a:r>
          </a:p>
        </p:txBody>
      </p:sp>
      <p:sp>
        <p:nvSpPr>
          <p:cNvPr id="29725" name="AutoShape 30">
            <a:extLst>
              <a:ext uri="{FF2B5EF4-FFF2-40B4-BE49-F238E27FC236}">
                <a16:creationId xmlns:a16="http://schemas.microsoft.com/office/drawing/2014/main" id="{7A3B66EF-7E03-874B-81AA-364547EBC6FF}"/>
              </a:ext>
            </a:extLst>
          </p:cNvPr>
          <p:cNvSpPr>
            <a:spLocks/>
          </p:cNvSpPr>
          <p:nvPr/>
        </p:nvSpPr>
        <p:spPr bwMode="auto">
          <a:xfrm>
            <a:off x="6230938" y="3821113"/>
            <a:ext cx="76200" cy="6858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26" name="Rectangle 31">
            <a:extLst>
              <a:ext uri="{FF2B5EF4-FFF2-40B4-BE49-F238E27FC236}">
                <a16:creationId xmlns:a16="http://schemas.microsoft.com/office/drawing/2014/main" id="{874C6F59-622F-6746-B8AF-F3C1BC87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713" y="3846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  <p:sp>
        <p:nvSpPr>
          <p:cNvPr id="29727" name="Text Box 32">
            <a:extLst>
              <a:ext uri="{FF2B5EF4-FFF2-40B4-BE49-F238E27FC236}">
                <a16:creationId xmlns:a16="http://schemas.microsoft.com/office/drawing/2014/main" id="{1E7E84D6-C64E-8D44-9D45-01AFC602C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8" y="6105525"/>
            <a:ext cx="82867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Key Idea: Again, links are not independent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BFE2DE-B822-8446-96A9-A892F27F2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21</a:t>
            </a:fld>
            <a:endParaRPr lang="en-US"/>
          </a:p>
        </p:txBody>
      </p:sp>
      <p:sp>
        <p:nvSpPr>
          <p:cNvPr id="29702" name="Oval 7">
            <a:extLst>
              <a:ext uri="{FF2B5EF4-FFF2-40B4-BE49-F238E27FC236}">
                <a16:creationId xmlns:a16="http://schemas.microsoft.com/office/drawing/2014/main" id="{3F94B4F0-AF1A-3D47-A7F5-9835F7746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27543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4" name="Oval 9">
            <a:extLst>
              <a:ext uri="{FF2B5EF4-FFF2-40B4-BE49-F238E27FC236}">
                <a16:creationId xmlns:a16="http://schemas.microsoft.com/office/drawing/2014/main" id="{E34FBF80-2EAE-F140-9190-AA6D4BB29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9788" y="19161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7" name="Oval 12">
            <a:extLst>
              <a:ext uri="{FF2B5EF4-FFF2-40B4-BE49-F238E27FC236}">
                <a16:creationId xmlns:a16="http://schemas.microsoft.com/office/drawing/2014/main" id="{FBE1C9C7-0B0A-814C-A300-C093F8465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9988" y="27543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97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14" grpId="0"/>
      <p:bldP spid="29715" grpId="0"/>
      <p:bldP spid="29716" grpId="0" animBg="1"/>
      <p:bldP spid="29717" grpId="0" animBg="1"/>
      <p:bldP spid="29718" grpId="0" animBg="1"/>
      <p:bldP spid="29719" grpId="0" animBg="1"/>
      <p:bldP spid="29720" grpId="0" animBg="1"/>
      <p:bldP spid="29721" grpId="0" animBg="1"/>
      <p:bldP spid="29722" grpId="0" animBg="1"/>
      <p:bldP spid="29723" grpId="0" animBg="1"/>
      <p:bldP spid="29724" grpId="0"/>
      <p:bldP spid="29725" grpId="0" animBg="1"/>
      <p:bldP spid="297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4">
            <a:extLst>
              <a:ext uri="{FF2B5EF4-FFF2-40B4-BE49-F238E27FC236}">
                <a16:creationId xmlns:a16="http://schemas.microsoft.com/office/drawing/2014/main" id="{664BEA7C-2FF2-8D41-A708-A69A62EBC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144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600" dirty="0">
                <a:latin typeface="Calibri" panose="020F0502020204030204" pitchFamily="34" charset="0"/>
              </a:rPr>
              <a:t>Minimize total transmissions per packet</a:t>
            </a:r>
          </a:p>
          <a:p>
            <a:pPr algn="ctr"/>
            <a:r>
              <a:rPr lang="en-US" altLang="en-US" sz="2600" dirty="0">
                <a:latin typeface="Calibri" panose="020F0502020204030204" pitchFamily="34" charset="0"/>
              </a:rPr>
              <a:t>(ETX, ‘Expected Transmission Count’)</a:t>
            </a: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E12FFC45-6236-174A-8E34-D9187B467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-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99"/>
                </a:solidFill>
                <a:latin typeface="Calibri" panose="020F0502020204030204" pitchFamily="34" charset="0"/>
              </a:rPr>
              <a:t>Wireless routing metric: ETX</a:t>
            </a:r>
          </a:p>
        </p:txBody>
      </p:sp>
      <p:sp>
        <p:nvSpPr>
          <p:cNvPr id="30725" name="Text Box 6">
            <a:extLst>
              <a:ext uri="{FF2B5EF4-FFF2-40B4-BE49-F238E27FC236}">
                <a16:creationId xmlns:a16="http://schemas.microsoft.com/office/drawing/2014/main" id="{2C195C6A-D504-AC4A-9C41-D2A0C17E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latin typeface="Calibri" panose="020F0502020204030204" pitchFamily="34" charset="0"/>
              </a:rPr>
              <a:t>Link throughput </a:t>
            </a:r>
            <a:r>
              <a:rPr lang="en-US" altLang="en-US" sz="3600" b="1" dirty="0">
                <a:latin typeface="Calibri" panose="020F0502020204030204" pitchFamily="34" charset="0"/>
                <a:sym typeface="Symbol" pitchFamily="2" charset="2"/>
              </a:rPr>
              <a:t></a:t>
            </a:r>
            <a:r>
              <a:rPr lang="en-US" altLang="en-US" sz="2800" dirty="0">
                <a:latin typeface="Calibri" panose="020F0502020204030204" pitchFamily="34" charset="0"/>
                <a:sym typeface="Symbol" pitchFamily="2" charset="2"/>
              </a:rPr>
              <a:t> </a:t>
            </a:r>
            <a:r>
              <a:rPr lang="en-US" altLang="en-US" sz="3200" dirty="0">
                <a:latin typeface="Calibri" panose="020F0502020204030204" pitchFamily="34" charset="0"/>
              </a:rPr>
              <a:t> 1/ Link ETX</a:t>
            </a:r>
          </a:p>
        </p:txBody>
      </p:sp>
      <p:sp>
        <p:nvSpPr>
          <p:cNvPr id="30726" name="Oval 7">
            <a:extLst>
              <a:ext uri="{FF2B5EF4-FFF2-40B4-BE49-F238E27FC236}">
                <a16:creationId xmlns:a16="http://schemas.microsoft.com/office/drawing/2014/main" id="{37616655-D2AE-D041-8B0B-D1A48C503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4860925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27" name="Oval 8">
            <a:extLst>
              <a:ext uri="{FF2B5EF4-FFF2-40B4-BE49-F238E27FC236}">
                <a16:creationId xmlns:a16="http://schemas.microsoft.com/office/drawing/2014/main" id="{0370A0E6-242B-974D-A60B-3B1F649E9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860925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28" name="Line 9">
            <a:extLst>
              <a:ext uri="{FF2B5EF4-FFF2-40B4-BE49-F238E27FC236}">
                <a16:creationId xmlns:a16="http://schemas.microsoft.com/office/drawing/2014/main" id="{6D1E4B45-A123-FF45-B419-A17417728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9025" y="5241925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29" name="Oval 10">
            <a:extLst>
              <a:ext uri="{FF2B5EF4-FFF2-40B4-BE49-F238E27FC236}">
                <a16:creationId xmlns:a16="http://schemas.microsoft.com/office/drawing/2014/main" id="{81179B07-0FB9-4D4E-985C-B1D2647E2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3408363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30" name="Oval 11">
            <a:extLst>
              <a:ext uri="{FF2B5EF4-FFF2-40B4-BE49-F238E27FC236}">
                <a16:creationId xmlns:a16="http://schemas.microsoft.com/office/drawing/2014/main" id="{5EE7DAE9-E73A-BF41-9F91-A121314F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408363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31" name="Line 12">
            <a:extLst>
              <a:ext uri="{FF2B5EF4-FFF2-40B4-BE49-F238E27FC236}">
                <a16:creationId xmlns:a16="http://schemas.microsoft.com/office/drawing/2014/main" id="{F16D3DEE-B536-B64C-8492-37E094974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9025" y="363696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32" name="Oval 13">
            <a:extLst>
              <a:ext uri="{FF2B5EF4-FFF2-40B4-BE49-F238E27FC236}">
                <a16:creationId xmlns:a16="http://schemas.microsoft.com/office/drawing/2014/main" id="{FA529A7D-381A-024E-A7D9-107AF25BF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4094163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33" name="Oval 14">
            <a:extLst>
              <a:ext uri="{FF2B5EF4-FFF2-40B4-BE49-F238E27FC236}">
                <a16:creationId xmlns:a16="http://schemas.microsoft.com/office/drawing/2014/main" id="{BBD6F67C-68CF-AE45-AE5C-7D1D4DC8C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094163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34" name="Line 15">
            <a:extLst>
              <a:ext uri="{FF2B5EF4-FFF2-40B4-BE49-F238E27FC236}">
                <a16:creationId xmlns:a16="http://schemas.microsoft.com/office/drawing/2014/main" id="{F23BF109-5E09-DE48-9814-72DB1C32BA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9025" y="439896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35" name="Text Box 16">
            <a:extLst>
              <a:ext uri="{FF2B5EF4-FFF2-40B4-BE49-F238E27FC236}">
                <a16:creationId xmlns:a16="http://schemas.microsoft.com/office/drawing/2014/main" id="{B19B84E2-2105-4F4F-BEFE-0AC1E246B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2787651"/>
            <a:ext cx="1922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 dirty="0">
                <a:latin typeface="Calibri" panose="020F0502020204030204" pitchFamily="34" charset="0"/>
              </a:rPr>
              <a:t>Delivery Ratio</a:t>
            </a:r>
          </a:p>
        </p:txBody>
      </p:sp>
      <p:sp>
        <p:nvSpPr>
          <p:cNvPr id="30736" name="Text Box 17">
            <a:extLst>
              <a:ext uri="{FF2B5EF4-FFF2-40B4-BE49-F238E27FC236}">
                <a16:creationId xmlns:a16="http://schemas.microsoft.com/office/drawing/2014/main" id="{2F572F7C-EFC9-9743-8B45-334EC3D40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336926"/>
            <a:ext cx="871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100%</a:t>
            </a:r>
          </a:p>
        </p:txBody>
      </p:sp>
      <p:sp>
        <p:nvSpPr>
          <p:cNvPr id="30737" name="Text Box 18">
            <a:extLst>
              <a:ext uri="{FF2B5EF4-FFF2-40B4-BE49-F238E27FC236}">
                <a16:creationId xmlns:a16="http://schemas.microsoft.com/office/drawing/2014/main" id="{03244249-9AFA-C84C-9B77-B2096A94D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4006851"/>
            <a:ext cx="715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50%</a:t>
            </a:r>
          </a:p>
        </p:txBody>
      </p:sp>
      <p:sp>
        <p:nvSpPr>
          <p:cNvPr id="30738" name="Text Box 19">
            <a:extLst>
              <a:ext uri="{FF2B5EF4-FFF2-40B4-BE49-F238E27FC236}">
                <a16:creationId xmlns:a16="http://schemas.microsoft.com/office/drawing/2014/main" id="{47A106CA-1071-A742-8E6B-5680A98AD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4768851"/>
            <a:ext cx="715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33%</a:t>
            </a:r>
          </a:p>
        </p:txBody>
      </p:sp>
      <p:sp>
        <p:nvSpPr>
          <p:cNvPr id="30739" name="Line 20">
            <a:extLst>
              <a:ext uri="{FF2B5EF4-FFF2-40B4-BE49-F238E27FC236}">
                <a16:creationId xmlns:a16="http://schemas.microsoft.com/office/drawing/2014/main" id="{734908E7-88E3-8546-A006-63080C8A3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9025" y="4170363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40" name="AutoShape 21">
            <a:extLst>
              <a:ext uri="{FF2B5EF4-FFF2-40B4-BE49-F238E27FC236}">
                <a16:creationId xmlns:a16="http://schemas.microsoft.com/office/drawing/2014/main" id="{1602A64C-BB99-5646-ACDE-57F0EB14A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3941763"/>
            <a:ext cx="304800" cy="3810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41" name="Line 22">
            <a:extLst>
              <a:ext uri="{FF2B5EF4-FFF2-40B4-BE49-F238E27FC236}">
                <a16:creationId xmlns:a16="http://schemas.microsoft.com/office/drawing/2014/main" id="{DEE3537A-0FEF-F545-9582-C57CBF72A5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3150" y="5013325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42" name="Line 23">
            <a:extLst>
              <a:ext uri="{FF2B5EF4-FFF2-40B4-BE49-F238E27FC236}">
                <a16:creationId xmlns:a16="http://schemas.microsoft.com/office/drawing/2014/main" id="{B3C8B4C6-4F71-5E4E-BBE3-73950B47C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3150" y="4784725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0743" name="AutoShape 24">
            <a:extLst>
              <a:ext uri="{FF2B5EF4-FFF2-40B4-BE49-F238E27FC236}">
                <a16:creationId xmlns:a16="http://schemas.microsoft.com/office/drawing/2014/main" id="{C915CDE0-1E07-644C-85C4-2DE359E4B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564" y="4637089"/>
            <a:ext cx="179387" cy="22383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44" name="AutoShape 25">
            <a:extLst>
              <a:ext uri="{FF2B5EF4-FFF2-40B4-BE49-F238E27FC236}">
                <a16:creationId xmlns:a16="http://schemas.microsoft.com/office/drawing/2014/main" id="{221826D5-D543-7947-B889-E6E7B5AAD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564" y="4937125"/>
            <a:ext cx="179387" cy="223838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45" name="Text Box 26">
            <a:extLst>
              <a:ext uri="{FF2B5EF4-FFF2-40B4-BE49-F238E27FC236}">
                <a16:creationId xmlns:a16="http://schemas.microsoft.com/office/drawing/2014/main" id="{44D4AB49-9F5A-CB41-8CB0-9F2B508A2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113" y="2803526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latin typeface="Calibri" panose="020F0502020204030204" pitchFamily="34" charset="0"/>
              </a:rPr>
              <a:t>Throughput</a:t>
            </a:r>
            <a:endParaRPr lang="en-US" altLang="en-US" sz="2400" b="1" u="sng">
              <a:latin typeface="Calibri" panose="020F0502020204030204" pitchFamily="34" charset="0"/>
            </a:endParaRPr>
          </a:p>
        </p:txBody>
      </p:sp>
      <p:sp>
        <p:nvSpPr>
          <p:cNvPr id="30746" name="Text Box 27">
            <a:extLst>
              <a:ext uri="{FF2B5EF4-FFF2-40B4-BE49-F238E27FC236}">
                <a16:creationId xmlns:a16="http://schemas.microsoft.com/office/drawing/2014/main" id="{51960EA9-527C-334D-8DAE-602D7E69D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9" y="3336926"/>
            <a:ext cx="871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100%</a:t>
            </a:r>
          </a:p>
        </p:txBody>
      </p:sp>
      <p:sp>
        <p:nvSpPr>
          <p:cNvPr id="30747" name="Text Box 28">
            <a:extLst>
              <a:ext uri="{FF2B5EF4-FFF2-40B4-BE49-F238E27FC236}">
                <a16:creationId xmlns:a16="http://schemas.microsoft.com/office/drawing/2014/main" id="{C0822504-F3EF-6549-AB0B-52E72854C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8726" y="4006851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50%</a:t>
            </a:r>
          </a:p>
        </p:txBody>
      </p:sp>
      <p:sp>
        <p:nvSpPr>
          <p:cNvPr id="30748" name="Text Box 29">
            <a:extLst>
              <a:ext uri="{FF2B5EF4-FFF2-40B4-BE49-F238E27FC236}">
                <a16:creationId xmlns:a16="http://schemas.microsoft.com/office/drawing/2014/main" id="{C23D280E-C0E2-9145-ACF8-46CA65EEC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8726" y="4768851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33%</a:t>
            </a:r>
          </a:p>
        </p:txBody>
      </p:sp>
      <p:sp>
        <p:nvSpPr>
          <p:cNvPr id="30749" name="Text Box 30">
            <a:extLst>
              <a:ext uri="{FF2B5EF4-FFF2-40B4-BE49-F238E27FC236}">
                <a16:creationId xmlns:a16="http://schemas.microsoft.com/office/drawing/2014/main" id="{EC55757C-6CD8-414B-90CF-0F43D357F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226" y="2803526"/>
            <a:ext cx="1217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latin typeface="Calibri" panose="020F0502020204030204" pitchFamily="34" charset="0"/>
              </a:rPr>
              <a:t>Link ETX</a:t>
            </a:r>
          </a:p>
        </p:txBody>
      </p:sp>
      <p:sp>
        <p:nvSpPr>
          <p:cNvPr id="30750" name="Text Box 31">
            <a:extLst>
              <a:ext uri="{FF2B5EF4-FFF2-40B4-BE49-F238E27FC236}">
                <a16:creationId xmlns:a16="http://schemas.microsoft.com/office/drawing/2014/main" id="{5F6A6E11-5D4B-FE49-AB81-70D6C6D87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33528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0751" name="Text Box 32">
            <a:extLst>
              <a:ext uri="{FF2B5EF4-FFF2-40B4-BE49-F238E27FC236}">
                <a16:creationId xmlns:a16="http://schemas.microsoft.com/office/drawing/2014/main" id="{4DE73F84-F086-4448-B21A-315A3DCBB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4022726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0752" name="Text Box 33">
            <a:extLst>
              <a:ext uri="{FF2B5EF4-FFF2-40B4-BE49-F238E27FC236}">
                <a16:creationId xmlns:a16="http://schemas.microsoft.com/office/drawing/2014/main" id="{136A8864-A32E-9D40-8BBC-E1E41122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4784726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30753" name="Rectangle 34">
            <a:extLst>
              <a:ext uri="{FF2B5EF4-FFF2-40B4-BE49-F238E27FC236}">
                <a16:creationId xmlns:a16="http://schemas.microsoft.com/office/drawing/2014/main" id="{BF0CB4AD-53F4-F145-94BB-B695CCC0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8613" y="36750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DCB38-5B6E-8144-A09E-3763EF5C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5" grpId="0"/>
      <p:bldP spid="30726" grpId="0" animBg="1"/>
      <p:bldP spid="30727" grpId="0" animBg="1"/>
      <p:bldP spid="30728" grpId="0" animBg="1"/>
      <p:bldP spid="30729" grpId="0" animBg="1"/>
      <p:bldP spid="30730" grpId="0" animBg="1"/>
      <p:bldP spid="30731" grpId="0" animBg="1"/>
      <p:bldP spid="30732" grpId="0" animBg="1"/>
      <p:bldP spid="30733" grpId="0" animBg="1"/>
      <p:bldP spid="30734" grpId="0" animBg="1"/>
      <p:bldP spid="30735" grpId="0"/>
      <p:bldP spid="30736" grpId="0"/>
      <p:bldP spid="30737" grpId="0"/>
      <p:bldP spid="30738" grpId="0"/>
      <p:bldP spid="30739" grpId="0" animBg="1"/>
      <p:bldP spid="30740" grpId="0" animBg="1"/>
      <p:bldP spid="30741" grpId="0" animBg="1"/>
      <p:bldP spid="30742" grpId="0" animBg="1"/>
      <p:bldP spid="30743" grpId="0" animBg="1"/>
      <p:bldP spid="30744" grpId="0" animBg="1"/>
      <p:bldP spid="30745" grpId="0"/>
      <p:bldP spid="30746" grpId="0"/>
      <p:bldP spid="30747" grpId="0"/>
      <p:bldP spid="30748" grpId="0"/>
      <p:bldP spid="30749" grpId="0"/>
      <p:bldP spid="30750" grpId="0"/>
      <p:bldP spid="30751" grpId="0"/>
      <p:bldP spid="307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4">
            <a:extLst>
              <a:ext uri="{FF2B5EF4-FFF2-40B4-BE49-F238E27FC236}">
                <a16:creationId xmlns:a16="http://schemas.microsoft.com/office/drawing/2014/main" id="{C12BC386-8D1A-7C46-8CDB-2E80501AF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99"/>
                </a:solidFill>
                <a:latin typeface="Calibri" panose="020F0502020204030204" pitchFamily="34" charset="0"/>
              </a:rPr>
              <a:t>Route ETX</a:t>
            </a:r>
          </a:p>
        </p:txBody>
      </p:sp>
      <p:sp>
        <p:nvSpPr>
          <p:cNvPr id="33796" name="Oval 5">
            <a:extLst>
              <a:ext uri="{FF2B5EF4-FFF2-40B4-BE49-F238E27FC236}">
                <a16:creationId xmlns:a16="http://schemas.microsoft.com/office/drawing/2014/main" id="{F29903CB-FC07-BB41-BDEA-FC627558C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675" y="36687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797" name="Oval 6">
            <a:extLst>
              <a:ext uri="{FF2B5EF4-FFF2-40B4-BE49-F238E27FC236}">
                <a16:creationId xmlns:a16="http://schemas.microsoft.com/office/drawing/2014/main" id="{163E4472-E1EB-7D45-A53A-E36A610EA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5" y="36687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798" name="Oval 7">
            <a:extLst>
              <a:ext uri="{FF2B5EF4-FFF2-40B4-BE49-F238E27FC236}">
                <a16:creationId xmlns:a16="http://schemas.microsoft.com/office/drawing/2014/main" id="{0A65B8B1-6350-7F41-AE5B-897944B62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36687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799" name="Line 8">
            <a:extLst>
              <a:ext uri="{FF2B5EF4-FFF2-40B4-BE49-F238E27FC236}">
                <a16:creationId xmlns:a16="http://schemas.microsoft.com/office/drawing/2014/main" id="{6C6AA48D-BB0A-E743-981D-BEA0F960DF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75" y="38973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00" name="Line 9">
            <a:extLst>
              <a:ext uri="{FF2B5EF4-FFF2-40B4-BE49-F238E27FC236}">
                <a16:creationId xmlns:a16="http://schemas.microsoft.com/office/drawing/2014/main" id="{147D6687-6826-914B-9717-020B57037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5475" y="38973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01" name="Oval 10">
            <a:extLst>
              <a:ext uri="{FF2B5EF4-FFF2-40B4-BE49-F238E27FC236}">
                <a16:creationId xmlns:a16="http://schemas.microsoft.com/office/drawing/2014/main" id="{0DE2D855-09AC-574E-846E-34D31EB38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5" y="22971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2" name="Oval 11">
            <a:extLst>
              <a:ext uri="{FF2B5EF4-FFF2-40B4-BE49-F238E27FC236}">
                <a16:creationId xmlns:a16="http://schemas.microsoft.com/office/drawing/2014/main" id="{CD526BE9-12AF-A948-8F05-D1A3E63CD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22971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3" name="Line 12">
            <a:extLst>
              <a:ext uri="{FF2B5EF4-FFF2-40B4-BE49-F238E27FC236}">
                <a16:creationId xmlns:a16="http://schemas.microsoft.com/office/drawing/2014/main" id="{FDE61CB4-7D94-9841-AA62-F8A85819A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75" y="25257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04" name="Oval 13">
            <a:extLst>
              <a:ext uri="{FF2B5EF4-FFF2-40B4-BE49-F238E27FC236}">
                <a16:creationId xmlns:a16="http://schemas.microsoft.com/office/drawing/2014/main" id="{0C3B491F-599B-F542-9231-652C70EEC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5" y="29829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5" name="Oval 14">
            <a:extLst>
              <a:ext uri="{FF2B5EF4-FFF2-40B4-BE49-F238E27FC236}">
                <a16:creationId xmlns:a16="http://schemas.microsoft.com/office/drawing/2014/main" id="{E22E87BD-1F23-CB47-9F06-1D4F985AE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29829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6" name="Line 15">
            <a:extLst>
              <a:ext uri="{FF2B5EF4-FFF2-40B4-BE49-F238E27FC236}">
                <a16:creationId xmlns:a16="http://schemas.microsoft.com/office/drawing/2014/main" id="{450AA818-A252-5A43-93EA-018007DC3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75" y="32877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07" name="Text Box 16">
            <a:extLst>
              <a:ext uri="{FF2B5EF4-FFF2-40B4-BE49-F238E27FC236}">
                <a16:creationId xmlns:a16="http://schemas.microsoft.com/office/drawing/2014/main" id="{4BCEA041-2154-AB40-9A62-7F636CF09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1" y="1676401"/>
            <a:ext cx="1452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latin typeface="Calibri" panose="020F0502020204030204" pitchFamily="34" charset="0"/>
              </a:rPr>
              <a:t>Route ETX</a:t>
            </a:r>
          </a:p>
        </p:txBody>
      </p:sp>
      <p:sp>
        <p:nvSpPr>
          <p:cNvPr id="33808" name="Text Box 17">
            <a:extLst>
              <a:ext uri="{FF2B5EF4-FFF2-40B4-BE49-F238E27FC236}">
                <a16:creationId xmlns:a16="http://schemas.microsoft.com/office/drawing/2014/main" id="{04026AA2-0F89-B24D-A902-C69271C70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314" y="22098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3809" name="Text Box 18">
            <a:extLst>
              <a:ext uri="{FF2B5EF4-FFF2-40B4-BE49-F238E27FC236}">
                <a16:creationId xmlns:a16="http://schemas.microsoft.com/office/drawing/2014/main" id="{04213E66-85FE-D747-B0BB-935CD3EA0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314" y="28956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3810" name="Text Box 19">
            <a:extLst>
              <a:ext uri="{FF2B5EF4-FFF2-40B4-BE49-F238E27FC236}">
                <a16:creationId xmlns:a16="http://schemas.microsoft.com/office/drawing/2014/main" id="{DEABD8BE-119A-3C4F-B57E-1F4A1FDD4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314" y="35814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3811" name="Line 20">
            <a:extLst>
              <a:ext uri="{FF2B5EF4-FFF2-40B4-BE49-F238E27FC236}">
                <a16:creationId xmlns:a16="http://schemas.microsoft.com/office/drawing/2014/main" id="{95122E80-3998-B341-93DD-79A7D6BDE0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75" y="3059113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12" name="AutoShape 21">
            <a:extLst>
              <a:ext uri="{FF2B5EF4-FFF2-40B4-BE49-F238E27FC236}">
                <a16:creationId xmlns:a16="http://schemas.microsoft.com/office/drawing/2014/main" id="{18219056-10E8-7141-A794-742FD6395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2830513"/>
            <a:ext cx="304800" cy="3810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13" name="Oval 22">
            <a:extLst>
              <a:ext uri="{FF2B5EF4-FFF2-40B4-BE49-F238E27FC236}">
                <a16:creationId xmlns:a16="http://schemas.microsoft.com/office/drawing/2014/main" id="{644573D2-447C-F245-8EC0-FC27CCCD9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675" y="43545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14" name="Oval 23">
            <a:extLst>
              <a:ext uri="{FF2B5EF4-FFF2-40B4-BE49-F238E27FC236}">
                <a16:creationId xmlns:a16="http://schemas.microsoft.com/office/drawing/2014/main" id="{92FC9243-D8C6-7344-9215-6BC7197A5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5" y="43545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15" name="Oval 24">
            <a:extLst>
              <a:ext uri="{FF2B5EF4-FFF2-40B4-BE49-F238E27FC236}">
                <a16:creationId xmlns:a16="http://schemas.microsoft.com/office/drawing/2014/main" id="{76ABA7BF-06C0-7241-85D4-9AC1D7B4E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354584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16" name="Line 25">
            <a:extLst>
              <a:ext uri="{FF2B5EF4-FFF2-40B4-BE49-F238E27FC236}">
                <a16:creationId xmlns:a16="http://schemas.microsoft.com/office/drawing/2014/main" id="{C55E16CA-2BF0-5F46-9E84-4BD72619F7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75" y="45831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17" name="Line 26">
            <a:extLst>
              <a:ext uri="{FF2B5EF4-FFF2-40B4-BE49-F238E27FC236}">
                <a16:creationId xmlns:a16="http://schemas.microsoft.com/office/drawing/2014/main" id="{411CBDF9-364A-A84F-B435-F5672CD3F1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5475" y="458311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18" name="Text Box 27">
            <a:extLst>
              <a:ext uri="{FF2B5EF4-FFF2-40B4-BE49-F238E27FC236}">
                <a16:creationId xmlns:a16="http://schemas.microsoft.com/office/drawing/2014/main" id="{06702AEF-0749-314B-A606-3298E743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314" y="4267201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33819" name="Line 28">
            <a:extLst>
              <a:ext uri="{FF2B5EF4-FFF2-40B4-BE49-F238E27FC236}">
                <a16:creationId xmlns:a16="http://schemas.microsoft.com/office/drawing/2014/main" id="{BD065326-18CD-3B48-852A-113C655F9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354513"/>
            <a:ext cx="457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20" name="AutoShape 29">
            <a:extLst>
              <a:ext uri="{FF2B5EF4-FFF2-40B4-BE49-F238E27FC236}">
                <a16:creationId xmlns:a16="http://schemas.microsoft.com/office/drawing/2014/main" id="{ABED1210-50F8-BF43-B820-2CCE9738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125913"/>
            <a:ext cx="304800" cy="3810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21" name="Rectangle 30">
            <a:extLst>
              <a:ext uri="{FF2B5EF4-FFF2-40B4-BE49-F238E27FC236}">
                <a16:creationId xmlns:a16="http://schemas.microsoft.com/office/drawing/2014/main" id="{51F9329C-B7CD-CC49-97C2-8E32A0B2A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14401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latin typeface="Calibri" panose="020F0502020204030204" pitchFamily="34" charset="0"/>
              </a:rPr>
              <a:t>Route ETX = Sum of link ETXs</a:t>
            </a:r>
          </a:p>
        </p:txBody>
      </p:sp>
      <p:sp>
        <p:nvSpPr>
          <p:cNvPr id="33822" name="Oval 31">
            <a:extLst>
              <a:ext uri="{FF2B5EF4-FFF2-40B4-BE49-F238E27FC236}">
                <a16:creationId xmlns:a16="http://schemas.microsoft.com/office/drawing/2014/main" id="{8899D3A3-C4CD-B243-84FA-2B9C7085B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10070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23" name="Oval 32">
            <a:extLst>
              <a:ext uri="{FF2B5EF4-FFF2-40B4-BE49-F238E27FC236}">
                <a16:creationId xmlns:a16="http://schemas.microsoft.com/office/drawing/2014/main" id="{C6A52524-A2FD-E144-B75B-08F18D3AB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10070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24" name="Oval 33">
            <a:extLst>
              <a:ext uri="{FF2B5EF4-FFF2-40B4-BE49-F238E27FC236}">
                <a16:creationId xmlns:a16="http://schemas.microsoft.com/office/drawing/2014/main" id="{2AA9899C-C9AF-FF46-B862-CC94211C0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10070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25" name="Line 34">
            <a:extLst>
              <a:ext uri="{FF2B5EF4-FFF2-40B4-BE49-F238E27FC236}">
                <a16:creationId xmlns:a16="http://schemas.microsoft.com/office/drawing/2014/main" id="{7D9DB688-DB37-D54E-A5D7-118B78B24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5329238"/>
            <a:ext cx="6858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26" name="Text Box 35">
            <a:extLst>
              <a:ext uri="{FF2B5EF4-FFF2-40B4-BE49-F238E27FC236}">
                <a16:creationId xmlns:a16="http://schemas.microsoft.com/office/drawing/2014/main" id="{B1AB7C96-05D8-434A-A8E2-7D303683E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9" y="5013326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33827" name="Line 36">
            <a:extLst>
              <a:ext uri="{FF2B5EF4-FFF2-40B4-BE49-F238E27FC236}">
                <a16:creationId xmlns:a16="http://schemas.microsoft.com/office/drawing/2014/main" id="{25ED9DDB-BFF2-C143-951B-070723CC3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105400"/>
            <a:ext cx="381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28" name="Line 38">
            <a:extLst>
              <a:ext uri="{FF2B5EF4-FFF2-40B4-BE49-F238E27FC236}">
                <a16:creationId xmlns:a16="http://schemas.microsoft.com/office/drawing/2014/main" id="{1273FCB1-1AAD-DB43-902A-3137FE3487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334001"/>
            <a:ext cx="685800" cy="47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29" name="Line 39">
            <a:extLst>
              <a:ext uri="{FF2B5EF4-FFF2-40B4-BE49-F238E27FC236}">
                <a16:creationId xmlns:a16="http://schemas.microsoft.com/office/drawing/2014/main" id="{BD64BD8C-00C2-A246-AB0F-A7E101DFF4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5334000"/>
            <a:ext cx="685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30" name="AutoShape 40">
            <a:extLst>
              <a:ext uri="{FF2B5EF4-FFF2-40B4-BE49-F238E27FC236}">
                <a16:creationId xmlns:a16="http://schemas.microsoft.com/office/drawing/2014/main" id="{2F332ECA-2873-504A-9306-B362FCBB1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876800"/>
            <a:ext cx="304800" cy="3810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31" name="Line 41">
            <a:extLst>
              <a:ext uri="{FF2B5EF4-FFF2-40B4-BE49-F238E27FC236}">
                <a16:creationId xmlns:a16="http://schemas.microsoft.com/office/drawing/2014/main" id="{0346C467-DF0A-FC4E-93E2-1ADBDAA43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5105400"/>
            <a:ext cx="381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3832" name="AutoShape 42">
            <a:extLst>
              <a:ext uri="{FF2B5EF4-FFF2-40B4-BE49-F238E27FC236}">
                <a16:creationId xmlns:a16="http://schemas.microsoft.com/office/drawing/2014/main" id="{DF658F7B-2472-6745-A6E1-8E952F3E3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876800"/>
            <a:ext cx="304800" cy="3810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33" name="Text Box 43">
            <a:extLst>
              <a:ext uri="{FF2B5EF4-FFF2-40B4-BE49-F238E27FC236}">
                <a16:creationId xmlns:a16="http://schemas.microsoft.com/office/drawing/2014/main" id="{E122C2AC-4F85-4247-A626-1AC74FD4B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113" y="1676401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latin typeface="Calibri" panose="020F0502020204030204" pitchFamily="34" charset="0"/>
              </a:rPr>
              <a:t>Throughput</a:t>
            </a:r>
          </a:p>
        </p:txBody>
      </p:sp>
      <p:sp>
        <p:nvSpPr>
          <p:cNvPr id="33834" name="Text Box 44">
            <a:extLst>
              <a:ext uri="{FF2B5EF4-FFF2-40B4-BE49-F238E27FC236}">
                <a16:creationId xmlns:a16="http://schemas.microsoft.com/office/drawing/2014/main" id="{8EBAC42F-273E-244E-8A0E-9AC051A8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209801"/>
            <a:ext cx="871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100%</a:t>
            </a:r>
          </a:p>
        </p:txBody>
      </p:sp>
      <p:sp>
        <p:nvSpPr>
          <p:cNvPr id="33835" name="Text Box 45">
            <a:extLst>
              <a:ext uri="{FF2B5EF4-FFF2-40B4-BE49-F238E27FC236}">
                <a16:creationId xmlns:a16="http://schemas.microsoft.com/office/drawing/2014/main" id="{2C88A383-607F-EA47-9772-7D9DBA9DB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6" y="2895601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50%</a:t>
            </a:r>
          </a:p>
        </p:txBody>
      </p:sp>
      <p:sp>
        <p:nvSpPr>
          <p:cNvPr id="33836" name="Text Box 46">
            <a:extLst>
              <a:ext uri="{FF2B5EF4-FFF2-40B4-BE49-F238E27FC236}">
                <a16:creationId xmlns:a16="http://schemas.microsoft.com/office/drawing/2014/main" id="{9498297B-4414-0748-BC80-8A35D4A54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6" y="3581401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50%</a:t>
            </a:r>
          </a:p>
        </p:txBody>
      </p:sp>
      <p:sp>
        <p:nvSpPr>
          <p:cNvPr id="33837" name="Text Box 47">
            <a:extLst>
              <a:ext uri="{FF2B5EF4-FFF2-40B4-BE49-F238E27FC236}">
                <a16:creationId xmlns:a16="http://schemas.microsoft.com/office/drawing/2014/main" id="{5F750883-513D-1B49-9B0A-141589ADE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6" y="4267201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33%</a:t>
            </a:r>
          </a:p>
        </p:txBody>
      </p:sp>
      <p:sp>
        <p:nvSpPr>
          <p:cNvPr id="33838" name="Text Box 48">
            <a:extLst>
              <a:ext uri="{FF2B5EF4-FFF2-40B4-BE49-F238E27FC236}">
                <a16:creationId xmlns:a16="http://schemas.microsoft.com/office/drawing/2014/main" id="{A5112EED-A939-514D-A6B5-90DD4DB7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5013326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20%</a:t>
            </a:r>
          </a:p>
        </p:txBody>
      </p:sp>
      <p:sp>
        <p:nvSpPr>
          <p:cNvPr id="33839" name="Oval 22">
            <a:extLst>
              <a:ext uri="{FF2B5EF4-FFF2-40B4-BE49-F238E27FC236}">
                <a16:creationId xmlns:a16="http://schemas.microsoft.com/office/drawing/2014/main" id="{24A0A55C-E607-3547-9570-527C7DE0C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988" y="5094359"/>
            <a:ext cx="457200" cy="457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12FEF3-7CD4-F245-99E4-6C84BBB8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22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4">
            <a:extLst>
              <a:ext uri="{FF2B5EF4-FFF2-40B4-BE49-F238E27FC236}">
                <a16:creationId xmlns:a16="http://schemas.microsoft.com/office/drawing/2014/main" id="{7AE7F82B-388F-FA4B-B67B-C6860BCE8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365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0099"/>
                </a:solidFill>
                <a:latin typeface="Calibri" panose="020F0502020204030204" pitchFamily="34" charset="0"/>
              </a:rPr>
              <a:t>Calculating Link ETX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48" name="Text Box 5">
                <a:extLst>
                  <a:ext uri="{FF2B5EF4-FFF2-40B4-BE49-F238E27FC236}">
                    <a16:creationId xmlns:a16="http://schemas.microsoft.com/office/drawing/2014/main" id="{8AC7FE05-CBDB-E946-8484-7A7AD3F09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952" y="1380744"/>
                <a:ext cx="11814048" cy="4838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65138" indent="-465138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pitchFamily="2" charset="2"/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pitchFamily="2" charset="2"/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pitchFamily="2" charset="2"/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pitchFamily="2" charset="2"/>
                  <a:defRPr sz="1400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marL="0" indent="0" algn="l">
                  <a:spcBef>
                    <a:spcPct val="0"/>
                  </a:spcBef>
                  <a:buClrTx/>
                  <a:buSzTx/>
                </a:pPr>
                <a:r>
                  <a:rPr lang="en-US" altLang="en-US" sz="2800" dirty="0">
                    <a:latin typeface="Calibri" panose="020F0502020204030204" pitchFamily="34" charset="0"/>
                  </a:rPr>
                  <a:t>Assuming 802.11 link-layer acknowledgments  (ACKs) and retransmissions:</a:t>
                </a:r>
              </a:p>
              <a:p>
                <a:pPr marL="0" indent="0">
                  <a:spcBef>
                    <a:spcPct val="0"/>
                  </a:spcBef>
                  <a:buClrTx/>
                  <a:buSzTx/>
                </a:pPr>
                <a:endParaRPr lang="en-US" altLang="en-US" sz="1000" dirty="0">
                  <a:latin typeface="Calibri" panose="020F0502020204030204" pitchFamily="34" charset="0"/>
                </a:endParaRPr>
              </a:p>
              <a:p>
                <a:pPr marL="0" indent="0">
                  <a:spcBef>
                    <a:spcPct val="0"/>
                  </a:spcBef>
                  <a:buClrTx/>
                  <a:buSzTx/>
                </a:pPr>
                <a:endParaRPr lang="en-US" altLang="en-US" sz="1000" i="1" dirty="0">
                  <a:latin typeface="Calibri" panose="020F0502020204030204" pitchFamily="34" charset="0"/>
                </a:endParaRPr>
              </a:p>
              <a:p>
                <a:pPr marL="519113" indent="0">
                  <a:spcBef>
                    <a:spcPct val="0"/>
                  </a:spcBef>
                  <a:buClrTx/>
                  <a:buSzTx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𝑇𝑋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𝑠𝑢𝑐𝑐𝑒𝑠𝑠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800" i="1" dirty="0" smtClean="0">
                              <a:latin typeface="Cambria Math" panose="02040503050406030204" pitchFamily="18" charset="0"/>
                            </a:rPr>
                            <m:t>𝐷𝑎𝑡𝑎</m:t>
                          </m:r>
                          <m:r>
                            <a:rPr lang="en-US" altLang="en-US" sz="28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en-US" sz="2800" i="1" dirty="0" smtClean="0">
                              <a:latin typeface="Cambria Math" panose="02040503050406030204" pitchFamily="18" charset="0"/>
                            </a:rPr>
                            <m:t>𝑠𝑢𝑐𝑐𝑒𝑠𝑠</m:t>
                          </m:r>
                        </m:e>
                      </m:d>
                      <m:r>
                        <a:rPr lang="en-US" altLang="en-US" sz="28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sz="2800" b="1" i="1" dirty="0">
                          <a:latin typeface="Cambria Math" panose="02040503050406030204" pitchFamily="18" charset="0"/>
                          <a:sym typeface="Symbol" pitchFamily="2" charset="2"/>
                        </a:rPr>
                        <m:t></m:t>
                      </m:r>
                      <m:r>
                        <a:rPr lang="en-US" altLang="en-US" sz="2800" i="1" dirty="0"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a:rPr lang="en-US" altLang="en-US" sz="2800" i="1" dirty="0">
                          <a:latin typeface="Cambria Math" panose="02040503050406030204" pitchFamily="18" charset="0"/>
                          <a:sym typeface="Symbol" pitchFamily="2" charset="2"/>
                        </a:rPr>
                        <m:t>𝑃</m:t>
                      </m:r>
                      <m:d>
                        <m:dPr>
                          <m:ctrlP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</m:ctrlPr>
                        </m:dPr>
                        <m:e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𝐴𝐶𝐾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 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𝑠𝑢𝑐𝑐𝑒𝑠𝑠</m:t>
                          </m:r>
                        </m:e>
                      </m:d>
                    </m:oMath>
                  </m:oMathPara>
                </a14:m>
                <a:endParaRPr lang="en-US" altLang="en-US" sz="28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marL="519113" indent="0">
                  <a:spcBef>
                    <a:spcPct val="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endParaRPr lang="en-US" altLang="en-US" sz="10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marL="519113" indent="0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latin typeface="Cambria Math" panose="02040503050406030204" pitchFamily="18" charset="0"/>
                          <a:sym typeface="Symbol" pitchFamily="2" charset="2"/>
                        </a:rPr>
                        <m:t>𝐿𝑖𝑛𝑘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  <a:sym typeface="Symbol" pitchFamily="2" charset="2"/>
                        </a:rPr>
                        <m:t>𝐸𝑇𝑋</m:t>
                      </m:r>
                      <m:r>
                        <a:rPr lang="en-US" altLang="en-US" sz="2800" i="1" dirty="0" smtClean="0">
                          <a:latin typeface="Cambria Math" panose="02040503050406030204" pitchFamily="18" charset="0"/>
                          <a:sym typeface="Symbol" pitchFamily="2" charset="2"/>
                        </a:rPr>
                        <m:t> =</m:t>
                      </m:r>
                      <m:f>
                        <m:fPr>
                          <m:ctrlPr>
                            <a:rPr lang="en-US" altLang="en-US" sz="2800" i="1" dirty="0" smtClean="0">
                              <a:latin typeface="Cambria Math" panose="02040503050406030204" pitchFamily="18" charset="0"/>
                              <a:sym typeface="Symbol" pitchFamily="2" charset="2"/>
                            </a:rPr>
                          </m:ctrlPr>
                        </m:fPr>
                        <m:num>
                          <m:r>
                            <a:rPr lang="en-US" altLang="en-US" sz="2800" i="1" dirty="0" smtClean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800" i="1" dirty="0" smtClean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en-US" sz="2800" i="1" dirty="0" smtClean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en-US" sz="2800" i="1" dirty="0" smtClean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𝑇𝑋</m:t>
                              </m:r>
                              <m:r>
                                <a:rPr lang="en-US" altLang="en-US" sz="2800" i="1" dirty="0" smtClean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 </m:t>
                              </m:r>
                              <m:r>
                                <a:rPr lang="en-US" altLang="en-US" sz="2800" i="1" dirty="0" smtClean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𝑠𝑢𝑐𝑐𝑒𝑠𝑠</m:t>
                              </m:r>
                            </m:e>
                          </m:d>
                        </m:den>
                      </m:f>
                      <m:r>
                        <a:rPr lang="en-US" altLang="en-US" sz="2800" b="0" i="1" dirty="0" smtClean="0">
                          <a:latin typeface="Cambria Math" panose="02040503050406030204" pitchFamily="18" charset="0"/>
                          <a:sym typeface="Symbol" pitchFamily="2" charset="2"/>
                        </a:rPr>
                        <m:t>=</m:t>
                      </m:r>
                      <m:f>
                        <m:fPr>
                          <m:ctrlP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</m:ctrlPr>
                        </m:fPr>
                        <m:num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28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</a:rPr>
                                <m:t>𝐷𝑎𝑡𝑎</m:t>
                              </m:r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</a:rPr>
                                <m:t>𝑠𝑢𝑐𝑐𝑒𝑠𝑠</m:t>
                              </m:r>
                            </m:e>
                          </m:d>
                          <m:r>
                            <a:rPr lang="en-US" altLang="en-US" sz="2800" b="1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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 </m:t>
                          </m:r>
                          <m:r>
                            <a:rPr lang="en-US" altLang="en-US" sz="2800" i="1" dirty="0">
                              <a:latin typeface="Cambria Math" panose="02040503050406030204" pitchFamily="18" charset="0"/>
                              <a:sym typeface="Symbol" pitchFamily="2" charset="2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en-US" sz="2800" i="1" dirty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𝐴𝐶𝐾</m:t>
                              </m:r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 </m:t>
                              </m:r>
                              <m:r>
                                <a:rPr lang="en-US" altLang="en-US" sz="2800" i="1" dirty="0">
                                  <a:latin typeface="Cambria Math" panose="02040503050406030204" pitchFamily="18" charset="0"/>
                                  <a:sym typeface="Symbol" pitchFamily="2" charset="2"/>
                                </a:rPr>
                                <m:t>𝑠𝑢𝑐𝑐𝑒𝑠𝑠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altLang="en-US" sz="28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marL="519113" indent="0">
                  <a:spcBef>
                    <a:spcPct val="0"/>
                  </a:spcBef>
                  <a:buClrTx/>
                  <a:buSzTx/>
                </a:pPr>
                <a:endParaRPr lang="en-US" altLang="en-US" sz="28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algn="l">
                  <a:spcBef>
                    <a:spcPct val="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Estimating link ETX</a:t>
                </a:r>
              </a:p>
              <a:p>
                <a:pPr marL="457200" lvl="1" indent="0">
                  <a:spcBef>
                    <a:spcPct val="0"/>
                  </a:spcBef>
                </a:pP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P(Data success) </a:t>
                </a:r>
                <a:r>
                  <a:rPr lang="en-US" altLang="en-US" sz="3200" b="1" dirty="0">
                    <a:latin typeface="Calibri" panose="020F0502020204030204" pitchFamily="34" charset="0"/>
                    <a:sym typeface="Symbol" pitchFamily="2" charset="2"/>
                  </a:rPr>
                  <a:t></a:t>
                </a:r>
                <a:r>
                  <a:rPr lang="en-US" altLang="en-US" sz="2800" b="1" dirty="0">
                    <a:latin typeface="Calibri" panose="020F0502020204030204" pitchFamily="34" charset="0"/>
                    <a:sym typeface="Symbol" pitchFamily="2" charset="2"/>
                  </a:rPr>
                  <a:t>  </a:t>
                </a: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measured </a:t>
                </a:r>
                <a:r>
                  <a:rPr lang="en-US" altLang="en-US" sz="2800" dirty="0" err="1">
                    <a:latin typeface="Calibri" panose="020F0502020204030204" pitchFamily="34" charset="0"/>
                    <a:sym typeface="Symbol" pitchFamily="2" charset="2"/>
                  </a:rPr>
                  <a:t>fwd</a:t>
                </a: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 delivery ratio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latin typeface="Cambria Math" panose="02040503050406030204" pitchFamily="18" charset="0"/>
                        <a:sym typeface="Symbol" pitchFamily="2" charset="2"/>
                      </a:rPr>
                      <m:t>𝑟</m:t>
                    </m:r>
                    <m:r>
                      <a:rPr lang="en-US" altLang="en-US" sz="2800" i="1" baseline="-25000" dirty="0" err="1" smtClean="0">
                        <a:latin typeface="Cambria Math" panose="02040503050406030204" pitchFamily="18" charset="0"/>
                        <a:sym typeface="Symbol" pitchFamily="2" charset="2"/>
                      </a:rPr>
                      <m:t>𝑓𝑤𝑑</m:t>
                    </m:r>
                  </m:oMath>
                </a14:m>
                <a:endParaRPr lang="en-US" altLang="en-US" sz="28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marL="457200" lvl="1" indent="0">
                  <a:spcBef>
                    <a:spcPct val="0"/>
                  </a:spcBef>
                </a:pP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P(ACK success) </a:t>
                </a:r>
                <a:r>
                  <a:rPr lang="en-US" altLang="en-US" sz="3200" b="1" dirty="0">
                    <a:latin typeface="Calibri" panose="020F0502020204030204" pitchFamily="34" charset="0"/>
                    <a:sym typeface="Symbol" pitchFamily="2" charset="2"/>
                  </a:rPr>
                  <a:t></a:t>
                </a:r>
                <a:r>
                  <a:rPr lang="en-US" altLang="en-US" sz="2800" b="1" dirty="0">
                    <a:latin typeface="Calibri" panose="020F0502020204030204" pitchFamily="34" charset="0"/>
                    <a:sym typeface="Symbol" pitchFamily="2" charset="2"/>
                  </a:rPr>
                  <a:t> </a:t>
                </a: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measured rev delivery ratio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latin typeface="Cambria Math" panose="02040503050406030204" pitchFamily="18" charset="0"/>
                        <a:sym typeface="Symbol" pitchFamily="2" charset="2"/>
                      </a:rPr>
                      <m:t>𝑟</m:t>
                    </m:r>
                    <m:r>
                      <a:rPr lang="en-US" altLang="en-US" sz="2800" i="1" baseline="-25000" dirty="0" err="1" smtClean="0">
                        <a:latin typeface="Cambria Math" panose="02040503050406030204" pitchFamily="18" charset="0"/>
                        <a:sym typeface="Symbol" pitchFamily="2" charset="2"/>
                      </a:rPr>
                      <m:t>𝑟𝑒𝑣</m:t>
                    </m:r>
                  </m:oMath>
                </a14:m>
                <a:endParaRPr lang="en-US" altLang="en-US" sz="2800" baseline="-25000" dirty="0">
                  <a:latin typeface="Calibri" panose="020F0502020204030204" pitchFamily="34" charset="0"/>
                  <a:sym typeface="Symbol" pitchFamily="2" charset="2"/>
                </a:endParaRPr>
              </a:p>
              <a:p>
                <a:pPr marL="457200" lvl="1" indent="0">
                  <a:spcBef>
                    <a:spcPct val="0"/>
                  </a:spcBef>
                </a:pPr>
                <a:r>
                  <a:rPr lang="en-US" altLang="en-US" sz="2800" dirty="0">
                    <a:latin typeface="Calibri" panose="020F0502020204030204" pitchFamily="34" charset="0"/>
                    <a:sym typeface="Symbol" pitchFamily="2" charset="2"/>
                  </a:rPr>
                  <a:t>Link ETX  </a:t>
                </a:r>
                <a14:m>
                  <m:oMath xmlns:m="http://schemas.openxmlformats.org/officeDocument/2006/math">
                    <m:r>
                      <a:rPr lang="en-US" altLang="en-US" sz="3200" b="1" i="1" dirty="0" smtClean="0">
                        <a:latin typeface="Cambria Math" panose="02040503050406030204" pitchFamily="18" charset="0"/>
                        <a:sym typeface="Symbol" pitchFamily="2" charset="2"/>
                      </a:rPr>
                      <m:t></m:t>
                    </m:r>
                    <m:r>
                      <a:rPr lang="en-US" altLang="en-US" sz="2800" i="1" dirty="0">
                        <a:latin typeface="Cambria Math" panose="02040503050406030204" pitchFamily="18" charset="0"/>
                        <a:sym typeface="Symbol" pitchFamily="2" charset="2"/>
                      </a:rPr>
                      <m:t> </m:t>
                    </m:r>
                    <m:f>
                      <m:fPr>
                        <m:ctrlPr>
                          <a:rPr lang="en-US" altLang="en-US" sz="2800" i="1" dirty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fPr>
                      <m:num>
                        <m:r>
                          <a:rPr lang="en-US" altLang="en-US" sz="2800" i="1" dirty="0">
                            <a:latin typeface="Cambria Math" panose="02040503050406030204" pitchFamily="18" charset="0"/>
                            <a:sym typeface="Symbol" pitchFamily="2" charset="2"/>
                          </a:rPr>
                          <m:t>1</m:t>
                        </m:r>
                      </m:num>
                      <m:den>
                        <m:r>
                          <a:rPr lang="en-US" altLang="en-US" sz="2800" i="1" dirty="0" err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𝑟</m:t>
                        </m:r>
                        <m:r>
                          <a:rPr lang="en-US" altLang="en-US" sz="2800" i="1" baseline="-25000" dirty="0" err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𝑓𝑤𝑑</m:t>
                        </m:r>
                        <m:r>
                          <a:rPr lang="en-US" altLang="en-US" sz="2800" i="1" baseline="-25000" dirty="0">
                            <a:latin typeface="Cambria Math" panose="02040503050406030204" pitchFamily="18" charset="0"/>
                            <a:sym typeface="Symbol" pitchFamily="2" charset="2"/>
                          </a:rPr>
                          <m:t> </m:t>
                        </m:r>
                        <m:r>
                          <a:rPr lang="en-US" altLang="en-US" sz="2800" b="1" i="1" dirty="0">
                            <a:latin typeface="Cambria Math" panose="02040503050406030204" pitchFamily="18" charset="0"/>
                            <a:sym typeface="Symbol" pitchFamily="2" charset="2"/>
                          </a:rPr>
                          <m:t> </m:t>
                        </m:r>
                        <m:r>
                          <a:rPr lang="en-US" altLang="en-US" sz="2800" i="1" dirty="0" err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𝑟</m:t>
                        </m:r>
                        <m:r>
                          <a:rPr lang="en-US" altLang="en-US" sz="2800" i="1" baseline="-25000" dirty="0" err="1">
                            <a:latin typeface="Cambria Math" panose="02040503050406030204" pitchFamily="18" charset="0"/>
                            <a:sym typeface="Symbol" pitchFamily="2" charset="2"/>
                          </a:rPr>
                          <m:t>𝑟𝑒𝑣</m:t>
                        </m:r>
                      </m:den>
                    </m:f>
                  </m:oMath>
                </a14:m>
                <a:endParaRPr lang="en-US" altLang="en-US" sz="2800" dirty="0">
                  <a:latin typeface="Calibri" panose="020F0502020204030204" pitchFamily="34" charset="0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31748" name="Text Box 5">
                <a:extLst>
                  <a:ext uri="{FF2B5EF4-FFF2-40B4-BE49-F238E27FC236}">
                    <a16:creationId xmlns:a16="http://schemas.microsoft.com/office/drawing/2014/main" id="{8AC7FE05-CBDB-E946-8484-7A7AD3F09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52" y="1380744"/>
                <a:ext cx="11814048" cy="4838632"/>
              </a:xfrm>
              <a:prstGeom prst="rect">
                <a:avLst/>
              </a:prstGeom>
              <a:blipFill>
                <a:blip r:embed="rId2"/>
                <a:stretch>
                  <a:fillRect l="-1073" t="-1309" b="-314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231A09-191F-824A-A3B5-4F27E4ED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3A1B880-9993-4346-888B-9F7F27216B74}"/>
                  </a:ext>
                </a:extLst>
              </p14:cNvPr>
              <p14:cNvContentPartPr/>
              <p14:nvPr/>
            </p14:nvContentPartPr>
            <p14:xfrm>
              <a:off x="7701480" y="84024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3A1B880-9993-4346-888B-9F7F27216B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92120" y="8308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790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>
            <a:extLst>
              <a:ext uri="{FF2B5EF4-FFF2-40B4-BE49-F238E27FC236}">
                <a16:creationId xmlns:a16="http://schemas.microsoft.com/office/drawing/2014/main" id="{D1487C4C-0F0C-BF40-B2BA-560D48ECA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7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99"/>
                </a:solidFill>
                <a:latin typeface="Calibri" panose="020F0502020204030204" pitchFamily="34" charset="0"/>
              </a:rPr>
              <a:t>Measuring delivery ratios</a:t>
            </a:r>
          </a:p>
        </p:txBody>
      </p:sp>
      <p:sp>
        <p:nvSpPr>
          <p:cNvPr id="32772" name="Rectangle 5">
            <a:extLst>
              <a:ext uri="{FF2B5EF4-FFF2-40B4-BE49-F238E27FC236}">
                <a16:creationId xmlns:a16="http://schemas.microsoft.com/office/drawing/2014/main" id="{0C726D94-72CE-1649-8D4A-3183696CB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92" y="1186054"/>
            <a:ext cx="111434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</a:rPr>
              <a:t>Each node broadcasts small link probes once per second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</a:rPr>
              <a:t>Nodes remember probes received over past 10 seconds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</a:rPr>
              <a:t>Reverse delivery ratios estimated as</a:t>
            </a:r>
          </a:p>
          <a:p>
            <a:pPr algn="l">
              <a:lnSpc>
                <a:spcPct val="150000"/>
              </a:lnSpc>
            </a:pPr>
            <a:r>
              <a:rPr lang="en-US" altLang="en-US" sz="3200" i="1" dirty="0">
                <a:latin typeface="Calibri" panose="020F0502020204030204" pitchFamily="34" charset="0"/>
              </a:rPr>
              <a:t>			</a:t>
            </a:r>
            <a:r>
              <a:rPr lang="en-US" altLang="en-US" sz="3200" i="1" dirty="0" err="1">
                <a:latin typeface="Calibri" panose="020F0502020204030204" pitchFamily="34" charset="0"/>
              </a:rPr>
              <a:t>r</a:t>
            </a:r>
            <a:r>
              <a:rPr lang="en-US" altLang="en-US" sz="3200" baseline="-25000" dirty="0" err="1">
                <a:latin typeface="Calibri" panose="020F0502020204030204" pitchFamily="34" charset="0"/>
              </a:rPr>
              <a:t>rev</a:t>
            </a:r>
            <a:r>
              <a:rPr lang="en-US" altLang="en-US" sz="3200" i="1" dirty="0">
                <a:latin typeface="Calibri" panose="020F0502020204030204" pitchFamily="34" charset="0"/>
              </a:rPr>
              <a:t>  </a:t>
            </a:r>
            <a:r>
              <a:rPr lang="en-US" altLang="en-US" sz="3200" b="1" dirty="0">
                <a:latin typeface="Calibri" panose="020F0502020204030204" pitchFamily="34" charset="0"/>
                <a:sym typeface="Symbol" pitchFamily="2" charset="2"/>
              </a:rPr>
              <a:t> </a:t>
            </a:r>
            <a:r>
              <a:rPr lang="en-US" altLang="en-US" sz="3200" dirty="0">
                <a:latin typeface="Calibri" panose="020F0502020204030204" pitchFamily="34" charset="0"/>
                <a:sym typeface="Symbol" pitchFamily="2" charset="2"/>
              </a:rPr>
              <a:t>pkts received / pkts sent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sym typeface="Symbol" pitchFamily="2" charset="2"/>
              </a:rPr>
              <a:t>Forward delivery ratios obtained from neighbors (piggybacked on probes)</a:t>
            </a:r>
            <a:endParaRPr lang="en-US" altLang="en-US" sz="3200" b="1" dirty="0">
              <a:latin typeface="Calibri" panose="020F0502020204030204" pitchFamily="34" charset="0"/>
              <a:sym typeface="Symbol" pitchFamily="2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28A8E9-4C3E-A741-96EF-C6E20235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4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>
            <a:extLst>
              <a:ext uri="{FF2B5EF4-FFF2-40B4-BE49-F238E27FC236}">
                <a16:creationId xmlns:a16="http://schemas.microsoft.com/office/drawing/2014/main" id="{8E1B1885-BF23-4748-9791-89BDED0AA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69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itchFamily="2" charset="2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99"/>
                </a:solidFill>
                <a:latin typeface="Calibri" panose="020F0502020204030204" pitchFamily="34" charset="0"/>
              </a:rPr>
              <a:t>ETX Caveats</a:t>
            </a:r>
          </a:p>
        </p:txBody>
      </p:sp>
      <p:sp>
        <p:nvSpPr>
          <p:cNvPr id="1311749" name="Rectangle 5">
            <a:extLst>
              <a:ext uri="{FF2B5EF4-FFF2-40B4-BE49-F238E27FC236}">
                <a16:creationId xmlns:a16="http://schemas.microsoft.com/office/drawing/2014/main" id="{D89A9BF6-8F5E-3F47-A3CC-74E8531FB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16" y="1765650"/>
            <a:ext cx="10338816" cy="382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3200" dirty="0">
                <a:latin typeface="Calibri" pitchFamily="34" charset="0"/>
              </a:rPr>
              <a:t>It is really hard to measure link quality/loss</a:t>
            </a:r>
          </a:p>
          <a:p>
            <a:pPr marL="742950" lvl="1" indent="-285750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Changes as a function of load</a:t>
            </a:r>
          </a:p>
          <a:p>
            <a:pPr marL="742950" lvl="1" indent="-285750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rgbClr val="000099"/>
                </a:solidFill>
                <a:latin typeface="Calibri" pitchFamily="34" charset="0"/>
              </a:rPr>
              <a:t>Changes with time</a:t>
            </a:r>
          </a:p>
          <a:p>
            <a:pPr algn="l">
              <a:defRPr/>
            </a:pPr>
            <a:endParaRPr lang="en-US" sz="3200" dirty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3200" dirty="0">
                <a:latin typeface="Calibri" pitchFamily="34" charset="0"/>
              </a:rPr>
              <a:t>ETX ignores differences in bit-rate and packet size</a:t>
            </a:r>
          </a:p>
          <a:p>
            <a:pPr marL="800100" lvl="1" indent="-342900">
              <a:defRPr/>
            </a:pPr>
            <a:r>
              <a:rPr lang="en-US" sz="3200" dirty="0">
                <a:latin typeface="Calibri" pitchFamily="34" charset="0"/>
              </a:rPr>
              <a:t>	ETT = ETX *(</a:t>
            </a:r>
            <a:r>
              <a:rPr lang="en-US" sz="3200" dirty="0" err="1">
                <a:latin typeface="Calibri" pitchFamily="34" charset="0"/>
              </a:rPr>
              <a:t>pkt_size</a:t>
            </a:r>
            <a:r>
              <a:rPr lang="en-US" sz="3200" dirty="0">
                <a:latin typeface="Calibri" pitchFamily="34" charset="0"/>
              </a:rPr>
              <a:t>/link-bit-rate)</a:t>
            </a:r>
          </a:p>
          <a:p>
            <a:pPr marL="800100" lvl="1" indent="-342900">
              <a:defRPr/>
            </a:pPr>
            <a:endParaRPr lang="en-US" sz="3200" dirty="0">
              <a:latin typeface="Calibri" pitchFamily="34" charset="0"/>
            </a:endParaRPr>
          </a:p>
          <a:p>
            <a:pPr marL="404813" lvl="1" indent="-404813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alibri" pitchFamily="34" charset="0"/>
              </a:rPr>
              <a:t>ETX ignores spatial re-use (i.e., assumes all links interfere)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79B3A-17F1-0E4E-903F-52E850B3A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1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4724400" y="1371600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2514600" y="3505200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6705600" y="1371600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71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charset="0"/>
              </a:rPr>
              <a:t>Traditional routing</a:t>
            </a:r>
          </a:p>
        </p:txBody>
      </p:sp>
      <p:sp>
        <p:nvSpPr>
          <p:cNvPr id="10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1981200" y="5151438"/>
            <a:ext cx="8229600" cy="1249362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Identify a route, forward over links</a:t>
            </a:r>
          </a:p>
          <a:p>
            <a:pPr eaLnBrk="1" hangingPunct="1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Abstract radio to look like a wired link</a:t>
            </a:r>
          </a:p>
        </p:txBody>
      </p:sp>
      <p:sp>
        <p:nvSpPr>
          <p:cNvPr id="22535" name="Oval 15"/>
          <p:cNvSpPr>
            <a:spLocks noChangeArrowheads="1"/>
          </p:cNvSpPr>
          <p:nvPr/>
        </p:nvSpPr>
        <p:spPr bwMode="auto">
          <a:xfrm>
            <a:off x="3505200" y="338455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src</a:t>
            </a:r>
          </a:p>
        </p:txBody>
      </p:sp>
      <p:sp>
        <p:nvSpPr>
          <p:cNvPr id="22536" name="Oval 16"/>
          <p:cNvSpPr>
            <a:spLocks noChangeArrowheads="1"/>
          </p:cNvSpPr>
          <p:nvPr/>
        </p:nvSpPr>
        <p:spPr bwMode="auto">
          <a:xfrm>
            <a:off x="4800600" y="1828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A</a:t>
            </a:r>
          </a:p>
        </p:txBody>
      </p:sp>
      <p:sp>
        <p:nvSpPr>
          <p:cNvPr id="22537" name="Oval 17"/>
          <p:cNvSpPr>
            <a:spLocks noChangeArrowheads="1"/>
          </p:cNvSpPr>
          <p:nvPr/>
        </p:nvSpPr>
        <p:spPr bwMode="auto">
          <a:xfrm>
            <a:off x="6629400" y="1828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B</a:t>
            </a:r>
          </a:p>
        </p:txBody>
      </p:sp>
      <p:sp>
        <p:nvSpPr>
          <p:cNvPr id="22538" name="Oval 18"/>
          <p:cNvSpPr>
            <a:spLocks noChangeArrowheads="1"/>
          </p:cNvSpPr>
          <p:nvPr/>
        </p:nvSpPr>
        <p:spPr bwMode="auto">
          <a:xfrm>
            <a:off x="8077200" y="338455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dst</a:t>
            </a:r>
          </a:p>
        </p:txBody>
      </p:sp>
      <p:sp>
        <p:nvSpPr>
          <p:cNvPr id="22539" name="Oval 19"/>
          <p:cNvSpPr>
            <a:spLocks noChangeArrowheads="1"/>
          </p:cNvSpPr>
          <p:nvPr/>
        </p:nvSpPr>
        <p:spPr bwMode="auto">
          <a:xfrm>
            <a:off x="5715000" y="41910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C</a:t>
            </a:r>
          </a:p>
        </p:txBody>
      </p:sp>
      <p:cxnSp>
        <p:nvCxnSpPr>
          <p:cNvPr id="22540" name="AutoShape 20"/>
          <p:cNvCxnSpPr>
            <a:cxnSpLocks noChangeShapeType="1"/>
            <a:stCxn id="22536" idx="3"/>
            <a:endCxn id="22535" idx="7"/>
          </p:cNvCxnSpPr>
          <p:nvPr/>
        </p:nvCxnSpPr>
        <p:spPr bwMode="auto">
          <a:xfrm flipH="1">
            <a:off x="4025900" y="2362200"/>
            <a:ext cx="863600" cy="1098550"/>
          </a:xfrm>
          <a:prstGeom prst="straightConnector1">
            <a:avLst/>
          </a:prstGeom>
          <a:noFill/>
          <a:ln w="38100">
            <a:solidFill>
              <a:srgbClr val="0066CC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1" name="AutoShape 21"/>
          <p:cNvCxnSpPr>
            <a:cxnSpLocks noChangeShapeType="1"/>
            <a:stCxn id="22538" idx="1"/>
            <a:endCxn id="22537" idx="5"/>
          </p:cNvCxnSpPr>
          <p:nvPr/>
        </p:nvCxnSpPr>
        <p:spPr bwMode="auto">
          <a:xfrm flipH="1" flipV="1">
            <a:off x="7150100" y="2362200"/>
            <a:ext cx="1016000" cy="1098550"/>
          </a:xfrm>
          <a:prstGeom prst="straightConnector1">
            <a:avLst/>
          </a:prstGeom>
          <a:noFill/>
          <a:ln w="38100">
            <a:solidFill>
              <a:srgbClr val="0066CC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2" name="AutoShape 22"/>
          <p:cNvCxnSpPr>
            <a:cxnSpLocks noChangeShapeType="1"/>
            <a:stCxn id="22537" idx="2"/>
            <a:endCxn id="22536" idx="6"/>
          </p:cNvCxnSpPr>
          <p:nvPr/>
        </p:nvCxnSpPr>
        <p:spPr bwMode="auto">
          <a:xfrm flipH="1">
            <a:off x="5422900" y="2133600"/>
            <a:ext cx="1193800" cy="0"/>
          </a:xfrm>
          <a:prstGeom prst="straightConnector1">
            <a:avLst/>
          </a:prstGeom>
          <a:noFill/>
          <a:ln w="38100">
            <a:solidFill>
              <a:srgbClr val="0066CC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B081D-9CD5-024E-AB50-569EC18C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0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556 L 0.24167 -0.3111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-1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21666 0.0055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56 L 0.24167 0.3143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animBg="1"/>
      <p:bldP spid="102402" grpId="1" animBg="1"/>
      <p:bldP spid="102402" grpId="2" animBg="1"/>
      <p:bldP spid="102403" grpId="0" animBg="1"/>
      <p:bldP spid="102403" grpId="1" animBg="1"/>
      <p:bldP spid="102404" grpId="0" animBg="1"/>
      <p:bldP spid="102404" grpId="1" animBg="1"/>
      <p:bldP spid="10241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1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charset="0"/>
              </a:rPr>
              <a:t>Radios aren’t wires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5099051"/>
            <a:ext cx="8229600" cy="12493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Every packet is broadcast</a:t>
            </a:r>
          </a:p>
          <a:p>
            <a:pPr eaLnBrk="1" hangingPunct="1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Receptions are probabilistic and independent (Spatial diversity)</a:t>
            </a:r>
          </a:p>
          <a:p>
            <a:pPr eaLnBrk="1" hangingPunct="1">
              <a:buFont typeface="Wingdings" charset="2"/>
              <a:buChar char="§"/>
            </a:pPr>
            <a:endParaRPr lang="en-US" altLang="en-US">
              <a:latin typeface="Calibri" charset="0"/>
            </a:endParaRPr>
          </a:p>
          <a:p>
            <a:pPr eaLnBrk="1" hangingPunct="1">
              <a:buFont typeface="Wingdings" charset="2"/>
              <a:buChar char="§"/>
            </a:pPr>
            <a:endParaRPr lang="en-US" altLang="en-US">
              <a:latin typeface="Calibri" charset="0"/>
            </a:endParaRP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23463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1</a:t>
            </a:r>
          </a:p>
        </p:txBody>
      </p:sp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24987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2</a:t>
            </a:r>
          </a:p>
        </p:txBody>
      </p:sp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26511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3</a:t>
            </a: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28035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4</a:t>
            </a:r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29559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5</a:t>
            </a:r>
          </a:p>
        </p:txBody>
      </p:sp>
      <p:sp>
        <p:nvSpPr>
          <p:cNvPr id="104462" name="Text Box 14"/>
          <p:cNvSpPr txBox="1">
            <a:spLocks noChangeArrowheads="1"/>
          </p:cNvSpPr>
          <p:nvPr/>
        </p:nvSpPr>
        <p:spPr bwMode="auto">
          <a:xfrm>
            <a:off x="31083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6</a:t>
            </a:r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2346326" y="3509964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1</a:t>
            </a:r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24987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2</a:t>
            </a:r>
          </a:p>
        </p:txBody>
      </p:sp>
      <p:sp>
        <p:nvSpPr>
          <p:cNvPr id="104465" name="Text Box 17"/>
          <p:cNvSpPr txBox="1">
            <a:spLocks noChangeArrowheads="1"/>
          </p:cNvSpPr>
          <p:nvPr/>
        </p:nvSpPr>
        <p:spPr bwMode="auto">
          <a:xfrm>
            <a:off x="26511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3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477001" y="4619625"/>
            <a:ext cx="1311275" cy="376238"/>
            <a:chOff x="288" y="2736"/>
            <a:chExt cx="826" cy="237"/>
          </a:xfrm>
        </p:grpSpPr>
        <p:sp>
          <p:nvSpPr>
            <p:cNvPr id="23607" name="Text Box 19"/>
            <p:cNvSpPr txBox="1">
              <a:spLocks noChangeArrowheads="1"/>
            </p:cNvSpPr>
            <p:nvPr/>
          </p:nvSpPr>
          <p:spPr bwMode="auto">
            <a:xfrm>
              <a:off x="864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8" name="Text Box 20"/>
            <p:cNvSpPr txBox="1">
              <a:spLocks noChangeArrowheads="1"/>
            </p:cNvSpPr>
            <p:nvPr/>
          </p:nvSpPr>
          <p:spPr bwMode="auto">
            <a:xfrm>
              <a:off x="100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9" name="Text Box 21"/>
            <p:cNvSpPr txBox="1">
              <a:spLocks noChangeArrowheads="1"/>
            </p:cNvSpPr>
            <p:nvPr/>
          </p:nvSpPr>
          <p:spPr bwMode="auto">
            <a:xfrm>
              <a:off x="576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10" name="Text Box 22"/>
            <p:cNvSpPr txBox="1">
              <a:spLocks noChangeArrowheads="1"/>
            </p:cNvSpPr>
            <p:nvPr/>
          </p:nvSpPr>
          <p:spPr bwMode="auto">
            <a:xfrm>
              <a:off x="720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11" name="Text Box 23"/>
            <p:cNvSpPr txBox="1">
              <a:spLocks noChangeArrowheads="1"/>
            </p:cNvSpPr>
            <p:nvPr/>
          </p:nvSpPr>
          <p:spPr bwMode="auto">
            <a:xfrm>
              <a:off x="28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12" name="Text Box 24"/>
            <p:cNvSpPr txBox="1">
              <a:spLocks noChangeArrowheads="1"/>
            </p:cNvSpPr>
            <p:nvPr/>
          </p:nvSpPr>
          <p:spPr bwMode="auto">
            <a:xfrm>
              <a:off x="432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5318126" y="1431925"/>
            <a:ext cx="1311275" cy="376238"/>
            <a:chOff x="288" y="2736"/>
            <a:chExt cx="826" cy="237"/>
          </a:xfrm>
        </p:grpSpPr>
        <p:sp>
          <p:nvSpPr>
            <p:cNvPr id="23601" name="Text Box 26"/>
            <p:cNvSpPr txBox="1">
              <a:spLocks noChangeArrowheads="1"/>
            </p:cNvSpPr>
            <p:nvPr/>
          </p:nvSpPr>
          <p:spPr bwMode="auto">
            <a:xfrm>
              <a:off x="864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2" name="Text Box 27"/>
            <p:cNvSpPr txBox="1">
              <a:spLocks noChangeArrowheads="1"/>
            </p:cNvSpPr>
            <p:nvPr/>
          </p:nvSpPr>
          <p:spPr bwMode="auto">
            <a:xfrm>
              <a:off x="100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3" name="Text Box 28"/>
            <p:cNvSpPr txBox="1">
              <a:spLocks noChangeArrowheads="1"/>
            </p:cNvSpPr>
            <p:nvPr/>
          </p:nvSpPr>
          <p:spPr bwMode="auto">
            <a:xfrm>
              <a:off x="576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4" name="Text Box 29"/>
            <p:cNvSpPr txBox="1">
              <a:spLocks noChangeArrowheads="1"/>
            </p:cNvSpPr>
            <p:nvPr/>
          </p:nvSpPr>
          <p:spPr bwMode="auto">
            <a:xfrm>
              <a:off x="720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5" name="Text Box 30"/>
            <p:cNvSpPr txBox="1">
              <a:spLocks noChangeArrowheads="1"/>
            </p:cNvSpPr>
            <p:nvPr/>
          </p:nvSpPr>
          <p:spPr bwMode="auto">
            <a:xfrm>
              <a:off x="28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6" name="Text Box 31"/>
            <p:cNvSpPr txBox="1">
              <a:spLocks noChangeArrowheads="1"/>
            </p:cNvSpPr>
            <p:nvPr/>
          </p:nvSpPr>
          <p:spPr bwMode="auto">
            <a:xfrm>
              <a:off x="432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7319964" y="1431925"/>
            <a:ext cx="1311275" cy="376238"/>
            <a:chOff x="288" y="2736"/>
            <a:chExt cx="826" cy="237"/>
          </a:xfrm>
        </p:grpSpPr>
        <p:sp>
          <p:nvSpPr>
            <p:cNvPr id="23595" name="Text Box 33"/>
            <p:cNvSpPr txBox="1">
              <a:spLocks noChangeArrowheads="1"/>
            </p:cNvSpPr>
            <p:nvPr/>
          </p:nvSpPr>
          <p:spPr bwMode="auto">
            <a:xfrm>
              <a:off x="864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6" name="Text Box 34"/>
            <p:cNvSpPr txBox="1">
              <a:spLocks noChangeArrowheads="1"/>
            </p:cNvSpPr>
            <p:nvPr/>
          </p:nvSpPr>
          <p:spPr bwMode="auto">
            <a:xfrm>
              <a:off x="100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7" name="Text Box 35"/>
            <p:cNvSpPr txBox="1">
              <a:spLocks noChangeArrowheads="1"/>
            </p:cNvSpPr>
            <p:nvPr/>
          </p:nvSpPr>
          <p:spPr bwMode="auto">
            <a:xfrm>
              <a:off x="576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8" name="Text Box 36"/>
            <p:cNvSpPr txBox="1">
              <a:spLocks noChangeArrowheads="1"/>
            </p:cNvSpPr>
            <p:nvPr/>
          </p:nvSpPr>
          <p:spPr bwMode="auto">
            <a:xfrm>
              <a:off x="720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9" name="Text Box 37"/>
            <p:cNvSpPr txBox="1">
              <a:spLocks noChangeArrowheads="1"/>
            </p:cNvSpPr>
            <p:nvPr/>
          </p:nvSpPr>
          <p:spPr bwMode="auto">
            <a:xfrm>
              <a:off x="28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600" name="Text Box 38"/>
            <p:cNvSpPr txBox="1">
              <a:spLocks noChangeArrowheads="1"/>
            </p:cNvSpPr>
            <p:nvPr/>
          </p:nvSpPr>
          <p:spPr bwMode="auto">
            <a:xfrm>
              <a:off x="432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8855076" y="3581400"/>
            <a:ext cx="1311275" cy="376238"/>
            <a:chOff x="288" y="2736"/>
            <a:chExt cx="826" cy="237"/>
          </a:xfrm>
        </p:grpSpPr>
        <p:sp>
          <p:nvSpPr>
            <p:cNvPr id="23589" name="Text Box 40"/>
            <p:cNvSpPr txBox="1">
              <a:spLocks noChangeArrowheads="1"/>
            </p:cNvSpPr>
            <p:nvPr/>
          </p:nvSpPr>
          <p:spPr bwMode="auto">
            <a:xfrm>
              <a:off x="864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0" name="Text Box 41"/>
            <p:cNvSpPr txBox="1">
              <a:spLocks noChangeArrowheads="1"/>
            </p:cNvSpPr>
            <p:nvPr/>
          </p:nvSpPr>
          <p:spPr bwMode="auto">
            <a:xfrm>
              <a:off x="100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1" name="Text Box 42"/>
            <p:cNvSpPr txBox="1">
              <a:spLocks noChangeArrowheads="1"/>
            </p:cNvSpPr>
            <p:nvPr/>
          </p:nvSpPr>
          <p:spPr bwMode="auto">
            <a:xfrm>
              <a:off x="576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2" name="Text Box 43"/>
            <p:cNvSpPr txBox="1">
              <a:spLocks noChangeArrowheads="1"/>
            </p:cNvSpPr>
            <p:nvPr/>
          </p:nvSpPr>
          <p:spPr bwMode="auto">
            <a:xfrm>
              <a:off x="720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3" name="Text Box 44"/>
            <p:cNvSpPr txBox="1">
              <a:spLocks noChangeArrowheads="1"/>
            </p:cNvSpPr>
            <p:nvPr/>
          </p:nvSpPr>
          <p:spPr bwMode="auto">
            <a:xfrm>
              <a:off x="288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3594" name="Text Box 45"/>
            <p:cNvSpPr txBox="1">
              <a:spLocks noChangeArrowheads="1"/>
            </p:cNvSpPr>
            <p:nvPr/>
          </p:nvSpPr>
          <p:spPr bwMode="auto">
            <a:xfrm>
              <a:off x="432" y="2736"/>
              <a:ext cx="106" cy="23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000000"/>
                </a:solidFill>
                <a:latin typeface="Myriad Roman" charset="0"/>
              </a:endParaRPr>
            </a:p>
          </p:txBody>
        </p:sp>
      </p:grpSp>
      <p:sp>
        <p:nvSpPr>
          <p:cNvPr id="104494" name="Text Box 46"/>
          <p:cNvSpPr txBox="1">
            <a:spLocks noChangeArrowheads="1"/>
          </p:cNvSpPr>
          <p:nvPr/>
        </p:nvSpPr>
        <p:spPr bwMode="auto">
          <a:xfrm>
            <a:off x="3100389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6</a:t>
            </a:r>
          </a:p>
        </p:txBody>
      </p:sp>
      <p:sp>
        <p:nvSpPr>
          <p:cNvPr id="104495" name="Text Box 47"/>
          <p:cNvSpPr txBox="1">
            <a:spLocks noChangeArrowheads="1"/>
          </p:cNvSpPr>
          <p:nvPr/>
        </p:nvSpPr>
        <p:spPr bwMode="auto">
          <a:xfrm>
            <a:off x="26638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3</a:t>
            </a:r>
          </a:p>
        </p:txBody>
      </p:sp>
      <p:sp>
        <p:nvSpPr>
          <p:cNvPr id="104496" name="Text Box 48"/>
          <p:cNvSpPr txBox="1">
            <a:spLocks noChangeArrowheads="1"/>
          </p:cNvSpPr>
          <p:nvPr/>
        </p:nvSpPr>
        <p:spPr bwMode="auto">
          <a:xfrm>
            <a:off x="2946401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5</a:t>
            </a:r>
          </a:p>
        </p:txBody>
      </p:sp>
      <p:sp>
        <p:nvSpPr>
          <p:cNvPr id="104497" name="Text Box 49"/>
          <p:cNvSpPr txBox="1">
            <a:spLocks noChangeArrowheads="1"/>
          </p:cNvSpPr>
          <p:nvPr/>
        </p:nvSpPr>
        <p:spPr bwMode="auto">
          <a:xfrm>
            <a:off x="2332039" y="3513139"/>
            <a:ext cx="168275" cy="3762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1</a:t>
            </a:r>
          </a:p>
        </p:txBody>
      </p:sp>
      <p:sp>
        <p:nvSpPr>
          <p:cNvPr id="104498" name="Text Box 50"/>
          <p:cNvSpPr txBox="1">
            <a:spLocks noChangeArrowheads="1"/>
          </p:cNvSpPr>
          <p:nvPr/>
        </p:nvSpPr>
        <p:spPr bwMode="auto">
          <a:xfrm>
            <a:off x="2832101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4</a:t>
            </a:r>
          </a:p>
        </p:txBody>
      </p:sp>
      <p:sp>
        <p:nvSpPr>
          <p:cNvPr id="104499" name="Text Box 51"/>
          <p:cNvSpPr txBox="1">
            <a:spLocks noChangeArrowheads="1"/>
          </p:cNvSpPr>
          <p:nvPr/>
        </p:nvSpPr>
        <p:spPr bwMode="auto">
          <a:xfrm>
            <a:off x="24860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2</a:t>
            </a:r>
          </a:p>
        </p:txBody>
      </p:sp>
      <p:sp>
        <p:nvSpPr>
          <p:cNvPr id="104500" name="Text Box 52"/>
          <p:cNvSpPr txBox="1">
            <a:spLocks noChangeArrowheads="1"/>
          </p:cNvSpPr>
          <p:nvPr/>
        </p:nvSpPr>
        <p:spPr bwMode="auto">
          <a:xfrm>
            <a:off x="2640014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3</a:t>
            </a:r>
          </a:p>
        </p:txBody>
      </p:sp>
      <p:sp>
        <p:nvSpPr>
          <p:cNvPr id="104501" name="Text Box 53"/>
          <p:cNvSpPr txBox="1">
            <a:spLocks noChangeArrowheads="1"/>
          </p:cNvSpPr>
          <p:nvPr/>
        </p:nvSpPr>
        <p:spPr bwMode="auto">
          <a:xfrm>
            <a:off x="28162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4</a:t>
            </a:r>
          </a:p>
        </p:txBody>
      </p:sp>
      <p:sp>
        <p:nvSpPr>
          <p:cNvPr id="104502" name="Text Box 54"/>
          <p:cNvSpPr txBox="1">
            <a:spLocks noChangeArrowheads="1"/>
          </p:cNvSpPr>
          <p:nvPr/>
        </p:nvSpPr>
        <p:spPr bwMode="auto">
          <a:xfrm>
            <a:off x="2984501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5</a:t>
            </a:r>
          </a:p>
        </p:txBody>
      </p:sp>
      <p:sp>
        <p:nvSpPr>
          <p:cNvPr id="104503" name="Text Box 55"/>
          <p:cNvSpPr txBox="1">
            <a:spLocks noChangeArrowheads="1"/>
          </p:cNvSpPr>
          <p:nvPr/>
        </p:nvSpPr>
        <p:spPr bwMode="auto">
          <a:xfrm>
            <a:off x="3124201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6</a:t>
            </a:r>
          </a:p>
        </p:txBody>
      </p:sp>
      <p:sp>
        <p:nvSpPr>
          <p:cNvPr id="104504" name="Text Box 56"/>
          <p:cNvSpPr txBox="1">
            <a:spLocks noChangeArrowheads="1"/>
          </p:cNvSpPr>
          <p:nvPr/>
        </p:nvSpPr>
        <p:spPr bwMode="auto">
          <a:xfrm>
            <a:off x="2332039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1</a:t>
            </a:r>
          </a:p>
        </p:txBody>
      </p:sp>
      <p:sp>
        <p:nvSpPr>
          <p:cNvPr id="104505" name="Text Box 57"/>
          <p:cNvSpPr txBox="1">
            <a:spLocks noChangeArrowheads="1"/>
          </p:cNvSpPr>
          <p:nvPr/>
        </p:nvSpPr>
        <p:spPr bwMode="auto">
          <a:xfrm>
            <a:off x="2486026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2</a:t>
            </a:r>
          </a:p>
        </p:txBody>
      </p:sp>
      <p:sp>
        <p:nvSpPr>
          <p:cNvPr id="104506" name="Text Box 58"/>
          <p:cNvSpPr txBox="1">
            <a:spLocks noChangeArrowheads="1"/>
          </p:cNvSpPr>
          <p:nvPr/>
        </p:nvSpPr>
        <p:spPr bwMode="auto">
          <a:xfrm>
            <a:off x="2830514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4</a:t>
            </a:r>
          </a:p>
        </p:txBody>
      </p:sp>
      <p:sp>
        <p:nvSpPr>
          <p:cNvPr id="104507" name="Text Box 59"/>
          <p:cNvSpPr txBox="1">
            <a:spLocks noChangeArrowheads="1"/>
          </p:cNvSpPr>
          <p:nvPr/>
        </p:nvSpPr>
        <p:spPr bwMode="auto">
          <a:xfrm>
            <a:off x="2984501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5</a:t>
            </a:r>
          </a:p>
        </p:txBody>
      </p:sp>
      <p:sp>
        <p:nvSpPr>
          <p:cNvPr id="104508" name="Text Box 60"/>
          <p:cNvSpPr txBox="1">
            <a:spLocks noChangeArrowheads="1"/>
          </p:cNvSpPr>
          <p:nvPr/>
        </p:nvSpPr>
        <p:spPr bwMode="auto">
          <a:xfrm>
            <a:off x="3138489" y="3505200"/>
            <a:ext cx="168275" cy="376238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0000"/>
                </a:solidFill>
                <a:latin typeface="Myriad Roman" charset="0"/>
              </a:rPr>
              <a:t>6</a:t>
            </a:r>
          </a:p>
        </p:txBody>
      </p:sp>
      <p:sp>
        <p:nvSpPr>
          <p:cNvPr id="23584" name="Oval 62"/>
          <p:cNvSpPr>
            <a:spLocks noChangeArrowheads="1"/>
          </p:cNvSpPr>
          <p:nvPr/>
        </p:nvSpPr>
        <p:spPr bwMode="auto">
          <a:xfrm>
            <a:off x="3505200" y="338455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src</a:t>
            </a:r>
          </a:p>
        </p:txBody>
      </p:sp>
      <p:sp>
        <p:nvSpPr>
          <p:cNvPr id="23585" name="Oval 63"/>
          <p:cNvSpPr>
            <a:spLocks noChangeArrowheads="1"/>
          </p:cNvSpPr>
          <p:nvPr/>
        </p:nvSpPr>
        <p:spPr bwMode="auto">
          <a:xfrm>
            <a:off x="4800600" y="1828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A</a:t>
            </a:r>
          </a:p>
        </p:txBody>
      </p:sp>
      <p:sp>
        <p:nvSpPr>
          <p:cNvPr id="23586" name="Oval 64"/>
          <p:cNvSpPr>
            <a:spLocks noChangeArrowheads="1"/>
          </p:cNvSpPr>
          <p:nvPr/>
        </p:nvSpPr>
        <p:spPr bwMode="auto">
          <a:xfrm>
            <a:off x="6629400" y="1828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B</a:t>
            </a:r>
          </a:p>
        </p:txBody>
      </p:sp>
      <p:sp>
        <p:nvSpPr>
          <p:cNvPr id="23587" name="Oval 65"/>
          <p:cNvSpPr>
            <a:spLocks noChangeArrowheads="1"/>
          </p:cNvSpPr>
          <p:nvPr/>
        </p:nvSpPr>
        <p:spPr bwMode="auto">
          <a:xfrm>
            <a:off x="8077200" y="338455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dst</a:t>
            </a:r>
          </a:p>
        </p:txBody>
      </p:sp>
      <p:sp>
        <p:nvSpPr>
          <p:cNvPr id="23588" name="Oval 66"/>
          <p:cNvSpPr>
            <a:spLocks noChangeArrowheads="1"/>
          </p:cNvSpPr>
          <p:nvPr/>
        </p:nvSpPr>
        <p:spPr bwMode="auto">
          <a:xfrm>
            <a:off x="5715000" y="41910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E9635-3832-F848-903D-BD7839C84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444 -0.3027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13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4069 -0.304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-1523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0.2974 0.1060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04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53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46128 0.00648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04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4805 -0.3009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150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3431 0.1615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807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35299 -0.2120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4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-1060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44444 0.00648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04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34935 0.1608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803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5457 0.0127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9" y="62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19809 -0.17292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104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87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34531 -0.21204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04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66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6315 -0.30278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1513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0.24687 0.07916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04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0" y="40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33307 -0.2120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4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-1060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40677 0.0064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104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36484 0.16088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2" y="803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17044 -0.22199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104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11111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32201 -0.21204 " pathEditMode="relative" rAng="0" ptsTypes="AA">
                                      <p:cBhvr>
                                        <p:cTn id="120" dur="1000" fill="hold"/>
                                        <p:tgtEl>
                                          <p:spTgt spid="104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10602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0.38993 0.00648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104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7695 -0.30278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41" y="-1513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37174 0.16157 " pathEditMode="relative" rAng="0" ptsTypes="AA">
                                      <p:cBhvr>
                                        <p:cTn id="142" dur="1000" fill="hold"/>
                                        <p:tgtEl>
                                          <p:spTgt spid="104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1" y="8079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9414 -0.23125 " pathEditMode="relative" rAng="0" ptsTypes="AA">
                                      <p:cBhvr>
                                        <p:cTn id="146" dur="1000" fill="hold"/>
                                        <p:tgtEl>
                                          <p:spTgt spid="104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-11574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7407E-6 L 0.37309 0.00648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104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7" grpId="0" animBg="1"/>
      <p:bldP spid="104457" grpId="1" animBg="1"/>
      <p:bldP spid="104458" grpId="0" animBg="1"/>
      <p:bldP spid="104458" grpId="1" animBg="1"/>
      <p:bldP spid="104459" grpId="0" animBg="1"/>
      <p:bldP spid="104459" grpId="1" animBg="1"/>
      <p:bldP spid="104460" grpId="0" animBg="1"/>
      <p:bldP spid="104460" grpId="1" animBg="1"/>
      <p:bldP spid="104461" grpId="0" animBg="1"/>
      <p:bldP spid="104461" grpId="1" animBg="1"/>
      <p:bldP spid="104462" grpId="0" animBg="1"/>
      <p:bldP spid="104462" grpId="1" animBg="1"/>
      <p:bldP spid="104463" grpId="0" animBg="1"/>
      <p:bldP spid="104463" grpId="1" animBg="1"/>
      <p:bldP spid="104464" grpId="0" animBg="1"/>
      <p:bldP spid="104464" grpId="1" animBg="1"/>
      <p:bldP spid="104465" grpId="0" animBg="1"/>
      <p:bldP spid="104465" grpId="1" animBg="1"/>
      <p:bldP spid="104494" grpId="0" animBg="1"/>
      <p:bldP spid="104494" grpId="1" animBg="1"/>
      <p:bldP spid="104495" grpId="0" animBg="1"/>
      <p:bldP spid="104495" grpId="1" animBg="1"/>
      <p:bldP spid="104495" grpId="2" animBg="1"/>
      <p:bldP spid="104496" grpId="0" animBg="1"/>
      <p:bldP spid="104496" grpId="1" animBg="1"/>
      <p:bldP spid="104496" grpId="2" animBg="1"/>
      <p:bldP spid="104497" grpId="0" animBg="1"/>
      <p:bldP spid="104497" grpId="1" animBg="1"/>
      <p:bldP spid="104497" grpId="2" animBg="1"/>
      <p:bldP spid="104498" grpId="0" animBg="1"/>
      <p:bldP spid="104498" grpId="1" animBg="1"/>
      <p:bldP spid="104498" grpId="2" animBg="1"/>
      <p:bldP spid="104499" grpId="0" animBg="1"/>
      <p:bldP spid="104499" grpId="1" animBg="1"/>
      <p:bldP spid="104499" grpId="2" animBg="1"/>
      <p:bldP spid="104500" grpId="0" animBg="1"/>
      <p:bldP spid="104500" grpId="1" animBg="1"/>
      <p:bldP spid="104500" grpId="2" animBg="1"/>
      <p:bldP spid="104501" grpId="0" animBg="1"/>
      <p:bldP spid="104501" grpId="1" animBg="1"/>
      <p:bldP spid="104501" grpId="2" animBg="1"/>
      <p:bldP spid="104502" grpId="0" animBg="1"/>
      <p:bldP spid="104502" grpId="1" animBg="1"/>
      <p:bldP spid="104502" grpId="2" animBg="1"/>
      <p:bldP spid="104503" grpId="0" animBg="1"/>
      <p:bldP spid="104503" grpId="1" animBg="1"/>
      <p:bldP spid="104503" grpId="2" animBg="1"/>
      <p:bldP spid="104504" grpId="0" animBg="1"/>
      <p:bldP spid="104504" grpId="1" animBg="1"/>
      <p:bldP spid="104504" grpId="2" animBg="1"/>
      <p:bldP spid="104505" grpId="0" animBg="1"/>
      <p:bldP spid="104505" grpId="1" animBg="1"/>
      <p:bldP spid="104505" grpId="2" animBg="1"/>
      <p:bldP spid="104506" grpId="0" animBg="1"/>
      <p:bldP spid="104506" grpId="1" animBg="1"/>
      <p:bldP spid="104506" grpId="2" animBg="1"/>
      <p:bldP spid="104507" grpId="0" animBg="1"/>
      <p:bldP spid="104507" grpId="1" animBg="1"/>
      <p:bldP spid="104507" grpId="2" animBg="1"/>
      <p:bldP spid="104508" grpId="0" animBg="1"/>
      <p:bldP spid="104508" grpId="1" animBg="1"/>
      <p:bldP spid="10450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6781800" y="9794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2667000" y="33416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2667000" y="33416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2667000" y="33416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2667000" y="33416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2667000" y="33416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title"/>
          </p:nvPr>
        </p:nvSpPr>
        <p:spPr>
          <a:xfrm>
            <a:off x="1524000" y="127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alibri" charset="0"/>
              </a:rPr>
              <a:t>ExOR Idea: exploit probabilistic broadcast</a:t>
            </a:r>
          </a:p>
        </p:txBody>
      </p:sp>
      <p:sp>
        <p:nvSpPr>
          <p:cNvPr id="24585" name="Oval 9"/>
          <p:cNvSpPr>
            <a:spLocks noChangeArrowheads="1"/>
          </p:cNvSpPr>
          <p:nvPr/>
        </p:nvSpPr>
        <p:spPr bwMode="auto">
          <a:xfrm>
            <a:off x="3505200" y="299243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src</a:t>
            </a:r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4800600" y="143668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A</a:t>
            </a:r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6629400" y="143668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B</a:t>
            </a:r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8077200" y="299243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dst</a:t>
            </a:r>
          </a:p>
        </p:txBody>
      </p:sp>
      <p:sp>
        <p:nvSpPr>
          <p:cNvPr id="24589" name="Oval 13"/>
          <p:cNvSpPr>
            <a:spLocks noChangeArrowheads="1"/>
          </p:cNvSpPr>
          <p:nvPr/>
        </p:nvSpPr>
        <p:spPr bwMode="auto">
          <a:xfrm>
            <a:off x="5715000" y="379888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00"/>
                </a:solidFill>
                <a:latin typeface="Myriad Roman" charset="0"/>
              </a:rPr>
              <a:t>C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6781800" y="9794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6781800" y="9794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6781800" y="979488"/>
            <a:ext cx="762000" cy="3810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  <a:latin typeface="Myriad Roman" charset="0"/>
              </a:rPr>
              <a:t>packet</a:t>
            </a:r>
          </a:p>
        </p:txBody>
      </p:sp>
      <p:sp>
        <p:nvSpPr>
          <p:cNvPr id="129041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1524000" y="4835526"/>
            <a:ext cx="9144000" cy="12493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>
                <a:latin typeface="Calibri" charset="0"/>
              </a:rPr>
              <a:t>Decide who forwards </a:t>
            </a:r>
            <a:r>
              <a:rPr lang="en-US" altLang="en-US" sz="2400" u="sng">
                <a:latin typeface="Calibri" charset="0"/>
              </a:rPr>
              <a:t>after</a:t>
            </a:r>
            <a:r>
              <a:rPr lang="en-US" altLang="en-US" sz="2400">
                <a:latin typeface="Calibri" charset="0"/>
              </a:rPr>
              <a:t> reception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>
                <a:latin typeface="Calibri" charset="0"/>
              </a:rPr>
              <a:t>Goal: for each packet, receiver closest to the destination should forward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>
                <a:latin typeface="Calibri" charset="0"/>
              </a:rPr>
              <a:t>Challenge: agree efficiently on which node should forward, and avoid duplicate transmissions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endParaRPr lang="en-US" altLang="en-US" sz="2000">
              <a:latin typeface="Calibri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44913-A2F2-CC4B-A67F-B361B9335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9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 0.1055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53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25 -0.3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-17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45833 -0.3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-17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48333 -0.0277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0" y="-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555 L -0.275 0.2111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108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555 L 0.2 0.2444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125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555 L -0.225 0.0002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3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05833 0.4888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 animBg="1"/>
      <p:bldP spid="129026" grpId="1" animBg="1"/>
      <p:bldP spid="129026" grpId="2" animBg="1"/>
      <p:bldP spid="129027" grpId="0" animBg="1"/>
      <p:bldP spid="129027" grpId="1" animBg="1"/>
      <p:bldP spid="129027" grpId="2" animBg="1"/>
      <p:bldP spid="129028" grpId="0" animBg="1"/>
      <p:bldP spid="129028" grpId="1" animBg="1"/>
      <p:bldP spid="129029" grpId="0" animBg="1"/>
      <p:bldP spid="129029" grpId="1" animBg="1"/>
      <p:bldP spid="129029" grpId="2" animBg="1"/>
      <p:bldP spid="129030" grpId="0" animBg="1"/>
      <p:bldP spid="129031" grpId="0" animBg="1"/>
      <p:bldP spid="129031" grpId="1" animBg="1"/>
      <p:bldP spid="129031" grpId="2" animBg="1"/>
      <p:bldP spid="129038" grpId="0" animBg="1"/>
      <p:bldP spid="129038" grpId="1" animBg="1"/>
      <p:bldP spid="129038" grpId="2" animBg="1"/>
      <p:bldP spid="129039" grpId="0" animBg="1"/>
      <p:bldP spid="129039" grpId="1" animBg="1"/>
      <p:bldP spid="129040" grpId="0" animBg="1"/>
      <p:bldP spid="129040" grpId="1" animBg="1"/>
      <p:bldP spid="12904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64"/>
          <p:cNvSpPr>
            <a:spLocks noChangeArrowheads="1"/>
          </p:cNvSpPr>
          <p:nvPr/>
        </p:nvSpPr>
        <p:spPr bwMode="auto">
          <a:xfrm>
            <a:off x="7008813" y="1557339"/>
            <a:ext cx="3346450" cy="345122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45" name="Rectangle 240"/>
          <p:cNvSpPr>
            <a:spLocks noChangeArrowheads="1"/>
          </p:cNvSpPr>
          <p:nvPr/>
        </p:nvSpPr>
        <p:spPr bwMode="auto">
          <a:xfrm>
            <a:off x="7086600" y="1384300"/>
            <a:ext cx="17526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grpSp>
        <p:nvGrpSpPr>
          <p:cNvPr id="400592" name="Group 208"/>
          <p:cNvGrpSpPr>
            <a:grpSpLocks/>
          </p:cNvGrpSpPr>
          <p:nvPr/>
        </p:nvGrpSpPr>
        <p:grpSpPr bwMode="auto">
          <a:xfrm>
            <a:off x="2400301" y="1717675"/>
            <a:ext cx="1755775" cy="1625600"/>
            <a:chOff x="1824" y="1076"/>
            <a:chExt cx="1106" cy="1024"/>
          </a:xfrm>
        </p:grpSpPr>
        <p:sp>
          <p:nvSpPr>
            <p:cNvPr id="10291" name="Oval 209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3843" name="Group 210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44" name="Object 21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" imgW="826829" imgH="840406" progId="MS_ClipArt_Gallery.2">
                      <p:embed/>
                    </p:oleObj>
                  </mc:Choice>
                  <mc:Fallback>
                    <p:oleObj name="Clip" r:id="rId3" imgW="826829" imgH="840406" progId="MS_ClipArt_Gallery.2">
                      <p:embed/>
                      <p:pic>
                        <p:nvPicPr>
                          <p:cNvPr id="33844" name="Object 2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45" name="Object 21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5" imgW="1268295" imgH="1199426" progId="MS_ClipArt_Gallery.2">
                      <p:embed/>
                    </p:oleObj>
                  </mc:Choice>
                  <mc:Fallback>
                    <p:oleObj name="Clip" r:id="rId5" imgW="1268295" imgH="1199426" progId="MS_ClipArt_Gallery.2">
                      <p:embed/>
                      <p:pic>
                        <p:nvPicPr>
                          <p:cNvPr id="33845" name="Object 2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247" name="Rectangle 66"/>
          <p:cNvSpPr>
            <a:spLocks noChangeArrowheads="1"/>
          </p:cNvSpPr>
          <p:nvPr/>
        </p:nvSpPr>
        <p:spPr bwMode="auto">
          <a:xfrm>
            <a:off x="7061200" y="1362075"/>
            <a:ext cx="31496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75000"/>
              <a:defRPr/>
            </a:pPr>
            <a:r>
              <a:rPr lang="en-US" sz="2400" dirty="0"/>
              <a:t>ad hoc mode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/>
              <a:t>no base stations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/>
              <a:t>nodes can only transmit to other nodes within link coverage</a:t>
            </a:r>
          </a:p>
          <a:p>
            <a:pPr marL="277813" indent="-277813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/>
              <a:t>nodes organize themselves into a network: route among themselves</a:t>
            </a:r>
          </a:p>
        </p:txBody>
      </p:sp>
      <p:grpSp>
        <p:nvGrpSpPr>
          <p:cNvPr id="400521" name="Group 137"/>
          <p:cNvGrpSpPr>
            <a:grpSpLocks/>
          </p:cNvGrpSpPr>
          <p:nvPr/>
        </p:nvGrpSpPr>
        <p:grpSpPr bwMode="auto">
          <a:xfrm>
            <a:off x="3705226" y="3041650"/>
            <a:ext cx="1755775" cy="1625600"/>
            <a:chOff x="1824" y="1076"/>
            <a:chExt cx="1106" cy="1024"/>
          </a:xfrm>
        </p:grpSpPr>
        <p:sp>
          <p:nvSpPr>
            <p:cNvPr id="10287" name="Oval 138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3839" name="Group 139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40" name="Object 14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7" imgW="826829" imgH="840406" progId="MS_ClipArt_Gallery.2">
                      <p:embed/>
                    </p:oleObj>
                  </mc:Choice>
                  <mc:Fallback>
                    <p:oleObj name="Clip" r:id="rId7" imgW="826829" imgH="840406" progId="MS_ClipArt_Gallery.2">
                      <p:embed/>
                      <p:pic>
                        <p:nvPicPr>
                          <p:cNvPr id="33840" name="Object 1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41" name="Object 14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1268295" imgH="1199426" progId="MS_ClipArt_Gallery.2">
                      <p:embed/>
                    </p:oleObj>
                  </mc:Choice>
                  <mc:Fallback>
                    <p:oleObj name="Clip" r:id="rId8" imgW="1268295" imgH="1199426" progId="MS_ClipArt_Gallery.2">
                      <p:embed/>
                      <p:pic>
                        <p:nvPicPr>
                          <p:cNvPr id="33841" name="Object 1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582" name="Group 198"/>
          <p:cNvGrpSpPr>
            <a:grpSpLocks/>
          </p:cNvGrpSpPr>
          <p:nvPr/>
        </p:nvGrpSpPr>
        <p:grpSpPr bwMode="auto">
          <a:xfrm>
            <a:off x="3457576" y="4765675"/>
            <a:ext cx="1755775" cy="1625600"/>
            <a:chOff x="1824" y="1076"/>
            <a:chExt cx="1106" cy="1024"/>
          </a:xfrm>
        </p:grpSpPr>
        <p:sp>
          <p:nvSpPr>
            <p:cNvPr id="10283" name="Oval 199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3835" name="Group 200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36" name="Object 20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9" imgW="826829" imgH="840406" progId="MS_ClipArt_Gallery.2">
                      <p:embed/>
                    </p:oleObj>
                  </mc:Choice>
                  <mc:Fallback>
                    <p:oleObj name="Clip" r:id="rId9" imgW="826829" imgH="840406" progId="MS_ClipArt_Gallery.2">
                      <p:embed/>
                      <p:pic>
                        <p:nvPicPr>
                          <p:cNvPr id="33836" name="Object 20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37" name="Object 20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1268295" imgH="1199426" progId="MS_ClipArt_Gallery.2">
                      <p:embed/>
                    </p:oleObj>
                  </mc:Choice>
                  <mc:Fallback>
                    <p:oleObj name="Clip" r:id="rId10" imgW="1268295" imgH="1199426" progId="MS_ClipArt_Gallery.2">
                      <p:embed/>
                      <p:pic>
                        <p:nvPicPr>
                          <p:cNvPr id="33837" name="Object 20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587" name="Group 203"/>
          <p:cNvGrpSpPr>
            <a:grpSpLocks/>
          </p:cNvGrpSpPr>
          <p:nvPr/>
        </p:nvGrpSpPr>
        <p:grpSpPr bwMode="auto">
          <a:xfrm>
            <a:off x="2571751" y="2317750"/>
            <a:ext cx="1755775" cy="1625600"/>
            <a:chOff x="1824" y="1076"/>
            <a:chExt cx="1106" cy="1024"/>
          </a:xfrm>
        </p:grpSpPr>
        <p:sp>
          <p:nvSpPr>
            <p:cNvPr id="10279" name="Oval 204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66C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3831" name="Group 205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32" name="Object 20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1" imgW="826829" imgH="840406" progId="MS_ClipArt_Gallery.2">
                      <p:embed/>
                    </p:oleObj>
                  </mc:Choice>
                  <mc:Fallback>
                    <p:oleObj name="Clip" r:id="rId11" imgW="826829" imgH="840406" progId="MS_ClipArt_Gallery.2">
                      <p:embed/>
                      <p:pic>
                        <p:nvPicPr>
                          <p:cNvPr id="33832" name="Object 20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33" name="Object 20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1268295" imgH="1199426" progId="MS_ClipArt_Gallery.2">
                      <p:embed/>
                    </p:oleObj>
                  </mc:Choice>
                  <mc:Fallback>
                    <p:oleObj name="Clip" r:id="rId12" imgW="1268295" imgH="1199426" progId="MS_ClipArt_Gallery.2">
                      <p:embed/>
                      <p:pic>
                        <p:nvPicPr>
                          <p:cNvPr id="33833" name="Object 20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0496" name="Group 112"/>
          <p:cNvGrpSpPr>
            <a:grpSpLocks/>
          </p:cNvGrpSpPr>
          <p:nvPr/>
        </p:nvGrpSpPr>
        <p:grpSpPr bwMode="auto">
          <a:xfrm>
            <a:off x="3144839" y="2741613"/>
            <a:ext cx="1755775" cy="1625600"/>
            <a:chOff x="1824" y="1076"/>
            <a:chExt cx="1106" cy="1024"/>
          </a:xfrm>
        </p:grpSpPr>
        <p:sp>
          <p:nvSpPr>
            <p:cNvPr id="10275" name="Oval 113"/>
            <p:cNvSpPr>
              <a:spLocks noChangeArrowheads="1"/>
            </p:cNvSpPr>
            <p:nvPr/>
          </p:nvSpPr>
          <p:spPr bwMode="auto">
            <a:xfrm>
              <a:off x="1824" y="1076"/>
              <a:ext cx="1106" cy="1024"/>
            </a:xfrm>
            <a:prstGeom prst="ellipse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CCFFFF">
                    <a:alpha val="50998"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3827" name="Group 114"/>
            <p:cNvGrpSpPr>
              <a:grpSpLocks/>
            </p:cNvGrpSpPr>
            <p:nvPr/>
          </p:nvGrpSpPr>
          <p:grpSpPr bwMode="auto">
            <a:xfrm>
              <a:off x="2204" y="1436"/>
              <a:ext cx="252" cy="288"/>
              <a:chOff x="2870" y="1518"/>
              <a:chExt cx="292" cy="320"/>
            </a:xfrm>
          </p:grpSpPr>
          <p:graphicFrame>
            <p:nvGraphicFramePr>
              <p:cNvPr id="33828" name="Object 115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3" imgW="826829" imgH="840406" progId="MS_ClipArt_Gallery.2">
                      <p:embed/>
                    </p:oleObj>
                  </mc:Choice>
                  <mc:Fallback>
                    <p:oleObj name="Clip" r:id="rId13" imgW="826829" imgH="840406" progId="MS_ClipArt_Gallery.2">
                      <p:embed/>
                      <p:pic>
                        <p:nvPicPr>
                          <p:cNvPr id="33828" name="Object 1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29" name="Object 116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4" imgW="1268295" imgH="1199426" progId="MS_ClipArt_Gallery.2">
                      <p:embed/>
                    </p:oleObj>
                  </mc:Choice>
                  <mc:Fallback>
                    <p:oleObj name="Clip" r:id="rId14" imgW="1268295" imgH="1199426" progId="MS_ClipArt_Gallery.2">
                      <p:embed/>
                      <p:pic>
                        <p:nvPicPr>
                          <p:cNvPr id="33829" name="Object 1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252" name="Rectangle 65"/>
          <p:cNvSpPr>
            <a:spLocks noChangeArrowheads="1"/>
          </p:cNvSpPr>
          <p:nvPr/>
        </p:nvSpPr>
        <p:spPr bwMode="auto">
          <a:xfrm>
            <a:off x="4217989" y="1468439"/>
            <a:ext cx="1728787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53" name="Oval 214"/>
          <p:cNvSpPr>
            <a:spLocks noChangeArrowheads="1"/>
          </p:cNvSpPr>
          <p:nvPr/>
        </p:nvSpPr>
        <p:spPr bwMode="auto">
          <a:xfrm>
            <a:off x="2403476" y="1730375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54" name="Oval 219"/>
          <p:cNvSpPr>
            <a:spLocks noChangeArrowheads="1"/>
          </p:cNvSpPr>
          <p:nvPr/>
        </p:nvSpPr>
        <p:spPr bwMode="auto">
          <a:xfrm>
            <a:off x="3708401" y="3054350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55" name="Oval 229"/>
          <p:cNvSpPr>
            <a:spLocks noChangeArrowheads="1"/>
          </p:cNvSpPr>
          <p:nvPr/>
        </p:nvSpPr>
        <p:spPr bwMode="auto">
          <a:xfrm>
            <a:off x="2574926" y="2330450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56" name="Oval 234"/>
          <p:cNvSpPr>
            <a:spLocks noChangeArrowheads="1"/>
          </p:cNvSpPr>
          <p:nvPr/>
        </p:nvSpPr>
        <p:spPr bwMode="auto">
          <a:xfrm>
            <a:off x="3148014" y="2754313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57" name="Oval 224"/>
          <p:cNvSpPr>
            <a:spLocks noChangeArrowheads="1"/>
          </p:cNvSpPr>
          <p:nvPr/>
        </p:nvSpPr>
        <p:spPr bwMode="auto">
          <a:xfrm>
            <a:off x="3460751" y="4778375"/>
            <a:ext cx="1755775" cy="1625600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grpSp>
        <p:nvGrpSpPr>
          <p:cNvPr id="33809" name="Group 356"/>
          <p:cNvGrpSpPr>
            <a:grpSpLocks/>
          </p:cNvGrpSpPr>
          <p:nvPr/>
        </p:nvGrpSpPr>
        <p:grpSpPr bwMode="auto">
          <a:xfrm>
            <a:off x="3078164" y="2184401"/>
            <a:ext cx="465137" cy="481013"/>
            <a:chOff x="313" y="1497"/>
            <a:chExt cx="1152" cy="1014"/>
          </a:xfrm>
        </p:grpSpPr>
        <p:pic>
          <p:nvPicPr>
            <p:cNvPr id="33824" name="Picture 354" descr="laptop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5" name="Picture 35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0" name="Group 356"/>
          <p:cNvGrpSpPr>
            <a:grpSpLocks/>
          </p:cNvGrpSpPr>
          <p:nvPr/>
        </p:nvGrpSpPr>
        <p:grpSpPr bwMode="auto">
          <a:xfrm>
            <a:off x="4054475" y="5273676"/>
            <a:ext cx="463550" cy="479425"/>
            <a:chOff x="313" y="1497"/>
            <a:chExt cx="1152" cy="1014"/>
          </a:xfrm>
        </p:grpSpPr>
        <p:pic>
          <p:nvPicPr>
            <p:cNvPr id="33822" name="Picture 354" descr="laptop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3" name="Picture 35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1" name="Group 356"/>
          <p:cNvGrpSpPr>
            <a:grpSpLocks/>
          </p:cNvGrpSpPr>
          <p:nvPr/>
        </p:nvGrpSpPr>
        <p:grpSpPr bwMode="auto">
          <a:xfrm>
            <a:off x="4338639" y="3576638"/>
            <a:ext cx="465137" cy="481012"/>
            <a:chOff x="313" y="1497"/>
            <a:chExt cx="1152" cy="1014"/>
          </a:xfrm>
        </p:grpSpPr>
        <p:pic>
          <p:nvPicPr>
            <p:cNvPr id="33820" name="Picture 354" descr="laptop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1" name="Picture 35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2" name="Group 356"/>
          <p:cNvGrpSpPr>
            <a:grpSpLocks/>
          </p:cNvGrpSpPr>
          <p:nvPr/>
        </p:nvGrpSpPr>
        <p:grpSpPr bwMode="auto">
          <a:xfrm>
            <a:off x="3179764" y="2936876"/>
            <a:ext cx="465137" cy="479425"/>
            <a:chOff x="313" y="1497"/>
            <a:chExt cx="1152" cy="1014"/>
          </a:xfrm>
        </p:grpSpPr>
        <p:pic>
          <p:nvPicPr>
            <p:cNvPr id="33818" name="Picture 354" descr="laptop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9" name="Picture 35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3" name="Group 356"/>
          <p:cNvGrpSpPr>
            <a:grpSpLocks/>
          </p:cNvGrpSpPr>
          <p:nvPr/>
        </p:nvGrpSpPr>
        <p:grpSpPr bwMode="auto">
          <a:xfrm>
            <a:off x="3819525" y="3260726"/>
            <a:ext cx="465138" cy="481013"/>
            <a:chOff x="313" y="1497"/>
            <a:chExt cx="1152" cy="1014"/>
          </a:xfrm>
        </p:grpSpPr>
        <p:pic>
          <p:nvPicPr>
            <p:cNvPr id="33816" name="Picture 354" descr="laptop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7" name="Picture 35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3" name="Rectangle 4"/>
          <p:cNvSpPr>
            <a:spLocks noGrp="1" noChangeArrowheads="1"/>
          </p:cNvSpPr>
          <p:nvPr>
            <p:ph type="title"/>
          </p:nvPr>
        </p:nvSpPr>
        <p:spPr>
          <a:xfrm>
            <a:off x="1985963" y="193675"/>
            <a:ext cx="7772400" cy="954088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Elements of a wireless network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0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0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8575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alibri" charset="0"/>
              </a:rPr>
              <a:t>Why ExOR might increase throughput (1)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4035425"/>
            <a:ext cx="9144000" cy="16764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 dirty="0">
                <a:latin typeface="Calibri" charset="0"/>
              </a:rPr>
              <a:t>Traditional routing picks the path via R </a:t>
            </a:r>
            <a:r>
              <a:rPr lang="en-US" altLang="en-US" sz="2400" dirty="0">
                <a:latin typeface="Calibri" charset="0"/>
                <a:sym typeface="Wingdings" charset="2"/>
              </a:rPr>
              <a:t></a:t>
            </a:r>
            <a:r>
              <a:rPr lang="en-US" altLang="en-US" sz="2400" dirty="0">
                <a:latin typeface="Calibri" charset="0"/>
              </a:rPr>
              <a:t> on average 2 </a:t>
            </a:r>
            <a:r>
              <a:rPr lang="en-US" altLang="en-US" sz="2400" dirty="0" err="1">
                <a:latin typeface="Calibri" charset="0"/>
              </a:rPr>
              <a:t>tx</a:t>
            </a:r>
            <a:r>
              <a:rPr lang="en-US" altLang="en-US" sz="2400" dirty="0">
                <a:latin typeface="Calibri" charset="0"/>
              </a:rPr>
              <a:t> per packet 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 dirty="0">
                <a:latin typeface="Calibri" charset="0"/>
              </a:rPr>
              <a:t>Throughput </a:t>
            </a:r>
            <a:r>
              <a:rPr lang="en-US" altLang="en-US" sz="2400" dirty="0">
                <a:latin typeface="Calibri" charset="0"/>
                <a:sym typeface="Symbol" charset="2"/>
              </a:rPr>
              <a:t></a:t>
            </a:r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baseline="30000" dirty="0">
                <a:latin typeface="Calibri" charset="0"/>
              </a:rPr>
              <a:t>1</a:t>
            </a:r>
            <a:r>
              <a:rPr lang="en-US" altLang="en-US" sz="2400" dirty="0">
                <a:latin typeface="Calibri" charset="0"/>
              </a:rPr>
              <a:t>/</a:t>
            </a:r>
            <a:r>
              <a:rPr lang="en-US" altLang="en-US" sz="2400" baseline="-25000" dirty="0">
                <a:latin typeface="Calibri" charset="0"/>
              </a:rPr>
              <a:t># transmissions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 dirty="0">
                <a:latin typeface="Calibri" charset="0"/>
              </a:rPr>
              <a:t>Traditional routing ignores that 33% of the packets make it to the destination in one transmission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 sz="2400" dirty="0" err="1">
                <a:latin typeface="Calibri" charset="0"/>
              </a:rPr>
              <a:t>ExOR</a:t>
            </a:r>
            <a:r>
              <a:rPr lang="en-US" altLang="en-US" sz="2400" dirty="0">
                <a:latin typeface="Calibri" charset="0"/>
              </a:rPr>
              <a:t> exploits these opportunistic receptions </a:t>
            </a:r>
            <a:r>
              <a:rPr lang="en-US" altLang="en-US" sz="2400" dirty="0">
                <a:latin typeface="Calibri" charset="0"/>
                <a:sym typeface="Wingdings" charset="2"/>
              </a:rPr>
              <a:t> 1.67 </a:t>
            </a:r>
            <a:r>
              <a:rPr lang="en-US" altLang="en-US" sz="2400" dirty="0" err="1">
                <a:latin typeface="Calibri" charset="0"/>
                <a:sym typeface="Wingdings" charset="2"/>
              </a:rPr>
              <a:t>tx</a:t>
            </a:r>
            <a:r>
              <a:rPr lang="en-US" altLang="en-US" sz="2400" dirty="0">
                <a:latin typeface="Calibri" charset="0"/>
                <a:sym typeface="Wingdings" charset="2"/>
              </a:rPr>
              <a:t> per packet</a:t>
            </a:r>
            <a:endParaRPr lang="en-US" altLang="en-US" sz="2400" dirty="0">
              <a:latin typeface="Calibri" charset="0"/>
            </a:endParaRP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2836863" y="2740025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src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8678863" y="2738438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dst</a:t>
            </a: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5759450" y="2740025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R</a:t>
            </a:r>
          </a:p>
        </p:txBody>
      </p:sp>
      <p:sp>
        <p:nvSpPr>
          <p:cNvPr id="25607" name="Line 13"/>
          <p:cNvSpPr>
            <a:spLocks noChangeShapeType="1"/>
          </p:cNvSpPr>
          <p:nvPr/>
        </p:nvSpPr>
        <p:spPr bwMode="auto">
          <a:xfrm flipV="1">
            <a:off x="3429000" y="3033713"/>
            <a:ext cx="2330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Text Box 14"/>
          <p:cNvSpPr txBox="1">
            <a:spLocks noChangeArrowheads="1"/>
          </p:cNvSpPr>
          <p:nvPr/>
        </p:nvSpPr>
        <p:spPr bwMode="auto">
          <a:xfrm>
            <a:off x="3962400" y="2835275"/>
            <a:ext cx="75693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5609" name="Line 13"/>
          <p:cNvSpPr>
            <a:spLocks noChangeShapeType="1"/>
          </p:cNvSpPr>
          <p:nvPr/>
        </p:nvSpPr>
        <p:spPr bwMode="auto">
          <a:xfrm flipV="1">
            <a:off x="6324600" y="3011488"/>
            <a:ext cx="2330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6858000" y="2813050"/>
            <a:ext cx="75693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5611" name="TextBox 29"/>
          <p:cNvSpPr txBox="1">
            <a:spLocks noChangeArrowheads="1"/>
          </p:cNvSpPr>
          <p:nvPr/>
        </p:nvSpPr>
        <p:spPr bwMode="auto">
          <a:xfrm>
            <a:off x="6610350" y="3148013"/>
            <a:ext cx="179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sz="2000">
                <a:latin typeface="Calibri" charset="0"/>
              </a:rPr>
              <a:t>Delivery Prob.</a:t>
            </a:r>
          </a:p>
        </p:txBody>
      </p:sp>
      <p:sp>
        <p:nvSpPr>
          <p:cNvPr id="25612" name="TextBox 30"/>
          <p:cNvSpPr txBox="1">
            <a:spLocks noChangeArrowheads="1"/>
          </p:cNvSpPr>
          <p:nvPr/>
        </p:nvSpPr>
        <p:spPr bwMode="auto">
          <a:xfrm>
            <a:off x="3613150" y="3184525"/>
            <a:ext cx="179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sz="2000">
                <a:latin typeface="Calibri" charset="0"/>
              </a:rPr>
              <a:t>Delivery Prob.</a:t>
            </a:r>
          </a:p>
        </p:txBody>
      </p:sp>
      <p:cxnSp>
        <p:nvCxnSpPr>
          <p:cNvPr id="32" name="AutoShape 21"/>
          <p:cNvCxnSpPr>
            <a:cxnSpLocks noChangeShapeType="1"/>
            <a:stCxn id="25604" idx="0"/>
            <a:endCxn id="25605" idx="1"/>
          </p:cNvCxnSpPr>
          <p:nvPr/>
        </p:nvCxnSpPr>
        <p:spPr bwMode="auto">
          <a:xfrm rot="16200000" flipH="1">
            <a:off x="5911057" y="-29369"/>
            <a:ext cx="88900" cy="5627687"/>
          </a:xfrm>
          <a:prstGeom prst="curvedConnector3">
            <a:avLst>
              <a:gd name="adj1" fmla="val -617385"/>
            </a:avLst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 type="triangle" w="med" len="med"/>
          </a:ln>
          <a:effectLst/>
        </p:spPr>
      </p:cxn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638801" y="1985963"/>
            <a:ext cx="62709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33%</a:t>
            </a:r>
          </a:p>
        </p:txBody>
      </p:sp>
      <p:sp>
        <p:nvSpPr>
          <p:cNvPr id="25615" name="TextBox 36"/>
          <p:cNvSpPr txBox="1">
            <a:spLocks noChangeArrowheads="1"/>
          </p:cNvSpPr>
          <p:nvPr/>
        </p:nvSpPr>
        <p:spPr bwMode="auto">
          <a:xfrm>
            <a:off x="5237163" y="1712913"/>
            <a:ext cx="179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sz="2000">
                <a:latin typeface="Calibri" charset="0"/>
              </a:rPr>
              <a:t>Delivery Prob.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94A04-4A57-934C-9225-DA29A750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3429000" y="1447800"/>
            <a:ext cx="5334000" cy="2971800"/>
            <a:chOff x="1200" y="1008"/>
            <a:chExt cx="3360" cy="1872"/>
          </a:xfrm>
        </p:grpSpPr>
        <p:sp>
          <p:nvSpPr>
            <p:cNvPr id="26668" name="Oval 48"/>
            <p:cNvSpPr>
              <a:spLocks noChangeArrowheads="1"/>
            </p:cNvSpPr>
            <p:nvPr/>
          </p:nvSpPr>
          <p:spPr bwMode="auto">
            <a:xfrm>
              <a:off x="2688" y="1008"/>
              <a:ext cx="384" cy="384"/>
            </a:xfrm>
            <a:prstGeom prst="ellipse">
              <a:avLst/>
            </a:prstGeom>
            <a:solidFill>
              <a:srgbClr val="0066CC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69" name="Oval 49"/>
            <p:cNvSpPr>
              <a:spLocks noChangeArrowheads="1"/>
            </p:cNvSpPr>
            <p:nvPr/>
          </p:nvSpPr>
          <p:spPr bwMode="auto">
            <a:xfrm>
              <a:off x="1200" y="1776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70" name="Oval 50"/>
            <p:cNvSpPr>
              <a:spLocks noChangeArrowheads="1"/>
            </p:cNvSpPr>
            <p:nvPr/>
          </p:nvSpPr>
          <p:spPr bwMode="auto">
            <a:xfrm>
              <a:off x="4176" y="1776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71" name="Oval 51"/>
            <p:cNvSpPr>
              <a:spLocks noChangeArrowheads="1"/>
            </p:cNvSpPr>
            <p:nvPr/>
          </p:nvSpPr>
          <p:spPr bwMode="auto">
            <a:xfrm>
              <a:off x="2688" y="1488"/>
              <a:ext cx="384" cy="384"/>
            </a:xfrm>
            <a:prstGeom prst="ellipse">
              <a:avLst/>
            </a:prstGeom>
            <a:solidFill>
              <a:srgbClr val="0066CC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72" name="Oval 52"/>
            <p:cNvSpPr>
              <a:spLocks noChangeArrowheads="1"/>
            </p:cNvSpPr>
            <p:nvPr/>
          </p:nvSpPr>
          <p:spPr bwMode="auto">
            <a:xfrm>
              <a:off x="2688" y="1968"/>
              <a:ext cx="384" cy="384"/>
            </a:xfrm>
            <a:prstGeom prst="ellipse">
              <a:avLst/>
            </a:prstGeom>
            <a:solidFill>
              <a:srgbClr val="0066CC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73" name="Oval 53"/>
            <p:cNvSpPr>
              <a:spLocks noChangeArrowheads="1"/>
            </p:cNvSpPr>
            <p:nvPr/>
          </p:nvSpPr>
          <p:spPr bwMode="auto">
            <a:xfrm>
              <a:off x="2688" y="2496"/>
              <a:ext cx="384" cy="384"/>
            </a:xfrm>
            <a:prstGeom prst="ellipse">
              <a:avLst/>
            </a:prstGeom>
            <a:solidFill>
              <a:srgbClr val="0066CC">
                <a:alpha val="4901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cxnSp>
          <p:nvCxnSpPr>
            <p:cNvPr id="26674" name="AutoShape 54"/>
            <p:cNvCxnSpPr>
              <a:cxnSpLocks noChangeShapeType="1"/>
              <a:stCxn id="26669" idx="6"/>
              <a:endCxn id="26668" idx="2"/>
            </p:cNvCxnSpPr>
            <p:nvPr/>
          </p:nvCxnSpPr>
          <p:spPr bwMode="auto">
            <a:xfrm flipV="1">
              <a:off x="1592" y="1200"/>
              <a:ext cx="1088" cy="768"/>
            </a:xfrm>
            <a:prstGeom prst="straightConnector1">
              <a:avLst/>
            </a:prstGeom>
            <a:noFill/>
            <a:ln w="50800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75" name="AutoShape 55"/>
            <p:cNvCxnSpPr>
              <a:cxnSpLocks noChangeShapeType="1"/>
              <a:stCxn id="26669" idx="6"/>
              <a:endCxn id="26671" idx="2"/>
            </p:cNvCxnSpPr>
            <p:nvPr/>
          </p:nvCxnSpPr>
          <p:spPr bwMode="auto">
            <a:xfrm flipV="1">
              <a:off x="1592" y="1680"/>
              <a:ext cx="1088" cy="288"/>
            </a:xfrm>
            <a:prstGeom prst="straightConnector1">
              <a:avLst/>
            </a:prstGeom>
            <a:noFill/>
            <a:ln w="50800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76" name="AutoShape 56"/>
            <p:cNvCxnSpPr>
              <a:cxnSpLocks noChangeShapeType="1"/>
              <a:stCxn id="26669" idx="6"/>
              <a:endCxn id="26672" idx="2"/>
            </p:cNvCxnSpPr>
            <p:nvPr/>
          </p:nvCxnSpPr>
          <p:spPr bwMode="auto">
            <a:xfrm>
              <a:off x="1592" y="1968"/>
              <a:ext cx="1088" cy="192"/>
            </a:xfrm>
            <a:prstGeom prst="straightConnector1">
              <a:avLst/>
            </a:prstGeom>
            <a:noFill/>
            <a:ln w="50800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77" name="AutoShape 57"/>
            <p:cNvCxnSpPr>
              <a:cxnSpLocks noChangeShapeType="1"/>
              <a:stCxn id="26669" idx="6"/>
              <a:endCxn id="26673" idx="2"/>
            </p:cNvCxnSpPr>
            <p:nvPr/>
          </p:nvCxnSpPr>
          <p:spPr bwMode="auto">
            <a:xfrm>
              <a:off x="1592" y="1968"/>
              <a:ext cx="1088" cy="720"/>
            </a:xfrm>
            <a:prstGeom prst="straightConnector1">
              <a:avLst/>
            </a:prstGeom>
            <a:noFill/>
            <a:ln w="50800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429000" y="1447800"/>
            <a:ext cx="5334000" cy="2971800"/>
            <a:chOff x="1200" y="192"/>
            <a:chExt cx="3360" cy="1872"/>
          </a:xfrm>
        </p:grpSpPr>
        <p:sp>
          <p:nvSpPr>
            <p:cNvPr id="26654" name="Oval 33"/>
            <p:cNvSpPr>
              <a:spLocks noChangeArrowheads="1"/>
            </p:cNvSpPr>
            <p:nvPr/>
          </p:nvSpPr>
          <p:spPr bwMode="auto">
            <a:xfrm>
              <a:off x="2688" y="192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55" name="Oval 34"/>
            <p:cNvSpPr>
              <a:spLocks noChangeArrowheads="1"/>
            </p:cNvSpPr>
            <p:nvPr/>
          </p:nvSpPr>
          <p:spPr bwMode="auto">
            <a:xfrm>
              <a:off x="1200" y="960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56" name="Oval 35"/>
            <p:cNvSpPr>
              <a:spLocks noChangeArrowheads="1"/>
            </p:cNvSpPr>
            <p:nvPr/>
          </p:nvSpPr>
          <p:spPr bwMode="auto">
            <a:xfrm>
              <a:off x="4176" y="960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57" name="Oval 36"/>
            <p:cNvSpPr>
              <a:spLocks noChangeArrowheads="1"/>
            </p:cNvSpPr>
            <p:nvPr/>
          </p:nvSpPr>
          <p:spPr bwMode="auto">
            <a:xfrm>
              <a:off x="2688" y="672"/>
              <a:ext cx="384" cy="384"/>
            </a:xfrm>
            <a:prstGeom prst="ellipse">
              <a:avLst/>
            </a:prstGeom>
            <a:solidFill>
              <a:srgbClr val="33CC33">
                <a:alpha val="76862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58" name="Oval 37"/>
            <p:cNvSpPr>
              <a:spLocks noChangeArrowheads="1"/>
            </p:cNvSpPr>
            <p:nvPr/>
          </p:nvSpPr>
          <p:spPr bwMode="auto">
            <a:xfrm>
              <a:off x="2688" y="1152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sp>
          <p:nvSpPr>
            <p:cNvPr id="26659" name="Oval 38"/>
            <p:cNvSpPr>
              <a:spLocks noChangeArrowheads="1"/>
            </p:cNvSpPr>
            <p:nvPr/>
          </p:nvSpPr>
          <p:spPr bwMode="auto">
            <a:xfrm>
              <a:off x="2688" y="1680"/>
              <a:ext cx="384" cy="3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Myriad Roman" charset="0"/>
              </a:endParaRPr>
            </a:p>
          </p:txBody>
        </p:sp>
        <p:cxnSp>
          <p:nvCxnSpPr>
            <p:cNvPr id="26660" name="AutoShape 39"/>
            <p:cNvCxnSpPr>
              <a:cxnSpLocks noChangeShapeType="1"/>
              <a:stCxn id="26655" idx="6"/>
              <a:endCxn id="26654" idx="2"/>
            </p:cNvCxnSpPr>
            <p:nvPr/>
          </p:nvCxnSpPr>
          <p:spPr bwMode="auto">
            <a:xfrm flipV="1">
              <a:off x="1592" y="384"/>
              <a:ext cx="1088" cy="7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1" name="AutoShape 40"/>
            <p:cNvCxnSpPr>
              <a:cxnSpLocks noChangeShapeType="1"/>
              <a:stCxn id="26655" idx="6"/>
              <a:endCxn id="26657" idx="2"/>
            </p:cNvCxnSpPr>
            <p:nvPr/>
          </p:nvCxnSpPr>
          <p:spPr bwMode="auto">
            <a:xfrm flipV="1">
              <a:off x="1592" y="864"/>
              <a:ext cx="1088" cy="288"/>
            </a:xfrm>
            <a:prstGeom prst="straightConnector1">
              <a:avLst/>
            </a:prstGeom>
            <a:noFill/>
            <a:ln w="6350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2" name="AutoShape 41"/>
            <p:cNvCxnSpPr>
              <a:cxnSpLocks noChangeShapeType="1"/>
              <a:stCxn id="26655" idx="6"/>
              <a:endCxn id="26658" idx="2"/>
            </p:cNvCxnSpPr>
            <p:nvPr/>
          </p:nvCxnSpPr>
          <p:spPr bwMode="auto">
            <a:xfrm>
              <a:off x="1592" y="1152"/>
              <a:ext cx="1088" cy="19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3" name="AutoShape 42"/>
            <p:cNvCxnSpPr>
              <a:cxnSpLocks noChangeShapeType="1"/>
              <a:stCxn id="26655" idx="6"/>
              <a:endCxn id="26659" idx="2"/>
            </p:cNvCxnSpPr>
            <p:nvPr/>
          </p:nvCxnSpPr>
          <p:spPr bwMode="auto">
            <a:xfrm>
              <a:off x="1592" y="1152"/>
              <a:ext cx="1088" cy="72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4" name="AutoShape 43"/>
            <p:cNvCxnSpPr>
              <a:cxnSpLocks noChangeShapeType="1"/>
              <a:stCxn id="26654" idx="6"/>
              <a:endCxn id="26656" idx="2"/>
            </p:cNvCxnSpPr>
            <p:nvPr/>
          </p:nvCxnSpPr>
          <p:spPr bwMode="auto">
            <a:xfrm>
              <a:off x="3080" y="384"/>
              <a:ext cx="1088" cy="7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5" name="AutoShape 44"/>
            <p:cNvCxnSpPr>
              <a:cxnSpLocks noChangeShapeType="1"/>
              <a:stCxn id="26657" idx="6"/>
              <a:endCxn id="26656" idx="2"/>
            </p:cNvCxnSpPr>
            <p:nvPr/>
          </p:nvCxnSpPr>
          <p:spPr bwMode="auto">
            <a:xfrm>
              <a:off x="3080" y="864"/>
              <a:ext cx="1088" cy="288"/>
            </a:xfrm>
            <a:prstGeom prst="straightConnector1">
              <a:avLst/>
            </a:prstGeom>
            <a:noFill/>
            <a:ln w="508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6" name="AutoShape 45"/>
            <p:cNvCxnSpPr>
              <a:cxnSpLocks noChangeShapeType="1"/>
              <a:stCxn id="26658" idx="6"/>
              <a:endCxn id="26656" idx="2"/>
            </p:cNvCxnSpPr>
            <p:nvPr/>
          </p:nvCxnSpPr>
          <p:spPr bwMode="auto">
            <a:xfrm flipV="1">
              <a:off x="3080" y="1152"/>
              <a:ext cx="1088" cy="19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67" name="AutoShape 46"/>
            <p:cNvCxnSpPr>
              <a:cxnSpLocks noChangeShapeType="1"/>
              <a:stCxn id="26659" idx="6"/>
              <a:endCxn id="26656" idx="2"/>
            </p:cNvCxnSpPr>
            <p:nvPr/>
          </p:nvCxnSpPr>
          <p:spPr bwMode="auto">
            <a:xfrm flipV="1">
              <a:off x="3080" y="1152"/>
              <a:ext cx="1088" cy="72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8575"/>
            <a:ext cx="9129713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alibri" charset="0"/>
              </a:rPr>
              <a:t>Why ExOR might increase throughput (2)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4572001"/>
            <a:ext cx="8229600" cy="1554163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en-US" altLang="en-US" dirty="0">
                <a:latin typeface="Calibri" charset="0"/>
              </a:rPr>
              <a:t>Traditional routing: </a:t>
            </a:r>
            <a:r>
              <a:rPr lang="en-US" altLang="en-US" baseline="30000" dirty="0">
                <a:latin typeface="Calibri" charset="0"/>
              </a:rPr>
              <a:t>1</a:t>
            </a:r>
            <a:r>
              <a:rPr lang="en-US" altLang="en-US" dirty="0">
                <a:latin typeface="Calibri" charset="0"/>
              </a:rPr>
              <a:t>/</a:t>
            </a:r>
            <a:r>
              <a:rPr lang="en-US" altLang="en-US" baseline="-25000" dirty="0">
                <a:latin typeface="Calibri" charset="0"/>
              </a:rPr>
              <a:t>0.25</a:t>
            </a:r>
            <a:r>
              <a:rPr lang="en-US" altLang="en-US" dirty="0">
                <a:latin typeface="Calibri" charset="0"/>
              </a:rPr>
              <a:t> + 1 = 5 </a:t>
            </a:r>
            <a:r>
              <a:rPr lang="en-US" altLang="en-US" dirty="0" err="1">
                <a:latin typeface="Calibri" charset="0"/>
              </a:rPr>
              <a:t>tx</a:t>
            </a:r>
            <a:endParaRPr lang="en-US" altLang="en-US" dirty="0">
              <a:latin typeface="Calibri" charset="0"/>
            </a:endParaRPr>
          </a:p>
          <a:p>
            <a:pPr eaLnBrk="1" hangingPunct="1">
              <a:buFont typeface="Wingdings" charset="2"/>
              <a:buChar char="§"/>
            </a:pPr>
            <a:r>
              <a:rPr lang="en-US" altLang="en-US" dirty="0" err="1">
                <a:latin typeface="Calibri" charset="0"/>
              </a:rPr>
              <a:t>ExOR</a:t>
            </a:r>
            <a:r>
              <a:rPr lang="en-US" altLang="en-US" dirty="0">
                <a:latin typeface="Calibri" charset="0"/>
              </a:rPr>
              <a:t>: </a:t>
            </a:r>
            <a:r>
              <a:rPr lang="en-US" altLang="en-US" baseline="30000" dirty="0">
                <a:latin typeface="Calibri" charset="0"/>
              </a:rPr>
              <a:t>1</a:t>
            </a:r>
            <a:r>
              <a:rPr lang="en-US" altLang="en-US" dirty="0">
                <a:latin typeface="Calibri" charset="0"/>
              </a:rPr>
              <a:t>/</a:t>
            </a:r>
            <a:r>
              <a:rPr lang="en-US" altLang="en-US" sz="1800" dirty="0">
                <a:latin typeface="Calibri" charset="0"/>
              </a:rPr>
              <a:t>(1 – (1 – 0.25)</a:t>
            </a:r>
            <a:r>
              <a:rPr lang="en-US" altLang="en-US" sz="1800" baseline="30000" dirty="0">
                <a:latin typeface="Calibri" charset="0"/>
              </a:rPr>
              <a:t>4</a:t>
            </a:r>
            <a:r>
              <a:rPr lang="en-US" altLang="en-US" sz="1800" dirty="0">
                <a:latin typeface="Calibri" charset="0"/>
              </a:rPr>
              <a:t>) </a:t>
            </a:r>
            <a:r>
              <a:rPr lang="en-US" altLang="en-US" dirty="0">
                <a:latin typeface="Calibri" charset="0"/>
              </a:rPr>
              <a:t>+ 1 = 2.5 transmissions</a:t>
            </a:r>
            <a:endParaRPr lang="en-US" altLang="en-US" baseline="30000" dirty="0">
              <a:latin typeface="Calibri" charset="0"/>
            </a:endParaRPr>
          </a:p>
        </p:txBody>
      </p:sp>
      <p:sp>
        <p:nvSpPr>
          <p:cNvPr id="26630" name="Oval 4"/>
          <p:cNvSpPr>
            <a:spLocks noChangeArrowheads="1"/>
          </p:cNvSpPr>
          <p:nvPr/>
        </p:nvSpPr>
        <p:spPr bwMode="auto">
          <a:xfrm>
            <a:off x="5791200" y="1447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N1</a:t>
            </a:r>
          </a:p>
        </p:txBody>
      </p:sp>
      <p:sp>
        <p:nvSpPr>
          <p:cNvPr id="26631" name="Oval 5"/>
          <p:cNvSpPr>
            <a:spLocks noChangeArrowheads="1"/>
          </p:cNvSpPr>
          <p:nvPr/>
        </p:nvSpPr>
        <p:spPr bwMode="auto">
          <a:xfrm>
            <a:off x="3429000" y="26670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src</a:t>
            </a:r>
          </a:p>
        </p:txBody>
      </p:sp>
      <p:sp>
        <p:nvSpPr>
          <p:cNvPr id="26632" name="Oval 6"/>
          <p:cNvSpPr>
            <a:spLocks noChangeArrowheads="1"/>
          </p:cNvSpPr>
          <p:nvPr/>
        </p:nvSpPr>
        <p:spPr bwMode="auto">
          <a:xfrm>
            <a:off x="8153400" y="26670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dst</a:t>
            </a:r>
          </a:p>
        </p:txBody>
      </p:sp>
      <p:sp>
        <p:nvSpPr>
          <p:cNvPr id="26633" name="Oval 7"/>
          <p:cNvSpPr>
            <a:spLocks noChangeArrowheads="1"/>
          </p:cNvSpPr>
          <p:nvPr/>
        </p:nvSpPr>
        <p:spPr bwMode="auto">
          <a:xfrm>
            <a:off x="5791200" y="2209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N2</a:t>
            </a:r>
          </a:p>
        </p:txBody>
      </p:sp>
      <p:sp>
        <p:nvSpPr>
          <p:cNvPr id="26634" name="Oval 8"/>
          <p:cNvSpPr>
            <a:spLocks noChangeArrowheads="1"/>
          </p:cNvSpPr>
          <p:nvPr/>
        </p:nvSpPr>
        <p:spPr bwMode="auto">
          <a:xfrm>
            <a:off x="5791200" y="29718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N3</a:t>
            </a:r>
          </a:p>
        </p:txBody>
      </p:sp>
      <p:sp>
        <p:nvSpPr>
          <p:cNvPr id="26635" name="Oval 9"/>
          <p:cNvSpPr>
            <a:spLocks noChangeArrowheads="1"/>
          </p:cNvSpPr>
          <p:nvPr/>
        </p:nvSpPr>
        <p:spPr bwMode="auto">
          <a:xfrm>
            <a:off x="5791200" y="3810000"/>
            <a:ext cx="609600" cy="609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N4</a:t>
            </a:r>
          </a:p>
        </p:txBody>
      </p:sp>
      <p:cxnSp>
        <p:nvCxnSpPr>
          <p:cNvPr id="26636" name="AutoShape 10"/>
          <p:cNvCxnSpPr>
            <a:cxnSpLocks noChangeShapeType="1"/>
            <a:stCxn id="26631" idx="6"/>
            <a:endCxn id="26630" idx="2"/>
          </p:cNvCxnSpPr>
          <p:nvPr/>
        </p:nvCxnSpPr>
        <p:spPr bwMode="auto">
          <a:xfrm flipV="1">
            <a:off x="4051300" y="1752600"/>
            <a:ext cx="1727200" cy="121920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7" name="AutoShape 11"/>
          <p:cNvCxnSpPr>
            <a:cxnSpLocks noChangeShapeType="1"/>
            <a:stCxn id="26631" idx="6"/>
            <a:endCxn id="26633" idx="2"/>
          </p:cNvCxnSpPr>
          <p:nvPr/>
        </p:nvCxnSpPr>
        <p:spPr bwMode="auto">
          <a:xfrm flipV="1">
            <a:off x="4051300" y="2514600"/>
            <a:ext cx="172720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8" name="AutoShape 12"/>
          <p:cNvCxnSpPr>
            <a:cxnSpLocks noChangeShapeType="1"/>
            <a:stCxn id="26631" idx="6"/>
            <a:endCxn id="26634" idx="2"/>
          </p:cNvCxnSpPr>
          <p:nvPr/>
        </p:nvCxnSpPr>
        <p:spPr bwMode="auto">
          <a:xfrm>
            <a:off x="4051300" y="2971800"/>
            <a:ext cx="1727200" cy="30480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9" name="AutoShape 13"/>
          <p:cNvCxnSpPr>
            <a:cxnSpLocks noChangeShapeType="1"/>
            <a:stCxn id="26631" idx="6"/>
            <a:endCxn id="26635" idx="2"/>
          </p:cNvCxnSpPr>
          <p:nvPr/>
        </p:nvCxnSpPr>
        <p:spPr bwMode="auto">
          <a:xfrm>
            <a:off x="4051300" y="2971800"/>
            <a:ext cx="1727200" cy="1143000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0" name="AutoShape 14"/>
          <p:cNvCxnSpPr>
            <a:cxnSpLocks noChangeShapeType="1"/>
            <a:stCxn id="26630" idx="6"/>
            <a:endCxn id="26632" idx="2"/>
          </p:cNvCxnSpPr>
          <p:nvPr/>
        </p:nvCxnSpPr>
        <p:spPr bwMode="auto">
          <a:xfrm>
            <a:off x="6413500" y="1752600"/>
            <a:ext cx="1727200" cy="1219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1" name="AutoShape 15"/>
          <p:cNvCxnSpPr>
            <a:cxnSpLocks noChangeShapeType="1"/>
            <a:stCxn id="26633" idx="6"/>
            <a:endCxn id="26632" idx="2"/>
          </p:cNvCxnSpPr>
          <p:nvPr/>
        </p:nvCxnSpPr>
        <p:spPr bwMode="auto">
          <a:xfrm>
            <a:off x="6413500" y="2514600"/>
            <a:ext cx="172720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2" name="AutoShape 16"/>
          <p:cNvCxnSpPr>
            <a:cxnSpLocks noChangeShapeType="1"/>
            <a:stCxn id="26634" idx="6"/>
            <a:endCxn id="26632" idx="2"/>
          </p:cNvCxnSpPr>
          <p:nvPr/>
        </p:nvCxnSpPr>
        <p:spPr bwMode="auto">
          <a:xfrm flipV="1">
            <a:off x="6413500" y="2971800"/>
            <a:ext cx="1727200" cy="304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3" name="AutoShape 17"/>
          <p:cNvCxnSpPr>
            <a:cxnSpLocks noChangeShapeType="1"/>
            <a:stCxn id="26635" idx="6"/>
            <a:endCxn id="26632" idx="2"/>
          </p:cNvCxnSpPr>
          <p:nvPr/>
        </p:nvCxnSpPr>
        <p:spPr bwMode="auto">
          <a:xfrm flipV="1">
            <a:off x="6413500" y="2971800"/>
            <a:ext cx="1727200" cy="1143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4" name="Text Box 18"/>
          <p:cNvSpPr txBox="1">
            <a:spLocks noChangeArrowheads="1"/>
          </p:cNvSpPr>
          <p:nvPr/>
        </p:nvSpPr>
        <p:spPr bwMode="auto">
          <a:xfrm rot="-2051310">
            <a:off x="4760913" y="1985964"/>
            <a:ext cx="64611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25%</a:t>
            </a: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 rot="-1136425">
            <a:off x="4846638" y="2452689"/>
            <a:ext cx="64611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25%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 rot="589470">
            <a:off x="4857751" y="2932114"/>
            <a:ext cx="6461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25%</a:t>
            </a:r>
          </a:p>
        </p:txBody>
      </p:sp>
      <p:sp>
        <p:nvSpPr>
          <p:cNvPr id="26647" name="Text Box 24"/>
          <p:cNvSpPr txBox="1">
            <a:spLocks noChangeArrowheads="1"/>
          </p:cNvSpPr>
          <p:nvPr/>
        </p:nvSpPr>
        <p:spPr bwMode="auto">
          <a:xfrm rot="1941942">
            <a:off x="4781551" y="3484564"/>
            <a:ext cx="6461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25%</a:t>
            </a:r>
          </a:p>
        </p:txBody>
      </p:sp>
      <p:sp>
        <p:nvSpPr>
          <p:cNvPr id="26648" name="Text Box 27"/>
          <p:cNvSpPr txBox="1">
            <a:spLocks noChangeArrowheads="1"/>
          </p:cNvSpPr>
          <p:nvPr/>
        </p:nvSpPr>
        <p:spPr bwMode="auto">
          <a:xfrm rot="-741183">
            <a:off x="6699250" y="2911476"/>
            <a:ext cx="7762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6649" name="Text Box 28"/>
          <p:cNvSpPr txBox="1">
            <a:spLocks noChangeArrowheads="1"/>
          </p:cNvSpPr>
          <p:nvPr/>
        </p:nvSpPr>
        <p:spPr bwMode="auto">
          <a:xfrm rot="-2202142">
            <a:off x="6710364" y="3425826"/>
            <a:ext cx="7762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6650" name="Text Box 26"/>
          <p:cNvSpPr txBox="1">
            <a:spLocks noChangeArrowheads="1"/>
          </p:cNvSpPr>
          <p:nvPr/>
        </p:nvSpPr>
        <p:spPr bwMode="auto">
          <a:xfrm rot="906936">
            <a:off x="6734175" y="2482851"/>
            <a:ext cx="7762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6651" name="Text Box 25"/>
          <p:cNvSpPr txBox="1">
            <a:spLocks noChangeArrowheads="1"/>
          </p:cNvSpPr>
          <p:nvPr/>
        </p:nvSpPr>
        <p:spPr bwMode="auto">
          <a:xfrm rot="2338471">
            <a:off x="6842125" y="2081214"/>
            <a:ext cx="7762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Myriad Roman" charset="0"/>
              </a:rPr>
              <a:t>100%</a:t>
            </a:r>
          </a:p>
        </p:txBody>
      </p:sp>
      <p:sp>
        <p:nvSpPr>
          <p:cNvPr id="26652" name="TextBox 51"/>
          <p:cNvSpPr txBox="1">
            <a:spLocks noChangeArrowheads="1"/>
          </p:cNvSpPr>
          <p:nvPr/>
        </p:nvSpPr>
        <p:spPr bwMode="auto">
          <a:xfrm rot="-2127788">
            <a:off x="3978275" y="1704975"/>
            <a:ext cx="1798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sz="2000">
                <a:latin typeface="Calibri" charset="0"/>
              </a:rPr>
              <a:t>Delivery Prob.</a:t>
            </a:r>
          </a:p>
        </p:txBody>
      </p:sp>
      <p:sp>
        <p:nvSpPr>
          <p:cNvPr id="26653" name="TextBox 52"/>
          <p:cNvSpPr txBox="1">
            <a:spLocks noChangeArrowheads="1"/>
          </p:cNvSpPr>
          <p:nvPr/>
        </p:nvSpPr>
        <p:spPr bwMode="auto">
          <a:xfrm rot="2196022">
            <a:off x="6610350" y="1811338"/>
            <a:ext cx="179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sz="2000">
                <a:latin typeface="Calibri" charset="0"/>
              </a:rPr>
              <a:t>Delivery Prob.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410AB-3AEF-9D4D-B190-F4F7927A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AA90-E4E3-4ECE-8F84-8DCCCF3744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6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15889"/>
            <a:ext cx="7772400" cy="865187"/>
          </a:xfrm>
        </p:spPr>
        <p:txBody>
          <a:bodyPr/>
          <a:lstStyle/>
          <a:p>
            <a:pPr algn="ctr" eaLnBrk="1" hangingPunct="1"/>
            <a:r>
              <a:rPr lang="en-US" altLang="en-US">
                <a:latin typeface="Calibri" charset="0"/>
              </a:rPr>
              <a:t>Challenge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5438" y="981076"/>
            <a:ext cx="9072562" cy="936625"/>
          </a:xfrm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alibri" charset="0"/>
              </a:rPr>
              <a:t>Overlap in received packets </a:t>
            </a:r>
            <a:r>
              <a:rPr lang="en-US" altLang="en-US">
                <a:solidFill>
                  <a:schemeClr val="tx2"/>
                </a:solidFill>
                <a:latin typeface="Calibri" charset="0"/>
                <a:sym typeface="Wingdings" charset="2"/>
              </a:rPr>
              <a:t> Routers forward </a:t>
            </a:r>
            <a:r>
              <a:rPr lang="en-US" altLang="en-US">
                <a:solidFill>
                  <a:srgbClr val="0000FF"/>
                </a:solidFill>
                <a:latin typeface="Calibri" charset="0"/>
                <a:sym typeface="Wingdings" charset="2"/>
              </a:rPr>
              <a:t>duplicates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955F7-BEB6-B844-B92C-8CD9A206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20707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Arc 2"/>
          <p:cNvSpPr>
            <a:spLocks/>
          </p:cNvSpPr>
          <p:nvPr/>
        </p:nvSpPr>
        <p:spPr bwMode="auto">
          <a:xfrm>
            <a:off x="2782889" y="2000250"/>
            <a:ext cx="1239837" cy="1620838"/>
          </a:xfrm>
          <a:custGeom>
            <a:avLst/>
            <a:gdLst>
              <a:gd name="T0" fmla="*/ 2147483647 w 21600"/>
              <a:gd name="T1" fmla="*/ 0 h 28169"/>
              <a:gd name="T2" fmla="*/ 2147483647 w 21600"/>
              <a:gd name="T3" fmla="*/ 2147483647 h 28169"/>
              <a:gd name="T4" fmla="*/ 0 w 21600"/>
              <a:gd name="T5" fmla="*/ 2147483647 h 28169"/>
              <a:gd name="T6" fmla="*/ 0 60000 65536"/>
              <a:gd name="T7" fmla="*/ 0 60000 65536"/>
              <a:gd name="T8" fmla="*/ 0 60000 65536"/>
              <a:gd name="T9" fmla="*/ 0 w 21600"/>
              <a:gd name="T10" fmla="*/ 0 h 28169"/>
              <a:gd name="T11" fmla="*/ 21600 w 21600"/>
              <a:gd name="T12" fmla="*/ 28169 h 28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8169" fill="none" extrusionOk="0">
                <a:moveTo>
                  <a:pt x="16354" y="0"/>
                </a:moveTo>
                <a:cubicBezTo>
                  <a:pt x="19738" y="3922"/>
                  <a:pt x="21600" y="8929"/>
                  <a:pt x="21600" y="14110"/>
                </a:cubicBezTo>
                <a:cubicBezTo>
                  <a:pt x="21600" y="19267"/>
                  <a:pt x="19754" y="24254"/>
                  <a:pt x="16398" y="28169"/>
                </a:cubicBezTo>
              </a:path>
              <a:path w="21600" h="28169" stroke="0" extrusionOk="0">
                <a:moveTo>
                  <a:pt x="16354" y="0"/>
                </a:moveTo>
                <a:cubicBezTo>
                  <a:pt x="19738" y="3922"/>
                  <a:pt x="21600" y="8929"/>
                  <a:pt x="21600" y="14110"/>
                </a:cubicBezTo>
                <a:cubicBezTo>
                  <a:pt x="21600" y="19267"/>
                  <a:pt x="19754" y="24254"/>
                  <a:pt x="16398" y="28169"/>
                </a:cubicBezTo>
                <a:lnTo>
                  <a:pt x="0" y="14110"/>
                </a:lnTo>
                <a:close/>
              </a:path>
            </a:pathLst>
          </a:custGeom>
          <a:noFill/>
          <a:ln w="31750" cap="rnd">
            <a:solidFill>
              <a:srgbClr val="99CCFF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8915" name="Arc 3"/>
          <p:cNvSpPr>
            <a:spLocks/>
          </p:cNvSpPr>
          <p:nvPr/>
        </p:nvSpPr>
        <p:spPr bwMode="auto">
          <a:xfrm>
            <a:off x="2782889" y="1755775"/>
            <a:ext cx="1704975" cy="2071688"/>
          </a:xfrm>
          <a:custGeom>
            <a:avLst/>
            <a:gdLst>
              <a:gd name="T0" fmla="*/ 2147483647 w 21600"/>
              <a:gd name="T1" fmla="*/ 0 h 26159"/>
              <a:gd name="T2" fmla="*/ 2147483647 w 21600"/>
              <a:gd name="T3" fmla="*/ 2147483647 h 26159"/>
              <a:gd name="T4" fmla="*/ 0 w 21600"/>
              <a:gd name="T5" fmla="*/ 2147483647 h 26159"/>
              <a:gd name="T6" fmla="*/ 0 60000 65536"/>
              <a:gd name="T7" fmla="*/ 0 60000 65536"/>
              <a:gd name="T8" fmla="*/ 0 60000 65536"/>
              <a:gd name="T9" fmla="*/ 0 w 21600"/>
              <a:gd name="T10" fmla="*/ 0 h 26159"/>
              <a:gd name="T11" fmla="*/ 21600 w 21600"/>
              <a:gd name="T12" fmla="*/ 26159 h 261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159" fill="none" extrusionOk="0">
                <a:moveTo>
                  <a:pt x="16861" y="-1"/>
                </a:moveTo>
                <a:cubicBezTo>
                  <a:pt x="19928" y="3830"/>
                  <a:pt x="21600" y="8592"/>
                  <a:pt x="21600" y="13500"/>
                </a:cubicBezTo>
                <a:cubicBezTo>
                  <a:pt x="21600" y="18045"/>
                  <a:pt x="20165" y="22475"/>
                  <a:pt x="17501" y="26158"/>
                </a:cubicBezTo>
              </a:path>
              <a:path w="21600" h="26159" stroke="0" extrusionOk="0">
                <a:moveTo>
                  <a:pt x="16861" y="-1"/>
                </a:moveTo>
                <a:cubicBezTo>
                  <a:pt x="19928" y="3830"/>
                  <a:pt x="21600" y="8592"/>
                  <a:pt x="21600" y="13500"/>
                </a:cubicBezTo>
                <a:cubicBezTo>
                  <a:pt x="21600" y="18045"/>
                  <a:pt x="20165" y="22475"/>
                  <a:pt x="17501" y="26158"/>
                </a:cubicBezTo>
                <a:lnTo>
                  <a:pt x="0" y="13500"/>
                </a:lnTo>
                <a:close/>
              </a:path>
            </a:pathLst>
          </a:custGeom>
          <a:noFill/>
          <a:ln w="31750" cap="rnd">
            <a:solidFill>
              <a:srgbClr val="99CCFF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8916" name="Arc 4"/>
          <p:cNvSpPr>
            <a:spLocks/>
          </p:cNvSpPr>
          <p:nvPr/>
        </p:nvSpPr>
        <p:spPr bwMode="auto">
          <a:xfrm>
            <a:off x="2782889" y="1458914"/>
            <a:ext cx="2211387" cy="2530475"/>
          </a:xfrm>
          <a:custGeom>
            <a:avLst/>
            <a:gdLst>
              <a:gd name="T0" fmla="*/ 2147483647 w 21600"/>
              <a:gd name="T1" fmla="*/ 0 h 24650"/>
              <a:gd name="T2" fmla="*/ 2147483647 w 21600"/>
              <a:gd name="T3" fmla="*/ 2147483647 h 24650"/>
              <a:gd name="T4" fmla="*/ 0 w 21600"/>
              <a:gd name="T5" fmla="*/ 2147483647 h 24650"/>
              <a:gd name="T6" fmla="*/ 0 60000 65536"/>
              <a:gd name="T7" fmla="*/ 0 60000 65536"/>
              <a:gd name="T8" fmla="*/ 0 60000 65536"/>
              <a:gd name="T9" fmla="*/ 0 w 21600"/>
              <a:gd name="T10" fmla="*/ 0 h 24650"/>
              <a:gd name="T11" fmla="*/ 21600 w 21600"/>
              <a:gd name="T12" fmla="*/ 24650 h 246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650" fill="none" extrusionOk="0">
                <a:moveTo>
                  <a:pt x="16942" y="0"/>
                </a:moveTo>
                <a:cubicBezTo>
                  <a:pt x="19959" y="3814"/>
                  <a:pt x="21600" y="8535"/>
                  <a:pt x="21600" y="13398"/>
                </a:cubicBezTo>
                <a:cubicBezTo>
                  <a:pt x="21600" y="17367"/>
                  <a:pt x="20505" y="21261"/>
                  <a:pt x="18437" y="24649"/>
                </a:cubicBezTo>
              </a:path>
              <a:path w="21600" h="24650" stroke="0" extrusionOk="0">
                <a:moveTo>
                  <a:pt x="16942" y="0"/>
                </a:moveTo>
                <a:cubicBezTo>
                  <a:pt x="19959" y="3814"/>
                  <a:pt x="21600" y="8535"/>
                  <a:pt x="21600" y="13398"/>
                </a:cubicBezTo>
                <a:cubicBezTo>
                  <a:pt x="21600" y="17367"/>
                  <a:pt x="20505" y="21261"/>
                  <a:pt x="18437" y="24649"/>
                </a:cubicBezTo>
                <a:lnTo>
                  <a:pt x="0" y="13398"/>
                </a:lnTo>
                <a:close/>
              </a:path>
            </a:pathLst>
          </a:custGeom>
          <a:noFill/>
          <a:ln w="31750" cap="rnd">
            <a:solidFill>
              <a:srgbClr val="99CCFF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8917" name="Arc 5"/>
          <p:cNvSpPr>
            <a:spLocks/>
          </p:cNvSpPr>
          <p:nvPr/>
        </p:nvSpPr>
        <p:spPr bwMode="auto">
          <a:xfrm>
            <a:off x="2711451" y="1352551"/>
            <a:ext cx="2943225" cy="2982913"/>
          </a:xfrm>
          <a:custGeom>
            <a:avLst/>
            <a:gdLst>
              <a:gd name="T0" fmla="*/ 2147483647 w 21600"/>
              <a:gd name="T1" fmla="*/ 0 h 21834"/>
              <a:gd name="T2" fmla="*/ 2147483647 w 21600"/>
              <a:gd name="T3" fmla="*/ 2147483647 h 21834"/>
              <a:gd name="T4" fmla="*/ 0 w 21600"/>
              <a:gd name="T5" fmla="*/ 2147483647 h 21834"/>
              <a:gd name="T6" fmla="*/ 0 60000 65536"/>
              <a:gd name="T7" fmla="*/ 0 60000 65536"/>
              <a:gd name="T8" fmla="*/ 0 60000 65536"/>
              <a:gd name="T9" fmla="*/ 0 w 21600"/>
              <a:gd name="T10" fmla="*/ 0 h 21834"/>
              <a:gd name="T11" fmla="*/ 21600 w 21600"/>
              <a:gd name="T12" fmla="*/ 21834 h 218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834" fill="none" extrusionOk="0">
                <a:moveTo>
                  <a:pt x="18659" y="0"/>
                </a:moveTo>
                <a:cubicBezTo>
                  <a:pt x="20585" y="3302"/>
                  <a:pt x="21600" y="7057"/>
                  <a:pt x="21600" y="10880"/>
                </a:cubicBezTo>
                <a:cubicBezTo>
                  <a:pt x="21600" y="14732"/>
                  <a:pt x="20569" y="18514"/>
                  <a:pt x="18616" y="21834"/>
                </a:cubicBezTo>
              </a:path>
              <a:path w="21600" h="21834" stroke="0" extrusionOk="0">
                <a:moveTo>
                  <a:pt x="18659" y="0"/>
                </a:moveTo>
                <a:cubicBezTo>
                  <a:pt x="20585" y="3302"/>
                  <a:pt x="21600" y="7057"/>
                  <a:pt x="21600" y="10880"/>
                </a:cubicBezTo>
                <a:cubicBezTo>
                  <a:pt x="21600" y="14732"/>
                  <a:pt x="20569" y="18514"/>
                  <a:pt x="18616" y="21834"/>
                </a:cubicBezTo>
                <a:lnTo>
                  <a:pt x="0" y="10880"/>
                </a:lnTo>
                <a:close/>
              </a:path>
            </a:pathLst>
          </a:custGeom>
          <a:noFill/>
          <a:ln w="31750" cap="rnd">
            <a:solidFill>
              <a:srgbClr val="99CCFF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8918" name="Arc 6"/>
          <p:cNvSpPr>
            <a:spLocks/>
          </p:cNvSpPr>
          <p:nvPr/>
        </p:nvSpPr>
        <p:spPr bwMode="auto">
          <a:xfrm>
            <a:off x="2819400" y="1125538"/>
            <a:ext cx="3492500" cy="3346450"/>
          </a:xfrm>
          <a:custGeom>
            <a:avLst/>
            <a:gdLst>
              <a:gd name="T0" fmla="*/ 2147483647 w 21600"/>
              <a:gd name="T1" fmla="*/ 0 h 20639"/>
              <a:gd name="T2" fmla="*/ 2147483647 w 21600"/>
              <a:gd name="T3" fmla="*/ 2147483647 h 20639"/>
              <a:gd name="T4" fmla="*/ 0 w 21600"/>
              <a:gd name="T5" fmla="*/ 2147483647 h 20639"/>
              <a:gd name="T6" fmla="*/ 0 60000 65536"/>
              <a:gd name="T7" fmla="*/ 0 60000 65536"/>
              <a:gd name="T8" fmla="*/ 0 60000 65536"/>
              <a:gd name="T9" fmla="*/ 0 w 21600"/>
              <a:gd name="T10" fmla="*/ 0 h 20639"/>
              <a:gd name="T11" fmla="*/ 21600 w 21600"/>
              <a:gd name="T12" fmla="*/ 20639 h 206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639" fill="none" extrusionOk="0">
                <a:moveTo>
                  <a:pt x="18806" y="0"/>
                </a:moveTo>
                <a:cubicBezTo>
                  <a:pt x="20637" y="3241"/>
                  <a:pt x="21600" y="6901"/>
                  <a:pt x="21600" y="10624"/>
                </a:cubicBezTo>
                <a:cubicBezTo>
                  <a:pt x="21600" y="14112"/>
                  <a:pt x="20755" y="17548"/>
                  <a:pt x="19137" y="20638"/>
                </a:cubicBezTo>
              </a:path>
              <a:path w="21600" h="20639" stroke="0" extrusionOk="0">
                <a:moveTo>
                  <a:pt x="18806" y="0"/>
                </a:moveTo>
                <a:cubicBezTo>
                  <a:pt x="20637" y="3241"/>
                  <a:pt x="21600" y="6901"/>
                  <a:pt x="21600" y="10624"/>
                </a:cubicBezTo>
                <a:cubicBezTo>
                  <a:pt x="21600" y="14112"/>
                  <a:pt x="20755" y="17548"/>
                  <a:pt x="19137" y="20638"/>
                </a:cubicBezTo>
                <a:lnTo>
                  <a:pt x="0" y="10624"/>
                </a:lnTo>
                <a:close/>
              </a:path>
            </a:pathLst>
          </a:custGeom>
          <a:noFill/>
          <a:ln w="31750" cap="rnd">
            <a:solidFill>
              <a:srgbClr val="99CCFF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289301" y="2420938"/>
            <a:ext cx="576263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src</a:t>
            </a: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5808663" y="1700213"/>
            <a:ext cx="576262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R1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8113713" y="2492376"/>
            <a:ext cx="576262" cy="57626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4042" name="AutoShape 10"/>
          <p:cNvCxnSpPr>
            <a:cxnSpLocks noChangeShapeType="1"/>
            <a:stCxn id="44039" idx="7"/>
            <a:endCxn id="44040" idx="2"/>
          </p:cNvCxnSpPr>
          <p:nvPr/>
        </p:nvCxnSpPr>
        <p:spPr bwMode="auto">
          <a:xfrm flipV="1">
            <a:off x="3781425" y="1989139"/>
            <a:ext cx="2027238" cy="515937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3" name="AutoShape 11"/>
          <p:cNvCxnSpPr>
            <a:cxnSpLocks noChangeShapeType="1"/>
            <a:stCxn id="44040" idx="6"/>
            <a:endCxn id="44041" idx="1"/>
          </p:cNvCxnSpPr>
          <p:nvPr/>
        </p:nvCxnSpPr>
        <p:spPr bwMode="auto">
          <a:xfrm>
            <a:off x="6384926" y="1989139"/>
            <a:ext cx="1812925" cy="587375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4" name="Oval 12"/>
          <p:cNvSpPr>
            <a:spLocks noChangeArrowheads="1"/>
          </p:cNvSpPr>
          <p:nvPr/>
        </p:nvSpPr>
        <p:spPr bwMode="auto">
          <a:xfrm>
            <a:off x="5808663" y="3284538"/>
            <a:ext cx="576262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R2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4045" name="AutoShape 13"/>
          <p:cNvCxnSpPr>
            <a:cxnSpLocks noChangeShapeType="1"/>
            <a:stCxn id="44039" idx="5"/>
            <a:endCxn id="44044" idx="2"/>
          </p:cNvCxnSpPr>
          <p:nvPr/>
        </p:nvCxnSpPr>
        <p:spPr bwMode="auto">
          <a:xfrm>
            <a:off x="3781425" y="2913063"/>
            <a:ext cx="2027238" cy="660400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6" name="AutoShape 14"/>
          <p:cNvCxnSpPr>
            <a:cxnSpLocks noChangeShapeType="1"/>
            <a:stCxn id="44044" idx="6"/>
            <a:endCxn id="44041" idx="3"/>
          </p:cNvCxnSpPr>
          <p:nvPr/>
        </p:nvCxnSpPr>
        <p:spPr bwMode="auto">
          <a:xfrm flipV="1">
            <a:off x="6384926" y="2984501"/>
            <a:ext cx="1812925" cy="588963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7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1595438" y="981076"/>
            <a:ext cx="9072562" cy="936625"/>
          </a:xfrm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alibri" charset="0"/>
              </a:rPr>
              <a:t>Overlap in received packets </a:t>
            </a:r>
            <a:r>
              <a:rPr lang="en-US" altLang="en-US">
                <a:solidFill>
                  <a:schemeClr val="tx2"/>
                </a:solidFill>
                <a:latin typeface="Calibri" charset="0"/>
                <a:sym typeface="Wingdings" charset="2"/>
              </a:rPr>
              <a:t> Routers forward </a:t>
            </a:r>
            <a:r>
              <a:rPr lang="en-US" altLang="en-US">
                <a:solidFill>
                  <a:srgbClr val="0000FF"/>
                </a:solidFill>
                <a:latin typeface="Calibri" charset="0"/>
                <a:sym typeface="Wingdings" charset="2"/>
              </a:rPr>
              <a:t>duplicates</a:t>
            </a:r>
          </a:p>
        </p:txBody>
      </p:sp>
      <p:grpSp>
        <p:nvGrpSpPr>
          <p:cNvPr id="44048" name="Group 16"/>
          <p:cNvGrpSpPr>
            <a:grpSpLocks/>
          </p:cNvGrpSpPr>
          <p:nvPr/>
        </p:nvGrpSpPr>
        <p:grpSpPr bwMode="auto">
          <a:xfrm>
            <a:off x="2135189" y="2276476"/>
            <a:ext cx="1150937" cy="1304925"/>
            <a:chOff x="385" y="1434"/>
            <a:chExt cx="725" cy="817"/>
          </a:xfrm>
        </p:grpSpPr>
        <p:sp>
          <p:nvSpPr>
            <p:cNvPr id="44057" name="Line 17"/>
            <p:cNvSpPr>
              <a:spLocks noChangeShapeType="1"/>
            </p:cNvSpPr>
            <p:nvPr/>
          </p:nvSpPr>
          <p:spPr bwMode="auto">
            <a:xfrm>
              <a:off x="749" y="1864"/>
              <a:ext cx="0" cy="18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0" rIns="90488" bIns="4445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58" name="Rectangle 18"/>
            <p:cNvSpPr>
              <a:spLocks noChangeArrowheads="1"/>
            </p:cNvSpPr>
            <p:nvPr/>
          </p:nvSpPr>
          <p:spPr bwMode="auto">
            <a:xfrm>
              <a:off x="385" y="1434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44059" name="Rectangle 19"/>
            <p:cNvSpPr>
              <a:spLocks noChangeArrowheads="1"/>
            </p:cNvSpPr>
            <p:nvPr/>
          </p:nvSpPr>
          <p:spPr bwMode="auto">
            <a:xfrm>
              <a:off x="385" y="1661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44060" name="Rectangle 20"/>
            <p:cNvSpPr>
              <a:spLocks noChangeArrowheads="1"/>
            </p:cNvSpPr>
            <p:nvPr/>
          </p:nvSpPr>
          <p:spPr bwMode="auto">
            <a:xfrm>
              <a:off x="385" y="2069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10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383339" y="1341438"/>
            <a:ext cx="1150937" cy="647700"/>
            <a:chOff x="1474" y="2840"/>
            <a:chExt cx="725" cy="408"/>
          </a:xfrm>
        </p:grpSpPr>
        <p:sp>
          <p:nvSpPr>
            <p:cNvPr id="44055" name="Rectangle 22"/>
            <p:cNvSpPr>
              <a:spLocks noChangeArrowheads="1"/>
            </p:cNvSpPr>
            <p:nvPr/>
          </p:nvSpPr>
          <p:spPr bwMode="auto">
            <a:xfrm>
              <a:off x="1474" y="2840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44056" name="Rectangle 23"/>
            <p:cNvSpPr>
              <a:spLocks noChangeArrowheads="1"/>
            </p:cNvSpPr>
            <p:nvPr/>
          </p:nvSpPr>
          <p:spPr bwMode="auto">
            <a:xfrm>
              <a:off x="1474" y="3067"/>
              <a:ext cx="725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383339" y="3573464"/>
            <a:ext cx="1150937" cy="649287"/>
            <a:chOff x="1474" y="2840"/>
            <a:chExt cx="725" cy="409"/>
          </a:xfrm>
        </p:grpSpPr>
        <p:sp>
          <p:nvSpPr>
            <p:cNvPr id="44053" name="Rectangle 25"/>
            <p:cNvSpPr>
              <a:spLocks noChangeArrowheads="1"/>
            </p:cNvSpPr>
            <p:nvPr/>
          </p:nvSpPr>
          <p:spPr bwMode="auto">
            <a:xfrm>
              <a:off x="1474" y="2840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44054" name="Rectangle 26"/>
            <p:cNvSpPr>
              <a:spLocks noChangeArrowheads="1"/>
            </p:cNvSpPr>
            <p:nvPr/>
          </p:nvSpPr>
          <p:spPr bwMode="auto">
            <a:xfrm>
              <a:off x="1474" y="3067"/>
              <a:ext cx="725" cy="1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</a:t>
              </a:r>
              <a:r>
                <a:rPr kumimoji="0" lang="pl-PL" altLang="en-US" sz="3200" b="1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2</a:t>
              </a:r>
            </a:p>
          </p:txBody>
        </p:sp>
      </p:grpSp>
      <p:sp>
        <p:nvSpPr>
          <p:cNvPr id="44051" name="Rectangle 27"/>
          <p:cNvSpPr>
            <a:spLocks noGrp="1" noChangeArrowheads="1"/>
          </p:cNvSpPr>
          <p:nvPr>
            <p:ph type="title"/>
          </p:nvPr>
        </p:nvSpPr>
        <p:spPr>
          <a:xfrm>
            <a:off x="2209800" y="115889"/>
            <a:ext cx="7772400" cy="865187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Challenge</a:t>
            </a:r>
          </a:p>
        </p:txBody>
      </p:sp>
      <p:sp>
        <p:nvSpPr>
          <p:cNvPr id="678940" name="Rectangle 28"/>
          <p:cNvSpPr>
            <a:spLocks noChangeArrowheads="1"/>
          </p:cNvSpPr>
          <p:nvPr/>
        </p:nvSpPr>
        <p:spPr bwMode="auto">
          <a:xfrm>
            <a:off x="1770064" y="4495801"/>
            <a:ext cx="869473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0" marR="0" lvl="0" indent="0" algn="just" defTabSz="914400" rtl="0" eaLnBrk="0" fontAlgn="auto" latinLnBrk="0" hangingPunct="0"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imposes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global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scheduler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Wingdings" pitchFamily="2" charset="2"/>
            </a:endParaRPr>
          </a:p>
          <a:p>
            <a:pPr marL="465138" marR="0" lvl="0" indent="-465138" algn="just" defTabSz="914400" rtl="0" eaLnBrk="0" fontAlgn="auto" latinLnBrk="0" hangingPunct="0"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Nodes have to agree on who transmits what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                    </a:t>
            </a:r>
          </a:p>
          <a:p>
            <a:pPr marL="465138" marR="0" lvl="0" indent="-465138" algn="just" defTabSz="914400" rtl="0" eaLnBrk="0" fontAlgn="auto" latinLnBrk="0" hangingPunct="0"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Only one node transmits at a time, others listen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4F3EB6-B4D6-B840-8133-169E04423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1157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9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9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9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526E-6 L 0.26007 0.0996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L 0.26007 -0.110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14" grpId="0" animBg="1"/>
      <p:bldP spid="678915" grpId="0" animBg="1"/>
      <p:bldP spid="678916" grpId="0" animBg="1"/>
      <p:bldP spid="678917" grpId="0" animBg="1"/>
      <p:bldP spid="678918" grpId="0" animBg="1"/>
      <p:bldP spid="67894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209800" y="115889"/>
            <a:ext cx="7772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cs typeface="Arial" charset="0"/>
              </a:rPr>
              <a:t>Limitations of ExOR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4581526"/>
            <a:ext cx="8642350" cy="2047875"/>
          </a:xfrm>
        </p:spPr>
        <p:txBody>
          <a:bodyPr/>
          <a:lstStyle/>
          <a:p>
            <a:pPr marL="508000" indent="-508000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Learning who received what </a:t>
            </a:r>
            <a:r>
              <a:rPr lang="en-US" altLang="en-US">
                <a:latin typeface="Calibri" charset="0"/>
                <a:sym typeface="Wingdings" charset="2"/>
              </a:rPr>
              <a:t></a:t>
            </a:r>
            <a:r>
              <a:rPr lang="en-US" altLang="en-US">
                <a:latin typeface="Calibri" charset="0"/>
              </a:rPr>
              <a:t> too much overhead </a:t>
            </a:r>
            <a:endParaRPr lang="pl-PL" altLang="en-US">
              <a:latin typeface="Calibri" charset="0"/>
            </a:endParaRPr>
          </a:p>
          <a:p>
            <a:pPr marL="508000" indent="-508000"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Forcing only  one transmitter</a:t>
            </a:r>
            <a:r>
              <a:rPr lang="pl-PL" altLang="en-US">
                <a:latin typeface="Calibri" charset="0"/>
              </a:rPr>
              <a:t> </a:t>
            </a:r>
            <a:r>
              <a:rPr lang="en-US" altLang="en-US">
                <a:latin typeface="Calibri" charset="0"/>
              </a:rPr>
              <a:t>at a time </a:t>
            </a:r>
            <a:r>
              <a:rPr lang="en-US" altLang="en-US">
                <a:latin typeface="Calibri" charset="0"/>
                <a:sym typeface="Wingdings" charset="2"/>
              </a:rPr>
              <a:t> </a:t>
            </a:r>
            <a:r>
              <a:rPr lang="en-US" altLang="en-US">
                <a:latin typeface="Calibri" charset="0"/>
              </a:rPr>
              <a:t>prevents spatial reuse of the medium</a:t>
            </a:r>
            <a:endParaRPr lang="pl-PL" altLang="en-US">
              <a:latin typeface="Calibri" charset="0"/>
            </a:endParaRPr>
          </a:p>
        </p:txBody>
      </p:sp>
      <p:sp>
        <p:nvSpPr>
          <p:cNvPr id="45060" name="Oval 4"/>
          <p:cNvSpPr>
            <a:spLocks noChangeArrowheads="1"/>
          </p:cNvSpPr>
          <p:nvPr/>
        </p:nvSpPr>
        <p:spPr bwMode="auto">
          <a:xfrm>
            <a:off x="3143251" y="27082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4151313" y="2132014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2" name="Oval 6"/>
          <p:cNvSpPr>
            <a:spLocks noChangeArrowheads="1"/>
          </p:cNvSpPr>
          <p:nvPr/>
        </p:nvSpPr>
        <p:spPr bwMode="auto">
          <a:xfrm>
            <a:off x="4440238" y="29241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3" name="Oval 7"/>
          <p:cNvSpPr>
            <a:spLocks noChangeArrowheads="1"/>
          </p:cNvSpPr>
          <p:nvPr/>
        </p:nvSpPr>
        <p:spPr bwMode="auto">
          <a:xfrm>
            <a:off x="5232401" y="24209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auto">
          <a:xfrm>
            <a:off x="5087938" y="37877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5591176" y="17732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6" name="Oval 10"/>
          <p:cNvSpPr>
            <a:spLocks noChangeArrowheads="1"/>
          </p:cNvSpPr>
          <p:nvPr/>
        </p:nvSpPr>
        <p:spPr bwMode="auto">
          <a:xfrm>
            <a:off x="6024563" y="31400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7" name="Oval 11"/>
          <p:cNvSpPr>
            <a:spLocks noChangeArrowheads="1"/>
          </p:cNvSpPr>
          <p:nvPr/>
        </p:nvSpPr>
        <p:spPr bwMode="auto">
          <a:xfrm>
            <a:off x="3790951" y="3357564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8" name="Oval 12"/>
          <p:cNvSpPr>
            <a:spLocks noChangeArrowheads="1"/>
          </p:cNvSpPr>
          <p:nvPr/>
        </p:nvSpPr>
        <p:spPr bwMode="auto">
          <a:xfrm>
            <a:off x="6527801" y="24923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69" name="Oval 13"/>
          <p:cNvSpPr>
            <a:spLocks noChangeArrowheads="1"/>
          </p:cNvSpPr>
          <p:nvPr/>
        </p:nvSpPr>
        <p:spPr bwMode="auto">
          <a:xfrm>
            <a:off x="3503613" y="1268414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70" name="Oval 14"/>
          <p:cNvSpPr>
            <a:spLocks noChangeArrowheads="1"/>
          </p:cNvSpPr>
          <p:nvPr/>
        </p:nvSpPr>
        <p:spPr bwMode="auto">
          <a:xfrm>
            <a:off x="7175501" y="37877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71" name="Oval 15"/>
          <p:cNvSpPr>
            <a:spLocks noChangeArrowheads="1"/>
          </p:cNvSpPr>
          <p:nvPr/>
        </p:nvSpPr>
        <p:spPr bwMode="auto">
          <a:xfrm>
            <a:off x="7680326" y="22050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72" name="Oval 16"/>
          <p:cNvSpPr>
            <a:spLocks noChangeArrowheads="1"/>
          </p:cNvSpPr>
          <p:nvPr/>
        </p:nvSpPr>
        <p:spPr bwMode="auto">
          <a:xfrm>
            <a:off x="7896226" y="30686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073" name="Oval 17"/>
          <p:cNvSpPr>
            <a:spLocks noChangeArrowheads="1"/>
          </p:cNvSpPr>
          <p:nvPr/>
        </p:nvSpPr>
        <p:spPr bwMode="auto">
          <a:xfrm>
            <a:off x="2424114" y="3573464"/>
            <a:ext cx="503237" cy="503237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Src</a:t>
            </a:r>
          </a:p>
        </p:txBody>
      </p:sp>
      <p:sp>
        <p:nvSpPr>
          <p:cNvPr id="45074" name="Oval 18"/>
          <p:cNvSpPr>
            <a:spLocks noChangeArrowheads="1"/>
          </p:cNvSpPr>
          <p:nvPr/>
        </p:nvSpPr>
        <p:spPr bwMode="auto">
          <a:xfrm>
            <a:off x="8904289" y="2419350"/>
            <a:ext cx="504825" cy="431800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</a:t>
            </a:r>
          </a:p>
        </p:txBody>
      </p:sp>
      <p:sp>
        <p:nvSpPr>
          <p:cNvPr id="45075" name="Oval 19"/>
          <p:cNvSpPr>
            <a:spLocks noChangeArrowheads="1"/>
          </p:cNvSpPr>
          <p:nvPr/>
        </p:nvSpPr>
        <p:spPr bwMode="auto">
          <a:xfrm>
            <a:off x="8832851" y="35004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5076" name="AutoShape 20"/>
          <p:cNvCxnSpPr>
            <a:cxnSpLocks noChangeShapeType="1"/>
            <a:stCxn id="45060" idx="7"/>
            <a:endCxn id="45061" idx="2"/>
          </p:cNvCxnSpPr>
          <p:nvPr/>
        </p:nvCxnSpPr>
        <p:spPr bwMode="auto">
          <a:xfrm flipV="1">
            <a:off x="3451225" y="2311401"/>
            <a:ext cx="700088" cy="44926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77" name="AutoShape 21"/>
          <p:cNvCxnSpPr>
            <a:cxnSpLocks noChangeShapeType="1"/>
            <a:stCxn id="45060" idx="3"/>
            <a:endCxn id="45073" idx="7"/>
          </p:cNvCxnSpPr>
          <p:nvPr/>
        </p:nvCxnSpPr>
        <p:spPr bwMode="auto">
          <a:xfrm flipH="1">
            <a:off x="2854326" y="3014664"/>
            <a:ext cx="341313" cy="631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78" name="AutoShape 22"/>
          <p:cNvCxnSpPr>
            <a:cxnSpLocks noChangeShapeType="1"/>
            <a:stCxn id="45060" idx="5"/>
            <a:endCxn id="45067" idx="1"/>
          </p:cNvCxnSpPr>
          <p:nvPr/>
        </p:nvCxnSpPr>
        <p:spPr bwMode="auto">
          <a:xfrm>
            <a:off x="3451226" y="3014664"/>
            <a:ext cx="392113" cy="3952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79" name="AutoShape 23"/>
          <p:cNvCxnSpPr>
            <a:cxnSpLocks noChangeShapeType="1"/>
            <a:stCxn id="45067" idx="7"/>
            <a:endCxn id="45062" idx="3"/>
          </p:cNvCxnSpPr>
          <p:nvPr/>
        </p:nvCxnSpPr>
        <p:spPr bwMode="auto">
          <a:xfrm flipV="1">
            <a:off x="4098925" y="3230564"/>
            <a:ext cx="39370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0" name="AutoShape 24"/>
          <p:cNvCxnSpPr>
            <a:cxnSpLocks noChangeShapeType="1"/>
            <a:stCxn id="45061" idx="5"/>
            <a:endCxn id="45062" idx="0"/>
          </p:cNvCxnSpPr>
          <p:nvPr/>
        </p:nvCxnSpPr>
        <p:spPr bwMode="auto">
          <a:xfrm>
            <a:off x="4459289" y="2438401"/>
            <a:ext cx="161925" cy="485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1" name="AutoShape 25"/>
          <p:cNvCxnSpPr>
            <a:cxnSpLocks noChangeShapeType="1"/>
            <a:stCxn id="45061" idx="0"/>
            <a:endCxn id="45069" idx="5"/>
          </p:cNvCxnSpPr>
          <p:nvPr/>
        </p:nvCxnSpPr>
        <p:spPr bwMode="auto">
          <a:xfrm flipH="1" flipV="1">
            <a:off x="3811588" y="1574801"/>
            <a:ext cx="520700" cy="5572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2" name="AutoShape 26"/>
          <p:cNvCxnSpPr>
            <a:cxnSpLocks noChangeShapeType="1"/>
            <a:endCxn id="45069" idx="3"/>
          </p:cNvCxnSpPr>
          <p:nvPr/>
        </p:nvCxnSpPr>
        <p:spPr bwMode="auto">
          <a:xfrm flipV="1">
            <a:off x="3359150" y="1574801"/>
            <a:ext cx="196850" cy="11334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3" name="AutoShape 27"/>
          <p:cNvCxnSpPr>
            <a:cxnSpLocks noChangeShapeType="1"/>
            <a:stCxn id="45061" idx="7"/>
            <a:endCxn id="45065" idx="2"/>
          </p:cNvCxnSpPr>
          <p:nvPr/>
        </p:nvCxnSpPr>
        <p:spPr bwMode="auto">
          <a:xfrm flipV="1">
            <a:off x="4459289" y="1952626"/>
            <a:ext cx="1131887" cy="231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4" name="AutoShape 28"/>
          <p:cNvCxnSpPr>
            <a:cxnSpLocks noChangeShapeType="1"/>
            <a:stCxn id="45065" idx="4"/>
            <a:endCxn id="45063" idx="7"/>
          </p:cNvCxnSpPr>
          <p:nvPr/>
        </p:nvCxnSpPr>
        <p:spPr bwMode="auto">
          <a:xfrm flipH="1">
            <a:off x="5540376" y="2132013"/>
            <a:ext cx="231775" cy="34131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5" name="AutoShape 29"/>
          <p:cNvCxnSpPr>
            <a:cxnSpLocks noChangeShapeType="1"/>
            <a:stCxn id="45061" idx="6"/>
            <a:endCxn id="45063" idx="2"/>
          </p:cNvCxnSpPr>
          <p:nvPr/>
        </p:nvCxnSpPr>
        <p:spPr bwMode="auto">
          <a:xfrm>
            <a:off x="4511676" y="2311401"/>
            <a:ext cx="720725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6" name="AutoShape 30"/>
          <p:cNvCxnSpPr>
            <a:cxnSpLocks noChangeShapeType="1"/>
            <a:stCxn id="45062" idx="7"/>
            <a:endCxn id="45063" idx="3"/>
          </p:cNvCxnSpPr>
          <p:nvPr/>
        </p:nvCxnSpPr>
        <p:spPr bwMode="auto">
          <a:xfrm flipV="1">
            <a:off x="4748214" y="2727325"/>
            <a:ext cx="536575" cy="2492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7" name="AutoShape 31"/>
          <p:cNvCxnSpPr>
            <a:cxnSpLocks noChangeShapeType="1"/>
            <a:stCxn id="45067" idx="6"/>
            <a:endCxn id="45064" idx="2"/>
          </p:cNvCxnSpPr>
          <p:nvPr/>
        </p:nvCxnSpPr>
        <p:spPr bwMode="auto">
          <a:xfrm>
            <a:off x="4151314" y="3536951"/>
            <a:ext cx="936625" cy="4302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8" name="AutoShape 32"/>
          <p:cNvCxnSpPr>
            <a:cxnSpLocks noChangeShapeType="1"/>
            <a:stCxn id="45062" idx="5"/>
            <a:endCxn id="45064" idx="1"/>
          </p:cNvCxnSpPr>
          <p:nvPr/>
        </p:nvCxnSpPr>
        <p:spPr bwMode="auto">
          <a:xfrm>
            <a:off x="4748213" y="3230563"/>
            <a:ext cx="392112" cy="6096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89" name="AutoShape 33"/>
          <p:cNvCxnSpPr>
            <a:cxnSpLocks noChangeShapeType="1"/>
            <a:stCxn id="45064" idx="0"/>
            <a:endCxn id="45063" idx="4"/>
          </p:cNvCxnSpPr>
          <p:nvPr/>
        </p:nvCxnSpPr>
        <p:spPr bwMode="auto">
          <a:xfrm flipV="1">
            <a:off x="5268913" y="2779713"/>
            <a:ext cx="144462" cy="100806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0" name="AutoShape 34"/>
          <p:cNvCxnSpPr>
            <a:cxnSpLocks noChangeShapeType="1"/>
            <a:stCxn id="45061" idx="3"/>
            <a:endCxn id="45067" idx="0"/>
          </p:cNvCxnSpPr>
          <p:nvPr/>
        </p:nvCxnSpPr>
        <p:spPr bwMode="auto">
          <a:xfrm flipH="1">
            <a:off x="3971926" y="2438401"/>
            <a:ext cx="231775" cy="91916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1" name="AutoShape 35"/>
          <p:cNvCxnSpPr>
            <a:cxnSpLocks noChangeShapeType="1"/>
            <a:endCxn id="45067" idx="2"/>
          </p:cNvCxnSpPr>
          <p:nvPr/>
        </p:nvCxnSpPr>
        <p:spPr bwMode="auto">
          <a:xfrm flipV="1">
            <a:off x="2927350" y="3536951"/>
            <a:ext cx="863600" cy="2524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2" name="AutoShape 36"/>
          <p:cNvCxnSpPr>
            <a:cxnSpLocks noChangeShapeType="1"/>
            <a:stCxn id="45063" idx="5"/>
            <a:endCxn id="45066" idx="1"/>
          </p:cNvCxnSpPr>
          <p:nvPr/>
        </p:nvCxnSpPr>
        <p:spPr bwMode="auto">
          <a:xfrm>
            <a:off x="5540376" y="2727325"/>
            <a:ext cx="536575" cy="465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3" name="AutoShape 37"/>
          <p:cNvCxnSpPr>
            <a:cxnSpLocks noChangeShapeType="1"/>
            <a:stCxn id="45064" idx="6"/>
            <a:endCxn id="45066" idx="3"/>
          </p:cNvCxnSpPr>
          <p:nvPr/>
        </p:nvCxnSpPr>
        <p:spPr bwMode="auto">
          <a:xfrm flipV="1">
            <a:off x="5448300" y="3446463"/>
            <a:ext cx="628650" cy="520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4" name="AutoShape 38"/>
          <p:cNvCxnSpPr>
            <a:cxnSpLocks noChangeShapeType="1"/>
            <a:stCxn id="45065" idx="6"/>
            <a:endCxn id="45068" idx="1"/>
          </p:cNvCxnSpPr>
          <p:nvPr/>
        </p:nvCxnSpPr>
        <p:spPr bwMode="auto">
          <a:xfrm>
            <a:off x="5951538" y="1952625"/>
            <a:ext cx="628650" cy="592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5" name="AutoShape 39"/>
          <p:cNvCxnSpPr>
            <a:cxnSpLocks noChangeShapeType="1"/>
            <a:stCxn id="45066" idx="7"/>
            <a:endCxn id="45068" idx="3"/>
          </p:cNvCxnSpPr>
          <p:nvPr/>
        </p:nvCxnSpPr>
        <p:spPr bwMode="auto">
          <a:xfrm flipV="1">
            <a:off x="6332538" y="2798763"/>
            <a:ext cx="247650" cy="393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6" name="AutoShape 40"/>
          <p:cNvCxnSpPr>
            <a:cxnSpLocks noChangeShapeType="1"/>
            <a:stCxn id="45063" idx="6"/>
            <a:endCxn id="45068" idx="2"/>
          </p:cNvCxnSpPr>
          <p:nvPr/>
        </p:nvCxnSpPr>
        <p:spPr bwMode="auto">
          <a:xfrm>
            <a:off x="5592764" y="2600325"/>
            <a:ext cx="935037" cy="714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7" name="AutoShape 41"/>
          <p:cNvCxnSpPr>
            <a:cxnSpLocks noChangeShapeType="1"/>
            <a:stCxn id="45066" idx="5"/>
            <a:endCxn id="45070" idx="2"/>
          </p:cNvCxnSpPr>
          <p:nvPr/>
        </p:nvCxnSpPr>
        <p:spPr bwMode="auto">
          <a:xfrm>
            <a:off x="6332538" y="3446463"/>
            <a:ext cx="842962" cy="520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8" name="AutoShape 42"/>
          <p:cNvCxnSpPr>
            <a:cxnSpLocks noChangeShapeType="1"/>
            <a:stCxn id="45070" idx="7"/>
            <a:endCxn id="45072" idx="3"/>
          </p:cNvCxnSpPr>
          <p:nvPr/>
        </p:nvCxnSpPr>
        <p:spPr bwMode="auto">
          <a:xfrm flipV="1">
            <a:off x="7483475" y="3375025"/>
            <a:ext cx="465138" cy="465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99" name="AutoShape 43"/>
          <p:cNvCxnSpPr>
            <a:cxnSpLocks noChangeShapeType="1"/>
            <a:stCxn id="45068" idx="6"/>
            <a:endCxn id="45072" idx="1"/>
          </p:cNvCxnSpPr>
          <p:nvPr/>
        </p:nvCxnSpPr>
        <p:spPr bwMode="auto">
          <a:xfrm>
            <a:off x="6888163" y="2671763"/>
            <a:ext cx="1060450" cy="44926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0" name="AutoShape 44"/>
          <p:cNvCxnSpPr>
            <a:cxnSpLocks noChangeShapeType="1"/>
            <a:stCxn id="45068" idx="7"/>
            <a:endCxn id="45071" idx="2"/>
          </p:cNvCxnSpPr>
          <p:nvPr/>
        </p:nvCxnSpPr>
        <p:spPr bwMode="auto">
          <a:xfrm flipV="1">
            <a:off x="6835775" y="2384425"/>
            <a:ext cx="844550" cy="1603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1" name="AutoShape 45"/>
          <p:cNvCxnSpPr>
            <a:cxnSpLocks noChangeShapeType="1"/>
            <a:stCxn id="45071" idx="4"/>
            <a:endCxn id="45072" idx="0"/>
          </p:cNvCxnSpPr>
          <p:nvPr/>
        </p:nvCxnSpPr>
        <p:spPr bwMode="auto">
          <a:xfrm>
            <a:off x="7861300" y="2563814"/>
            <a:ext cx="21590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2" name="AutoShape 46"/>
          <p:cNvCxnSpPr>
            <a:cxnSpLocks noChangeShapeType="1"/>
            <a:stCxn id="45068" idx="5"/>
            <a:endCxn id="45070" idx="0"/>
          </p:cNvCxnSpPr>
          <p:nvPr/>
        </p:nvCxnSpPr>
        <p:spPr bwMode="auto">
          <a:xfrm>
            <a:off x="6835775" y="2798763"/>
            <a:ext cx="520700" cy="98901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3" name="AutoShape 47"/>
          <p:cNvCxnSpPr>
            <a:cxnSpLocks noChangeShapeType="1"/>
            <a:stCxn id="45071" idx="6"/>
            <a:endCxn id="45074" idx="2"/>
          </p:cNvCxnSpPr>
          <p:nvPr/>
        </p:nvCxnSpPr>
        <p:spPr bwMode="auto">
          <a:xfrm>
            <a:off x="8040688" y="2384426"/>
            <a:ext cx="863600" cy="250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4" name="AutoShape 48"/>
          <p:cNvCxnSpPr>
            <a:cxnSpLocks noChangeShapeType="1"/>
            <a:stCxn id="45072" idx="5"/>
            <a:endCxn id="45075" idx="2"/>
          </p:cNvCxnSpPr>
          <p:nvPr/>
        </p:nvCxnSpPr>
        <p:spPr bwMode="auto">
          <a:xfrm>
            <a:off x="8204200" y="3375025"/>
            <a:ext cx="628650" cy="3048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5" name="AutoShape 49"/>
          <p:cNvCxnSpPr>
            <a:cxnSpLocks noChangeShapeType="1"/>
            <a:stCxn id="45075" idx="0"/>
            <a:endCxn id="45074" idx="4"/>
          </p:cNvCxnSpPr>
          <p:nvPr/>
        </p:nvCxnSpPr>
        <p:spPr bwMode="auto">
          <a:xfrm flipV="1">
            <a:off x="9013826" y="2851150"/>
            <a:ext cx="142875" cy="6492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6" name="AutoShape 50"/>
          <p:cNvCxnSpPr>
            <a:cxnSpLocks noChangeShapeType="1"/>
            <a:stCxn id="45072" idx="7"/>
            <a:endCxn id="45074" idx="2"/>
          </p:cNvCxnSpPr>
          <p:nvPr/>
        </p:nvCxnSpPr>
        <p:spPr bwMode="auto">
          <a:xfrm flipV="1">
            <a:off x="8204200" y="2635251"/>
            <a:ext cx="700088" cy="485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07" name="AutoShape 51"/>
          <p:cNvCxnSpPr>
            <a:cxnSpLocks noChangeShapeType="1"/>
            <a:stCxn id="45071" idx="5"/>
            <a:endCxn id="45075" idx="1"/>
          </p:cNvCxnSpPr>
          <p:nvPr/>
        </p:nvCxnSpPr>
        <p:spPr bwMode="auto">
          <a:xfrm>
            <a:off x="7988300" y="2511425"/>
            <a:ext cx="896938" cy="10414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7032626" y="908051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5109" name="AutoShape 53"/>
          <p:cNvCxnSpPr>
            <a:cxnSpLocks noChangeShapeType="1"/>
            <a:stCxn id="45065" idx="7"/>
            <a:endCxn id="45108" idx="2"/>
          </p:cNvCxnSpPr>
          <p:nvPr/>
        </p:nvCxnSpPr>
        <p:spPr bwMode="auto">
          <a:xfrm flipV="1">
            <a:off x="5899151" y="1087439"/>
            <a:ext cx="1133475" cy="7381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10" name="AutoShape 54"/>
          <p:cNvCxnSpPr>
            <a:cxnSpLocks noChangeShapeType="1"/>
            <a:stCxn id="45062" idx="6"/>
            <a:endCxn id="45066" idx="2"/>
          </p:cNvCxnSpPr>
          <p:nvPr/>
        </p:nvCxnSpPr>
        <p:spPr bwMode="auto">
          <a:xfrm>
            <a:off x="4800601" y="3103563"/>
            <a:ext cx="1223963" cy="2159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111" name="Oval 55"/>
          <p:cNvSpPr>
            <a:spLocks noChangeArrowheads="1"/>
          </p:cNvSpPr>
          <p:nvPr/>
        </p:nvSpPr>
        <p:spPr bwMode="auto">
          <a:xfrm>
            <a:off x="8543926" y="119538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5112" name="Oval 56"/>
          <p:cNvSpPr>
            <a:spLocks noChangeArrowheads="1"/>
          </p:cNvSpPr>
          <p:nvPr/>
        </p:nvSpPr>
        <p:spPr bwMode="auto">
          <a:xfrm>
            <a:off x="6096001" y="4076701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5113" name="AutoShape 57"/>
          <p:cNvCxnSpPr>
            <a:cxnSpLocks noChangeShapeType="1"/>
            <a:stCxn id="45112" idx="2"/>
            <a:endCxn id="45064" idx="6"/>
          </p:cNvCxnSpPr>
          <p:nvPr/>
        </p:nvCxnSpPr>
        <p:spPr bwMode="auto">
          <a:xfrm flipH="1" flipV="1">
            <a:off x="5448300" y="3967164"/>
            <a:ext cx="647700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14" name="AutoShape 58"/>
          <p:cNvCxnSpPr>
            <a:cxnSpLocks noChangeShapeType="1"/>
            <a:stCxn id="45111" idx="3"/>
            <a:endCxn id="45071" idx="7"/>
          </p:cNvCxnSpPr>
          <p:nvPr/>
        </p:nvCxnSpPr>
        <p:spPr bwMode="auto">
          <a:xfrm flipH="1">
            <a:off x="7988301" y="1501775"/>
            <a:ext cx="608013" cy="75565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15" name="AutoShape 59"/>
          <p:cNvCxnSpPr>
            <a:cxnSpLocks noChangeShapeType="1"/>
            <a:stCxn id="45074" idx="0"/>
            <a:endCxn id="45111" idx="4"/>
          </p:cNvCxnSpPr>
          <p:nvPr/>
        </p:nvCxnSpPr>
        <p:spPr bwMode="auto">
          <a:xfrm flipH="1" flipV="1">
            <a:off x="8724900" y="1554164"/>
            <a:ext cx="431800" cy="8651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16" name="AutoShape 60"/>
          <p:cNvCxnSpPr>
            <a:cxnSpLocks noChangeShapeType="1"/>
            <a:stCxn id="45111" idx="1"/>
            <a:endCxn id="45108" idx="6"/>
          </p:cNvCxnSpPr>
          <p:nvPr/>
        </p:nvCxnSpPr>
        <p:spPr bwMode="auto">
          <a:xfrm flipH="1" flipV="1">
            <a:off x="7392989" y="1087439"/>
            <a:ext cx="1203325" cy="16033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117" name="AutoShape 61"/>
          <p:cNvCxnSpPr>
            <a:cxnSpLocks noChangeShapeType="1"/>
            <a:stCxn id="45070" idx="3"/>
            <a:endCxn id="45112" idx="5"/>
          </p:cNvCxnSpPr>
          <p:nvPr/>
        </p:nvCxnSpPr>
        <p:spPr bwMode="auto">
          <a:xfrm flipH="1">
            <a:off x="6403976" y="4094164"/>
            <a:ext cx="823913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5398B-8123-544F-B483-EC963C96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345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49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val 4"/>
          <p:cNvSpPr>
            <a:spLocks noChangeArrowheads="1"/>
          </p:cNvSpPr>
          <p:nvPr/>
        </p:nvSpPr>
        <p:spPr bwMode="auto">
          <a:xfrm>
            <a:off x="3143251" y="27082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3" name="Oval 5"/>
          <p:cNvSpPr>
            <a:spLocks noChangeArrowheads="1"/>
          </p:cNvSpPr>
          <p:nvPr/>
        </p:nvSpPr>
        <p:spPr bwMode="auto">
          <a:xfrm>
            <a:off x="4151313" y="2132014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4" name="Oval 6"/>
          <p:cNvSpPr>
            <a:spLocks noChangeArrowheads="1"/>
          </p:cNvSpPr>
          <p:nvPr/>
        </p:nvSpPr>
        <p:spPr bwMode="auto">
          <a:xfrm>
            <a:off x="4440238" y="29241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5" name="Oval 7"/>
          <p:cNvSpPr>
            <a:spLocks noChangeArrowheads="1"/>
          </p:cNvSpPr>
          <p:nvPr/>
        </p:nvSpPr>
        <p:spPr bwMode="auto">
          <a:xfrm>
            <a:off x="5232401" y="24209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6" name="Oval 8"/>
          <p:cNvSpPr>
            <a:spLocks noChangeArrowheads="1"/>
          </p:cNvSpPr>
          <p:nvPr/>
        </p:nvSpPr>
        <p:spPr bwMode="auto">
          <a:xfrm>
            <a:off x="5087938" y="37877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7" name="Oval 9"/>
          <p:cNvSpPr>
            <a:spLocks noChangeArrowheads="1"/>
          </p:cNvSpPr>
          <p:nvPr/>
        </p:nvSpPr>
        <p:spPr bwMode="auto">
          <a:xfrm>
            <a:off x="5591176" y="1773239"/>
            <a:ext cx="360363" cy="358775"/>
          </a:xfrm>
          <a:prstGeom prst="ellipse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8" name="Oval 10"/>
          <p:cNvSpPr>
            <a:spLocks noChangeArrowheads="1"/>
          </p:cNvSpPr>
          <p:nvPr/>
        </p:nvSpPr>
        <p:spPr bwMode="auto">
          <a:xfrm>
            <a:off x="6024563" y="3140076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89" name="Oval 11"/>
          <p:cNvSpPr>
            <a:spLocks noChangeArrowheads="1"/>
          </p:cNvSpPr>
          <p:nvPr/>
        </p:nvSpPr>
        <p:spPr bwMode="auto">
          <a:xfrm>
            <a:off x="3790951" y="3357564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0" name="Oval 12"/>
          <p:cNvSpPr>
            <a:spLocks noChangeArrowheads="1"/>
          </p:cNvSpPr>
          <p:nvPr/>
        </p:nvSpPr>
        <p:spPr bwMode="auto">
          <a:xfrm>
            <a:off x="6527801" y="24923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1" name="Oval 13"/>
          <p:cNvSpPr>
            <a:spLocks noChangeArrowheads="1"/>
          </p:cNvSpPr>
          <p:nvPr/>
        </p:nvSpPr>
        <p:spPr bwMode="auto">
          <a:xfrm>
            <a:off x="3503613" y="1268414"/>
            <a:ext cx="360362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2" name="Oval 14"/>
          <p:cNvSpPr>
            <a:spLocks noChangeArrowheads="1"/>
          </p:cNvSpPr>
          <p:nvPr/>
        </p:nvSpPr>
        <p:spPr bwMode="auto">
          <a:xfrm>
            <a:off x="7175501" y="3787776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3" name="Oval 15"/>
          <p:cNvSpPr>
            <a:spLocks noChangeArrowheads="1"/>
          </p:cNvSpPr>
          <p:nvPr/>
        </p:nvSpPr>
        <p:spPr bwMode="auto">
          <a:xfrm>
            <a:off x="7680326" y="22050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4" name="Oval 16"/>
          <p:cNvSpPr>
            <a:spLocks noChangeArrowheads="1"/>
          </p:cNvSpPr>
          <p:nvPr/>
        </p:nvSpPr>
        <p:spPr bwMode="auto">
          <a:xfrm>
            <a:off x="7896226" y="306863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095" name="Oval 17"/>
          <p:cNvSpPr>
            <a:spLocks noChangeArrowheads="1"/>
          </p:cNvSpPr>
          <p:nvPr/>
        </p:nvSpPr>
        <p:spPr bwMode="auto">
          <a:xfrm>
            <a:off x="2424114" y="3573464"/>
            <a:ext cx="503237" cy="503237"/>
          </a:xfrm>
          <a:prstGeom prst="ellipse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Src</a:t>
            </a:r>
          </a:p>
        </p:txBody>
      </p:sp>
      <p:sp>
        <p:nvSpPr>
          <p:cNvPr id="46096" name="Oval 18"/>
          <p:cNvSpPr>
            <a:spLocks noChangeArrowheads="1"/>
          </p:cNvSpPr>
          <p:nvPr/>
        </p:nvSpPr>
        <p:spPr bwMode="auto">
          <a:xfrm>
            <a:off x="8904289" y="2419350"/>
            <a:ext cx="504825" cy="431800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</a:t>
            </a:r>
          </a:p>
        </p:txBody>
      </p:sp>
      <p:sp>
        <p:nvSpPr>
          <p:cNvPr id="46097" name="Oval 19"/>
          <p:cNvSpPr>
            <a:spLocks noChangeArrowheads="1"/>
          </p:cNvSpPr>
          <p:nvPr/>
        </p:nvSpPr>
        <p:spPr bwMode="auto">
          <a:xfrm>
            <a:off x="8832851" y="3500439"/>
            <a:ext cx="360363" cy="358775"/>
          </a:xfrm>
          <a:prstGeom prst="ellipse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6098" name="AutoShape 20"/>
          <p:cNvCxnSpPr>
            <a:cxnSpLocks noChangeShapeType="1"/>
            <a:stCxn id="46082" idx="7"/>
            <a:endCxn id="46083" idx="2"/>
          </p:cNvCxnSpPr>
          <p:nvPr/>
        </p:nvCxnSpPr>
        <p:spPr bwMode="auto">
          <a:xfrm flipV="1">
            <a:off x="3451225" y="2311401"/>
            <a:ext cx="700088" cy="44926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9" name="AutoShape 21"/>
          <p:cNvCxnSpPr>
            <a:cxnSpLocks noChangeShapeType="1"/>
            <a:stCxn id="46082" idx="3"/>
            <a:endCxn id="46095" idx="7"/>
          </p:cNvCxnSpPr>
          <p:nvPr/>
        </p:nvCxnSpPr>
        <p:spPr bwMode="auto">
          <a:xfrm flipH="1">
            <a:off x="2854326" y="3014664"/>
            <a:ext cx="341313" cy="631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0" name="AutoShape 22"/>
          <p:cNvCxnSpPr>
            <a:cxnSpLocks noChangeShapeType="1"/>
            <a:stCxn id="46082" idx="5"/>
            <a:endCxn id="46089" idx="1"/>
          </p:cNvCxnSpPr>
          <p:nvPr/>
        </p:nvCxnSpPr>
        <p:spPr bwMode="auto">
          <a:xfrm>
            <a:off x="3451226" y="3014664"/>
            <a:ext cx="392113" cy="3952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1" name="AutoShape 23"/>
          <p:cNvCxnSpPr>
            <a:cxnSpLocks noChangeShapeType="1"/>
            <a:stCxn id="46089" idx="7"/>
            <a:endCxn id="46084" idx="3"/>
          </p:cNvCxnSpPr>
          <p:nvPr/>
        </p:nvCxnSpPr>
        <p:spPr bwMode="auto">
          <a:xfrm flipV="1">
            <a:off x="4098925" y="3230564"/>
            <a:ext cx="39370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2" name="AutoShape 24"/>
          <p:cNvCxnSpPr>
            <a:cxnSpLocks noChangeShapeType="1"/>
            <a:stCxn id="46083" idx="5"/>
            <a:endCxn id="46084" idx="0"/>
          </p:cNvCxnSpPr>
          <p:nvPr/>
        </p:nvCxnSpPr>
        <p:spPr bwMode="auto">
          <a:xfrm>
            <a:off x="4459289" y="2438401"/>
            <a:ext cx="161925" cy="485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3" name="AutoShape 25"/>
          <p:cNvCxnSpPr>
            <a:cxnSpLocks noChangeShapeType="1"/>
            <a:stCxn id="46083" idx="0"/>
            <a:endCxn id="46091" idx="5"/>
          </p:cNvCxnSpPr>
          <p:nvPr/>
        </p:nvCxnSpPr>
        <p:spPr bwMode="auto">
          <a:xfrm flipH="1" flipV="1">
            <a:off x="3811588" y="1574801"/>
            <a:ext cx="520700" cy="5572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4" name="AutoShape 26"/>
          <p:cNvCxnSpPr>
            <a:cxnSpLocks noChangeShapeType="1"/>
            <a:endCxn id="46091" idx="3"/>
          </p:cNvCxnSpPr>
          <p:nvPr/>
        </p:nvCxnSpPr>
        <p:spPr bwMode="auto">
          <a:xfrm flipV="1">
            <a:off x="3359150" y="1574801"/>
            <a:ext cx="196850" cy="11334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5" name="AutoShape 27"/>
          <p:cNvCxnSpPr>
            <a:cxnSpLocks noChangeShapeType="1"/>
            <a:stCxn id="46083" idx="7"/>
            <a:endCxn id="46087" idx="2"/>
          </p:cNvCxnSpPr>
          <p:nvPr/>
        </p:nvCxnSpPr>
        <p:spPr bwMode="auto">
          <a:xfrm flipV="1">
            <a:off x="4459289" y="1952626"/>
            <a:ext cx="1131887" cy="231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6" name="AutoShape 28"/>
          <p:cNvCxnSpPr>
            <a:cxnSpLocks noChangeShapeType="1"/>
            <a:stCxn id="46087" idx="4"/>
            <a:endCxn id="46085" idx="7"/>
          </p:cNvCxnSpPr>
          <p:nvPr/>
        </p:nvCxnSpPr>
        <p:spPr bwMode="auto">
          <a:xfrm flipH="1">
            <a:off x="5540376" y="2132013"/>
            <a:ext cx="231775" cy="34131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7" name="AutoShape 29"/>
          <p:cNvCxnSpPr>
            <a:cxnSpLocks noChangeShapeType="1"/>
            <a:stCxn id="46083" idx="6"/>
            <a:endCxn id="46085" idx="2"/>
          </p:cNvCxnSpPr>
          <p:nvPr/>
        </p:nvCxnSpPr>
        <p:spPr bwMode="auto">
          <a:xfrm>
            <a:off x="4511676" y="2311401"/>
            <a:ext cx="720725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8" name="AutoShape 30"/>
          <p:cNvCxnSpPr>
            <a:cxnSpLocks noChangeShapeType="1"/>
            <a:stCxn id="46084" idx="7"/>
            <a:endCxn id="46085" idx="3"/>
          </p:cNvCxnSpPr>
          <p:nvPr/>
        </p:nvCxnSpPr>
        <p:spPr bwMode="auto">
          <a:xfrm flipV="1">
            <a:off x="4748214" y="2727325"/>
            <a:ext cx="536575" cy="2492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9" name="AutoShape 31"/>
          <p:cNvCxnSpPr>
            <a:cxnSpLocks noChangeShapeType="1"/>
            <a:stCxn id="46089" idx="6"/>
            <a:endCxn id="46086" idx="2"/>
          </p:cNvCxnSpPr>
          <p:nvPr/>
        </p:nvCxnSpPr>
        <p:spPr bwMode="auto">
          <a:xfrm>
            <a:off x="4151314" y="3536951"/>
            <a:ext cx="936625" cy="4302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0" name="AutoShape 32"/>
          <p:cNvCxnSpPr>
            <a:cxnSpLocks noChangeShapeType="1"/>
            <a:stCxn id="46084" idx="5"/>
            <a:endCxn id="46086" idx="1"/>
          </p:cNvCxnSpPr>
          <p:nvPr/>
        </p:nvCxnSpPr>
        <p:spPr bwMode="auto">
          <a:xfrm>
            <a:off x="4748213" y="3230563"/>
            <a:ext cx="392112" cy="6096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1" name="AutoShape 33"/>
          <p:cNvCxnSpPr>
            <a:cxnSpLocks noChangeShapeType="1"/>
            <a:stCxn id="46086" idx="0"/>
            <a:endCxn id="46085" idx="4"/>
          </p:cNvCxnSpPr>
          <p:nvPr/>
        </p:nvCxnSpPr>
        <p:spPr bwMode="auto">
          <a:xfrm flipV="1">
            <a:off x="5268913" y="2779713"/>
            <a:ext cx="144462" cy="100806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2" name="AutoShape 34"/>
          <p:cNvCxnSpPr>
            <a:cxnSpLocks noChangeShapeType="1"/>
            <a:stCxn id="46083" idx="3"/>
            <a:endCxn id="46089" idx="0"/>
          </p:cNvCxnSpPr>
          <p:nvPr/>
        </p:nvCxnSpPr>
        <p:spPr bwMode="auto">
          <a:xfrm flipH="1">
            <a:off x="3971926" y="2438401"/>
            <a:ext cx="231775" cy="91916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3" name="AutoShape 35"/>
          <p:cNvCxnSpPr>
            <a:cxnSpLocks noChangeShapeType="1"/>
            <a:endCxn id="46089" idx="2"/>
          </p:cNvCxnSpPr>
          <p:nvPr/>
        </p:nvCxnSpPr>
        <p:spPr bwMode="auto">
          <a:xfrm flipV="1">
            <a:off x="2927350" y="3536951"/>
            <a:ext cx="863600" cy="252413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4" name="AutoShape 36"/>
          <p:cNvCxnSpPr>
            <a:cxnSpLocks noChangeShapeType="1"/>
            <a:stCxn id="46085" idx="5"/>
            <a:endCxn id="46088" idx="1"/>
          </p:cNvCxnSpPr>
          <p:nvPr/>
        </p:nvCxnSpPr>
        <p:spPr bwMode="auto">
          <a:xfrm>
            <a:off x="5540376" y="2727325"/>
            <a:ext cx="536575" cy="465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5" name="AutoShape 37"/>
          <p:cNvCxnSpPr>
            <a:cxnSpLocks noChangeShapeType="1"/>
            <a:stCxn id="46086" idx="6"/>
            <a:endCxn id="46088" idx="3"/>
          </p:cNvCxnSpPr>
          <p:nvPr/>
        </p:nvCxnSpPr>
        <p:spPr bwMode="auto">
          <a:xfrm flipV="1">
            <a:off x="5448300" y="3446463"/>
            <a:ext cx="628650" cy="520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6" name="AutoShape 38"/>
          <p:cNvCxnSpPr>
            <a:cxnSpLocks noChangeShapeType="1"/>
            <a:stCxn id="46087" idx="6"/>
            <a:endCxn id="46090" idx="1"/>
          </p:cNvCxnSpPr>
          <p:nvPr/>
        </p:nvCxnSpPr>
        <p:spPr bwMode="auto">
          <a:xfrm>
            <a:off x="5951538" y="1952625"/>
            <a:ext cx="628650" cy="592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7" name="AutoShape 39"/>
          <p:cNvCxnSpPr>
            <a:cxnSpLocks noChangeShapeType="1"/>
            <a:stCxn id="46088" idx="7"/>
            <a:endCxn id="46090" idx="3"/>
          </p:cNvCxnSpPr>
          <p:nvPr/>
        </p:nvCxnSpPr>
        <p:spPr bwMode="auto">
          <a:xfrm flipV="1">
            <a:off x="6332538" y="2798763"/>
            <a:ext cx="247650" cy="393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8" name="AutoShape 40"/>
          <p:cNvCxnSpPr>
            <a:cxnSpLocks noChangeShapeType="1"/>
            <a:stCxn id="46085" idx="6"/>
            <a:endCxn id="46090" idx="2"/>
          </p:cNvCxnSpPr>
          <p:nvPr/>
        </p:nvCxnSpPr>
        <p:spPr bwMode="auto">
          <a:xfrm>
            <a:off x="5592764" y="2600325"/>
            <a:ext cx="935037" cy="714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19" name="AutoShape 41"/>
          <p:cNvCxnSpPr>
            <a:cxnSpLocks noChangeShapeType="1"/>
            <a:stCxn id="46088" idx="5"/>
            <a:endCxn id="46092" idx="2"/>
          </p:cNvCxnSpPr>
          <p:nvPr/>
        </p:nvCxnSpPr>
        <p:spPr bwMode="auto">
          <a:xfrm>
            <a:off x="6332538" y="3446463"/>
            <a:ext cx="842962" cy="5207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0" name="AutoShape 42"/>
          <p:cNvCxnSpPr>
            <a:cxnSpLocks noChangeShapeType="1"/>
            <a:stCxn id="46092" idx="7"/>
            <a:endCxn id="46094" idx="3"/>
          </p:cNvCxnSpPr>
          <p:nvPr/>
        </p:nvCxnSpPr>
        <p:spPr bwMode="auto">
          <a:xfrm flipV="1">
            <a:off x="7483475" y="3375025"/>
            <a:ext cx="465138" cy="4651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1" name="AutoShape 43"/>
          <p:cNvCxnSpPr>
            <a:cxnSpLocks noChangeShapeType="1"/>
            <a:stCxn id="46090" idx="6"/>
            <a:endCxn id="46094" idx="1"/>
          </p:cNvCxnSpPr>
          <p:nvPr/>
        </p:nvCxnSpPr>
        <p:spPr bwMode="auto">
          <a:xfrm>
            <a:off x="6888163" y="2671763"/>
            <a:ext cx="1060450" cy="44926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2" name="AutoShape 44"/>
          <p:cNvCxnSpPr>
            <a:cxnSpLocks noChangeShapeType="1"/>
            <a:stCxn id="46090" idx="7"/>
            <a:endCxn id="46093" idx="2"/>
          </p:cNvCxnSpPr>
          <p:nvPr/>
        </p:nvCxnSpPr>
        <p:spPr bwMode="auto">
          <a:xfrm flipV="1">
            <a:off x="6835775" y="2384425"/>
            <a:ext cx="844550" cy="16033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3" name="AutoShape 45"/>
          <p:cNvCxnSpPr>
            <a:cxnSpLocks noChangeShapeType="1"/>
            <a:stCxn id="46093" idx="4"/>
            <a:endCxn id="46094" idx="0"/>
          </p:cNvCxnSpPr>
          <p:nvPr/>
        </p:nvCxnSpPr>
        <p:spPr bwMode="auto">
          <a:xfrm>
            <a:off x="7861300" y="2563814"/>
            <a:ext cx="21590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4" name="AutoShape 46"/>
          <p:cNvCxnSpPr>
            <a:cxnSpLocks noChangeShapeType="1"/>
            <a:stCxn id="46090" idx="5"/>
            <a:endCxn id="46092" idx="0"/>
          </p:cNvCxnSpPr>
          <p:nvPr/>
        </p:nvCxnSpPr>
        <p:spPr bwMode="auto">
          <a:xfrm>
            <a:off x="6835775" y="2798763"/>
            <a:ext cx="520700" cy="989012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5" name="AutoShape 47"/>
          <p:cNvCxnSpPr>
            <a:cxnSpLocks noChangeShapeType="1"/>
            <a:stCxn id="46093" idx="6"/>
            <a:endCxn id="46096" idx="2"/>
          </p:cNvCxnSpPr>
          <p:nvPr/>
        </p:nvCxnSpPr>
        <p:spPr bwMode="auto">
          <a:xfrm>
            <a:off x="8040688" y="2384426"/>
            <a:ext cx="863600" cy="2508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6" name="AutoShape 48"/>
          <p:cNvCxnSpPr>
            <a:cxnSpLocks noChangeShapeType="1"/>
            <a:stCxn id="46094" idx="5"/>
            <a:endCxn id="46097" idx="2"/>
          </p:cNvCxnSpPr>
          <p:nvPr/>
        </p:nvCxnSpPr>
        <p:spPr bwMode="auto">
          <a:xfrm>
            <a:off x="8204200" y="3375025"/>
            <a:ext cx="628650" cy="3048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7" name="AutoShape 49"/>
          <p:cNvCxnSpPr>
            <a:cxnSpLocks noChangeShapeType="1"/>
            <a:stCxn id="46097" idx="0"/>
            <a:endCxn id="46096" idx="4"/>
          </p:cNvCxnSpPr>
          <p:nvPr/>
        </p:nvCxnSpPr>
        <p:spPr bwMode="auto">
          <a:xfrm flipV="1">
            <a:off x="9013826" y="2851150"/>
            <a:ext cx="142875" cy="6492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8" name="AutoShape 50"/>
          <p:cNvCxnSpPr>
            <a:cxnSpLocks noChangeShapeType="1"/>
            <a:stCxn id="46094" idx="7"/>
            <a:endCxn id="46096" idx="2"/>
          </p:cNvCxnSpPr>
          <p:nvPr/>
        </p:nvCxnSpPr>
        <p:spPr bwMode="auto">
          <a:xfrm flipV="1">
            <a:off x="8204200" y="2635251"/>
            <a:ext cx="700088" cy="48577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29" name="AutoShape 51"/>
          <p:cNvCxnSpPr>
            <a:cxnSpLocks noChangeShapeType="1"/>
            <a:stCxn id="46093" idx="5"/>
            <a:endCxn id="46097" idx="1"/>
          </p:cNvCxnSpPr>
          <p:nvPr/>
        </p:nvCxnSpPr>
        <p:spPr bwMode="auto">
          <a:xfrm>
            <a:off x="7988300" y="2511425"/>
            <a:ext cx="896938" cy="10414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30" name="Oval 52"/>
          <p:cNvSpPr>
            <a:spLocks noChangeArrowheads="1"/>
          </p:cNvSpPr>
          <p:nvPr/>
        </p:nvSpPr>
        <p:spPr bwMode="auto">
          <a:xfrm>
            <a:off x="7032626" y="908051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6131" name="AutoShape 53"/>
          <p:cNvCxnSpPr>
            <a:cxnSpLocks noChangeShapeType="1"/>
            <a:stCxn id="46087" idx="7"/>
            <a:endCxn id="46130" idx="2"/>
          </p:cNvCxnSpPr>
          <p:nvPr/>
        </p:nvCxnSpPr>
        <p:spPr bwMode="auto">
          <a:xfrm flipV="1">
            <a:off x="5899151" y="1087439"/>
            <a:ext cx="1133475" cy="7381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2" name="AutoShape 54"/>
          <p:cNvCxnSpPr>
            <a:cxnSpLocks noChangeShapeType="1"/>
            <a:stCxn id="46084" idx="6"/>
            <a:endCxn id="46088" idx="2"/>
          </p:cNvCxnSpPr>
          <p:nvPr/>
        </p:nvCxnSpPr>
        <p:spPr bwMode="auto">
          <a:xfrm>
            <a:off x="4800601" y="3103563"/>
            <a:ext cx="1223963" cy="21590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33" name="Oval 55"/>
          <p:cNvSpPr>
            <a:spLocks noChangeArrowheads="1"/>
          </p:cNvSpPr>
          <p:nvPr/>
        </p:nvSpPr>
        <p:spPr bwMode="auto">
          <a:xfrm>
            <a:off x="8543926" y="1195389"/>
            <a:ext cx="360363" cy="358775"/>
          </a:xfrm>
          <a:prstGeom prst="ellipse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6134" name="Oval 56"/>
          <p:cNvSpPr>
            <a:spLocks noChangeArrowheads="1"/>
          </p:cNvSpPr>
          <p:nvPr/>
        </p:nvSpPr>
        <p:spPr bwMode="auto">
          <a:xfrm>
            <a:off x="6096001" y="4076701"/>
            <a:ext cx="360363" cy="358775"/>
          </a:xfrm>
          <a:prstGeom prst="ellipse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1" i="1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6135" name="AutoShape 57"/>
          <p:cNvCxnSpPr>
            <a:cxnSpLocks noChangeShapeType="1"/>
            <a:stCxn id="46134" idx="2"/>
            <a:endCxn id="46086" idx="6"/>
          </p:cNvCxnSpPr>
          <p:nvPr/>
        </p:nvCxnSpPr>
        <p:spPr bwMode="auto">
          <a:xfrm flipH="1" flipV="1">
            <a:off x="5448300" y="3967164"/>
            <a:ext cx="647700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6" name="AutoShape 58"/>
          <p:cNvCxnSpPr>
            <a:cxnSpLocks noChangeShapeType="1"/>
            <a:stCxn id="46133" idx="3"/>
            <a:endCxn id="46093" idx="7"/>
          </p:cNvCxnSpPr>
          <p:nvPr/>
        </p:nvCxnSpPr>
        <p:spPr bwMode="auto">
          <a:xfrm flipH="1">
            <a:off x="7988301" y="1501775"/>
            <a:ext cx="608013" cy="75565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7" name="AutoShape 59"/>
          <p:cNvCxnSpPr>
            <a:cxnSpLocks noChangeShapeType="1"/>
            <a:stCxn id="46096" idx="0"/>
            <a:endCxn id="46133" idx="4"/>
          </p:cNvCxnSpPr>
          <p:nvPr/>
        </p:nvCxnSpPr>
        <p:spPr bwMode="auto">
          <a:xfrm flipH="1" flipV="1">
            <a:off x="8724900" y="1554164"/>
            <a:ext cx="431800" cy="86518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8" name="AutoShape 60"/>
          <p:cNvCxnSpPr>
            <a:cxnSpLocks noChangeShapeType="1"/>
            <a:stCxn id="46133" idx="1"/>
            <a:endCxn id="46130" idx="6"/>
          </p:cNvCxnSpPr>
          <p:nvPr/>
        </p:nvCxnSpPr>
        <p:spPr bwMode="auto">
          <a:xfrm flipH="1" flipV="1">
            <a:off x="7392989" y="1087439"/>
            <a:ext cx="1203325" cy="160337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39" name="AutoShape 61"/>
          <p:cNvCxnSpPr>
            <a:cxnSpLocks noChangeShapeType="1"/>
            <a:stCxn id="46092" idx="3"/>
            <a:endCxn id="46134" idx="5"/>
          </p:cNvCxnSpPr>
          <p:nvPr/>
        </p:nvCxnSpPr>
        <p:spPr bwMode="auto">
          <a:xfrm flipH="1">
            <a:off x="6403976" y="4094164"/>
            <a:ext cx="823913" cy="2889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2702" name="Rectangle 62"/>
          <p:cNvSpPr>
            <a:spLocks noChangeArrowheads="1"/>
          </p:cNvSpPr>
          <p:nvPr/>
        </p:nvSpPr>
        <p:spPr bwMode="auto">
          <a:xfrm>
            <a:off x="1905001" y="5994401"/>
            <a:ext cx="8424863" cy="652463"/>
          </a:xfrm>
          <a:prstGeom prst="rect">
            <a:avLst/>
          </a:prstGeom>
          <a:solidFill>
            <a:srgbClr val="790015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5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Can we eliminate these problems?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6141" name="Rectangle 2"/>
          <p:cNvSpPr>
            <a:spLocks noChangeArrowheads="1"/>
          </p:cNvSpPr>
          <p:nvPr/>
        </p:nvSpPr>
        <p:spPr bwMode="auto">
          <a:xfrm>
            <a:off x="2209800" y="115889"/>
            <a:ext cx="7772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cs typeface="Arial" charset="0"/>
              </a:rPr>
              <a:t>Limitations of ExOR</a:t>
            </a: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774825" y="4581526"/>
            <a:ext cx="86423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08000" marR="0" lvl="0" indent="-50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Learning who received what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too much overhead </a:t>
            </a:r>
            <a:endParaRPr kumimoji="0" lang="pl-PL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08000" marR="0" lvl="0" indent="-50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Forcing only  one transmitter</a:t>
            </a:r>
            <a:r>
              <a:rPr kumimoji="0" lang="pl-PL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at a time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prevents spatial reuse of the medium</a:t>
            </a:r>
            <a:endParaRPr kumimoji="0" lang="pl-PL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04541C-C4B9-F547-8D44-FA90EC82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64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702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15889"/>
            <a:ext cx="7772400" cy="865187"/>
          </a:xfrm>
        </p:spPr>
        <p:txBody>
          <a:bodyPr/>
          <a:lstStyle/>
          <a:p>
            <a:pPr algn="ctr" eaLnBrk="1" hangingPunct="1"/>
            <a:r>
              <a:rPr lang="en-US" altLang="en-US" sz="3200" u="sng" dirty="0">
                <a:latin typeface="Calibri" charset="0"/>
              </a:rPr>
              <a:t>Solution:</a:t>
            </a:r>
            <a:r>
              <a:rPr lang="en-US" altLang="en-US" sz="3200" dirty="0">
                <a:latin typeface="Calibri" charset="0"/>
              </a:rPr>
              <a:t> Random Network Coding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5438" y="981076"/>
            <a:ext cx="9396412" cy="936625"/>
          </a:xfrm>
        </p:spPr>
        <p:txBody>
          <a:bodyPr vert="horz" lIns="90488" tIns="44450" rIns="90488" bIns="44450" rtlCol="0"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Calibri" charset="0"/>
              </a:rPr>
              <a:t>Each</a:t>
            </a:r>
            <a:r>
              <a:rPr lang="en-US" altLang="en-US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US" altLang="en-US">
                <a:latin typeface="Calibri" charset="0"/>
              </a:rPr>
              <a:t>router forwards </a:t>
            </a:r>
            <a:r>
              <a:rPr lang="en-US" altLang="en-US">
                <a:solidFill>
                  <a:schemeClr val="tx2"/>
                </a:solidFill>
                <a:latin typeface="Calibri" charset="0"/>
              </a:rPr>
              <a:t>random combinations</a:t>
            </a:r>
            <a:r>
              <a:rPr lang="en-US" altLang="en-US">
                <a:latin typeface="Calibri" charset="0"/>
              </a:rPr>
              <a:t> of packets</a:t>
            </a:r>
            <a:r>
              <a:rPr lang="en-US" altLang="en-US">
                <a:latin typeface="Calibri" charset="0"/>
                <a:sym typeface="Wingdings" charset="2"/>
              </a:rPr>
              <a:t> </a:t>
            </a:r>
          </a:p>
          <a:p>
            <a:pPr algn="ctr" eaLnBrk="1" hangingPunct="1">
              <a:buFontTx/>
              <a:buNone/>
            </a:pPr>
            <a:endParaRPr lang="en-US" altLang="en-US">
              <a:solidFill>
                <a:schemeClr val="tx2"/>
              </a:solidFill>
              <a:latin typeface="Calibri" charset="0"/>
              <a:sym typeface="Wingdings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4FF6C-82B0-4C43-B34B-00FE381E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8070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val 2"/>
          <p:cNvSpPr>
            <a:spLocks noChangeArrowheads="1"/>
          </p:cNvSpPr>
          <p:nvPr/>
        </p:nvSpPr>
        <p:spPr bwMode="auto">
          <a:xfrm>
            <a:off x="3289301" y="2420938"/>
            <a:ext cx="576263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src</a:t>
            </a:r>
          </a:p>
        </p:txBody>
      </p:sp>
      <p:sp>
        <p:nvSpPr>
          <p:cNvPr id="48131" name="Oval 3"/>
          <p:cNvSpPr>
            <a:spLocks noChangeArrowheads="1"/>
          </p:cNvSpPr>
          <p:nvPr/>
        </p:nvSpPr>
        <p:spPr bwMode="auto">
          <a:xfrm>
            <a:off x="5808663" y="1700213"/>
            <a:ext cx="576262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R1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8132" name="Oval 4"/>
          <p:cNvSpPr>
            <a:spLocks noChangeArrowheads="1"/>
          </p:cNvSpPr>
          <p:nvPr/>
        </p:nvSpPr>
        <p:spPr bwMode="auto">
          <a:xfrm>
            <a:off x="8113713" y="2492376"/>
            <a:ext cx="576262" cy="57626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8133" name="AutoShape 5"/>
          <p:cNvCxnSpPr>
            <a:cxnSpLocks noChangeShapeType="1"/>
            <a:stCxn id="48130" idx="7"/>
            <a:endCxn id="48131" idx="2"/>
          </p:cNvCxnSpPr>
          <p:nvPr/>
        </p:nvCxnSpPr>
        <p:spPr bwMode="auto">
          <a:xfrm flipV="1">
            <a:off x="3781425" y="1989139"/>
            <a:ext cx="2027238" cy="515937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4" name="AutoShape 6"/>
          <p:cNvCxnSpPr>
            <a:cxnSpLocks noChangeShapeType="1"/>
            <a:stCxn id="48131" idx="6"/>
            <a:endCxn id="48132" idx="1"/>
          </p:cNvCxnSpPr>
          <p:nvPr/>
        </p:nvCxnSpPr>
        <p:spPr bwMode="auto">
          <a:xfrm>
            <a:off x="6384926" y="1989139"/>
            <a:ext cx="1812925" cy="587375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5" name="Oval 7"/>
          <p:cNvSpPr>
            <a:spLocks noChangeArrowheads="1"/>
          </p:cNvSpPr>
          <p:nvPr/>
        </p:nvSpPr>
        <p:spPr bwMode="auto">
          <a:xfrm>
            <a:off x="5808663" y="3284538"/>
            <a:ext cx="576262" cy="576262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R2</a:t>
            </a:r>
            <a:endParaRPr kumimoji="0" lang="pl-PL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cxnSp>
        <p:nvCxnSpPr>
          <p:cNvPr id="48136" name="AutoShape 8"/>
          <p:cNvCxnSpPr>
            <a:cxnSpLocks noChangeShapeType="1"/>
            <a:stCxn id="48130" idx="5"/>
            <a:endCxn id="48135" idx="2"/>
          </p:cNvCxnSpPr>
          <p:nvPr/>
        </p:nvCxnSpPr>
        <p:spPr bwMode="auto">
          <a:xfrm>
            <a:off x="3781425" y="2913063"/>
            <a:ext cx="2027238" cy="660400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7" name="AutoShape 9"/>
          <p:cNvCxnSpPr>
            <a:cxnSpLocks noChangeShapeType="1"/>
            <a:stCxn id="48135" idx="6"/>
            <a:endCxn id="48132" idx="3"/>
          </p:cNvCxnSpPr>
          <p:nvPr/>
        </p:nvCxnSpPr>
        <p:spPr bwMode="auto">
          <a:xfrm flipV="1">
            <a:off x="6384926" y="2984501"/>
            <a:ext cx="1812925" cy="588963"/>
          </a:xfrm>
          <a:prstGeom prst="straightConnector1">
            <a:avLst/>
          </a:prstGeom>
          <a:noFill/>
          <a:ln w="19050">
            <a:solidFill>
              <a:srgbClr val="80808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595438" y="981076"/>
            <a:ext cx="9396412" cy="936625"/>
          </a:xfrm>
        </p:spPr>
        <p:txBody>
          <a:bodyPr vert="horz" lIns="90488" tIns="44450" rIns="90488" bIns="44450" rtlCol="0"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>
                <a:latin typeface="Calibri" charset="0"/>
              </a:rPr>
              <a:t>Each</a:t>
            </a:r>
            <a:r>
              <a:rPr lang="en-US" altLang="en-US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US" altLang="en-US">
                <a:latin typeface="Calibri" charset="0"/>
              </a:rPr>
              <a:t>router forwards </a:t>
            </a:r>
            <a:r>
              <a:rPr lang="en-US" altLang="en-US">
                <a:solidFill>
                  <a:schemeClr val="tx2"/>
                </a:solidFill>
                <a:latin typeface="Calibri" charset="0"/>
              </a:rPr>
              <a:t>random combinations</a:t>
            </a:r>
            <a:r>
              <a:rPr lang="en-US" altLang="en-US">
                <a:latin typeface="Calibri" charset="0"/>
              </a:rPr>
              <a:t> of packets</a:t>
            </a:r>
            <a:r>
              <a:rPr lang="en-US" altLang="en-US">
                <a:latin typeface="Calibri" charset="0"/>
                <a:sym typeface="Wingdings" charset="2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>
              <a:solidFill>
                <a:schemeClr val="tx2"/>
              </a:solidFill>
              <a:latin typeface="Calibri" charset="0"/>
              <a:sym typeface="Wingdings" charset="2"/>
            </a:endParaRPr>
          </a:p>
        </p:txBody>
      </p:sp>
      <p:sp>
        <p:nvSpPr>
          <p:cNvPr id="48139" name="Rectangle 11"/>
          <p:cNvSpPr>
            <a:spLocks noGrp="1" noChangeArrowheads="1"/>
          </p:cNvSpPr>
          <p:nvPr>
            <p:ph type="title"/>
          </p:nvPr>
        </p:nvSpPr>
        <p:spPr>
          <a:xfrm>
            <a:off x="2209800" y="115889"/>
            <a:ext cx="7772400" cy="865187"/>
          </a:xfrm>
        </p:spPr>
        <p:txBody>
          <a:bodyPr/>
          <a:lstStyle/>
          <a:p>
            <a:pPr algn="ctr" eaLnBrk="1" hangingPunct="1"/>
            <a:r>
              <a:rPr lang="en-US" altLang="en-US" sz="3200" u="sng" dirty="0">
                <a:latin typeface="Calibri" charset="0"/>
              </a:rPr>
              <a:t>Solution:</a:t>
            </a:r>
            <a:r>
              <a:rPr lang="en-US" altLang="en-US" sz="3200" dirty="0">
                <a:latin typeface="Calibri" charset="0"/>
              </a:rPr>
              <a:t> Random Network Coding</a:t>
            </a:r>
          </a:p>
        </p:txBody>
      </p:sp>
      <p:sp>
        <p:nvSpPr>
          <p:cNvPr id="683020" name="Rectangle 12"/>
          <p:cNvSpPr>
            <a:spLocks noChangeArrowheads="1"/>
          </p:cNvSpPr>
          <p:nvPr/>
        </p:nvSpPr>
        <p:spPr bwMode="auto">
          <a:xfrm>
            <a:off x="6456363" y="1916114"/>
            <a:ext cx="1295400" cy="3190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6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7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6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sp>
        <p:nvSpPr>
          <p:cNvPr id="683021" name="Rectangle 13"/>
          <p:cNvSpPr>
            <a:spLocks noChangeArrowheads="1"/>
          </p:cNvSpPr>
          <p:nvPr/>
        </p:nvSpPr>
        <p:spPr bwMode="auto">
          <a:xfrm>
            <a:off x="6529388" y="3389314"/>
            <a:ext cx="1295400" cy="3190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en-US" altLang="en-US" sz="2400" b="1" i="0" u="none" strike="noStrike" kern="1200" cap="none" spc="0" normalizeH="0" baseline="-16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en-US" altLang="en-US" sz="2400" b="1" i="0" u="none" strike="noStrike" kern="1200" cap="none" spc="0" normalizeH="0" baseline="-16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  <a:endParaRPr kumimoji="0" lang="pl-PL" altLang="en-US" sz="2400" b="1" i="0" u="none" strike="noStrike" kern="1200" cap="none" spc="0" normalizeH="0" baseline="-16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4440239" y="1700214"/>
            <a:ext cx="1150937" cy="2889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4440239" y="2060576"/>
            <a:ext cx="1150937" cy="2889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4440239" y="3284539"/>
            <a:ext cx="1150937" cy="2889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4440239" y="3644901"/>
            <a:ext cx="1150937" cy="2889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703389" y="4005264"/>
            <a:ext cx="8675687" cy="1368425"/>
            <a:chOff x="113" y="2568"/>
            <a:chExt cx="5465" cy="862"/>
          </a:xfrm>
        </p:grpSpPr>
        <p:sp>
          <p:nvSpPr>
            <p:cNvPr id="48150" name="AutoShape 19"/>
            <p:cNvSpPr>
              <a:spLocks noChangeArrowheads="1"/>
            </p:cNvSpPr>
            <p:nvPr/>
          </p:nvSpPr>
          <p:spPr bwMode="auto">
            <a:xfrm>
              <a:off x="2743" y="2568"/>
              <a:ext cx="318" cy="227"/>
            </a:xfrm>
            <a:prstGeom prst="downArrow">
              <a:avLst>
                <a:gd name="adj1" fmla="val 44352"/>
                <a:gd name="adj2" fmla="val 42292"/>
              </a:avLst>
            </a:prstGeom>
            <a:noFill/>
            <a:ln w="50800">
              <a:solidFill>
                <a:schemeClr val="tx1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endParaRPr>
            </a:p>
          </p:txBody>
        </p:sp>
        <p:sp>
          <p:nvSpPr>
            <p:cNvPr id="48151" name="Rectangle 20"/>
            <p:cNvSpPr>
              <a:spLocks noChangeArrowheads="1"/>
            </p:cNvSpPr>
            <p:nvPr/>
          </p:nvSpPr>
          <p:spPr bwMode="auto">
            <a:xfrm>
              <a:off x="113" y="2840"/>
              <a:ext cx="5465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Randomness prevents duplicates 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973264" y="5013325"/>
            <a:ext cx="8135937" cy="1441450"/>
            <a:chOff x="340" y="3203"/>
            <a:chExt cx="5125" cy="908"/>
          </a:xfrm>
        </p:grpSpPr>
        <p:sp>
          <p:nvSpPr>
            <p:cNvPr id="48148" name="AutoShape 22"/>
            <p:cNvSpPr>
              <a:spLocks noChangeArrowheads="1"/>
            </p:cNvSpPr>
            <p:nvPr/>
          </p:nvSpPr>
          <p:spPr bwMode="auto">
            <a:xfrm>
              <a:off x="2789" y="3203"/>
              <a:ext cx="318" cy="227"/>
            </a:xfrm>
            <a:prstGeom prst="downArrow">
              <a:avLst>
                <a:gd name="adj1" fmla="val 44352"/>
                <a:gd name="adj2" fmla="val 42292"/>
              </a:avLst>
            </a:prstGeom>
            <a:noFill/>
            <a:ln w="50800">
              <a:solidFill>
                <a:schemeClr val="tx1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endParaRPr>
            </a:p>
          </p:txBody>
        </p:sp>
        <p:sp>
          <p:nvSpPr>
            <p:cNvPr id="48149" name="Rectangle 23"/>
            <p:cNvSpPr>
              <a:spLocks noChangeArrowheads="1"/>
            </p:cNvSpPr>
            <p:nvPr/>
          </p:nvSpPr>
          <p:spPr bwMode="auto">
            <a:xfrm>
              <a:off x="340" y="3521"/>
              <a:ext cx="5125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No need to know who received what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Can exploit spatial reuse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95645-7AE4-7E4E-B67F-ADE809EE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625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58002E-6 L 0.25209 0.0714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83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1619E-6 L 0.2441 -0.0802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830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-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20" grpId="0" animBg="1"/>
      <p:bldP spid="683020" grpId="1" animBg="1"/>
      <p:bldP spid="683021" grpId="0" animBg="1"/>
      <p:bldP spid="6830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Oval 2"/>
          <p:cNvSpPr>
            <a:spLocks noChangeArrowheads="1"/>
          </p:cNvSpPr>
          <p:nvPr/>
        </p:nvSpPr>
        <p:spPr bwMode="auto">
          <a:xfrm>
            <a:off x="5519739" y="1871664"/>
            <a:ext cx="1152525" cy="1152525"/>
          </a:xfrm>
          <a:prstGeom prst="ellipse">
            <a:avLst/>
          </a:prstGeom>
          <a:noFill/>
          <a:ln w="31750" cap="rnd">
            <a:solidFill>
              <a:srgbClr val="C0C0C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685059" name="Oval 3"/>
          <p:cNvSpPr>
            <a:spLocks noChangeArrowheads="1"/>
          </p:cNvSpPr>
          <p:nvPr/>
        </p:nvSpPr>
        <p:spPr bwMode="auto">
          <a:xfrm>
            <a:off x="4367214" y="719138"/>
            <a:ext cx="3457575" cy="3384550"/>
          </a:xfrm>
          <a:prstGeom prst="ellipse">
            <a:avLst/>
          </a:prstGeom>
          <a:noFill/>
          <a:ln w="31750" cap="rnd">
            <a:solidFill>
              <a:srgbClr val="C0C0C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685060" name="Oval 4"/>
          <p:cNvSpPr>
            <a:spLocks noChangeArrowheads="1"/>
          </p:cNvSpPr>
          <p:nvPr/>
        </p:nvSpPr>
        <p:spPr bwMode="auto">
          <a:xfrm>
            <a:off x="4943475" y="1295401"/>
            <a:ext cx="2305050" cy="2232025"/>
          </a:xfrm>
          <a:prstGeom prst="ellipse">
            <a:avLst/>
          </a:prstGeom>
          <a:noFill/>
          <a:ln w="31750" cap="rnd">
            <a:solidFill>
              <a:srgbClr val="C0C0C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685061" name="Oval 5"/>
          <p:cNvSpPr>
            <a:spLocks noChangeArrowheads="1"/>
          </p:cNvSpPr>
          <p:nvPr/>
        </p:nvSpPr>
        <p:spPr bwMode="auto">
          <a:xfrm>
            <a:off x="3503614" y="-215900"/>
            <a:ext cx="5184775" cy="5075238"/>
          </a:xfrm>
          <a:prstGeom prst="ellipse">
            <a:avLst/>
          </a:prstGeom>
          <a:noFill/>
          <a:ln w="31750" cap="rnd">
            <a:solidFill>
              <a:srgbClr val="C0C0C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685062" name="Oval 6"/>
          <p:cNvSpPr>
            <a:spLocks noChangeArrowheads="1"/>
          </p:cNvSpPr>
          <p:nvPr/>
        </p:nvSpPr>
        <p:spPr bwMode="auto">
          <a:xfrm>
            <a:off x="2640013" y="-1179513"/>
            <a:ext cx="6985000" cy="6837363"/>
          </a:xfrm>
          <a:prstGeom prst="ellipse">
            <a:avLst/>
          </a:prstGeom>
          <a:noFill/>
          <a:ln w="31750" cap="rnd">
            <a:solidFill>
              <a:srgbClr val="C0C0C0"/>
            </a:solidFill>
            <a:prstDash val="sysDot"/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49159" name="Oval 7"/>
          <p:cNvSpPr>
            <a:spLocks noChangeArrowheads="1"/>
          </p:cNvSpPr>
          <p:nvPr/>
        </p:nvSpPr>
        <p:spPr bwMode="auto">
          <a:xfrm>
            <a:off x="5773738" y="2076451"/>
            <a:ext cx="635000" cy="65881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src</a:t>
            </a:r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3684588" y="3013076"/>
            <a:ext cx="635000" cy="65881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dst1</a:t>
            </a:r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5773738" y="3013076"/>
            <a:ext cx="635000" cy="65881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dst2</a:t>
            </a:r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7789863" y="3013076"/>
            <a:ext cx="635000" cy="658813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dst3</a:t>
            </a:r>
          </a:p>
        </p:txBody>
      </p:sp>
      <p:sp>
        <p:nvSpPr>
          <p:cNvPr id="685067" name="Rectangle 11"/>
          <p:cNvSpPr>
            <a:spLocks noChangeArrowheads="1"/>
          </p:cNvSpPr>
          <p:nvPr/>
        </p:nvSpPr>
        <p:spPr bwMode="auto">
          <a:xfrm>
            <a:off x="4511676" y="1677989"/>
            <a:ext cx="1152525" cy="238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</a:p>
        </p:txBody>
      </p:sp>
      <p:sp>
        <p:nvSpPr>
          <p:cNvPr id="685068" name="Rectangle 12"/>
          <p:cNvSpPr>
            <a:spLocks noChangeArrowheads="1"/>
          </p:cNvSpPr>
          <p:nvPr/>
        </p:nvSpPr>
        <p:spPr bwMode="auto">
          <a:xfrm>
            <a:off x="4511676" y="1989139"/>
            <a:ext cx="1152525" cy="238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sp>
        <p:nvSpPr>
          <p:cNvPr id="685069" name="Rectangle 13"/>
          <p:cNvSpPr>
            <a:spLocks noChangeArrowheads="1"/>
          </p:cNvSpPr>
          <p:nvPr/>
        </p:nvSpPr>
        <p:spPr bwMode="auto">
          <a:xfrm>
            <a:off x="4511676" y="2301876"/>
            <a:ext cx="1152525" cy="238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</a:p>
        </p:txBody>
      </p:sp>
      <p:sp>
        <p:nvSpPr>
          <p:cNvPr id="685070" name="Rectangle 14"/>
          <p:cNvSpPr>
            <a:spLocks noChangeArrowheads="1"/>
          </p:cNvSpPr>
          <p:nvPr/>
        </p:nvSpPr>
        <p:spPr bwMode="auto">
          <a:xfrm>
            <a:off x="4511676" y="2614614"/>
            <a:ext cx="1152525" cy="238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</a:t>
            </a:r>
          </a:p>
        </p:txBody>
      </p:sp>
      <p:sp>
        <p:nvSpPr>
          <p:cNvPr id="685071" name="Rectangle 15"/>
          <p:cNvSpPr>
            <a:spLocks noChangeArrowheads="1"/>
          </p:cNvSpPr>
          <p:nvPr/>
        </p:nvSpPr>
        <p:spPr bwMode="auto">
          <a:xfrm>
            <a:off x="3432175" y="3789363"/>
            <a:ext cx="1079500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</a:p>
        </p:txBody>
      </p:sp>
      <p:sp>
        <p:nvSpPr>
          <p:cNvPr id="685072" name="Rectangle 16"/>
          <p:cNvSpPr>
            <a:spLocks noChangeArrowheads="1"/>
          </p:cNvSpPr>
          <p:nvPr/>
        </p:nvSpPr>
        <p:spPr bwMode="auto">
          <a:xfrm>
            <a:off x="3432175" y="4113213"/>
            <a:ext cx="1079500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sp>
        <p:nvSpPr>
          <p:cNvPr id="685073" name="Rectangle 17"/>
          <p:cNvSpPr>
            <a:spLocks noChangeArrowheads="1"/>
          </p:cNvSpPr>
          <p:nvPr/>
        </p:nvSpPr>
        <p:spPr bwMode="auto">
          <a:xfrm>
            <a:off x="5519739" y="4113214"/>
            <a:ext cx="1082675" cy="2571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</a:p>
        </p:txBody>
      </p:sp>
      <p:sp>
        <p:nvSpPr>
          <p:cNvPr id="685074" name="Rectangle 18"/>
          <p:cNvSpPr>
            <a:spLocks noChangeArrowheads="1"/>
          </p:cNvSpPr>
          <p:nvPr/>
        </p:nvSpPr>
        <p:spPr bwMode="auto">
          <a:xfrm>
            <a:off x="5519739" y="4451351"/>
            <a:ext cx="1082675" cy="2571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7535863" y="4473576"/>
            <a:ext cx="1079500" cy="2571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</a:p>
        </p:txBody>
      </p:sp>
      <p:sp>
        <p:nvSpPr>
          <p:cNvPr id="685076" name="Rectangle 20"/>
          <p:cNvSpPr>
            <a:spLocks noChangeArrowheads="1"/>
          </p:cNvSpPr>
          <p:nvPr/>
        </p:nvSpPr>
        <p:spPr bwMode="auto">
          <a:xfrm>
            <a:off x="7535863" y="4799014"/>
            <a:ext cx="1079500" cy="2571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</a:t>
            </a:r>
          </a:p>
        </p:txBody>
      </p:sp>
      <p:sp>
        <p:nvSpPr>
          <p:cNvPr id="685077" name="Rectangle 21"/>
          <p:cNvSpPr>
            <a:spLocks noChangeArrowheads="1"/>
          </p:cNvSpPr>
          <p:nvPr/>
        </p:nvSpPr>
        <p:spPr bwMode="auto">
          <a:xfrm>
            <a:off x="6672264" y="1943100"/>
            <a:ext cx="2447925" cy="2873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8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6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</a:t>
            </a:r>
          </a:p>
        </p:txBody>
      </p:sp>
      <p:sp>
        <p:nvSpPr>
          <p:cNvPr id="685078" name="Rectangle 22"/>
          <p:cNvSpPr>
            <a:spLocks noChangeArrowheads="1"/>
          </p:cNvSpPr>
          <p:nvPr/>
        </p:nvSpPr>
        <p:spPr bwMode="auto">
          <a:xfrm>
            <a:off x="6672264" y="2374900"/>
            <a:ext cx="2447925" cy="2873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7 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1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2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3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+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</a:t>
            </a:r>
            <a:r>
              <a:rPr kumimoji="0" lang="pl-PL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 P</a:t>
            </a:r>
            <a:r>
              <a:rPr kumimoji="0" lang="pl-PL" altLang="en-US" sz="2400" b="1" i="0" u="none" strike="noStrike" kern="1200" cap="none" spc="0" normalizeH="0" baseline="-14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cs typeface="Arial" charset="0"/>
              </a:rPr>
              <a:t>4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432176" y="3789363"/>
            <a:ext cx="5184775" cy="1211262"/>
            <a:chOff x="1202" y="2387"/>
            <a:chExt cx="3266" cy="763"/>
          </a:xfrm>
        </p:grpSpPr>
        <p:sp>
          <p:nvSpPr>
            <p:cNvPr id="49180" name="Rectangle 24"/>
            <p:cNvSpPr>
              <a:spLocks noChangeArrowheads="1"/>
            </p:cNvSpPr>
            <p:nvPr/>
          </p:nvSpPr>
          <p:spPr bwMode="auto">
            <a:xfrm>
              <a:off x="1202" y="2809"/>
              <a:ext cx="680" cy="10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P3</a:t>
              </a:r>
            </a:p>
          </p:txBody>
        </p:sp>
        <p:sp>
          <p:nvSpPr>
            <p:cNvPr id="49181" name="Rectangle 25"/>
            <p:cNvSpPr>
              <a:spLocks noChangeArrowheads="1"/>
            </p:cNvSpPr>
            <p:nvPr/>
          </p:nvSpPr>
          <p:spPr bwMode="auto">
            <a:xfrm>
              <a:off x="1202" y="3038"/>
              <a:ext cx="680" cy="10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P4</a:t>
              </a:r>
            </a:p>
          </p:txBody>
        </p:sp>
        <p:sp>
          <p:nvSpPr>
            <p:cNvPr id="49182" name="Rectangle 26"/>
            <p:cNvSpPr>
              <a:spLocks noChangeArrowheads="1"/>
            </p:cNvSpPr>
            <p:nvPr/>
          </p:nvSpPr>
          <p:spPr bwMode="auto">
            <a:xfrm>
              <a:off x="2517" y="2387"/>
              <a:ext cx="682" cy="12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P1</a:t>
              </a:r>
            </a:p>
          </p:txBody>
        </p:sp>
        <p:sp>
          <p:nvSpPr>
            <p:cNvPr id="49183" name="Rectangle 27"/>
            <p:cNvSpPr>
              <a:spLocks noChangeArrowheads="1"/>
            </p:cNvSpPr>
            <p:nvPr/>
          </p:nvSpPr>
          <p:spPr bwMode="auto">
            <a:xfrm>
              <a:off x="2517" y="3028"/>
              <a:ext cx="682" cy="12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P4</a:t>
              </a:r>
            </a:p>
          </p:txBody>
        </p:sp>
        <p:sp>
          <p:nvSpPr>
            <p:cNvPr id="49184" name="Rectangle 28"/>
            <p:cNvSpPr>
              <a:spLocks noChangeArrowheads="1"/>
            </p:cNvSpPr>
            <p:nvPr/>
          </p:nvSpPr>
          <p:spPr bwMode="auto">
            <a:xfrm>
              <a:off x="3788" y="2387"/>
              <a:ext cx="680" cy="12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P1</a:t>
              </a:r>
            </a:p>
          </p:txBody>
        </p:sp>
        <p:sp>
          <p:nvSpPr>
            <p:cNvPr id="49185" name="Rectangle 29"/>
            <p:cNvSpPr>
              <a:spLocks noChangeArrowheads="1"/>
            </p:cNvSpPr>
            <p:nvPr/>
          </p:nvSpPr>
          <p:spPr bwMode="auto">
            <a:xfrm>
              <a:off x="3788" y="2615"/>
              <a:ext cx="680" cy="122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prstDash val="sysDot"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charset="0"/>
                  <a:cs typeface="Arial" charset="0"/>
                </a:rPr>
                <a:t>P2</a:t>
              </a:r>
            </a:p>
          </p:txBody>
        </p:sp>
      </p:grpSp>
      <p:sp>
        <p:nvSpPr>
          <p:cNvPr id="49176" name="Rectangle 30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latin typeface="Calibri" charset="0"/>
              </a:rPr>
              <a:t>Network Coding Also Benefits Multicast</a:t>
            </a:r>
          </a:p>
        </p:txBody>
      </p:sp>
      <p:sp>
        <p:nvSpPr>
          <p:cNvPr id="49177" name="Text Box 31"/>
          <p:cNvSpPr txBox="1">
            <a:spLocks noChangeArrowheads="1"/>
          </p:cNvSpPr>
          <p:nvPr/>
        </p:nvSpPr>
        <p:spPr bwMode="auto">
          <a:xfrm>
            <a:off x="1847850" y="2133600"/>
            <a:ext cx="81359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685088" name="Text Box 32"/>
          <p:cNvSpPr txBox="1">
            <a:spLocks noChangeArrowheads="1"/>
          </p:cNvSpPr>
          <p:nvPr/>
        </p:nvSpPr>
        <p:spPr bwMode="auto">
          <a:xfrm>
            <a:off x="1703389" y="5218114"/>
            <a:ext cx="88931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t>Without coding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rPr>
              <a:t> source has to retransmit all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rPr>
              <a:t>4 packets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  <p:sp>
        <p:nvSpPr>
          <p:cNvPr id="685089" name="Text Box 33"/>
          <p:cNvSpPr txBox="1">
            <a:spLocks noChangeArrowheads="1"/>
          </p:cNvSpPr>
          <p:nvPr/>
        </p:nvSpPr>
        <p:spPr bwMode="auto">
          <a:xfrm>
            <a:off x="1703389" y="5792789"/>
            <a:ext cx="88931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t>With network coding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rPr>
              <a:t> 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rPr>
              <a:t>2 packets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  <a:sym typeface="Wingdings" charset="2"/>
              </a:rPr>
              <a:t> are sufficient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4BCC96-6B05-2741-828C-E3192E1A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447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0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0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0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58" grpId="0" animBg="1"/>
      <p:bldP spid="685058" grpId="1" animBg="1"/>
      <p:bldP spid="685059" grpId="0" animBg="1"/>
      <p:bldP spid="685059" grpId="1" animBg="1"/>
      <p:bldP spid="685060" grpId="0" animBg="1"/>
      <p:bldP spid="685060" grpId="1" animBg="1"/>
      <p:bldP spid="685061" grpId="0" animBg="1"/>
      <p:bldP spid="685061" grpId="1" animBg="1"/>
      <p:bldP spid="685062" grpId="0" animBg="1"/>
      <p:bldP spid="685062" grpId="1" animBg="1"/>
      <p:bldP spid="685067" grpId="0" animBg="1"/>
      <p:bldP spid="685068" grpId="0" animBg="1"/>
      <p:bldP spid="685069" grpId="0" animBg="1"/>
      <p:bldP spid="685070" grpId="0" animBg="1"/>
      <p:bldP spid="685071" grpId="0" animBg="1"/>
      <p:bldP spid="685072" grpId="0" animBg="1"/>
      <p:bldP spid="685073" grpId="0" animBg="1"/>
      <p:bldP spid="685074" grpId="0" animBg="1"/>
      <p:bldP spid="685075" grpId="0" animBg="1"/>
      <p:bldP spid="685076" grpId="0" animBg="1"/>
      <p:bldP spid="685077" grpId="0" animBg="1"/>
      <p:bldP spid="685078" grpId="0" animBg="1"/>
      <p:bldP spid="685088" grpId="0"/>
      <p:bldP spid="68508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1438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MORE</a:t>
            </a: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8626" y="1295400"/>
            <a:ext cx="8740775" cy="5029200"/>
          </a:xfrm>
        </p:spPr>
        <p:txBody>
          <a:bodyPr>
            <a:normAutofit lnSpcReduction="10000"/>
          </a:bodyPr>
          <a:lstStyle/>
          <a:p>
            <a:pPr marL="406400" indent="-406400">
              <a:buFont typeface="Wingdings" charset="2"/>
              <a:buChar char="§"/>
            </a:pPr>
            <a:r>
              <a:rPr lang="en-US" sz="3600" dirty="0"/>
              <a:t>MAC-independent Opportunistic Routing &amp; Encoding.</a:t>
            </a:r>
            <a:endParaRPr lang="en-US" altLang="en-US" sz="3600" dirty="0">
              <a:latin typeface="Calibri" charset="0"/>
            </a:endParaRPr>
          </a:p>
          <a:p>
            <a:pPr marL="406400" indent="-406400">
              <a:buFont typeface="Wingdings" charset="2"/>
              <a:buChar char="§"/>
            </a:pPr>
            <a:endParaRPr lang="en-US" altLang="en-US" sz="3600" dirty="0">
              <a:latin typeface="Calibri" charset="0"/>
            </a:endParaRPr>
          </a:p>
          <a:p>
            <a:pPr marL="406400" indent="-406400">
              <a:buFont typeface="Wingdings" charset="2"/>
              <a:buChar char="§"/>
            </a:pPr>
            <a:r>
              <a:rPr lang="en-US" altLang="en-US" sz="3600" dirty="0">
                <a:latin typeface="Calibri" charset="0"/>
              </a:rPr>
              <a:t>An opportunistic routing protocol that reduces overhead and enables spatial reuse</a:t>
            </a:r>
          </a:p>
          <a:p>
            <a:pPr marL="2120900" lvl="4" indent="-406400"/>
            <a:endParaRPr lang="en-US" altLang="en-US" sz="2400" dirty="0">
              <a:solidFill>
                <a:schemeClr val="tx2"/>
              </a:solidFill>
              <a:latin typeface="Calibri" charset="0"/>
            </a:endParaRPr>
          </a:p>
          <a:p>
            <a:pPr marL="406400" indent="-406400">
              <a:buFont typeface="Wingdings" charset="2"/>
              <a:buChar char="§"/>
            </a:pPr>
            <a:r>
              <a:rPr lang="en-US" altLang="en-US" sz="3600" dirty="0">
                <a:latin typeface="Calibri" charset="0"/>
              </a:rPr>
              <a:t>It is based on</a:t>
            </a:r>
            <a:r>
              <a:rPr lang="en-US" altLang="en-US" sz="3600" dirty="0">
                <a:solidFill>
                  <a:schemeClr val="tx2"/>
                </a:solidFill>
                <a:latin typeface="Calibri" charset="0"/>
              </a:rPr>
              <a:t> network coding, where routers code packets together before forwarding them</a:t>
            </a:r>
          </a:p>
          <a:p>
            <a:pPr marL="2120900" lvl="4" indent="-406400"/>
            <a:r>
              <a:rPr lang="en-US" altLang="en-US" sz="2400" dirty="0">
                <a:solidFill>
                  <a:schemeClr val="tx2"/>
                </a:solidFill>
                <a:latin typeface="Calibri" charset="0"/>
              </a:rPr>
              <a:t> </a:t>
            </a:r>
          </a:p>
          <a:p>
            <a:pPr marL="406400" indent="-406400">
              <a:buFont typeface="Wingdings" charset="2"/>
              <a:buChar char="§"/>
            </a:pPr>
            <a:endParaRPr lang="en-US" altLang="en-US" sz="3600" dirty="0">
              <a:solidFill>
                <a:schemeClr val="tx2"/>
              </a:solidFill>
              <a:latin typeface="Calibri" charset="0"/>
            </a:endParaRPr>
          </a:p>
          <a:p>
            <a:pPr marL="406400" indent="-406400">
              <a:buFont typeface="Wingdings" charset="2"/>
              <a:buChar char="§"/>
            </a:pPr>
            <a:endParaRPr lang="en-US" altLang="en-US" sz="36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072960-0C3D-5047-9348-FC22F7C11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983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139099"/>
            <a:ext cx="7886700" cy="1325563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cs typeface="+mj-cs"/>
              </a:rPr>
              <a:t>Wireless network taxonomy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4403725" y="1584326"/>
            <a:ext cx="1460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latin typeface="+mn-lt"/>
              </a:rPr>
              <a:t>single hop</a:t>
            </a: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7099301" y="1577976"/>
            <a:ext cx="18954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latin typeface="+mn-lt"/>
              </a:rPr>
              <a:t>multiple hops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198689" y="2425700"/>
            <a:ext cx="17494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</a:rPr>
              <a:t>infrastructure</a:t>
            </a:r>
          </a:p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</a:rPr>
              <a:t>(e.g., APs)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246314" y="4121150"/>
            <a:ext cx="17494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</a:rPr>
              <a:t>no</a:t>
            </a:r>
          </a:p>
          <a:p>
            <a:pPr algn="ctr">
              <a:defRPr/>
            </a:pPr>
            <a:r>
              <a:rPr lang="en-US" sz="2200" dirty="0">
                <a:solidFill>
                  <a:srgbClr val="000099"/>
                </a:solidFill>
                <a:latin typeface="+mn-lt"/>
              </a:rPr>
              <a:t>infrastructure</a:t>
            </a:r>
          </a:p>
        </p:txBody>
      </p:sp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4316413" y="2179638"/>
            <a:ext cx="1966912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host connects to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base station (WiFi,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WiMAX, cellular)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which connects to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larger Internet</a:t>
            </a:r>
          </a:p>
        </p:txBody>
      </p:sp>
      <p:sp>
        <p:nvSpPr>
          <p:cNvPr id="11274" name="Text Box 15"/>
          <p:cNvSpPr txBox="1">
            <a:spLocks noChangeArrowheads="1"/>
          </p:cNvSpPr>
          <p:nvPr/>
        </p:nvSpPr>
        <p:spPr bwMode="auto">
          <a:xfrm>
            <a:off x="4246564" y="4121150"/>
            <a:ext cx="21621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no base station, no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connection to larger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Internet (Bluetooth,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ad hoc nets)</a:t>
            </a:r>
          </a:p>
        </p:txBody>
      </p:sp>
      <p:sp>
        <p:nvSpPr>
          <p:cNvPr id="11275" name="Text Box 16"/>
          <p:cNvSpPr txBox="1">
            <a:spLocks noChangeArrowheads="1"/>
          </p:cNvSpPr>
          <p:nvPr/>
        </p:nvSpPr>
        <p:spPr bwMode="auto">
          <a:xfrm>
            <a:off x="6989110" y="2133600"/>
            <a:ext cx="21571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host may have to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relay through several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wireless nodes to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connect to larger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Internet: </a:t>
            </a:r>
            <a:r>
              <a:rPr lang="en-US" i="1" dirty="0">
                <a:latin typeface="+mn-lt"/>
              </a:rPr>
              <a:t>mesh net</a:t>
            </a:r>
          </a:p>
        </p:txBody>
      </p:sp>
      <p:sp>
        <p:nvSpPr>
          <p:cNvPr id="11276" name="Text Box 17"/>
          <p:cNvSpPr txBox="1">
            <a:spLocks noChangeArrowheads="1"/>
          </p:cNvSpPr>
          <p:nvPr/>
        </p:nvSpPr>
        <p:spPr bwMode="auto">
          <a:xfrm>
            <a:off x="6990749" y="3716338"/>
            <a:ext cx="221259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+mn-lt"/>
              </a:rPr>
              <a:t>no base station, no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connection to larger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Internet. May have to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relay to reach other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a given wireless node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MANET, VANET</a:t>
            </a:r>
            <a:endParaRPr lang="en-US" i="1" dirty="0">
              <a:latin typeface="+mn-lt"/>
            </a:endParaRPr>
          </a:p>
        </p:txBody>
      </p:sp>
      <p:sp>
        <p:nvSpPr>
          <p:cNvPr id="11277" name="Rectangle 19"/>
          <p:cNvSpPr>
            <a:spLocks noChangeArrowheads="1"/>
          </p:cNvSpPr>
          <p:nvPr/>
        </p:nvSpPr>
        <p:spPr bwMode="auto">
          <a:xfrm>
            <a:off x="2225675" y="1606550"/>
            <a:ext cx="7232650" cy="3849688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1278" name="Line 20"/>
          <p:cNvSpPr>
            <a:spLocks noChangeShapeType="1"/>
          </p:cNvSpPr>
          <p:nvPr/>
        </p:nvSpPr>
        <p:spPr bwMode="auto">
          <a:xfrm>
            <a:off x="2225675" y="2052638"/>
            <a:ext cx="723265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/>
          </a:p>
        </p:txBody>
      </p:sp>
      <p:sp>
        <p:nvSpPr>
          <p:cNvPr id="11279" name="Line 21"/>
          <p:cNvSpPr>
            <a:spLocks noChangeShapeType="1"/>
          </p:cNvSpPr>
          <p:nvPr/>
        </p:nvSpPr>
        <p:spPr bwMode="auto">
          <a:xfrm>
            <a:off x="3949700" y="1604964"/>
            <a:ext cx="0" cy="38512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/>
          </a:p>
        </p:txBody>
      </p:sp>
      <p:sp>
        <p:nvSpPr>
          <p:cNvPr id="11280" name="Line 22"/>
          <p:cNvSpPr>
            <a:spLocks noChangeShapeType="1"/>
          </p:cNvSpPr>
          <p:nvPr/>
        </p:nvSpPr>
        <p:spPr bwMode="auto">
          <a:xfrm>
            <a:off x="6561138" y="1604964"/>
            <a:ext cx="0" cy="38512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73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54088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How Does MORE Work?</a:t>
            </a:r>
            <a:endParaRPr lang="pl-PL" altLang="en-US" dirty="0">
              <a:latin typeface="Calibri" charset="0"/>
            </a:endParaRPr>
          </a:p>
        </p:txBody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4"/>
            <a:ext cx="9144000" cy="17287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Source sends packets in batches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Forwarders keep all heard (innovative) packets in a buffer</a:t>
            </a:r>
            <a:endParaRPr lang="pl-PL" altLang="en-US">
              <a:latin typeface="Calibri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Nodes transmit linear combinations of buffered packets</a:t>
            </a:r>
            <a:endParaRPr lang="pl-PL" altLang="en-US">
              <a:latin typeface="Calibri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998789" y="3357563"/>
            <a:ext cx="6194425" cy="2087562"/>
            <a:chOff x="929" y="2115"/>
            <a:chExt cx="3902" cy="1315"/>
          </a:xfrm>
        </p:grpSpPr>
        <p:grpSp>
          <p:nvGrpSpPr>
            <p:cNvPr id="51239" name="Group 5"/>
            <p:cNvGrpSpPr>
              <a:grpSpLocks/>
            </p:cNvGrpSpPr>
            <p:nvPr/>
          </p:nvGrpSpPr>
          <p:grpSpPr bwMode="auto">
            <a:xfrm>
              <a:off x="1111" y="2115"/>
              <a:ext cx="3538" cy="363"/>
              <a:chOff x="1111" y="2115"/>
              <a:chExt cx="3538" cy="363"/>
            </a:xfrm>
          </p:grpSpPr>
          <p:sp>
            <p:nvSpPr>
              <p:cNvPr id="51248" name="Oval 6"/>
              <p:cNvSpPr>
                <a:spLocks noChangeArrowheads="1"/>
              </p:cNvSpPr>
              <p:nvPr/>
            </p:nvSpPr>
            <p:spPr bwMode="auto">
              <a:xfrm>
                <a:off x="1111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src</a:t>
                </a:r>
              </a:p>
            </p:txBody>
          </p:sp>
          <p:sp>
            <p:nvSpPr>
              <p:cNvPr id="51249" name="Oval 7"/>
              <p:cNvSpPr>
                <a:spLocks noChangeArrowheads="1"/>
              </p:cNvSpPr>
              <p:nvPr/>
            </p:nvSpPr>
            <p:spPr bwMode="auto">
              <a:xfrm>
                <a:off x="2169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51250" name="Oval 8"/>
              <p:cNvSpPr>
                <a:spLocks noChangeArrowheads="1"/>
              </p:cNvSpPr>
              <p:nvPr/>
            </p:nvSpPr>
            <p:spPr bwMode="auto">
              <a:xfrm>
                <a:off x="3227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51251" name="Oval 9"/>
              <p:cNvSpPr>
                <a:spLocks noChangeArrowheads="1"/>
              </p:cNvSpPr>
              <p:nvPr/>
            </p:nvSpPr>
            <p:spPr bwMode="auto">
              <a:xfrm>
                <a:off x="4286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dst</a:t>
                </a:r>
              </a:p>
            </p:txBody>
          </p:sp>
        </p:grpSp>
        <p:sp>
          <p:nvSpPr>
            <p:cNvPr id="51240" name="Rectangle 10"/>
            <p:cNvSpPr>
              <a:spLocks noChangeArrowheads="1"/>
            </p:cNvSpPr>
            <p:nvPr/>
          </p:nvSpPr>
          <p:spPr bwMode="auto">
            <a:xfrm>
              <a:off x="1156" y="2523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1241" name="Rectangle 11"/>
            <p:cNvSpPr>
              <a:spLocks noChangeArrowheads="1"/>
            </p:cNvSpPr>
            <p:nvPr/>
          </p:nvSpPr>
          <p:spPr bwMode="auto">
            <a:xfrm>
              <a:off x="1156" y="2751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</a:p>
          </p:txBody>
        </p:sp>
        <p:sp>
          <p:nvSpPr>
            <p:cNvPr id="51242" name="Rectangle 12"/>
            <p:cNvSpPr>
              <a:spLocks noChangeArrowheads="1"/>
            </p:cNvSpPr>
            <p:nvPr/>
          </p:nvSpPr>
          <p:spPr bwMode="auto">
            <a:xfrm>
              <a:off x="1156" y="2977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</a:p>
          </p:txBody>
        </p:sp>
        <p:grpSp>
          <p:nvGrpSpPr>
            <p:cNvPr id="51243" name="Group 13"/>
            <p:cNvGrpSpPr>
              <a:grpSpLocks/>
            </p:cNvGrpSpPr>
            <p:nvPr/>
          </p:nvGrpSpPr>
          <p:grpSpPr bwMode="auto">
            <a:xfrm>
              <a:off x="929" y="2478"/>
              <a:ext cx="3902" cy="952"/>
              <a:chOff x="929" y="2478"/>
              <a:chExt cx="3902" cy="952"/>
            </a:xfrm>
          </p:grpSpPr>
          <p:sp>
            <p:nvSpPr>
              <p:cNvPr id="51244" name="Rectangle 14"/>
              <p:cNvSpPr>
                <a:spLocks noChangeArrowheads="1"/>
              </p:cNvSpPr>
              <p:nvPr/>
            </p:nvSpPr>
            <p:spPr bwMode="auto">
              <a:xfrm>
                <a:off x="929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1245" name="Rectangle 15"/>
              <p:cNvSpPr>
                <a:spLocks noChangeArrowheads="1"/>
              </p:cNvSpPr>
              <p:nvPr/>
            </p:nvSpPr>
            <p:spPr bwMode="auto">
              <a:xfrm>
                <a:off x="1973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1246" name="Rectangle 16"/>
              <p:cNvSpPr>
                <a:spLocks noChangeArrowheads="1"/>
              </p:cNvSpPr>
              <p:nvPr/>
            </p:nvSpPr>
            <p:spPr bwMode="auto">
              <a:xfrm>
                <a:off x="3061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1247" name="Rectangle 17"/>
              <p:cNvSpPr>
                <a:spLocks noChangeArrowheads="1"/>
              </p:cNvSpPr>
              <p:nvPr/>
            </p:nvSpPr>
            <p:spPr bwMode="auto">
              <a:xfrm>
                <a:off x="4105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006851" y="2674939"/>
            <a:ext cx="3960813" cy="396875"/>
            <a:chOff x="385" y="3339"/>
            <a:chExt cx="2495" cy="250"/>
          </a:xfrm>
        </p:grpSpPr>
        <p:sp>
          <p:nvSpPr>
            <p:cNvPr id="51231" name="Rectangle 19"/>
            <p:cNvSpPr>
              <a:spLocks noChangeArrowheads="1"/>
            </p:cNvSpPr>
            <p:nvPr/>
          </p:nvSpPr>
          <p:spPr bwMode="auto">
            <a:xfrm>
              <a:off x="61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1232" name="Rectangle 20"/>
            <p:cNvSpPr>
              <a:spLocks noChangeArrowheads="1"/>
            </p:cNvSpPr>
            <p:nvPr/>
          </p:nvSpPr>
          <p:spPr bwMode="auto">
            <a:xfrm>
              <a:off x="129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</a:p>
          </p:txBody>
        </p:sp>
        <p:sp>
          <p:nvSpPr>
            <p:cNvPr id="51233" name="Rectangle 21"/>
            <p:cNvSpPr>
              <a:spLocks noChangeArrowheads="1"/>
            </p:cNvSpPr>
            <p:nvPr/>
          </p:nvSpPr>
          <p:spPr bwMode="auto">
            <a:xfrm>
              <a:off x="1927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</a:p>
          </p:txBody>
        </p:sp>
        <p:sp>
          <p:nvSpPr>
            <p:cNvPr id="51234" name="Text Box 22"/>
            <p:cNvSpPr txBox="1">
              <a:spLocks noChangeArrowheads="1"/>
            </p:cNvSpPr>
            <p:nvPr/>
          </p:nvSpPr>
          <p:spPr bwMode="auto">
            <a:xfrm>
              <a:off x="2191" y="3339"/>
              <a:ext cx="1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=</a:t>
              </a:r>
            </a:p>
          </p:txBody>
        </p:sp>
        <p:sp>
          <p:nvSpPr>
            <p:cNvPr id="51235" name="Text Box 23"/>
            <p:cNvSpPr txBox="1">
              <a:spLocks noChangeArrowheads="1"/>
            </p:cNvSpPr>
            <p:nvPr/>
          </p:nvSpPr>
          <p:spPr bwMode="auto">
            <a:xfrm>
              <a:off x="892" y="3339"/>
              <a:ext cx="3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b</a:t>
              </a:r>
            </a:p>
          </p:txBody>
        </p:sp>
        <p:sp>
          <p:nvSpPr>
            <p:cNvPr id="51236" name="Text Box 24"/>
            <p:cNvSpPr txBox="1">
              <a:spLocks noChangeArrowheads="1"/>
            </p:cNvSpPr>
            <p:nvPr/>
          </p:nvSpPr>
          <p:spPr bwMode="auto">
            <a:xfrm>
              <a:off x="1554" y="3339"/>
              <a:ext cx="3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c</a:t>
              </a:r>
            </a:p>
          </p:txBody>
        </p:sp>
        <p:sp>
          <p:nvSpPr>
            <p:cNvPr id="51237" name="Text Box 25"/>
            <p:cNvSpPr txBox="1">
              <a:spLocks noChangeArrowheads="1"/>
            </p:cNvSpPr>
            <p:nvPr/>
          </p:nvSpPr>
          <p:spPr bwMode="auto">
            <a:xfrm>
              <a:off x="385" y="3339"/>
              <a:ext cx="20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a</a:t>
              </a:r>
            </a:p>
          </p:txBody>
        </p:sp>
        <p:sp>
          <p:nvSpPr>
            <p:cNvPr id="51238" name="Rectangle 26"/>
            <p:cNvSpPr>
              <a:spLocks noChangeArrowheads="1"/>
            </p:cNvSpPr>
            <p:nvPr/>
          </p:nvSpPr>
          <p:spPr bwMode="auto">
            <a:xfrm>
              <a:off x="2426" y="3385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a,b,c</a:t>
              </a: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2855913" y="2852739"/>
            <a:ext cx="1439862" cy="1512887"/>
            <a:chOff x="839" y="1797"/>
            <a:chExt cx="907" cy="953"/>
          </a:xfrm>
        </p:grpSpPr>
        <p:sp>
          <p:nvSpPr>
            <p:cNvPr id="51228" name="Oval 28"/>
            <p:cNvSpPr>
              <a:spLocks noChangeArrowheads="1"/>
            </p:cNvSpPr>
            <p:nvPr/>
          </p:nvSpPr>
          <p:spPr bwMode="auto">
            <a:xfrm>
              <a:off x="930" y="1922"/>
              <a:ext cx="726" cy="726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1229" name="Oval 29"/>
            <p:cNvSpPr>
              <a:spLocks noChangeArrowheads="1"/>
            </p:cNvSpPr>
            <p:nvPr/>
          </p:nvSpPr>
          <p:spPr bwMode="auto">
            <a:xfrm>
              <a:off x="1020" y="2024"/>
              <a:ext cx="545" cy="544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1230" name="Oval 30"/>
            <p:cNvSpPr>
              <a:spLocks noChangeArrowheads="1"/>
            </p:cNvSpPr>
            <p:nvPr/>
          </p:nvSpPr>
          <p:spPr bwMode="auto">
            <a:xfrm>
              <a:off x="839" y="1797"/>
              <a:ext cx="907" cy="953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</p:grpSp>
      <p:sp>
        <p:nvSpPr>
          <p:cNvPr id="591903" name="Rectangle 31"/>
          <p:cNvSpPr>
            <a:spLocks noChangeArrowheads="1"/>
          </p:cNvSpPr>
          <p:nvPr/>
        </p:nvSpPr>
        <p:spPr bwMode="auto">
          <a:xfrm>
            <a:off x="4943476" y="4005264"/>
            <a:ext cx="720725" cy="2873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4,1,3</a:t>
            </a:r>
          </a:p>
        </p:txBody>
      </p:sp>
      <p:sp>
        <p:nvSpPr>
          <p:cNvPr id="591904" name="Rectangle 32"/>
          <p:cNvSpPr>
            <a:spLocks noChangeArrowheads="1"/>
          </p:cNvSpPr>
          <p:nvPr/>
        </p:nvSpPr>
        <p:spPr bwMode="auto">
          <a:xfrm>
            <a:off x="4943476" y="4365625"/>
            <a:ext cx="720725" cy="2873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0,2,1</a:t>
            </a:r>
          </a:p>
        </p:txBody>
      </p:sp>
      <p:sp>
        <p:nvSpPr>
          <p:cNvPr id="591905" name="Rectangle 33"/>
          <p:cNvSpPr>
            <a:spLocks noChangeArrowheads="1"/>
          </p:cNvSpPr>
          <p:nvPr/>
        </p:nvSpPr>
        <p:spPr bwMode="auto">
          <a:xfrm>
            <a:off x="6600826" y="4005264"/>
            <a:ext cx="720725" cy="2873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4,1,3</a:t>
            </a:r>
          </a:p>
        </p:txBody>
      </p: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2062164" y="5518151"/>
            <a:ext cx="3962401" cy="396875"/>
            <a:chOff x="384" y="3339"/>
            <a:chExt cx="2496" cy="250"/>
          </a:xfrm>
        </p:grpSpPr>
        <p:sp>
          <p:nvSpPr>
            <p:cNvPr id="51220" name="Rectangle 35"/>
            <p:cNvSpPr>
              <a:spLocks noChangeArrowheads="1"/>
            </p:cNvSpPr>
            <p:nvPr/>
          </p:nvSpPr>
          <p:spPr bwMode="auto">
            <a:xfrm>
              <a:off x="61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1221" name="Rectangle 36"/>
            <p:cNvSpPr>
              <a:spLocks noChangeArrowheads="1"/>
            </p:cNvSpPr>
            <p:nvPr/>
          </p:nvSpPr>
          <p:spPr bwMode="auto">
            <a:xfrm>
              <a:off x="129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</a:p>
          </p:txBody>
        </p:sp>
        <p:sp>
          <p:nvSpPr>
            <p:cNvPr id="51222" name="Rectangle 37"/>
            <p:cNvSpPr>
              <a:spLocks noChangeArrowheads="1"/>
            </p:cNvSpPr>
            <p:nvPr/>
          </p:nvSpPr>
          <p:spPr bwMode="auto">
            <a:xfrm>
              <a:off x="1927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</a:p>
          </p:txBody>
        </p:sp>
        <p:sp>
          <p:nvSpPr>
            <p:cNvPr id="51223" name="Text Box 38"/>
            <p:cNvSpPr txBox="1">
              <a:spLocks noChangeArrowheads="1"/>
            </p:cNvSpPr>
            <p:nvPr/>
          </p:nvSpPr>
          <p:spPr bwMode="auto">
            <a:xfrm>
              <a:off x="2191" y="3339"/>
              <a:ext cx="1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=</a:t>
              </a:r>
            </a:p>
          </p:txBody>
        </p:sp>
        <p:sp>
          <p:nvSpPr>
            <p:cNvPr id="51224" name="Text Box 39"/>
            <p:cNvSpPr txBox="1">
              <a:spLocks noChangeArrowheads="1"/>
            </p:cNvSpPr>
            <p:nvPr/>
          </p:nvSpPr>
          <p:spPr bwMode="auto">
            <a:xfrm>
              <a:off x="905" y="3339"/>
              <a:ext cx="3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+ 1</a:t>
              </a:r>
            </a:p>
          </p:txBody>
        </p:sp>
        <p:sp>
          <p:nvSpPr>
            <p:cNvPr id="51225" name="Text Box 40"/>
            <p:cNvSpPr txBox="1">
              <a:spLocks noChangeArrowheads="1"/>
            </p:cNvSpPr>
            <p:nvPr/>
          </p:nvSpPr>
          <p:spPr bwMode="auto">
            <a:xfrm>
              <a:off x="1554" y="3339"/>
              <a:ext cx="3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+ 3</a:t>
              </a:r>
            </a:p>
          </p:txBody>
        </p:sp>
        <p:sp>
          <p:nvSpPr>
            <p:cNvPr id="51226" name="Text Box 41"/>
            <p:cNvSpPr txBox="1">
              <a:spLocks noChangeArrowheads="1"/>
            </p:cNvSpPr>
            <p:nvPr/>
          </p:nvSpPr>
          <p:spPr bwMode="auto">
            <a:xfrm>
              <a:off x="384" y="3339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4</a:t>
              </a:r>
            </a:p>
          </p:txBody>
        </p:sp>
        <p:sp>
          <p:nvSpPr>
            <p:cNvPr id="51227" name="Rectangle 42"/>
            <p:cNvSpPr>
              <a:spLocks noChangeArrowheads="1"/>
            </p:cNvSpPr>
            <p:nvPr/>
          </p:nvSpPr>
          <p:spPr bwMode="auto">
            <a:xfrm>
              <a:off x="2426" y="3385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4,1,3</a:t>
              </a:r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2062164" y="5867401"/>
            <a:ext cx="3962401" cy="396875"/>
            <a:chOff x="384" y="3339"/>
            <a:chExt cx="2496" cy="250"/>
          </a:xfrm>
        </p:grpSpPr>
        <p:sp>
          <p:nvSpPr>
            <p:cNvPr id="51212" name="Rectangle 44"/>
            <p:cNvSpPr>
              <a:spLocks noChangeArrowheads="1"/>
            </p:cNvSpPr>
            <p:nvPr/>
          </p:nvSpPr>
          <p:spPr bwMode="auto">
            <a:xfrm>
              <a:off x="61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1213" name="Rectangle 45"/>
            <p:cNvSpPr>
              <a:spLocks noChangeArrowheads="1"/>
            </p:cNvSpPr>
            <p:nvPr/>
          </p:nvSpPr>
          <p:spPr bwMode="auto">
            <a:xfrm>
              <a:off x="129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</a:p>
          </p:txBody>
        </p:sp>
        <p:sp>
          <p:nvSpPr>
            <p:cNvPr id="51214" name="Rectangle 46"/>
            <p:cNvSpPr>
              <a:spLocks noChangeArrowheads="1"/>
            </p:cNvSpPr>
            <p:nvPr/>
          </p:nvSpPr>
          <p:spPr bwMode="auto">
            <a:xfrm>
              <a:off x="1927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</a:p>
          </p:txBody>
        </p:sp>
        <p:sp>
          <p:nvSpPr>
            <p:cNvPr id="51215" name="Text Box 47"/>
            <p:cNvSpPr txBox="1">
              <a:spLocks noChangeArrowheads="1"/>
            </p:cNvSpPr>
            <p:nvPr/>
          </p:nvSpPr>
          <p:spPr bwMode="auto">
            <a:xfrm>
              <a:off x="2191" y="3339"/>
              <a:ext cx="1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=</a:t>
              </a:r>
            </a:p>
          </p:txBody>
        </p:sp>
        <p:sp>
          <p:nvSpPr>
            <p:cNvPr id="51216" name="Text Box 48"/>
            <p:cNvSpPr txBox="1">
              <a:spLocks noChangeArrowheads="1"/>
            </p:cNvSpPr>
            <p:nvPr/>
          </p:nvSpPr>
          <p:spPr bwMode="auto">
            <a:xfrm>
              <a:off x="892" y="3339"/>
              <a:ext cx="3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+ 2</a:t>
              </a:r>
            </a:p>
          </p:txBody>
        </p:sp>
        <p:sp>
          <p:nvSpPr>
            <p:cNvPr id="51217" name="Text Box 49"/>
            <p:cNvSpPr txBox="1">
              <a:spLocks noChangeArrowheads="1"/>
            </p:cNvSpPr>
            <p:nvPr/>
          </p:nvSpPr>
          <p:spPr bwMode="auto">
            <a:xfrm>
              <a:off x="1567" y="3339"/>
              <a:ext cx="3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+ 1</a:t>
              </a:r>
            </a:p>
          </p:txBody>
        </p:sp>
        <p:sp>
          <p:nvSpPr>
            <p:cNvPr id="51218" name="Text Box 50"/>
            <p:cNvSpPr txBox="1">
              <a:spLocks noChangeArrowheads="1"/>
            </p:cNvSpPr>
            <p:nvPr/>
          </p:nvSpPr>
          <p:spPr bwMode="auto">
            <a:xfrm>
              <a:off x="384" y="3339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0</a:t>
              </a:r>
            </a:p>
          </p:txBody>
        </p:sp>
        <p:sp>
          <p:nvSpPr>
            <p:cNvPr id="51219" name="Rectangle 51"/>
            <p:cNvSpPr>
              <a:spLocks noChangeArrowheads="1"/>
            </p:cNvSpPr>
            <p:nvPr/>
          </p:nvSpPr>
          <p:spPr bwMode="auto">
            <a:xfrm>
              <a:off x="2426" y="3385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0,2,1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189F1A-00A5-6447-814A-F668C544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437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903" grpId="0" animBg="1"/>
      <p:bldP spid="591904" grpId="0" animBg="1"/>
      <p:bldP spid="59190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2998789" y="3357563"/>
            <a:ext cx="6194425" cy="2087562"/>
            <a:chOff x="929" y="2115"/>
            <a:chExt cx="3902" cy="1315"/>
          </a:xfrm>
        </p:grpSpPr>
        <p:grpSp>
          <p:nvGrpSpPr>
            <p:cNvPr id="52254" name="Group 3"/>
            <p:cNvGrpSpPr>
              <a:grpSpLocks/>
            </p:cNvGrpSpPr>
            <p:nvPr/>
          </p:nvGrpSpPr>
          <p:grpSpPr bwMode="auto">
            <a:xfrm>
              <a:off x="1111" y="2115"/>
              <a:ext cx="3538" cy="363"/>
              <a:chOff x="1111" y="2115"/>
              <a:chExt cx="3538" cy="363"/>
            </a:xfrm>
          </p:grpSpPr>
          <p:sp>
            <p:nvSpPr>
              <p:cNvPr id="52263" name="Oval 4"/>
              <p:cNvSpPr>
                <a:spLocks noChangeArrowheads="1"/>
              </p:cNvSpPr>
              <p:nvPr/>
            </p:nvSpPr>
            <p:spPr bwMode="auto">
              <a:xfrm>
                <a:off x="1111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src</a:t>
                </a:r>
              </a:p>
            </p:txBody>
          </p:sp>
          <p:sp>
            <p:nvSpPr>
              <p:cNvPr id="52264" name="Oval 5"/>
              <p:cNvSpPr>
                <a:spLocks noChangeArrowheads="1"/>
              </p:cNvSpPr>
              <p:nvPr/>
            </p:nvSpPr>
            <p:spPr bwMode="auto">
              <a:xfrm>
                <a:off x="2169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52265" name="Oval 6"/>
              <p:cNvSpPr>
                <a:spLocks noChangeArrowheads="1"/>
              </p:cNvSpPr>
              <p:nvPr/>
            </p:nvSpPr>
            <p:spPr bwMode="auto">
              <a:xfrm>
                <a:off x="3227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52266" name="Oval 7"/>
              <p:cNvSpPr>
                <a:spLocks noChangeArrowheads="1"/>
              </p:cNvSpPr>
              <p:nvPr/>
            </p:nvSpPr>
            <p:spPr bwMode="auto">
              <a:xfrm>
                <a:off x="4286" y="2115"/>
                <a:ext cx="363" cy="363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dst</a:t>
                </a:r>
              </a:p>
            </p:txBody>
          </p:sp>
        </p:grpSp>
        <p:sp>
          <p:nvSpPr>
            <p:cNvPr id="52255" name="Rectangle 8"/>
            <p:cNvSpPr>
              <a:spLocks noChangeArrowheads="1"/>
            </p:cNvSpPr>
            <p:nvPr/>
          </p:nvSpPr>
          <p:spPr bwMode="auto">
            <a:xfrm>
              <a:off x="1156" y="2523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2256" name="Rectangle 9"/>
            <p:cNvSpPr>
              <a:spLocks noChangeArrowheads="1"/>
            </p:cNvSpPr>
            <p:nvPr/>
          </p:nvSpPr>
          <p:spPr bwMode="auto">
            <a:xfrm>
              <a:off x="1156" y="2751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</a:p>
          </p:txBody>
        </p:sp>
        <p:sp>
          <p:nvSpPr>
            <p:cNvPr id="52257" name="Rectangle 10"/>
            <p:cNvSpPr>
              <a:spLocks noChangeArrowheads="1"/>
            </p:cNvSpPr>
            <p:nvPr/>
          </p:nvSpPr>
          <p:spPr bwMode="auto">
            <a:xfrm>
              <a:off x="1156" y="2977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</a:p>
          </p:txBody>
        </p:sp>
        <p:grpSp>
          <p:nvGrpSpPr>
            <p:cNvPr id="52258" name="Group 11"/>
            <p:cNvGrpSpPr>
              <a:grpSpLocks/>
            </p:cNvGrpSpPr>
            <p:nvPr/>
          </p:nvGrpSpPr>
          <p:grpSpPr bwMode="auto">
            <a:xfrm>
              <a:off x="929" y="2478"/>
              <a:ext cx="3902" cy="952"/>
              <a:chOff x="929" y="2478"/>
              <a:chExt cx="3902" cy="952"/>
            </a:xfrm>
          </p:grpSpPr>
          <p:sp>
            <p:nvSpPr>
              <p:cNvPr id="52259" name="Rectangle 12"/>
              <p:cNvSpPr>
                <a:spLocks noChangeArrowheads="1"/>
              </p:cNvSpPr>
              <p:nvPr/>
            </p:nvSpPr>
            <p:spPr bwMode="auto">
              <a:xfrm>
                <a:off x="929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2260" name="Rectangle 13"/>
              <p:cNvSpPr>
                <a:spLocks noChangeArrowheads="1"/>
              </p:cNvSpPr>
              <p:nvPr/>
            </p:nvSpPr>
            <p:spPr bwMode="auto">
              <a:xfrm>
                <a:off x="1973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2261" name="Rectangle 14"/>
              <p:cNvSpPr>
                <a:spLocks noChangeArrowheads="1"/>
              </p:cNvSpPr>
              <p:nvPr/>
            </p:nvSpPr>
            <p:spPr bwMode="auto">
              <a:xfrm>
                <a:off x="3061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  <p:sp>
            <p:nvSpPr>
              <p:cNvPr id="52262" name="Rectangle 15"/>
              <p:cNvSpPr>
                <a:spLocks noChangeArrowheads="1"/>
              </p:cNvSpPr>
              <p:nvPr/>
            </p:nvSpPr>
            <p:spPr bwMode="auto">
              <a:xfrm>
                <a:off x="4105" y="2478"/>
                <a:ext cx="726" cy="952"/>
              </a:xfrm>
              <a:prstGeom prst="rect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endParaRPr>
              </a:p>
            </p:txBody>
          </p:sp>
        </p:grpSp>
      </p:grpSp>
      <p:grpSp>
        <p:nvGrpSpPr>
          <p:cNvPr id="52227" name="Group 16"/>
          <p:cNvGrpSpPr>
            <a:grpSpLocks/>
          </p:cNvGrpSpPr>
          <p:nvPr/>
        </p:nvGrpSpPr>
        <p:grpSpPr bwMode="auto">
          <a:xfrm>
            <a:off x="4006851" y="2674939"/>
            <a:ext cx="3960813" cy="396875"/>
            <a:chOff x="385" y="3339"/>
            <a:chExt cx="2495" cy="250"/>
          </a:xfrm>
        </p:grpSpPr>
        <p:sp>
          <p:nvSpPr>
            <p:cNvPr id="52246" name="Rectangle 17"/>
            <p:cNvSpPr>
              <a:spLocks noChangeArrowheads="1"/>
            </p:cNvSpPr>
            <p:nvPr/>
          </p:nvSpPr>
          <p:spPr bwMode="auto">
            <a:xfrm>
              <a:off x="61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P1</a:t>
              </a:r>
            </a:p>
          </p:txBody>
        </p:sp>
        <p:sp>
          <p:nvSpPr>
            <p:cNvPr id="52247" name="Rectangle 18"/>
            <p:cNvSpPr>
              <a:spLocks noChangeArrowheads="1"/>
            </p:cNvSpPr>
            <p:nvPr/>
          </p:nvSpPr>
          <p:spPr bwMode="auto">
            <a:xfrm>
              <a:off x="1292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P2</a:t>
              </a:r>
              <a:endParaRPr kumimoji="0" lang="pl-PL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2248" name="Rectangle 19"/>
            <p:cNvSpPr>
              <a:spLocks noChangeArrowheads="1"/>
            </p:cNvSpPr>
            <p:nvPr/>
          </p:nvSpPr>
          <p:spPr bwMode="auto">
            <a:xfrm>
              <a:off x="1927" y="3385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P3</a:t>
              </a:r>
              <a:endParaRPr kumimoji="0" lang="pl-PL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2249" name="Text Box 20"/>
            <p:cNvSpPr txBox="1">
              <a:spLocks noChangeArrowheads="1"/>
            </p:cNvSpPr>
            <p:nvPr/>
          </p:nvSpPr>
          <p:spPr bwMode="auto">
            <a:xfrm>
              <a:off x="2191" y="3339"/>
              <a:ext cx="1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=</a:t>
              </a:r>
            </a:p>
          </p:txBody>
        </p:sp>
        <p:sp>
          <p:nvSpPr>
            <p:cNvPr id="52250" name="Text Box 21"/>
            <p:cNvSpPr txBox="1">
              <a:spLocks noChangeArrowheads="1"/>
            </p:cNvSpPr>
            <p:nvPr/>
          </p:nvSpPr>
          <p:spPr bwMode="auto">
            <a:xfrm>
              <a:off x="892" y="3339"/>
              <a:ext cx="3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b</a:t>
              </a:r>
            </a:p>
          </p:txBody>
        </p:sp>
        <p:sp>
          <p:nvSpPr>
            <p:cNvPr id="52251" name="Text Box 22"/>
            <p:cNvSpPr txBox="1">
              <a:spLocks noChangeArrowheads="1"/>
            </p:cNvSpPr>
            <p:nvPr/>
          </p:nvSpPr>
          <p:spPr bwMode="auto">
            <a:xfrm>
              <a:off x="1554" y="3339"/>
              <a:ext cx="3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c</a:t>
              </a:r>
            </a:p>
          </p:txBody>
        </p:sp>
        <p:sp>
          <p:nvSpPr>
            <p:cNvPr id="52252" name="Text Box 23"/>
            <p:cNvSpPr txBox="1">
              <a:spLocks noChangeArrowheads="1"/>
            </p:cNvSpPr>
            <p:nvPr/>
          </p:nvSpPr>
          <p:spPr bwMode="auto">
            <a:xfrm>
              <a:off x="385" y="3339"/>
              <a:ext cx="20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a</a:t>
              </a:r>
            </a:p>
          </p:txBody>
        </p:sp>
        <p:sp>
          <p:nvSpPr>
            <p:cNvPr id="52253" name="Rectangle 24"/>
            <p:cNvSpPr>
              <a:spLocks noChangeArrowheads="1"/>
            </p:cNvSpPr>
            <p:nvPr/>
          </p:nvSpPr>
          <p:spPr bwMode="auto">
            <a:xfrm>
              <a:off x="2426" y="3385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a,b,c</a:t>
              </a:r>
            </a:p>
          </p:txBody>
        </p:sp>
      </p:grpSp>
      <p:sp>
        <p:nvSpPr>
          <p:cNvPr id="52228" name="Rectangle 25"/>
          <p:cNvSpPr>
            <a:spLocks noChangeArrowheads="1"/>
          </p:cNvSpPr>
          <p:nvPr/>
        </p:nvSpPr>
        <p:spPr bwMode="auto">
          <a:xfrm>
            <a:off x="4943476" y="4005264"/>
            <a:ext cx="720725" cy="2873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4,1,3</a:t>
            </a:r>
          </a:p>
        </p:txBody>
      </p:sp>
      <p:sp>
        <p:nvSpPr>
          <p:cNvPr id="52229" name="Rectangle 26"/>
          <p:cNvSpPr>
            <a:spLocks noChangeArrowheads="1"/>
          </p:cNvSpPr>
          <p:nvPr/>
        </p:nvSpPr>
        <p:spPr bwMode="auto">
          <a:xfrm>
            <a:off x="4943476" y="4365625"/>
            <a:ext cx="720725" cy="2873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0,2,1</a:t>
            </a:r>
          </a:p>
        </p:txBody>
      </p:sp>
      <p:sp>
        <p:nvSpPr>
          <p:cNvPr id="52230" name="Rectangle 27"/>
          <p:cNvSpPr>
            <a:spLocks noChangeArrowheads="1"/>
          </p:cNvSpPr>
          <p:nvPr/>
        </p:nvSpPr>
        <p:spPr bwMode="auto">
          <a:xfrm>
            <a:off x="6600826" y="4005264"/>
            <a:ext cx="720725" cy="2873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4,1,3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4511676" y="2852739"/>
            <a:ext cx="1439863" cy="1512887"/>
            <a:chOff x="839" y="1797"/>
            <a:chExt cx="907" cy="953"/>
          </a:xfrm>
        </p:grpSpPr>
        <p:sp>
          <p:nvSpPr>
            <p:cNvPr id="52243" name="Oval 29"/>
            <p:cNvSpPr>
              <a:spLocks noChangeArrowheads="1"/>
            </p:cNvSpPr>
            <p:nvPr/>
          </p:nvSpPr>
          <p:spPr bwMode="auto">
            <a:xfrm>
              <a:off x="930" y="1922"/>
              <a:ext cx="726" cy="726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2244" name="Oval 30"/>
            <p:cNvSpPr>
              <a:spLocks noChangeArrowheads="1"/>
            </p:cNvSpPr>
            <p:nvPr/>
          </p:nvSpPr>
          <p:spPr bwMode="auto">
            <a:xfrm>
              <a:off x="1020" y="2024"/>
              <a:ext cx="545" cy="544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2245" name="Oval 31"/>
            <p:cNvSpPr>
              <a:spLocks noChangeArrowheads="1"/>
            </p:cNvSpPr>
            <p:nvPr/>
          </p:nvSpPr>
          <p:spPr bwMode="auto">
            <a:xfrm>
              <a:off x="839" y="1797"/>
              <a:ext cx="907" cy="953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3717927" y="5661025"/>
            <a:ext cx="3675063" cy="419100"/>
            <a:chOff x="2017" y="3612"/>
            <a:chExt cx="2315" cy="264"/>
          </a:xfrm>
        </p:grpSpPr>
        <p:sp>
          <p:nvSpPr>
            <p:cNvPr id="52237" name="Text Box 33"/>
            <p:cNvSpPr txBox="1">
              <a:spLocks noChangeArrowheads="1"/>
            </p:cNvSpPr>
            <p:nvPr/>
          </p:nvSpPr>
          <p:spPr bwMode="auto">
            <a:xfrm>
              <a:off x="3598" y="3626"/>
              <a:ext cx="1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=</a:t>
              </a:r>
            </a:p>
          </p:txBody>
        </p:sp>
        <p:sp>
          <p:nvSpPr>
            <p:cNvPr id="52238" name="Text Box 34"/>
            <p:cNvSpPr txBox="1">
              <a:spLocks noChangeArrowheads="1"/>
            </p:cNvSpPr>
            <p:nvPr/>
          </p:nvSpPr>
          <p:spPr bwMode="auto">
            <a:xfrm>
              <a:off x="2017" y="361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2</a:t>
              </a:r>
            </a:p>
          </p:txBody>
        </p:sp>
        <p:sp>
          <p:nvSpPr>
            <p:cNvPr id="52239" name="Text Box 35"/>
            <p:cNvSpPr txBox="1">
              <a:spLocks noChangeArrowheads="1"/>
            </p:cNvSpPr>
            <p:nvPr/>
          </p:nvSpPr>
          <p:spPr bwMode="auto">
            <a:xfrm>
              <a:off x="2803" y="3612"/>
              <a:ext cx="3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+ 1</a:t>
              </a:r>
            </a:p>
          </p:txBody>
        </p:sp>
        <p:sp>
          <p:nvSpPr>
            <p:cNvPr id="52240" name="Rectangle 36"/>
            <p:cNvSpPr>
              <a:spLocks noChangeArrowheads="1"/>
            </p:cNvSpPr>
            <p:nvPr/>
          </p:nvSpPr>
          <p:spPr bwMode="auto">
            <a:xfrm>
              <a:off x="3152" y="3658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0,2,1</a:t>
              </a:r>
            </a:p>
          </p:txBody>
        </p:sp>
        <p:sp>
          <p:nvSpPr>
            <p:cNvPr id="52241" name="Rectangle 37"/>
            <p:cNvSpPr>
              <a:spLocks noChangeArrowheads="1"/>
            </p:cNvSpPr>
            <p:nvPr/>
          </p:nvSpPr>
          <p:spPr bwMode="auto">
            <a:xfrm>
              <a:off x="3833" y="3657"/>
              <a:ext cx="499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8</a:t>
              </a: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,</a:t>
              </a: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4</a:t>
              </a: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,</a:t>
              </a: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7</a:t>
              </a:r>
              <a:endPara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  <p:sp>
          <p:nvSpPr>
            <p:cNvPr id="52242" name="Rectangle 38"/>
            <p:cNvSpPr>
              <a:spLocks noChangeArrowheads="1"/>
            </p:cNvSpPr>
            <p:nvPr/>
          </p:nvSpPr>
          <p:spPr bwMode="auto">
            <a:xfrm>
              <a:off x="2290" y="3657"/>
              <a:ext cx="499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4</a:t>
              </a: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,</a:t>
              </a: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1,3</a:t>
              </a:r>
              <a:endPara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endParaRPr>
            </a:p>
          </p:txBody>
        </p:sp>
      </p:grpSp>
      <p:sp>
        <p:nvSpPr>
          <p:cNvPr id="593959" name="Rectangle 39"/>
          <p:cNvSpPr>
            <a:spLocks noChangeArrowheads="1"/>
          </p:cNvSpPr>
          <p:nvPr/>
        </p:nvSpPr>
        <p:spPr bwMode="auto">
          <a:xfrm>
            <a:off x="6527801" y="4437064"/>
            <a:ext cx="792163" cy="2873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8</a:t>
            </a: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,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</a:t>
            </a: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,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7</a:t>
            </a:r>
            <a:endParaRPr kumimoji="0" lang="pl-PL" altLang="en-US" sz="18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593960" name="Rectangle 40"/>
          <p:cNvSpPr>
            <a:spLocks noChangeArrowheads="1"/>
          </p:cNvSpPr>
          <p:nvPr/>
        </p:nvSpPr>
        <p:spPr bwMode="auto">
          <a:xfrm>
            <a:off x="8183563" y="4076700"/>
            <a:ext cx="792162" cy="2873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8</a:t>
            </a: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,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4</a:t>
            </a:r>
            <a:r>
              <a:rPr kumimoji="0" lang="pl-PL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,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cs typeface="Arial" charset="0"/>
              </a:rPr>
              <a:t>7</a:t>
            </a:r>
            <a:endParaRPr kumimoji="0" lang="pl-PL" altLang="en-US" sz="18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charset="0"/>
              <a:cs typeface="Arial" charset="0"/>
            </a:endParaRPr>
          </a:p>
        </p:txBody>
      </p:sp>
      <p:sp>
        <p:nvSpPr>
          <p:cNvPr id="52235" name="Rectangle 42"/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4"/>
            <a:ext cx="9144000" cy="1622425"/>
          </a:xfrm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Source sends packets in batches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Forwarders keep all heard (innovative) packets in a buffer</a:t>
            </a:r>
            <a:endParaRPr lang="pl-PL" altLang="en-US">
              <a:latin typeface="Calibri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Nodes transmit linear combinations of buffered packets</a:t>
            </a:r>
            <a:endParaRPr lang="pl-PL" altLang="en-US">
              <a:latin typeface="Calibri" charset="0"/>
            </a:endParaRPr>
          </a:p>
        </p:txBody>
      </p:sp>
      <p:sp>
        <p:nvSpPr>
          <p:cNvPr id="5223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54088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How Does MORE Work?</a:t>
            </a:r>
            <a:endParaRPr lang="pl-PL" altLang="en-US" dirty="0">
              <a:latin typeface="Calibri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4C9C74-304B-D24C-8E07-961A7911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4786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9" grpId="0" animBg="1"/>
      <p:bldP spid="59396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104064" y="3879850"/>
            <a:ext cx="720725" cy="1295400"/>
            <a:chOff x="3515" y="2276"/>
            <a:chExt cx="454" cy="816"/>
          </a:xfrm>
        </p:grpSpPr>
        <p:sp>
          <p:nvSpPr>
            <p:cNvPr id="53280" name="Rectangle 4"/>
            <p:cNvSpPr>
              <a:spLocks noChangeArrowheads="1"/>
            </p:cNvSpPr>
            <p:nvPr/>
          </p:nvSpPr>
          <p:spPr bwMode="auto">
            <a:xfrm>
              <a:off x="3515" y="2276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1,3,2</a:t>
              </a:r>
            </a:p>
          </p:txBody>
        </p:sp>
        <p:sp>
          <p:nvSpPr>
            <p:cNvPr id="53281" name="Rectangle 5"/>
            <p:cNvSpPr>
              <a:spLocks noChangeArrowheads="1"/>
            </p:cNvSpPr>
            <p:nvPr/>
          </p:nvSpPr>
          <p:spPr bwMode="auto">
            <a:xfrm>
              <a:off x="3515" y="2593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5,4,5</a:t>
              </a:r>
            </a:p>
          </p:txBody>
        </p:sp>
        <p:sp>
          <p:nvSpPr>
            <p:cNvPr id="53282" name="Rectangle 6"/>
            <p:cNvSpPr>
              <a:spLocks noChangeArrowheads="1"/>
            </p:cNvSpPr>
            <p:nvPr/>
          </p:nvSpPr>
          <p:spPr bwMode="auto">
            <a:xfrm>
              <a:off x="3515" y="2911"/>
              <a:ext cx="454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0488" tIns="44450" rIns="90488" bIns="44450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99"/>
                </a:buClr>
                <a:buSzPct val="75000"/>
                <a:buFont typeface="Wingdings" charset="2"/>
                <a:buNone/>
                <a:tabLst/>
                <a:defRPr/>
              </a:pPr>
              <a:r>
                <a:rPr kumimoji="0" lang="pl-PL" altLang="en-US" sz="18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cs typeface="Arial" charset="0"/>
                </a:rPr>
                <a:t>4,5,5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790951" y="3827464"/>
            <a:ext cx="3182937" cy="1404937"/>
            <a:chOff x="1428" y="2230"/>
            <a:chExt cx="2005" cy="885"/>
          </a:xfrm>
        </p:grpSpPr>
        <p:grpSp>
          <p:nvGrpSpPr>
            <p:cNvPr id="53256" name="Group 8"/>
            <p:cNvGrpSpPr>
              <a:grpSpLocks/>
            </p:cNvGrpSpPr>
            <p:nvPr/>
          </p:nvGrpSpPr>
          <p:grpSpPr bwMode="auto">
            <a:xfrm>
              <a:off x="1441" y="2230"/>
              <a:ext cx="1992" cy="250"/>
              <a:chOff x="533" y="2115"/>
              <a:chExt cx="1992" cy="250"/>
            </a:xfrm>
          </p:grpSpPr>
          <p:sp>
            <p:nvSpPr>
              <p:cNvPr id="53273" name="Rectangle 9"/>
              <p:cNvSpPr>
                <a:spLocks noChangeArrowheads="1"/>
              </p:cNvSpPr>
              <p:nvPr/>
            </p:nvSpPr>
            <p:spPr bwMode="auto">
              <a:xfrm>
                <a:off x="74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P1</a:t>
                </a:r>
              </a:p>
            </p:txBody>
          </p:sp>
          <p:sp>
            <p:nvSpPr>
              <p:cNvPr id="53274" name="Rectangle 10"/>
              <p:cNvSpPr>
                <a:spLocks noChangeArrowheads="1"/>
              </p:cNvSpPr>
              <p:nvPr/>
            </p:nvSpPr>
            <p:spPr bwMode="auto">
              <a:xfrm>
                <a:off x="142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P2</a:t>
                </a:r>
              </a:p>
            </p:txBody>
          </p:sp>
          <p:sp>
            <p:nvSpPr>
              <p:cNvPr id="53275" name="Rectangle 11"/>
              <p:cNvSpPr>
                <a:spLocks noChangeArrowheads="1"/>
              </p:cNvSpPr>
              <p:nvPr/>
            </p:nvSpPr>
            <p:spPr bwMode="auto">
              <a:xfrm>
                <a:off x="2063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P3</a:t>
                </a:r>
              </a:p>
            </p:txBody>
          </p:sp>
          <p:sp>
            <p:nvSpPr>
              <p:cNvPr id="53276" name="Text Box 12"/>
              <p:cNvSpPr txBox="1">
                <a:spLocks noChangeArrowheads="1"/>
              </p:cNvSpPr>
              <p:nvPr/>
            </p:nvSpPr>
            <p:spPr bwMode="auto">
              <a:xfrm>
                <a:off x="2327" y="2115"/>
                <a:ext cx="19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=</a:t>
                </a:r>
              </a:p>
            </p:txBody>
          </p:sp>
          <p:sp>
            <p:nvSpPr>
              <p:cNvPr id="53277" name="Text Box 13"/>
              <p:cNvSpPr txBox="1">
                <a:spLocks noChangeArrowheads="1"/>
              </p:cNvSpPr>
              <p:nvPr/>
            </p:nvSpPr>
            <p:spPr bwMode="auto">
              <a:xfrm>
                <a:off x="1028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+ 3</a:t>
                </a:r>
              </a:p>
            </p:txBody>
          </p:sp>
          <p:sp>
            <p:nvSpPr>
              <p:cNvPr id="53278" name="Text Box 14"/>
              <p:cNvSpPr txBox="1">
                <a:spLocks noChangeArrowheads="1"/>
              </p:cNvSpPr>
              <p:nvPr/>
            </p:nvSpPr>
            <p:spPr bwMode="auto">
              <a:xfrm>
                <a:off x="1690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+ 2</a:t>
                </a:r>
              </a:p>
            </p:txBody>
          </p:sp>
          <p:sp>
            <p:nvSpPr>
              <p:cNvPr id="53279" name="Text Box 15"/>
              <p:cNvSpPr txBox="1">
                <a:spLocks noChangeArrowheads="1"/>
              </p:cNvSpPr>
              <p:nvPr/>
            </p:nvSpPr>
            <p:spPr bwMode="auto">
              <a:xfrm>
                <a:off x="533" y="2115"/>
                <a:ext cx="18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1</a:t>
                </a:r>
              </a:p>
            </p:txBody>
          </p:sp>
        </p:grpSp>
        <p:grpSp>
          <p:nvGrpSpPr>
            <p:cNvPr id="53257" name="Group 16"/>
            <p:cNvGrpSpPr>
              <a:grpSpLocks/>
            </p:cNvGrpSpPr>
            <p:nvPr/>
          </p:nvGrpSpPr>
          <p:grpSpPr bwMode="auto">
            <a:xfrm>
              <a:off x="1428" y="2548"/>
              <a:ext cx="2005" cy="250"/>
              <a:chOff x="520" y="2115"/>
              <a:chExt cx="2005" cy="250"/>
            </a:xfrm>
          </p:grpSpPr>
          <p:sp>
            <p:nvSpPr>
              <p:cNvPr id="53266" name="Rectangle 17"/>
              <p:cNvSpPr>
                <a:spLocks noChangeArrowheads="1"/>
              </p:cNvSpPr>
              <p:nvPr/>
            </p:nvSpPr>
            <p:spPr bwMode="auto">
              <a:xfrm>
                <a:off x="74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P1</a:t>
                </a:r>
              </a:p>
            </p:txBody>
          </p:sp>
          <p:sp>
            <p:nvSpPr>
              <p:cNvPr id="53267" name="Rectangle 18"/>
              <p:cNvSpPr>
                <a:spLocks noChangeArrowheads="1"/>
              </p:cNvSpPr>
              <p:nvPr/>
            </p:nvSpPr>
            <p:spPr bwMode="auto">
              <a:xfrm>
                <a:off x="142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P2</a:t>
                </a:r>
              </a:p>
            </p:txBody>
          </p:sp>
          <p:sp>
            <p:nvSpPr>
              <p:cNvPr id="53268" name="Rectangle 19"/>
              <p:cNvSpPr>
                <a:spLocks noChangeArrowheads="1"/>
              </p:cNvSpPr>
              <p:nvPr/>
            </p:nvSpPr>
            <p:spPr bwMode="auto">
              <a:xfrm>
                <a:off x="2063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P3</a:t>
                </a:r>
              </a:p>
            </p:txBody>
          </p:sp>
          <p:sp>
            <p:nvSpPr>
              <p:cNvPr id="53269" name="Text Box 20"/>
              <p:cNvSpPr txBox="1">
                <a:spLocks noChangeArrowheads="1"/>
              </p:cNvSpPr>
              <p:nvPr/>
            </p:nvSpPr>
            <p:spPr bwMode="auto">
              <a:xfrm>
                <a:off x="2327" y="2115"/>
                <a:ext cx="19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=</a:t>
                </a:r>
              </a:p>
            </p:txBody>
          </p:sp>
          <p:sp>
            <p:nvSpPr>
              <p:cNvPr id="53270" name="Text Box 21"/>
              <p:cNvSpPr txBox="1">
                <a:spLocks noChangeArrowheads="1"/>
              </p:cNvSpPr>
              <p:nvPr/>
            </p:nvSpPr>
            <p:spPr bwMode="auto">
              <a:xfrm>
                <a:off x="1028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+ 4</a:t>
                </a:r>
              </a:p>
            </p:txBody>
          </p:sp>
          <p:sp>
            <p:nvSpPr>
              <p:cNvPr id="53271" name="Text Box 22"/>
              <p:cNvSpPr txBox="1">
                <a:spLocks noChangeArrowheads="1"/>
              </p:cNvSpPr>
              <p:nvPr/>
            </p:nvSpPr>
            <p:spPr bwMode="auto">
              <a:xfrm>
                <a:off x="1690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+ 5</a:t>
                </a:r>
              </a:p>
            </p:txBody>
          </p:sp>
          <p:sp>
            <p:nvSpPr>
              <p:cNvPr id="53272" name="Text Box 23"/>
              <p:cNvSpPr txBox="1">
                <a:spLocks noChangeArrowheads="1"/>
              </p:cNvSpPr>
              <p:nvPr/>
            </p:nvSpPr>
            <p:spPr bwMode="auto">
              <a:xfrm>
                <a:off x="520" y="2115"/>
                <a:ext cx="21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5</a:t>
                </a:r>
              </a:p>
            </p:txBody>
          </p:sp>
        </p:grpSp>
        <p:grpSp>
          <p:nvGrpSpPr>
            <p:cNvPr id="53258" name="Group 24"/>
            <p:cNvGrpSpPr>
              <a:grpSpLocks/>
            </p:cNvGrpSpPr>
            <p:nvPr/>
          </p:nvGrpSpPr>
          <p:grpSpPr bwMode="auto">
            <a:xfrm>
              <a:off x="1428" y="2865"/>
              <a:ext cx="2005" cy="250"/>
              <a:chOff x="520" y="2115"/>
              <a:chExt cx="2005" cy="250"/>
            </a:xfrm>
          </p:grpSpPr>
          <p:sp>
            <p:nvSpPr>
              <p:cNvPr id="53259" name="Rectangle 25"/>
              <p:cNvSpPr>
                <a:spLocks noChangeArrowheads="1"/>
              </p:cNvSpPr>
              <p:nvPr/>
            </p:nvSpPr>
            <p:spPr bwMode="auto">
              <a:xfrm>
                <a:off x="74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P1</a:t>
                </a:r>
              </a:p>
            </p:txBody>
          </p:sp>
          <p:sp>
            <p:nvSpPr>
              <p:cNvPr id="53260" name="Rectangle 26"/>
              <p:cNvSpPr>
                <a:spLocks noChangeArrowheads="1"/>
              </p:cNvSpPr>
              <p:nvPr/>
            </p:nvSpPr>
            <p:spPr bwMode="auto">
              <a:xfrm>
                <a:off x="1428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P2</a:t>
                </a:r>
              </a:p>
            </p:txBody>
          </p:sp>
          <p:sp>
            <p:nvSpPr>
              <p:cNvPr id="53261" name="Rectangle 27"/>
              <p:cNvSpPr>
                <a:spLocks noChangeArrowheads="1"/>
              </p:cNvSpPr>
              <p:nvPr/>
            </p:nvSpPr>
            <p:spPr bwMode="auto">
              <a:xfrm>
                <a:off x="2063" y="2161"/>
                <a:ext cx="318" cy="18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P3</a:t>
                </a:r>
              </a:p>
            </p:txBody>
          </p:sp>
          <p:sp>
            <p:nvSpPr>
              <p:cNvPr id="53262" name="Text Box 28"/>
              <p:cNvSpPr txBox="1">
                <a:spLocks noChangeArrowheads="1"/>
              </p:cNvSpPr>
              <p:nvPr/>
            </p:nvSpPr>
            <p:spPr bwMode="auto">
              <a:xfrm>
                <a:off x="2327" y="2115"/>
                <a:ext cx="19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=</a:t>
                </a:r>
              </a:p>
            </p:txBody>
          </p:sp>
          <p:sp>
            <p:nvSpPr>
              <p:cNvPr id="53263" name="Text Box 29"/>
              <p:cNvSpPr txBox="1">
                <a:spLocks noChangeArrowheads="1"/>
              </p:cNvSpPr>
              <p:nvPr/>
            </p:nvSpPr>
            <p:spPr bwMode="auto">
              <a:xfrm>
                <a:off x="1028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+ 5</a:t>
                </a:r>
              </a:p>
            </p:txBody>
          </p:sp>
          <p:sp>
            <p:nvSpPr>
              <p:cNvPr id="53264" name="Text Box 30"/>
              <p:cNvSpPr txBox="1">
                <a:spLocks noChangeArrowheads="1"/>
              </p:cNvSpPr>
              <p:nvPr/>
            </p:nvSpPr>
            <p:spPr bwMode="auto">
              <a:xfrm>
                <a:off x="1690" y="2115"/>
                <a:ext cx="3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+ 5</a:t>
                </a:r>
              </a:p>
            </p:txBody>
          </p:sp>
          <p:sp>
            <p:nvSpPr>
              <p:cNvPr id="53265" name="Text Box 31"/>
              <p:cNvSpPr txBox="1">
                <a:spLocks noChangeArrowheads="1"/>
              </p:cNvSpPr>
              <p:nvPr/>
            </p:nvSpPr>
            <p:spPr bwMode="auto">
              <a:xfrm>
                <a:off x="520" y="2115"/>
                <a:ext cx="21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Comic Sans MS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000099"/>
                  </a:buClr>
                  <a:buSzPct val="75000"/>
                  <a:buFont typeface="Wingdings" charset="2"/>
                  <a:buNone/>
                  <a:tabLst/>
                  <a:defRPr/>
                </a:pPr>
                <a:r>
                  <a:rPr kumimoji="0" lang="pl-PL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cs typeface="Arial" charset="0"/>
                  </a:rPr>
                  <a:t>4</a:t>
                </a:r>
              </a:p>
            </p:txBody>
          </p:sp>
        </p:grpSp>
      </p:grpSp>
      <p:sp>
        <p:nvSpPr>
          <p:cNvPr id="53252" name="Rectangle 34"/>
          <p:cNvSpPr>
            <a:spLocks noGrp="1" noChangeArrowheads="1"/>
          </p:cNvSpPr>
          <p:nvPr>
            <p:ph type="body" idx="1"/>
          </p:nvPr>
        </p:nvSpPr>
        <p:spPr>
          <a:xfrm>
            <a:off x="1516062" y="1052514"/>
            <a:ext cx="9151938" cy="1728787"/>
          </a:xfrm>
        </p:spPr>
        <p:txBody>
          <a:bodyPr vert="horz" lIns="90488" tIns="44450" rIns="90488" bIns="44450" rtlCol="0"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Source sends packets in batches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Forwarders keep all heard (innovative) packets in a buffer</a:t>
            </a:r>
            <a:endParaRPr lang="pl-PL" altLang="en-US">
              <a:latin typeface="Calibri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</a:pPr>
            <a:r>
              <a:rPr lang="en-US" altLang="en-US">
                <a:latin typeface="Calibri" charset="0"/>
              </a:rPr>
              <a:t>Nodes transmit linear combinations of buffered packets</a:t>
            </a:r>
            <a:endParaRPr lang="pl-PL" altLang="en-US">
              <a:latin typeface="Calibri" charset="0"/>
            </a:endParaRPr>
          </a:p>
        </p:txBody>
      </p:sp>
      <p:sp>
        <p:nvSpPr>
          <p:cNvPr id="35" name="Rectangle 34"/>
          <p:cNvSpPr txBox="1">
            <a:spLocks noChangeArrowheads="1"/>
          </p:cNvSpPr>
          <p:nvPr/>
        </p:nvSpPr>
        <p:spPr bwMode="auto">
          <a:xfrm>
            <a:off x="1524000" y="2743201"/>
            <a:ext cx="915193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Destination decodes once it receives enough combinations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Say batch is 3 packets</a:t>
            </a:r>
          </a:p>
        </p:txBody>
      </p:sp>
      <p:sp>
        <p:nvSpPr>
          <p:cNvPr id="36" name="Rectangle 34"/>
          <p:cNvSpPr txBox="1">
            <a:spLocks noChangeArrowheads="1"/>
          </p:cNvSpPr>
          <p:nvPr/>
        </p:nvSpPr>
        <p:spPr bwMode="auto">
          <a:xfrm>
            <a:off x="1516062" y="5421314"/>
            <a:ext cx="91519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Decoding is solving linear equations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Once it decoded a batch, the destination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acks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the batch and the source moves to next batch</a:t>
            </a:r>
          </a:p>
        </p:txBody>
      </p:sp>
      <p:sp>
        <p:nvSpPr>
          <p:cNvPr id="5325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54088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How Does MORE Work?</a:t>
            </a:r>
            <a:endParaRPr lang="pl-PL" altLang="en-US" dirty="0">
              <a:latin typeface="Calibri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6F53D-4959-4540-9AF4-A1BC3F6D5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301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1438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libri" charset="0"/>
              </a:rPr>
              <a:t>Network Coding</a:t>
            </a:r>
            <a:endParaRPr lang="pl-PL" altLang="en-US" dirty="0">
              <a:latin typeface="Calibri" charset="0"/>
            </a:endParaRPr>
          </a:p>
        </p:txBody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1268413"/>
            <a:ext cx="8001000" cy="5029200"/>
          </a:xfrm>
        </p:spPr>
        <p:txBody>
          <a:bodyPr>
            <a:normAutofit/>
          </a:bodyPr>
          <a:lstStyle/>
          <a:p>
            <a:pPr marL="0" indent="0">
              <a:buFont typeface="Wingdings" charset="2"/>
              <a:buChar char="§"/>
            </a:pPr>
            <a:r>
              <a:rPr lang="en-US" altLang="en-US" sz="3600" dirty="0">
                <a:latin typeface="Calibri" charset="0"/>
              </a:rPr>
              <a:t>Requires less coordination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3200" dirty="0">
                <a:latin typeface="Calibri" charset="0"/>
              </a:rPr>
              <a:t>No scheduler </a:t>
            </a:r>
          </a:p>
          <a:p>
            <a:pPr marL="0" indent="0">
              <a:buFont typeface="Wingdings" charset="2"/>
              <a:buChar char="§"/>
            </a:pPr>
            <a:r>
              <a:rPr lang="en-US" altLang="en-US" sz="3600" dirty="0">
                <a:latin typeface="Calibri" charset="0"/>
              </a:rPr>
              <a:t>More flexibility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3200" dirty="0">
                <a:latin typeface="Calibri" charset="0"/>
              </a:rPr>
              <a:t>One framework for unicast and multicast </a:t>
            </a:r>
          </a:p>
          <a:p>
            <a:pPr marL="0" indent="0">
              <a:buFont typeface="Wingdings" charset="2"/>
              <a:buChar char="§"/>
            </a:pPr>
            <a:r>
              <a:rPr lang="en-US" altLang="en-US" sz="3600" dirty="0">
                <a:latin typeface="Calibri" charset="0"/>
              </a:rPr>
              <a:t>More throughput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3200" dirty="0">
                <a:latin typeface="Calibri" charset="0"/>
              </a:rPr>
              <a:t>22% more than </a:t>
            </a:r>
            <a:r>
              <a:rPr lang="en-US" altLang="en-US" sz="3200" dirty="0" err="1">
                <a:latin typeface="Calibri" charset="0"/>
              </a:rPr>
              <a:t>ExOR</a:t>
            </a:r>
            <a:r>
              <a:rPr lang="en-US" altLang="en-US" sz="3200" dirty="0">
                <a:latin typeface="Calibri" charset="0"/>
              </a:rPr>
              <a:t> and 95% more than current shortest path routing</a:t>
            </a:r>
          </a:p>
          <a:p>
            <a:pPr marL="0" indent="0">
              <a:buFont typeface="Wingdings" charset="2"/>
              <a:buChar char="§"/>
            </a:pPr>
            <a:endParaRPr lang="en-US" altLang="en-US" sz="3600" dirty="0">
              <a:latin typeface="Calibri" charset="0"/>
            </a:endParaRPr>
          </a:p>
          <a:p>
            <a:pPr marL="0" indent="0">
              <a:buNone/>
            </a:pPr>
            <a:endParaRPr lang="pl-PL" altLang="en-US" sz="3600" dirty="0">
              <a:latin typeface="Calibri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ACDC6F-19EF-F74D-AD86-BAA14B4B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AAA90-E4E3-4ECE-8F84-8DCCCF374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AA11191-6783-4AA0-3FD4-4D45D78E3FB2}"/>
                  </a:ext>
                </a:extLst>
              </p14:cNvPr>
              <p14:cNvContentPartPr/>
              <p14:nvPr/>
            </p14:nvContentPartPr>
            <p14:xfrm>
              <a:off x="6450120" y="146736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AA11191-6783-4AA0-3FD4-4D45D78E3F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40760" y="1458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1329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F16D7-C387-9F4C-849F-D75AC2E6F967}"/>
              </a:ext>
            </a:extLst>
          </p:cNvPr>
          <p:cNvSpPr/>
          <p:nvPr/>
        </p:nvSpPr>
        <p:spPr>
          <a:xfrm>
            <a:off x="5854700" y="1092200"/>
            <a:ext cx="4013200" cy="6159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699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75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1692277" y="4192590"/>
            <a:ext cx="874077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Requires 4 transmissions </a:t>
            </a:r>
          </a:p>
          <a:p>
            <a:pPr marL="457200" marR="0" lvl="1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1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Alice to router; Router to Bob; Bob to router; Router to Alice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1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Can we exploit broadcast to do better?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28597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28644" marR="0" lvl="1" indent="-28574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28644" marR="0" lvl="1" indent="-28574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077" name="Picture 3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Group 4"/>
          <p:cNvGrpSpPr>
            <a:grpSpLocks/>
          </p:cNvGrpSpPr>
          <p:nvPr/>
        </p:nvGrpSpPr>
        <p:grpSpPr bwMode="auto">
          <a:xfrm>
            <a:off x="8520113" y="2873375"/>
            <a:ext cx="823912" cy="914400"/>
            <a:chOff x="3608" y="2349"/>
            <a:chExt cx="519" cy="576"/>
          </a:xfrm>
        </p:grpSpPr>
        <p:graphicFrame>
          <p:nvGraphicFramePr>
            <p:cNvPr id="3075" name="Object 5"/>
            <p:cNvGraphicFramePr>
              <a:graphicFrameLocks noChangeAspect="1"/>
            </p:cNvGraphicFramePr>
            <p:nvPr/>
          </p:nvGraphicFramePr>
          <p:xfrm>
            <a:off x="3608" y="2349"/>
            <a:ext cx="519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2152951" imgH="2400635" progId="MSPhotoEd.3">
                    <p:embed/>
                  </p:oleObj>
                </mc:Choice>
                <mc:Fallback>
                  <p:oleObj name="Photo Editor Photo" r:id="rId5" imgW="2152951" imgH="2400635" progId="MSPhotoEd.3">
                    <p:embed/>
                    <p:pic>
                      <p:nvPicPr>
                        <p:cNvPr id="307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8" y="2349"/>
                          <a:ext cx="519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95" name="Group 6"/>
            <p:cNvGrpSpPr>
              <a:grpSpLocks/>
            </p:cNvGrpSpPr>
            <p:nvPr/>
          </p:nvGrpSpPr>
          <p:grpSpPr bwMode="auto">
            <a:xfrm>
              <a:off x="4023" y="2358"/>
              <a:ext cx="42" cy="154"/>
              <a:chOff x="1426" y="2234"/>
              <a:chExt cx="42" cy="154"/>
            </a:xfrm>
          </p:grpSpPr>
          <p:sp>
            <p:nvSpPr>
              <p:cNvPr id="3096" name="Line 7"/>
              <p:cNvSpPr>
                <a:spLocks noChangeShapeType="1"/>
              </p:cNvSpPr>
              <p:nvPr/>
            </p:nvSpPr>
            <p:spPr bwMode="auto">
              <a:xfrm>
                <a:off x="1447" y="2241"/>
                <a:ext cx="0" cy="14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7" name="Oval 8"/>
              <p:cNvSpPr>
                <a:spLocks noChangeArrowheads="1"/>
              </p:cNvSpPr>
              <p:nvPr/>
            </p:nvSpPr>
            <p:spPr bwMode="auto">
              <a:xfrm>
                <a:off x="1426" y="2234"/>
                <a:ext cx="42" cy="4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79" name="Group 9"/>
          <p:cNvGrpSpPr>
            <a:grpSpLocks/>
          </p:cNvGrpSpPr>
          <p:nvPr/>
        </p:nvGrpSpPr>
        <p:grpSpPr bwMode="auto">
          <a:xfrm>
            <a:off x="2894013" y="2986090"/>
            <a:ext cx="1606550" cy="1279526"/>
            <a:chOff x="772" y="2231"/>
            <a:chExt cx="1012" cy="806"/>
          </a:xfrm>
        </p:grpSpPr>
        <p:grpSp>
          <p:nvGrpSpPr>
            <p:cNvPr id="3089" name="Group 10"/>
            <p:cNvGrpSpPr>
              <a:grpSpLocks/>
            </p:cNvGrpSpPr>
            <p:nvPr/>
          </p:nvGrpSpPr>
          <p:grpSpPr bwMode="auto">
            <a:xfrm>
              <a:off x="772" y="2231"/>
              <a:ext cx="1012" cy="806"/>
              <a:chOff x="779" y="2231"/>
              <a:chExt cx="1012" cy="806"/>
            </a:xfrm>
          </p:grpSpPr>
          <p:graphicFrame>
            <p:nvGraphicFramePr>
              <p:cNvPr id="3074" name="Object 4"/>
              <p:cNvGraphicFramePr>
                <a:graphicFrameLocks noChangeAspect="1"/>
              </p:cNvGraphicFramePr>
              <p:nvPr/>
            </p:nvGraphicFramePr>
            <p:xfrm>
              <a:off x="906" y="2231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3074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" y="2231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091" name="Group 12"/>
              <p:cNvGrpSpPr>
                <a:grpSpLocks/>
              </p:cNvGrpSpPr>
              <p:nvPr/>
            </p:nvGrpSpPr>
            <p:grpSpPr bwMode="auto">
              <a:xfrm>
                <a:off x="1300" y="2234"/>
                <a:ext cx="42" cy="154"/>
                <a:chOff x="1426" y="2234"/>
                <a:chExt cx="42" cy="154"/>
              </a:xfrm>
            </p:grpSpPr>
            <p:sp>
              <p:nvSpPr>
                <p:cNvPr id="3093" name="Line 13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4" name="Oval 14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92" name="Text Box 15"/>
              <p:cNvSpPr txBox="1">
                <a:spLocks noChangeArrowheads="1"/>
              </p:cNvSpPr>
              <p:nvPr/>
            </p:nvSpPr>
            <p:spPr bwMode="auto">
              <a:xfrm>
                <a:off x="779" y="28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3090" name="Rectangle 16"/>
            <p:cNvSpPr>
              <a:spLocks noChangeArrowheads="1"/>
            </p:cNvSpPr>
            <p:nvPr/>
          </p:nvSpPr>
          <p:spPr bwMode="auto">
            <a:xfrm>
              <a:off x="1069" y="2403"/>
              <a:ext cx="274" cy="2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1439761" name="Rectangle 17"/>
          <p:cNvSpPr>
            <a:spLocks noChangeArrowheads="1"/>
          </p:cNvSpPr>
          <p:nvPr/>
        </p:nvSpPr>
        <p:spPr bwMode="auto">
          <a:xfrm rot="19833042">
            <a:off x="3989389" y="2978152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39762" name="Rectangle 18"/>
          <p:cNvSpPr>
            <a:spLocks noChangeArrowheads="1"/>
          </p:cNvSpPr>
          <p:nvPr/>
        </p:nvSpPr>
        <p:spPr bwMode="auto">
          <a:xfrm rot="1373883">
            <a:off x="6615115" y="2416177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39763" name="Rectangle 19"/>
          <p:cNvSpPr>
            <a:spLocks noChangeArrowheads="1"/>
          </p:cNvSpPr>
          <p:nvPr/>
        </p:nvSpPr>
        <p:spPr bwMode="auto">
          <a:xfrm rot="1397671">
            <a:off x="8042276" y="3319463"/>
            <a:ext cx="427038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39764" name="Rectangle 20"/>
          <p:cNvSpPr>
            <a:spLocks noChangeArrowheads="1"/>
          </p:cNvSpPr>
          <p:nvPr/>
        </p:nvSpPr>
        <p:spPr bwMode="auto">
          <a:xfrm rot="19833042">
            <a:off x="5364164" y="2668588"/>
            <a:ext cx="427037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3084" name="Text Box 22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sp>
        <p:nvSpPr>
          <p:cNvPr id="3085" name="Text Box 30"/>
          <p:cNvSpPr txBox="1">
            <a:spLocks noChangeArrowheads="1"/>
          </p:cNvSpPr>
          <p:nvPr/>
        </p:nvSpPr>
        <p:spPr bwMode="auto">
          <a:xfrm>
            <a:off x="8715375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3086" name="Text Box 30"/>
          <p:cNvSpPr txBox="1">
            <a:spLocks noChangeArrowheads="1"/>
          </p:cNvSpPr>
          <p:nvPr/>
        </p:nvSpPr>
        <p:spPr bwMode="auto">
          <a:xfrm>
            <a:off x="3198813" y="2752726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sp>
        <p:nvSpPr>
          <p:cNvPr id="3088" name="Title 17"/>
          <p:cNvSpPr>
            <a:spLocks noGrp="1"/>
          </p:cNvSpPr>
          <p:nvPr>
            <p:ph type="title"/>
          </p:nvPr>
        </p:nvSpPr>
        <p:spPr>
          <a:xfrm>
            <a:off x="1535113" y="457200"/>
            <a:ext cx="9144000" cy="78105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333399"/>
                </a:solidFill>
                <a:latin typeface="Calibri" charset="0"/>
              </a:rPr>
              <a:t>Traditional Approach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8785226" y="3143253"/>
            <a:ext cx="434975" cy="33496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251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C 0.0665 -0.03866 0.13299 -0.07709 0.15972 -0.092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4397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C 0.07414 0.04028 0.14844 0.08056 0.18056 0.09908 C 0.21268 0.11759 0.19046 0.10857 0.19271 0.11042 " pathEditMode="relative" rAng="0" ptsTypes="AAA">
                                      <p:cBhvr>
                                        <p:cTn id="19" dur="1000" fill="hold"/>
                                        <p:tgtEl>
                                          <p:spTgt spid="1439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C -0.0717 -0.0426 -0.14323 -0.08519 -0.17187 -0.10255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439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C 8.33333E-7 0.00023 -0.09635 0.05208 -0.19271 0.1041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439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1439761" grpId="0" animBg="1"/>
      <p:bldP spid="1439761" grpId="1" animBg="1"/>
      <p:bldP spid="1439761" grpId="2" animBg="1"/>
      <p:bldP spid="1439762" grpId="0" animBg="1"/>
      <p:bldP spid="1439762" grpId="1" animBg="1"/>
      <p:bldP spid="1439762" grpId="2" animBg="1"/>
      <p:bldP spid="1439763" grpId="0" animBg="1"/>
      <p:bldP spid="1439763" grpId="1" animBg="1"/>
      <p:bldP spid="1439763" grpId="2" animBg="1"/>
      <p:bldP spid="1439764" grpId="0" animBg="1"/>
      <p:bldP spid="1439764" grpId="1" animBg="1"/>
      <p:bldP spid="1439764" grpId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901951" y="1516064"/>
            <a:ext cx="6315075" cy="2708275"/>
            <a:chOff x="860" y="995"/>
            <a:chExt cx="3978" cy="1706"/>
          </a:xfrm>
        </p:grpSpPr>
        <p:sp>
          <p:nvSpPr>
            <p:cNvPr id="1441795" name="Oval 3"/>
            <p:cNvSpPr>
              <a:spLocks noChangeArrowheads="1"/>
            </p:cNvSpPr>
            <p:nvPr/>
          </p:nvSpPr>
          <p:spPr bwMode="auto">
            <a:xfrm>
              <a:off x="2237" y="1326"/>
              <a:ext cx="1342" cy="713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6" name="Oval 4"/>
            <p:cNvSpPr>
              <a:spLocks noChangeArrowheads="1"/>
            </p:cNvSpPr>
            <p:nvPr/>
          </p:nvSpPr>
          <p:spPr bwMode="auto">
            <a:xfrm>
              <a:off x="1789" y="1249"/>
              <a:ext cx="2143" cy="921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7" name="Oval 5"/>
            <p:cNvSpPr>
              <a:spLocks noChangeArrowheads="1"/>
            </p:cNvSpPr>
            <p:nvPr/>
          </p:nvSpPr>
          <p:spPr bwMode="auto">
            <a:xfrm>
              <a:off x="860" y="995"/>
              <a:ext cx="3978" cy="1706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8" name="Oval 6"/>
            <p:cNvSpPr>
              <a:spLocks noChangeArrowheads="1"/>
            </p:cNvSpPr>
            <p:nvPr/>
          </p:nvSpPr>
          <p:spPr bwMode="auto">
            <a:xfrm>
              <a:off x="1325" y="1119"/>
              <a:ext cx="3076" cy="1307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4101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2" name="Group 9"/>
          <p:cNvGrpSpPr>
            <a:grpSpLocks/>
          </p:cNvGrpSpPr>
          <p:nvPr/>
        </p:nvGrpSpPr>
        <p:grpSpPr bwMode="auto">
          <a:xfrm>
            <a:off x="8520113" y="2873375"/>
            <a:ext cx="823912" cy="914400"/>
            <a:chOff x="3608" y="2349"/>
            <a:chExt cx="519" cy="576"/>
          </a:xfrm>
        </p:grpSpPr>
        <p:graphicFrame>
          <p:nvGraphicFramePr>
            <p:cNvPr id="4099" name="Object 5"/>
            <p:cNvGraphicFramePr>
              <a:graphicFrameLocks noChangeAspect="1"/>
            </p:cNvGraphicFramePr>
            <p:nvPr/>
          </p:nvGraphicFramePr>
          <p:xfrm>
            <a:off x="3608" y="2349"/>
            <a:ext cx="519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2152951" imgH="2400635" progId="MSPhotoEd.3">
                    <p:embed/>
                  </p:oleObj>
                </mc:Choice>
                <mc:Fallback>
                  <p:oleObj name="Photo Editor Photo" r:id="rId5" imgW="2152951" imgH="2400635" progId="MSPhotoEd.3">
                    <p:embed/>
                    <p:pic>
                      <p:nvPicPr>
                        <p:cNvPr id="409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8" y="2349"/>
                          <a:ext cx="519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149" name="Group 11"/>
            <p:cNvGrpSpPr>
              <a:grpSpLocks/>
            </p:cNvGrpSpPr>
            <p:nvPr/>
          </p:nvGrpSpPr>
          <p:grpSpPr bwMode="auto">
            <a:xfrm>
              <a:off x="4023" y="2358"/>
              <a:ext cx="42" cy="154"/>
              <a:chOff x="1426" y="2234"/>
              <a:chExt cx="42" cy="154"/>
            </a:xfrm>
          </p:grpSpPr>
          <p:sp>
            <p:nvSpPr>
              <p:cNvPr id="4150" name="Line 12"/>
              <p:cNvSpPr>
                <a:spLocks noChangeShapeType="1"/>
              </p:cNvSpPr>
              <p:nvPr/>
            </p:nvSpPr>
            <p:spPr bwMode="auto">
              <a:xfrm>
                <a:off x="1447" y="2241"/>
                <a:ext cx="0" cy="14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1" name="Oval 13"/>
              <p:cNvSpPr>
                <a:spLocks noChangeArrowheads="1"/>
              </p:cNvSpPr>
              <p:nvPr/>
            </p:nvSpPr>
            <p:spPr bwMode="auto">
              <a:xfrm>
                <a:off x="1426" y="2234"/>
                <a:ext cx="42" cy="4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103" name="Group 14"/>
          <p:cNvGrpSpPr>
            <a:grpSpLocks/>
          </p:cNvGrpSpPr>
          <p:nvPr/>
        </p:nvGrpSpPr>
        <p:grpSpPr bwMode="auto">
          <a:xfrm>
            <a:off x="2894013" y="2986090"/>
            <a:ext cx="1606550" cy="1279526"/>
            <a:chOff x="772" y="2231"/>
            <a:chExt cx="1012" cy="806"/>
          </a:xfrm>
        </p:grpSpPr>
        <p:grpSp>
          <p:nvGrpSpPr>
            <p:cNvPr id="4143" name="Group 15"/>
            <p:cNvGrpSpPr>
              <a:grpSpLocks/>
            </p:cNvGrpSpPr>
            <p:nvPr/>
          </p:nvGrpSpPr>
          <p:grpSpPr bwMode="auto">
            <a:xfrm>
              <a:off x="772" y="2231"/>
              <a:ext cx="1012" cy="806"/>
              <a:chOff x="779" y="2231"/>
              <a:chExt cx="1012" cy="806"/>
            </a:xfrm>
          </p:grpSpPr>
          <p:graphicFrame>
            <p:nvGraphicFramePr>
              <p:cNvPr id="4098" name="Object 4"/>
              <p:cNvGraphicFramePr>
                <a:graphicFrameLocks noChangeAspect="1"/>
              </p:cNvGraphicFramePr>
              <p:nvPr/>
            </p:nvGraphicFramePr>
            <p:xfrm>
              <a:off x="906" y="2231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4098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" y="2231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145" name="Group 17"/>
              <p:cNvGrpSpPr>
                <a:grpSpLocks/>
              </p:cNvGrpSpPr>
              <p:nvPr/>
            </p:nvGrpSpPr>
            <p:grpSpPr bwMode="auto">
              <a:xfrm>
                <a:off x="1300" y="2234"/>
                <a:ext cx="42" cy="154"/>
                <a:chOff x="1426" y="2234"/>
                <a:chExt cx="42" cy="154"/>
              </a:xfrm>
            </p:grpSpPr>
            <p:sp>
              <p:nvSpPr>
                <p:cNvPr id="4147" name="Line 18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8" name="Oval 19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46" name="Text Box 20"/>
              <p:cNvSpPr txBox="1">
                <a:spLocks noChangeArrowheads="1"/>
              </p:cNvSpPr>
              <p:nvPr/>
            </p:nvSpPr>
            <p:spPr bwMode="auto">
              <a:xfrm>
                <a:off x="779" y="28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4144" name="Rectangle 21"/>
            <p:cNvSpPr>
              <a:spLocks noChangeArrowheads="1"/>
            </p:cNvSpPr>
            <p:nvPr/>
          </p:nvSpPr>
          <p:spPr bwMode="auto">
            <a:xfrm>
              <a:off x="1069" y="2403"/>
              <a:ext cx="274" cy="2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1441814" name="Rectangle 22"/>
          <p:cNvSpPr>
            <a:spLocks noChangeArrowheads="1"/>
          </p:cNvSpPr>
          <p:nvPr/>
        </p:nvSpPr>
        <p:spPr bwMode="auto">
          <a:xfrm rot="19833042">
            <a:off x="3989389" y="2978152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1441815" name="Rectangle 23"/>
          <p:cNvSpPr>
            <a:spLocks noChangeArrowheads="1"/>
          </p:cNvSpPr>
          <p:nvPr/>
        </p:nvSpPr>
        <p:spPr bwMode="auto">
          <a:xfrm rot="1397671">
            <a:off x="8108951" y="3041652"/>
            <a:ext cx="427038" cy="18891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106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92638" y="1752602"/>
            <a:ext cx="2597150" cy="520701"/>
            <a:chOff x="1944" y="912"/>
            <a:chExt cx="1636" cy="328"/>
          </a:xfrm>
        </p:grpSpPr>
        <p:sp>
          <p:nvSpPr>
            <p:cNvPr id="4134" name="Rectangle 27"/>
            <p:cNvSpPr>
              <a:spLocks noChangeArrowheads="1"/>
            </p:cNvSpPr>
            <p:nvPr/>
          </p:nvSpPr>
          <p:spPr bwMode="auto">
            <a:xfrm>
              <a:off x="1944" y="1006"/>
              <a:ext cx="279" cy="117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5" name="Rectangle 28"/>
            <p:cNvSpPr>
              <a:spLocks noChangeArrowheads="1"/>
            </p:cNvSpPr>
            <p:nvPr/>
          </p:nvSpPr>
          <p:spPr bwMode="auto">
            <a:xfrm>
              <a:off x="2724" y="1017"/>
              <a:ext cx="288" cy="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6" name="Text Box 29"/>
            <p:cNvSpPr txBox="1">
              <a:spLocks noChangeArrowheads="1"/>
            </p:cNvSpPr>
            <p:nvPr/>
          </p:nvSpPr>
          <p:spPr bwMode="auto">
            <a:xfrm>
              <a:off x="2238" y="938"/>
              <a:ext cx="5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XOR</a:t>
              </a:r>
            </a:p>
          </p:txBody>
        </p:sp>
        <p:grpSp>
          <p:nvGrpSpPr>
            <p:cNvPr id="4137" name="Group 30"/>
            <p:cNvGrpSpPr>
              <a:grpSpLocks/>
            </p:cNvGrpSpPr>
            <p:nvPr/>
          </p:nvGrpSpPr>
          <p:grpSpPr bwMode="auto">
            <a:xfrm>
              <a:off x="3311" y="995"/>
              <a:ext cx="269" cy="131"/>
              <a:chOff x="2730" y="1756"/>
              <a:chExt cx="269" cy="131"/>
            </a:xfrm>
          </p:grpSpPr>
          <p:sp>
            <p:nvSpPr>
              <p:cNvPr id="4139" name="Rectangle 31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40" name="Line 32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1" name="Line 33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2" name="Line 34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38" name="Text Box 35"/>
            <p:cNvSpPr txBox="1">
              <a:spLocks noChangeArrowheads="1"/>
            </p:cNvSpPr>
            <p:nvPr/>
          </p:nvSpPr>
          <p:spPr bwMode="auto">
            <a:xfrm>
              <a:off x="3032" y="912"/>
              <a:ext cx="224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</p:grpSp>
      <p:sp>
        <p:nvSpPr>
          <p:cNvPr id="1441828" name="Text Box 36"/>
          <p:cNvSpPr txBox="1">
            <a:spLocks noChangeArrowheads="1"/>
          </p:cNvSpPr>
          <p:nvPr/>
        </p:nvSpPr>
        <p:spPr bwMode="auto">
          <a:xfrm>
            <a:off x="3005140" y="3841752"/>
            <a:ext cx="90487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XOR</a:t>
            </a:r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4217990" y="3789354"/>
            <a:ext cx="784225" cy="520698"/>
            <a:chOff x="1697" y="2387"/>
            <a:chExt cx="494" cy="328"/>
          </a:xfrm>
        </p:grpSpPr>
        <p:sp>
          <p:nvSpPr>
            <p:cNvPr id="4132" name="Rectangle 38"/>
            <p:cNvSpPr>
              <a:spLocks noChangeArrowheads="1"/>
            </p:cNvSpPr>
            <p:nvPr/>
          </p:nvSpPr>
          <p:spPr bwMode="auto">
            <a:xfrm>
              <a:off x="1912" y="2486"/>
              <a:ext cx="279" cy="117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3" name="Text Box 39"/>
            <p:cNvSpPr txBox="1">
              <a:spLocks noChangeArrowheads="1"/>
            </p:cNvSpPr>
            <p:nvPr/>
          </p:nvSpPr>
          <p:spPr bwMode="auto">
            <a:xfrm>
              <a:off x="1697" y="2387"/>
              <a:ext cx="31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</p:grpSp>
      <p:sp>
        <p:nvSpPr>
          <p:cNvPr id="1441832" name="Rectangle 40"/>
          <p:cNvSpPr>
            <a:spLocks noChangeArrowheads="1"/>
          </p:cNvSpPr>
          <p:nvPr/>
        </p:nvSpPr>
        <p:spPr bwMode="auto">
          <a:xfrm>
            <a:off x="3768725" y="3954463"/>
            <a:ext cx="463550" cy="1889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2627314" y="3816351"/>
            <a:ext cx="6038850" cy="322263"/>
            <a:chOff x="695" y="2404"/>
            <a:chExt cx="3804" cy="203"/>
          </a:xfrm>
        </p:grpSpPr>
        <p:grpSp>
          <p:nvGrpSpPr>
            <p:cNvPr id="4122" name="Group 42"/>
            <p:cNvGrpSpPr>
              <a:grpSpLocks/>
            </p:cNvGrpSpPr>
            <p:nvPr/>
          </p:nvGrpSpPr>
          <p:grpSpPr bwMode="auto">
            <a:xfrm>
              <a:off x="695" y="2476"/>
              <a:ext cx="269" cy="131"/>
              <a:chOff x="2730" y="1756"/>
              <a:chExt cx="269" cy="131"/>
            </a:xfrm>
          </p:grpSpPr>
          <p:sp>
            <p:nvSpPr>
              <p:cNvPr id="4128" name="Rectangle 43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29" name="Line 44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0" name="Line 45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1" name="Line 46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23" name="Group 47"/>
            <p:cNvGrpSpPr>
              <a:grpSpLocks/>
            </p:cNvGrpSpPr>
            <p:nvPr/>
          </p:nvGrpSpPr>
          <p:grpSpPr bwMode="auto">
            <a:xfrm>
              <a:off x="4230" y="2404"/>
              <a:ext cx="269" cy="131"/>
              <a:chOff x="2730" y="1756"/>
              <a:chExt cx="269" cy="131"/>
            </a:xfrm>
          </p:grpSpPr>
          <p:sp>
            <p:nvSpPr>
              <p:cNvPr id="4124" name="Rectangle 48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25" name="Line 49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6" name="Line 50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7" name="Line 51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52"/>
          <p:cNvGrpSpPr>
            <a:grpSpLocks/>
          </p:cNvGrpSpPr>
          <p:nvPr/>
        </p:nvGrpSpPr>
        <p:grpSpPr bwMode="auto">
          <a:xfrm>
            <a:off x="8594725" y="3662354"/>
            <a:ext cx="1995488" cy="520698"/>
            <a:chOff x="4454" y="2307"/>
            <a:chExt cx="1257" cy="328"/>
          </a:xfrm>
        </p:grpSpPr>
        <p:sp>
          <p:nvSpPr>
            <p:cNvPr id="4118" name="Rectangle 53"/>
            <p:cNvSpPr>
              <a:spLocks noChangeArrowheads="1"/>
            </p:cNvSpPr>
            <p:nvPr/>
          </p:nvSpPr>
          <p:spPr bwMode="auto">
            <a:xfrm>
              <a:off x="5432" y="2406"/>
              <a:ext cx="279" cy="1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19" name="Text Box 54"/>
            <p:cNvSpPr txBox="1">
              <a:spLocks noChangeArrowheads="1"/>
            </p:cNvSpPr>
            <p:nvPr/>
          </p:nvSpPr>
          <p:spPr bwMode="auto">
            <a:xfrm>
              <a:off x="4454" y="2355"/>
              <a:ext cx="5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XOR </a:t>
              </a:r>
            </a:p>
          </p:txBody>
        </p:sp>
        <p:sp>
          <p:nvSpPr>
            <p:cNvPr id="4120" name="Text Box 55"/>
            <p:cNvSpPr txBox="1">
              <a:spLocks noChangeArrowheads="1"/>
            </p:cNvSpPr>
            <p:nvPr/>
          </p:nvSpPr>
          <p:spPr bwMode="auto">
            <a:xfrm>
              <a:off x="5217" y="2307"/>
              <a:ext cx="289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  <p:sp>
          <p:nvSpPr>
            <p:cNvPr id="4121" name="Rectangle 56"/>
            <p:cNvSpPr>
              <a:spLocks noChangeArrowheads="1"/>
            </p:cNvSpPr>
            <p:nvPr/>
          </p:nvSpPr>
          <p:spPr bwMode="auto">
            <a:xfrm>
              <a:off x="4948" y="2419"/>
              <a:ext cx="292" cy="119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4113" name="Text Box 30"/>
          <p:cNvSpPr txBox="1">
            <a:spLocks noChangeArrowheads="1"/>
          </p:cNvSpPr>
          <p:nvPr/>
        </p:nvSpPr>
        <p:spPr bwMode="auto">
          <a:xfrm>
            <a:off x="8715375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4114" name="Text Box 30"/>
          <p:cNvSpPr txBox="1">
            <a:spLocks noChangeArrowheads="1"/>
          </p:cNvSpPr>
          <p:nvPr/>
        </p:nvSpPr>
        <p:spPr bwMode="auto">
          <a:xfrm>
            <a:off x="3198813" y="2752726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sp>
        <p:nvSpPr>
          <p:cNvPr id="4116" name="Title 17"/>
          <p:cNvSpPr>
            <a:spLocks noGrp="1"/>
          </p:cNvSpPr>
          <p:nvPr>
            <p:ph type="title"/>
          </p:nvPr>
        </p:nvSpPr>
        <p:spPr>
          <a:xfrm>
            <a:off x="1535113" y="457200"/>
            <a:ext cx="9144000" cy="78105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333399"/>
                </a:solidFill>
                <a:latin typeface="Calibri" charset="0"/>
              </a:rPr>
              <a:t>COPE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1692277" y="4370389"/>
            <a:ext cx="87407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Requires 3 transmissions instead of 4 </a:t>
            </a:r>
          </a:p>
          <a:p>
            <a:pPr marL="457200" marR="0" lvl="1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Alice to router; Bob to router; and router to both Alice and Bob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8785226" y="3143253"/>
            <a:ext cx="434975" cy="33496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6580" y="5561018"/>
            <a:ext cx="8512176" cy="95410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Network Coding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 3 Transmissions instead of 4</a:t>
            </a:r>
          </a:p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 Increases Throughput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34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77778E-6 C 0.0665 -0.03866 0.13299 -0.07709 0.15973 -0.0926 " pathEditMode="relative" ptsTypes="aA">
                                      <p:cBhvr>
                                        <p:cTn id="9" dur="1000" fill="hold"/>
                                        <p:tgtEl>
                                          <p:spTgt spid="1441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C -0.0717 -0.04259 -0.14323 -0.08518 -0.17187 -0.10254 " pathEditMode="relative" ptsTypes="aA">
                                      <p:cBhvr>
                                        <p:cTn id="19" dur="1000" fill="hold"/>
                                        <p:tgtEl>
                                          <p:spTgt spid="14418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814" grpId="0" animBg="1"/>
      <p:bldP spid="1441814" grpId="1" animBg="1"/>
      <p:bldP spid="1441814" grpId="2" animBg="1"/>
      <p:bldP spid="1441815" grpId="0" animBg="1"/>
      <p:bldP spid="1441815" grpId="1" animBg="1"/>
      <p:bldP spid="1441815" grpId="2" animBg="1"/>
      <p:bldP spid="1441828" grpId="0"/>
      <p:bldP spid="1441832" grpId="0" animBg="1"/>
      <p:bldP spid="66" grpId="0" build="p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sp>
        <p:nvSpPr>
          <p:cNvPr id="4116" name="Title 17"/>
          <p:cNvSpPr>
            <a:spLocks noGrp="1"/>
          </p:cNvSpPr>
          <p:nvPr>
            <p:ph type="title"/>
          </p:nvPr>
        </p:nvSpPr>
        <p:spPr>
          <a:xfrm>
            <a:off x="1535113" y="0"/>
            <a:ext cx="9144000" cy="78105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333399"/>
                </a:solidFill>
                <a:latin typeface="Calibri" charset="0"/>
              </a:rPr>
              <a:t>Beyond Duplex Communications</a:t>
            </a:r>
          </a:p>
        </p:txBody>
      </p:sp>
      <p:sp>
        <p:nvSpPr>
          <p:cNvPr id="4" name="Oval 3"/>
          <p:cNvSpPr/>
          <p:nvPr/>
        </p:nvSpPr>
        <p:spPr>
          <a:xfrm>
            <a:off x="3171894" y="3400434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62" name="Oval 61"/>
          <p:cNvSpPr/>
          <p:nvPr/>
        </p:nvSpPr>
        <p:spPr>
          <a:xfrm>
            <a:off x="8775550" y="1056605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63" name="Oval 62"/>
          <p:cNvSpPr/>
          <p:nvPr/>
        </p:nvSpPr>
        <p:spPr>
          <a:xfrm>
            <a:off x="3171894" y="1118042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64" name="Oval 63"/>
          <p:cNvSpPr/>
          <p:nvPr/>
        </p:nvSpPr>
        <p:spPr>
          <a:xfrm>
            <a:off x="8748578" y="3273406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sp>
        <p:nvSpPr>
          <p:cNvPr id="65" name="Content Placeholder 2"/>
          <p:cNvSpPr txBox="1">
            <a:spLocks/>
          </p:cNvSpPr>
          <p:nvPr/>
        </p:nvSpPr>
        <p:spPr bwMode="auto">
          <a:xfrm>
            <a:off x="1689100" y="4611681"/>
            <a:ext cx="87407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4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Two communication flows that intersect at a router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>
            <a:stCxn id="63" idx="5"/>
            <a:endCxn id="4101" idx="1"/>
          </p:cNvCxnSpPr>
          <p:nvPr/>
        </p:nvCxnSpPr>
        <p:spPr>
          <a:xfrm>
            <a:off x="3551299" y="1496113"/>
            <a:ext cx="2219265" cy="920856"/>
          </a:xfrm>
          <a:prstGeom prst="straightConnector1">
            <a:avLst/>
          </a:prstGeom>
          <a:ln w="28575">
            <a:solidFill>
              <a:srgbClr val="000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4106" idx="0"/>
            <a:endCxn id="64" idx="2"/>
          </p:cNvCxnSpPr>
          <p:nvPr/>
        </p:nvCxnSpPr>
        <p:spPr>
          <a:xfrm>
            <a:off x="6472238" y="2662239"/>
            <a:ext cx="2276340" cy="832636"/>
          </a:xfrm>
          <a:prstGeom prst="straightConnector1">
            <a:avLst/>
          </a:prstGeom>
          <a:ln w="28575">
            <a:solidFill>
              <a:srgbClr val="000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62" idx="3"/>
            <a:endCxn id="4101" idx="3"/>
          </p:cNvCxnSpPr>
          <p:nvPr/>
        </p:nvCxnSpPr>
        <p:spPr>
          <a:xfrm flipH="1">
            <a:off x="6594476" y="1434677"/>
            <a:ext cx="2246171" cy="982293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4" idx="7"/>
          </p:cNvCxnSpPr>
          <p:nvPr/>
        </p:nvCxnSpPr>
        <p:spPr>
          <a:xfrm flipH="1">
            <a:off x="3551299" y="2662239"/>
            <a:ext cx="2219265" cy="803062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6544978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2600" y="-1219200"/>
            <a:ext cx="5486400" cy="5486400"/>
            <a:chOff x="-838200" y="-1243657"/>
            <a:chExt cx="5486400" cy="5486400"/>
          </a:xfrm>
        </p:grpSpPr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1412944" y="882311"/>
              <a:ext cx="914400" cy="9144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955744" y="425111"/>
              <a:ext cx="1828800" cy="18288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6" name="Oval 3"/>
            <p:cNvSpPr>
              <a:spLocks noChangeArrowheads="1"/>
            </p:cNvSpPr>
            <p:nvPr/>
          </p:nvSpPr>
          <p:spPr bwMode="auto">
            <a:xfrm>
              <a:off x="498544" y="0"/>
              <a:ext cx="2743200" cy="27432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7" name="Oval 3"/>
            <p:cNvSpPr>
              <a:spLocks noChangeArrowheads="1"/>
            </p:cNvSpPr>
            <p:nvPr/>
          </p:nvSpPr>
          <p:spPr bwMode="auto">
            <a:xfrm>
              <a:off x="76200" y="-457200"/>
              <a:ext cx="3657600" cy="36576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8" name="Oval 3"/>
            <p:cNvSpPr>
              <a:spLocks noChangeArrowheads="1"/>
            </p:cNvSpPr>
            <p:nvPr/>
          </p:nvSpPr>
          <p:spPr bwMode="auto">
            <a:xfrm>
              <a:off x="-334286" y="-914400"/>
              <a:ext cx="4572000" cy="45720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9" name="Oval 3"/>
            <p:cNvSpPr>
              <a:spLocks noChangeArrowheads="1"/>
            </p:cNvSpPr>
            <p:nvPr/>
          </p:nvSpPr>
          <p:spPr bwMode="auto">
            <a:xfrm>
              <a:off x="-838200" y="-1243657"/>
              <a:ext cx="5486400" cy="54864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4101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sp>
        <p:nvSpPr>
          <p:cNvPr id="4116" name="Title 17"/>
          <p:cNvSpPr>
            <a:spLocks noGrp="1"/>
          </p:cNvSpPr>
          <p:nvPr>
            <p:ph type="title"/>
          </p:nvPr>
        </p:nvSpPr>
        <p:spPr>
          <a:xfrm>
            <a:off x="1535113" y="0"/>
            <a:ext cx="9144000" cy="78105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333399"/>
                </a:solidFill>
                <a:latin typeface="Calibri" charset="0"/>
              </a:rPr>
              <a:t>Beyond Duplex Communications</a:t>
            </a:r>
          </a:p>
        </p:txBody>
      </p:sp>
      <p:sp>
        <p:nvSpPr>
          <p:cNvPr id="4" name="Oval 3"/>
          <p:cNvSpPr/>
          <p:nvPr/>
        </p:nvSpPr>
        <p:spPr>
          <a:xfrm>
            <a:off x="3171894" y="3400434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62" name="Oval 61"/>
          <p:cNvSpPr/>
          <p:nvPr/>
        </p:nvSpPr>
        <p:spPr>
          <a:xfrm>
            <a:off x="8775550" y="1056605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63" name="Oval 62"/>
          <p:cNvSpPr/>
          <p:nvPr/>
        </p:nvSpPr>
        <p:spPr>
          <a:xfrm>
            <a:off x="3171894" y="1118042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4" name="Oval 63"/>
          <p:cNvSpPr/>
          <p:nvPr/>
        </p:nvSpPr>
        <p:spPr>
          <a:xfrm>
            <a:off x="8748578" y="3273406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sp>
        <p:nvSpPr>
          <p:cNvPr id="22" name="Rectangle 40"/>
          <p:cNvSpPr>
            <a:spLocks noChangeArrowheads="1"/>
          </p:cNvSpPr>
          <p:nvPr/>
        </p:nvSpPr>
        <p:spPr bwMode="auto">
          <a:xfrm>
            <a:off x="5266649" y="2604294"/>
            <a:ext cx="463550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3" name="Rectangle 40"/>
          <p:cNvSpPr>
            <a:spLocks noChangeArrowheads="1"/>
          </p:cNvSpPr>
          <p:nvPr/>
        </p:nvSpPr>
        <p:spPr bwMode="auto">
          <a:xfrm>
            <a:off x="2641045" y="3494422"/>
            <a:ext cx="463550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755844" y="4011362"/>
            <a:ext cx="3721101" cy="49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4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D2 overhears S1’s packet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303598" y="-1295400"/>
            <a:ext cx="5486400" cy="5486400"/>
            <a:chOff x="-838200" y="-1243657"/>
            <a:chExt cx="5486400" cy="5486400"/>
          </a:xfrm>
        </p:grpSpPr>
        <p:sp>
          <p:nvSpPr>
            <p:cNvPr id="26" name="Oval 3"/>
            <p:cNvSpPr>
              <a:spLocks noChangeArrowheads="1"/>
            </p:cNvSpPr>
            <p:nvPr/>
          </p:nvSpPr>
          <p:spPr bwMode="auto">
            <a:xfrm>
              <a:off x="1412944" y="882311"/>
              <a:ext cx="914400" cy="9144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955744" y="425111"/>
              <a:ext cx="1828800" cy="18288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" name="Oval 3"/>
            <p:cNvSpPr>
              <a:spLocks noChangeArrowheads="1"/>
            </p:cNvSpPr>
            <p:nvPr/>
          </p:nvSpPr>
          <p:spPr bwMode="auto">
            <a:xfrm>
              <a:off x="498544" y="0"/>
              <a:ext cx="2743200" cy="27432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9" name="Oval 3"/>
            <p:cNvSpPr>
              <a:spLocks noChangeArrowheads="1"/>
            </p:cNvSpPr>
            <p:nvPr/>
          </p:nvSpPr>
          <p:spPr bwMode="auto">
            <a:xfrm>
              <a:off x="76200" y="-457200"/>
              <a:ext cx="3657600" cy="36576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0" name="Oval 3"/>
            <p:cNvSpPr>
              <a:spLocks noChangeArrowheads="1"/>
            </p:cNvSpPr>
            <p:nvPr/>
          </p:nvSpPr>
          <p:spPr bwMode="auto">
            <a:xfrm>
              <a:off x="-334286" y="-914400"/>
              <a:ext cx="4572000" cy="45720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1" name="Oval 3"/>
            <p:cNvSpPr>
              <a:spLocks noChangeArrowheads="1"/>
            </p:cNvSpPr>
            <p:nvPr/>
          </p:nvSpPr>
          <p:spPr bwMode="auto">
            <a:xfrm>
              <a:off x="-838200" y="-1243657"/>
              <a:ext cx="5486400" cy="5486400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32" name="Rectangle 40"/>
          <p:cNvSpPr>
            <a:spLocks noChangeArrowheads="1"/>
          </p:cNvSpPr>
          <p:nvPr/>
        </p:nvSpPr>
        <p:spPr bwMode="auto">
          <a:xfrm>
            <a:off x="6605613" y="2604294"/>
            <a:ext cx="463550" cy="1889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33" name="Rectangle 40"/>
          <p:cNvSpPr>
            <a:spLocks noChangeArrowheads="1"/>
          </p:cNvSpPr>
          <p:nvPr/>
        </p:nvSpPr>
        <p:spPr bwMode="auto">
          <a:xfrm>
            <a:off x="9296137" y="3401392"/>
            <a:ext cx="463550" cy="1889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7058755" y="3988732"/>
            <a:ext cx="3721101" cy="49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4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D1 overhears S2’s packet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854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32" grpId="0" animBg="1"/>
      <p:bldP spid="3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3"/>
          <p:cNvSpPr>
            <a:spLocks noChangeArrowheads="1"/>
          </p:cNvSpPr>
          <p:nvPr/>
        </p:nvSpPr>
        <p:spPr bwMode="auto">
          <a:xfrm>
            <a:off x="4711815" y="5533612"/>
            <a:ext cx="3407702" cy="91440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5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9" name="Oval 3"/>
          <p:cNvSpPr>
            <a:spLocks noChangeArrowheads="1"/>
          </p:cNvSpPr>
          <p:nvPr/>
        </p:nvSpPr>
        <p:spPr bwMode="auto">
          <a:xfrm>
            <a:off x="2812151" y="5509610"/>
            <a:ext cx="3407702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8" name="Oval 3"/>
          <p:cNvSpPr>
            <a:spLocks noChangeArrowheads="1"/>
          </p:cNvSpPr>
          <p:nvPr/>
        </p:nvSpPr>
        <p:spPr bwMode="auto">
          <a:xfrm>
            <a:off x="1137953" y="3490090"/>
            <a:ext cx="7235687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charset="2"/>
              <a:buChar char="•"/>
            </a:pPr>
            <a:endParaRPr lang="x-none" altLang="x-none">
              <a:latin typeface="Comic Sans MS" charset="0"/>
              <a:ea typeface="Gungsuh" charset="-127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2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88" y="1284016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/>
              <a:t>Problem: A wants to transmit a packet to C </a:t>
            </a: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3743796" y="210223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6182547" y="203074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8056497" y="210995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3931122" y="1964123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5592791" y="1961681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7429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</a:t>
            </a:fld>
            <a:endParaRPr lang="en-US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2109788" y="2907386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/>
              <a:t>Option 1: </a:t>
            </a:r>
            <a:r>
              <a:rPr lang="en-US" sz="2400" dirty="0"/>
              <a:t>A increases its power such that its </a:t>
            </a:r>
            <a:r>
              <a:rPr lang="en-US" sz="2400"/>
              <a:t>packet reaches C</a:t>
            </a:r>
            <a:endParaRPr lang="en-US" sz="2400" dirty="0"/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2109788" y="4624249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 dirty="0"/>
              <a:t>Option 2: A sends that packet to B which intern send it to C</a:t>
            </a:r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3646298" y="373590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6085049" y="366441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7958999" y="374362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39" name="Group 356"/>
          <p:cNvGrpSpPr>
            <a:grpSpLocks/>
          </p:cNvGrpSpPr>
          <p:nvPr/>
        </p:nvGrpSpPr>
        <p:grpSpPr bwMode="auto">
          <a:xfrm>
            <a:off x="3833624" y="3597793"/>
            <a:ext cx="627063" cy="642937"/>
            <a:chOff x="313" y="1497"/>
            <a:chExt cx="1152" cy="1014"/>
          </a:xfrm>
        </p:grpSpPr>
        <p:pic>
          <p:nvPicPr>
            <p:cNvPr id="40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356"/>
          <p:cNvGrpSpPr>
            <a:grpSpLocks/>
          </p:cNvGrpSpPr>
          <p:nvPr/>
        </p:nvGrpSpPr>
        <p:grpSpPr bwMode="auto">
          <a:xfrm>
            <a:off x="5495293" y="3595351"/>
            <a:ext cx="627062" cy="644525"/>
            <a:chOff x="313" y="1497"/>
            <a:chExt cx="1152" cy="1014"/>
          </a:xfrm>
        </p:grpSpPr>
        <p:pic>
          <p:nvPicPr>
            <p:cNvPr id="4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356"/>
          <p:cNvGrpSpPr>
            <a:grpSpLocks/>
          </p:cNvGrpSpPr>
          <p:nvPr/>
        </p:nvGrpSpPr>
        <p:grpSpPr bwMode="auto">
          <a:xfrm>
            <a:off x="7331936" y="3610682"/>
            <a:ext cx="627062" cy="642938"/>
            <a:chOff x="313" y="1497"/>
            <a:chExt cx="1152" cy="1014"/>
          </a:xfrm>
        </p:grpSpPr>
        <p:pic>
          <p:nvPicPr>
            <p:cNvPr id="5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3710102" y="5774146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54" name="Text Box 48"/>
          <p:cNvSpPr txBox="1">
            <a:spLocks noChangeArrowheads="1"/>
          </p:cNvSpPr>
          <p:nvPr/>
        </p:nvSpPr>
        <p:spPr bwMode="auto">
          <a:xfrm>
            <a:off x="6148853" y="5702658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55" name="Text Box 49"/>
          <p:cNvSpPr txBox="1">
            <a:spLocks noChangeArrowheads="1"/>
          </p:cNvSpPr>
          <p:nvPr/>
        </p:nvSpPr>
        <p:spPr bwMode="auto">
          <a:xfrm>
            <a:off x="8022803" y="5781868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56" name="Group 356"/>
          <p:cNvGrpSpPr>
            <a:grpSpLocks/>
          </p:cNvGrpSpPr>
          <p:nvPr/>
        </p:nvGrpSpPr>
        <p:grpSpPr bwMode="auto">
          <a:xfrm>
            <a:off x="3897428" y="5636034"/>
            <a:ext cx="627063" cy="642937"/>
            <a:chOff x="313" y="1497"/>
            <a:chExt cx="1152" cy="1014"/>
          </a:xfrm>
        </p:grpSpPr>
        <p:pic>
          <p:nvPicPr>
            <p:cNvPr id="5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356"/>
          <p:cNvGrpSpPr>
            <a:grpSpLocks/>
          </p:cNvGrpSpPr>
          <p:nvPr/>
        </p:nvGrpSpPr>
        <p:grpSpPr bwMode="auto">
          <a:xfrm>
            <a:off x="5559097" y="5633592"/>
            <a:ext cx="627062" cy="644525"/>
            <a:chOff x="313" y="1497"/>
            <a:chExt cx="1152" cy="1014"/>
          </a:xfrm>
        </p:grpSpPr>
        <p:pic>
          <p:nvPicPr>
            <p:cNvPr id="6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356"/>
          <p:cNvGrpSpPr>
            <a:grpSpLocks/>
          </p:cNvGrpSpPr>
          <p:nvPr/>
        </p:nvGrpSpPr>
        <p:grpSpPr bwMode="auto">
          <a:xfrm>
            <a:off x="7395740" y="5648923"/>
            <a:ext cx="627062" cy="642938"/>
            <a:chOff x="313" y="1497"/>
            <a:chExt cx="1152" cy="1014"/>
          </a:xfrm>
        </p:grpSpPr>
        <p:pic>
          <p:nvPicPr>
            <p:cNvPr id="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urved Down Arrow 2"/>
          <p:cNvSpPr/>
          <p:nvPr/>
        </p:nvSpPr>
        <p:spPr>
          <a:xfrm>
            <a:off x="4498983" y="5295955"/>
            <a:ext cx="1232421" cy="37336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Curved Down Arrow 70"/>
          <p:cNvSpPr/>
          <p:nvPr/>
        </p:nvSpPr>
        <p:spPr>
          <a:xfrm>
            <a:off x="6152076" y="5272397"/>
            <a:ext cx="1277359" cy="3733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465340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46778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46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759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70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9" grpId="0" animBg="1"/>
      <p:bldP spid="68" grpId="0" animBg="1"/>
      <p:bldP spid="34" grpId="0"/>
      <p:bldP spid="35" grpId="0"/>
      <p:bldP spid="36" grpId="0"/>
      <p:bldP spid="37" grpId="0"/>
      <p:bldP spid="38" grpId="0"/>
      <p:bldP spid="53" grpId="0"/>
      <p:bldP spid="54" grpId="0"/>
      <p:bldP spid="55" grpId="0"/>
      <p:bldP spid="3" grpId="0" animBg="1"/>
      <p:bldP spid="7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901951" y="1516064"/>
            <a:ext cx="6315075" cy="2708275"/>
            <a:chOff x="860" y="995"/>
            <a:chExt cx="3978" cy="1706"/>
          </a:xfrm>
        </p:grpSpPr>
        <p:sp>
          <p:nvSpPr>
            <p:cNvPr id="1441795" name="Oval 3"/>
            <p:cNvSpPr>
              <a:spLocks noChangeArrowheads="1"/>
            </p:cNvSpPr>
            <p:nvPr/>
          </p:nvSpPr>
          <p:spPr bwMode="auto">
            <a:xfrm>
              <a:off x="2237" y="1326"/>
              <a:ext cx="1342" cy="713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6" name="Oval 4"/>
            <p:cNvSpPr>
              <a:spLocks noChangeArrowheads="1"/>
            </p:cNvSpPr>
            <p:nvPr/>
          </p:nvSpPr>
          <p:spPr bwMode="auto">
            <a:xfrm>
              <a:off x="1789" y="1249"/>
              <a:ext cx="2143" cy="921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7" name="Oval 5"/>
            <p:cNvSpPr>
              <a:spLocks noChangeArrowheads="1"/>
            </p:cNvSpPr>
            <p:nvPr/>
          </p:nvSpPr>
          <p:spPr bwMode="auto">
            <a:xfrm>
              <a:off x="860" y="995"/>
              <a:ext cx="3978" cy="1706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41798" name="Oval 6"/>
            <p:cNvSpPr>
              <a:spLocks noChangeArrowheads="1"/>
            </p:cNvSpPr>
            <p:nvPr/>
          </p:nvSpPr>
          <p:spPr bwMode="auto">
            <a:xfrm>
              <a:off x="1325" y="1119"/>
              <a:ext cx="3076" cy="1307"/>
            </a:xfrm>
            <a:prstGeom prst="ellipse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4101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92638" y="1752602"/>
            <a:ext cx="2597150" cy="520701"/>
            <a:chOff x="1944" y="912"/>
            <a:chExt cx="1636" cy="328"/>
          </a:xfrm>
        </p:grpSpPr>
        <p:sp>
          <p:nvSpPr>
            <p:cNvPr id="4134" name="Rectangle 27"/>
            <p:cNvSpPr>
              <a:spLocks noChangeArrowheads="1"/>
            </p:cNvSpPr>
            <p:nvPr/>
          </p:nvSpPr>
          <p:spPr bwMode="auto">
            <a:xfrm>
              <a:off x="1944" y="1006"/>
              <a:ext cx="279" cy="117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5" name="Rectangle 28"/>
            <p:cNvSpPr>
              <a:spLocks noChangeArrowheads="1"/>
            </p:cNvSpPr>
            <p:nvPr/>
          </p:nvSpPr>
          <p:spPr bwMode="auto">
            <a:xfrm>
              <a:off x="2724" y="1017"/>
              <a:ext cx="288" cy="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6" name="Text Box 29"/>
            <p:cNvSpPr txBox="1">
              <a:spLocks noChangeArrowheads="1"/>
            </p:cNvSpPr>
            <p:nvPr/>
          </p:nvSpPr>
          <p:spPr bwMode="auto">
            <a:xfrm>
              <a:off x="2238" y="938"/>
              <a:ext cx="5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XOR</a:t>
              </a:r>
            </a:p>
          </p:txBody>
        </p:sp>
        <p:grpSp>
          <p:nvGrpSpPr>
            <p:cNvPr id="4137" name="Group 30"/>
            <p:cNvGrpSpPr>
              <a:grpSpLocks/>
            </p:cNvGrpSpPr>
            <p:nvPr/>
          </p:nvGrpSpPr>
          <p:grpSpPr bwMode="auto">
            <a:xfrm>
              <a:off x="3311" y="995"/>
              <a:ext cx="269" cy="131"/>
              <a:chOff x="2730" y="1756"/>
              <a:chExt cx="269" cy="131"/>
            </a:xfrm>
          </p:grpSpPr>
          <p:sp>
            <p:nvSpPr>
              <p:cNvPr id="4139" name="Rectangle 31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40" name="Line 32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1" name="Line 33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2" name="Line 34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38" name="Text Box 35"/>
            <p:cNvSpPr txBox="1">
              <a:spLocks noChangeArrowheads="1"/>
            </p:cNvSpPr>
            <p:nvPr/>
          </p:nvSpPr>
          <p:spPr bwMode="auto">
            <a:xfrm>
              <a:off x="3032" y="912"/>
              <a:ext cx="224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</p:grpSp>
      <p:sp>
        <p:nvSpPr>
          <p:cNvPr id="1441828" name="Text Box 36"/>
          <p:cNvSpPr txBox="1">
            <a:spLocks noChangeArrowheads="1"/>
          </p:cNvSpPr>
          <p:nvPr/>
        </p:nvSpPr>
        <p:spPr bwMode="auto">
          <a:xfrm>
            <a:off x="3005140" y="3841752"/>
            <a:ext cx="90487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XOR</a:t>
            </a:r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4217990" y="3789354"/>
            <a:ext cx="784225" cy="520698"/>
            <a:chOff x="1697" y="2387"/>
            <a:chExt cx="494" cy="328"/>
          </a:xfrm>
        </p:grpSpPr>
        <p:sp>
          <p:nvSpPr>
            <p:cNvPr id="4132" name="Rectangle 38"/>
            <p:cNvSpPr>
              <a:spLocks noChangeArrowheads="1"/>
            </p:cNvSpPr>
            <p:nvPr/>
          </p:nvSpPr>
          <p:spPr bwMode="auto">
            <a:xfrm>
              <a:off x="1912" y="2486"/>
              <a:ext cx="279" cy="1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33" name="Text Box 39"/>
            <p:cNvSpPr txBox="1">
              <a:spLocks noChangeArrowheads="1"/>
            </p:cNvSpPr>
            <p:nvPr/>
          </p:nvSpPr>
          <p:spPr bwMode="auto">
            <a:xfrm>
              <a:off x="1697" y="2387"/>
              <a:ext cx="31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</p:grpSp>
      <p:sp>
        <p:nvSpPr>
          <p:cNvPr id="1441832" name="Rectangle 40"/>
          <p:cNvSpPr>
            <a:spLocks noChangeArrowheads="1"/>
          </p:cNvSpPr>
          <p:nvPr/>
        </p:nvSpPr>
        <p:spPr bwMode="auto">
          <a:xfrm>
            <a:off x="3768725" y="3954463"/>
            <a:ext cx="463550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2627314" y="3816351"/>
            <a:ext cx="6038850" cy="322263"/>
            <a:chOff x="695" y="2404"/>
            <a:chExt cx="3804" cy="203"/>
          </a:xfrm>
        </p:grpSpPr>
        <p:grpSp>
          <p:nvGrpSpPr>
            <p:cNvPr id="4122" name="Group 42"/>
            <p:cNvGrpSpPr>
              <a:grpSpLocks/>
            </p:cNvGrpSpPr>
            <p:nvPr/>
          </p:nvGrpSpPr>
          <p:grpSpPr bwMode="auto">
            <a:xfrm>
              <a:off x="695" y="2476"/>
              <a:ext cx="269" cy="131"/>
              <a:chOff x="2730" y="1756"/>
              <a:chExt cx="269" cy="131"/>
            </a:xfrm>
          </p:grpSpPr>
          <p:sp>
            <p:nvSpPr>
              <p:cNvPr id="4128" name="Rectangle 43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29" name="Line 44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0" name="Line 45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1" name="Line 46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23" name="Group 47"/>
            <p:cNvGrpSpPr>
              <a:grpSpLocks/>
            </p:cNvGrpSpPr>
            <p:nvPr/>
          </p:nvGrpSpPr>
          <p:grpSpPr bwMode="auto">
            <a:xfrm>
              <a:off x="4230" y="2404"/>
              <a:ext cx="269" cy="131"/>
              <a:chOff x="2730" y="1756"/>
              <a:chExt cx="269" cy="131"/>
            </a:xfrm>
          </p:grpSpPr>
          <p:sp>
            <p:nvSpPr>
              <p:cNvPr id="4124" name="Rectangle 48"/>
              <p:cNvSpPr>
                <a:spLocks noChangeArrowheads="1"/>
              </p:cNvSpPr>
              <p:nvPr/>
            </p:nvSpPr>
            <p:spPr bwMode="auto">
              <a:xfrm>
                <a:off x="2730" y="1768"/>
                <a:ext cx="269" cy="1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  <p:sp>
            <p:nvSpPr>
              <p:cNvPr id="4125" name="Line 49"/>
              <p:cNvSpPr>
                <a:spLocks noChangeShapeType="1"/>
              </p:cNvSpPr>
              <p:nvPr/>
            </p:nvSpPr>
            <p:spPr bwMode="auto">
              <a:xfrm>
                <a:off x="2810" y="1756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6" name="Line 50"/>
              <p:cNvSpPr>
                <a:spLocks noChangeShapeType="1"/>
              </p:cNvSpPr>
              <p:nvPr/>
            </p:nvSpPr>
            <p:spPr bwMode="auto">
              <a:xfrm>
                <a:off x="2731" y="1767"/>
                <a:ext cx="105" cy="119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7" name="Line 51"/>
              <p:cNvSpPr>
                <a:spLocks noChangeShapeType="1"/>
              </p:cNvSpPr>
              <p:nvPr/>
            </p:nvSpPr>
            <p:spPr bwMode="auto">
              <a:xfrm>
                <a:off x="2896" y="1758"/>
                <a:ext cx="91" cy="112"/>
              </a:xfrm>
              <a:prstGeom prst="line">
                <a:avLst/>
              </a:prstGeom>
              <a:noFill/>
              <a:ln w="38100">
                <a:solidFill>
                  <a:srgbClr val="000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52"/>
          <p:cNvGrpSpPr>
            <a:grpSpLocks/>
          </p:cNvGrpSpPr>
          <p:nvPr/>
        </p:nvGrpSpPr>
        <p:grpSpPr bwMode="auto">
          <a:xfrm>
            <a:off x="8594725" y="3662354"/>
            <a:ext cx="1995488" cy="520698"/>
            <a:chOff x="4454" y="2307"/>
            <a:chExt cx="1257" cy="328"/>
          </a:xfrm>
        </p:grpSpPr>
        <p:sp>
          <p:nvSpPr>
            <p:cNvPr id="4118" name="Rectangle 53"/>
            <p:cNvSpPr>
              <a:spLocks noChangeArrowheads="1"/>
            </p:cNvSpPr>
            <p:nvPr/>
          </p:nvSpPr>
          <p:spPr bwMode="auto">
            <a:xfrm>
              <a:off x="5432" y="2406"/>
              <a:ext cx="279" cy="117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4119" name="Text Box 54"/>
            <p:cNvSpPr txBox="1">
              <a:spLocks noChangeArrowheads="1"/>
            </p:cNvSpPr>
            <p:nvPr/>
          </p:nvSpPr>
          <p:spPr bwMode="auto">
            <a:xfrm>
              <a:off x="4454" y="2355"/>
              <a:ext cx="57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XOR </a:t>
              </a:r>
            </a:p>
          </p:txBody>
        </p:sp>
        <p:sp>
          <p:nvSpPr>
            <p:cNvPr id="4120" name="Text Box 55"/>
            <p:cNvSpPr txBox="1">
              <a:spLocks noChangeArrowheads="1"/>
            </p:cNvSpPr>
            <p:nvPr/>
          </p:nvSpPr>
          <p:spPr bwMode="auto">
            <a:xfrm>
              <a:off x="5217" y="2307"/>
              <a:ext cx="289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  <p:sp>
          <p:nvSpPr>
            <p:cNvPr id="4121" name="Rectangle 56"/>
            <p:cNvSpPr>
              <a:spLocks noChangeArrowheads="1"/>
            </p:cNvSpPr>
            <p:nvPr/>
          </p:nvSpPr>
          <p:spPr bwMode="auto">
            <a:xfrm>
              <a:off x="4948" y="2419"/>
              <a:ext cx="292" cy="1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4116" name="Title 17"/>
          <p:cNvSpPr>
            <a:spLocks noGrp="1"/>
          </p:cNvSpPr>
          <p:nvPr>
            <p:ph type="title"/>
          </p:nvPr>
        </p:nvSpPr>
        <p:spPr>
          <a:xfrm>
            <a:off x="1535113" y="0"/>
            <a:ext cx="9144000" cy="78105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333399"/>
                </a:solidFill>
                <a:latin typeface="Calibri" charset="0"/>
              </a:rPr>
              <a:t>Beyond Duplex Communications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1689100" y="4611681"/>
            <a:ext cx="87407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 transmissions instead of 4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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Higher Throughput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71894" y="3400434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62" name="Oval 61"/>
          <p:cNvSpPr/>
          <p:nvPr/>
        </p:nvSpPr>
        <p:spPr>
          <a:xfrm>
            <a:off x="8775550" y="1056605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63" name="Oval 62"/>
          <p:cNvSpPr/>
          <p:nvPr/>
        </p:nvSpPr>
        <p:spPr>
          <a:xfrm>
            <a:off x="3171894" y="1118042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4" name="Oval 63"/>
          <p:cNvSpPr/>
          <p:nvPr/>
        </p:nvSpPr>
        <p:spPr>
          <a:xfrm>
            <a:off x="8748578" y="3273406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sp>
        <p:nvSpPr>
          <p:cNvPr id="52" name="Rectangle 40"/>
          <p:cNvSpPr>
            <a:spLocks noChangeArrowheads="1"/>
          </p:cNvSpPr>
          <p:nvPr/>
        </p:nvSpPr>
        <p:spPr bwMode="auto">
          <a:xfrm>
            <a:off x="5266649" y="2604294"/>
            <a:ext cx="463550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53" name="Rectangle 40"/>
          <p:cNvSpPr>
            <a:spLocks noChangeArrowheads="1"/>
          </p:cNvSpPr>
          <p:nvPr/>
        </p:nvSpPr>
        <p:spPr bwMode="auto">
          <a:xfrm>
            <a:off x="2641045" y="3494422"/>
            <a:ext cx="463550" cy="188912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54" name="Rectangle 40"/>
          <p:cNvSpPr>
            <a:spLocks noChangeArrowheads="1"/>
          </p:cNvSpPr>
          <p:nvPr/>
        </p:nvSpPr>
        <p:spPr bwMode="auto">
          <a:xfrm>
            <a:off x="6605613" y="2604294"/>
            <a:ext cx="463550" cy="1889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9296137" y="3401392"/>
            <a:ext cx="463550" cy="1889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225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828" grpId="0"/>
      <p:bldP spid="1441832" grpId="0" animBg="1"/>
      <p:bldP spid="6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00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32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44"/>
          <a:stretch/>
        </p:blipFill>
        <p:spPr>
          <a:xfrm>
            <a:off x="1524000" y="0"/>
            <a:ext cx="91440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3"/>
          <a:stretch/>
        </p:blipFill>
        <p:spPr>
          <a:xfrm>
            <a:off x="1524000" y="2971800"/>
            <a:ext cx="9144000" cy="3886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41910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4267200"/>
            <a:ext cx="12192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15200" y="5486400"/>
            <a:ext cx="12954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5200" y="3399006"/>
            <a:ext cx="12954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80918" y="3399006"/>
            <a:ext cx="2581883" cy="2696994"/>
            <a:chOff x="3056917" y="3399006"/>
            <a:chExt cx="2581883" cy="2696994"/>
          </a:xfrm>
        </p:grpSpPr>
        <p:sp>
          <p:nvSpPr>
            <p:cNvPr id="8" name="Rectangle 7"/>
            <p:cNvSpPr/>
            <p:nvPr/>
          </p:nvSpPr>
          <p:spPr>
            <a:xfrm>
              <a:off x="3086100" y="3399006"/>
              <a:ext cx="2171700" cy="2696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29200" y="4419600"/>
              <a:ext cx="6096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56917" y="4704945"/>
              <a:ext cx="6096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7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97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0745" y="33528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8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076148" y="2286000"/>
            <a:ext cx="1525053" cy="983248"/>
            <a:chOff x="6552147" y="2286000"/>
            <a:chExt cx="1525053" cy="983248"/>
          </a:xfrm>
        </p:grpSpPr>
        <p:sp>
          <p:nvSpPr>
            <p:cNvPr id="3" name="Rectangle 2"/>
            <p:cNvSpPr/>
            <p:nvPr/>
          </p:nvSpPr>
          <p:spPr>
            <a:xfrm>
              <a:off x="6781800" y="2286000"/>
              <a:ext cx="1295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çç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2249424">
              <a:off x="6552147" y="2507248"/>
              <a:ext cx="1236029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20001" y="4572000"/>
            <a:ext cx="1525053" cy="983248"/>
            <a:chOff x="6552147" y="2286000"/>
            <a:chExt cx="1525053" cy="983248"/>
          </a:xfrm>
        </p:grpSpPr>
        <p:sp>
          <p:nvSpPr>
            <p:cNvPr id="7" name="Rectangle 6"/>
            <p:cNvSpPr/>
            <p:nvPr/>
          </p:nvSpPr>
          <p:spPr>
            <a:xfrm>
              <a:off x="6781800" y="2286000"/>
              <a:ext cx="1295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249424">
              <a:off x="6552147" y="2507248"/>
              <a:ext cx="1236029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2209801" y="3886200"/>
            <a:ext cx="1677453" cy="983248"/>
            <a:chOff x="6552147" y="2286000"/>
            <a:chExt cx="1677453" cy="983248"/>
          </a:xfrm>
        </p:grpSpPr>
        <p:sp>
          <p:nvSpPr>
            <p:cNvPr id="10" name="Rectangle 9"/>
            <p:cNvSpPr/>
            <p:nvPr/>
          </p:nvSpPr>
          <p:spPr>
            <a:xfrm>
              <a:off x="6934200" y="2286000"/>
              <a:ext cx="1295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249424">
              <a:off x="6552147" y="2507248"/>
              <a:ext cx="1236029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203316" y="4953000"/>
            <a:ext cx="4353897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19648022">
            <a:off x="6298129" y="2748202"/>
            <a:ext cx="1559357" cy="28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2678488">
            <a:off x="6242743" y="3803399"/>
            <a:ext cx="1258679" cy="28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18613" y="3200400"/>
            <a:ext cx="1764792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8587049">
            <a:off x="5646803" y="3524139"/>
            <a:ext cx="473205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4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48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CB7037-511F-5300-47A1-6FFB37B9A6F2}"/>
              </a:ext>
            </a:extLst>
          </p:cNvPr>
          <p:cNvSpPr txBox="1"/>
          <p:nvPr/>
        </p:nvSpPr>
        <p:spPr>
          <a:xfrm>
            <a:off x="405636" y="1436914"/>
            <a:ext cx="2756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A1AEE-9C21-018F-BC09-8FCD1FB046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 t="30860" r="41115" b="65030"/>
          <a:stretch/>
        </p:blipFill>
        <p:spPr>
          <a:xfrm>
            <a:off x="728769" y="1485041"/>
            <a:ext cx="1890677" cy="281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DC602-9FEB-DDF2-6D46-2E1D621FE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4" t="30660" r="40664" b="64829"/>
          <a:stretch/>
        </p:blipFill>
        <p:spPr>
          <a:xfrm>
            <a:off x="728769" y="2000680"/>
            <a:ext cx="1897552" cy="309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87559B-E161-D392-310C-6111C59AA0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9" t="31462" r="37281" b="64728"/>
          <a:stretch/>
        </p:blipFill>
        <p:spPr>
          <a:xfrm>
            <a:off x="728769" y="2612572"/>
            <a:ext cx="2756950" cy="26125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177FED5-9B67-3A0B-B8D2-2DD3ADB3E66E}"/>
              </a:ext>
            </a:extLst>
          </p:cNvPr>
          <p:cNvGrpSpPr/>
          <p:nvPr/>
        </p:nvGrpSpPr>
        <p:grpSpPr>
          <a:xfrm>
            <a:off x="728769" y="3052790"/>
            <a:ext cx="2756950" cy="333048"/>
            <a:chOff x="728769" y="3052790"/>
            <a:chExt cx="2756950" cy="3330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6B8101-C3B7-022E-29DE-B5720F8CA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9" t="31462" r="37281" b="64728"/>
            <a:stretch/>
          </p:blipFill>
          <p:spPr>
            <a:xfrm>
              <a:off x="728769" y="3078366"/>
              <a:ext cx="2756950" cy="2612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772A8E-32F1-0AA9-816E-D54FE3208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8" t="30860" r="57732" b="64929"/>
            <a:stretch/>
          </p:blipFill>
          <p:spPr>
            <a:xfrm>
              <a:off x="1617423" y="3065578"/>
              <a:ext cx="384025" cy="2887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E274DF-4AA2-B857-C22F-0F4AC6DC3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8" t="30860" r="57732" b="64929"/>
            <a:stretch/>
          </p:blipFill>
          <p:spPr>
            <a:xfrm>
              <a:off x="3257565" y="3052790"/>
              <a:ext cx="173033" cy="333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3142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53340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2075234"/>
            <a:ext cx="2209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200400"/>
            <a:ext cx="2209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25908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96200" y="1600200"/>
            <a:ext cx="2209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5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3"/>
          <p:cNvSpPr>
            <a:spLocks noChangeArrowheads="1"/>
          </p:cNvSpPr>
          <p:nvPr/>
        </p:nvSpPr>
        <p:spPr bwMode="auto">
          <a:xfrm>
            <a:off x="4711815" y="5533612"/>
            <a:ext cx="3407702" cy="91440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195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9" name="Oval 3"/>
          <p:cNvSpPr>
            <a:spLocks noChangeArrowheads="1"/>
          </p:cNvSpPr>
          <p:nvPr/>
        </p:nvSpPr>
        <p:spPr bwMode="auto">
          <a:xfrm>
            <a:off x="2812151" y="5509610"/>
            <a:ext cx="3407702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CC0000"/>
              </a:buClr>
              <a:buFont typeface="Wingdings" charset="2"/>
              <a:buChar char="n"/>
              <a:defRPr sz="2800">
                <a:solidFill>
                  <a:schemeClr val="tx1"/>
                </a:solidFill>
                <a:latin typeface="Chalkboard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rgbClr val="000099"/>
                </a:solidFill>
                <a:latin typeface="Chalkboard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SzPct val="125000"/>
              <a:buChar char="•"/>
              <a:defRPr sz="2000">
                <a:solidFill>
                  <a:srgbClr val="408000"/>
                </a:solidFill>
                <a:latin typeface="Chalkboard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halkboard" charset="0"/>
                <a:ea typeface="Gungsuh" charset="-127"/>
              </a:defRPr>
            </a:lvl9pPr>
          </a:lstStyle>
          <a:p>
            <a:pPr eaLnBrk="1" hangingPunct="1">
              <a:buClrTx/>
              <a:buFont typeface="Wingdings" charset="2"/>
              <a:buChar char="•"/>
            </a:pPr>
            <a:endParaRPr lang="x-none" altLang="x-none" sz="1800">
              <a:latin typeface="Comic Sans MS" charset="0"/>
            </a:endParaRPr>
          </a:p>
        </p:txBody>
      </p:sp>
      <p:sp>
        <p:nvSpPr>
          <p:cNvPr id="68" name="Oval 3"/>
          <p:cNvSpPr>
            <a:spLocks noChangeArrowheads="1"/>
          </p:cNvSpPr>
          <p:nvPr/>
        </p:nvSpPr>
        <p:spPr bwMode="auto">
          <a:xfrm>
            <a:off x="1137953" y="3490090"/>
            <a:ext cx="7235687" cy="914400"/>
          </a:xfrm>
          <a:prstGeom prst="ellipse">
            <a:avLst/>
          </a:prstGeom>
          <a:solidFill>
            <a:srgbClr val="C00000">
              <a:alpha val="1451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Font typeface="Wingdings" charset="2"/>
              <a:buChar char="•"/>
            </a:pPr>
            <a:endParaRPr lang="x-none" altLang="x-none">
              <a:latin typeface="Comic Sans MS" charset="0"/>
              <a:ea typeface="Gungsuh" charset="-127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2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88" y="1284016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/>
              <a:t>Problem: A wants to transmit a packet to C </a:t>
            </a: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3743796" y="210223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6182547" y="203074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8056497" y="210995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3931122" y="1964123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5592791" y="1961681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7429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</a:t>
            </a:fld>
            <a:endParaRPr lang="en-US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2109788" y="2907386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/>
              <a:t>Option 1: </a:t>
            </a:r>
            <a:r>
              <a:rPr lang="en-US" sz="2400" dirty="0"/>
              <a:t>A increases its power such that its </a:t>
            </a:r>
            <a:r>
              <a:rPr lang="en-US" sz="2400"/>
              <a:t>packet reaches C</a:t>
            </a:r>
            <a:endParaRPr lang="en-US" sz="2400" dirty="0"/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2109788" y="4624249"/>
            <a:ext cx="7772400" cy="43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sz="2400" dirty="0"/>
              <a:t>Option 2: A sends that packet to B which intern send it to C</a:t>
            </a:r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3646298" y="373590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6085049" y="366441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7958999" y="374362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39" name="Group 356"/>
          <p:cNvGrpSpPr>
            <a:grpSpLocks/>
          </p:cNvGrpSpPr>
          <p:nvPr/>
        </p:nvGrpSpPr>
        <p:grpSpPr bwMode="auto">
          <a:xfrm>
            <a:off x="3833624" y="3597793"/>
            <a:ext cx="627063" cy="642937"/>
            <a:chOff x="313" y="1497"/>
            <a:chExt cx="1152" cy="1014"/>
          </a:xfrm>
        </p:grpSpPr>
        <p:pic>
          <p:nvPicPr>
            <p:cNvPr id="40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356"/>
          <p:cNvGrpSpPr>
            <a:grpSpLocks/>
          </p:cNvGrpSpPr>
          <p:nvPr/>
        </p:nvGrpSpPr>
        <p:grpSpPr bwMode="auto">
          <a:xfrm>
            <a:off x="5495293" y="3595351"/>
            <a:ext cx="627062" cy="644525"/>
            <a:chOff x="313" y="1497"/>
            <a:chExt cx="1152" cy="1014"/>
          </a:xfrm>
        </p:grpSpPr>
        <p:pic>
          <p:nvPicPr>
            <p:cNvPr id="43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356"/>
          <p:cNvGrpSpPr>
            <a:grpSpLocks/>
          </p:cNvGrpSpPr>
          <p:nvPr/>
        </p:nvGrpSpPr>
        <p:grpSpPr bwMode="auto">
          <a:xfrm>
            <a:off x="7331936" y="3610682"/>
            <a:ext cx="627062" cy="642938"/>
            <a:chOff x="313" y="1497"/>
            <a:chExt cx="1152" cy="1014"/>
          </a:xfrm>
        </p:grpSpPr>
        <p:pic>
          <p:nvPicPr>
            <p:cNvPr id="5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3710102" y="5774146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54" name="Text Box 48"/>
          <p:cNvSpPr txBox="1">
            <a:spLocks noChangeArrowheads="1"/>
          </p:cNvSpPr>
          <p:nvPr/>
        </p:nvSpPr>
        <p:spPr bwMode="auto">
          <a:xfrm>
            <a:off x="6148853" y="5702658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55" name="Text Box 49"/>
          <p:cNvSpPr txBox="1">
            <a:spLocks noChangeArrowheads="1"/>
          </p:cNvSpPr>
          <p:nvPr/>
        </p:nvSpPr>
        <p:spPr bwMode="auto">
          <a:xfrm>
            <a:off x="8022803" y="5781868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56" name="Group 356"/>
          <p:cNvGrpSpPr>
            <a:grpSpLocks/>
          </p:cNvGrpSpPr>
          <p:nvPr/>
        </p:nvGrpSpPr>
        <p:grpSpPr bwMode="auto">
          <a:xfrm>
            <a:off x="3897428" y="5636034"/>
            <a:ext cx="627063" cy="642937"/>
            <a:chOff x="313" y="1497"/>
            <a:chExt cx="1152" cy="1014"/>
          </a:xfrm>
        </p:grpSpPr>
        <p:pic>
          <p:nvPicPr>
            <p:cNvPr id="5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356"/>
          <p:cNvGrpSpPr>
            <a:grpSpLocks/>
          </p:cNvGrpSpPr>
          <p:nvPr/>
        </p:nvGrpSpPr>
        <p:grpSpPr bwMode="auto">
          <a:xfrm>
            <a:off x="5559097" y="5633592"/>
            <a:ext cx="627062" cy="644525"/>
            <a:chOff x="313" y="1497"/>
            <a:chExt cx="1152" cy="1014"/>
          </a:xfrm>
        </p:grpSpPr>
        <p:pic>
          <p:nvPicPr>
            <p:cNvPr id="61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356"/>
          <p:cNvGrpSpPr>
            <a:grpSpLocks/>
          </p:cNvGrpSpPr>
          <p:nvPr/>
        </p:nvGrpSpPr>
        <p:grpSpPr bwMode="auto">
          <a:xfrm>
            <a:off x="7395740" y="5648923"/>
            <a:ext cx="627062" cy="642938"/>
            <a:chOff x="313" y="1497"/>
            <a:chExt cx="1152" cy="1014"/>
          </a:xfrm>
        </p:grpSpPr>
        <p:pic>
          <p:nvPicPr>
            <p:cNvPr id="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urved Down Arrow 2"/>
          <p:cNvSpPr/>
          <p:nvPr/>
        </p:nvSpPr>
        <p:spPr>
          <a:xfrm>
            <a:off x="4498983" y="5295955"/>
            <a:ext cx="1232421" cy="37336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Curved Down Arrow 70"/>
          <p:cNvSpPr/>
          <p:nvPr/>
        </p:nvSpPr>
        <p:spPr>
          <a:xfrm>
            <a:off x="6152076" y="5272397"/>
            <a:ext cx="1277359" cy="3733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465340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46778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46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759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>
          <a:xfrm>
            <a:off x="1836374" y="2908240"/>
            <a:ext cx="8202977" cy="43687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To double transmission range, we need: 4x more overall power!</a:t>
            </a: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>
          <a:xfrm>
            <a:off x="1836374" y="4623395"/>
            <a:ext cx="8202977" cy="43687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To transmit over two hops, we need: 2x more overall power!</a:t>
            </a:r>
          </a:p>
        </p:txBody>
      </p:sp>
    </p:spTree>
    <p:extLst>
      <p:ext uri="{BB962C8B-B14F-4D97-AF65-F5344CB8AC3E}">
        <p14:creationId xmlns:p14="http://schemas.microsoft.com/office/powerpoint/2010/main" val="417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00600" y="2075234"/>
            <a:ext cx="2209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3200400"/>
            <a:ext cx="2209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25908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48600" y="1676400"/>
            <a:ext cx="2209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77200" y="10668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53340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06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2133600"/>
            <a:ext cx="2819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3124200"/>
            <a:ext cx="2895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25146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1676400"/>
            <a:ext cx="2743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0" y="10668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39974" y="4038600"/>
            <a:ext cx="2775626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4800" y="3429000"/>
            <a:ext cx="2209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53340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3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5052C-8BE9-52C8-93B1-74C4FF322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8BD792-1742-DC35-A1BB-9057C4EE4352}"/>
              </a:ext>
            </a:extLst>
          </p:cNvPr>
          <p:cNvGrpSpPr/>
          <p:nvPr/>
        </p:nvGrpSpPr>
        <p:grpSpPr>
          <a:xfrm>
            <a:off x="4526328" y="2119729"/>
            <a:ext cx="2756950" cy="333048"/>
            <a:chOff x="728769" y="3052790"/>
            <a:chExt cx="2756950" cy="3330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5432DE-DDE0-6E0A-0023-C646E8BCA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9" t="31462" r="37281" b="64728"/>
            <a:stretch/>
          </p:blipFill>
          <p:spPr>
            <a:xfrm>
              <a:off x="728769" y="3078366"/>
              <a:ext cx="2756950" cy="26125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37B2DD-0C5B-8B09-D1C8-31640C3AF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8" t="30860" r="57732" b="64929"/>
            <a:stretch/>
          </p:blipFill>
          <p:spPr>
            <a:xfrm>
              <a:off x="1617423" y="3065578"/>
              <a:ext cx="384025" cy="28875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941451-4EAE-1FA1-629E-B3999342A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8" t="30860" r="57732" b="64929"/>
            <a:stretch/>
          </p:blipFill>
          <p:spPr>
            <a:xfrm>
              <a:off x="3257565" y="3052790"/>
              <a:ext cx="173033" cy="333048"/>
            </a:xfrm>
            <a:prstGeom prst="rect">
              <a:avLst/>
            </a:prstGeom>
          </p:spPr>
        </p:pic>
      </p:grpSp>
      <p:sp>
        <p:nvSpPr>
          <p:cNvPr id="11" name="Cross 10">
            <a:extLst>
              <a:ext uri="{FF2B5EF4-FFF2-40B4-BE49-F238E27FC236}">
                <a16:creationId xmlns:a16="http://schemas.microsoft.com/office/drawing/2014/main" id="{46D2F3F2-27F1-915F-9E18-44ECC3FB1991}"/>
              </a:ext>
            </a:extLst>
          </p:cNvPr>
          <p:cNvSpPr/>
          <p:nvPr/>
        </p:nvSpPr>
        <p:spPr>
          <a:xfrm rot="2587611">
            <a:off x="8683159" y="1634158"/>
            <a:ext cx="640080" cy="640080"/>
          </a:xfrm>
          <a:prstGeom prst="plus">
            <a:avLst>
              <a:gd name="adj" fmla="val 3794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153390D9-CEA1-9D90-6399-3459B65AD4A0}"/>
              </a:ext>
            </a:extLst>
          </p:cNvPr>
          <p:cNvSpPr/>
          <p:nvPr/>
        </p:nvSpPr>
        <p:spPr>
          <a:xfrm rot="2587611">
            <a:off x="7995804" y="4036526"/>
            <a:ext cx="640080" cy="640080"/>
          </a:xfrm>
          <a:prstGeom prst="plus">
            <a:avLst>
              <a:gd name="adj" fmla="val 3794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A82CCBC5-5FB9-BD1B-C7CA-4C24D08AB5C3}"/>
              </a:ext>
            </a:extLst>
          </p:cNvPr>
          <p:cNvSpPr/>
          <p:nvPr/>
        </p:nvSpPr>
        <p:spPr>
          <a:xfrm rot="2587611">
            <a:off x="2630701" y="3326108"/>
            <a:ext cx="640080" cy="640080"/>
          </a:xfrm>
          <a:prstGeom prst="plus">
            <a:avLst>
              <a:gd name="adj" fmla="val 3794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3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987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771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2286000"/>
            <a:ext cx="90678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3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3048000"/>
            <a:ext cx="906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4495800"/>
            <a:ext cx="9067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6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304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8520113" y="2873375"/>
            <a:ext cx="823912" cy="914400"/>
            <a:chOff x="3608" y="2349"/>
            <a:chExt cx="519" cy="576"/>
          </a:xfrm>
        </p:grpSpPr>
        <p:graphicFrame>
          <p:nvGraphicFramePr>
            <p:cNvPr id="9" name="Object 5"/>
            <p:cNvGraphicFramePr>
              <a:graphicFrameLocks noChangeAspect="1"/>
            </p:cNvGraphicFramePr>
            <p:nvPr/>
          </p:nvGraphicFramePr>
          <p:xfrm>
            <a:off x="3608" y="2349"/>
            <a:ext cx="519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2152951" imgH="2400635" progId="MSPhotoEd.3">
                    <p:embed/>
                  </p:oleObj>
                </mc:Choice>
                <mc:Fallback>
                  <p:oleObj name="Photo Editor Photo" r:id="rId3" imgW="2152951" imgH="2400635" progId="MSPhotoEd.3">
                    <p:embed/>
                    <p:pic>
                      <p:nvPicPr>
                        <p:cNvPr id="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8" y="2349"/>
                          <a:ext cx="519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4023" y="2358"/>
              <a:ext cx="42" cy="154"/>
              <a:chOff x="1426" y="2234"/>
              <a:chExt cx="42" cy="154"/>
            </a:xfrm>
          </p:grpSpPr>
          <p:sp>
            <p:nvSpPr>
              <p:cNvPr id="11" name="Line 12"/>
              <p:cNvSpPr>
                <a:spLocks noChangeShapeType="1"/>
              </p:cNvSpPr>
              <p:nvPr/>
            </p:nvSpPr>
            <p:spPr bwMode="auto">
              <a:xfrm>
                <a:off x="1447" y="2241"/>
                <a:ext cx="0" cy="14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3"/>
              <p:cNvSpPr>
                <a:spLocks noChangeArrowheads="1"/>
              </p:cNvSpPr>
              <p:nvPr/>
            </p:nvSpPr>
            <p:spPr bwMode="auto">
              <a:xfrm>
                <a:off x="1426" y="2234"/>
                <a:ext cx="42" cy="4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2894013" y="2986090"/>
            <a:ext cx="1606550" cy="1279526"/>
            <a:chOff x="772" y="2231"/>
            <a:chExt cx="1012" cy="806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772" y="2231"/>
              <a:ext cx="1012" cy="806"/>
              <a:chOff x="779" y="2231"/>
              <a:chExt cx="1012" cy="806"/>
            </a:xfrm>
          </p:grpSpPr>
          <p:graphicFrame>
            <p:nvGraphicFramePr>
              <p:cNvPr id="16" name="Object 4"/>
              <p:cNvGraphicFramePr>
                <a:graphicFrameLocks noChangeAspect="1"/>
              </p:cNvGraphicFramePr>
              <p:nvPr/>
            </p:nvGraphicFramePr>
            <p:xfrm>
              <a:off x="906" y="2231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5" imgW="2152951" imgH="2400635" progId="MSPhotoEd.3">
                      <p:embed/>
                    </p:oleObj>
                  </mc:Choice>
                  <mc:Fallback>
                    <p:oleObj name="Photo Editor Photo" r:id="rId5" imgW="2152951" imgH="2400635" progId="MSPhotoEd.3">
                      <p:embed/>
                      <p:pic>
                        <p:nvPicPr>
                          <p:cNvPr id="16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" y="2231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1300" y="2234"/>
                <a:ext cx="42" cy="154"/>
                <a:chOff x="1426" y="2234"/>
                <a:chExt cx="42" cy="154"/>
              </a:xfrm>
            </p:grpSpPr>
            <p:sp>
              <p:nvSpPr>
                <p:cNvPr id="19" name="Line 18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Text Box 20"/>
              <p:cNvSpPr txBox="1">
                <a:spLocks noChangeArrowheads="1"/>
              </p:cNvSpPr>
              <p:nvPr/>
            </p:nvSpPr>
            <p:spPr bwMode="auto">
              <a:xfrm>
                <a:off x="779" y="28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1069" y="2403"/>
              <a:ext cx="274" cy="2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21" name="Rectangle 22"/>
          <p:cNvSpPr>
            <a:spLocks noChangeArrowheads="1"/>
          </p:cNvSpPr>
          <p:nvPr/>
        </p:nvSpPr>
        <p:spPr bwMode="auto">
          <a:xfrm rot="19833042">
            <a:off x="3843931" y="3261238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 rot="2314881">
            <a:off x="8290342" y="2785534"/>
            <a:ext cx="427038" cy="18891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sp>
        <p:nvSpPr>
          <p:cNvPr id="55" name="Text Box 30"/>
          <p:cNvSpPr txBox="1">
            <a:spLocks noChangeArrowheads="1"/>
          </p:cNvSpPr>
          <p:nvPr/>
        </p:nvSpPr>
        <p:spPr bwMode="auto">
          <a:xfrm>
            <a:off x="8715375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56" name="Text Box 30"/>
          <p:cNvSpPr txBox="1">
            <a:spLocks noChangeArrowheads="1"/>
          </p:cNvSpPr>
          <p:nvPr/>
        </p:nvSpPr>
        <p:spPr bwMode="auto">
          <a:xfrm>
            <a:off x="3198813" y="2752726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sp>
        <p:nvSpPr>
          <p:cNvPr id="57" name="Title 17"/>
          <p:cNvSpPr txBox="1">
            <a:spLocks/>
          </p:cNvSpPr>
          <p:nvPr/>
        </p:nvSpPr>
        <p:spPr>
          <a:xfrm>
            <a:off x="1535113" y="457200"/>
            <a:ext cx="9144000" cy="781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Alice and Bob Experiment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1692277" y="4370389"/>
            <a:ext cx="87407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 transmissions instead of 4</a:t>
            </a:r>
          </a:p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 Throughput Gain = 4/3 = 1.3333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8785226" y="3143253"/>
            <a:ext cx="434975" cy="33496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3854332" y="2667001"/>
            <a:ext cx="4844375" cy="953311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62"/>
          <p:cNvSpPr/>
          <p:nvPr/>
        </p:nvSpPr>
        <p:spPr>
          <a:xfrm flipH="1">
            <a:off x="3842020" y="1823055"/>
            <a:ext cx="4844375" cy="1352962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0003FF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42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1981200"/>
            <a:ext cx="53340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5638800"/>
            <a:ext cx="8382000" cy="909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35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2788" y="130175"/>
            <a:ext cx="7772400" cy="10648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Wireless network characteristics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88" y="1284016"/>
            <a:ext cx="7772400" cy="436871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 dirty="0"/>
              <a:t>Multi-hop wireless networks: </a:t>
            </a:r>
          </a:p>
        </p:txBody>
      </p:sp>
      <p:sp>
        <p:nvSpPr>
          <p:cNvPr id="13335" name="Text Box 47"/>
          <p:cNvSpPr txBox="1">
            <a:spLocks noChangeArrowheads="1"/>
          </p:cNvSpPr>
          <p:nvPr/>
        </p:nvSpPr>
        <p:spPr bwMode="auto">
          <a:xfrm>
            <a:off x="3743796" y="2102235"/>
            <a:ext cx="350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36" name="Text Box 48"/>
          <p:cNvSpPr txBox="1">
            <a:spLocks noChangeArrowheads="1"/>
          </p:cNvSpPr>
          <p:nvPr/>
        </p:nvSpPr>
        <p:spPr bwMode="auto">
          <a:xfrm>
            <a:off x="6182547" y="2030747"/>
            <a:ext cx="32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13337" name="Text Box 49"/>
          <p:cNvSpPr txBox="1">
            <a:spLocks noChangeArrowheads="1"/>
          </p:cNvSpPr>
          <p:nvPr/>
        </p:nvSpPr>
        <p:spPr bwMode="auto">
          <a:xfrm>
            <a:off x="8056497" y="2109957"/>
            <a:ext cx="3508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Arial" charset="0"/>
                <a:cs typeface="Arial" charset="0"/>
              </a:rPr>
              <a:t>C</a:t>
            </a:r>
          </a:p>
        </p:txBody>
      </p:sp>
      <p:grpSp>
        <p:nvGrpSpPr>
          <p:cNvPr id="60" name="Group 356"/>
          <p:cNvGrpSpPr>
            <a:grpSpLocks/>
          </p:cNvGrpSpPr>
          <p:nvPr/>
        </p:nvGrpSpPr>
        <p:grpSpPr bwMode="auto">
          <a:xfrm>
            <a:off x="3931122" y="1964123"/>
            <a:ext cx="627063" cy="642937"/>
            <a:chOff x="313" y="1497"/>
            <a:chExt cx="1152" cy="1014"/>
          </a:xfrm>
        </p:grpSpPr>
        <p:pic>
          <p:nvPicPr>
            <p:cNvPr id="44069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0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356"/>
          <p:cNvGrpSpPr>
            <a:grpSpLocks/>
          </p:cNvGrpSpPr>
          <p:nvPr/>
        </p:nvGrpSpPr>
        <p:grpSpPr bwMode="auto">
          <a:xfrm>
            <a:off x="5592791" y="1961681"/>
            <a:ext cx="627062" cy="644525"/>
            <a:chOff x="313" y="1497"/>
            <a:chExt cx="1152" cy="1014"/>
          </a:xfrm>
        </p:grpSpPr>
        <p:pic>
          <p:nvPicPr>
            <p:cNvPr id="44067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356"/>
          <p:cNvGrpSpPr>
            <a:grpSpLocks/>
          </p:cNvGrpSpPr>
          <p:nvPr/>
        </p:nvGrpSpPr>
        <p:grpSpPr bwMode="auto">
          <a:xfrm>
            <a:off x="7429434" y="1977012"/>
            <a:ext cx="627062" cy="642938"/>
            <a:chOff x="313" y="1497"/>
            <a:chExt cx="1152" cy="1014"/>
          </a:xfrm>
        </p:grpSpPr>
        <p:pic>
          <p:nvPicPr>
            <p:cNvPr id="44065" name="Picture 354" descr="laptop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355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4" name="Picture 18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"/>
              <p:cNvSpPr txBox="1">
                <a:spLocks noChangeArrowheads="1"/>
              </p:cNvSpPr>
              <p:nvPr/>
            </p:nvSpPr>
            <p:spPr>
              <a:xfrm>
                <a:off x="1820999" y="2987326"/>
                <a:ext cx="7934190" cy="4368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400" dirty="0"/>
                  <a:t>Increase TX power: increase transmission range by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/>
                  <a:t> times, need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×</m:t>
                    </m:r>
                  </m:oMath>
                </a14:m>
                <a:r>
                  <a:rPr lang="en-US" sz="2400" dirty="0"/>
                  <a:t> more power </a:t>
                </a:r>
              </a:p>
              <a:p>
                <a:pPr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3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99" y="2987326"/>
                <a:ext cx="7934190" cy="436871"/>
              </a:xfrm>
              <a:prstGeom prst="rect">
                <a:avLst/>
              </a:prstGeom>
              <a:blipFill>
                <a:blip r:embed="rId6"/>
                <a:stretch>
                  <a:fillRect l="-1120" t="-17143" b="-10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44067" idx="1"/>
          </p:cNvCxnSpPr>
          <p:nvPr/>
        </p:nvCxnSpPr>
        <p:spPr>
          <a:xfrm flipV="1">
            <a:off x="465340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467787" y="2357040"/>
            <a:ext cx="93938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46707" y="2030746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759092" y="2025191"/>
            <a:ext cx="4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3"/>
              <p:cNvSpPr txBox="1">
                <a:spLocks noChangeArrowheads="1"/>
              </p:cNvSpPr>
              <p:nvPr/>
            </p:nvSpPr>
            <p:spPr>
              <a:xfrm>
                <a:off x="1820999" y="4125637"/>
                <a:ext cx="7850409" cy="4368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2400"/>
                  <a:t>Multi-hop links: </a:t>
                </a:r>
                <a:r>
                  <a:rPr lang="en-US" sz="2400" dirty="0"/>
                  <a:t>increase transmission range by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400" dirty="0"/>
                  <a:t> times, need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𝑁</m:t>
                    </m:r>
                    <m:r>
                      <a:rPr lang="en-US" sz="2400" i="1">
                        <a:latin typeface="Cambria Math" charset="0"/>
                      </a:rPr>
                      <m:t>×</m:t>
                    </m:r>
                  </m:oMath>
                </a14:m>
                <a:r>
                  <a:rPr lang="en-US" sz="2400" dirty="0"/>
                  <a:t> more power </a:t>
                </a:r>
              </a:p>
            </p:txBody>
          </p:sp>
        </mc:Choice>
        <mc:Fallback xmlns="">
          <p:sp>
            <p:nvSpPr>
              <p:cNvPr id="7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99" y="4125637"/>
                <a:ext cx="7850409" cy="436871"/>
              </a:xfrm>
              <a:prstGeom prst="rect">
                <a:avLst/>
              </a:prstGeom>
              <a:blipFill>
                <a:blip r:embed="rId7"/>
                <a:stretch>
                  <a:fillRect l="-1131" t="-13889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2858683" y="5320431"/>
            <a:ext cx="685516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Multi-hop wireless networks!</a:t>
            </a:r>
          </a:p>
        </p:txBody>
      </p:sp>
    </p:spTree>
    <p:extLst>
      <p:ext uri="{BB962C8B-B14F-4D97-AF65-F5344CB8AC3E}">
        <p14:creationId xmlns:p14="http://schemas.microsoft.com/office/powerpoint/2010/main" val="35960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13518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8520113" y="2873375"/>
            <a:ext cx="823912" cy="914400"/>
            <a:chOff x="3608" y="2349"/>
            <a:chExt cx="519" cy="576"/>
          </a:xfrm>
        </p:grpSpPr>
        <p:graphicFrame>
          <p:nvGraphicFramePr>
            <p:cNvPr id="9" name="Object 5"/>
            <p:cNvGraphicFramePr>
              <a:graphicFrameLocks noChangeAspect="1"/>
            </p:cNvGraphicFramePr>
            <p:nvPr/>
          </p:nvGraphicFramePr>
          <p:xfrm>
            <a:off x="3608" y="2349"/>
            <a:ext cx="519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2152951" imgH="2400635" progId="MSPhotoEd.3">
                    <p:embed/>
                  </p:oleObj>
                </mc:Choice>
                <mc:Fallback>
                  <p:oleObj name="Photo Editor Photo" r:id="rId3" imgW="2152951" imgH="2400635" progId="MSPhotoEd.3">
                    <p:embed/>
                    <p:pic>
                      <p:nvPicPr>
                        <p:cNvPr id="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8" y="2349"/>
                          <a:ext cx="519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4023" y="2358"/>
              <a:ext cx="42" cy="154"/>
              <a:chOff x="1426" y="2234"/>
              <a:chExt cx="42" cy="154"/>
            </a:xfrm>
          </p:grpSpPr>
          <p:sp>
            <p:nvSpPr>
              <p:cNvPr id="11" name="Line 12"/>
              <p:cNvSpPr>
                <a:spLocks noChangeShapeType="1"/>
              </p:cNvSpPr>
              <p:nvPr/>
            </p:nvSpPr>
            <p:spPr bwMode="auto">
              <a:xfrm>
                <a:off x="1447" y="2241"/>
                <a:ext cx="0" cy="14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13"/>
              <p:cNvSpPr>
                <a:spLocks noChangeArrowheads="1"/>
              </p:cNvSpPr>
              <p:nvPr/>
            </p:nvSpPr>
            <p:spPr bwMode="auto">
              <a:xfrm>
                <a:off x="1426" y="2234"/>
                <a:ext cx="42" cy="4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2894013" y="2986090"/>
            <a:ext cx="1606550" cy="1279526"/>
            <a:chOff x="772" y="2231"/>
            <a:chExt cx="1012" cy="806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772" y="2231"/>
              <a:ext cx="1012" cy="806"/>
              <a:chOff x="779" y="2231"/>
              <a:chExt cx="1012" cy="806"/>
            </a:xfrm>
          </p:grpSpPr>
          <p:graphicFrame>
            <p:nvGraphicFramePr>
              <p:cNvPr id="16" name="Object 4"/>
              <p:cNvGraphicFramePr>
                <a:graphicFrameLocks noChangeAspect="1"/>
              </p:cNvGraphicFramePr>
              <p:nvPr/>
            </p:nvGraphicFramePr>
            <p:xfrm>
              <a:off x="906" y="2231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5" imgW="2152951" imgH="2400635" progId="MSPhotoEd.3">
                      <p:embed/>
                    </p:oleObj>
                  </mc:Choice>
                  <mc:Fallback>
                    <p:oleObj name="Photo Editor Photo" r:id="rId5" imgW="2152951" imgH="2400635" progId="MSPhotoEd.3">
                      <p:embed/>
                      <p:pic>
                        <p:nvPicPr>
                          <p:cNvPr id="16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" y="2231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1300" y="2234"/>
                <a:ext cx="42" cy="154"/>
                <a:chOff x="1426" y="2234"/>
                <a:chExt cx="42" cy="154"/>
              </a:xfrm>
            </p:grpSpPr>
            <p:sp>
              <p:nvSpPr>
                <p:cNvPr id="19" name="Line 18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Text Box 20"/>
              <p:cNvSpPr txBox="1">
                <a:spLocks noChangeArrowheads="1"/>
              </p:cNvSpPr>
              <p:nvPr/>
            </p:nvSpPr>
            <p:spPr bwMode="auto">
              <a:xfrm>
                <a:off x="779" y="28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1069" y="2403"/>
              <a:ext cx="274" cy="2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21" name="Rectangle 22"/>
          <p:cNvSpPr>
            <a:spLocks noChangeArrowheads="1"/>
          </p:cNvSpPr>
          <p:nvPr/>
        </p:nvSpPr>
        <p:spPr bwMode="auto">
          <a:xfrm rot="19833042">
            <a:off x="3843931" y="3261238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 rot="2314881">
            <a:off x="8290342" y="2785534"/>
            <a:ext cx="427038" cy="18891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5729288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sp>
        <p:nvSpPr>
          <p:cNvPr id="55" name="Text Box 30"/>
          <p:cNvSpPr txBox="1">
            <a:spLocks noChangeArrowheads="1"/>
          </p:cNvSpPr>
          <p:nvPr/>
        </p:nvSpPr>
        <p:spPr bwMode="auto">
          <a:xfrm>
            <a:off x="8715375" y="2662239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56" name="Text Box 30"/>
          <p:cNvSpPr txBox="1">
            <a:spLocks noChangeArrowheads="1"/>
          </p:cNvSpPr>
          <p:nvPr/>
        </p:nvSpPr>
        <p:spPr bwMode="auto">
          <a:xfrm>
            <a:off x="3198813" y="2752726"/>
            <a:ext cx="148590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sp>
        <p:nvSpPr>
          <p:cNvPr id="57" name="Title 17"/>
          <p:cNvSpPr txBox="1">
            <a:spLocks/>
          </p:cNvSpPr>
          <p:nvPr/>
        </p:nvSpPr>
        <p:spPr>
          <a:xfrm>
            <a:off x="1535113" y="0"/>
            <a:ext cx="9144000" cy="781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Why the Gain is more than 1.33 ?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1692277" y="3886201"/>
            <a:ext cx="8740775" cy="55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802.11 is fair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 Each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/>
              </a:rPr>
              <a:t>node transmits 1/3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8785226" y="3143253"/>
            <a:ext cx="434975" cy="33496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3854332" y="2667001"/>
            <a:ext cx="4844375" cy="953311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62"/>
          <p:cNvSpPr/>
          <p:nvPr/>
        </p:nvSpPr>
        <p:spPr>
          <a:xfrm flipH="1">
            <a:off x="3842020" y="1823055"/>
            <a:ext cx="4844375" cy="1352962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0003FF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692277" y="4419600"/>
            <a:ext cx="8740775" cy="90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Without COPE: Router needs to transmit twice as much</a:t>
            </a:r>
          </a:p>
          <a:p>
            <a:pPr marL="114304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With COPE: All nodes need equal rate.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3610" r="41667" b="69025"/>
          <a:stretch/>
        </p:blipFill>
        <p:spPr>
          <a:xfrm>
            <a:off x="5192713" y="561770"/>
            <a:ext cx="1828800" cy="11908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8" b="-1111"/>
          <a:stretch/>
        </p:blipFill>
        <p:spPr>
          <a:xfrm>
            <a:off x="1524000" y="5334000"/>
            <a:ext cx="914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914400"/>
            <a:ext cx="4191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2911" y="2133600"/>
            <a:ext cx="4191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3009900"/>
            <a:ext cx="4191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8691" y="876300"/>
            <a:ext cx="4366909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8690" y="1981200"/>
            <a:ext cx="4191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8690" y="3200400"/>
            <a:ext cx="4191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4069810"/>
            <a:ext cx="1676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6698" y="4710620"/>
            <a:ext cx="9121302" cy="2147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88923" y="4257472"/>
            <a:ext cx="2535677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0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447800"/>
            <a:ext cx="9121302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2579" y="3429000"/>
            <a:ext cx="9121302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4419600"/>
            <a:ext cx="9121302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2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2308226" y="3464706"/>
            <a:ext cx="759777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Traditional Approach: requires 4 transmissions </a:t>
            </a:r>
          </a:p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COPE: requires 3 transmissions</a:t>
            </a:r>
          </a:p>
          <a:p>
            <a:pPr marL="0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3428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Can we do it in 2 transmissions?</a:t>
            </a: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28597" marR="0" lvl="0" indent="-3428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28644" marR="0" lvl="1" indent="-28574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28644" marR="0" lvl="1" indent="-28574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-1425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3" name="Rectangle 22"/>
          <p:cNvSpPr>
            <a:spLocks noChangeArrowheads="1"/>
          </p:cNvSpPr>
          <p:nvPr/>
        </p:nvSpPr>
        <p:spPr bwMode="auto">
          <a:xfrm rot="19833042">
            <a:off x="3843931" y="2119822"/>
            <a:ext cx="427037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sp>
        <p:nvSpPr>
          <p:cNvPr id="44" name="Rectangle 23"/>
          <p:cNvSpPr>
            <a:spLocks noChangeArrowheads="1"/>
          </p:cNvSpPr>
          <p:nvPr/>
        </p:nvSpPr>
        <p:spPr bwMode="auto">
          <a:xfrm rot="2314881">
            <a:off x="8290342" y="1644118"/>
            <a:ext cx="427038" cy="188913"/>
          </a:xfrm>
          <a:prstGeom prst="rect">
            <a:avLst/>
          </a:prstGeom>
          <a:solidFill>
            <a:srgbClr val="0003FF"/>
          </a:solidFill>
          <a:ln>
            <a:noFill/>
          </a:ln>
        </p:spPr>
        <p:txBody>
          <a:bodyPr wrap="none" lIns="90488" tIns="44450" rIns="90488" bIns="44450" anchor="ctr"/>
          <a:lstStyle>
            <a:lvl1pPr>
              <a:defRPr sz="14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charset="2"/>
              <a:defRPr sz="14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28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94013" y="1600200"/>
            <a:ext cx="1790700" cy="1512890"/>
            <a:chOff x="1370013" y="1600200"/>
            <a:chExt cx="1790700" cy="1512890"/>
          </a:xfrm>
        </p:grpSpPr>
        <p:grpSp>
          <p:nvGrpSpPr>
            <p:cNvPr id="35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36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38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38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39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4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20113" y="1520823"/>
            <a:ext cx="1681162" cy="1125536"/>
            <a:chOff x="6996113" y="1520823"/>
            <a:chExt cx="1681162" cy="1125536"/>
          </a:xfrm>
        </p:grpSpPr>
        <p:grpSp>
          <p:nvGrpSpPr>
            <p:cNvPr id="29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30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3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2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33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6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48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sp>
        <p:nvSpPr>
          <p:cNvPr id="49" name="Freeform 48"/>
          <p:cNvSpPr/>
          <p:nvPr/>
        </p:nvSpPr>
        <p:spPr>
          <a:xfrm>
            <a:off x="3854332" y="1525585"/>
            <a:ext cx="4844375" cy="953311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49"/>
          <p:cNvSpPr/>
          <p:nvPr/>
        </p:nvSpPr>
        <p:spPr>
          <a:xfrm flipH="1">
            <a:off x="3842020" y="681639"/>
            <a:ext cx="4844375" cy="1352962"/>
          </a:xfrm>
          <a:custGeom>
            <a:avLst/>
            <a:gdLst>
              <a:gd name="connsiteX0" fmla="*/ 0 w 4844375"/>
              <a:gd name="connsiteY0" fmla="*/ 953311 h 953311"/>
              <a:gd name="connsiteX1" fmla="*/ 2289243 w 4844375"/>
              <a:gd name="connsiteY1" fmla="*/ 0 h 953311"/>
              <a:gd name="connsiteX2" fmla="*/ 4844375 w 4844375"/>
              <a:gd name="connsiteY2" fmla="*/ 953311 h 95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44375" h="953311">
                <a:moveTo>
                  <a:pt x="0" y="953311"/>
                </a:moveTo>
                <a:cubicBezTo>
                  <a:pt x="740923" y="476655"/>
                  <a:pt x="1481847" y="0"/>
                  <a:pt x="2289243" y="0"/>
                </a:cubicBezTo>
                <a:cubicBezTo>
                  <a:pt x="3096639" y="0"/>
                  <a:pt x="4844375" y="953311"/>
                  <a:pt x="4844375" y="953311"/>
                </a:cubicBezTo>
              </a:path>
            </a:pathLst>
          </a:custGeom>
          <a:noFill/>
          <a:ln w="31750" cap="flat">
            <a:solidFill>
              <a:srgbClr val="0003FF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405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41525" y="4587875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4000" b="1" dirty="0">
                <a:latin typeface="Calibri Light" panose="020F0502020204030204" pitchFamily="34" charset="0"/>
                <a:cs typeface="Calibri Light" panose="020F0502020204030204" pitchFamily="34" charset="0"/>
              </a:rPr>
              <a:t>Analog Network Coding (ANC)</a:t>
            </a:r>
          </a:p>
        </p:txBody>
      </p:sp>
      <p:sp>
        <p:nvSpPr>
          <p:cNvPr id="1323012" name="Rectangle 4"/>
          <p:cNvSpPr>
            <a:spLocks noChangeArrowheads="1"/>
          </p:cNvSpPr>
          <p:nvPr/>
        </p:nvSpPr>
        <p:spPr bwMode="auto">
          <a:xfrm>
            <a:off x="3078117" y="921153"/>
            <a:ext cx="6156417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93700" indent="-3937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93700" marR="0" lvl="0" indent="-3937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Instead of router mixing packets…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2286001"/>
            <a:ext cx="80772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3700" marR="0" lvl="0" indent="-3937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10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Exploit that the wireless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channel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naturally mixes signals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B13B5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599113" y="3778250"/>
            <a:ext cx="652462" cy="819150"/>
          </a:xfrm>
          <a:prstGeom prst="downArrow">
            <a:avLst>
              <a:gd name="adj1" fmla="val 49880"/>
              <a:gd name="adj2" fmla="val 45988"/>
            </a:avLst>
          </a:prstGeom>
          <a:solidFill>
            <a:schemeClr val="accent4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8048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10" grpId="0"/>
      <p:bldP spid="4" grpId="0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n-US" altLang="en-US" sz="3600" dirty="0">
                <a:latin typeface="Calibri Light" panose="020F0502020204030204" pitchFamily="34" charset="0"/>
                <a:cs typeface="Calibri Light" panose="020F0502020204030204" pitchFamily="34" charset="0"/>
                <a:sym typeface="Wingdings" charset="2"/>
              </a:rPr>
              <a:t>Analog Network Coding</a:t>
            </a:r>
            <a:endParaRPr lang="en-US" alt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sp>
        <p:nvSpPr>
          <p:cNvPr id="11271" name="Freeform 21"/>
          <p:cNvSpPr>
            <a:spLocks/>
          </p:cNvSpPr>
          <p:nvPr/>
        </p:nvSpPr>
        <p:spPr bwMode="auto">
          <a:xfrm>
            <a:off x="2716214" y="3108326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1272" name="Freeform 22"/>
          <p:cNvSpPr>
            <a:spLocks/>
          </p:cNvSpPr>
          <p:nvPr/>
        </p:nvSpPr>
        <p:spPr bwMode="auto">
          <a:xfrm>
            <a:off x="8639176" y="3087688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1273" name="Rectangle 56"/>
          <p:cNvSpPr>
            <a:spLocks noChangeArrowheads="1"/>
          </p:cNvSpPr>
          <p:nvPr/>
        </p:nvSpPr>
        <p:spPr bwMode="auto">
          <a:xfrm>
            <a:off x="1801813" y="3365501"/>
            <a:ext cx="273050" cy="144463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11274" name="Straight Connector 16"/>
          <p:cNvCxnSpPr>
            <a:cxnSpLocks noChangeShapeType="1"/>
          </p:cNvCxnSpPr>
          <p:nvPr/>
        </p:nvCxnSpPr>
        <p:spPr bwMode="auto">
          <a:xfrm flipV="1">
            <a:off x="2233614" y="3436938"/>
            <a:ext cx="377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5" name="Straight Connector 18"/>
          <p:cNvCxnSpPr>
            <a:cxnSpLocks noChangeShapeType="1"/>
          </p:cNvCxnSpPr>
          <p:nvPr/>
        </p:nvCxnSpPr>
        <p:spPr bwMode="auto">
          <a:xfrm flipV="1">
            <a:off x="9496426" y="3416300"/>
            <a:ext cx="377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362974"/>
          <p:cNvSpPr>
            <a:spLocks noChangeArrowheads="1"/>
          </p:cNvSpPr>
          <p:nvPr/>
        </p:nvSpPr>
        <p:spPr bwMode="auto">
          <a:xfrm>
            <a:off x="10010775" y="3351213"/>
            <a:ext cx="273050" cy="144462"/>
          </a:xfrm>
          <a:prstGeom prst="rect">
            <a:avLst/>
          </a:prstGeom>
          <a:gradFill rotWithShape="1">
            <a:gsLst>
              <a:gs pos="0">
                <a:srgbClr val="182F76"/>
              </a:gs>
              <a:gs pos="50000">
                <a:srgbClr val="3366FF"/>
              </a:gs>
              <a:gs pos="100000">
                <a:srgbClr val="182F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29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60453" y="1825140"/>
            <a:ext cx="1790700" cy="1512890"/>
            <a:chOff x="1370013" y="1600200"/>
            <a:chExt cx="1790700" cy="1512890"/>
          </a:xfrm>
        </p:grpSpPr>
        <p:grpSp>
          <p:nvGrpSpPr>
            <p:cNvPr id="32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34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36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36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37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3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5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602663" y="1903821"/>
            <a:ext cx="1681162" cy="1125536"/>
            <a:chOff x="6996113" y="1520823"/>
            <a:chExt cx="1681162" cy="1125536"/>
          </a:xfrm>
        </p:grpSpPr>
        <p:grpSp>
          <p:nvGrpSpPr>
            <p:cNvPr id="42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45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45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6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47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3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44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45041917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48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sp>
        <p:nvSpPr>
          <p:cNvPr id="22" name="Freeform 21"/>
          <p:cNvSpPr>
            <a:spLocks/>
          </p:cNvSpPr>
          <p:nvPr/>
        </p:nvSpPr>
        <p:spPr bwMode="auto">
          <a:xfrm>
            <a:off x="2716214" y="3108326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8639176" y="3087688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229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  <a:sym typeface="Wingdings" charset="2"/>
              </a:rPr>
              <a:t>Analog Network Coding</a:t>
            </a:r>
            <a:endParaRPr lang="en-US" alt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sp>
        <p:nvSpPr>
          <p:cNvPr id="12297" name="Rectangle 4"/>
          <p:cNvSpPr>
            <a:spLocks noChangeArrowheads="1"/>
          </p:cNvSpPr>
          <p:nvPr/>
        </p:nvSpPr>
        <p:spPr bwMode="auto">
          <a:xfrm>
            <a:off x="2395539" y="4054475"/>
            <a:ext cx="87979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oudySans" charset="0"/>
              <a:buAutoNum type="arabicParenR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Alice and Bob transmit simultaneously</a:t>
            </a:r>
          </a:p>
        </p:txBody>
      </p:sp>
      <p:sp>
        <p:nvSpPr>
          <p:cNvPr id="18" name="Text Box 53"/>
          <p:cNvSpPr txBox="1">
            <a:spLocks noChangeArrowheads="1"/>
          </p:cNvSpPr>
          <p:nvPr/>
        </p:nvSpPr>
        <p:spPr bwMode="auto">
          <a:xfrm>
            <a:off x="5185614" y="2448243"/>
            <a:ext cx="21621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Arial" charset="0"/>
                <a:cs typeface="Arial" charset="0"/>
              </a:rPr>
              <a:t>Interference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460453" y="1825140"/>
            <a:ext cx="1790700" cy="1512890"/>
            <a:chOff x="1370013" y="1600200"/>
            <a:chExt cx="1790700" cy="1512890"/>
          </a:xfrm>
        </p:grpSpPr>
        <p:grpSp>
          <p:nvGrpSpPr>
            <p:cNvPr id="51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53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55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55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56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5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54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2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602663" y="1903821"/>
            <a:ext cx="1681162" cy="1125536"/>
            <a:chOff x="6996113" y="1520823"/>
            <a:chExt cx="1681162" cy="1125536"/>
          </a:xfrm>
        </p:grpSpPr>
        <p:grpSp>
          <p:nvGrpSpPr>
            <p:cNvPr id="61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64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64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65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66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2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63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66427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3959 L 0.32951 -0.2349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0156 -0.2425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87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7"/>
          <p:cNvSpPr>
            <a:spLocks noChangeArrowheads="1"/>
          </p:cNvSpPr>
          <p:nvPr/>
        </p:nvSpPr>
        <p:spPr bwMode="auto">
          <a:xfrm>
            <a:off x="5082128" y="1050926"/>
            <a:ext cx="2156873" cy="105920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4495800" y="914400"/>
            <a:ext cx="3437652" cy="1444546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29"/>
          <p:cNvSpPr>
            <a:spLocks noChangeArrowheads="1"/>
          </p:cNvSpPr>
          <p:nvPr/>
        </p:nvSpPr>
        <p:spPr bwMode="auto">
          <a:xfrm>
            <a:off x="4038601" y="792163"/>
            <a:ext cx="4334267" cy="1826088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30"/>
          <p:cNvSpPr>
            <a:spLocks noChangeArrowheads="1"/>
          </p:cNvSpPr>
          <p:nvPr/>
        </p:nvSpPr>
        <p:spPr bwMode="auto">
          <a:xfrm>
            <a:off x="3715775" y="655639"/>
            <a:ext cx="5149550" cy="2251289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31"/>
          <p:cNvSpPr>
            <a:spLocks noChangeArrowheads="1"/>
          </p:cNvSpPr>
          <p:nvPr/>
        </p:nvSpPr>
        <p:spPr bwMode="auto">
          <a:xfrm>
            <a:off x="3505201" y="533400"/>
            <a:ext cx="5616575" cy="2667000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625851" y="2236789"/>
            <a:ext cx="790575" cy="668337"/>
            <a:chOff x="4124824" y="2824700"/>
            <a:chExt cx="791232" cy="669322"/>
          </a:xfrm>
        </p:grpSpPr>
        <p:sp>
          <p:nvSpPr>
            <p:cNvPr id="13342" name="Freeform 23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3343" name="Freeform 24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788276" y="2236789"/>
            <a:ext cx="790575" cy="668337"/>
            <a:chOff x="4124824" y="2824700"/>
            <a:chExt cx="791232" cy="669322"/>
          </a:xfrm>
        </p:grpSpPr>
        <p:sp>
          <p:nvSpPr>
            <p:cNvPr id="13340" name="Freeform 26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3341" name="Freeform 29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133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  <a:sym typeface="Wingdings" charset="2"/>
              </a:rPr>
              <a:t>Analog Network Coding</a:t>
            </a:r>
            <a:endParaRPr lang="en-US" alt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2395539" y="4054475"/>
            <a:ext cx="8797925" cy="15557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90488" tIns="44450" rIns="90488" bIns="4445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Alice and Bob transmit simultaneously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0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Router amplifies and broadcasts interfered signal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10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38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460453" y="1825140"/>
            <a:ext cx="1790700" cy="1512890"/>
            <a:chOff x="1370013" y="1600200"/>
            <a:chExt cx="1790700" cy="1512890"/>
          </a:xfrm>
        </p:grpSpPr>
        <p:grpSp>
          <p:nvGrpSpPr>
            <p:cNvPr id="41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43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45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45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46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4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4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02663" y="1903821"/>
            <a:ext cx="1681162" cy="1125536"/>
            <a:chOff x="6996113" y="1520823"/>
            <a:chExt cx="1681162" cy="1125536"/>
          </a:xfrm>
        </p:grpSpPr>
        <p:grpSp>
          <p:nvGrpSpPr>
            <p:cNvPr id="51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54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54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5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56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2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53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724526" y="1447801"/>
            <a:ext cx="792163" cy="669925"/>
            <a:chOff x="4124824" y="2824700"/>
            <a:chExt cx="791232" cy="669322"/>
          </a:xfrm>
        </p:grpSpPr>
        <p:sp>
          <p:nvSpPr>
            <p:cNvPr id="13344" name="Freeform 21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3345" name="Freeform 22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8220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2" name="Group 20"/>
          <p:cNvGrpSpPr>
            <a:grpSpLocks/>
          </p:cNvGrpSpPr>
          <p:nvPr/>
        </p:nvGrpSpPr>
        <p:grpSpPr bwMode="auto">
          <a:xfrm>
            <a:off x="1524001" y="3167064"/>
            <a:ext cx="790575" cy="668337"/>
            <a:chOff x="4124824" y="2824700"/>
            <a:chExt cx="791232" cy="669322"/>
          </a:xfrm>
        </p:grpSpPr>
        <p:sp>
          <p:nvSpPr>
            <p:cNvPr id="14370" name="Freeform 23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4371" name="Freeform 24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26" name="Freeform 25"/>
          <p:cNvSpPr>
            <a:spLocks/>
          </p:cNvSpPr>
          <p:nvPr/>
        </p:nvSpPr>
        <p:spPr bwMode="auto">
          <a:xfrm>
            <a:off x="2668589" y="318770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3925889" y="318135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>
            <a:off x="2390775" y="3532188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3568700" y="3525838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>
            <a:off x="3578225" y="3662363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335838" y="3160714"/>
            <a:ext cx="792162" cy="669925"/>
            <a:chOff x="4124824" y="2824700"/>
            <a:chExt cx="791232" cy="669322"/>
          </a:xfrm>
        </p:grpSpPr>
        <p:sp>
          <p:nvSpPr>
            <p:cNvPr id="14368" name="Freeform 45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4369" name="Freeform 46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48" name="Freeform 47"/>
          <p:cNvSpPr>
            <a:spLocks/>
          </p:cNvSpPr>
          <p:nvPr/>
        </p:nvSpPr>
        <p:spPr bwMode="auto">
          <a:xfrm>
            <a:off x="8482014" y="31670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9737726" y="316071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>
            <a:off x="8202614" y="3525838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>
            <a:off x="9380539" y="3521075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>
            <a:off x="9391650" y="3657600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  <a:sym typeface="Wingdings" charset="2"/>
              </a:rPr>
              <a:t>Analog Network Coding</a:t>
            </a:r>
            <a:endParaRPr lang="en-US" alt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2395539" y="4054475"/>
            <a:ext cx="8797925" cy="207168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90488" tIns="44450" rIns="90488" bIns="4445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Alice and Bob transmit simultaneously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Router amplifies and broadcasts interfered signal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0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Alice subtracts known signal from interfered signal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10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40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460453" y="1825140"/>
            <a:ext cx="1790700" cy="1512890"/>
            <a:chOff x="1370013" y="1600200"/>
            <a:chExt cx="1790700" cy="1512890"/>
          </a:xfrm>
        </p:grpSpPr>
        <p:grpSp>
          <p:nvGrpSpPr>
            <p:cNvPr id="45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47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54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54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55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57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53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602663" y="1903821"/>
            <a:ext cx="1681162" cy="1125536"/>
            <a:chOff x="6996113" y="1520823"/>
            <a:chExt cx="1681162" cy="1125536"/>
          </a:xfrm>
        </p:grpSpPr>
        <p:grpSp>
          <p:nvGrpSpPr>
            <p:cNvPr id="60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63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63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64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65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1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7529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48" grpId="0" animBg="1"/>
      <p:bldP spid="4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6" name="Group 20"/>
          <p:cNvGrpSpPr>
            <a:grpSpLocks/>
          </p:cNvGrpSpPr>
          <p:nvPr/>
        </p:nvGrpSpPr>
        <p:grpSpPr bwMode="auto">
          <a:xfrm>
            <a:off x="1524001" y="3167064"/>
            <a:ext cx="790575" cy="668337"/>
            <a:chOff x="4124824" y="2824700"/>
            <a:chExt cx="791232" cy="669322"/>
          </a:xfrm>
        </p:grpSpPr>
        <p:sp>
          <p:nvSpPr>
            <p:cNvPr id="15395" name="Freeform 23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5396" name="Freeform 24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15367" name="Freeform 25"/>
          <p:cNvSpPr>
            <a:spLocks/>
          </p:cNvSpPr>
          <p:nvPr/>
        </p:nvSpPr>
        <p:spPr bwMode="auto">
          <a:xfrm>
            <a:off x="2668589" y="318770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5368" name="Freeform 30"/>
          <p:cNvSpPr>
            <a:spLocks/>
          </p:cNvSpPr>
          <p:nvPr/>
        </p:nvSpPr>
        <p:spPr bwMode="auto">
          <a:xfrm>
            <a:off x="3925889" y="318135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15369" name="Straight Connector 37"/>
          <p:cNvCxnSpPr>
            <a:cxnSpLocks noChangeShapeType="1"/>
          </p:cNvCxnSpPr>
          <p:nvPr/>
        </p:nvCxnSpPr>
        <p:spPr bwMode="auto">
          <a:xfrm>
            <a:off x="2390775" y="3532188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0" name="Straight Connector 41"/>
          <p:cNvCxnSpPr>
            <a:cxnSpLocks noChangeShapeType="1"/>
          </p:cNvCxnSpPr>
          <p:nvPr/>
        </p:nvCxnSpPr>
        <p:spPr bwMode="auto">
          <a:xfrm>
            <a:off x="3568700" y="3525838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1" name="Straight Connector 42"/>
          <p:cNvCxnSpPr>
            <a:cxnSpLocks noChangeShapeType="1"/>
          </p:cNvCxnSpPr>
          <p:nvPr/>
        </p:nvCxnSpPr>
        <p:spPr bwMode="auto">
          <a:xfrm>
            <a:off x="3578225" y="3662363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372" name="Group 20"/>
          <p:cNvGrpSpPr>
            <a:grpSpLocks/>
          </p:cNvGrpSpPr>
          <p:nvPr/>
        </p:nvGrpSpPr>
        <p:grpSpPr bwMode="auto">
          <a:xfrm>
            <a:off x="7335838" y="3160714"/>
            <a:ext cx="792162" cy="669925"/>
            <a:chOff x="4124824" y="2824700"/>
            <a:chExt cx="791232" cy="669322"/>
          </a:xfrm>
        </p:grpSpPr>
        <p:sp>
          <p:nvSpPr>
            <p:cNvPr id="15393" name="Freeform 45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5394" name="Freeform 46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15373" name="Freeform 47"/>
          <p:cNvSpPr>
            <a:spLocks/>
          </p:cNvSpPr>
          <p:nvPr/>
        </p:nvSpPr>
        <p:spPr bwMode="auto">
          <a:xfrm>
            <a:off x="8482014" y="31670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5374" name="Freeform 48"/>
          <p:cNvSpPr>
            <a:spLocks/>
          </p:cNvSpPr>
          <p:nvPr/>
        </p:nvSpPr>
        <p:spPr bwMode="auto">
          <a:xfrm>
            <a:off x="9737726" y="316071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15375" name="Straight Connector 49"/>
          <p:cNvCxnSpPr>
            <a:cxnSpLocks noChangeShapeType="1"/>
          </p:cNvCxnSpPr>
          <p:nvPr/>
        </p:nvCxnSpPr>
        <p:spPr bwMode="auto">
          <a:xfrm>
            <a:off x="8202614" y="3525838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6" name="Straight Connector 50"/>
          <p:cNvCxnSpPr>
            <a:cxnSpLocks noChangeShapeType="1"/>
          </p:cNvCxnSpPr>
          <p:nvPr/>
        </p:nvCxnSpPr>
        <p:spPr bwMode="auto">
          <a:xfrm>
            <a:off x="9380539" y="3521075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7" name="Straight Connector 51"/>
          <p:cNvCxnSpPr>
            <a:cxnSpLocks noChangeShapeType="1"/>
          </p:cNvCxnSpPr>
          <p:nvPr/>
        </p:nvCxnSpPr>
        <p:spPr bwMode="auto">
          <a:xfrm>
            <a:off x="9391650" y="3657600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</a:t>
            </a:r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  <a:sym typeface="Wingdings" charset="2"/>
              </a:rPr>
              <a:t>Analog Network Coding</a:t>
            </a:r>
            <a:endParaRPr lang="en-US" altLang="en-US" dirty="0">
              <a:latin typeface="Calibri Light" panose="020F0502020204030204" pitchFamily="34" charset="0"/>
              <a:cs typeface="Calibri Light" panose="020F0502020204030204" pitchFamily="34" charset="0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95539" y="4054475"/>
            <a:ext cx="8797925" cy="207168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90488" tIns="44450" rIns="90488" bIns="4445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Dina and Robert transmit simultaneously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Router amplifies and broadcasts interfered signal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Dina subtracts known signal from interfered signal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100000"/>
                </a:srgb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35" name="Text Box 40"/>
          <p:cNvSpPr txBox="1">
            <a:spLocks noChangeArrowheads="1"/>
          </p:cNvSpPr>
          <p:nvPr/>
        </p:nvSpPr>
        <p:spPr bwMode="auto">
          <a:xfrm>
            <a:off x="2130426" y="4146550"/>
            <a:ext cx="8150225" cy="1536318"/>
          </a:xfrm>
          <a:prstGeom prst="rect">
            <a:avLst/>
          </a:prstGeom>
          <a:solidFill>
            <a:srgbClr val="2424B2"/>
          </a:solidFill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Analog Network Coding requires 2 time slots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à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charset="2"/>
              </a:rPr>
              <a:t>Higher throughput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charset="2"/>
              <a:buChar char="à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729288" y="993773"/>
            <a:ext cx="1485900" cy="832263"/>
            <a:chOff x="4205288" y="993772"/>
            <a:chExt cx="1485900" cy="832263"/>
          </a:xfrm>
        </p:grpSpPr>
        <p:pic>
          <p:nvPicPr>
            <p:cNvPr id="41" name="Picture 8" descr="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563" y="993772"/>
              <a:ext cx="82391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"/>
            <p:cNvSpPr txBox="1">
              <a:spLocks noChangeArrowheads="1"/>
            </p:cNvSpPr>
            <p:nvPr/>
          </p:nvSpPr>
          <p:spPr bwMode="auto">
            <a:xfrm>
              <a:off x="4205288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Router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460453" y="1825140"/>
            <a:ext cx="1790700" cy="1512890"/>
            <a:chOff x="1370013" y="1600200"/>
            <a:chExt cx="1790700" cy="1512890"/>
          </a:xfrm>
        </p:grpSpPr>
        <p:grpSp>
          <p:nvGrpSpPr>
            <p:cNvPr id="44" name="Group 14"/>
            <p:cNvGrpSpPr>
              <a:grpSpLocks/>
            </p:cNvGrpSpPr>
            <p:nvPr/>
          </p:nvGrpSpPr>
          <p:grpSpPr bwMode="auto">
            <a:xfrm>
              <a:off x="1370013" y="1833564"/>
              <a:ext cx="1606550" cy="1279526"/>
              <a:chOff x="772" y="2231"/>
              <a:chExt cx="1012" cy="806"/>
            </a:xfrm>
          </p:grpSpPr>
          <p:grpSp>
            <p:nvGrpSpPr>
              <p:cNvPr id="46" name="Group 15"/>
              <p:cNvGrpSpPr>
                <a:grpSpLocks/>
              </p:cNvGrpSpPr>
              <p:nvPr/>
            </p:nvGrpSpPr>
            <p:grpSpPr bwMode="auto">
              <a:xfrm>
                <a:off x="772" y="2231"/>
                <a:ext cx="1012" cy="806"/>
                <a:chOff x="779" y="2231"/>
                <a:chExt cx="1012" cy="806"/>
              </a:xfrm>
            </p:grpSpPr>
            <p:graphicFrame>
              <p:nvGraphicFramePr>
                <p:cNvPr id="48" name="Object 4"/>
                <p:cNvGraphicFramePr>
                  <a:graphicFrameLocks noChangeAspect="1"/>
                </p:cNvGraphicFramePr>
                <p:nvPr/>
              </p:nvGraphicFramePr>
              <p:xfrm>
                <a:off x="906" y="2231"/>
                <a:ext cx="519" cy="5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2152951" imgH="2400635" progId="MSPhotoEd.3">
                        <p:embed/>
                      </p:oleObj>
                    </mc:Choice>
                    <mc:Fallback>
                      <p:oleObj name="Photo Editor Photo" r:id="rId5" imgW="2152951" imgH="2400635" progId="MSPhotoEd.3">
                        <p:embed/>
                        <p:pic>
                          <p:nvPicPr>
                            <p:cNvPr id="48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06" y="2231"/>
                              <a:ext cx="519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 type="none" w="sm" len="sm"/>
                                  <a:tailEnd type="none" w="sm" len="sm"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49" name="Group 17"/>
                <p:cNvGrpSpPr>
                  <a:grpSpLocks/>
                </p:cNvGrpSpPr>
                <p:nvPr/>
              </p:nvGrpSpPr>
              <p:grpSpPr bwMode="auto">
                <a:xfrm>
                  <a:off x="1300" y="2234"/>
                  <a:ext cx="42" cy="154"/>
                  <a:chOff x="1426" y="2234"/>
                  <a:chExt cx="42" cy="154"/>
                </a:xfrm>
              </p:grpSpPr>
              <p:sp>
                <p:nvSpPr>
                  <p:cNvPr id="5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7" y="2241"/>
                    <a:ext cx="0" cy="147"/>
                  </a:xfrm>
                  <a:prstGeom prst="line">
                    <a:avLst/>
                  </a:prstGeom>
                  <a:noFill/>
                  <a:ln w="349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426" y="2234"/>
                    <a:ext cx="42" cy="4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488" tIns="44450" rIns="90488" bIns="44450" anchor="ctr"/>
                  <a:lstStyle>
                    <a:lvl1pPr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1pPr>
                    <a:lvl2pPr marL="742950" indent="-28575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2pPr>
                    <a:lvl3pPr marL="11430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3pPr>
                    <a:lvl4pPr marL="16002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4pPr>
                    <a:lvl5pPr marL="2057400" indent="-228600"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99"/>
                      </a:buClr>
                      <a:buSzPct val="75000"/>
                      <a:buFont typeface="Wingdings" charset="2"/>
                      <a:defRPr sz="1400">
                        <a:solidFill>
                          <a:schemeClr val="tx1"/>
                        </a:solidFill>
                        <a:latin typeface="Comic Sans MS" charset="0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mic Sans MS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9" y="2845"/>
                  <a:ext cx="101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>
                  <a:spAutoFit/>
                </a:bodyPr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7" name="Rectangle 21"/>
              <p:cNvSpPr>
                <a:spLocks noChangeArrowheads="1"/>
              </p:cNvSpPr>
              <p:nvPr/>
            </p:nvSpPr>
            <p:spPr bwMode="auto">
              <a:xfrm>
                <a:off x="1069" y="2403"/>
                <a:ext cx="274" cy="2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 anchor="ctr"/>
              <a:lstStyle>
                <a:lvl1pPr>
                  <a:defRPr sz="1400">
                    <a:solidFill>
                      <a:schemeClr val="tx1"/>
                    </a:solidFill>
                    <a:latin typeface="Comic Sans MS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Comic Sans MS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charset="2"/>
                  <a:defRPr sz="1400">
                    <a:solidFill>
                      <a:schemeClr val="tx1"/>
                    </a:solidFill>
                    <a:latin typeface="Comic Sans MS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 Box 30"/>
            <p:cNvSpPr txBox="1">
              <a:spLocks noChangeArrowheads="1"/>
            </p:cNvSpPr>
            <p:nvPr/>
          </p:nvSpPr>
          <p:spPr bwMode="auto">
            <a:xfrm>
              <a:off x="1674813" y="1600200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Alice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602663" y="1903821"/>
            <a:ext cx="1681162" cy="1125536"/>
            <a:chOff x="6996113" y="1520823"/>
            <a:chExt cx="1681162" cy="1125536"/>
          </a:xfrm>
        </p:grpSpPr>
        <p:grpSp>
          <p:nvGrpSpPr>
            <p:cNvPr id="54" name="Group 9"/>
            <p:cNvGrpSpPr>
              <a:grpSpLocks/>
            </p:cNvGrpSpPr>
            <p:nvPr/>
          </p:nvGrpSpPr>
          <p:grpSpPr bwMode="auto">
            <a:xfrm>
              <a:off x="6996113" y="1731959"/>
              <a:ext cx="823912" cy="914400"/>
              <a:chOff x="3608" y="2349"/>
              <a:chExt cx="519" cy="576"/>
            </a:xfrm>
          </p:grpSpPr>
          <p:graphicFrame>
            <p:nvGraphicFramePr>
              <p:cNvPr id="57" name="Object 5"/>
              <p:cNvGraphicFramePr>
                <a:graphicFrameLocks noChangeAspect="1"/>
              </p:cNvGraphicFramePr>
              <p:nvPr/>
            </p:nvGraphicFramePr>
            <p:xfrm>
              <a:off x="3608" y="2349"/>
              <a:ext cx="519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2152951" imgH="2400635" progId="MSPhotoEd.3">
                      <p:embed/>
                    </p:oleObj>
                  </mc:Choice>
                  <mc:Fallback>
                    <p:oleObj name="Photo Editor Photo" r:id="rId7" imgW="2152951" imgH="2400635" progId="MSPhotoEd.3">
                      <p:embed/>
                      <p:pic>
                        <p:nvPicPr>
                          <p:cNvPr id="57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8" y="2349"/>
                            <a:ext cx="519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8" name="Group 11"/>
              <p:cNvGrpSpPr>
                <a:grpSpLocks/>
              </p:cNvGrpSpPr>
              <p:nvPr/>
            </p:nvGrpSpPr>
            <p:grpSpPr bwMode="auto">
              <a:xfrm>
                <a:off x="4023" y="2358"/>
                <a:ext cx="42" cy="154"/>
                <a:chOff x="1426" y="2234"/>
                <a:chExt cx="42" cy="154"/>
              </a:xfrm>
            </p:grpSpPr>
            <p:sp>
              <p:nvSpPr>
                <p:cNvPr id="59" name="Line 12"/>
                <p:cNvSpPr>
                  <a:spLocks noChangeShapeType="1"/>
                </p:cNvSpPr>
                <p:nvPr/>
              </p:nvSpPr>
              <p:spPr bwMode="auto">
                <a:xfrm>
                  <a:off x="1447" y="2241"/>
                  <a:ext cx="0" cy="147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0488" tIns="44450" rIns="90488" bIns="4445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Oval 13"/>
                <p:cNvSpPr>
                  <a:spLocks noChangeArrowheads="1"/>
                </p:cNvSpPr>
                <p:nvPr/>
              </p:nvSpPr>
              <p:spPr bwMode="auto">
                <a:xfrm>
                  <a:off x="1426" y="2234"/>
                  <a:ext cx="42" cy="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488" tIns="44450" rIns="90488" bIns="44450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9"/>
                    </a:buClr>
                    <a:buSzPct val="75000"/>
                    <a:buFont typeface="Wingdings" charset="2"/>
                    <a:defRPr sz="1400">
                      <a:solidFill>
                        <a:schemeClr val="tx1"/>
                      </a:solidFill>
                      <a:latin typeface="Comic Sans MS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5" name="Text Box 30"/>
            <p:cNvSpPr txBox="1">
              <a:spLocks noChangeArrowheads="1"/>
            </p:cNvSpPr>
            <p:nvPr/>
          </p:nvSpPr>
          <p:spPr bwMode="auto">
            <a:xfrm>
              <a:off x="7191375" y="1520823"/>
              <a:ext cx="1485900" cy="3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Bob</a:t>
              </a:r>
            </a:p>
          </p:txBody>
        </p:sp>
        <p:sp>
          <p:nvSpPr>
            <p:cNvPr id="56" name="Rectangle 16"/>
            <p:cNvSpPr>
              <a:spLocks noChangeArrowheads="1"/>
            </p:cNvSpPr>
            <p:nvPr/>
          </p:nvSpPr>
          <p:spPr bwMode="auto">
            <a:xfrm>
              <a:off x="7261225" y="2001836"/>
              <a:ext cx="434975" cy="334963"/>
            </a:xfrm>
            <a:prstGeom prst="rect">
              <a:avLst/>
            </a:prstGeom>
            <a:solidFill>
              <a:srgbClr val="0003FF"/>
            </a:solidFill>
            <a:ln>
              <a:noFill/>
            </a:ln>
          </p:spPr>
          <p:txBody>
            <a:bodyPr wrap="none" lIns="90488" tIns="44450" rIns="90488" bIns="44450" anchor="ctr"/>
            <a:lstStyle>
              <a:lvl1pPr>
                <a:defRPr sz="14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charset="2"/>
                <a:defRPr sz="14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80678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D1BC0-5FB9-2D41-A85F-C05904DE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50"/>
            <a:ext cx="10515600" cy="65260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Multi-hop Wireless Networks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F1B163-E131-744A-B89A-F0C3B0A17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418341"/>
            <a:ext cx="5608855" cy="25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1F2D9D-EDEC-A54D-9DBE-DEE05E93D0D1}"/>
              </a:ext>
            </a:extLst>
          </p:cNvPr>
          <p:cNvGrpSpPr>
            <a:grpSpLocks noChangeAspect="1"/>
          </p:cNvGrpSpPr>
          <p:nvPr/>
        </p:nvGrpSpPr>
        <p:grpSpPr>
          <a:xfrm>
            <a:off x="6489700" y="1777098"/>
            <a:ext cx="5577840" cy="2526988"/>
            <a:chOff x="2938272" y="2675731"/>
            <a:chExt cx="6903720" cy="31276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643F49-A5CA-E146-8B09-9775AA513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222" t="46132" r="18334" b="15377"/>
            <a:stretch/>
          </p:blipFill>
          <p:spPr>
            <a:xfrm>
              <a:off x="2938272" y="3163671"/>
              <a:ext cx="6632449" cy="263972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6BA8AF-84BF-9E42-BCF5-C74508EFD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2833" t="11734" r="14000" b="68937"/>
            <a:stretch/>
          </p:blipFill>
          <p:spPr>
            <a:xfrm>
              <a:off x="8397240" y="2675731"/>
              <a:ext cx="1444752" cy="132556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DDED20-843C-E043-91E5-C968C11ECAB2}"/>
              </a:ext>
            </a:extLst>
          </p:cNvPr>
          <p:cNvGrpSpPr/>
          <p:nvPr/>
        </p:nvGrpSpPr>
        <p:grpSpPr>
          <a:xfrm>
            <a:off x="6976337" y="2171328"/>
            <a:ext cx="2192696" cy="1348154"/>
            <a:chOff x="838200" y="1846150"/>
            <a:chExt cx="2192696" cy="1348154"/>
          </a:xfrm>
        </p:grpSpPr>
        <p:pic>
          <p:nvPicPr>
            <p:cNvPr id="2054" name="Picture 6" descr="Berkeley mote [17]. | Download Scientific Diagram">
              <a:extLst>
                <a:ext uri="{FF2B5EF4-FFF2-40B4-BE49-F238E27FC236}">
                  <a16:creationId xmlns:a16="http://schemas.microsoft.com/office/drawing/2014/main" id="{F38A3A7E-0AEE-5747-B069-C1434E500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846150"/>
              <a:ext cx="1662176" cy="1029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5F09C9-D882-4F41-A54F-78442EA81D43}"/>
                </a:ext>
              </a:extLst>
            </p:cNvPr>
            <p:cNvCxnSpPr/>
            <p:nvPr/>
          </p:nvCxnSpPr>
          <p:spPr>
            <a:xfrm flipH="1" flipV="1">
              <a:off x="2500376" y="1846150"/>
              <a:ext cx="530520" cy="134815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785FA6-78F3-A74E-84F2-5125283367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0376" y="2875976"/>
              <a:ext cx="530520" cy="31832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D74B89BC-C3DC-6E43-BC76-A56E4FF67F6C}"/>
              </a:ext>
            </a:extLst>
          </p:cNvPr>
          <p:cNvSpPr txBox="1">
            <a:spLocks noChangeArrowheads="1"/>
          </p:cNvSpPr>
          <p:nvPr/>
        </p:nvSpPr>
        <p:spPr>
          <a:xfrm>
            <a:off x="6754368" y="676906"/>
            <a:ext cx="4901183" cy="436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/>
              <a:t>Wireless Sensor Networks (WSN)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9B444F-0C85-C040-8967-61624A9761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55" t="51458" r="16111" b="9930"/>
          <a:stretch/>
        </p:blipFill>
        <p:spPr>
          <a:xfrm>
            <a:off x="472420" y="2099933"/>
            <a:ext cx="5151668" cy="2026986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051CA8AF-4FC8-7D4C-BDAB-F0CEE05000BC}"/>
              </a:ext>
            </a:extLst>
          </p:cNvPr>
          <p:cNvSpPr txBox="1">
            <a:spLocks noChangeArrowheads="1"/>
          </p:cNvSpPr>
          <p:nvPr/>
        </p:nvSpPr>
        <p:spPr>
          <a:xfrm>
            <a:off x="341377" y="692984"/>
            <a:ext cx="5282711" cy="436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/>
              <a:t>Wireless Ad Hoc Networks (WANETs)</a:t>
            </a:r>
          </a:p>
        </p:txBody>
      </p:sp>
      <p:pic>
        <p:nvPicPr>
          <p:cNvPr id="2058" name="Picture 10" descr="thesis topics in manet">
            <a:extLst>
              <a:ext uri="{FF2B5EF4-FFF2-40B4-BE49-F238E27FC236}">
                <a16:creationId xmlns:a16="http://schemas.microsoft.com/office/drawing/2014/main" id="{CF428AEC-C2B0-F443-B168-B8134EA5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5" y="4757047"/>
            <a:ext cx="3404616" cy="21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ECD2429C-68A8-0C42-BE1A-272EC80BA5E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289435"/>
            <a:ext cx="3404617" cy="436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/>
              <a:t>Mobile Ad Hoc Networks </a:t>
            </a:r>
          </a:p>
          <a:p>
            <a:pPr algn="ctr">
              <a:buFont typeface="Wingdings" charset="0"/>
              <a:buNone/>
              <a:defRPr/>
            </a:pPr>
            <a:r>
              <a:rPr lang="en-US" sz="2400" dirty="0"/>
              <a:t>(MANETs)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0713FD-D499-1245-9360-82C8744D1931}"/>
              </a:ext>
            </a:extLst>
          </p:cNvPr>
          <p:cNvSpPr txBox="1"/>
          <p:nvPr/>
        </p:nvSpPr>
        <p:spPr>
          <a:xfrm>
            <a:off x="99186" y="1173339"/>
            <a:ext cx="5898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A wireless Ad hoc network consists of a collection of mobile hosts dynamically forming a temporary network without the use of an existing network infrastructure.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DDD8F2D7-4D7F-FF44-9493-143873BE1565}"/>
              </a:ext>
            </a:extLst>
          </p:cNvPr>
          <p:cNvSpPr txBox="1">
            <a:spLocks noChangeArrowheads="1"/>
          </p:cNvSpPr>
          <p:nvPr/>
        </p:nvSpPr>
        <p:spPr>
          <a:xfrm>
            <a:off x="3044951" y="4272792"/>
            <a:ext cx="3404617" cy="436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2400" dirty="0"/>
              <a:t>Vehicular Ad Hoc Networks (VANETs)</a:t>
            </a:r>
          </a:p>
        </p:txBody>
      </p:sp>
      <p:pic>
        <p:nvPicPr>
          <p:cNvPr id="2060" name="Picture 12" descr="Vehicular Ad Hoc Network - an overview | ScienceDirect Topics">
            <a:extLst>
              <a:ext uri="{FF2B5EF4-FFF2-40B4-BE49-F238E27FC236}">
                <a16:creationId xmlns:a16="http://schemas.microsoft.com/office/drawing/2014/main" id="{C2DAEB01-9D71-C747-BE9E-4BD5BA937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864" y="5047045"/>
            <a:ext cx="2053448" cy="165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0BCF81-EAB6-D345-9603-0FA21BEF5B6E}"/>
              </a:ext>
            </a:extLst>
          </p:cNvPr>
          <p:cNvSpPr txBox="1"/>
          <p:nvPr/>
        </p:nvSpPr>
        <p:spPr>
          <a:xfrm>
            <a:off x="6400531" y="1160945"/>
            <a:ext cx="560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A sensor network consists of one or more base stations and a large number of inexpensive sensors.</a:t>
            </a:r>
          </a:p>
        </p:txBody>
      </p:sp>
    </p:spTree>
    <p:extLst>
      <p:ext uri="{BB962C8B-B14F-4D97-AF65-F5344CB8AC3E}">
        <p14:creationId xmlns:p14="http://schemas.microsoft.com/office/powerpoint/2010/main" val="247600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15" grpId="0"/>
      <p:bldP spid="25" grpId="0"/>
      <p:bldP spid="2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370" name="Straight Arrow Connector 29"/>
          <p:cNvCxnSpPr>
            <a:cxnSpLocks noChangeShapeType="1"/>
          </p:cNvCxnSpPr>
          <p:nvPr/>
        </p:nvCxnSpPr>
        <p:spPr bwMode="auto">
          <a:xfrm>
            <a:off x="3562350" y="1393825"/>
            <a:ext cx="5010150" cy="2014538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1" name="Straight Arrow Connector 33"/>
          <p:cNvCxnSpPr>
            <a:cxnSpLocks noChangeShapeType="1"/>
          </p:cNvCxnSpPr>
          <p:nvPr/>
        </p:nvCxnSpPr>
        <p:spPr bwMode="auto">
          <a:xfrm rot="10800000" flipV="1">
            <a:off x="3568701" y="1416050"/>
            <a:ext cx="5014913" cy="2058988"/>
          </a:xfrm>
          <a:prstGeom prst="straightConnector1">
            <a:avLst/>
          </a:prstGeom>
          <a:noFill/>
          <a:ln w="34925">
            <a:solidFill>
              <a:srgbClr val="2424B2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204788"/>
            <a:ext cx="7772400" cy="11430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X topology</a:t>
            </a:r>
          </a:p>
        </p:txBody>
      </p:sp>
      <p:sp>
        <p:nvSpPr>
          <p:cNvPr id="58374" name="Text Box 53"/>
          <p:cNvSpPr txBox="1">
            <a:spLocks noChangeArrowheads="1"/>
          </p:cNvSpPr>
          <p:nvPr/>
        </p:nvSpPr>
        <p:spPr bwMode="auto">
          <a:xfrm>
            <a:off x="5549900" y="1647825"/>
            <a:ext cx="1485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Router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3540126" y="10842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785101" y="10334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7" name="Arc 12"/>
          <p:cNvSpPr>
            <a:spLocks/>
          </p:cNvSpPr>
          <p:nvPr/>
        </p:nvSpPr>
        <p:spPr bwMode="auto">
          <a:xfrm rot="4710877">
            <a:off x="3731419" y="1586707"/>
            <a:ext cx="588963" cy="755650"/>
          </a:xfrm>
          <a:custGeom>
            <a:avLst/>
            <a:gdLst>
              <a:gd name="T0" fmla="*/ 0 w 21600"/>
              <a:gd name="T1" fmla="*/ 0 h 27701"/>
              <a:gd name="T2" fmla="*/ 15404847 w 21600"/>
              <a:gd name="T3" fmla="*/ 20613225 h 27701"/>
              <a:gd name="T4" fmla="*/ 0 w 21600"/>
              <a:gd name="T5" fmla="*/ 16073271 h 27701"/>
              <a:gd name="T6" fmla="*/ 0 60000 65536"/>
              <a:gd name="T7" fmla="*/ 0 60000 65536"/>
              <a:gd name="T8" fmla="*/ 0 60000 65536"/>
              <a:gd name="T9" fmla="*/ 0 w 21600"/>
              <a:gd name="T10" fmla="*/ 0 h 27701"/>
              <a:gd name="T11" fmla="*/ 21600 w 21600"/>
              <a:gd name="T12" fmla="*/ 27701 h 277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770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665"/>
                  <a:pt x="21303" y="25719"/>
                  <a:pt x="20720" y="27701"/>
                </a:cubicBezTo>
              </a:path>
              <a:path w="21600" h="2770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665"/>
                  <a:pt x="21303" y="25719"/>
                  <a:pt x="20720" y="27701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8" name="Arc 15"/>
          <p:cNvSpPr>
            <a:spLocks/>
          </p:cNvSpPr>
          <p:nvPr/>
        </p:nvSpPr>
        <p:spPr bwMode="auto">
          <a:xfrm rot="4710877">
            <a:off x="3683000" y="1495425"/>
            <a:ext cx="1042988" cy="1309688"/>
          </a:xfrm>
          <a:custGeom>
            <a:avLst/>
            <a:gdLst>
              <a:gd name="T0" fmla="*/ 0 w 21600"/>
              <a:gd name="T1" fmla="*/ 0 h 27422"/>
              <a:gd name="T2" fmla="*/ 48499226 w 21600"/>
              <a:gd name="T3" fmla="*/ 62551339 h 27422"/>
              <a:gd name="T4" fmla="*/ 0 w 21600"/>
              <a:gd name="T5" fmla="*/ 49271003 h 27422"/>
              <a:gd name="T6" fmla="*/ 0 60000 65536"/>
              <a:gd name="T7" fmla="*/ 0 60000 65536"/>
              <a:gd name="T8" fmla="*/ 0 60000 65536"/>
              <a:gd name="T9" fmla="*/ 0 w 21600"/>
              <a:gd name="T10" fmla="*/ 0 h 27422"/>
              <a:gd name="T11" fmla="*/ 21600 w 21600"/>
              <a:gd name="T12" fmla="*/ 27422 h 274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742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567"/>
                  <a:pt x="21331" y="25526"/>
                  <a:pt x="20800" y="27421"/>
                </a:cubicBezTo>
              </a:path>
              <a:path w="21600" h="2742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567"/>
                  <a:pt x="21331" y="25526"/>
                  <a:pt x="20800" y="27421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9" name="Arc 16"/>
          <p:cNvSpPr>
            <a:spLocks/>
          </p:cNvSpPr>
          <p:nvPr/>
        </p:nvSpPr>
        <p:spPr bwMode="auto">
          <a:xfrm rot="4710877">
            <a:off x="3524251" y="1381126"/>
            <a:ext cx="1639887" cy="1890712"/>
          </a:xfrm>
          <a:custGeom>
            <a:avLst/>
            <a:gdLst>
              <a:gd name="T0" fmla="*/ 0 w 21600"/>
              <a:gd name="T1" fmla="*/ 0 h 29547"/>
              <a:gd name="T2" fmla="*/ 115769034 w 21600"/>
              <a:gd name="T3" fmla="*/ 120986627 h 29547"/>
              <a:gd name="T4" fmla="*/ 0 w 21600"/>
              <a:gd name="T5" fmla="*/ 88445938 h 29547"/>
              <a:gd name="T6" fmla="*/ 0 60000 65536"/>
              <a:gd name="T7" fmla="*/ 0 60000 65536"/>
              <a:gd name="T8" fmla="*/ 0 60000 65536"/>
              <a:gd name="T9" fmla="*/ 0 w 21600"/>
              <a:gd name="T10" fmla="*/ 0 h 29547"/>
              <a:gd name="T11" fmla="*/ 21600 w 21600"/>
              <a:gd name="T12" fmla="*/ 29547 h 295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5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320"/>
                  <a:pt x="21085" y="27017"/>
                  <a:pt x="20084" y="29546"/>
                </a:cubicBezTo>
              </a:path>
              <a:path w="21600" h="295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320"/>
                  <a:pt x="21085" y="27017"/>
                  <a:pt x="20084" y="29546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0" name="Arc 17"/>
          <p:cNvSpPr>
            <a:spLocks/>
          </p:cNvSpPr>
          <p:nvPr/>
        </p:nvSpPr>
        <p:spPr bwMode="auto">
          <a:xfrm rot="4710877">
            <a:off x="3401219" y="1229519"/>
            <a:ext cx="2165350" cy="2436812"/>
          </a:xfrm>
          <a:custGeom>
            <a:avLst/>
            <a:gdLst>
              <a:gd name="T0" fmla="*/ 0 w 25341"/>
              <a:gd name="T1" fmla="*/ 1849073 h 32356"/>
              <a:gd name="T2" fmla="*/ 164085346 w 25341"/>
              <a:gd name="T3" fmla="*/ 183522491 h 32356"/>
              <a:gd name="T4" fmla="*/ 27314721 w 25341"/>
              <a:gd name="T5" fmla="*/ 122514730 h 32356"/>
              <a:gd name="T6" fmla="*/ 0 60000 65536"/>
              <a:gd name="T7" fmla="*/ 0 60000 65536"/>
              <a:gd name="T8" fmla="*/ 0 60000 65536"/>
              <a:gd name="T9" fmla="*/ 0 w 25341"/>
              <a:gd name="T10" fmla="*/ 0 h 32356"/>
              <a:gd name="T11" fmla="*/ 25341 w 25341"/>
              <a:gd name="T12" fmla="*/ 32356 h 323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341" h="32356" fill="none" extrusionOk="0">
                <a:moveTo>
                  <a:pt x="0" y="326"/>
                </a:moveTo>
                <a:cubicBezTo>
                  <a:pt x="1235" y="109"/>
                  <a:pt x="2486" y="-1"/>
                  <a:pt x="3741" y="0"/>
                </a:cubicBezTo>
                <a:cubicBezTo>
                  <a:pt x="15670" y="0"/>
                  <a:pt x="25341" y="9670"/>
                  <a:pt x="25341" y="21600"/>
                </a:cubicBezTo>
                <a:cubicBezTo>
                  <a:pt x="25341" y="25374"/>
                  <a:pt x="24352" y="29082"/>
                  <a:pt x="22472" y="32355"/>
                </a:cubicBezTo>
              </a:path>
              <a:path w="25341" h="32356" stroke="0" extrusionOk="0">
                <a:moveTo>
                  <a:pt x="0" y="326"/>
                </a:moveTo>
                <a:cubicBezTo>
                  <a:pt x="1235" y="109"/>
                  <a:pt x="2486" y="-1"/>
                  <a:pt x="3741" y="0"/>
                </a:cubicBezTo>
                <a:cubicBezTo>
                  <a:pt x="15670" y="0"/>
                  <a:pt x="25341" y="9670"/>
                  <a:pt x="25341" y="21600"/>
                </a:cubicBezTo>
                <a:cubicBezTo>
                  <a:pt x="25341" y="25374"/>
                  <a:pt x="24352" y="29082"/>
                  <a:pt x="22472" y="32355"/>
                </a:cubicBezTo>
                <a:lnTo>
                  <a:pt x="3741" y="216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" name="Arc 12"/>
          <p:cNvSpPr>
            <a:spLocks/>
          </p:cNvSpPr>
          <p:nvPr/>
        </p:nvSpPr>
        <p:spPr bwMode="auto">
          <a:xfrm rot="17499067" flipH="1">
            <a:off x="7850982" y="1615282"/>
            <a:ext cx="400050" cy="722313"/>
          </a:xfrm>
          <a:custGeom>
            <a:avLst/>
            <a:gdLst>
              <a:gd name="T0" fmla="*/ 0 w 21600"/>
              <a:gd name="T1" fmla="*/ 0 h 29664"/>
              <a:gd name="T2" fmla="*/ 6873451 w 21600"/>
              <a:gd name="T3" fmla="*/ 17588192 h 29664"/>
              <a:gd name="T4" fmla="*/ 0 w 21600"/>
              <a:gd name="T5" fmla="*/ 12806936 h 29664"/>
              <a:gd name="T6" fmla="*/ 0 60000 65536"/>
              <a:gd name="T7" fmla="*/ 0 60000 65536"/>
              <a:gd name="T8" fmla="*/ 0 60000 65536"/>
              <a:gd name="T9" fmla="*/ 0 w 21600"/>
              <a:gd name="T10" fmla="*/ 0 h 29664"/>
              <a:gd name="T11" fmla="*/ 21600 w 21600"/>
              <a:gd name="T12" fmla="*/ 29664 h 296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9664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363"/>
                  <a:pt x="21069" y="27100"/>
                  <a:pt x="20038" y="29664"/>
                </a:cubicBezTo>
              </a:path>
              <a:path w="21600" h="29664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363"/>
                  <a:pt x="21069" y="27100"/>
                  <a:pt x="20038" y="29664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2424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2" name="Arc 14"/>
          <p:cNvSpPr>
            <a:spLocks/>
          </p:cNvSpPr>
          <p:nvPr/>
        </p:nvSpPr>
        <p:spPr bwMode="auto">
          <a:xfrm rot="17499067" flipH="1">
            <a:off x="7508082" y="1591469"/>
            <a:ext cx="641350" cy="1185863"/>
          </a:xfrm>
          <a:custGeom>
            <a:avLst/>
            <a:gdLst>
              <a:gd name="T0" fmla="*/ 0 w 27121"/>
              <a:gd name="T1" fmla="*/ 825662 h 34970"/>
              <a:gd name="T2" fmla="*/ 12574516 w 27121"/>
              <a:gd name="T3" fmla="*/ 40213641 h 34970"/>
              <a:gd name="T4" fmla="*/ 3087423 w 27121"/>
              <a:gd name="T5" fmla="*/ 24838859 h 34970"/>
              <a:gd name="T6" fmla="*/ 0 60000 65536"/>
              <a:gd name="T7" fmla="*/ 0 60000 65536"/>
              <a:gd name="T8" fmla="*/ 0 60000 65536"/>
              <a:gd name="T9" fmla="*/ 0 w 27121"/>
              <a:gd name="T10" fmla="*/ 0 h 34970"/>
              <a:gd name="T11" fmla="*/ 27121 w 27121"/>
              <a:gd name="T12" fmla="*/ 34970 h 349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121" h="34970" fill="none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6450"/>
                  <a:pt x="25488" y="31160"/>
                  <a:pt x="22485" y="34969"/>
                </a:cubicBezTo>
              </a:path>
              <a:path w="27121" h="34970" stroke="0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6450"/>
                  <a:pt x="25488" y="31160"/>
                  <a:pt x="22485" y="34969"/>
                </a:cubicBezTo>
                <a:lnTo>
                  <a:pt x="5521" y="21600"/>
                </a:lnTo>
                <a:close/>
              </a:path>
            </a:pathLst>
          </a:custGeom>
          <a:noFill/>
          <a:ln w="19050">
            <a:solidFill>
              <a:srgbClr val="2424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3" name="Arc 15"/>
          <p:cNvSpPr>
            <a:spLocks/>
          </p:cNvSpPr>
          <p:nvPr/>
        </p:nvSpPr>
        <p:spPr bwMode="auto">
          <a:xfrm rot="17499067" flipH="1">
            <a:off x="7177882" y="1597819"/>
            <a:ext cx="841375" cy="1735138"/>
          </a:xfrm>
          <a:custGeom>
            <a:avLst/>
            <a:gdLst>
              <a:gd name="T0" fmla="*/ 0 w 27121"/>
              <a:gd name="T1" fmla="*/ 1504900 h 37900"/>
              <a:gd name="T2" fmla="*/ 18953075 w 27121"/>
              <a:gd name="T3" fmla="*/ 79438087 h 37900"/>
              <a:gd name="T4" fmla="*/ 5313559 w 27121"/>
              <a:gd name="T5" fmla="*/ 45273406 h 37900"/>
              <a:gd name="T6" fmla="*/ 0 60000 65536"/>
              <a:gd name="T7" fmla="*/ 0 60000 65536"/>
              <a:gd name="T8" fmla="*/ 0 60000 65536"/>
              <a:gd name="T9" fmla="*/ 0 w 27121"/>
              <a:gd name="T10" fmla="*/ 0 h 37900"/>
              <a:gd name="T11" fmla="*/ 27121 w 27121"/>
              <a:gd name="T12" fmla="*/ 37900 h 379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121" h="37900" fill="none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7852"/>
                  <a:pt x="24411" y="33798"/>
                  <a:pt x="19693" y="37900"/>
                </a:cubicBezTo>
              </a:path>
              <a:path w="27121" h="37900" stroke="0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7852"/>
                  <a:pt x="24411" y="33798"/>
                  <a:pt x="19693" y="37900"/>
                </a:cubicBezTo>
                <a:lnTo>
                  <a:pt x="5521" y="21600"/>
                </a:lnTo>
                <a:close/>
              </a:path>
            </a:pathLst>
          </a:custGeom>
          <a:noFill/>
          <a:ln w="19050">
            <a:solidFill>
              <a:srgbClr val="2424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4" name="Arc 16"/>
          <p:cNvSpPr>
            <a:spLocks/>
          </p:cNvSpPr>
          <p:nvPr/>
        </p:nvSpPr>
        <p:spPr bwMode="auto">
          <a:xfrm rot="17499067" flipH="1">
            <a:off x="6896101" y="1436688"/>
            <a:ext cx="1196975" cy="2470150"/>
          </a:xfrm>
          <a:custGeom>
            <a:avLst/>
            <a:gdLst>
              <a:gd name="T0" fmla="*/ 0 w 27121"/>
              <a:gd name="T1" fmla="*/ 3049951 h 37900"/>
              <a:gd name="T2" fmla="*/ 38359295 w 27121"/>
              <a:gd name="T3" fmla="*/ 160993166 h 37900"/>
              <a:gd name="T4" fmla="*/ 10754150 w 27121"/>
              <a:gd name="T5" fmla="*/ 91753358 h 37900"/>
              <a:gd name="T6" fmla="*/ 0 60000 65536"/>
              <a:gd name="T7" fmla="*/ 0 60000 65536"/>
              <a:gd name="T8" fmla="*/ 0 60000 65536"/>
              <a:gd name="T9" fmla="*/ 0 w 27121"/>
              <a:gd name="T10" fmla="*/ 0 h 37900"/>
              <a:gd name="T11" fmla="*/ 27121 w 27121"/>
              <a:gd name="T12" fmla="*/ 37900 h 379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121" h="37900" fill="none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7852"/>
                  <a:pt x="24411" y="33798"/>
                  <a:pt x="19693" y="37900"/>
                </a:cubicBezTo>
              </a:path>
              <a:path w="27121" h="37900" stroke="0" extrusionOk="0">
                <a:moveTo>
                  <a:pt x="-1" y="717"/>
                </a:moveTo>
                <a:cubicBezTo>
                  <a:pt x="1801" y="241"/>
                  <a:pt x="3657" y="-1"/>
                  <a:pt x="5521" y="0"/>
                </a:cubicBezTo>
                <a:cubicBezTo>
                  <a:pt x="17450" y="0"/>
                  <a:pt x="27121" y="9670"/>
                  <a:pt x="27121" y="21600"/>
                </a:cubicBezTo>
                <a:cubicBezTo>
                  <a:pt x="27121" y="27852"/>
                  <a:pt x="24411" y="33798"/>
                  <a:pt x="19693" y="37900"/>
                </a:cubicBezTo>
                <a:lnTo>
                  <a:pt x="5521" y="21600"/>
                </a:lnTo>
                <a:close/>
              </a:path>
            </a:pathLst>
          </a:custGeom>
          <a:noFill/>
          <a:ln w="19050">
            <a:solidFill>
              <a:srgbClr val="2424B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695951" y="2568576"/>
            <a:ext cx="792163" cy="669925"/>
            <a:chOff x="4124824" y="2824700"/>
            <a:chExt cx="791232" cy="669322"/>
          </a:xfrm>
        </p:grpSpPr>
        <p:sp>
          <p:nvSpPr>
            <p:cNvPr id="58407" name="Freeform 25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58408" name="Freeform 26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31" name="Freeform 30"/>
          <p:cNvSpPr>
            <a:spLocks/>
          </p:cNvSpPr>
          <p:nvPr/>
        </p:nvSpPr>
        <p:spPr bwMode="auto">
          <a:xfrm>
            <a:off x="2749551" y="410051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8640764" y="40941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7" name="Text Box 53"/>
          <p:cNvSpPr txBox="1">
            <a:spLocks noChangeArrowheads="1"/>
          </p:cNvSpPr>
          <p:nvPr/>
        </p:nvSpPr>
        <p:spPr bwMode="auto">
          <a:xfrm>
            <a:off x="2443163" y="4652964"/>
            <a:ext cx="1485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Capture!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8331200" y="4589464"/>
            <a:ext cx="1485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Capture!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39" name="Text Box 53"/>
          <p:cNvSpPr txBox="1">
            <a:spLocks noChangeArrowheads="1"/>
          </p:cNvSpPr>
          <p:nvPr/>
        </p:nvSpPr>
        <p:spPr bwMode="auto">
          <a:xfrm>
            <a:off x="5205413" y="3109914"/>
            <a:ext cx="208756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Interference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019644" y="3400434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45" name="Oval 44"/>
          <p:cNvSpPr/>
          <p:nvPr/>
        </p:nvSpPr>
        <p:spPr>
          <a:xfrm>
            <a:off x="8623300" y="1056605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46" name="Oval 45"/>
          <p:cNvSpPr/>
          <p:nvPr/>
        </p:nvSpPr>
        <p:spPr>
          <a:xfrm>
            <a:off x="3019644" y="1118042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47" name="Oval 46"/>
          <p:cNvSpPr/>
          <p:nvPr/>
        </p:nvSpPr>
        <p:spPr>
          <a:xfrm>
            <a:off x="8596328" y="3273406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pic>
        <p:nvPicPr>
          <p:cNvPr id="49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95103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155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1" grpId="0" animBg="1"/>
      <p:bldP spid="32" grpId="0" animBg="1"/>
      <p:bldP spid="37" grpId="0"/>
      <p:bldP spid="38" grpId="0"/>
      <p:bldP spid="3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394" name="Straight Arrow Connector 29"/>
          <p:cNvCxnSpPr>
            <a:cxnSpLocks noChangeShapeType="1"/>
          </p:cNvCxnSpPr>
          <p:nvPr/>
        </p:nvCxnSpPr>
        <p:spPr bwMode="auto">
          <a:xfrm>
            <a:off x="3562350" y="1363663"/>
            <a:ext cx="5010150" cy="204470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395" name="Straight Arrow Connector 33"/>
          <p:cNvCxnSpPr>
            <a:cxnSpLocks noChangeShapeType="1"/>
          </p:cNvCxnSpPr>
          <p:nvPr/>
        </p:nvCxnSpPr>
        <p:spPr bwMode="auto">
          <a:xfrm rot="10800000" flipV="1">
            <a:off x="3568701" y="1416050"/>
            <a:ext cx="5014913" cy="2058988"/>
          </a:xfrm>
          <a:prstGeom prst="straightConnector1">
            <a:avLst/>
          </a:prstGeom>
          <a:noFill/>
          <a:ln w="34925">
            <a:solidFill>
              <a:srgbClr val="2424B2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204788"/>
            <a:ext cx="7772400" cy="11430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X topology</a:t>
            </a:r>
          </a:p>
        </p:txBody>
      </p:sp>
      <p:sp>
        <p:nvSpPr>
          <p:cNvPr id="59398" name="Text Box 53"/>
          <p:cNvSpPr txBox="1">
            <a:spLocks noChangeArrowheads="1"/>
          </p:cNvSpPr>
          <p:nvPr/>
        </p:nvSpPr>
        <p:spPr bwMode="auto">
          <a:xfrm>
            <a:off x="5549900" y="1647825"/>
            <a:ext cx="1485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Router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grpSp>
        <p:nvGrpSpPr>
          <p:cNvPr id="59402" name="Group 24"/>
          <p:cNvGrpSpPr>
            <a:grpSpLocks/>
          </p:cNvGrpSpPr>
          <p:nvPr/>
        </p:nvGrpSpPr>
        <p:grpSpPr bwMode="auto">
          <a:xfrm>
            <a:off x="5695951" y="2568576"/>
            <a:ext cx="792163" cy="669925"/>
            <a:chOff x="4124824" y="2824700"/>
            <a:chExt cx="791232" cy="669322"/>
          </a:xfrm>
        </p:grpSpPr>
        <p:sp>
          <p:nvSpPr>
            <p:cNvPr id="59430" name="Freeform 25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59431" name="Freeform 26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59403" name="Freeform 30"/>
          <p:cNvSpPr>
            <a:spLocks/>
          </p:cNvSpPr>
          <p:nvPr/>
        </p:nvSpPr>
        <p:spPr bwMode="auto">
          <a:xfrm>
            <a:off x="2749551" y="410051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59404" name="Freeform 31"/>
          <p:cNvSpPr>
            <a:spLocks/>
          </p:cNvSpPr>
          <p:nvPr/>
        </p:nvSpPr>
        <p:spPr bwMode="auto">
          <a:xfrm>
            <a:off x="8640764" y="40941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7" name="Text Box 53"/>
          <p:cNvSpPr txBox="1">
            <a:spLocks noChangeArrowheads="1"/>
          </p:cNvSpPr>
          <p:nvPr/>
        </p:nvSpPr>
        <p:spPr bwMode="auto">
          <a:xfrm>
            <a:off x="2443163" y="4652964"/>
            <a:ext cx="1485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Capture!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8331200" y="4589464"/>
            <a:ext cx="1485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Capture!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4762501" y="2073275"/>
            <a:ext cx="2627313" cy="884238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4560889" y="1935164"/>
            <a:ext cx="3036887" cy="120808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4308476" y="1812926"/>
            <a:ext cx="3552825" cy="152717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0"/>
          <p:cNvSpPr>
            <a:spLocks noChangeArrowheads="1"/>
          </p:cNvSpPr>
          <p:nvPr/>
        </p:nvSpPr>
        <p:spPr bwMode="auto">
          <a:xfrm>
            <a:off x="4086226" y="1676401"/>
            <a:ext cx="4016375" cy="188277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31"/>
          <p:cNvSpPr>
            <a:spLocks noChangeArrowheads="1"/>
          </p:cNvSpPr>
          <p:nvPr/>
        </p:nvSpPr>
        <p:spPr bwMode="auto">
          <a:xfrm>
            <a:off x="3908426" y="1554164"/>
            <a:ext cx="4352925" cy="223043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31"/>
          <p:cNvSpPr>
            <a:spLocks noChangeArrowheads="1"/>
          </p:cNvSpPr>
          <p:nvPr/>
        </p:nvSpPr>
        <p:spPr bwMode="auto">
          <a:xfrm>
            <a:off x="3713164" y="1497013"/>
            <a:ext cx="4721225" cy="2533650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31"/>
          <p:cNvSpPr>
            <a:spLocks noChangeArrowheads="1"/>
          </p:cNvSpPr>
          <p:nvPr/>
        </p:nvSpPr>
        <p:spPr bwMode="auto">
          <a:xfrm>
            <a:off x="3595688" y="1439864"/>
            <a:ext cx="4959350" cy="289083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 Box 53"/>
          <p:cNvSpPr txBox="1">
            <a:spLocks noChangeArrowheads="1"/>
          </p:cNvSpPr>
          <p:nvPr/>
        </p:nvSpPr>
        <p:spPr bwMode="auto">
          <a:xfrm>
            <a:off x="5205413" y="3109914"/>
            <a:ext cx="208756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Interference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3019644" y="3400434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50" name="Oval 49"/>
          <p:cNvSpPr/>
          <p:nvPr/>
        </p:nvSpPr>
        <p:spPr>
          <a:xfrm>
            <a:off x="8623300" y="1056605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51" name="Oval 50"/>
          <p:cNvSpPr/>
          <p:nvPr/>
        </p:nvSpPr>
        <p:spPr>
          <a:xfrm>
            <a:off x="3019644" y="1118042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52" name="Oval 51"/>
          <p:cNvSpPr/>
          <p:nvPr/>
        </p:nvSpPr>
        <p:spPr>
          <a:xfrm>
            <a:off x="8596328" y="3273406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pic>
        <p:nvPicPr>
          <p:cNvPr id="53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95103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425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3" grpId="0" animBg="1"/>
      <p:bldP spid="35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Straight Arrow Connector 29"/>
          <p:cNvCxnSpPr>
            <a:cxnSpLocks noChangeShapeType="1"/>
          </p:cNvCxnSpPr>
          <p:nvPr/>
        </p:nvCxnSpPr>
        <p:spPr bwMode="auto">
          <a:xfrm>
            <a:off x="3562350" y="1363663"/>
            <a:ext cx="5010150" cy="204470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Straight Arrow Connector 33"/>
          <p:cNvCxnSpPr>
            <a:cxnSpLocks noChangeShapeType="1"/>
          </p:cNvCxnSpPr>
          <p:nvPr/>
        </p:nvCxnSpPr>
        <p:spPr bwMode="auto">
          <a:xfrm rot="10800000" flipV="1">
            <a:off x="3568701" y="1416050"/>
            <a:ext cx="5014913" cy="2058988"/>
          </a:xfrm>
          <a:prstGeom prst="straightConnector1">
            <a:avLst/>
          </a:prstGeom>
          <a:noFill/>
          <a:ln w="34925">
            <a:solidFill>
              <a:srgbClr val="2424B2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204788"/>
            <a:ext cx="7772400" cy="11430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X topology</a:t>
            </a:r>
          </a:p>
        </p:txBody>
      </p:sp>
      <p:sp>
        <p:nvSpPr>
          <p:cNvPr id="60422" name="Text Box 53"/>
          <p:cNvSpPr txBox="1">
            <a:spLocks noChangeArrowheads="1"/>
          </p:cNvSpPr>
          <p:nvPr/>
        </p:nvSpPr>
        <p:spPr bwMode="auto">
          <a:xfrm>
            <a:off x="5549900" y="1647825"/>
            <a:ext cx="1485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  <a:ea typeface="Arial" charset="0"/>
                <a:cs typeface="Arial" charset="0"/>
              </a:rPr>
              <a:t>Router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  <a:ea typeface="+mn-ea"/>
              <a:cs typeface="+mn-cs"/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619251" y="4105276"/>
            <a:ext cx="790575" cy="669925"/>
            <a:chOff x="4124824" y="2824700"/>
            <a:chExt cx="791232" cy="669322"/>
          </a:xfrm>
        </p:grpSpPr>
        <p:sp>
          <p:nvSpPr>
            <p:cNvPr id="60457" name="Freeform 38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60458" name="Freeform 44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47" name="Freeform 46"/>
          <p:cNvSpPr>
            <a:spLocks/>
          </p:cNvSpPr>
          <p:nvPr/>
        </p:nvSpPr>
        <p:spPr bwMode="auto">
          <a:xfrm>
            <a:off x="4019551" y="412115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>
            <a:cxnSpLocks noChangeShapeType="1"/>
          </p:cNvCxnSpPr>
          <p:nvPr/>
        </p:nvCxnSpPr>
        <p:spPr bwMode="auto">
          <a:xfrm>
            <a:off x="2486025" y="4471988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>
            <a:off x="3662364" y="4465638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>
            <a:off x="3673475" y="4602163"/>
            <a:ext cx="236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431089" y="4083050"/>
            <a:ext cx="790575" cy="668338"/>
            <a:chOff x="4124824" y="2824700"/>
            <a:chExt cx="791232" cy="669322"/>
          </a:xfrm>
        </p:grpSpPr>
        <p:sp>
          <p:nvSpPr>
            <p:cNvPr id="60455" name="Freeform 51"/>
            <p:cNvSpPr>
              <a:spLocks/>
            </p:cNvSpPr>
            <p:nvPr/>
          </p:nvSpPr>
          <p:spPr bwMode="auto">
            <a:xfrm>
              <a:off x="4124824" y="282470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60456" name="Freeform 52"/>
            <p:cNvSpPr>
              <a:spLocks/>
            </p:cNvSpPr>
            <p:nvPr/>
          </p:nvSpPr>
          <p:spPr bwMode="auto">
            <a:xfrm>
              <a:off x="4182631" y="2835210"/>
              <a:ext cx="733425" cy="658812"/>
            </a:xfrm>
            <a:custGeom>
              <a:avLst/>
              <a:gdLst>
                <a:gd name="T0" fmla="*/ 0 w 523"/>
                <a:gd name="T1" fmla="*/ 346743 h 513"/>
                <a:gd name="T2" fmla="*/ 95359 w 523"/>
                <a:gd name="T3" fmla="*/ 610011 h 513"/>
                <a:gd name="T4" fmla="*/ 276261 w 523"/>
                <a:gd name="T5" fmla="*/ 55222 h 513"/>
                <a:gd name="T6" fmla="*/ 403875 w 523"/>
                <a:gd name="T7" fmla="*/ 610011 h 513"/>
                <a:gd name="T8" fmla="*/ 605812 w 523"/>
                <a:gd name="T9" fmla="*/ 35959 h 513"/>
                <a:gd name="T10" fmla="*/ 73342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55" name="Freeform 54"/>
          <p:cNvSpPr>
            <a:spLocks/>
          </p:cNvSpPr>
          <p:nvPr/>
        </p:nvSpPr>
        <p:spPr bwMode="auto">
          <a:xfrm>
            <a:off x="9831389" y="4083051"/>
            <a:ext cx="733425" cy="658813"/>
          </a:xfrm>
          <a:custGeom>
            <a:avLst/>
            <a:gdLst>
              <a:gd name="T0" fmla="*/ 0 w 523"/>
              <a:gd name="T1" fmla="*/ 346744 h 513"/>
              <a:gd name="T2" fmla="*/ 95359 w 523"/>
              <a:gd name="T3" fmla="*/ 610012 h 513"/>
              <a:gd name="T4" fmla="*/ 276261 w 523"/>
              <a:gd name="T5" fmla="*/ 55222 h 513"/>
              <a:gd name="T6" fmla="*/ 403875 w 523"/>
              <a:gd name="T7" fmla="*/ 610012 h 513"/>
              <a:gd name="T8" fmla="*/ 605812 w 523"/>
              <a:gd name="T9" fmla="*/ 35959 h 513"/>
              <a:gd name="T10" fmla="*/ 733425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>
            <a:cxnSpLocks noChangeShapeType="1"/>
          </p:cNvCxnSpPr>
          <p:nvPr/>
        </p:nvCxnSpPr>
        <p:spPr bwMode="auto">
          <a:xfrm>
            <a:off x="8297864" y="4448175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56"/>
          <p:cNvCxnSpPr>
            <a:cxnSpLocks noChangeShapeType="1"/>
          </p:cNvCxnSpPr>
          <p:nvPr/>
        </p:nvCxnSpPr>
        <p:spPr bwMode="auto">
          <a:xfrm>
            <a:off x="9475789" y="4441825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Connector 57"/>
          <p:cNvCxnSpPr>
            <a:cxnSpLocks noChangeShapeType="1"/>
          </p:cNvCxnSpPr>
          <p:nvPr/>
        </p:nvCxnSpPr>
        <p:spPr bwMode="auto">
          <a:xfrm>
            <a:off x="9485314" y="4578350"/>
            <a:ext cx="2365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37" name="Freeform 30"/>
          <p:cNvSpPr>
            <a:spLocks/>
          </p:cNvSpPr>
          <p:nvPr/>
        </p:nvSpPr>
        <p:spPr bwMode="auto">
          <a:xfrm>
            <a:off x="2749551" y="410051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60438" name="Freeform 31"/>
          <p:cNvSpPr>
            <a:spLocks/>
          </p:cNvSpPr>
          <p:nvPr/>
        </p:nvSpPr>
        <p:spPr bwMode="auto">
          <a:xfrm>
            <a:off x="8640764" y="4094163"/>
            <a:ext cx="733425" cy="658812"/>
          </a:xfrm>
          <a:custGeom>
            <a:avLst/>
            <a:gdLst>
              <a:gd name="T0" fmla="*/ 0 w 523"/>
              <a:gd name="T1" fmla="*/ 346743 h 513"/>
              <a:gd name="T2" fmla="*/ 95359 w 523"/>
              <a:gd name="T3" fmla="*/ 610011 h 513"/>
              <a:gd name="T4" fmla="*/ 276261 w 523"/>
              <a:gd name="T5" fmla="*/ 55222 h 513"/>
              <a:gd name="T6" fmla="*/ 403875 w 523"/>
              <a:gd name="T7" fmla="*/ 610011 h 513"/>
              <a:gd name="T8" fmla="*/ 605812 w 523"/>
              <a:gd name="T9" fmla="*/ 35959 h 513"/>
              <a:gd name="T10" fmla="*/ 733425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1779588" y="5097909"/>
            <a:ext cx="8632825" cy="985838"/>
          </a:xfrm>
          <a:prstGeom prst="rect">
            <a:avLst/>
          </a:prstGeom>
          <a:solidFill>
            <a:srgbClr val="2424B2"/>
          </a:solidFill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lIns="90488" tIns="274320" rIns="90488" bIns="27432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ANC decodes interference using overheard signals</a:t>
            </a:r>
          </a:p>
        </p:txBody>
      </p:sp>
      <p:sp>
        <p:nvSpPr>
          <p:cNvPr id="46" name="Oval 45"/>
          <p:cNvSpPr/>
          <p:nvPr/>
        </p:nvSpPr>
        <p:spPr>
          <a:xfrm>
            <a:off x="3019644" y="3400434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D2</a:t>
            </a:r>
          </a:p>
        </p:txBody>
      </p:sp>
      <p:sp>
        <p:nvSpPr>
          <p:cNvPr id="51" name="Oval 50"/>
          <p:cNvSpPr/>
          <p:nvPr/>
        </p:nvSpPr>
        <p:spPr>
          <a:xfrm>
            <a:off x="8623300" y="1056605"/>
            <a:ext cx="444500" cy="442938"/>
          </a:xfrm>
          <a:prstGeom prst="ellipse">
            <a:avLst/>
          </a:prstGeom>
          <a:solidFill>
            <a:srgbClr val="000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</a:t>
            </a:r>
          </a:p>
        </p:txBody>
      </p:sp>
      <p:sp>
        <p:nvSpPr>
          <p:cNvPr id="52" name="Oval 51"/>
          <p:cNvSpPr/>
          <p:nvPr/>
        </p:nvSpPr>
        <p:spPr>
          <a:xfrm>
            <a:off x="3019644" y="1118042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</a:t>
            </a:r>
          </a:p>
        </p:txBody>
      </p:sp>
      <p:sp>
        <p:nvSpPr>
          <p:cNvPr id="53" name="Oval 52"/>
          <p:cNvSpPr/>
          <p:nvPr/>
        </p:nvSpPr>
        <p:spPr>
          <a:xfrm>
            <a:off x="8596328" y="3273406"/>
            <a:ext cx="444500" cy="4429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D1</a:t>
            </a:r>
          </a:p>
        </p:txBody>
      </p:sp>
      <p:pic>
        <p:nvPicPr>
          <p:cNvPr id="54" name="Picture 8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951038"/>
            <a:ext cx="82391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380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5" grpId="0" animBg="1"/>
      <p:bldP spid="3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763"/>
            <a:ext cx="914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 It Is More Than Going From 3 To 2!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57401" y="1393826"/>
            <a:ext cx="8442325" cy="320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96875" indent="-3968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54075" indent="-3968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68475" indent="-3968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Philosophical shift in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dealing with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charset="2"/>
              </a:rPr>
              <a:t> interference</a:t>
            </a:r>
          </a:p>
          <a:p>
            <a:pPr marL="854075" marR="0" lvl="1" indent="-396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charset="2"/>
              </a:rPr>
              <a:t>Strategically exploit interference instead of avoiding it</a:t>
            </a:r>
          </a:p>
          <a:p>
            <a:pPr marL="1768475" marR="0" lvl="3" indent="-396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Wingdings" charset="2"/>
            </a:endParaRPr>
          </a:p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charset="2"/>
              </a:rPr>
              <a:t>Promises new ways of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charset="2"/>
              </a:rPr>
              <a:t>dealing with hidden terminals</a:t>
            </a:r>
          </a:p>
        </p:txBody>
      </p:sp>
    </p:spTree>
    <p:extLst>
      <p:ext uri="{BB962C8B-B14F-4D97-AF65-F5344CB8AC3E}">
        <p14:creationId xmlns:p14="http://schemas.microsoft.com/office/powerpoint/2010/main" val="368749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03"/>
          <p:cNvGrpSpPr>
            <a:grpSpLocks/>
          </p:cNvGrpSpPr>
          <p:nvPr/>
        </p:nvGrpSpPr>
        <p:grpSpPr bwMode="auto">
          <a:xfrm>
            <a:off x="2185989" y="2206625"/>
            <a:ext cx="1093787" cy="1093788"/>
            <a:chOff x="779244" y="424142"/>
            <a:chExt cx="700087" cy="636587"/>
          </a:xfrm>
        </p:grpSpPr>
        <p:grpSp>
          <p:nvGrpSpPr>
            <p:cNvPr id="17453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7461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62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63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454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7455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7456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57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58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59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60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7411" name="Straight Arrow Connector 57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412" name="Group 91"/>
          <p:cNvGrpSpPr>
            <a:grpSpLocks/>
          </p:cNvGrpSpPr>
          <p:nvPr/>
        </p:nvGrpSpPr>
        <p:grpSpPr bwMode="auto">
          <a:xfrm>
            <a:off x="6759576" y="2208214"/>
            <a:ext cx="1095375" cy="1095375"/>
            <a:chOff x="779244" y="424142"/>
            <a:chExt cx="700087" cy="636587"/>
          </a:xfrm>
        </p:grpSpPr>
        <p:grpSp>
          <p:nvGrpSpPr>
            <p:cNvPr id="17442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7450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51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52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443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7444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7445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6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7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8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9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413" name="Group 54"/>
          <p:cNvGrpSpPr>
            <a:grpSpLocks/>
          </p:cNvGrpSpPr>
          <p:nvPr/>
        </p:nvGrpSpPr>
        <p:grpSpPr bwMode="auto">
          <a:xfrm>
            <a:off x="8870951" y="2206625"/>
            <a:ext cx="1095375" cy="1093788"/>
            <a:chOff x="779244" y="424142"/>
            <a:chExt cx="700087" cy="636587"/>
          </a:xfrm>
        </p:grpSpPr>
        <p:grpSp>
          <p:nvGrpSpPr>
            <p:cNvPr id="17431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7439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0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41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432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7433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7434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35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36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37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38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414" name="Group 42"/>
          <p:cNvGrpSpPr>
            <a:grpSpLocks/>
          </p:cNvGrpSpPr>
          <p:nvPr/>
        </p:nvGrpSpPr>
        <p:grpSpPr bwMode="auto">
          <a:xfrm>
            <a:off x="4462464" y="2219325"/>
            <a:ext cx="1093787" cy="1093788"/>
            <a:chOff x="779244" y="424142"/>
            <a:chExt cx="700087" cy="636587"/>
          </a:xfrm>
        </p:grpSpPr>
        <p:grpSp>
          <p:nvGrpSpPr>
            <p:cNvPr id="17420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7428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29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30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421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7422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7423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24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25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26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7427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68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Hidden Terminal Scenario</a:t>
            </a:r>
          </a:p>
        </p:txBody>
      </p:sp>
      <p:sp>
        <p:nvSpPr>
          <p:cNvPr id="17416" name="TextBox 59"/>
          <p:cNvSpPr txBox="1">
            <a:spLocks noChangeArrowheads="1"/>
          </p:cNvSpPr>
          <p:nvPr/>
        </p:nvSpPr>
        <p:spPr bwMode="auto">
          <a:xfrm>
            <a:off x="4748214" y="2486025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7417" name="TextBox 60"/>
          <p:cNvSpPr txBox="1">
            <a:spLocks noChangeArrowheads="1"/>
          </p:cNvSpPr>
          <p:nvPr/>
        </p:nvSpPr>
        <p:spPr bwMode="auto">
          <a:xfrm>
            <a:off x="7021514" y="2482850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7418" name="TextBox 65"/>
          <p:cNvSpPr txBox="1">
            <a:spLocks noChangeArrowheads="1"/>
          </p:cNvSpPr>
          <p:nvPr/>
        </p:nvSpPr>
        <p:spPr bwMode="auto">
          <a:xfrm>
            <a:off x="2406651" y="2462213"/>
            <a:ext cx="5615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Src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7419" name="TextBox 78"/>
          <p:cNvSpPr txBox="1">
            <a:spLocks noChangeArrowheads="1"/>
          </p:cNvSpPr>
          <p:nvPr/>
        </p:nvSpPr>
        <p:spPr bwMode="auto">
          <a:xfrm>
            <a:off x="9080501" y="2506663"/>
            <a:ext cx="604077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Dst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905779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2435227" y="3343275"/>
            <a:ext cx="579611" cy="1178092"/>
            <a:chOff x="986957" y="3281901"/>
            <a:chExt cx="580369" cy="1178520"/>
          </a:xfrm>
        </p:grpSpPr>
        <p:sp>
          <p:nvSpPr>
            <p:cNvPr id="18489" name="Freeform 23"/>
            <p:cNvSpPr>
              <a:spLocks/>
            </p:cNvSpPr>
            <p:nvPr/>
          </p:nvSpPr>
          <p:spPr bwMode="auto">
            <a:xfrm>
              <a:off x="986957" y="3281901"/>
              <a:ext cx="552283" cy="658812"/>
            </a:xfrm>
            <a:custGeom>
              <a:avLst/>
              <a:gdLst>
                <a:gd name="T0" fmla="*/ 0 w 523"/>
                <a:gd name="T1" fmla="*/ 346743 h 513"/>
                <a:gd name="T2" fmla="*/ 71807 w 523"/>
                <a:gd name="T3" fmla="*/ 610011 h 513"/>
                <a:gd name="T4" fmla="*/ 208030 w 523"/>
                <a:gd name="T5" fmla="*/ 55222 h 513"/>
                <a:gd name="T6" fmla="*/ 304125 w 523"/>
                <a:gd name="T7" fmla="*/ 610011 h 513"/>
                <a:gd name="T8" fmla="*/ 456188 w 523"/>
                <a:gd name="T9" fmla="*/ 35959 h 513"/>
                <a:gd name="T10" fmla="*/ 552283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8490" name="TextBox 27"/>
            <p:cNvSpPr txBox="1">
              <a:spLocks noChangeArrowheads="1"/>
            </p:cNvSpPr>
            <p:nvPr/>
          </p:nvSpPr>
          <p:spPr bwMode="auto">
            <a:xfrm>
              <a:off x="1064928" y="4001154"/>
              <a:ext cx="502398" cy="459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P1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68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Hidden Terminal Scenario</a:t>
            </a:r>
          </a:p>
        </p:txBody>
      </p:sp>
      <p:grpSp>
        <p:nvGrpSpPr>
          <p:cNvPr id="18436" name="Group 31"/>
          <p:cNvGrpSpPr>
            <a:grpSpLocks/>
          </p:cNvGrpSpPr>
          <p:nvPr/>
        </p:nvGrpSpPr>
        <p:grpSpPr bwMode="auto">
          <a:xfrm>
            <a:off x="2185989" y="2206625"/>
            <a:ext cx="1093787" cy="1093788"/>
            <a:chOff x="779244" y="424142"/>
            <a:chExt cx="700087" cy="636587"/>
          </a:xfrm>
        </p:grpSpPr>
        <p:grpSp>
          <p:nvGrpSpPr>
            <p:cNvPr id="18478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8486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7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8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479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8480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8481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2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3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4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85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8437" name="Straight Arrow Connector 68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438" name="Group 69"/>
          <p:cNvGrpSpPr>
            <a:grpSpLocks/>
          </p:cNvGrpSpPr>
          <p:nvPr/>
        </p:nvGrpSpPr>
        <p:grpSpPr bwMode="auto">
          <a:xfrm>
            <a:off x="6759576" y="2208214"/>
            <a:ext cx="1095375" cy="1095375"/>
            <a:chOff x="779244" y="424142"/>
            <a:chExt cx="700087" cy="636587"/>
          </a:xfrm>
        </p:grpSpPr>
        <p:grpSp>
          <p:nvGrpSpPr>
            <p:cNvPr id="18467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8475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6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7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468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8469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8470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1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2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3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74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439" name="Group 81"/>
          <p:cNvGrpSpPr>
            <a:grpSpLocks/>
          </p:cNvGrpSpPr>
          <p:nvPr/>
        </p:nvGrpSpPr>
        <p:grpSpPr bwMode="auto">
          <a:xfrm>
            <a:off x="8870951" y="2206625"/>
            <a:ext cx="1095375" cy="1093788"/>
            <a:chOff x="779244" y="424142"/>
            <a:chExt cx="700087" cy="636587"/>
          </a:xfrm>
        </p:grpSpPr>
        <p:grpSp>
          <p:nvGrpSpPr>
            <p:cNvPr id="18456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8464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5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6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457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8458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8459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0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1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2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63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440" name="Group 93"/>
          <p:cNvGrpSpPr>
            <a:grpSpLocks/>
          </p:cNvGrpSpPr>
          <p:nvPr/>
        </p:nvGrpSpPr>
        <p:grpSpPr bwMode="auto">
          <a:xfrm>
            <a:off x="4462464" y="2219325"/>
            <a:ext cx="1093787" cy="1093788"/>
            <a:chOff x="779244" y="424142"/>
            <a:chExt cx="700087" cy="636587"/>
          </a:xfrm>
        </p:grpSpPr>
        <p:grpSp>
          <p:nvGrpSpPr>
            <p:cNvPr id="18445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8453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54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55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446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8447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8448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49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50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51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8452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441" name="TextBox 105"/>
          <p:cNvSpPr txBox="1">
            <a:spLocks noChangeArrowheads="1"/>
          </p:cNvSpPr>
          <p:nvPr/>
        </p:nvSpPr>
        <p:spPr bwMode="auto">
          <a:xfrm>
            <a:off x="4748214" y="2486025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8442" name="TextBox 106"/>
          <p:cNvSpPr txBox="1">
            <a:spLocks noChangeArrowheads="1"/>
          </p:cNvSpPr>
          <p:nvPr/>
        </p:nvSpPr>
        <p:spPr bwMode="auto">
          <a:xfrm>
            <a:off x="7021514" y="2482850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8443" name="TextBox 107"/>
          <p:cNvSpPr txBox="1">
            <a:spLocks noChangeArrowheads="1"/>
          </p:cNvSpPr>
          <p:nvPr/>
        </p:nvSpPr>
        <p:spPr bwMode="auto">
          <a:xfrm>
            <a:off x="2406651" y="2462213"/>
            <a:ext cx="5615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Src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8444" name="TextBox 108"/>
          <p:cNvSpPr txBox="1">
            <a:spLocks noChangeArrowheads="1"/>
          </p:cNvSpPr>
          <p:nvPr/>
        </p:nvSpPr>
        <p:spPr bwMode="auto">
          <a:xfrm>
            <a:off x="9080501" y="2506663"/>
            <a:ext cx="604077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Dst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666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001 -1.85185E-6 L 0.48664 -1.85185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58" name="Straight Arrow Connector 44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59" name="Freeform 24"/>
          <p:cNvSpPr>
            <a:spLocks/>
          </p:cNvSpPr>
          <p:nvPr/>
        </p:nvSpPr>
        <p:spPr bwMode="auto">
          <a:xfrm>
            <a:off x="2457450" y="3302001"/>
            <a:ext cx="560388" cy="658813"/>
          </a:xfrm>
          <a:custGeom>
            <a:avLst/>
            <a:gdLst>
              <a:gd name="T0" fmla="*/ 0 w 523"/>
              <a:gd name="T1" fmla="*/ 346744 h 513"/>
              <a:gd name="T2" fmla="*/ 72861 w 523"/>
              <a:gd name="T3" fmla="*/ 610012 h 513"/>
              <a:gd name="T4" fmla="*/ 211083 w 523"/>
              <a:gd name="T5" fmla="*/ 55222 h 513"/>
              <a:gd name="T6" fmla="*/ 308588 w 523"/>
              <a:gd name="T7" fmla="*/ 610012 h 513"/>
              <a:gd name="T8" fmla="*/ 462883 w 523"/>
              <a:gd name="T9" fmla="*/ 35959 h 513"/>
              <a:gd name="T10" fmla="*/ 560388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2424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9460" name="TextBox 43"/>
          <p:cNvSpPr txBox="1">
            <a:spLocks noChangeArrowheads="1"/>
          </p:cNvSpPr>
          <p:nvPr/>
        </p:nvSpPr>
        <p:spPr bwMode="auto">
          <a:xfrm>
            <a:off x="2497139" y="4032250"/>
            <a:ext cx="50174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P2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B13B5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5935663" y="2209801"/>
            <a:ext cx="2627312" cy="88582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28"/>
          <p:cNvSpPr>
            <a:spLocks noChangeArrowheads="1"/>
          </p:cNvSpPr>
          <p:nvPr/>
        </p:nvSpPr>
        <p:spPr bwMode="auto">
          <a:xfrm>
            <a:off x="5734050" y="2073275"/>
            <a:ext cx="3036888" cy="1208088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29"/>
          <p:cNvSpPr>
            <a:spLocks noChangeArrowheads="1"/>
          </p:cNvSpPr>
          <p:nvPr/>
        </p:nvSpPr>
        <p:spPr bwMode="auto">
          <a:xfrm>
            <a:off x="5481639" y="1951039"/>
            <a:ext cx="3552825" cy="152717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30"/>
          <p:cNvSpPr>
            <a:spLocks noChangeArrowheads="1"/>
          </p:cNvSpPr>
          <p:nvPr/>
        </p:nvSpPr>
        <p:spPr bwMode="auto">
          <a:xfrm>
            <a:off x="5259389" y="1812926"/>
            <a:ext cx="4016375" cy="1884363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31"/>
          <p:cNvSpPr>
            <a:spLocks noChangeArrowheads="1"/>
          </p:cNvSpPr>
          <p:nvPr/>
        </p:nvSpPr>
        <p:spPr bwMode="auto">
          <a:xfrm>
            <a:off x="5081589" y="1692275"/>
            <a:ext cx="4352925" cy="2230438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1470026" y="2239964"/>
            <a:ext cx="2627313" cy="88582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28"/>
          <p:cNvSpPr>
            <a:spLocks noChangeArrowheads="1"/>
          </p:cNvSpPr>
          <p:nvPr/>
        </p:nvSpPr>
        <p:spPr bwMode="auto">
          <a:xfrm>
            <a:off x="1268412" y="2103439"/>
            <a:ext cx="3036888" cy="120808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29"/>
          <p:cNvSpPr>
            <a:spLocks noChangeArrowheads="1"/>
          </p:cNvSpPr>
          <p:nvPr/>
        </p:nvSpPr>
        <p:spPr bwMode="auto">
          <a:xfrm>
            <a:off x="1016001" y="1981201"/>
            <a:ext cx="3552825" cy="152717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30"/>
          <p:cNvSpPr>
            <a:spLocks noChangeArrowheads="1"/>
          </p:cNvSpPr>
          <p:nvPr/>
        </p:nvSpPr>
        <p:spPr bwMode="auto">
          <a:xfrm>
            <a:off x="793751" y="1844676"/>
            <a:ext cx="4016375" cy="1882775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31"/>
          <p:cNvSpPr>
            <a:spLocks noChangeArrowheads="1"/>
          </p:cNvSpPr>
          <p:nvPr/>
        </p:nvSpPr>
        <p:spPr bwMode="auto">
          <a:xfrm>
            <a:off x="615951" y="1722439"/>
            <a:ext cx="4352925" cy="2230437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68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Hidden Terminal Scenario</a:t>
            </a:r>
          </a:p>
        </p:txBody>
      </p:sp>
      <p:grpSp>
        <p:nvGrpSpPr>
          <p:cNvPr id="19472" name="Group 88"/>
          <p:cNvGrpSpPr>
            <a:grpSpLocks/>
          </p:cNvGrpSpPr>
          <p:nvPr/>
        </p:nvGrpSpPr>
        <p:grpSpPr bwMode="auto">
          <a:xfrm>
            <a:off x="6884989" y="3343275"/>
            <a:ext cx="579610" cy="1178092"/>
            <a:chOff x="986957" y="3281901"/>
            <a:chExt cx="580369" cy="1178520"/>
          </a:xfrm>
        </p:grpSpPr>
        <p:sp>
          <p:nvSpPr>
            <p:cNvPr id="19527" name="Freeform 89"/>
            <p:cNvSpPr>
              <a:spLocks/>
            </p:cNvSpPr>
            <p:nvPr/>
          </p:nvSpPr>
          <p:spPr bwMode="auto">
            <a:xfrm>
              <a:off x="986957" y="3281901"/>
              <a:ext cx="552283" cy="658812"/>
            </a:xfrm>
            <a:custGeom>
              <a:avLst/>
              <a:gdLst>
                <a:gd name="T0" fmla="*/ 0 w 523"/>
                <a:gd name="T1" fmla="*/ 346743 h 513"/>
                <a:gd name="T2" fmla="*/ 71807 w 523"/>
                <a:gd name="T3" fmla="*/ 610011 h 513"/>
                <a:gd name="T4" fmla="*/ 208030 w 523"/>
                <a:gd name="T5" fmla="*/ 55222 h 513"/>
                <a:gd name="T6" fmla="*/ 304125 w 523"/>
                <a:gd name="T7" fmla="*/ 610011 h 513"/>
                <a:gd name="T8" fmla="*/ 456188 w 523"/>
                <a:gd name="T9" fmla="*/ 35959 h 513"/>
                <a:gd name="T10" fmla="*/ 552283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19528" name="TextBox 90"/>
            <p:cNvSpPr txBox="1">
              <a:spLocks noChangeArrowheads="1"/>
            </p:cNvSpPr>
            <p:nvPr/>
          </p:nvSpPr>
          <p:spPr bwMode="auto">
            <a:xfrm>
              <a:off x="1064928" y="4001154"/>
              <a:ext cx="502398" cy="459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P1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sp>
        <p:nvSpPr>
          <p:cNvPr id="92" name="Rectangle 4"/>
          <p:cNvSpPr>
            <a:spLocks noChangeArrowheads="1"/>
          </p:cNvSpPr>
          <p:nvPr/>
        </p:nvSpPr>
        <p:spPr bwMode="auto">
          <a:xfrm>
            <a:off x="2395539" y="4537075"/>
            <a:ext cx="87979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GoudySans" charset="0"/>
              <a:buAutoNum type="arabicParenR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charset="0"/>
                <a:cs typeface="Arial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transmit simultaneously</a:t>
            </a:r>
          </a:p>
        </p:txBody>
      </p:sp>
      <p:grpSp>
        <p:nvGrpSpPr>
          <p:cNvPr id="19474" name="Group 45"/>
          <p:cNvGrpSpPr>
            <a:grpSpLocks/>
          </p:cNvGrpSpPr>
          <p:nvPr/>
        </p:nvGrpSpPr>
        <p:grpSpPr bwMode="auto">
          <a:xfrm>
            <a:off x="2185989" y="2206625"/>
            <a:ext cx="1093787" cy="1093788"/>
            <a:chOff x="779244" y="424142"/>
            <a:chExt cx="700087" cy="636587"/>
          </a:xfrm>
        </p:grpSpPr>
        <p:grpSp>
          <p:nvGrpSpPr>
            <p:cNvPr id="19516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9524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5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6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517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9518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9519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0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1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2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23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9475" name="Straight Arrow Connector 96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476" name="Group 97"/>
          <p:cNvGrpSpPr>
            <a:grpSpLocks/>
          </p:cNvGrpSpPr>
          <p:nvPr/>
        </p:nvGrpSpPr>
        <p:grpSpPr bwMode="auto">
          <a:xfrm>
            <a:off x="6759576" y="2208214"/>
            <a:ext cx="1095375" cy="1095375"/>
            <a:chOff x="779244" y="424142"/>
            <a:chExt cx="700087" cy="636587"/>
          </a:xfrm>
        </p:grpSpPr>
        <p:grpSp>
          <p:nvGrpSpPr>
            <p:cNvPr id="19505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9513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14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15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506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9507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9508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09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10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11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12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477" name="Group 109"/>
          <p:cNvGrpSpPr>
            <a:grpSpLocks/>
          </p:cNvGrpSpPr>
          <p:nvPr/>
        </p:nvGrpSpPr>
        <p:grpSpPr bwMode="auto">
          <a:xfrm>
            <a:off x="8870951" y="2206625"/>
            <a:ext cx="1095375" cy="1093788"/>
            <a:chOff x="779244" y="424142"/>
            <a:chExt cx="700087" cy="636587"/>
          </a:xfrm>
        </p:grpSpPr>
        <p:grpSp>
          <p:nvGrpSpPr>
            <p:cNvPr id="19494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9502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03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04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495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9496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9497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98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99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00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501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478" name="Group 121"/>
          <p:cNvGrpSpPr>
            <a:grpSpLocks/>
          </p:cNvGrpSpPr>
          <p:nvPr/>
        </p:nvGrpSpPr>
        <p:grpSpPr bwMode="auto">
          <a:xfrm>
            <a:off x="4462464" y="2219325"/>
            <a:ext cx="1093787" cy="1093788"/>
            <a:chOff x="779244" y="424142"/>
            <a:chExt cx="700087" cy="636587"/>
          </a:xfrm>
        </p:grpSpPr>
        <p:grpSp>
          <p:nvGrpSpPr>
            <p:cNvPr id="19483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19491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92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93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484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19485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19486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87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88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89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19490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479" name="TextBox 133"/>
          <p:cNvSpPr txBox="1">
            <a:spLocks noChangeArrowheads="1"/>
          </p:cNvSpPr>
          <p:nvPr/>
        </p:nvSpPr>
        <p:spPr bwMode="auto">
          <a:xfrm>
            <a:off x="4748214" y="2486025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9480" name="TextBox 134"/>
          <p:cNvSpPr txBox="1">
            <a:spLocks noChangeArrowheads="1"/>
          </p:cNvSpPr>
          <p:nvPr/>
        </p:nvSpPr>
        <p:spPr bwMode="auto">
          <a:xfrm>
            <a:off x="7021514" y="2482850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9481" name="TextBox 135"/>
          <p:cNvSpPr txBox="1">
            <a:spLocks noChangeArrowheads="1"/>
          </p:cNvSpPr>
          <p:nvPr/>
        </p:nvSpPr>
        <p:spPr bwMode="auto">
          <a:xfrm>
            <a:off x="2406651" y="2462213"/>
            <a:ext cx="5615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Src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19482" name="TextBox 136"/>
          <p:cNvSpPr txBox="1">
            <a:spLocks noChangeArrowheads="1"/>
          </p:cNvSpPr>
          <p:nvPr/>
        </p:nvSpPr>
        <p:spPr bwMode="auto">
          <a:xfrm>
            <a:off x="9080501" y="2506663"/>
            <a:ext cx="604077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Dst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25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68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Hidden Terminal Scenario</a:t>
            </a:r>
          </a:p>
        </p:txBody>
      </p:sp>
      <p:grpSp>
        <p:nvGrpSpPr>
          <p:cNvPr id="20483" name="Group 65"/>
          <p:cNvGrpSpPr>
            <a:grpSpLocks/>
          </p:cNvGrpSpPr>
          <p:nvPr/>
        </p:nvGrpSpPr>
        <p:grpSpPr bwMode="auto">
          <a:xfrm>
            <a:off x="4202113" y="3165476"/>
            <a:ext cx="658812" cy="663575"/>
            <a:chOff x="2678597" y="3266661"/>
            <a:chExt cx="658963" cy="663547"/>
          </a:xfrm>
        </p:grpSpPr>
        <p:sp>
          <p:nvSpPr>
            <p:cNvPr id="20545" name="Freeform 63"/>
            <p:cNvSpPr>
              <a:spLocks/>
            </p:cNvSpPr>
            <p:nvPr/>
          </p:nvSpPr>
          <p:spPr bwMode="auto">
            <a:xfrm>
              <a:off x="2777915" y="3271396"/>
              <a:ext cx="559645" cy="658812"/>
            </a:xfrm>
            <a:custGeom>
              <a:avLst/>
              <a:gdLst>
                <a:gd name="T0" fmla="*/ 0 w 523"/>
                <a:gd name="T1" fmla="*/ 346743 h 513"/>
                <a:gd name="T2" fmla="*/ 72765 w 523"/>
                <a:gd name="T3" fmla="*/ 610011 h 513"/>
                <a:gd name="T4" fmla="*/ 210803 w 523"/>
                <a:gd name="T5" fmla="*/ 55222 h 513"/>
                <a:gd name="T6" fmla="*/ 308179 w 523"/>
                <a:gd name="T7" fmla="*/ 610011 h 513"/>
                <a:gd name="T8" fmla="*/ 462269 w 523"/>
                <a:gd name="T9" fmla="*/ 35959 h 513"/>
                <a:gd name="T10" fmla="*/ 55964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20546" name="Freeform 64"/>
            <p:cNvSpPr>
              <a:spLocks/>
            </p:cNvSpPr>
            <p:nvPr/>
          </p:nvSpPr>
          <p:spPr bwMode="auto">
            <a:xfrm>
              <a:off x="2678597" y="3266661"/>
              <a:ext cx="552283" cy="658812"/>
            </a:xfrm>
            <a:custGeom>
              <a:avLst/>
              <a:gdLst>
                <a:gd name="T0" fmla="*/ 0 w 523"/>
                <a:gd name="T1" fmla="*/ 346743 h 513"/>
                <a:gd name="T2" fmla="*/ 71807 w 523"/>
                <a:gd name="T3" fmla="*/ 610011 h 513"/>
                <a:gd name="T4" fmla="*/ 208030 w 523"/>
                <a:gd name="T5" fmla="*/ 55222 h 513"/>
                <a:gd name="T6" fmla="*/ 304125 w 523"/>
                <a:gd name="T7" fmla="*/ 610011 h 513"/>
                <a:gd name="T8" fmla="*/ 456188 w 523"/>
                <a:gd name="T9" fmla="*/ 35959 h 513"/>
                <a:gd name="T10" fmla="*/ 552283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5576889" y="3471864"/>
            <a:ext cx="18097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Connector 71"/>
          <p:cNvCxnSpPr>
            <a:cxnSpLocks noChangeShapeType="1"/>
          </p:cNvCxnSpPr>
          <p:nvPr/>
        </p:nvCxnSpPr>
        <p:spPr bwMode="auto">
          <a:xfrm>
            <a:off x="5581651" y="3584575"/>
            <a:ext cx="176213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Freeform 79"/>
          <p:cNvSpPr>
            <a:spLocks/>
          </p:cNvSpPr>
          <p:nvPr/>
        </p:nvSpPr>
        <p:spPr bwMode="auto">
          <a:xfrm>
            <a:off x="4976813" y="3179763"/>
            <a:ext cx="550862" cy="658812"/>
          </a:xfrm>
          <a:custGeom>
            <a:avLst/>
            <a:gdLst>
              <a:gd name="T0" fmla="*/ 0 w 523"/>
              <a:gd name="T1" fmla="*/ 346743 h 513"/>
              <a:gd name="T2" fmla="*/ 71623 w 523"/>
              <a:gd name="T3" fmla="*/ 610011 h 513"/>
              <a:gd name="T4" fmla="*/ 207495 w 523"/>
              <a:gd name="T5" fmla="*/ 55222 h 513"/>
              <a:gd name="T6" fmla="*/ 303343 w 523"/>
              <a:gd name="T7" fmla="*/ 610011 h 513"/>
              <a:gd name="T8" fmla="*/ 455014 w 523"/>
              <a:gd name="T9" fmla="*/ 35959 h 513"/>
              <a:gd name="T10" fmla="*/ 550862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87" name="Freeform 86"/>
          <p:cNvSpPr>
            <a:spLocks/>
          </p:cNvSpPr>
          <p:nvPr/>
        </p:nvSpPr>
        <p:spPr bwMode="auto">
          <a:xfrm>
            <a:off x="5784850" y="3194051"/>
            <a:ext cx="560388" cy="658813"/>
          </a:xfrm>
          <a:custGeom>
            <a:avLst/>
            <a:gdLst>
              <a:gd name="T0" fmla="*/ 0 w 523"/>
              <a:gd name="T1" fmla="*/ 346744 h 513"/>
              <a:gd name="T2" fmla="*/ 72861 w 523"/>
              <a:gd name="T3" fmla="*/ 610012 h 513"/>
              <a:gd name="T4" fmla="*/ 211083 w 523"/>
              <a:gd name="T5" fmla="*/ 55222 h 513"/>
              <a:gd name="T6" fmla="*/ 308588 w 523"/>
              <a:gd name="T7" fmla="*/ 610012 h 513"/>
              <a:gd name="T8" fmla="*/ 462883 w 523"/>
              <a:gd name="T9" fmla="*/ 35959 h 513"/>
              <a:gd name="T10" fmla="*/ 560388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0B13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88" name="Rectangle 4"/>
          <p:cNvSpPr>
            <a:spLocks noChangeArrowheads="1"/>
          </p:cNvSpPr>
          <p:nvPr/>
        </p:nvSpPr>
        <p:spPr bwMode="auto">
          <a:xfrm>
            <a:off x="2395538" y="4537076"/>
            <a:ext cx="8272462" cy="198596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90488" tIns="44450" rIns="90488" bIns="4445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transmit simultaneously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1 subtracts P1, which he relayed earlier to recover P2 that he wants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943476" y="3844925"/>
            <a:ext cx="50174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P1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800726" y="3859213"/>
            <a:ext cx="50174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P2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B13B5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grpSp>
        <p:nvGrpSpPr>
          <p:cNvPr id="20491" name="Group 39"/>
          <p:cNvGrpSpPr>
            <a:grpSpLocks/>
          </p:cNvGrpSpPr>
          <p:nvPr/>
        </p:nvGrpSpPr>
        <p:grpSpPr bwMode="auto">
          <a:xfrm>
            <a:off x="2185989" y="2206625"/>
            <a:ext cx="1093787" cy="1093788"/>
            <a:chOff x="779244" y="424142"/>
            <a:chExt cx="700087" cy="636587"/>
          </a:xfrm>
        </p:grpSpPr>
        <p:grpSp>
          <p:nvGrpSpPr>
            <p:cNvPr id="20534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0542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43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44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535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0536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0537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38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39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40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41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0492" name="Straight Arrow Connector 81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0493" name="Group 82"/>
          <p:cNvGrpSpPr>
            <a:grpSpLocks/>
          </p:cNvGrpSpPr>
          <p:nvPr/>
        </p:nvGrpSpPr>
        <p:grpSpPr bwMode="auto">
          <a:xfrm>
            <a:off x="6759576" y="2208214"/>
            <a:ext cx="1095375" cy="1095375"/>
            <a:chOff x="779244" y="424142"/>
            <a:chExt cx="700087" cy="636587"/>
          </a:xfrm>
        </p:grpSpPr>
        <p:grpSp>
          <p:nvGrpSpPr>
            <p:cNvPr id="20523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0531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32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33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524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0525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0526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27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28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29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30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94" name="Group 96"/>
          <p:cNvGrpSpPr>
            <a:grpSpLocks/>
          </p:cNvGrpSpPr>
          <p:nvPr/>
        </p:nvGrpSpPr>
        <p:grpSpPr bwMode="auto">
          <a:xfrm>
            <a:off x="8870951" y="2206625"/>
            <a:ext cx="1095375" cy="1093788"/>
            <a:chOff x="779244" y="424142"/>
            <a:chExt cx="700087" cy="636587"/>
          </a:xfrm>
        </p:grpSpPr>
        <p:grpSp>
          <p:nvGrpSpPr>
            <p:cNvPr id="20512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0520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21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22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513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0514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0515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6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7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8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9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95" name="Group 108"/>
          <p:cNvGrpSpPr>
            <a:grpSpLocks/>
          </p:cNvGrpSpPr>
          <p:nvPr/>
        </p:nvGrpSpPr>
        <p:grpSpPr bwMode="auto">
          <a:xfrm>
            <a:off x="4462464" y="2219325"/>
            <a:ext cx="1093787" cy="1093788"/>
            <a:chOff x="779244" y="424142"/>
            <a:chExt cx="700087" cy="636587"/>
          </a:xfrm>
        </p:grpSpPr>
        <p:grpSp>
          <p:nvGrpSpPr>
            <p:cNvPr id="20501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0509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0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11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502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0503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0504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05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06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07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0508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496" name="TextBox 120"/>
          <p:cNvSpPr txBox="1">
            <a:spLocks noChangeArrowheads="1"/>
          </p:cNvSpPr>
          <p:nvPr/>
        </p:nvSpPr>
        <p:spPr bwMode="auto">
          <a:xfrm>
            <a:off x="4748214" y="2486025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0497" name="TextBox 121"/>
          <p:cNvSpPr txBox="1">
            <a:spLocks noChangeArrowheads="1"/>
          </p:cNvSpPr>
          <p:nvPr/>
        </p:nvSpPr>
        <p:spPr bwMode="auto">
          <a:xfrm>
            <a:off x="7021514" y="2482850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0498" name="TextBox 122"/>
          <p:cNvSpPr txBox="1">
            <a:spLocks noChangeArrowheads="1"/>
          </p:cNvSpPr>
          <p:nvPr/>
        </p:nvSpPr>
        <p:spPr bwMode="auto">
          <a:xfrm>
            <a:off x="2406651" y="2462213"/>
            <a:ext cx="5615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Src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0499" name="TextBox 123"/>
          <p:cNvSpPr txBox="1">
            <a:spLocks noChangeArrowheads="1"/>
          </p:cNvSpPr>
          <p:nvPr/>
        </p:nvSpPr>
        <p:spPr bwMode="auto">
          <a:xfrm>
            <a:off x="9080501" y="2506663"/>
            <a:ext cx="604077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Dst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>
            <a:off x="4886325" y="3463926"/>
            <a:ext cx="1651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98134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7" grpId="0" animBg="1"/>
      <p:bldP spid="38" grpId="0"/>
      <p:bldP spid="3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68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>
                <a:latin typeface="Calibri Light" panose="020F0502020204030204" pitchFamily="34" charset="0"/>
                <a:cs typeface="Calibri Light" panose="020F0502020204030204" pitchFamily="34" charset="0"/>
              </a:rPr>
              <a:t>Hidden Terminal Scenario</a:t>
            </a:r>
          </a:p>
        </p:txBody>
      </p:sp>
      <p:grpSp>
        <p:nvGrpSpPr>
          <p:cNvPr id="21507" name="Group 75"/>
          <p:cNvGrpSpPr>
            <a:grpSpLocks/>
          </p:cNvGrpSpPr>
          <p:nvPr/>
        </p:nvGrpSpPr>
        <p:grpSpPr bwMode="auto">
          <a:xfrm>
            <a:off x="4202113" y="3165476"/>
            <a:ext cx="658812" cy="663575"/>
            <a:chOff x="2678597" y="3266661"/>
            <a:chExt cx="658963" cy="663547"/>
          </a:xfrm>
        </p:grpSpPr>
        <p:sp>
          <p:nvSpPr>
            <p:cNvPr id="21569" name="Freeform 76"/>
            <p:cNvSpPr>
              <a:spLocks/>
            </p:cNvSpPr>
            <p:nvPr/>
          </p:nvSpPr>
          <p:spPr bwMode="auto">
            <a:xfrm>
              <a:off x="2777915" y="3271396"/>
              <a:ext cx="559645" cy="658812"/>
            </a:xfrm>
            <a:custGeom>
              <a:avLst/>
              <a:gdLst>
                <a:gd name="T0" fmla="*/ 0 w 523"/>
                <a:gd name="T1" fmla="*/ 346743 h 513"/>
                <a:gd name="T2" fmla="*/ 72765 w 523"/>
                <a:gd name="T3" fmla="*/ 610011 h 513"/>
                <a:gd name="T4" fmla="*/ 210803 w 523"/>
                <a:gd name="T5" fmla="*/ 55222 h 513"/>
                <a:gd name="T6" fmla="*/ 308179 w 523"/>
                <a:gd name="T7" fmla="*/ 610011 h 513"/>
                <a:gd name="T8" fmla="*/ 462269 w 523"/>
                <a:gd name="T9" fmla="*/ 35959 h 513"/>
                <a:gd name="T10" fmla="*/ 559645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242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sp>
          <p:nvSpPr>
            <p:cNvPr id="21570" name="Freeform 77"/>
            <p:cNvSpPr>
              <a:spLocks/>
            </p:cNvSpPr>
            <p:nvPr/>
          </p:nvSpPr>
          <p:spPr bwMode="auto">
            <a:xfrm>
              <a:off x="2678597" y="3266661"/>
              <a:ext cx="552283" cy="658812"/>
            </a:xfrm>
            <a:custGeom>
              <a:avLst/>
              <a:gdLst>
                <a:gd name="T0" fmla="*/ 0 w 523"/>
                <a:gd name="T1" fmla="*/ 346743 h 513"/>
                <a:gd name="T2" fmla="*/ 71807 w 523"/>
                <a:gd name="T3" fmla="*/ 610011 h 513"/>
                <a:gd name="T4" fmla="*/ 208030 w 523"/>
                <a:gd name="T5" fmla="*/ 55222 h 513"/>
                <a:gd name="T6" fmla="*/ 304125 w 523"/>
                <a:gd name="T7" fmla="*/ 610011 h 513"/>
                <a:gd name="T8" fmla="*/ 456188 w 523"/>
                <a:gd name="T9" fmla="*/ 35959 h 513"/>
                <a:gd name="T10" fmla="*/ 552283 w 523"/>
                <a:gd name="T11" fmla="*/ 395544 h 5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"/>
                <a:gd name="T19" fmla="*/ 0 h 513"/>
                <a:gd name="T20" fmla="*/ 523 w 523"/>
                <a:gd name="T21" fmla="*/ 513 h 5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" h="513">
                  <a:moveTo>
                    <a:pt x="0" y="270"/>
                  </a:moveTo>
                  <a:cubicBezTo>
                    <a:pt x="17" y="391"/>
                    <a:pt x="35" y="513"/>
                    <a:pt x="68" y="475"/>
                  </a:cubicBezTo>
                  <a:cubicBezTo>
                    <a:pt x="101" y="437"/>
                    <a:pt x="160" y="43"/>
                    <a:pt x="197" y="43"/>
                  </a:cubicBezTo>
                  <a:cubicBezTo>
                    <a:pt x="234" y="43"/>
                    <a:pt x="249" y="477"/>
                    <a:pt x="288" y="475"/>
                  </a:cubicBezTo>
                  <a:cubicBezTo>
                    <a:pt x="327" y="473"/>
                    <a:pt x="393" y="56"/>
                    <a:pt x="432" y="28"/>
                  </a:cubicBezTo>
                  <a:cubicBezTo>
                    <a:pt x="471" y="0"/>
                    <a:pt x="497" y="154"/>
                    <a:pt x="523" y="308"/>
                  </a:cubicBezTo>
                </a:path>
              </a:pathLst>
            </a:custGeom>
            <a:noFill/>
            <a:ln w="28575">
              <a:solidFill>
                <a:srgbClr val="FC27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</p:grpSp>
      <p:cxnSp>
        <p:nvCxnSpPr>
          <p:cNvPr id="21508" name="Straight Connector 78"/>
          <p:cNvCxnSpPr>
            <a:cxnSpLocks noChangeShapeType="1"/>
          </p:cNvCxnSpPr>
          <p:nvPr/>
        </p:nvCxnSpPr>
        <p:spPr bwMode="auto">
          <a:xfrm>
            <a:off x="4886325" y="3463926"/>
            <a:ext cx="1651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09" name="Straight Connector 79"/>
          <p:cNvCxnSpPr>
            <a:cxnSpLocks noChangeShapeType="1"/>
          </p:cNvCxnSpPr>
          <p:nvPr/>
        </p:nvCxnSpPr>
        <p:spPr bwMode="auto">
          <a:xfrm>
            <a:off x="5576889" y="3471864"/>
            <a:ext cx="18097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0" name="Straight Connector 80"/>
          <p:cNvCxnSpPr>
            <a:cxnSpLocks noChangeShapeType="1"/>
          </p:cNvCxnSpPr>
          <p:nvPr/>
        </p:nvCxnSpPr>
        <p:spPr bwMode="auto">
          <a:xfrm>
            <a:off x="5581651" y="3584575"/>
            <a:ext cx="176213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1" name="Freeform 81"/>
          <p:cNvSpPr>
            <a:spLocks/>
          </p:cNvSpPr>
          <p:nvPr/>
        </p:nvSpPr>
        <p:spPr bwMode="auto">
          <a:xfrm>
            <a:off x="4976813" y="3179763"/>
            <a:ext cx="550862" cy="658812"/>
          </a:xfrm>
          <a:custGeom>
            <a:avLst/>
            <a:gdLst>
              <a:gd name="T0" fmla="*/ 0 w 523"/>
              <a:gd name="T1" fmla="*/ 346743 h 513"/>
              <a:gd name="T2" fmla="*/ 71623 w 523"/>
              <a:gd name="T3" fmla="*/ 610011 h 513"/>
              <a:gd name="T4" fmla="*/ 207495 w 523"/>
              <a:gd name="T5" fmla="*/ 55222 h 513"/>
              <a:gd name="T6" fmla="*/ 303343 w 523"/>
              <a:gd name="T7" fmla="*/ 610011 h 513"/>
              <a:gd name="T8" fmla="*/ 455014 w 523"/>
              <a:gd name="T9" fmla="*/ 35959 h 513"/>
              <a:gd name="T10" fmla="*/ 550862 w 523"/>
              <a:gd name="T11" fmla="*/ 395544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FC27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84" name="Rectangle 4"/>
          <p:cNvSpPr>
            <a:spLocks noChangeArrowheads="1"/>
          </p:cNvSpPr>
          <p:nvPr/>
        </p:nvSpPr>
        <p:spPr bwMode="auto">
          <a:xfrm>
            <a:off x="1936751" y="4065588"/>
            <a:ext cx="82772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R2 and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hidden terminals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Today : Simultaneous transmission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charset="2"/>
              </a:rPr>
              <a:t> Collision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ANC : Simultaneous transmission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charset="2"/>
              </a:rPr>
              <a:t> Success!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3" name="TextBox 37"/>
          <p:cNvSpPr txBox="1">
            <a:spLocks noChangeArrowheads="1"/>
          </p:cNvSpPr>
          <p:nvPr/>
        </p:nvSpPr>
        <p:spPr bwMode="auto">
          <a:xfrm>
            <a:off x="4943476" y="3844925"/>
            <a:ext cx="50174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P1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514" name="TextBox 38"/>
          <p:cNvSpPr txBox="1">
            <a:spLocks noChangeArrowheads="1"/>
          </p:cNvSpPr>
          <p:nvPr/>
        </p:nvSpPr>
        <p:spPr bwMode="auto">
          <a:xfrm>
            <a:off x="5800726" y="3859213"/>
            <a:ext cx="50174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B13B5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P2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B13B5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515" name="Freeform 39"/>
          <p:cNvSpPr>
            <a:spLocks/>
          </p:cNvSpPr>
          <p:nvPr/>
        </p:nvSpPr>
        <p:spPr bwMode="auto">
          <a:xfrm>
            <a:off x="5784850" y="3194051"/>
            <a:ext cx="560388" cy="658813"/>
          </a:xfrm>
          <a:custGeom>
            <a:avLst/>
            <a:gdLst>
              <a:gd name="T0" fmla="*/ 0 w 523"/>
              <a:gd name="T1" fmla="*/ 346744 h 513"/>
              <a:gd name="T2" fmla="*/ 72861 w 523"/>
              <a:gd name="T3" fmla="*/ 610012 h 513"/>
              <a:gd name="T4" fmla="*/ 211083 w 523"/>
              <a:gd name="T5" fmla="*/ 55222 h 513"/>
              <a:gd name="T6" fmla="*/ 308588 w 523"/>
              <a:gd name="T7" fmla="*/ 610012 h 513"/>
              <a:gd name="T8" fmla="*/ 462883 w 523"/>
              <a:gd name="T9" fmla="*/ 35959 h 513"/>
              <a:gd name="T10" fmla="*/ 560388 w 523"/>
              <a:gd name="T11" fmla="*/ 395545 h 5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3"/>
              <a:gd name="T19" fmla="*/ 0 h 513"/>
              <a:gd name="T20" fmla="*/ 523 w 523"/>
              <a:gd name="T21" fmla="*/ 513 h 5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3" h="513">
                <a:moveTo>
                  <a:pt x="0" y="270"/>
                </a:moveTo>
                <a:cubicBezTo>
                  <a:pt x="17" y="391"/>
                  <a:pt x="35" y="513"/>
                  <a:pt x="68" y="475"/>
                </a:cubicBezTo>
                <a:cubicBezTo>
                  <a:pt x="101" y="437"/>
                  <a:pt x="160" y="43"/>
                  <a:pt x="197" y="43"/>
                </a:cubicBezTo>
                <a:cubicBezTo>
                  <a:pt x="234" y="43"/>
                  <a:pt x="249" y="477"/>
                  <a:pt x="288" y="475"/>
                </a:cubicBezTo>
                <a:cubicBezTo>
                  <a:pt x="327" y="473"/>
                  <a:pt x="393" y="56"/>
                  <a:pt x="432" y="28"/>
                </a:cubicBezTo>
                <a:cubicBezTo>
                  <a:pt x="471" y="0"/>
                  <a:pt x="497" y="154"/>
                  <a:pt x="523" y="308"/>
                </a:cubicBezTo>
              </a:path>
            </a:pathLst>
          </a:custGeom>
          <a:noFill/>
          <a:ln w="28575">
            <a:solidFill>
              <a:srgbClr val="0B13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grpSp>
        <p:nvGrpSpPr>
          <p:cNvPr id="21516" name="Group 40"/>
          <p:cNvGrpSpPr>
            <a:grpSpLocks/>
          </p:cNvGrpSpPr>
          <p:nvPr/>
        </p:nvGrpSpPr>
        <p:grpSpPr bwMode="auto">
          <a:xfrm>
            <a:off x="2185989" y="2206625"/>
            <a:ext cx="1093787" cy="1093788"/>
            <a:chOff x="779244" y="424142"/>
            <a:chExt cx="700087" cy="636587"/>
          </a:xfrm>
        </p:grpSpPr>
        <p:grpSp>
          <p:nvGrpSpPr>
            <p:cNvPr id="21558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1566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7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8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559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1560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1561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2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3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4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65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1517" name="Straight Arrow Connector 85"/>
          <p:cNvCxnSpPr>
            <a:cxnSpLocks noChangeShapeType="1"/>
          </p:cNvCxnSpPr>
          <p:nvPr/>
        </p:nvCxnSpPr>
        <p:spPr bwMode="auto">
          <a:xfrm>
            <a:off x="3124200" y="2713039"/>
            <a:ext cx="5892800" cy="206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1518" name="Group 86"/>
          <p:cNvGrpSpPr>
            <a:grpSpLocks/>
          </p:cNvGrpSpPr>
          <p:nvPr/>
        </p:nvGrpSpPr>
        <p:grpSpPr bwMode="auto">
          <a:xfrm>
            <a:off x="6759576" y="2208214"/>
            <a:ext cx="1095375" cy="1095375"/>
            <a:chOff x="779244" y="424142"/>
            <a:chExt cx="700087" cy="636587"/>
          </a:xfrm>
        </p:grpSpPr>
        <p:grpSp>
          <p:nvGrpSpPr>
            <p:cNvPr id="21547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1555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6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7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548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1549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1550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1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2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3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54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19" name="Group 98"/>
          <p:cNvGrpSpPr>
            <a:grpSpLocks/>
          </p:cNvGrpSpPr>
          <p:nvPr/>
        </p:nvGrpSpPr>
        <p:grpSpPr bwMode="auto">
          <a:xfrm>
            <a:off x="8870951" y="2206625"/>
            <a:ext cx="1095375" cy="1093788"/>
            <a:chOff x="779244" y="424142"/>
            <a:chExt cx="700087" cy="636587"/>
          </a:xfrm>
        </p:grpSpPr>
        <p:grpSp>
          <p:nvGrpSpPr>
            <p:cNvPr id="21536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1544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5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6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537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299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1538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1539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0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1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2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43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20" name="Group 110"/>
          <p:cNvGrpSpPr>
            <a:grpSpLocks/>
          </p:cNvGrpSpPr>
          <p:nvPr/>
        </p:nvGrpSpPr>
        <p:grpSpPr bwMode="auto">
          <a:xfrm>
            <a:off x="4462464" y="2219325"/>
            <a:ext cx="1093787" cy="1093788"/>
            <a:chOff x="779244" y="424142"/>
            <a:chExt cx="700087" cy="636587"/>
          </a:xfrm>
        </p:grpSpPr>
        <p:grpSp>
          <p:nvGrpSpPr>
            <p:cNvPr id="21525" name="Group 56"/>
            <p:cNvGrpSpPr>
              <a:grpSpLocks/>
            </p:cNvGrpSpPr>
            <p:nvPr/>
          </p:nvGrpSpPr>
          <p:grpSpPr bwMode="auto">
            <a:xfrm>
              <a:off x="861794" y="492404"/>
              <a:ext cx="530225" cy="557213"/>
              <a:chOff x="1323" y="1152"/>
              <a:chExt cx="843" cy="861"/>
            </a:xfrm>
          </p:grpSpPr>
          <p:sp>
            <p:nvSpPr>
              <p:cNvPr id="21533" name="Oval 1360952"/>
              <p:cNvSpPr>
                <a:spLocks noChangeArrowheads="1"/>
              </p:cNvSpPr>
              <p:nvPr/>
            </p:nvSpPr>
            <p:spPr bwMode="auto">
              <a:xfrm>
                <a:off x="1323" y="1170"/>
                <a:ext cx="843" cy="84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34" name="Oval 1360953"/>
              <p:cNvSpPr>
                <a:spLocks noChangeArrowheads="1"/>
              </p:cNvSpPr>
              <p:nvPr/>
            </p:nvSpPr>
            <p:spPr bwMode="auto">
              <a:xfrm>
                <a:off x="1392" y="1152"/>
                <a:ext cx="720" cy="720"/>
              </a:xfrm>
              <a:prstGeom prst="ellipse">
                <a:avLst/>
              </a:prstGeom>
              <a:gradFill rotWithShape="1">
                <a:gsLst>
                  <a:gs pos="0">
                    <a:srgbClr val="767600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35" name="Oval 1360954"/>
              <p:cNvSpPr>
                <a:spLocks noChangeArrowheads="1"/>
              </p:cNvSpPr>
              <p:nvPr/>
            </p:nvSpPr>
            <p:spPr bwMode="auto">
              <a:xfrm>
                <a:off x="1488" y="1200"/>
                <a:ext cx="528" cy="3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526" name="TextBox 1360956"/>
            <p:cNvSpPr txBox="1">
              <a:spLocks noChangeArrowheads="1"/>
            </p:cNvSpPr>
            <p:nvPr/>
          </p:nvSpPr>
          <p:spPr bwMode="auto">
            <a:xfrm>
              <a:off x="945931" y="511454"/>
              <a:ext cx="221620" cy="26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rPr>
                <a:t>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endParaRPr>
            </a:p>
          </p:txBody>
        </p:sp>
        <p:grpSp>
          <p:nvGrpSpPr>
            <p:cNvPr id="21527" name="Group 63"/>
            <p:cNvGrpSpPr>
              <a:grpSpLocks/>
            </p:cNvGrpSpPr>
            <p:nvPr/>
          </p:nvGrpSpPr>
          <p:grpSpPr bwMode="auto">
            <a:xfrm>
              <a:off x="779244" y="424142"/>
              <a:ext cx="700087" cy="636587"/>
              <a:chOff x="1676404" y="685804"/>
              <a:chExt cx="5638796" cy="5181596"/>
            </a:xfrm>
          </p:grpSpPr>
          <p:sp>
            <p:nvSpPr>
              <p:cNvPr id="21528" name="Oval 64"/>
              <p:cNvSpPr>
                <a:spLocks noChangeArrowheads="1"/>
              </p:cNvSpPr>
              <p:nvPr/>
            </p:nvSpPr>
            <p:spPr bwMode="auto">
              <a:xfrm>
                <a:off x="1676404" y="685804"/>
                <a:ext cx="5638796" cy="518159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29" name="Oval 65"/>
              <p:cNvSpPr>
                <a:spLocks noChangeArrowheads="1"/>
              </p:cNvSpPr>
              <p:nvPr/>
            </p:nvSpPr>
            <p:spPr bwMode="auto">
              <a:xfrm>
                <a:off x="2436449" y="1217249"/>
                <a:ext cx="4192951" cy="3852982"/>
              </a:xfrm>
              <a:prstGeom prst="ellipse">
                <a:avLst/>
              </a:prstGeom>
              <a:solidFill>
                <a:srgbClr val="4197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30" name="Oval 67"/>
              <p:cNvSpPr>
                <a:spLocks noChangeArrowheads="1"/>
              </p:cNvSpPr>
              <p:nvPr/>
            </p:nvSpPr>
            <p:spPr bwMode="auto">
              <a:xfrm>
                <a:off x="2950109" y="1297124"/>
                <a:ext cx="3177847" cy="20704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31" name="Shape 68"/>
              <p:cNvSpPr>
                <a:spLocks/>
              </p:cNvSpPr>
              <p:nvPr/>
            </p:nvSpPr>
            <p:spPr bwMode="auto">
              <a:xfrm rot="546179">
                <a:off x="2935807" y="4548906"/>
                <a:ext cx="2168768" cy="520374"/>
              </a:xfrm>
              <a:custGeom>
                <a:avLst/>
                <a:gdLst>
                  <a:gd name="T0" fmla="*/ 50406290 w 864"/>
                  <a:gd name="T1" fmla="*/ 169653463 h 226"/>
                  <a:gd name="T2" fmla="*/ 2147483647 w 864"/>
                  <a:gd name="T3" fmla="*/ 95431076 h 226"/>
                  <a:gd name="T4" fmla="*/ 2147483647 w 864"/>
                  <a:gd name="T5" fmla="*/ 604393803 h 226"/>
                  <a:gd name="T6" fmla="*/ 2147483647 w 864"/>
                  <a:gd name="T7" fmla="*/ 1113353975 h 226"/>
                  <a:gd name="T8" fmla="*/ 50406290 w 864"/>
                  <a:gd name="T9" fmla="*/ 169653463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226"/>
                  <a:gd name="T17" fmla="*/ 864 w 864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226">
                    <a:moveTo>
                      <a:pt x="8" y="32"/>
                    </a:moveTo>
                    <a:cubicBezTo>
                      <a:pt x="16" y="0"/>
                      <a:pt x="336" y="2"/>
                      <a:pt x="472" y="18"/>
                    </a:cubicBezTo>
                    <a:cubicBezTo>
                      <a:pt x="608" y="34"/>
                      <a:pt x="864" y="82"/>
                      <a:pt x="856" y="114"/>
                    </a:cubicBezTo>
                    <a:cubicBezTo>
                      <a:pt x="848" y="146"/>
                      <a:pt x="560" y="226"/>
                      <a:pt x="424" y="210"/>
                    </a:cubicBezTo>
                    <a:cubicBezTo>
                      <a:pt x="288" y="194"/>
                      <a:pt x="0" y="64"/>
                      <a:pt x="8" y="32"/>
                    </a:cubicBezTo>
                    <a:close/>
                  </a:path>
                </a:pathLst>
              </a:custGeom>
              <a:solidFill>
                <a:srgbClr val="D2D0C6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  <p:sp>
            <p:nvSpPr>
              <p:cNvPr id="21532" name="Oval 69"/>
              <p:cNvSpPr>
                <a:spLocks noChangeArrowheads="1"/>
              </p:cNvSpPr>
              <p:nvPr/>
            </p:nvSpPr>
            <p:spPr bwMode="auto">
              <a:xfrm>
                <a:off x="2656350" y="3352800"/>
                <a:ext cx="3759198" cy="1727199"/>
              </a:xfrm>
              <a:prstGeom prst="ellipse">
                <a:avLst/>
              </a:prstGeom>
              <a:gradFill rotWithShape="1">
                <a:gsLst>
                  <a:gs pos="0">
                    <a:srgbClr val="B1D2DF"/>
                  </a:gs>
                  <a:gs pos="100000">
                    <a:srgbClr val="762C2C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Sans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521" name="TextBox 122"/>
          <p:cNvSpPr txBox="1">
            <a:spLocks noChangeArrowheads="1"/>
          </p:cNvSpPr>
          <p:nvPr/>
        </p:nvSpPr>
        <p:spPr bwMode="auto">
          <a:xfrm>
            <a:off x="4748214" y="2486025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522" name="TextBox 123"/>
          <p:cNvSpPr txBox="1">
            <a:spLocks noChangeArrowheads="1"/>
          </p:cNvSpPr>
          <p:nvPr/>
        </p:nvSpPr>
        <p:spPr bwMode="auto">
          <a:xfrm>
            <a:off x="7021514" y="2482850"/>
            <a:ext cx="51135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R2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523" name="TextBox 124"/>
          <p:cNvSpPr txBox="1">
            <a:spLocks noChangeArrowheads="1"/>
          </p:cNvSpPr>
          <p:nvPr/>
        </p:nvSpPr>
        <p:spPr bwMode="auto">
          <a:xfrm>
            <a:off x="2406651" y="2462213"/>
            <a:ext cx="56150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Src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  <p:sp>
        <p:nvSpPr>
          <p:cNvPr id="21524" name="TextBox 125"/>
          <p:cNvSpPr txBox="1">
            <a:spLocks noChangeArrowheads="1"/>
          </p:cNvSpPr>
          <p:nvPr/>
        </p:nvSpPr>
        <p:spPr bwMode="auto">
          <a:xfrm>
            <a:off x="9080501" y="2506663"/>
            <a:ext cx="604077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Sans" charset="0"/>
                <a:ea typeface="+mn-ea"/>
                <a:cs typeface="+mn-cs"/>
              </a:rPr>
              <a:t>Dst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udySans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978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Wireless Mesh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6BF5B4-FEF6-9E42-BA5E-79E469039AF5}"/>
              </a:ext>
            </a:extLst>
          </p:cNvPr>
          <p:cNvSpPr/>
          <p:nvPr/>
        </p:nvSpPr>
        <p:spPr>
          <a:xfrm>
            <a:off x="2171700" y="4038601"/>
            <a:ext cx="7848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Very low installation and maintenance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Easy to provide coverage outdoors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Ubiquitous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Rapid deployment.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B61B6B-1031-5240-9698-B0E8AA256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066800"/>
            <a:ext cx="3668134" cy="2508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15E456-84C7-1747-988A-7F1C32645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066800"/>
            <a:ext cx="2899990" cy="255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892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.8|8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5|0.9|5.4|5.5|1.6|0.7|4.2|0.5|1.5|3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5|0.9|5.4|5.5|1.6|0.7|4.2|0.5|1.5|3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5|0.9|5.4|5.5|1.6|0.7|4.2|0.5|1.5|3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8|1.2|1.2|15.9|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1|5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3.7|3.7|8.2|31.5|1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6.7|12.8|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.4|3.4|11.9|5.6|7.5|23.9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|7.2|5.6|8.1|11.7|0.6|14.5|0.4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4.4|6.8|1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.|4.2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8|1.2|1.2|15.9|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5|0.9|5.4|5.5|1.6|0.7|4.2|0.5|1.5|3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18801</TotalTime>
  <Words>2986</Words>
  <Application>Microsoft Macintosh PowerPoint</Application>
  <PresentationFormat>Widescreen</PresentationFormat>
  <Paragraphs>896</Paragraphs>
  <Slides>88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3" baseType="lpstr">
      <vt:lpstr>Arial</vt:lpstr>
      <vt:lpstr>Calibri</vt:lpstr>
      <vt:lpstr>Calibri Light</vt:lpstr>
      <vt:lpstr>Cambria Math</vt:lpstr>
      <vt:lpstr>Comic Sans MS</vt:lpstr>
      <vt:lpstr>Gadget</vt:lpstr>
      <vt:lpstr>Gill Sans MT</vt:lpstr>
      <vt:lpstr>GoudySans</vt:lpstr>
      <vt:lpstr>Myriad Roman</vt:lpstr>
      <vt:lpstr>Times</vt:lpstr>
      <vt:lpstr>Times New Roman</vt:lpstr>
      <vt:lpstr>Wingdings</vt:lpstr>
      <vt:lpstr>Office Theme</vt:lpstr>
      <vt:lpstr>Clip</vt:lpstr>
      <vt:lpstr>Photo Editor Photo</vt:lpstr>
      <vt:lpstr>PowerPoint Presentation</vt:lpstr>
      <vt:lpstr>Elements of a wireless network</vt:lpstr>
      <vt:lpstr>Elements of a wireless network</vt:lpstr>
      <vt:lpstr>Wireless network taxonomy</vt:lpstr>
      <vt:lpstr>Wireless network characteristics</vt:lpstr>
      <vt:lpstr>Wireless network characteristics</vt:lpstr>
      <vt:lpstr>Wireless network characteristics</vt:lpstr>
      <vt:lpstr>Multi-hop Wireless Networks</vt:lpstr>
      <vt:lpstr>Wireless Mesh Networks</vt:lpstr>
      <vt:lpstr>Wireless Mesh Networks</vt:lpstr>
      <vt:lpstr>PowerPoint Presentation</vt:lpstr>
      <vt:lpstr>Traditional Single Path Routing</vt:lpstr>
      <vt:lpstr>Graph abstraction of the network</vt:lpstr>
      <vt:lpstr>Link-state Routing </vt:lpstr>
      <vt:lpstr>PowerPoint Presentation</vt:lpstr>
      <vt:lpstr>Dynamic Source Routing (DSR)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Traditional routing</vt:lpstr>
      <vt:lpstr>Radios aren’t wires</vt:lpstr>
      <vt:lpstr>ExOR Idea: exploit probabilistic broadcast</vt:lpstr>
      <vt:lpstr>Why ExOR might increase throughput (1)</vt:lpstr>
      <vt:lpstr>Why ExOR might increase throughput (2)</vt:lpstr>
      <vt:lpstr>Challenge</vt:lpstr>
      <vt:lpstr>Challenge</vt:lpstr>
      <vt:lpstr>PowerPoint Presentation</vt:lpstr>
      <vt:lpstr>PowerPoint Presentation</vt:lpstr>
      <vt:lpstr>Solution: Random Network Coding</vt:lpstr>
      <vt:lpstr>Solution: Random Network Coding</vt:lpstr>
      <vt:lpstr>Network Coding Also Benefits Multicast</vt:lpstr>
      <vt:lpstr>MORE</vt:lpstr>
      <vt:lpstr>How Does MORE Work?</vt:lpstr>
      <vt:lpstr>How Does MORE Work?</vt:lpstr>
      <vt:lpstr>How Does MORE Work?</vt:lpstr>
      <vt:lpstr>Network Coding</vt:lpstr>
      <vt:lpstr>PowerPoint Presentation</vt:lpstr>
      <vt:lpstr>PowerPoint Presentation</vt:lpstr>
      <vt:lpstr>Traditional Approach</vt:lpstr>
      <vt:lpstr>COPE</vt:lpstr>
      <vt:lpstr>Beyond Duplex Communications</vt:lpstr>
      <vt:lpstr>Beyond Duplex Communications</vt:lpstr>
      <vt:lpstr>Beyond Duplex Communications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Analog Network Coding (ANC)</vt:lpstr>
      <vt:lpstr> Analog Network Coding</vt:lpstr>
      <vt:lpstr> Analog Network Coding</vt:lpstr>
      <vt:lpstr> Analog Network Coding</vt:lpstr>
      <vt:lpstr> Analog Network Coding</vt:lpstr>
      <vt:lpstr> Analog Network Coding</vt:lpstr>
      <vt:lpstr> X topology</vt:lpstr>
      <vt:lpstr> X topology</vt:lpstr>
      <vt:lpstr> X topology</vt:lpstr>
      <vt:lpstr> It Is More Than Going From 3 To 2!</vt:lpstr>
      <vt:lpstr>Hidden Terminal Scenario</vt:lpstr>
      <vt:lpstr>Hidden Terminal Scenario</vt:lpstr>
      <vt:lpstr>Hidden Terminal Scenario</vt:lpstr>
      <vt:lpstr>Hidden Terminal Scenario</vt:lpstr>
      <vt:lpstr>Hidden Terminal Scenario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Hassanieh</cp:lastModifiedBy>
  <cp:revision>314</cp:revision>
  <cp:lastPrinted>2021-02-11T17:48:24Z</cp:lastPrinted>
  <dcterms:created xsi:type="dcterms:W3CDTF">2021-01-28T00:23:27Z</dcterms:created>
  <dcterms:modified xsi:type="dcterms:W3CDTF">2024-12-03T10:10:15Z</dcterms:modified>
</cp:coreProperties>
</file>