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147470157" r:id="rId2"/>
    <p:sldId id="2147470221" r:id="rId3"/>
    <p:sldId id="2147470226" r:id="rId4"/>
    <p:sldId id="2147470223" r:id="rId5"/>
    <p:sldId id="2147470224" r:id="rId6"/>
    <p:sldId id="2147470228" r:id="rId7"/>
    <p:sldId id="2147470236" r:id="rId8"/>
    <p:sldId id="2147470225" r:id="rId9"/>
    <p:sldId id="2147470229" r:id="rId10"/>
    <p:sldId id="2147470227" r:id="rId11"/>
    <p:sldId id="2147470232" r:id="rId12"/>
    <p:sldId id="2147470230" r:id="rId13"/>
    <p:sldId id="2147470233" r:id="rId14"/>
    <p:sldId id="2147470234" r:id="rId15"/>
    <p:sldId id="2147470235" r:id="rId1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677B"/>
    <a:srgbClr val="070707"/>
    <a:srgbClr val="EAF0D8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26B38-E370-2347-5937-F7649F5394C5}" v="1200" dt="2025-04-29T18:38:04.463"/>
    <p1510:client id="{4D350EBF-9989-E492-62CB-DD965020E669}" v="1583" dt="2025-04-29T21:56:17.681"/>
    <p1510:client id="{50F6BFC5-593A-C250-7E0E-E6B8D9CDDEBC}" v="920" dt="2025-04-29T10:39:09.739"/>
    <p1510:client id="{6075B8EA-464F-65F9-F0AB-DF7A86E60648}" v="1506" dt="2025-04-28T09:12:47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97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30.04.2025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5B38-78AB-6639-D599-5A092B51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71DB8-CDBE-5A68-AD17-987DA5A6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081F6-2B57-9587-6DD2-4A2553F24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17B5AC8-0DC3-281D-6941-45431FA3C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67BC8-87E6-BA7E-9EFE-F5ADF1DB3A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8924-0313-5CEE-2A44-ED5BB6D0E9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FA721-70CB-73C1-6D14-4817C9BDB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FEF2-E48C-CFDD-1CA7-28009D5A5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E6C05-F935-28E4-C7EC-553B46BEB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8C1601-CE2E-76C2-99E7-9A9C3BC68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4CC3269-8034-5177-8FAC-4BE347969A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64583-C91D-5C6D-0C87-BDA588912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164F7-FD5B-AAEE-AF10-6F51D8249E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CE8ED-CFF3-A007-FEF7-B87A0ABB6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6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995B-C1BD-DCD7-7CBA-7C81DEBD6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E9A2B-9158-C4E8-5D6B-2B0198238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11A30-C331-0F05-62CC-687F01BA6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4C88368-FED6-BC6E-D053-198B4FF2D3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72EF4-A65A-4AC8-0233-C9AD9BC348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8C63-1761-A08D-1543-1E551BBDF1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C4F5B-2F1D-6C4A-A784-6F2C9C109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77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CCF8-17D7-3636-B5FA-AF8341FB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E7E2D-3E60-0770-02AA-F649D530E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C893C-706D-07D3-8765-59F8DDAE6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45C3C3E-EC00-B7B8-BD8F-FD8BB2E7B4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144A6-6CBF-EB6F-9938-98EE581BD3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D505F-8651-906F-FC2C-39C71562D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BCA0E-97BE-2843-B261-3A28FA143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6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454F3-8217-B420-7AC9-8E41800FA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A395E-23C1-E735-2738-769068767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FFC62-156F-4143-7F75-152A62280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31C6F51-B01D-1CA7-4F7A-145B363FB12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73F43-6F8C-08E1-7619-2543FE7C92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95F72-117A-442A-059F-D14BF10954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E5FDF-76E9-A1F0-D731-B315032B8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72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2CC6-6FB6-E28D-0B6B-CFE2F28F2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1DE82-B2FB-CC90-72AD-13CEECE0C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3168B-1F0A-9F47-A1F2-7645FFCCF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941A24-57DC-7E92-6057-501539B09D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F28BF-F6A2-4663-3BC7-6DB3992469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FBD9B-8991-7891-727E-620CB1FE2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9DCEF-4F58-8295-59E1-64A49B4D3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415EB-F79B-B657-0B19-29F6C6B7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5EE0A-EEF3-2664-0C92-EF9E54199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AA0AF-EB43-4AD3-A0AD-F4D41C8DE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B620BDF-C57C-0065-F0D4-A4D9C29244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37086-CBF1-74DC-3F0B-D78A582FC4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14EEE-2829-B972-A98E-D1E4B997AF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C6BF-EAB7-9F73-5275-0EF9B30FE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0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A050B-32E9-143A-5772-A9DE9836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FAE93-C046-5F7D-5C86-9A70CA3B3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B70ED-55EA-8D0E-60D5-90A226C3C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ED00C37-01C3-A0EC-87D9-139F112FF3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17FA3-BB87-6BCC-E876-7A6F6F5D7C6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B89AA-7AC8-1B2F-6402-F272891843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CD402-E33B-37D2-C021-9111ABCC5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0811A-320C-822A-A8BF-9DB1D334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494D6-FA32-46FC-EFC9-4D35E9A24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4C510-1972-3A72-8A64-A12BA686B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2807EE-0F6A-0393-A4C9-B52AF7B841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D58D-C997-2EF3-120F-420A3C4485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83FB8-4BAF-C02F-B73A-08A8DC49DC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20BC2-02C4-45B8-46C2-1B99E564A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52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4CDF7-14BC-2728-0086-047925C8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CF708-6893-A5BF-4896-7451C5EF8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8E1BF-7369-A68F-6EB1-966055037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26A76C6-F3A4-FEF6-062A-C03FC09841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74C25-3B87-6320-7FC8-D9A2F286A2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EE915-24AB-956C-9E1D-B23A613CC6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C5A33-026B-2BA6-042B-25965EB9D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22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E68A3-7743-B300-2991-C99F707D2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C6301-1FA6-B0CD-0760-309ED16F7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D1939-A872-CF7B-2EB1-6DE66888A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712025-D2AB-6BCA-ED0B-9B81E2DEA7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9583-C958-BABE-7B88-C1682F040AE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503F-58D8-9563-9C77-40800AC6FD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4B5DA-36C7-7D28-47A8-74E056EFE1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7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DC98-4EAA-2370-4910-2CE9B72DD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9B9419-7D0F-F3A0-2A12-61BD25A3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B990D-C07B-E69E-4F02-F5E969310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41A765C-AD7A-1184-FF00-A67207B3DE8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F8B1-3F9D-B78C-8AD5-6AB2FE201A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E3283-8CE7-F4CF-332C-643EF4759B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E4478-7774-ED97-847A-26E3D2295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6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EB70-4D60-73CD-BBA9-917DBA6B7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B6D59-0C20-3EE6-C893-03D5575FC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53D7D-A2B9-F669-05C2-00AD15350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2524F70-472F-34E0-457F-C1468C50C2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8E97-A0F1-21B9-074F-BD54AC1643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C56C4-DC1C-3A46-C2C2-BC84A82D56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E932A-2318-4783-7D3B-EB301C89D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EF85-4F94-E91F-3108-8FBAD2AB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92606-4D27-B858-BB9E-8A94C4EC0A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44FB51-330C-DD80-C82B-1FF1E1779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780951B-A280-7CD7-006F-B5E29578CB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1064A-C407-9BD0-8691-AAF24FD06F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30.04.2025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28034-0BBE-A8B8-07F7-A5E2CD1B51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0B6C-30FF-2E51-8F3C-D87BBCA18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6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flch-my.sharepoint.com/:f:/g/personal/virginia_carnevali_epfl_ch/Eq4d7DqgQ9ZOgyFtYxIFaDEBhNwq7V_uakldOFBd8d2Chg?e=Avgyh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April 30,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3C45-7B96-5A7D-B7BD-D9D1F131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CD4CFE-9F90-6327-A272-FE015563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026E14-8498-BE31-6A1C-07BEF90F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7BF86F-9C21-28A0-7C48-C9DBFE81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6FC329D-3B0F-97DD-59B6-21C97DC3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961E1-0B73-51DE-1924-F92CA6AE56E4}"/>
              </a:ext>
            </a:extLst>
          </p:cNvPr>
          <p:cNvSpPr txBox="1"/>
          <p:nvPr/>
        </p:nvSpPr>
        <p:spPr>
          <a:xfrm>
            <a:off x="722048" y="1146121"/>
            <a:ext cx="711227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Rename hydrogens on C to Ha and hydrogens on N closer to the C to Hb in your initial cell (00_FAPbI3_2x2x2.pdb or 00_FAPbI3_1x1x1.pdb)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F07CC-4DAB-DA6D-BB03-4D8537B125D4}"/>
              </a:ext>
            </a:extLst>
          </p:cNvPr>
          <p:cNvSpPr txBox="1"/>
          <p:nvPr/>
        </p:nvSpPr>
        <p:spPr>
          <a:xfrm>
            <a:off x="732037" y="870067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Prepare perovskite surface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379729-BB6D-35E2-EAF3-F50FB3C35616}"/>
              </a:ext>
            </a:extLst>
          </p:cNvPr>
          <p:cNvSpPr txBox="1"/>
          <p:nvPr/>
        </p:nvSpPr>
        <p:spPr>
          <a:xfrm>
            <a:off x="722047" y="1611070"/>
            <a:ext cx="711227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Create larger super cell: "./create_supercell.py -I 01_FAPbI3_2x2x2_renamed.pdb -o 02_FAPbI3_10x10x6_renamed.pdb -s 5 5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591D2-E356-394C-7E11-43798949DABB}"/>
              </a:ext>
            </a:extLst>
          </p:cNvPr>
          <p:cNvSpPr txBox="1"/>
          <p:nvPr/>
        </p:nvSpPr>
        <p:spPr>
          <a:xfrm>
            <a:off x="731733" y="2134137"/>
            <a:ext cx="711227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Create LAMMPS data file with system structural information: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Open larger system in </a:t>
            </a:r>
            <a:r>
              <a:rPr lang="en-GB" sz="1200" err="1">
                <a:ea typeface="+mn-lt"/>
                <a:cs typeface="+mn-lt"/>
              </a:rPr>
              <a:t>vmd</a:t>
            </a:r>
            <a:r>
              <a:rPr lang="en-GB" sz="1200">
                <a:ea typeface="+mn-lt"/>
                <a:cs typeface="+mn-lt"/>
              </a:rPr>
              <a:t> 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Open </a:t>
            </a:r>
            <a:r>
              <a:rPr lang="en-GB" sz="1200" err="1">
                <a:ea typeface="+mn-lt"/>
                <a:cs typeface="+mn-lt"/>
              </a:rPr>
              <a:t>tk</a:t>
            </a:r>
            <a:r>
              <a:rPr lang="en-GB" sz="1200">
                <a:ea typeface="+mn-lt"/>
                <a:cs typeface="+mn-lt"/>
              </a:rPr>
              <a:t> console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Write: "source </a:t>
            </a:r>
            <a:r>
              <a:rPr lang="en-GB" sz="1200" err="1">
                <a:ea typeface="+mn-lt"/>
                <a:cs typeface="+mn-lt"/>
              </a:rPr>
              <a:t>data_file_FAPbI_CHA.tcl</a:t>
            </a:r>
            <a:r>
              <a:rPr lang="en-GB" sz="1200">
                <a:ea typeface="+mn-lt"/>
                <a:cs typeface="+mn-lt"/>
              </a:rPr>
              <a:t>" script </a:t>
            </a:r>
            <a:r>
              <a:rPr lang="en-GB" sz="1200" err="1">
                <a:ea typeface="+mn-lt"/>
                <a:cs typeface="+mn-lt"/>
              </a:rPr>
              <a:t>sould</a:t>
            </a:r>
            <a:r>
              <a:rPr lang="en-GB" sz="1200">
                <a:ea typeface="+mn-lt"/>
                <a:cs typeface="+mn-lt"/>
              </a:rPr>
              <a:t> create </a:t>
            </a:r>
            <a:r>
              <a:rPr lang="en-GB" sz="1200" err="1">
                <a:ea typeface="+mn-lt"/>
                <a:cs typeface="+mn-lt"/>
              </a:rPr>
              <a:t>system.data</a:t>
            </a:r>
            <a:r>
              <a:rPr lang="en-GB" sz="1200">
                <a:ea typeface="+mn-lt"/>
                <a:cs typeface="+mn-lt"/>
              </a:rPr>
              <a:t> file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source </a:t>
            </a:r>
            <a:r>
              <a:rPr lang="en-GB" sz="1200" err="1">
                <a:ea typeface="+mn-lt"/>
                <a:cs typeface="+mn-lt"/>
              </a:rPr>
              <a:t>data_file_FAPbI_CHA.tcl</a:t>
            </a:r>
            <a:r>
              <a:rPr lang="en-GB" sz="1200">
                <a:ea typeface="+mn-lt"/>
                <a:cs typeface="+mn-lt"/>
              </a:rPr>
              <a:t> contain information about the charges and atomic masses for all atoms in the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91BC5-9B6E-AD56-E840-C8369DC60EDA}"/>
              </a:ext>
            </a:extLst>
          </p:cNvPr>
          <p:cNvSpPr txBox="1"/>
          <p:nvPr/>
        </p:nvSpPr>
        <p:spPr>
          <a:xfrm>
            <a:off x="731732" y="3771145"/>
            <a:ext cx="770314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cs typeface="Arial"/>
              </a:rPr>
              <a:t>Force-field types, bond types, angle types, ... indexes have to correspond to the generated data file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cs typeface="Arial"/>
              </a:rPr>
              <a:t>For the perovskite parameter file is provided "</a:t>
            </a:r>
            <a:r>
              <a:rPr lang="en-GB" sz="1200" err="1">
                <a:ea typeface="+mn-lt"/>
                <a:cs typeface="+mn-lt"/>
              </a:rPr>
              <a:t>in.FF_style</a:t>
            </a:r>
            <a:r>
              <a:rPr lang="en-GB" sz="1200">
                <a:ea typeface="+mn-lt"/>
                <a:cs typeface="+mn-lt"/>
              </a:rPr>
              <a:t>". Take a look if you understand how it is structured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24C86-82B7-4735-FC6E-0F451D65FABE}"/>
              </a:ext>
            </a:extLst>
          </p:cNvPr>
          <p:cNvSpPr txBox="1"/>
          <p:nvPr/>
        </p:nvSpPr>
        <p:spPr>
          <a:xfrm>
            <a:off x="722350" y="3495091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Prepare perovskite FF parameter file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7C61A-AA61-E517-8D52-10CB57AD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477551-A8B4-7AF9-A72B-AAD9A6BE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3E071C-AF79-AA52-921B-46CB8A92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79831AC-B439-EA17-11B7-8DEDAF0E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321E686D-231E-3967-5C9E-160D1403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A7562-46FB-3B24-8601-A895B6C687BB}"/>
              </a:ext>
            </a:extLst>
          </p:cNvPr>
          <p:cNvSpPr txBox="1"/>
          <p:nvPr/>
        </p:nvSpPr>
        <p:spPr>
          <a:xfrm>
            <a:off x="719613" y="665072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Generate parameter file for your system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83AEB-8E74-E2FB-BBFC-0F27EA4FEBD7}"/>
              </a:ext>
            </a:extLst>
          </p:cNvPr>
          <p:cNvSpPr txBox="1"/>
          <p:nvPr/>
        </p:nvSpPr>
        <p:spPr>
          <a:xfrm>
            <a:off x="901976" y="2343150"/>
            <a:ext cx="732141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# </a:t>
            </a:r>
            <a:r>
              <a:rPr lang="en-US" sz="1100" err="1"/>
              <a:t>vdW</a:t>
            </a:r>
            <a:r>
              <a:rPr lang="en-US" sz="1100"/>
              <a:t> perovskite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6 6 buck/</a:t>
            </a:r>
            <a:r>
              <a:rPr lang="en-US" sz="1100" err="1"/>
              <a:t>coul</a:t>
            </a:r>
            <a:r>
              <a:rPr lang="en-US" sz="1100"/>
              <a:t>/long 72791130.3845458 0.126795228 0.0 # Pb-Pb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4 6 buck/</a:t>
            </a:r>
            <a:r>
              <a:rPr lang="en-US" sz="1100" err="1"/>
              <a:t>coul</a:t>
            </a:r>
            <a:r>
              <a:rPr lang="en-US" sz="1100"/>
              <a:t>/long 172493.555016667 0.3109909842 0.0 # Pb-I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4 4 buck/</a:t>
            </a:r>
            <a:r>
              <a:rPr lang="en-US" sz="1100" err="1"/>
              <a:t>coul</a:t>
            </a:r>
            <a:r>
              <a:rPr lang="en-US" sz="1100"/>
              <a:t>/long 18994.4488183333 0.44363964 641.1935584 # I-I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5 6 buck/</a:t>
            </a:r>
            <a:r>
              <a:rPr lang="en-US" sz="1100" err="1"/>
              <a:t>coul</a:t>
            </a:r>
            <a:r>
              <a:rPr lang="en-US" sz="1100"/>
              <a:t>/long 32690390.937995 0.150947 0.000000 # Pb-N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2 6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0.0140 2.26454 # Pb-H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1 6 buck/</a:t>
            </a:r>
            <a:r>
              <a:rPr lang="en-US" sz="1100" err="1"/>
              <a:t>coul</a:t>
            </a:r>
            <a:r>
              <a:rPr lang="en-US" sz="1100"/>
              <a:t>/long 32690390.937995 0.150947 0.000000 # Pb-C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3 6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0.0140 2.70999 # Pb-Ha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4 5 buck/</a:t>
            </a:r>
            <a:r>
              <a:rPr lang="en-US" sz="1100" err="1"/>
              <a:t>coul</a:t>
            </a:r>
            <a:r>
              <a:rPr lang="en-US" sz="1100"/>
              <a:t>/long 112936.714213 0.342426 0.000000 # I-N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2 4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0.0574 2.75000 # I-H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1 4 buck/</a:t>
            </a:r>
            <a:r>
              <a:rPr lang="en-US" sz="1100" err="1"/>
              <a:t>coul</a:t>
            </a:r>
            <a:r>
              <a:rPr lang="en-US" sz="1100"/>
              <a:t>/long 112936.714213 0.342426 0.000000 # I-C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3 4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0.0574 3.10000 # I-Ha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5 5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0.1700 3.25000 # N-N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2 2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0.0157 1.06910 # H-H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1 1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0.076 3.55 #C C </a:t>
            </a:r>
            <a:endParaRPr lang="en-US" sz="1100">
              <a:cs typeface="Arial"/>
            </a:endParaRPr>
          </a:p>
          <a:p>
            <a:r>
              <a:rPr lang="en-US" sz="1100" err="1"/>
              <a:t>pair_coeff</a:t>
            </a:r>
            <a:r>
              <a:rPr lang="en-US" sz="1100"/>
              <a:t> 3 3 </a:t>
            </a:r>
            <a:r>
              <a:rPr lang="en-US" sz="1100" err="1"/>
              <a:t>lj</a:t>
            </a:r>
            <a:r>
              <a:rPr lang="en-US" sz="1100"/>
              <a:t>/cut/</a:t>
            </a:r>
            <a:r>
              <a:rPr lang="en-US" sz="1100" err="1"/>
              <a:t>coul</a:t>
            </a:r>
            <a:r>
              <a:rPr lang="en-US" sz="1100"/>
              <a:t>/long 0.030 2.50 #Ha Ha</a:t>
            </a:r>
            <a:endParaRPr lang="en-US" sz="110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18F4A-7AD7-42AC-C996-CCBC220FD4E9}"/>
              </a:ext>
            </a:extLst>
          </p:cNvPr>
          <p:cNvSpPr txBox="1"/>
          <p:nvPr/>
        </p:nvSpPr>
        <p:spPr>
          <a:xfrm>
            <a:off x="709624" y="941126"/>
            <a:ext cx="71122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Run "./Parametrize_lammps_Mattoni.py -d FAPbI3.data -o in.FAPbI3"</a:t>
            </a:r>
          </a:p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In case of additives or water it is possible to specify the structure and parameter files and produce FF for the full system as: "./Parametrize_lammps_Mattoni.py -d FAPbI3.data -I </a:t>
            </a:r>
            <a:r>
              <a:rPr lang="en-GB" sz="1200" err="1">
                <a:ea typeface="+mn-lt"/>
                <a:cs typeface="+mn-lt"/>
              </a:rPr>
              <a:t>WAT.lmp</a:t>
            </a:r>
            <a:r>
              <a:rPr lang="en-GB" sz="1200">
                <a:ea typeface="+mn-lt"/>
                <a:cs typeface="+mn-lt"/>
              </a:rPr>
              <a:t> WAT.pdb -o in.FAPbI3"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3C8A0A-4728-CD93-1100-D05BB0A857C5}"/>
              </a:ext>
            </a:extLst>
          </p:cNvPr>
          <p:cNvSpPr txBox="1"/>
          <p:nvPr/>
        </p:nvSpPr>
        <p:spPr>
          <a:xfrm>
            <a:off x="709623" y="1717621"/>
            <a:ext cx="71122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The perovskite is described by both </a:t>
            </a:r>
            <a:r>
              <a:rPr lang="en-GB" sz="1200"/>
              <a:t>Buckingham and LJ potential. For interaction with additives only LJ is used =&gt; code in current version compute all the pair interactions with LJ. It is important to replace the parameters for the FAPbI3 with the parameters specified in </a:t>
            </a:r>
            <a:r>
              <a:rPr lang="en-GB" sz="1200">
                <a:ea typeface="+mn-lt"/>
                <a:cs typeface="+mn-lt"/>
              </a:rPr>
              <a:t>FF_vdW_perovskite.dat:</a:t>
            </a:r>
            <a:endParaRPr lang="en-US" err="1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2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CDFFD-0381-4D77-2CF5-FA7405A1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9BD7A8-C5D9-C000-ABBF-CC5262C4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DFEF4-BB19-911C-DE4A-43BF3A88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2CF1AE-47BC-43C5-F80F-E2923298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B7A5B92-F23A-1325-8133-4C22BD88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D8E58-7AEC-A344-6D88-C08BE9A4D60B}"/>
              </a:ext>
            </a:extLst>
          </p:cNvPr>
          <p:cNvSpPr txBox="1"/>
          <p:nvPr/>
        </p:nvSpPr>
        <p:spPr>
          <a:xfrm>
            <a:off x="732037" y="811948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Run initial FA orientation equilibration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A0A991-0988-6EC8-8585-B379854CA0D6}"/>
              </a:ext>
            </a:extLst>
          </p:cNvPr>
          <p:cNvSpPr txBox="1"/>
          <p:nvPr/>
        </p:nvSpPr>
        <p:spPr>
          <a:xfrm>
            <a:off x="906090" y="1088002"/>
            <a:ext cx="7112270" cy="14080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Surfaces are in general more prone to defects compared to the bulk due to the cut and exposure to vacuum (in the simulation)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>
                <a:cs typeface="Arial"/>
              </a:rPr>
              <a:t>I</a:t>
            </a:r>
            <a:r>
              <a:rPr lang="en-GB" sz="1200">
                <a:cs typeface="Arial"/>
              </a:rPr>
              <a:t>t is important to slowly equilibrate the surface to have reasonable starting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cs typeface="Arial"/>
              </a:rPr>
              <a:t>First, we run NPT simulation to equilibrate the box dimension together with atomic coordinates. For NPT run we need 3D periodic boundary condition =&gt; 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cs typeface="Arial"/>
              </a:rPr>
              <a:t>Comment line: "#</a:t>
            </a:r>
            <a:r>
              <a:rPr lang="en-GB" sz="1200">
                <a:ea typeface="+mn-lt"/>
                <a:cs typeface="+mn-lt"/>
              </a:rPr>
              <a:t> </a:t>
            </a:r>
            <a:r>
              <a:rPr lang="en-GB" sz="1200" err="1">
                <a:ea typeface="+mn-lt"/>
                <a:cs typeface="+mn-lt"/>
              </a:rPr>
              <a:t>kspace_modify</a:t>
            </a:r>
            <a:r>
              <a:rPr lang="en-GB" sz="1200">
                <a:ea typeface="+mn-lt"/>
                <a:cs typeface="+mn-lt"/>
              </a:rPr>
              <a:t>    slab 3.0" in FF parameter file (in.FAPbI3)</a:t>
            </a:r>
            <a:endParaRPr lang="en-GB">
              <a:cs typeface="Arial"/>
            </a:endParaRP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cs typeface="Arial"/>
              </a:rPr>
              <a:t>Submit LAMMPS job</a:t>
            </a:r>
          </a:p>
        </p:txBody>
      </p:sp>
    </p:spTree>
    <p:extLst>
      <p:ext uri="{BB962C8B-B14F-4D97-AF65-F5344CB8AC3E}">
        <p14:creationId xmlns:p14="http://schemas.microsoft.com/office/powerpoint/2010/main" val="24340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E383-3045-2CC0-AC1B-EC138401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7ADE7-9FAE-500A-4B7F-C1B3AA50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14FB8D-177A-0A7F-D450-BDB80248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3B8E044-44A9-887B-A25E-D8A3CB75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787480D-5924-B4E9-FAD6-57A85E4A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26B47-2E00-4CA9-01FD-DC2C86DF10D9}"/>
              </a:ext>
            </a:extLst>
          </p:cNvPr>
          <p:cNvSpPr txBox="1"/>
          <p:nvPr/>
        </p:nvSpPr>
        <p:spPr>
          <a:xfrm>
            <a:off x="372204" y="600281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Equilibration at NVT</a:t>
            </a:r>
            <a:endParaRPr lang="en-US"/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D25208EC-CCA0-B05A-338B-D09977AD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25" y="1439333"/>
            <a:ext cx="5339440" cy="3541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252B23-1BFF-2668-781D-3A49FB8D7437}"/>
              </a:ext>
            </a:extLst>
          </p:cNvPr>
          <p:cNvSpPr txBox="1"/>
          <p:nvPr/>
        </p:nvSpPr>
        <p:spPr>
          <a:xfrm>
            <a:off x="117122" y="875594"/>
            <a:ext cx="6433255" cy="508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lvl="1" indent="-171450">
              <a:lnSpc>
                <a:spcPts val="1728"/>
              </a:lnSpc>
              <a:buFont typeface="Courier New,monospace"/>
              <a:buChar char="o"/>
            </a:pPr>
            <a:r>
              <a:rPr lang="en-GB" sz="1200">
                <a:cs typeface="Arial"/>
              </a:rPr>
              <a:t>Uncomment line: "</a:t>
            </a:r>
            <a:r>
              <a:rPr lang="en-GB" sz="1200" err="1">
                <a:cs typeface="Arial"/>
              </a:rPr>
              <a:t>kspace_modify</a:t>
            </a:r>
            <a:r>
              <a:rPr lang="en-GB" sz="1200">
                <a:cs typeface="Arial"/>
              </a:rPr>
              <a:t>    slab 3.0" in FF parameter file (in.FAPbI3)​</a:t>
            </a:r>
          </a:p>
          <a:p>
            <a:pPr marL="514350" lvl="1" indent="-171450">
              <a:lnSpc>
                <a:spcPts val="1728"/>
              </a:lnSpc>
              <a:buFont typeface="Courier New,monospace"/>
              <a:buChar char="o"/>
            </a:pPr>
            <a:r>
              <a:rPr lang="en-GB" sz="1200">
                <a:cs typeface="Arial"/>
              </a:rPr>
              <a:t>Change  LAMMPS input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3C6AD-7B19-C6D9-04DC-F7FD6D7215A7}"/>
              </a:ext>
            </a:extLst>
          </p:cNvPr>
          <p:cNvSpPr txBox="1"/>
          <p:nvPr/>
        </p:nvSpPr>
        <p:spPr>
          <a:xfrm>
            <a:off x="6311900" y="1510594"/>
            <a:ext cx="2319867" cy="290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i="1">
                <a:cs typeface="Arial"/>
              </a:rPr>
              <a:t>Not periodic in z</a:t>
            </a:r>
            <a:endParaRPr lang="en-US" i="1">
              <a:cs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636E94-CE55-1923-1984-4BBFA12DCADF}"/>
              </a:ext>
            </a:extLst>
          </p:cNvPr>
          <p:cNvCxnSpPr/>
          <p:nvPr/>
        </p:nvCxnSpPr>
        <p:spPr>
          <a:xfrm flipH="1">
            <a:off x="5557133" y="1688040"/>
            <a:ext cx="996595" cy="2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F320BE-88AF-F2D4-ECA2-FFD8C16FA000}"/>
              </a:ext>
            </a:extLst>
          </p:cNvPr>
          <p:cNvCxnSpPr>
            <a:cxnSpLocks/>
          </p:cNvCxnSpPr>
          <p:nvPr/>
        </p:nvCxnSpPr>
        <p:spPr>
          <a:xfrm flipH="1">
            <a:off x="5550077" y="2562929"/>
            <a:ext cx="996595" cy="2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4B9226-EC6B-0BB2-2FD9-69F6C9734692}"/>
              </a:ext>
            </a:extLst>
          </p:cNvPr>
          <p:cNvSpPr txBox="1"/>
          <p:nvPr/>
        </p:nvSpPr>
        <p:spPr>
          <a:xfrm>
            <a:off x="6311899" y="2272594"/>
            <a:ext cx="2319867" cy="508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i="1">
                <a:cs typeface="Arial"/>
              </a:rPr>
              <a:t>Read .data file from previous simulation</a:t>
            </a:r>
            <a:endParaRPr lang="en-US" i="1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5E095-7109-A638-A99E-87208D069C44}"/>
              </a:ext>
            </a:extLst>
          </p:cNvPr>
          <p:cNvSpPr txBox="1"/>
          <p:nvPr/>
        </p:nvSpPr>
        <p:spPr>
          <a:xfrm>
            <a:off x="1097844" y="1383594"/>
            <a:ext cx="965201" cy="290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b="1" i="1">
                <a:solidFill>
                  <a:schemeClr val="bg1"/>
                </a:solidFill>
                <a:cs typeface="Arial"/>
              </a:rPr>
              <a:t>NEW</a:t>
            </a:r>
            <a:endParaRPr lang="en-US" b="1" i="1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3F264D-AB31-56D8-2DDB-D86239098F68}"/>
              </a:ext>
            </a:extLst>
          </p:cNvPr>
          <p:cNvSpPr txBox="1"/>
          <p:nvPr/>
        </p:nvSpPr>
        <p:spPr>
          <a:xfrm>
            <a:off x="3764844" y="1362427"/>
            <a:ext cx="965201" cy="290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b="1" i="1">
                <a:solidFill>
                  <a:schemeClr val="bg1"/>
                </a:solidFill>
                <a:cs typeface="Arial"/>
              </a:rPr>
              <a:t>OLD</a:t>
            </a:r>
            <a:endParaRPr lang="en-US" b="1" i="1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1B59BA-45A4-032F-0FC8-0AA9A39BAB36}"/>
              </a:ext>
            </a:extLst>
          </p:cNvPr>
          <p:cNvCxnSpPr>
            <a:cxnSpLocks/>
          </p:cNvCxnSpPr>
          <p:nvPr/>
        </p:nvCxnSpPr>
        <p:spPr>
          <a:xfrm flipH="1">
            <a:off x="5592410" y="3247319"/>
            <a:ext cx="904874" cy="38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D43C86-DB34-D4C8-89D3-21611233664D}"/>
              </a:ext>
            </a:extLst>
          </p:cNvPr>
          <p:cNvSpPr txBox="1"/>
          <p:nvPr/>
        </p:nvSpPr>
        <p:spPr>
          <a:xfrm>
            <a:off x="6396566" y="2964038"/>
            <a:ext cx="2319867" cy="726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i="1">
                <a:cs typeface="Arial"/>
              </a:rPr>
              <a:t>Do not reassign velocities (use the ones from previous simulation)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2C953A-D1F8-3D50-74A5-854D1456531C}"/>
              </a:ext>
            </a:extLst>
          </p:cNvPr>
          <p:cNvCxnSpPr>
            <a:cxnSpLocks/>
          </p:cNvCxnSpPr>
          <p:nvPr/>
        </p:nvCxnSpPr>
        <p:spPr>
          <a:xfrm flipH="1" flipV="1">
            <a:off x="5613576" y="3839985"/>
            <a:ext cx="897819" cy="4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BFBA6B-8AA9-8027-B650-967FC5B28569}"/>
              </a:ext>
            </a:extLst>
          </p:cNvPr>
          <p:cNvSpPr txBox="1"/>
          <p:nvPr/>
        </p:nvSpPr>
        <p:spPr>
          <a:xfrm>
            <a:off x="6544732" y="3803649"/>
            <a:ext cx="2319867" cy="290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i="1">
                <a:cs typeface="Arial"/>
              </a:rPr>
              <a:t>Use NVT instead of NPT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479855-66C9-172F-7BE5-8267BA43C9F8}"/>
              </a:ext>
            </a:extLst>
          </p:cNvPr>
          <p:cNvCxnSpPr>
            <a:cxnSpLocks/>
          </p:cNvCxnSpPr>
          <p:nvPr/>
        </p:nvCxnSpPr>
        <p:spPr>
          <a:xfrm flipH="1">
            <a:off x="5493632" y="4799541"/>
            <a:ext cx="848430" cy="14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2C9920-BD5C-9F2C-F3AE-3756B7AC5FF3}"/>
              </a:ext>
            </a:extLst>
          </p:cNvPr>
          <p:cNvSpPr txBox="1"/>
          <p:nvPr/>
        </p:nvSpPr>
        <p:spPr>
          <a:xfrm>
            <a:off x="6396565" y="4509204"/>
            <a:ext cx="2319867" cy="508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ts val="1728"/>
              </a:lnSpc>
            </a:pPr>
            <a:r>
              <a:rPr lang="en-GB" sz="1200" i="1">
                <a:cs typeface="Arial"/>
              </a:rPr>
              <a:t>Rename the output .data file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A90A-5E87-1025-6B31-D0B6ABC41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557654-6800-39FA-7594-9E8264E9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169E04-9E69-9E46-2886-FEEB4021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90C598-6A71-D2EF-D633-D21DE7A6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6E32B7D1-31D8-13A6-826F-50D55CF4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2B8ED-E28A-5A7C-E9BB-1797D446B408}"/>
              </a:ext>
            </a:extLst>
          </p:cNvPr>
          <p:cNvSpPr txBox="1"/>
          <p:nvPr/>
        </p:nvSpPr>
        <p:spPr>
          <a:xfrm>
            <a:off x="372204" y="600281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cs typeface="Arial"/>
              </a:rPr>
              <a:t>Setting up the system with water (</a:t>
            </a:r>
            <a:r>
              <a:rPr lang="en-US" sz="1200">
                <a:ea typeface="+mn-lt"/>
                <a:cs typeface="+mn-lt"/>
              </a:rPr>
              <a:t>FAPbI3_WAT/00_prepare folder)</a:t>
            </a:r>
            <a:endParaRPr lang="en-US" sz="1200" b="1" u="sng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C9FF5-9B99-3C40-3E8F-1B7DE393D09A}"/>
              </a:ext>
            </a:extLst>
          </p:cNvPr>
          <p:cNvSpPr txBox="1"/>
          <p:nvPr/>
        </p:nvSpPr>
        <p:spPr>
          <a:xfrm>
            <a:off x="525090" y="925724"/>
            <a:ext cx="7422714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Solvate the system with water 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cs typeface="Arial"/>
              </a:rPr>
              <a:t>Useful tool is </a:t>
            </a:r>
            <a:r>
              <a:rPr lang="en-GB" sz="1200" err="1">
                <a:cs typeface="Arial"/>
              </a:rPr>
              <a:t>packmol</a:t>
            </a:r>
            <a:r>
              <a:rPr lang="en-GB" sz="1200">
                <a:cs typeface="Arial"/>
              </a:rPr>
              <a:t>. (optional you can try to download </a:t>
            </a:r>
            <a:r>
              <a:rPr lang="en-GB" sz="1200">
                <a:ea typeface="+mn-lt"/>
                <a:cs typeface="+mn-lt"/>
              </a:rPr>
              <a:t>"https://m3g.github.io/</a:t>
            </a:r>
            <a:r>
              <a:rPr lang="en-GB" sz="1200" err="1">
                <a:ea typeface="+mn-lt"/>
                <a:cs typeface="+mn-lt"/>
              </a:rPr>
              <a:t>packmol</a:t>
            </a:r>
            <a:r>
              <a:rPr lang="en-GB" sz="1200">
                <a:ea typeface="+mn-lt"/>
                <a:cs typeface="+mn-lt"/>
              </a:rPr>
              <a:t>/"</a:t>
            </a:r>
            <a:r>
              <a:rPr lang="en-GB" sz="1200">
                <a:cs typeface="Arial"/>
              </a:rPr>
              <a:t>, install and use it with the provided input script: " </a:t>
            </a:r>
            <a:r>
              <a:rPr lang="en-GB" sz="1200" err="1">
                <a:cs typeface="Arial"/>
              </a:rPr>
              <a:t>packmol</a:t>
            </a:r>
            <a:r>
              <a:rPr lang="en-GB" sz="1200">
                <a:cs typeface="Arial"/>
              </a:rPr>
              <a:t> &lt;</a:t>
            </a:r>
            <a:r>
              <a:rPr lang="en-GB" sz="1200">
                <a:ea typeface="+mn-lt"/>
                <a:cs typeface="+mn-lt"/>
              </a:rPr>
              <a:t> </a:t>
            </a:r>
            <a:r>
              <a:rPr lang="en-GB" sz="1200" err="1">
                <a:ea typeface="+mn-lt"/>
                <a:cs typeface="+mn-lt"/>
              </a:rPr>
              <a:t>packmol.inp</a:t>
            </a:r>
            <a:r>
              <a:rPr lang="en-GB" sz="1200">
                <a:ea typeface="+mn-lt"/>
                <a:cs typeface="+mn-lt"/>
              </a:rPr>
              <a:t>"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You should obtain solvated system with water layer – files provided: "FAPbI_WAT_10x10x6.pdb"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After generating the fille add box definition from the initial perovskite structure (line starting with CRYST1)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Generate data file with VMD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cs typeface="Arial"/>
              </a:rPr>
              <a:t>Open </a:t>
            </a:r>
            <a:r>
              <a:rPr lang="en-GB" sz="1200" err="1">
                <a:cs typeface="Arial"/>
              </a:rPr>
              <a:t>pdb</a:t>
            </a:r>
            <a:r>
              <a:rPr lang="en-GB" sz="1200">
                <a:cs typeface="Arial"/>
              </a:rPr>
              <a:t> file with water layer (</a:t>
            </a:r>
            <a:r>
              <a:rPr lang="en-GB" sz="1200" err="1">
                <a:cs typeface="Arial"/>
              </a:rPr>
              <a:t>vmd</a:t>
            </a:r>
            <a:r>
              <a:rPr lang="en-GB" sz="1200">
                <a:cs typeface="Arial"/>
              </a:rPr>
              <a:t> </a:t>
            </a:r>
            <a:r>
              <a:rPr lang="en-GB" sz="1200">
                <a:ea typeface="+mn-lt"/>
                <a:cs typeface="+mn-lt"/>
              </a:rPr>
              <a:t>FAPbI_WAT_10x10x6.pdb)</a:t>
            </a:r>
            <a:endParaRPr lang="en-GB">
              <a:ea typeface="+mn-lt"/>
              <a:cs typeface="+mn-lt"/>
            </a:endParaRP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Open </a:t>
            </a:r>
            <a:r>
              <a:rPr lang="en-GB" sz="1200" err="1">
                <a:ea typeface="+mn-lt"/>
                <a:cs typeface="+mn-lt"/>
              </a:rPr>
              <a:t>tk</a:t>
            </a:r>
            <a:r>
              <a:rPr lang="en-GB" sz="1200">
                <a:ea typeface="+mn-lt"/>
                <a:cs typeface="+mn-lt"/>
              </a:rPr>
              <a:t> console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Execute "</a:t>
            </a:r>
            <a:r>
              <a:rPr lang="en-GB" sz="1200" i="1">
                <a:ea typeface="+mn-lt"/>
                <a:cs typeface="+mn-lt"/>
              </a:rPr>
              <a:t>source </a:t>
            </a:r>
            <a:r>
              <a:rPr lang="en-GB" sz="1200" i="1" err="1">
                <a:ea typeface="+mn-lt"/>
                <a:cs typeface="+mn-lt"/>
              </a:rPr>
              <a:t>data_file_FAPbI_CHA.tcl</a:t>
            </a:r>
            <a:r>
              <a:rPr lang="en-GB" sz="1200">
                <a:ea typeface="+mn-lt"/>
                <a:cs typeface="+mn-lt"/>
              </a:rPr>
              <a:t>"</a:t>
            </a: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>
                <a:ea typeface="+mn-lt"/>
                <a:cs typeface="+mn-lt"/>
              </a:rPr>
              <a:t>Rename the </a:t>
            </a:r>
            <a:r>
              <a:rPr lang="en-GB" sz="1200" err="1">
                <a:ea typeface="+mn-lt"/>
                <a:cs typeface="+mn-lt"/>
              </a:rPr>
              <a:t>system.data</a:t>
            </a:r>
            <a:r>
              <a:rPr lang="en-GB" sz="1200">
                <a:ea typeface="+mn-lt"/>
                <a:cs typeface="+mn-lt"/>
              </a:rPr>
              <a:t> to FAPbI_WAT_10x10x6.data</a:t>
            </a:r>
          </a:p>
        </p:txBody>
      </p:sp>
      <p:pic>
        <p:nvPicPr>
          <p:cNvPr id="7" name="Picture 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4B1D7AC0-707F-B1F8-0E68-9F3F30E1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159" y="2039055"/>
            <a:ext cx="2183518" cy="3104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A1AB4-3853-B860-CD1B-293D10C089D1}"/>
              </a:ext>
            </a:extLst>
          </p:cNvPr>
          <p:cNvSpPr txBox="1"/>
          <p:nvPr/>
        </p:nvSpPr>
        <p:spPr>
          <a:xfrm>
            <a:off x="633260" y="3048559"/>
            <a:ext cx="584491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>
                <a:cs typeface="Arial"/>
              </a:rPr>
              <a:t>Parametrization (</a:t>
            </a:r>
            <a:r>
              <a:rPr lang="en-US" sz="1200">
                <a:ea typeface="+mn-lt"/>
                <a:cs typeface="+mn-lt"/>
              </a:rPr>
              <a:t>FAPbI3_WAT/01_prepare folder)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Run parametrization with "./Parametrize_lammps_Mattoni.py -d FAPbI_WAT_10x10x6.data -</a:t>
            </a:r>
            <a:r>
              <a:rPr lang="en-US" sz="1200" err="1">
                <a:ea typeface="+mn-lt"/>
                <a:cs typeface="+mn-lt"/>
              </a:rPr>
              <a:t>i</a:t>
            </a:r>
            <a:r>
              <a:rPr lang="en-US" sz="1200">
                <a:ea typeface="+mn-lt"/>
                <a:cs typeface="+mn-lt"/>
              </a:rPr>
              <a:t> WAT_tip3p.lmp WAT_tip3p.pdb  -o in.FAPbI3_WAT"</a:t>
            </a:r>
            <a:endParaRPr lang="en-US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cs typeface="Arial"/>
              </a:rPr>
              <a:t>Correct </a:t>
            </a:r>
            <a:r>
              <a:rPr lang="en-US" sz="1200" dirty="0" err="1">
                <a:cs typeface="Arial"/>
              </a:rPr>
              <a:t>vdW</a:t>
            </a:r>
            <a:r>
              <a:rPr lang="en-US" sz="1200" dirty="0">
                <a:cs typeface="Arial"/>
              </a:rPr>
              <a:t> potential parameters in in.FAPbI3_WAT parameter file (copy the ones in </a:t>
            </a:r>
            <a:r>
              <a:rPr lang="en-US" sz="1200" dirty="0">
                <a:ea typeface="+mn-lt"/>
                <a:cs typeface="+mn-lt"/>
              </a:rPr>
              <a:t>FF_vdW_perovskite.dat and remove the existing ones in in.FAPbI3_WAT)</a:t>
            </a:r>
          </a:p>
        </p:txBody>
      </p:sp>
    </p:spTree>
    <p:extLst>
      <p:ext uri="{BB962C8B-B14F-4D97-AF65-F5344CB8AC3E}">
        <p14:creationId xmlns:p14="http://schemas.microsoft.com/office/powerpoint/2010/main" val="20488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6BD2E-CE2B-85A1-37ED-F5463D588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18504F-7EE9-834D-9CB5-FB612BD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F4777D-E43D-0A74-DA2A-C40B3178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8C72201-E9F0-32D3-282F-5B6F017E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Application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F484872F-FF45-6C5F-C1AD-8960FCAF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D9810-FCBE-6E7F-68B7-8E6DE8605874}"/>
              </a:ext>
            </a:extLst>
          </p:cNvPr>
          <p:cNvSpPr txBox="1"/>
          <p:nvPr/>
        </p:nvSpPr>
        <p:spPr>
          <a:xfrm>
            <a:off x="372204" y="600281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cs typeface="Arial"/>
              </a:rPr>
              <a:t>Initial minimization and short equilibration (</a:t>
            </a:r>
            <a:r>
              <a:rPr lang="en-US" sz="1200" dirty="0">
                <a:ea typeface="+mn-lt"/>
                <a:cs typeface="+mn-lt"/>
              </a:rPr>
              <a:t>FAPbI3_WAT/02_equilibrate_NVT)</a:t>
            </a:r>
            <a:endParaRPr lang="en-US" sz="1200" b="1" u="sng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664A9-3FD7-C982-1108-4E3E7467ACD7}"/>
              </a:ext>
            </a:extLst>
          </p:cNvPr>
          <p:cNvSpPr txBox="1"/>
          <p:nvPr/>
        </p:nvSpPr>
        <p:spPr>
          <a:xfrm>
            <a:off x="525090" y="925724"/>
            <a:ext cx="742271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After building the system we need to minimize the geometry to avoid close contacts:</a:t>
            </a:r>
            <a:endParaRPr lang="en-US" dirty="0"/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 dirty="0">
                <a:ea typeface="+mn-lt"/>
                <a:cs typeface="+mn-lt"/>
              </a:rPr>
              <a:t>Uncomment line "minimize        1.0e-5 1.0e-6 5000 50000" in </a:t>
            </a:r>
            <a:r>
              <a:rPr lang="en-GB" sz="1200" err="1">
                <a:ea typeface="+mn-lt"/>
                <a:cs typeface="+mn-lt"/>
              </a:rPr>
              <a:t>lammps.inp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>
                <a:ea typeface="+mn-lt"/>
                <a:cs typeface="+mn-lt"/>
              </a:rPr>
              <a:t>file</a:t>
            </a:r>
            <a:endParaRPr lang="en-GB" sz="1200" dirty="0">
              <a:ea typeface="+mn-lt"/>
              <a:cs typeface="+mn-lt"/>
            </a:endParaRP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 dirty="0">
                <a:cs typeface="Arial"/>
              </a:rPr>
              <a:t>Because we don't have periodic system in z we need to make sure that the water is not going toward the boundary of the box =&gt; adding reflection wall in lammps.in file:</a:t>
            </a:r>
          </a:p>
          <a:p>
            <a:pPr lvl="2"/>
            <a:r>
              <a:rPr lang="en-GB" sz="1200" dirty="0">
                <a:ea typeface="+mn-lt"/>
                <a:cs typeface="+mn-lt"/>
              </a:rPr>
              <a:t>"fix            1 mobile wall/reflect </a:t>
            </a:r>
            <a:r>
              <a:rPr lang="en-GB" sz="1200" err="1">
                <a:ea typeface="+mn-lt"/>
                <a:cs typeface="+mn-lt"/>
              </a:rPr>
              <a:t>zhi</a:t>
            </a:r>
            <a:r>
              <a:rPr lang="en-GB" sz="1200">
                <a:ea typeface="+mn-lt"/>
                <a:cs typeface="+mn-lt"/>
              </a:rPr>
              <a:t> 90"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C2139-E0C4-FEED-B90E-E723CA7F86BD}"/>
              </a:ext>
            </a:extLst>
          </p:cNvPr>
          <p:cNvSpPr txBox="1"/>
          <p:nvPr/>
        </p:nvSpPr>
        <p:spPr>
          <a:xfrm>
            <a:off x="372204" y="2038884"/>
            <a:ext cx="65998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cs typeface="Arial"/>
              </a:rPr>
              <a:t>Running simulation with SHAKE (</a:t>
            </a:r>
            <a:r>
              <a:rPr lang="en-US" sz="1200" dirty="0">
                <a:ea typeface="+mn-lt"/>
                <a:cs typeface="+mn-lt"/>
              </a:rPr>
              <a:t>FAPbI3_WAT/03_equilibrate_shake_NVT)</a:t>
            </a:r>
            <a:endParaRPr lang="en-US" sz="1200" b="1" u="sng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C000A-A96C-3ACC-85F7-DBE452743FC0}"/>
              </a:ext>
            </a:extLst>
          </p:cNvPr>
          <p:cNvSpPr txBox="1"/>
          <p:nvPr/>
        </p:nvSpPr>
        <p:spPr>
          <a:xfrm>
            <a:off x="525090" y="2315060"/>
            <a:ext cx="630927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SHAKE algorithm fixes the bond length and angle of the water molecules =&gt; </a:t>
            </a:r>
            <a:r>
              <a:rPr lang="en-GB" sz="1200" dirty="0" err="1">
                <a:ea typeface="+mn-lt"/>
                <a:cs typeface="+mn-lt"/>
              </a:rPr>
              <a:t>rigit</a:t>
            </a:r>
            <a:r>
              <a:rPr lang="en-GB" sz="1200" dirty="0">
                <a:ea typeface="+mn-lt"/>
                <a:cs typeface="+mn-lt"/>
              </a:rPr>
              <a:t> body</a:t>
            </a:r>
            <a:endParaRPr lang="en-US" dirty="0"/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 dirty="0">
                <a:ea typeface="+mn-lt"/>
                <a:cs typeface="+mn-lt"/>
              </a:rPr>
              <a:t>Allow longer propagation timesteps 1-2 fs (without 0.5 fs or lower)</a:t>
            </a:r>
            <a:endParaRPr lang="en-GB" dirty="0">
              <a:ea typeface="+mn-lt"/>
              <a:cs typeface="+mn-lt"/>
            </a:endParaRPr>
          </a:p>
          <a:p>
            <a:pPr marL="514350" lvl="1" indent="-171450">
              <a:buFont typeface="Courier New" panose="020B0604020202020204" pitchFamily="34" charset="0"/>
              <a:buChar char="o"/>
            </a:pPr>
            <a:r>
              <a:rPr lang="en-GB" sz="1200" dirty="0">
                <a:cs typeface="Arial"/>
              </a:rPr>
              <a:t>Turned on by </a:t>
            </a:r>
            <a:r>
              <a:rPr lang="en-GB" sz="1200" dirty="0">
                <a:ea typeface="+mn-lt"/>
                <a:cs typeface="+mn-lt"/>
              </a:rPr>
              <a:t>adding line in lammps.in file: "fix 8 all shake 0.001 20 10 b 4 a 3"</a:t>
            </a:r>
          </a:p>
          <a:p>
            <a:pPr marL="857250" lvl="2" indent="-171450">
              <a:buFont typeface="Calibri"/>
              <a:buChar char="-"/>
            </a:pPr>
            <a:r>
              <a:rPr lang="en-GB" sz="1200" dirty="0">
                <a:ea typeface="+mn-lt"/>
                <a:cs typeface="+mn-lt"/>
              </a:rPr>
              <a:t>0.001 = tolerance for the SHAKE algorithm</a:t>
            </a:r>
          </a:p>
          <a:p>
            <a:pPr marL="857250" lvl="2" indent="-171450">
              <a:buFont typeface="Calibri"/>
              <a:buChar char="-"/>
            </a:pPr>
            <a:r>
              <a:rPr lang="en-GB" sz="1200" dirty="0">
                <a:ea typeface="+mn-lt"/>
                <a:cs typeface="+mn-lt"/>
              </a:rPr>
              <a:t>20 maximum iteration of SHAKE </a:t>
            </a:r>
          </a:p>
          <a:p>
            <a:pPr marL="857250" lvl="2" indent="-171450">
              <a:buFont typeface="Calibri"/>
              <a:buChar char="-"/>
            </a:pPr>
            <a:r>
              <a:rPr lang="en-GB" sz="1200" dirty="0">
                <a:ea typeface="+mn-lt"/>
                <a:cs typeface="+mn-lt"/>
              </a:rPr>
              <a:t>10 frequency of printing SHAKE info (in steps)</a:t>
            </a:r>
          </a:p>
          <a:p>
            <a:pPr marL="857250" lvl="2" indent="-171450">
              <a:buFont typeface="Calibri"/>
              <a:buChar char="-"/>
            </a:pPr>
            <a:r>
              <a:rPr lang="en-GB" sz="1200" dirty="0">
                <a:ea typeface="+mn-lt"/>
                <a:cs typeface="+mn-lt"/>
              </a:rPr>
              <a:t>b 4 = fix bond type with index 4 (OW-HW)</a:t>
            </a:r>
          </a:p>
          <a:p>
            <a:pPr marL="857250" lvl="2" indent="-171450">
              <a:buFont typeface="Calibri"/>
              <a:buChar char="-"/>
            </a:pPr>
            <a:r>
              <a:rPr lang="en-GB" sz="1200" dirty="0">
                <a:ea typeface="+mn-lt"/>
                <a:cs typeface="+mn-lt"/>
              </a:rPr>
              <a:t>a 3 = fix angle type with index 3 (HW-OW-HW)</a:t>
            </a:r>
          </a:p>
        </p:txBody>
      </p:sp>
    </p:spTree>
    <p:extLst>
      <p:ext uri="{BB962C8B-B14F-4D97-AF65-F5344CB8AC3E}">
        <p14:creationId xmlns:p14="http://schemas.microsoft.com/office/powerpoint/2010/main" val="19116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479C-BF24-AC44-7B05-E0D3DC5F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1AA7B8-35C7-8D6F-5DF7-C7D1562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EA9D6-9D95-77CF-C431-23D9BC25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A913B56-224F-5D2E-69DA-32E78E77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Why classical molecular dynamics?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3E0E64FC-3E18-87A9-4228-0A4C1C5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AD7B7-3501-6435-80B9-60F1C1BAE5AF}"/>
              </a:ext>
            </a:extLst>
          </p:cNvPr>
          <p:cNvSpPr txBox="1"/>
          <p:nvPr/>
        </p:nvSpPr>
        <p:spPr>
          <a:xfrm>
            <a:off x="872063" y="787868"/>
            <a:ext cx="6318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Simulation of large systems - ab-initio hundreds of atoms, classical MD millions of atoms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Systems in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Disordered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Better ensemble averages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38E4-E25A-8A5C-FEA9-12E0EF0B20C6}"/>
              </a:ext>
            </a:extLst>
          </p:cNvPr>
          <p:cNvSpPr/>
          <p:nvPr/>
        </p:nvSpPr>
        <p:spPr>
          <a:xfrm>
            <a:off x="1321332" y="2074547"/>
            <a:ext cx="551567" cy="37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FB2BD6-6A7B-B6DA-7A39-2A9B0E061591}"/>
              </a:ext>
            </a:extLst>
          </p:cNvPr>
          <p:cNvSpPr txBox="1"/>
          <p:nvPr/>
        </p:nvSpPr>
        <p:spPr>
          <a:xfrm>
            <a:off x="888469" y="2015865"/>
            <a:ext cx="7652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Longer propagation times - ab-initio few picoseconds, classical MD microseconds (with enhanced sampling even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“Full" conformational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Diffusion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Absorption processes</a:t>
            </a:r>
            <a:endParaRPr lang="en-GB" sz="120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Possible to obtain equilibrium properties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273686-553C-FAEF-5221-73651F4FEF22}"/>
              </a:ext>
            </a:extLst>
          </p:cNvPr>
          <p:cNvSpPr txBox="1"/>
          <p:nvPr/>
        </p:nvSpPr>
        <p:spPr>
          <a:xfrm>
            <a:off x="904875" y="3394243"/>
            <a:ext cx="5978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Much lower hardware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Very well parallelized on GPUs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Usually, single workstation is enough for fairly large systems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62E9D9-98D8-1566-75F6-A1B419856484}"/>
              </a:ext>
            </a:extLst>
          </p:cNvPr>
          <p:cNvSpPr txBox="1"/>
          <p:nvPr/>
        </p:nvSpPr>
        <p:spPr>
          <a:xfrm>
            <a:off x="888469" y="4218623"/>
            <a:ext cx="5978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Good for obtaining initial structures for ab-initio modelling or for studying mechanistic properties</a:t>
            </a:r>
          </a:p>
        </p:txBody>
      </p:sp>
    </p:spTree>
    <p:extLst>
      <p:ext uri="{BB962C8B-B14F-4D97-AF65-F5344CB8AC3E}">
        <p14:creationId xmlns:p14="http://schemas.microsoft.com/office/powerpoint/2010/main" val="8862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8BF5-5110-B4B6-2D49-B14C807A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748DE1-4FE4-15D1-7B24-D8874508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ABA6B3-E7BD-3AA1-7E20-29F2F32A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DD655E0-E71D-D77E-D708-6734D494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Classical molecular dynamics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9FE9540-28DF-18C7-AF29-E0F3E56F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A462D-A996-DBE2-19BB-10AE688FC01D}"/>
              </a:ext>
            </a:extLst>
          </p:cNvPr>
          <p:cNvSpPr txBox="1"/>
          <p:nvPr/>
        </p:nvSpPr>
        <p:spPr>
          <a:xfrm>
            <a:off x="872064" y="787868"/>
            <a:ext cx="4574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Ab-initio molecular dynamics :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FAC850-F8A0-9525-677A-77E5B012F189}"/>
                  </a:ext>
                </a:extLst>
              </p:cNvPr>
              <p:cNvSpPr txBox="1"/>
              <p:nvPr/>
            </p:nvSpPr>
            <p:spPr>
              <a:xfrm>
                <a:off x="1129175" y="1199325"/>
                <a:ext cx="242592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FAC850-F8A0-9525-677A-77E5B012F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75" y="1199325"/>
                <a:ext cx="2425921" cy="207749"/>
              </a:xfrm>
              <a:prstGeom prst="rect">
                <a:avLst/>
              </a:prstGeom>
              <a:blipFill>
                <a:blip r:embed="rId3"/>
                <a:stretch>
                  <a:fillRect l="-1005" b="-352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E043E7-8894-A233-EEC1-B7B1876CBE06}"/>
                  </a:ext>
                </a:extLst>
              </p:cNvPr>
              <p:cNvSpPr txBox="1"/>
              <p:nvPr/>
            </p:nvSpPr>
            <p:spPr>
              <a:xfrm>
                <a:off x="3998003" y="1016882"/>
                <a:ext cx="222027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GB" sz="1200"/>
                  <a:t>=electronic Hamiltonian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E043E7-8894-A233-EEC1-B7B1876CB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003" y="1016882"/>
                <a:ext cx="2220272" cy="276999"/>
              </a:xfrm>
              <a:prstGeom prst="rect">
                <a:avLst/>
              </a:prstGeom>
              <a:blipFill>
                <a:blip r:embed="rId4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8D527-7375-725C-49B1-B998CBBED66A}"/>
                  </a:ext>
                </a:extLst>
              </p:cNvPr>
              <p:cNvSpPr txBox="1"/>
              <p:nvPr/>
            </p:nvSpPr>
            <p:spPr>
              <a:xfrm>
                <a:off x="4030952" y="1326026"/>
                <a:ext cx="157528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1200"/>
                  <a:t>= nuclear positions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C8D527-7375-725C-49B1-B998CBBE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52" y="1326026"/>
                <a:ext cx="1575289" cy="276999"/>
              </a:xfrm>
              <a:prstGeom prst="rect">
                <a:avLst/>
              </a:prstGeom>
              <a:blipFill>
                <a:blip r:embed="rId5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B2EB30-F81E-37DB-50DF-502408AE0FE0}"/>
                  </a:ext>
                </a:extLst>
              </p:cNvPr>
              <p:cNvSpPr txBox="1"/>
              <p:nvPr/>
            </p:nvSpPr>
            <p:spPr>
              <a:xfrm>
                <a:off x="6252390" y="1018344"/>
                <a:ext cx="237884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/>
                  <a:t>=electronic wavefunction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B2EB30-F81E-37DB-50DF-502408AE0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90" y="1018344"/>
                <a:ext cx="2378848" cy="276999"/>
              </a:xfrm>
              <a:prstGeom prst="rect">
                <a:avLst/>
              </a:prstGeom>
              <a:blipFill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CD7A82-69E2-A7B0-E15B-755D801C691B}"/>
                  </a:ext>
                </a:extLst>
              </p:cNvPr>
              <p:cNvSpPr txBox="1"/>
              <p:nvPr/>
            </p:nvSpPr>
            <p:spPr>
              <a:xfrm>
                <a:off x="6331095" y="1326026"/>
                <a:ext cx="182669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200"/>
                  <a:t>= electronic positions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CD7A82-69E2-A7B0-E15B-755D801C6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095" y="1326026"/>
                <a:ext cx="1826693" cy="276999"/>
              </a:xfrm>
              <a:prstGeom prst="rect">
                <a:avLst/>
              </a:prstGeom>
              <a:blipFill>
                <a:blip r:embed="rId7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B61750-1342-E3E4-127D-A67AEAD6B457}"/>
              </a:ext>
            </a:extLst>
          </p:cNvPr>
          <p:cNvSpPr txBox="1"/>
          <p:nvPr/>
        </p:nvSpPr>
        <p:spPr>
          <a:xfrm>
            <a:off x="872064" y="1732340"/>
            <a:ext cx="4574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Classical molecular dynamics :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C2C2D-23F5-A231-4D45-41C6601AE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096" y="2074547"/>
            <a:ext cx="4481272" cy="2906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8449DE-77EA-A8C1-801B-7D574C26CB20}"/>
              </a:ext>
            </a:extLst>
          </p:cNvPr>
          <p:cNvSpPr/>
          <p:nvPr/>
        </p:nvSpPr>
        <p:spPr>
          <a:xfrm>
            <a:off x="1321332" y="2074547"/>
            <a:ext cx="551567" cy="37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D9C12E-FDDB-AF81-C077-E77BFF95946B}"/>
                  </a:ext>
                </a:extLst>
              </p:cNvPr>
              <p:cNvSpPr txBox="1"/>
              <p:nvPr/>
            </p:nvSpPr>
            <p:spPr>
              <a:xfrm>
                <a:off x="1033902" y="2084165"/>
                <a:ext cx="838997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CH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D9C12E-FDDB-AF81-C077-E77BFF95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02" y="2084165"/>
                <a:ext cx="838997" cy="300082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A640DF3-481D-40DA-C4CE-80FFB9200E5B}"/>
              </a:ext>
            </a:extLst>
          </p:cNvPr>
          <p:cNvSpPr txBox="1"/>
          <p:nvPr/>
        </p:nvSpPr>
        <p:spPr>
          <a:xfrm>
            <a:off x="6349479" y="2153414"/>
            <a:ext cx="2378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Simpler nuclear potential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85AAE-0177-AD3E-6B4C-731967B1E574}"/>
              </a:ext>
            </a:extLst>
          </p:cNvPr>
          <p:cNvSpPr txBox="1"/>
          <p:nvPr/>
        </p:nvSpPr>
        <p:spPr>
          <a:xfrm>
            <a:off x="6400776" y="3332735"/>
            <a:ext cx="2378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For evolution in time, the same equations of motion have to be solved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6F81C-C917-68F5-3712-B487A99F296E}"/>
              </a:ext>
            </a:extLst>
          </p:cNvPr>
          <p:cNvSpPr txBox="1"/>
          <p:nvPr/>
        </p:nvSpPr>
        <p:spPr>
          <a:xfrm>
            <a:off x="3105346" y="4842981"/>
            <a:ext cx="2378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>
                <a:solidFill>
                  <a:srgbClr val="FF0000"/>
                </a:solidFill>
              </a:rPr>
              <a:t>One of the possible forms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C9D528-7AB4-1628-C72E-010FA113FF89}"/>
              </a:ext>
            </a:extLst>
          </p:cNvPr>
          <p:cNvCxnSpPr/>
          <p:nvPr/>
        </p:nvCxnSpPr>
        <p:spPr>
          <a:xfrm flipH="1" flipV="1">
            <a:off x="3207581" y="4442739"/>
            <a:ext cx="100536" cy="330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BF3DB3-4CC2-FA96-1BCB-D36819DA5835}"/>
              </a:ext>
            </a:extLst>
          </p:cNvPr>
          <p:cNvSpPr txBox="1"/>
          <p:nvPr/>
        </p:nvSpPr>
        <p:spPr>
          <a:xfrm>
            <a:off x="6349479" y="2650741"/>
            <a:ext cx="2378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Set of formulas for each interaction together with the parameters = </a:t>
            </a:r>
            <a:r>
              <a:rPr lang="en-GB" sz="1200" b="1"/>
              <a:t>Force-Field</a:t>
            </a:r>
          </a:p>
        </p:txBody>
      </p:sp>
    </p:spTree>
    <p:extLst>
      <p:ext uri="{BB962C8B-B14F-4D97-AF65-F5344CB8AC3E}">
        <p14:creationId xmlns:p14="http://schemas.microsoft.com/office/powerpoint/2010/main" val="4136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23D96-EE66-2A21-E6FF-1968A5D9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95BC75-A8C3-9041-A314-528E2A09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0997FA-FF3C-5AFE-1A4C-7C1B7DB2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52E61F1-2AB3-D704-1A2C-90AD690B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Forcefield types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273FC03C-B15E-5D5D-4E29-615FB9AD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ED3E8-33DF-FBC9-407F-529C4DA7095D}"/>
              </a:ext>
            </a:extLst>
          </p:cNvPr>
          <p:cNvSpPr txBox="1"/>
          <p:nvPr/>
        </p:nvSpPr>
        <p:spPr>
          <a:xfrm>
            <a:off x="716367" y="558289"/>
            <a:ext cx="71122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Simple description of the potential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 fast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force-field tuned to specific properties and systems – we cannot have general description for all the systems as in ab-initio approaches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Selection of forcefield usually requires some information about the system or the processes we would like to study =&gt; It can lead to biased results depending on the quality of the forcefield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89B4F-05D9-AD31-3A4E-A5636CFE53B8}"/>
              </a:ext>
            </a:extLst>
          </p:cNvPr>
          <p:cNvSpPr txBox="1"/>
          <p:nvPr/>
        </p:nvSpPr>
        <p:spPr>
          <a:xfrm>
            <a:off x="693292" y="1770907"/>
            <a:ext cx="6599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Classical forcefields</a:t>
            </a:r>
            <a:r>
              <a:rPr lang="en-US" sz="1200">
                <a:ea typeface="+mn-lt"/>
                <a:cs typeface="+mn-lt"/>
              </a:rPr>
              <a:t>: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Fixed charges (atomic charges, multipoles)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No chemical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Examples: AMBER (DNA and proteins), CFF (organic compounds and metals), CHARMM (small molecules and macromolecules), OPLS, IFF (Interface Force Field),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ea typeface="+mn-lt"/>
              <a:cs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E857F-556B-EA9F-F7A8-C513652DC54D}"/>
              </a:ext>
            </a:extLst>
          </p:cNvPr>
          <p:cNvSpPr txBox="1"/>
          <p:nvPr/>
        </p:nvSpPr>
        <p:spPr>
          <a:xfrm>
            <a:off x="693292" y="2750344"/>
            <a:ext cx="6599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Polarizable forcefields</a:t>
            </a:r>
            <a:r>
              <a:rPr lang="en-US" sz="1200">
                <a:ea typeface="+mn-lt"/>
                <a:cs typeface="+mn-lt"/>
              </a:rPr>
              <a:t>: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Fixed charges + mutual polarization of atoms or molecules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No chemical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Usually atomic polarizabilities or Drude model (charges on a spring)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Examples: AMBER(atomic polarizabilities), AMOEBA (atomic polarizabilities and multipoles), CHARMM (Drude),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89657-CA69-2BDD-72C8-A816D87E7453}"/>
              </a:ext>
            </a:extLst>
          </p:cNvPr>
          <p:cNvSpPr txBox="1"/>
          <p:nvPr/>
        </p:nvSpPr>
        <p:spPr>
          <a:xfrm>
            <a:off x="715341" y="3920861"/>
            <a:ext cx="6599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Reactive forcefields</a:t>
            </a:r>
            <a:r>
              <a:rPr lang="en-US" sz="1200">
                <a:ea typeface="+mn-lt"/>
                <a:cs typeface="+mn-lt"/>
              </a:rPr>
              <a:t>: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Bond breaking and chemical reactions (change of the parameters during the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Slower than classical forcefield and parameters sometimes not interpretable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Examples: </a:t>
            </a:r>
            <a:r>
              <a:rPr lang="en-GB" sz="1200" err="1">
                <a:ea typeface="+mn-lt"/>
                <a:cs typeface="+mn-lt"/>
              </a:rPr>
              <a:t>ReaxFF</a:t>
            </a:r>
            <a:r>
              <a:rPr lang="en-GB" sz="1200">
                <a:ea typeface="+mn-lt"/>
                <a:cs typeface="+mn-lt"/>
              </a:rPr>
              <a:t>, EVB,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67499-4B2C-AC89-CF65-72873CC40668}"/>
              </a:ext>
            </a:extLst>
          </p:cNvPr>
          <p:cNvSpPr txBox="1"/>
          <p:nvPr/>
        </p:nvSpPr>
        <p:spPr>
          <a:xfrm>
            <a:off x="737390" y="4751858"/>
            <a:ext cx="65998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Machine learning force-fields</a:t>
            </a:r>
            <a:endParaRPr lang="en-GB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4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780C3-F593-9385-E68C-14F054C99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171A7B-5149-CBAF-40A4-0186FECC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38EB3B-BD35-4ED1-C643-631F3A64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172AE92-E825-420E-0925-216E4030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Forcefield - parameters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E56F2926-37B9-F7BD-606D-1B0EDE6F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4C13B-4EC0-26AF-DC36-D771B12B49D3}"/>
              </a:ext>
            </a:extLst>
          </p:cNvPr>
          <p:cNvSpPr txBox="1"/>
          <p:nvPr/>
        </p:nvSpPr>
        <p:spPr>
          <a:xfrm>
            <a:off x="715341" y="818028"/>
            <a:ext cx="5417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Atom types (force-field atom types)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Contrary to ab-initio approaches atomic or interatomic parameters are dependent on the chemical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2622B-C0CE-D1F1-AB62-5D0DC75C53BB}"/>
              </a:ext>
            </a:extLst>
          </p:cNvPr>
          <p:cNvSpPr txBox="1"/>
          <p:nvPr/>
        </p:nvSpPr>
        <p:spPr>
          <a:xfrm>
            <a:off x="730594" y="2965748"/>
            <a:ext cx="75708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Obtaining the force-field parameters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Available force-field databases – if your system is well parametrized within some force-field it is strongly recommended to use 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Scientific papers – new and refined parameters can be often found in literature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Own parametrization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Online tools with generalized FF parameters (</a:t>
            </a:r>
            <a:r>
              <a:rPr lang="en-US" sz="1200" err="1">
                <a:ea typeface="+mn-lt"/>
                <a:cs typeface="+mn-lt"/>
              </a:rPr>
              <a:t>LibParGen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CGenFF</a:t>
            </a:r>
            <a:r>
              <a:rPr lang="en-US" sz="1200">
                <a:ea typeface="+mn-lt"/>
                <a:cs typeface="+mn-lt"/>
              </a:rPr>
              <a:t>), within MD software (antechamber for AMBER)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Refining parameters based on ab-initio results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Force matching (efficient way how to obtain FF parameters from the ab-initio MD, machine learning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Charge fitting (RESP, semiempirical methods e.g. AM1, CM1A, …)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When parametrizing only part of the system it is </a:t>
            </a:r>
            <a:r>
              <a:rPr lang="en-US" sz="1200" b="1">
                <a:ea typeface="+mn-lt"/>
                <a:cs typeface="+mn-lt"/>
              </a:rPr>
              <a:t>important to follow the parametrization procedure </a:t>
            </a:r>
          </a:p>
        </p:txBody>
      </p:sp>
      <p:pic>
        <p:nvPicPr>
          <p:cNvPr id="1026" name="Picture 2" descr="2-MethylPropene">
            <a:extLst>
              <a:ext uri="{FF2B5EF4-FFF2-40B4-BE49-F238E27FC236}">
                <a16:creationId xmlns:a16="http://schemas.microsoft.com/office/drawing/2014/main" id="{0CD87FC3-2185-D9CF-7ED9-13DEC75A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5" y="582254"/>
            <a:ext cx="1958815" cy="19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3DAB8-E434-D977-18E2-226EFC349A17}"/>
              </a:ext>
            </a:extLst>
          </p:cNvPr>
          <p:cNvSpPr txBox="1"/>
          <p:nvPr/>
        </p:nvSpPr>
        <p:spPr>
          <a:xfrm>
            <a:off x="715341" y="1493006"/>
            <a:ext cx="5417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Instead of atom elements we have atom types – define atoms with the same chemical properties and same parameters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Usually, the first letter is element and then some unique identifier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7B12E7-E055-DD29-5CC2-44633DC3A27D}"/>
              </a:ext>
            </a:extLst>
          </p:cNvPr>
          <p:cNvSpPr txBox="1"/>
          <p:nvPr/>
        </p:nvSpPr>
        <p:spPr>
          <a:xfrm>
            <a:off x="715340" y="2099410"/>
            <a:ext cx="5417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Atom names</a:t>
            </a:r>
            <a:endParaRPr lang="en-GB" sz="120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Usually, all atoms within a molecule have unique names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Important for example for the assigning atomic charges/multipoles – Even the atoms belonging to same force-field type can have different charges</a:t>
            </a:r>
          </a:p>
        </p:txBody>
      </p:sp>
    </p:spTree>
    <p:extLst>
      <p:ext uri="{BB962C8B-B14F-4D97-AF65-F5344CB8AC3E}">
        <p14:creationId xmlns:p14="http://schemas.microsoft.com/office/powerpoint/2010/main" val="40772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24C80-A036-05BA-8693-8AA8C5602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1EB242-2D81-A1CB-8AC2-18666CCE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0B8FF9-5CC8-B1F3-947C-B47BFCE5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0DF408-C2DB-4FFD-DB60-D320E117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Forcefield parameters example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2CFC0C85-F008-5B0F-8BE3-22845AD6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4393F-E9FF-DE64-FEB0-63E637623E32}"/>
              </a:ext>
            </a:extLst>
          </p:cNvPr>
          <p:cNvSpPr txBox="1"/>
          <p:nvPr/>
        </p:nvSpPr>
        <p:spPr>
          <a:xfrm>
            <a:off x="739008" y="1064172"/>
            <a:ext cx="7256078" cy="9310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ea typeface="+mn-lt"/>
                <a:cs typeface="+mn-lt"/>
              </a:rPr>
              <a:t>pair_coeff</a:t>
            </a:r>
            <a:r>
              <a:rPr lang="en-US" sz="1400" dirty="0">
                <a:ea typeface="+mn-lt"/>
                <a:cs typeface="+mn-lt"/>
              </a:rPr>
              <a:t>     1  1  </a:t>
            </a:r>
            <a:r>
              <a:rPr lang="en-US" sz="1400" dirty="0" err="1">
                <a:ea typeface="+mn-lt"/>
                <a:cs typeface="+mn-lt"/>
              </a:rPr>
              <a:t>lj</a:t>
            </a:r>
            <a:r>
              <a:rPr lang="en-US" sz="1400" dirty="0">
                <a:ea typeface="+mn-lt"/>
                <a:cs typeface="+mn-lt"/>
              </a:rPr>
              <a:t>/cut/</a:t>
            </a:r>
            <a:r>
              <a:rPr lang="en-US" sz="1400" dirty="0" err="1">
                <a:ea typeface="+mn-lt"/>
                <a:cs typeface="+mn-lt"/>
              </a:rPr>
              <a:t>coul</a:t>
            </a:r>
            <a:r>
              <a:rPr lang="en-US" sz="1400" dirty="0">
                <a:ea typeface="+mn-lt"/>
                <a:cs typeface="+mn-lt"/>
              </a:rPr>
              <a:t>/long 0.076 3.55 #C C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pair_coeff</a:t>
            </a:r>
            <a:r>
              <a:rPr lang="en-US" dirty="0">
                <a:ea typeface="+mn-lt"/>
                <a:cs typeface="+mn-lt"/>
              </a:rPr>
              <a:t>      2  2 </a:t>
            </a:r>
            <a:r>
              <a:rPr lang="en-US" dirty="0" err="1">
                <a:ea typeface="+mn-lt"/>
                <a:cs typeface="+mn-lt"/>
              </a:rPr>
              <a:t>lj</a:t>
            </a:r>
            <a:r>
              <a:rPr lang="en-US" dirty="0">
                <a:ea typeface="+mn-lt"/>
                <a:cs typeface="+mn-lt"/>
              </a:rPr>
              <a:t>/cut/</a:t>
            </a:r>
            <a:r>
              <a:rPr lang="en-US" dirty="0" err="1">
                <a:ea typeface="+mn-lt"/>
                <a:cs typeface="+mn-lt"/>
              </a:rPr>
              <a:t>coul</a:t>
            </a:r>
            <a:r>
              <a:rPr lang="en-US" dirty="0">
                <a:ea typeface="+mn-lt"/>
                <a:cs typeface="+mn-lt"/>
              </a:rPr>
              <a:t>/long 0.0157 1.06910 # H-H</a:t>
            </a:r>
          </a:p>
          <a:p>
            <a:r>
              <a:rPr lang="en-US" dirty="0" err="1">
                <a:ea typeface="+mn-lt"/>
                <a:cs typeface="+mn-lt"/>
              </a:rPr>
              <a:t>pair_coeff</a:t>
            </a:r>
            <a:r>
              <a:rPr lang="en-US" dirty="0">
                <a:ea typeface="+mn-lt"/>
                <a:cs typeface="+mn-lt"/>
              </a:rPr>
              <a:t>      8  8 buck/</a:t>
            </a:r>
            <a:r>
              <a:rPr lang="en-US" dirty="0" err="1">
                <a:ea typeface="+mn-lt"/>
                <a:cs typeface="+mn-lt"/>
              </a:rPr>
              <a:t>coul</a:t>
            </a:r>
            <a:r>
              <a:rPr lang="en-US" dirty="0">
                <a:ea typeface="+mn-lt"/>
                <a:cs typeface="+mn-lt"/>
              </a:rPr>
              <a:t>/long 72791130.3845458   0.126795228     0.0             # Pb-Pb</a:t>
            </a:r>
            <a:endParaRPr lang="en-US" dirty="0"/>
          </a:p>
          <a:p>
            <a:pPr algn="l"/>
            <a:endParaRPr lang="en-US" dirty="0">
              <a:cs typeface="Arial"/>
            </a:endParaRPr>
          </a:p>
        </p:txBody>
      </p:sp>
      <p:pic>
        <p:nvPicPr>
          <p:cNvPr id="7" name="Picture 6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B3CB381E-4693-0818-F25C-98B93B7CE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852083"/>
            <a:ext cx="2390775" cy="57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01DE02-1894-156E-F5FA-83EFDA685DAB}"/>
              </a:ext>
            </a:extLst>
          </p:cNvPr>
          <p:cNvSpPr txBox="1"/>
          <p:nvPr/>
        </p:nvSpPr>
        <p:spPr>
          <a:xfrm>
            <a:off x="616806" y="788901"/>
            <a:ext cx="541736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 err="1">
                <a:ea typeface="+mn-lt"/>
                <a:cs typeface="+mn-lt"/>
              </a:rPr>
              <a:t>VdW</a:t>
            </a:r>
            <a:r>
              <a:rPr lang="en-US" sz="1200" b="1" u="sng" dirty="0">
                <a:ea typeface="+mn-lt"/>
                <a:cs typeface="+mn-lt"/>
              </a:rPr>
              <a:t> interaction</a:t>
            </a:r>
            <a:endParaRPr lang="en-GB" sz="1200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779A7-B4ED-D1C5-C6FF-743DC1110DC0}"/>
              </a:ext>
            </a:extLst>
          </p:cNvPr>
          <p:cNvSpPr txBox="1"/>
          <p:nvPr/>
        </p:nvSpPr>
        <p:spPr>
          <a:xfrm>
            <a:off x="5880539" y="204952"/>
            <a:ext cx="31964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(FAPbI3/01</a:t>
            </a:r>
            <a:r>
              <a:rPr lang="en-US" dirty="0">
                <a:ea typeface="+mn-lt"/>
                <a:cs typeface="+mn-lt"/>
              </a:rPr>
              <a:t>_parametrize/i</a:t>
            </a:r>
            <a:r>
              <a:rPr lang="en-US" sz="1400" dirty="0">
                <a:ea typeface="+mn-lt"/>
                <a:cs typeface="+mn-lt"/>
              </a:rPr>
              <a:t>n.FAPbI3)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BDF1E-4BE8-8DD1-D543-00F3A1355A99}"/>
              </a:ext>
            </a:extLst>
          </p:cNvPr>
          <p:cNvSpPr txBox="1"/>
          <p:nvPr/>
        </p:nvSpPr>
        <p:spPr>
          <a:xfrm>
            <a:off x="3566947" y="1980542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Buckingham potential</a:t>
            </a:r>
            <a:endParaRPr lang="en-US" dirty="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CEE5E3-A50A-0DFD-4CF6-EA744CD9DA4C}"/>
              </a:ext>
            </a:extLst>
          </p:cNvPr>
          <p:cNvCxnSpPr/>
          <p:nvPr/>
        </p:nvCxnSpPr>
        <p:spPr>
          <a:xfrm flipH="1" flipV="1">
            <a:off x="2867351" y="1763768"/>
            <a:ext cx="679889" cy="35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9427C5-78DC-FF94-6818-D56B1CD34E8E}"/>
              </a:ext>
            </a:extLst>
          </p:cNvPr>
          <p:cNvSpPr txBox="1"/>
          <p:nvPr/>
        </p:nvSpPr>
        <p:spPr>
          <a:xfrm>
            <a:off x="735047" y="2128970"/>
            <a:ext cx="541736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ea typeface="+mn-lt"/>
                <a:cs typeface="+mn-lt"/>
              </a:rPr>
              <a:t>Bonding interaction</a:t>
            </a:r>
            <a:endParaRPr lang="en-GB" sz="1200" dirty="0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20231-FDD5-FF4B-6185-CEEEEA034A81}"/>
              </a:ext>
            </a:extLst>
          </p:cNvPr>
          <p:cNvSpPr txBox="1"/>
          <p:nvPr/>
        </p:nvSpPr>
        <p:spPr>
          <a:xfrm>
            <a:off x="717331" y="2500804"/>
            <a:ext cx="5216415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bond_coeff</a:t>
            </a:r>
            <a:r>
              <a:rPr lang="en-US" dirty="0"/>
              <a:t> 1 340.4000 1.0800 # C-Ha </a:t>
            </a:r>
          </a:p>
          <a:p>
            <a:r>
              <a:rPr lang="en-US" err="1"/>
              <a:t>bond_coeff</a:t>
            </a:r>
            <a:r>
              <a:rPr lang="en-US" dirty="0"/>
              <a:t> 2 448.0000 1.3650 # C-N </a:t>
            </a:r>
          </a:p>
          <a:p>
            <a:r>
              <a:rPr lang="en-US" dirty="0" err="1"/>
              <a:t>bond_coeff</a:t>
            </a:r>
            <a:r>
              <a:rPr lang="en-US" dirty="0"/>
              <a:t> 3 434.0000 1.0100 # H-N 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FC8CF5-C352-EB9B-0F11-89CD4001E49D}"/>
              </a:ext>
            </a:extLst>
          </p:cNvPr>
          <p:cNvCxnSpPr>
            <a:cxnSpLocks/>
          </p:cNvCxnSpPr>
          <p:nvPr/>
        </p:nvCxnSpPr>
        <p:spPr>
          <a:xfrm flipH="1" flipV="1">
            <a:off x="2975739" y="3251638"/>
            <a:ext cx="581355" cy="31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8E3842-4793-CC90-DF18-99B8E22C6C40}"/>
              </a:ext>
            </a:extLst>
          </p:cNvPr>
          <p:cNvSpPr txBox="1"/>
          <p:nvPr/>
        </p:nvSpPr>
        <p:spPr>
          <a:xfrm>
            <a:off x="3576800" y="3458559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Arial"/>
              </a:rPr>
              <a:t>Optimal distance r</a:t>
            </a:r>
            <a:r>
              <a:rPr lang="en-US" i="1" baseline="-25000" dirty="0">
                <a:cs typeface="Arial"/>
              </a:rPr>
              <a:t>eq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A469F-CB6E-29FA-58FF-1EF11635BA85}"/>
              </a:ext>
            </a:extLst>
          </p:cNvPr>
          <p:cNvSpPr txBox="1"/>
          <p:nvPr/>
        </p:nvSpPr>
        <p:spPr>
          <a:xfrm>
            <a:off x="985343" y="3340317"/>
            <a:ext cx="197463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Arial"/>
              </a:rPr>
              <a:t>Strength of the harmonic potential </a:t>
            </a:r>
            <a:r>
              <a:rPr lang="en-US" i="1" dirty="0" err="1">
                <a:cs typeface="Arial"/>
              </a:rPr>
              <a:t>k</a:t>
            </a:r>
            <a:r>
              <a:rPr lang="en-US" i="1" baseline="-25000" dirty="0" err="1">
                <a:cs typeface="Arial"/>
              </a:rPr>
              <a:t>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646907-0054-F6CC-BF8A-3AFF6E38F9EA}"/>
              </a:ext>
            </a:extLst>
          </p:cNvPr>
          <p:cNvCxnSpPr>
            <a:cxnSpLocks/>
          </p:cNvCxnSpPr>
          <p:nvPr/>
        </p:nvCxnSpPr>
        <p:spPr>
          <a:xfrm flipH="1" flipV="1">
            <a:off x="2148049" y="3212225"/>
            <a:ext cx="59123" cy="24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BA1FC3-527D-FF01-439A-81876EBF5A61}"/>
              </a:ext>
            </a:extLst>
          </p:cNvPr>
          <p:cNvSpPr txBox="1"/>
          <p:nvPr/>
        </p:nvSpPr>
        <p:spPr>
          <a:xfrm>
            <a:off x="735047" y="4010978"/>
            <a:ext cx="541736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ea typeface="+mn-lt"/>
                <a:cs typeface="+mn-lt"/>
              </a:rPr>
              <a:t>Angular motion</a:t>
            </a:r>
            <a:endParaRPr lang="en-GB" sz="1200" dirty="0">
              <a:ea typeface="+mn-lt"/>
              <a:cs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BF2B93-145E-1763-E7C8-EDD560A5B387}"/>
              </a:ext>
            </a:extLst>
          </p:cNvPr>
          <p:cNvSpPr txBox="1"/>
          <p:nvPr/>
        </p:nvSpPr>
        <p:spPr>
          <a:xfrm>
            <a:off x="904546" y="4284279"/>
            <a:ext cx="5561286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angle_coeff</a:t>
            </a:r>
            <a:r>
              <a:rPr lang="en-US" dirty="0"/>
              <a:t> 1 35.000 120.000 # C-N-H </a:t>
            </a:r>
          </a:p>
          <a:p>
            <a:r>
              <a:rPr lang="en-US" err="1"/>
              <a:t>angle_coeff</a:t>
            </a:r>
            <a:r>
              <a:rPr lang="en-US" dirty="0"/>
              <a:t> 2 35.000 113.000 # H-N-H </a:t>
            </a:r>
          </a:p>
          <a:p>
            <a:r>
              <a:rPr lang="en-US" dirty="0" err="1"/>
              <a:t>angle_coeff</a:t>
            </a:r>
            <a:r>
              <a:rPr lang="en-US" dirty="0"/>
              <a:t> 3 63.000 104.520 # HW-OW-HW</a:t>
            </a: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B0A753-DA55-7EB0-2A7E-36F3A3D29497}"/>
              </a:ext>
            </a:extLst>
          </p:cNvPr>
          <p:cNvCxnSpPr>
            <a:cxnSpLocks/>
          </p:cNvCxnSpPr>
          <p:nvPr/>
        </p:nvCxnSpPr>
        <p:spPr>
          <a:xfrm flipH="1">
            <a:off x="3015154" y="4059619"/>
            <a:ext cx="689741" cy="17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307249-6411-64A7-C9C3-44E7FF03325B}"/>
              </a:ext>
            </a:extLst>
          </p:cNvPr>
          <p:cNvSpPr txBox="1"/>
          <p:nvPr/>
        </p:nvSpPr>
        <p:spPr>
          <a:xfrm>
            <a:off x="3724601" y="3862550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Arial"/>
              </a:rPr>
              <a:t>Optimal angle </a:t>
            </a:r>
            <a:r>
              <a:rPr lang="en-US" i="1" dirty="0" err="1">
                <a:cs typeface="Arial"/>
              </a:rPr>
              <a:t>O</a:t>
            </a:r>
            <a:r>
              <a:rPr lang="en-US" i="1" baseline="-25000" dirty="0" err="1">
                <a:cs typeface="Arial"/>
              </a:rPr>
              <a:t>eq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F217D6-6627-7540-7B0A-CBC9B1E6E44C}"/>
              </a:ext>
            </a:extLst>
          </p:cNvPr>
          <p:cNvCxnSpPr>
            <a:cxnSpLocks/>
          </p:cNvCxnSpPr>
          <p:nvPr/>
        </p:nvCxnSpPr>
        <p:spPr>
          <a:xfrm>
            <a:off x="2019956" y="3882257"/>
            <a:ext cx="187217" cy="38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1331A7-D9B4-99F5-0E78-0B9BA9DDC901}"/>
              </a:ext>
            </a:extLst>
          </p:cNvPr>
          <p:cNvCxnSpPr>
            <a:cxnSpLocks/>
          </p:cNvCxnSpPr>
          <p:nvPr/>
        </p:nvCxnSpPr>
        <p:spPr>
          <a:xfrm flipV="1">
            <a:off x="788277" y="3172810"/>
            <a:ext cx="965634" cy="177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F747B72-E146-68A2-4654-86B1D839B816}"/>
              </a:ext>
            </a:extLst>
          </p:cNvPr>
          <p:cNvSpPr txBox="1"/>
          <p:nvPr/>
        </p:nvSpPr>
        <p:spPr>
          <a:xfrm>
            <a:off x="-2" y="3113688"/>
            <a:ext cx="989286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Arial"/>
              </a:rPr>
              <a:t>Bond type index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103B98-3EBB-CD54-4942-341EB9A94974}"/>
              </a:ext>
            </a:extLst>
          </p:cNvPr>
          <p:cNvCxnSpPr>
            <a:cxnSpLocks/>
          </p:cNvCxnSpPr>
          <p:nvPr/>
        </p:nvCxnSpPr>
        <p:spPr>
          <a:xfrm flipV="1">
            <a:off x="1162707" y="1734207"/>
            <a:ext cx="807979" cy="187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429FDE-8D6E-88F6-CE44-EFE3723FF16D}"/>
              </a:ext>
            </a:extLst>
          </p:cNvPr>
          <p:cNvSpPr txBox="1"/>
          <p:nvPr/>
        </p:nvSpPr>
        <p:spPr>
          <a:xfrm>
            <a:off x="-2" y="1684938"/>
            <a:ext cx="1353863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cs typeface="Arial"/>
              </a:rPr>
              <a:t>Pair of atom-type 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EAD7-AA8B-8CFD-E8A6-933A96293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2A2F6-0E9C-0083-C76F-EBC8674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DEDAE7-E73E-C75C-C0B4-B216D021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8863551-4478-9A71-F0F3-79EFF0EB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Forcefield parameters example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E087A4F-6AB4-6995-125D-01C7DD7B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892E5-9873-F8A7-C19B-805C15158932}"/>
              </a:ext>
            </a:extLst>
          </p:cNvPr>
          <p:cNvSpPr txBox="1"/>
          <p:nvPr/>
        </p:nvSpPr>
        <p:spPr>
          <a:xfrm>
            <a:off x="301496" y="788901"/>
            <a:ext cx="541736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ea typeface="+mn-lt"/>
                <a:cs typeface="+mn-lt"/>
              </a:rPr>
              <a:t>Dihedral torsion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76756D-6E4C-AA0F-45C8-17F9ACA9BE2D}"/>
              </a:ext>
            </a:extLst>
          </p:cNvPr>
          <p:cNvSpPr txBox="1"/>
          <p:nvPr/>
        </p:nvSpPr>
        <p:spPr>
          <a:xfrm>
            <a:off x="5880539" y="204952"/>
            <a:ext cx="31964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(FAPbI3/01</a:t>
            </a:r>
            <a:r>
              <a:rPr lang="en-US" dirty="0">
                <a:ea typeface="+mn-lt"/>
                <a:cs typeface="+mn-lt"/>
              </a:rPr>
              <a:t>_parametrize/i</a:t>
            </a:r>
            <a:r>
              <a:rPr lang="en-US" sz="1400" dirty="0">
                <a:ea typeface="+mn-lt"/>
                <a:cs typeface="+mn-lt"/>
              </a:rPr>
              <a:t>n.FAPbI3)</a:t>
            </a:r>
            <a:endParaRPr lang="en-US" dirty="0"/>
          </a:p>
        </p:txBody>
      </p:sp>
      <p:pic>
        <p:nvPicPr>
          <p:cNvPr id="6" name="Picture 5" descr="A math equations with numbers&#10;&#10;AI-generated content may be incorrect.">
            <a:extLst>
              <a:ext uri="{FF2B5EF4-FFF2-40B4-BE49-F238E27FC236}">
                <a16:creationId xmlns:a16="http://schemas.microsoft.com/office/drawing/2014/main" id="{0576ACE2-E519-400F-109E-364DB3E2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96" y="540297"/>
            <a:ext cx="3648075" cy="104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66A41-8819-A235-1CAE-BD9E878FC84A}"/>
              </a:ext>
            </a:extLst>
          </p:cNvPr>
          <p:cNvSpPr txBox="1"/>
          <p:nvPr/>
        </p:nvSpPr>
        <p:spPr>
          <a:xfrm>
            <a:off x="303486" y="1200150"/>
            <a:ext cx="5413484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dihedral_coeff 1 opls 3.900 0.000 0.000 0.000 # Ha-C-N-H dihedral_coeff 2 opls 3.900 0.000 0.000 0.000 # N-C-N-H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9296D0-ED1C-C580-3A65-79E402D24952}"/>
              </a:ext>
            </a:extLst>
          </p:cNvPr>
          <p:cNvCxnSpPr/>
          <p:nvPr/>
        </p:nvCxnSpPr>
        <p:spPr>
          <a:xfrm flipH="1">
            <a:off x="2433799" y="975491"/>
            <a:ext cx="3409294" cy="26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7AC04C-9C35-AC6F-B673-58CC826087E3}"/>
              </a:ext>
            </a:extLst>
          </p:cNvPr>
          <p:cNvSpPr txBox="1"/>
          <p:nvPr/>
        </p:nvSpPr>
        <p:spPr>
          <a:xfrm>
            <a:off x="301496" y="1991021"/>
            <a:ext cx="541736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ea typeface="+mn-lt"/>
                <a:cs typeface="+mn-lt"/>
              </a:rPr>
              <a:t>Improper interaction (energy </a:t>
            </a:r>
            <a:r>
              <a:rPr lang="en-US" sz="1200" b="1" u="sng" dirty="0" err="1">
                <a:ea typeface="+mn-lt"/>
                <a:cs typeface="+mn-lt"/>
              </a:rPr>
              <a:t>penatly</a:t>
            </a:r>
            <a:r>
              <a:rPr lang="en-US" sz="1200" b="1" u="sng" dirty="0">
                <a:ea typeface="+mn-lt"/>
                <a:cs typeface="+mn-lt"/>
              </a:rPr>
              <a:t> for out-of-plane distortion)</a:t>
            </a:r>
            <a:endParaRPr lang="en-US" sz="1200" b="1" u="sng" dirty="0">
              <a:cs typeface="Arial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EF6CB0D-0423-60F9-1117-1BEFDAB3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54" y="2451210"/>
            <a:ext cx="1857375" cy="4381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D8C8C5-6FE0-29C1-EC08-49090C454F98}"/>
              </a:ext>
            </a:extLst>
          </p:cNvPr>
          <p:cNvSpPr txBox="1"/>
          <p:nvPr/>
        </p:nvSpPr>
        <p:spPr>
          <a:xfrm>
            <a:off x="402021" y="2323443"/>
            <a:ext cx="5216416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improper_coeff</a:t>
            </a:r>
            <a:r>
              <a:rPr lang="en-US" dirty="0"/>
              <a:t> 1 2.500 -1 2 # C-H-N-H </a:t>
            </a:r>
          </a:p>
          <a:p>
            <a:r>
              <a:rPr lang="en-US" dirty="0" err="1"/>
              <a:t>improper_coeff</a:t>
            </a:r>
            <a:r>
              <a:rPr lang="en-US" dirty="0"/>
              <a:t> 2 2.500 -1 2 # Ha-N-C-N </a:t>
            </a:r>
          </a:p>
        </p:txBody>
      </p:sp>
    </p:spTree>
    <p:extLst>
      <p:ext uri="{BB962C8B-B14F-4D97-AF65-F5344CB8AC3E}">
        <p14:creationId xmlns:p14="http://schemas.microsoft.com/office/powerpoint/2010/main" val="27151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0A319-9AE0-7174-DB1F-79B01DE4C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26219C-CF5F-C72E-9A36-5EFC93AA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CA53DC-4CFD-4A59-1D43-894B88E1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BA23688-CD5C-A5D1-2A46-A952BBA1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Software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418867B1-DD07-338E-1C75-EFC5F9E9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0CD1D-C428-D90E-9526-C91BA365CE8D}"/>
              </a:ext>
            </a:extLst>
          </p:cNvPr>
          <p:cNvSpPr txBox="1"/>
          <p:nvPr/>
        </p:nvSpPr>
        <p:spPr>
          <a:xfrm>
            <a:off x="644556" y="700545"/>
            <a:ext cx="71122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ea typeface="+mn-lt"/>
                <a:cs typeface="+mn-lt"/>
              </a:rPr>
              <a:t>As for the force-field - different packages for different properties</a:t>
            </a:r>
            <a:endParaRPr lang="en-US" sz="120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279D-5FF4-77EA-552E-655DF4343C86}"/>
              </a:ext>
            </a:extLst>
          </p:cNvPr>
          <p:cNvSpPr txBox="1"/>
          <p:nvPr/>
        </p:nvSpPr>
        <p:spPr>
          <a:xfrm>
            <a:off x="691404" y="1047825"/>
            <a:ext cx="5417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LAMMPS</a:t>
            </a:r>
            <a:r>
              <a:rPr lang="en-US" sz="1200" b="1" i="1" u="sng">
                <a:ea typeface="+mn-lt"/>
                <a:cs typeface="+mn-lt"/>
              </a:rPr>
              <a:t> (Large-scale Atomic/Molecular Massively Parallel Simulator)</a:t>
            </a:r>
            <a:endParaRPr lang="en-GB" sz="1200" b="1" i="1" u="sng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Open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Possible to combine different force-field types for different parts of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Large variability of approaches and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Good for simulation of periodic systems (crystals, surfaces,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Not very user friendly – Preparation of simulation takes some time</a:t>
            </a:r>
          </a:p>
        </p:txBody>
      </p:sp>
      <p:pic>
        <p:nvPicPr>
          <p:cNvPr id="2050" name="Picture 2" descr="LAMMPS | NVIDIA NGC">
            <a:extLst>
              <a:ext uri="{FF2B5EF4-FFF2-40B4-BE49-F238E27FC236}">
                <a16:creationId xmlns:a16="http://schemas.microsoft.com/office/drawing/2014/main" id="{5307EB4B-4D76-2906-C5DD-32901DEC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84" y="432259"/>
            <a:ext cx="3912232" cy="22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E49FE4-4107-E707-7B20-CCB0099021A3}"/>
              </a:ext>
            </a:extLst>
          </p:cNvPr>
          <p:cNvSpPr txBox="1"/>
          <p:nvPr/>
        </p:nvSpPr>
        <p:spPr>
          <a:xfrm>
            <a:off x="718664" y="2234133"/>
            <a:ext cx="5417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AMBER</a:t>
            </a:r>
            <a:r>
              <a:rPr lang="en-US" sz="1200" b="1" i="1" u="sng">
                <a:ea typeface="+mn-lt"/>
                <a:cs typeface="+mn-lt"/>
              </a:rPr>
              <a:t> </a:t>
            </a:r>
            <a:endParaRPr lang="en-GB" sz="1200" b="1" i="1" u="sng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Commercial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Good molecular systems in solution (mostly for bio-systems or molecular crystals)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Many tools to help with simulation setup and parametrization – pretty quick and easy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89C29-2DDC-595B-6616-787FA42D95B6}"/>
              </a:ext>
            </a:extLst>
          </p:cNvPr>
          <p:cNvSpPr txBox="1"/>
          <p:nvPr/>
        </p:nvSpPr>
        <p:spPr>
          <a:xfrm>
            <a:off x="691404" y="3417184"/>
            <a:ext cx="5417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>
                <a:ea typeface="+mn-lt"/>
                <a:cs typeface="+mn-lt"/>
              </a:rPr>
              <a:t>GROMACS</a:t>
            </a:r>
            <a:r>
              <a:rPr lang="en-US" sz="1200" b="1" i="1" u="sng">
                <a:ea typeface="+mn-lt"/>
                <a:cs typeface="+mn-lt"/>
              </a:rPr>
              <a:t> </a:t>
            </a:r>
            <a:endParaRPr lang="en-GB" sz="1200" b="1" i="1" u="sng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Open-source (possible to implement new features)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Easy to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Mainly for the biological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4114F-09FB-C739-DAA8-B31CB3B26DD2}"/>
              </a:ext>
            </a:extLst>
          </p:cNvPr>
          <p:cNvSpPr txBox="1"/>
          <p:nvPr/>
        </p:nvSpPr>
        <p:spPr>
          <a:xfrm rot="5400000">
            <a:off x="1302011" y="4808980"/>
            <a:ext cx="455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a typeface="+mn-lt"/>
                <a:cs typeface="+mn-lt"/>
              </a:rPr>
              <a:t>…</a:t>
            </a:r>
            <a:endParaRPr lang="en-US" sz="1800">
              <a:ea typeface="+mn-lt"/>
              <a:cs typeface="+mn-lt"/>
            </a:endParaRPr>
          </a:p>
        </p:txBody>
      </p:sp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1EEA8DBC-B92E-3A86-0434-387D7B2E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77" y="3450131"/>
            <a:ext cx="2215849" cy="5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0E5DD3-EDEB-8811-3E60-3AEF8D1F95E6}"/>
              </a:ext>
            </a:extLst>
          </p:cNvPr>
          <p:cNvSpPr txBox="1"/>
          <p:nvPr/>
        </p:nvSpPr>
        <p:spPr>
          <a:xfrm>
            <a:off x="691403" y="4179927"/>
            <a:ext cx="5417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err="1">
                <a:ea typeface="+mn-lt"/>
                <a:cs typeface="+mn-lt"/>
              </a:rPr>
              <a:t>Packmol</a:t>
            </a:r>
            <a:r>
              <a:rPr lang="en-US" sz="1200" b="1" i="1" u="sng">
                <a:ea typeface="+mn-lt"/>
                <a:cs typeface="+mn-lt"/>
              </a:rPr>
              <a:t> </a:t>
            </a:r>
            <a:endParaRPr lang="en-GB" sz="1200" b="1" i="1" u="sng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Open source (python)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Good for initial system structure preparation (no MD)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E254AEC-A8F0-CF35-46E9-1DBB21CE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09" y="4267626"/>
            <a:ext cx="810729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03B0-80EB-A4F1-ABD2-40524BDC1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8F84CC-1FD5-1591-8EA7-EFDE6E5A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04BB96-077C-4E22-12C5-BE3ED43B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F1DC1EF-6D8C-3C8F-071B-7E0D70BE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LAMMPS input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B598F74D-1CFD-0977-05E0-391602FF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MD SIMULATIONS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F0E17-1CE7-CDC7-4B4C-EC1FADE44C35}"/>
              </a:ext>
            </a:extLst>
          </p:cNvPr>
          <p:cNvSpPr txBox="1"/>
          <p:nvPr/>
        </p:nvSpPr>
        <p:spPr>
          <a:xfrm>
            <a:off x="3497974" y="670035"/>
            <a:ext cx="135386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3"/>
              </a:rPr>
              <a:t>10Lect_shared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69685-69BC-F330-8146-C99FAC15CA44}"/>
              </a:ext>
            </a:extLst>
          </p:cNvPr>
          <p:cNvSpPr txBox="1"/>
          <p:nvPr/>
        </p:nvSpPr>
        <p:spPr>
          <a:xfrm>
            <a:off x="916370" y="670034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Link with files for today's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Application>Microsoft Office PowerPoint</Application>
  <PresentationFormat>On-screen Show (16:9)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Advanced simulations  of solar cell devices</vt:lpstr>
      <vt:lpstr>Why classical molecular dynamics?</vt:lpstr>
      <vt:lpstr>Classical molecular dynamics</vt:lpstr>
      <vt:lpstr>Forcefield types</vt:lpstr>
      <vt:lpstr>Forcefield - parameters</vt:lpstr>
      <vt:lpstr>Forcefield parameters example</vt:lpstr>
      <vt:lpstr>Forcefield parameters example</vt:lpstr>
      <vt:lpstr>Software</vt:lpstr>
      <vt:lpstr>LAMMPS input</vt:lpstr>
      <vt:lpstr>Application</vt:lpstr>
      <vt:lpstr>Application</vt:lpstr>
      <vt:lpstr>Application</vt:lpstr>
      <vt:lpstr>Application</vt:lpstr>
      <vt:lpstr>Application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revision>213</cp:revision>
  <cp:lastPrinted>2019-06-19T13:21:30Z</cp:lastPrinted>
  <dcterms:created xsi:type="dcterms:W3CDTF">2025-03-18T10:01:53Z</dcterms:created>
  <dcterms:modified xsi:type="dcterms:W3CDTF">2025-04-30T07:38:21Z</dcterms:modified>
</cp:coreProperties>
</file>