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147470157" r:id="rId2"/>
    <p:sldId id="2147470221" r:id="rId3"/>
    <p:sldId id="2147470222" r:id="rId4"/>
    <p:sldId id="2147470223" r:id="rId5"/>
    <p:sldId id="2147470226" r:id="rId6"/>
    <p:sldId id="2147470225" r:id="rId7"/>
    <p:sldId id="2147470224" r:id="rId8"/>
    <p:sldId id="2147470210" r:id="rId9"/>
    <p:sldId id="2147470227" r:id="rId10"/>
    <p:sldId id="2147470228" r:id="rId11"/>
    <p:sldId id="2147470229" r:id="rId12"/>
    <p:sldId id="2147470230" r:id="rId13"/>
    <p:sldId id="2147470231" r:id="rId14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677B"/>
    <a:srgbClr val="070707"/>
    <a:srgbClr val="EAF0D8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D5194-37A9-E6C6-BE5F-DAC76099DF2F}" v="137" dt="2025-04-15T21:18:55.271"/>
    <p1510:client id="{2510BAB3-AB9A-FC8E-189E-A13CAA411078}" v="12" dt="2025-04-15T16:59:41.070"/>
    <p1510:client id="{66124EAE-1FBB-4141-90B5-4012B82B07D9}" v="1507" dt="2025-04-16T07:31:29.258"/>
    <p1510:client id="{6F62D3F4-60F3-8C3F-68F1-2DEA0D13018B}" v="5" dt="2025-04-15T20:42:50.592"/>
    <p1510:client id="{875BD3CB-E08A-61C1-366F-A3B32BB71B98}" v="30" dt="2025-04-15T21:57:33.357"/>
    <p1510:client id="{CD740F7D-0571-9002-AADB-937AA4BA1157}" v="743" dt="2025-04-15T22:13:43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645"/>
  </p:normalViewPr>
  <p:slideViewPr>
    <p:cSldViewPr snapToGrid="0">
      <p:cViewPr>
        <p:scale>
          <a:sx n="169" d="100"/>
          <a:sy n="169" d="100"/>
        </p:scale>
        <p:origin x="616" y="95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14.04.25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14.04.25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45B38-78AB-6639-D599-5A092B51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B71DB8-CDBE-5A68-AD17-987DA5A66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081F6-2B57-9587-6DD2-4A2553F24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17B5AC8-0DC3-281D-6941-45431FA3CD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67BC8-87E6-BA7E-9EFE-F5ADF1DB3A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18924-0313-5CEE-2A44-ED5BB6D0E9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FA721-70CB-73C1-6D14-4817C9BDB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3025-DE8C-3219-A14A-FE3BA7E09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294DD-D395-4553-CD32-5E916F62E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BD649-5C00-170D-3191-3A5CC8053C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E214B43-8B9B-21C3-5E66-1A40208A83D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AA502-886D-8F1D-AC45-3BA0F98DA0D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16.04.25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E6EB4-23ED-47EA-3DD8-863B879B94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F6989-54EA-89B7-0586-BECED0B82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047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58480-B09F-B087-0CDA-FA7792098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1FBA63-72E4-F0AC-1D7A-13FC7B8C2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A15300-B40E-686C-906C-AC8D505B0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2364FEA-DCF4-214F-A6B8-420D4DBC4F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8B4EF-959B-8FEA-B3F6-F6352895D5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16.04.25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2450B-7C45-6D47-84E5-9E8077D6FF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9547-1E66-1ECD-D238-A2958F099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6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7C5B-C3B1-9ACF-223F-07B0CDF6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9F541-6328-37C6-DD30-4548C0A4C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68A6E-318D-BD34-F510-5A174C618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51B47EA-13F6-EC4B-F0EF-1CD182412B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DDA26-F2E9-CC42-045E-0FCCE6C4C3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16.04.25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19CF4-A52E-9FE6-6DBE-0CAEC7E5C4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474A5-E701-6C89-EF22-2352B3949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76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BB875-D747-8493-38CA-6797A2960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21C80-24D0-7020-31EF-91FAD8F53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78414-36D9-23E7-6906-265124D89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98647C9-E43A-5C86-4449-56941DA968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B4F04-DCD5-58A5-E5D9-67C9619F9B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BABAF-15E6-60A8-8703-1993D5DE7D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CD99-D588-129C-D3E5-CE3A7514D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3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68C3D-CF33-9FC8-E789-A0971DC3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1BB77-F4D2-FD46-818D-FCDE5410D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DF555E-F506-5E88-10E4-FC8A9B7FC9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827576A-174E-3E08-44DD-CDF04D8E7D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7DEA4-587B-1EC6-681B-0F5FB1CBCA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A197DE-4305-2AAF-51AC-3373AAF883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02675-42A6-F47C-0FA2-F2D0E32B2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8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A3FD6-8881-90F5-350C-BD59315D0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FB848-541D-9CFF-8334-3BAA73FB8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6F0FC4-9C65-776D-26CB-01BEAD354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F8B028D-BADB-E655-B5A7-D904B9FB15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43ECD-B4BF-BC0A-38AF-F2784308AA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7771-8FE8-BC2E-24BA-0F631C8A03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1CA15-0BCF-E113-6D96-174601E06B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77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127FA-0AF6-CB9A-2BD3-9A4723847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3BF75F-E7D3-07B0-773A-0E529069A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183769-7327-13DE-07F6-2269D2658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F345FB7-5731-C940-89F8-51AB1BB6178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22B5-47BA-D8FE-A0CD-93DD9072ABC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F1391-3597-45B5-37FD-C35D3D79DF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C2D7-10DD-62AA-2D3A-32EEEE58A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5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C514-A3DC-AB45-A4CA-1FBEC7A1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A65EDA-729C-2863-727D-537D8C1D2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69642-2D0B-B388-8D9F-B994A7A1D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F5FFB06-E4B0-60DF-C44C-D5A406E764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53168-CD2F-95ED-431F-E5AB2CC1C3E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76808-602C-509B-6793-E10CD2D2F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47B58-9132-4CB8-1C1E-B9A3F08D3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1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3004-C868-D14E-AC2D-9CB518B0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9487C-D375-523D-565D-5AE2365FB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5BBE0-B16F-4A08-6A77-A8C189B17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BA1EAD3-C5B5-E03E-380E-A52EDE8AB5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D0895-2227-D401-F740-ED70559C70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B609F-5271-3775-AC46-79A16A82C1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F9C4B-38DB-85DA-6547-17349749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4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A045A-A753-3FFA-E5AC-EBA3A06C5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24815-DB75-E389-585B-419AA9F33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CA17D-7DD3-4553-88E9-88930D49C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1D1C59E-5D2A-4D8B-A6FB-2877DC74C8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DCCCA-79FF-0B8B-5569-ADC0644186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CFB10-F52E-A453-C2D6-BAA89F0710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6EE2F-85CA-FD54-E467-FCB18CCBDD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448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0496C-6448-3CA7-F8CC-6556CF40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7BEA8A-A264-5958-0E19-F81402D70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5B9B71-9E18-6266-755D-18E596306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12E19DB-58A8-A6D1-21BB-81E25B2BAE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4F9D-D4EE-6EB2-1AD0-9A15F663F02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15.04.25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47FF1-AE3C-897B-8380-9374CEC14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2B575-476E-F702-91AA-4E29A17EE1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36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pflch-my.sharepoint.com/:f:/g/personal/virginia_carnevali_epfl_ch/EtA2fAP7tWRJpoZoKhE54G0Bh5XuQtXkCS6QI2ctAASAtw?e=JTBYN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/>
              <a:t>Advanced simulations </a:t>
            </a:r>
            <a:br>
              <a:rPr lang="en-US"/>
            </a:br>
            <a:r>
              <a:rPr lang="en-US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April 16,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DA3B9-9545-E347-CC35-C0FE1BF7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926C66-F742-5719-5115-0443FE34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ABD22D-D9F9-3725-F90B-977EFA01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B0C8123-226D-8D06-960D-B23A851F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Binding energies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C36BC6A-A8CC-B1E6-E9ED-F52B3B65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AIMD</a:t>
            </a:r>
          </a:p>
        </p:txBody>
      </p:sp>
      <p:pic>
        <p:nvPicPr>
          <p:cNvPr id="3" name="Picture 2" descr="A close-up of a structure&#10;&#10;AI-generated content may be incorrect.">
            <a:extLst>
              <a:ext uri="{FF2B5EF4-FFF2-40B4-BE49-F238E27FC236}">
                <a16:creationId xmlns:a16="http://schemas.microsoft.com/office/drawing/2014/main" id="{D0B3F848-0B18-4C1E-C586-FF5FD7A6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58" y="1684119"/>
            <a:ext cx="2936790" cy="3286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95788-A5FA-CA36-C17B-DD8970513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68" y="1883103"/>
            <a:ext cx="2753792" cy="2877208"/>
          </a:xfrm>
          <a:prstGeom prst="rect">
            <a:avLst/>
          </a:prstGeom>
        </p:spPr>
      </p:pic>
      <p:pic>
        <p:nvPicPr>
          <p:cNvPr id="7" name="Picture 6" descr="A blue and white molecule&#10;&#10;AI-generated content may be incorrect.">
            <a:extLst>
              <a:ext uri="{FF2B5EF4-FFF2-40B4-BE49-F238E27FC236}">
                <a16:creationId xmlns:a16="http://schemas.microsoft.com/office/drawing/2014/main" id="{AEB70AF4-A180-641B-BA22-3521F65E1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74" y="1005050"/>
            <a:ext cx="1008244" cy="758716"/>
          </a:xfrm>
          <a:prstGeom prst="rect">
            <a:avLst/>
          </a:prstGeom>
        </p:spPr>
      </p:pic>
      <p:pic>
        <p:nvPicPr>
          <p:cNvPr id="8" name="Picture 7" descr="A blue and white molecule&#10;&#10;AI-generated content may be incorrect.">
            <a:extLst>
              <a:ext uri="{FF2B5EF4-FFF2-40B4-BE49-F238E27FC236}">
                <a16:creationId xmlns:a16="http://schemas.microsoft.com/office/drawing/2014/main" id="{72F2C2FD-B05E-119F-FAAA-E948D49C5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901" y="543034"/>
            <a:ext cx="1160014" cy="1497725"/>
          </a:xfrm>
          <a:prstGeom prst="rect">
            <a:avLst/>
          </a:prstGeom>
        </p:spPr>
      </p:pic>
      <p:sp>
        <p:nvSpPr>
          <p:cNvPr id="9" name="Arrow: Bent 8">
            <a:extLst>
              <a:ext uri="{FF2B5EF4-FFF2-40B4-BE49-F238E27FC236}">
                <a16:creationId xmlns:a16="http://schemas.microsoft.com/office/drawing/2014/main" id="{5203CCFC-5CC7-0947-BC56-B3A9D31BF0B0}"/>
              </a:ext>
            </a:extLst>
          </p:cNvPr>
          <p:cNvSpPr/>
          <p:nvPr/>
        </p:nvSpPr>
        <p:spPr>
          <a:xfrm flipH="1">
            <a:off x="1950982" y="1290801"/>
            <a:ext cx="660180" cy="60106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76C0EED6-228F-DD04-52BA-72AF9E84501D}"/>
              </a:ext>
            </a:extLst>
          </p:cNvPr>
          <p:cNvSpPr/>
          <p:nvPr/>
        </p:nvSpPr>
        <p:spPr>
          <a:xfrm rot="-4800000" flipH="1">
            <a:off x="2747742" y="1365249"/>
            <a:ext cx="660180" cy="601061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916B-E413-90DC-A39B-C25B5135EC60}"/>
              </a:ext>
            </a:extLst>
          </p:cNvPr>
          <p:cNvSpPr txBox="1"/>
          <p:nvPr/>
        </p:nvSpPr>
        <p:spPr>
          <a:xfrm>
            <a:off x="4808839" y="927988"/>
            <a:ext cx="2757243" cy="450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>
                <a:ea typeface="+mn-lt"/>
                <a:cs typeface="+mn-lt"/>
              </a:rPr>
              <a:t>Energy difference?</a:t>
            </a:r>
            <a:endParaRPr lang="en-US" sz="2000" b="1">
              <a:cs typeface="Arial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E1305EE-2FCA-84A2-9399-E04134DB0FEC}"/>
              </a:ext>
            </a:extLst>
          </p:cNvPr>
          <p:cNvSpPr/>
          <p:nvPr/>
        </p:nvSpPr>
        <p:spPr>
          <a:xfrm>
            <a:off x="4177862" y="3044716"/>
            <a:ext cx="788275" cy="56164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2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EBCE-FE7A-0516-9E67-A59249849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0BEBAC0-1AC3-6A27-0D19-96F7A702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628ED3-2CCF-1C61-C3CA-A7CCA615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FC377EA-3219-1C6E-E169-6AA4FB25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Binding energies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D319A6F-3C5B-AD19-8A5A-C162998B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AIMD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E8139-2A38-1115-CA49-0B2920AF6C52}"/>
              </a:ext>
            </a:extLst>
          </p:cNvPr>
          <p:cNvSpPr txBox="1"/>
          <p:nvPr/>
        </p:nvSpPr>
        <p:spPr>
          <a:xfrm>
            <a:off x="308269" y="750622"/>
            <a:ext cx="4609784" cy="36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/>
              <a:t>Two different optimized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3E6BDA-023D-B2DD-7FE3-42A8174EBA65}"/>
                  </a:ext>
                </a:extLst>
              </p:cNvPr>
              <p:cNvSpPr txBox="1"/>
              <p:nvPr/>
            </p:nvSpPr>
            <p:spPr>
              <a:xfrm>
                <a:off x="1546803" y="1406444"/>
                <a:ext cx="5536196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𝑏𝑖𝑛𝑑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𝑣𝑎𝑐𝑎𝑛𝑐𝑦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𝑣𝑎𝑐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200" b="0"/>
              </a:p>
              <a:p>
                <a:endParaRPr lang="en-CH" sz="12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3E6BDA-023D-B2DD-7FE3-42A8174E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803" y="1406444"/>
                <a:ext cx="5536196" cy="5280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B9136FB-F85E-74C8-CFEA-CFE182C99F2E}"/>
              </a:ext>
            </a:extLst>
          </p:cNvPr>
          <p:cNvSpPr txBox="1"/>
          <p:nvPr/>
        </p:nvSpPr>
        <p:spPr>
          <a:xfrm>
            <a:off x="714669" y="1041023"/>
            <a:ext cx="2748967" cy="36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Absolute binding energy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FC304-60A0-E9C9-C597-70607CB033B4}"/>
              </a:ext>
            </a:extLst>
          </p:cNvPr>
          <p:cNvSpPr txBox="1"/>
          <p:nvPr/>
        </p:nvSpPr>
        <p:spPr>
          <a:xfrm>
            <a:off x="731399" y="1646816"/>
            <a:ext cx="5674164" cy="36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/>
              <a:t>Relative binding energy to </a:t>
            </a:r>
            <a:r>
              <a:rPr lang="en-GB" err="1"/>
              <a:t>formamidinium</a:t>
            </a:r>
            <a:r>
              <a:rPr lang="en-GB"/>
              <a:t> (FA) binding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2B26-7CBB-0867-49FA-06C3FCD9D145}"/>
                  </a:ext>
                </a:extLst>
              </p:cNvPr>
              <p:cNvSpPr txBox="1"/>
              <p:nvPr/>
            </p:nvSpPr>
            <p:spPr>
              <a:xfrm>
                <a:off x="573306" y="2001634"/>
                <a:ext cx="2079415" cy="3261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𝑚𝑜𝑙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𝑏𝑖𝑛𝑑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𝑏𝑖𝑛𝑑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𝐹𝐴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𝑏𝑖𝑛𝑑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CH" sz="12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942B26-7CBB-0867-49FA-06C3FCD9D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06" y="2001634"/>
                <a:ext cx="2079415" cy="326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AC795F-6A86-C521-311E-B29B90245CD3}"/>
                  </a:ext>
                </a:extLst>
              </p:cNvPr>
              <p:cNvSpPr txBox="1"/>
              <p:nvPr/>
            </p:nvSpPr>
            <p:spPr>
              <a:xfrm>
                <a:off x="-73730" y="2372937"/>
                <a:ext cx="935224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00677B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677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677B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677B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d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00677B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677B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677B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677B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𝑣𝑎𝑐𝑎𝑛𝑐𝑦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  <m:sup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𝑣𝑎𝑐</m:t>
                              </m:r>
                            </m:e>
                          </m:d>
                        </m:sup>
                      </m:sSub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𝑣𝑎𝑐𝑎𝑛𝑐𝑦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𝑣𝑎𝑐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𝐹𝐴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200" b="0"/>
              </a:p>
              <a:p>
                <a:endParaRPr lang="en-CH" sz="1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AC795F-6A86-C521-311E-B29B9024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730" y="2372937"/>
                <a:ext cx="9352240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1034D6D-C8C1-B8E9-0E2D-E425202EC826}"/>
              </a:ext>
            </a:extLst>
          </p:cNvPr>
          <p:cNvSpPr/>
          <p:nvPr/>
        </p:nvSpPr>
        <p:spPr>
          <a:xfrm>
            <a:off x="6239411" y="2295174"/>
            <a:ext cx="1773381" cy="470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E85044-A24B-DAB7-06F1-BED2777BA2B3}"/>
              </a:ext>
            </a:extLst>
          </p:cNvPr>
          <p:cNvSpPr/>
          <p:nvPr/>
        </p:nvSpPr>
        <p:spPr>
          <a:xfrm>
            <a:off x="1899501" y="2316096"/>
            <a:ext cx="1773383" cy="41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8C6FCC-8BFD-8E12-3611-B77CA5624871}"/>
              </a:ext>
            </a:extLst>
          </p:cNvPr>
          <p:cNvCxnSpPr>
            <a:cxnSpLocks/>
          </p:cNvCxnSpPr>
          <p:nvPr/>
        </p:nvCxnSpPr>
        <p:spPr>
          <a:xfrm flipV="1">
            <a:off x="3578494" y="2164691"/>
            <a:ext cx="887288" cy="20824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6BC8A0-3070-CFC8-2E51-F30C1064DA5D}"/>
              </a:ext>
            </a:extLst>
          </p:cNvPr>
          <p:cNvCxnSpPr>
            <a:cxnSpLocks/>
          </p:cNvCxnSpPr>
          <p:nvPr/>
        </p:nvCxnSpPr>
        <p:spPr>
          <a:xfrm>
            <a:off x="4521200" y="2180595"/>
            <a:ext cx="1773382" cy="2630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11A346C-674C-D17E-E6B4-993D55C81CB4}"/>
              </a:ext>
            </a:extLst>
          </p:cNvPr>
          <p:cNvSpPr txBox="1"/>
          <p:nvPr/>
        </p:nvSpPr>
        <p:spPr>
          <a:xfrm>
            <a:off x="4723732" y="1945565"/>
            <a:ext cx="4503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Problematic especially for GGA functionals (</a:t>
            </a:r>
            <a:r>
              <a:rPr lang="en-US" sz="1100" i="1" err="1">
                <a:solidFill>
                  <a:srgbClr val="FF0000"/>
                </a:solidFill>
              </a:rPr>
              <a:t>overdelocalization</a:t>
            </a:r>
            <a:r>
              <a:rPr lang="en-US" sz="1100" i="1">
                <a:solidFill>
                  <a:srgbClr val="FF0000"/>
                </a:solidFill>
              </a:rPr>
              <a:t> of 	 	   charge)</a:t>
            </a:r>
            <a:endParaRPr lang="en-CH" sz="1100" i="1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40333B-87BD-1CA6-4A75-04E3A812D81F}"/>
              </a:ext>
            </a:extLst>
          </p:cNvPr>
          <p:cNvSpPr txBox="1"/>
          <p:nvPr/>
        </p:nvSpPr>
        <p:spPr>
          <a:xfrm>
            <a:off x="347829" y="2693449"/>
            <a:ext cx="4609784" cy="36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GB"/>
              <a:t>Same optimized perovskite surface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490352-112A-8288-9B00-EFEC315F5DE7}"/>
                  </a:ext>
                </a:extLst>
              </p:cNvPr>
              <p:cNvSpPr txBox="1"/>
              <p:nvPr/>
            </p:nvSpPr>
            <p:spPr>
              <a:xfrm>
                <a:off x="714669" y="3123240"/>
                <a:ext cx="6115841" cy="340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𝑏𝑖𝑛𝑑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𝐹𝐴𝑃𝑏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e>
                        </m:d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</m:sSub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𝐹𝐴𝑃𝑏</m:t>
                            </m:r>
                            <m:sSub>
                              <m:sSub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𝑣𝑎𝑐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200"/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𝑣𝑎𝑐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𝐹𝐴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endParaRPr lang="en-CH" sz="1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490352-112A-8288-9B00-EFEC315F5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69" y="3123240"/>
                <a:ext cx="6115841" cy="3409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4FF055F8-0430-091F-C9E9-C07FF9EC0241}"/>
              </a:ext>
            </a:extLst>
          </p:cNvPr>
          <p:cNvSpPr txBox="1"/>
          <p:nvPr/>
        </p:nvSpPr>
        <p:spPr>
          <a:xfrm>
            <a:off x="347829" y="3490614"/>
            <a:ext cx="4609784" cy="365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GB"/>
              <a:t>From NVT simulation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7FB8E-B060-1C46-6771-CF4FAEDDA4FC}"/>
              </a:ext>
            </a:extLst>
          </p:cNvPr>
          <p:cNvSpPr txBox="1"/>
          <p:nvPr/>
        </p:nvSpPr>
        <p:spPr>
          <a:xfrm>
            <a:off x="4775114" y="3430035"/>
            <a:ext cx="4503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Dependent on the initial configuration of the surface with molecule</a:t>
            </a:r>
            <a:endParaRPr lang="en-CH" sz="1100" i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2DD5F1-C44F-1889-690E-C7E8175FF407}"/>
                  </a:ext>
                </a:extLst>
              </p:cNvPr>
              <p:cNvSpPr txBox="1"/>
              <p:nvPr/>
            </p:nvSpPr>
            <p:spPr>
              <a:xfrm>
                <a:off x="711627" y="4037176"/>
                <a:ext cx="6613670" cy="349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Δ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𝑏𝑖𝑛𝑑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𝑁𝑉𝑇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𝐹𝐴𝑃𝑏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e>
                                </m:d>
                              </m:e>
                              <m:sup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𝑁𝑉𝑇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𝐹𝐴𝑃𝑏</m:t>
                                    </m:r>
                                    <m:sSub>
                                      <m:sSub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𝑣𝑎𝑐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𝑚𝑜𝑙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200"/>
                  <a:t>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𝑜𝑝𝑡</m:t>
                        </m:r>
                      </m:sub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𝑣𝑎𝑐</m:t>
                            </m:r>
                          </m:e>
                        </m:d>
                      </m:sup>
                    </m:sSubSup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𝐹𝐴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endParaRPr lang="en-CH" sz="1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2DD5F1-C44F-1889-690E-C7E8175FF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7" y="4037176"/>
                <a:ext cx="6613670" cy="349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E9C04CC-7F03-4684-F55E-AD81EA2389D8}"/>
              </a:ext>
            </a:extLst>
          </p:cNvPr>
          <p:cNvSpPr txBox="1"/>
          <p:nvPr/>
        </p:nvSpPr>
        <p:spPr>
          <a:xfrm>
            <a:off x="3374385" y="4421515"/>
            <a:ext cx="5944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Long time averaging needed. Subtracting close large numbers =&gt; large error of the result </a:t>
            </a:r>
            <a:endParaRPr lang="en-CH" sz="1100" i="1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E5326-ECA0-E8B7-FD66-04C9C9F8DA47}"/>
              </a:ext>
            </a:extLst>
          </p:cNvPr>
          <p:cNvSpPr txBox="1"/>
          <p:nvPr/>
        </p:nvSpPr>
        <p:spPr>
          <a:xfrm>
            <a:off x="3431535" y="4685040"/>
            <a:ext cx="59442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rgbClr val="FF0000"/>
                </a:solidFill>
              </a:rPr>
              <a:t>Very sensitive to system equilibration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FB0C39-E521-F411-B3EB-56845E72E0BB}"/>
              </a:ext>
            </a:extLst>
          </p:cNvPr>
          <p:cNvSpPr/>
          <p:nvPr/>
        </p:nvSpPr>
        <p:spPr>
          <a:xfrm>
            <a:off x="4723733" y="659140"/>
            <a:ext cx="2845992" cy="558318"/>
          </a:xfrm>
          <a:prstGeom prst="rect">
            <a:avLst/>
          </a:prstGeom>
          <a:solidFill>
            <a:srgbClr val="E30613">
              <a:alpha val="2902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203D07-D5CF-1C88-8A43-0CFD5F7F6DBB}"/>
              </a:ext>
            </a:extLst>
          </p:cNvPr>
          <p:cNvSpPr/>
          <p:nvPr/>
        </p:nvSpPr>
        <p:spPr>
          <a:xfrm>
            <a:off x="6528062" y="168736"/>
            <a:ext cx="678730" cy="7975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BB51A7-FBCF-A7B8-D547-D5B8291C4381}"/>
                  </a:ext>
                </a:extLst>
              </p:cNvPr>
              <p:cNvSpPr txBox="1"/>
              <p:nvPr/>
            </p:nvSpPr>
            <p:spPr>
              <a:xfrm>
                <a:off x="4555646" y="883749"/>
                <a:ext cx="2294926" cy="289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𝑣𝑎𝑐𝑎𝑛𝑐𝑦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H" sz="1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9BB51A7-FBCF-A7B8-D547-D5B8291C4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46" y="883749"/>
                <a:ext cx="2294926" cy="289503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802FF6B1-EC40-CD9F-8B57-6CC42461B33C}"/>
              </a:ext>
            </a:extLst>
          </p:cNvPr>
          <p:cNvSpPr/>
          <p:nvPr/>
        </p:nvSpPr>
        <p:spPr>
          <a:xfrm>
            <a:off x="6582928" y="324968"/>
            <a:ext cx="573245" cy="59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F2EC14-A8B1-D727-E3C0-182C2B1DF17D}"/>
                  </a:ext>
                </a:extLst>
              </p:cNvPr>
              <p:cNvSpPr txBox="1"/>
              <p:nvPr/>
            </p:nvSpPr>
            <p:spPr>
              <a:xfrm>
                <a:off x="5968532" y="497446"/>
                <a:ext cx="1847651" cy="28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𝑚𝑜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(+1)</m:t>
                          </m:r>
                        </m:sup>
                      </m:sSup>
                    </m:oMath>
                  </m:oMathPara>
                </a14:m>
                <a:endParaRPr lang="en-CH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9F2EC14-A8B1-D727-E3C0-182C2B1DF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532" y="497446"/>
                <a:ext cx="1847651" cy="2846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E08F762-9B54-8339-FC30-1A654E45A1A5}"/>
              </a:ext>
            </a:extLst>
          </p:cNvPr>
          <p:cNvSpPr/>
          <p:nvPr/>
        </p:nvSpPr>
        <p:spPr>
          <a:xfrm>
            <a:off x="4521200" y="168735"/>
            <a:ext cx="3253419" cy="11377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472D136-D0DD-12C7-5B90-CE8E306CB329}"/>
              </a:ext>
            </a:extLst>
          </p:cNvPr>
          <p:cNvSpPr/>
          <p:nvPr/>
        </p:nvSpPr>
        <p:spPr>
          <a:xfrm>
            <a:off x="5260157" y="36111"/>
            <a:ext cx="1428161" cy="297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CC50AA-CFB3-E01A-C82B-C2911C8D18EB}"/>
                  </a:ext>
                </a:extLst>
              </p:cNvPr>
              <p:cNvSpPr txBox="1"/>
              <p:nvPr/>
            </p:nvSpPr>
            <p:spPr>
              <a:xfrm>
                <a:off x="4831175" y="46625"/>
                <a:ext cx="2294926" cy="289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𝐹𝐴𝑃𝑏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H" sz="12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CC50AA-CFB3-E01A-C82B-C2911C8D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175" y="46625"/>
                <a:ext cx="2294926" cy="2895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0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4" grpId="0" animBg="1"/>
      <p:bldP spid="15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3CC48-B2AE-384B-8144-E171949D9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80E4E6-64FD-B6B6-151E-DE3CF3FE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7C3788-39B2-3843-40EE-C531A9A5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7CECEF83-C884-0512-76D9-7B5A0BC2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Binding energies – CP2K input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EEB64BEF-7EB7-3CCA-5242-4F102EEE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AIMD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2D4B3-FD33-E608-8838-97C8418AE025}"/>
              </a:ext>
            </a:extLst>
          </p:cNvPr>
          <p:cNvSpPr txBox="1"/>
          <p:nvPr/>
        </p:nvSpPr>
        <p:spPr>
          <a:xfrm>
            <a:off x="3921151" y="2362670"/>
            <a:ext cx="130169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hlinkClick r:id="rId3"/>
              </a:rPr>
              <a:t>9Lect_shared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A8F05-B21C-278D-FA09-4917B068BC0D}"/>
              </a:ext>
            </a:extLst>
          </p:cNvPr>
          <p:cNvSpPr txBox="1"/>
          <p:nvPr/>
        </p:nvSpPr>
        <p:spPr>
          <a:xfrm>
            <a:off x="3204179" y="1980404"/>
            <a:ext cx="2849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Link to the folder with the material:</a:t>
            </a:r>
          </a:p>
        </p:txBody>
      </p:sp>
    </p:spTree>
    <p:extLst>
      <p:ext uri="{BB962C8B-B14F-4D97-AF65-F5344CB8AC3E}">
        <p14:creationId xmlns:p14="http://schemas.microsoft.com/office/powerpoint/2010/main" val="82406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F2673-728B-1981-3C68-BD50A8D24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731FFD-73F0-82BA-6081-AC1B9CC9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0768D7-04AC-F51E-C403-F66CF83D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FE7C95-68BC-0F58-1A25-1207C8884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Binding energies – CP2K input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6CA2045B-95D4-7AFC-7A44-F50FDF42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/>
              <a:t>AIMD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C8E75-68F2-921A-D381-4C87F9B29669}"/>
              </a:ext>
            </a:extLst>
          </p:cNvPr>
          <p:cNvSpPr txBox="1"/>
          <p:nvPr/>
        </p:nvSpPr>
        <p:spPr>
          <a:xfrm>
            <a:off x="805680" y="1048146"/>
            <a:ext cx="4290341" cy="36163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ea typeface="+mn-lt"/>
                <a:cs typeface="+mn-lt"/>
              </a:rPr>
              <a:t>&amp;DFT</a:t>
            </a:r>
            <a:endParaRPr lang="en-US" sz="1100">
              <a:cs typeface="Arial"/>
            </a:endParaRPr>
          </a:p>
          <a:p>
            <a:r>
              <a:rPr lang="en-GB" sz="1100">
                <a:ea typeface="+mn-lt"/>
                <a:cs typeface="+mn-lt"/>
              </a:rPr>
              <a:t>    CHARGE 0</a:t>
            </a:r>
            <a:endParaRPr lang="en-GB" sz="1100">
              <a:cs typeface="Arial"/>
            </a:endParaRPr>
          </a:p>
          <a:p>
            <a:r>
              <a:rPr lang="en-GB" sz="1400">
                <a:cs typeface="Arial"/>
              </a:rPr>
              <a:t>…</a:t>
            </a:r>
            <a:endParaRPr lang="en-GB"/>
          </a:p>
          <a:p>
            <a:r>
              <a:rPr lang="en-GB" sz="1100">
                <a:cs typeface="Arial"/>
              </a:rPr>
              <a:t>    &amp;POISSON</a:t>
            </a:r>
            <a:r>
              <a:rPr lang="en-US" sz="1100">
                <a:cs typeface="Arial"/>
              </a:rPr>
              <a:t> </a:t>
            </a:r>
          </a:p>
          <a:p>
            <a:r>
              <a:rPr lang="en-GB" sz="1100">
                <a:cs typeface="Arial"/>
              </a:rPr>
              <a:t>      PSOLVER ANALYTIC </a:t>
            </a:r>
          </a:p>
          <a:p>
            <a:r>
              <a:rPr lang="en-GB" sz="1100">
                <a:cs typeface="Arial"/>
              </a:rPr>
              <a:t>      PERIODIC XY </a:t>
            </a:r>
          </a:p>
          <a:p>
            <a:r>
              <a:rPr lang="en-GB" sz="1100">
                <a:cs typeface="Arial"/>
              </a:rPr>
              <a:t>    &amp;END POISSON</a:t>
            </a:r>
          </a:p>
          <a:p>
            <a:r>
              <a:rPr lang="en-GB" sz="1400">
                <a:cs typeface="Arial"/>
              </a:rPr>
              <a:t>…</a:t>
            </a:r>
          </a:p>
          <a:p>
            <a:r>
              <a:rPr lang="en-GB" sz="1100">
                <a:cs typeface="Arial"/>
              </a:rPr>
              <a:t>&amp;END DFT </a:t>
            </a:r>
          </a:p>
          <a:p>
            <a:r>
              <a:rPr lang="en-GB" sz="1100">
                <a:cs typeface="Arial"/>
              </a:rPr>
              <a:t>  &amp;SUBSYS </a:t>
            </a:r>
          </a:p>
          <a:p>
            <a:r>
              <a:rPr lang="en-GB" sz="1100">
                <a:cs typeface="Arial"/>
              </a:rPr>
              <a:t>    &amp;CELL </a:t>
            </a:r>
          </a:p>
          <a:p>
            <a:r>
              <a:rPr lang="en-GB" sz="1100">
                <a:cs typeface="Arial"/>
              </a:rPr>
              <a:t>      ABC  25.391   25.512   80.000 </a:t>
            </a:r>
          </a:p>
          <a:p>
            <a:r>
              <a:rPr lang="en-GB" sz="1100">
                <a:cs typeface="Arial"/>
              </a:rPr>
              <a:t>      PERIODIC XY </a:t>
            </a:r>
          </a:p>
          <a:p>
            <a:r>
              <a:rPr lang="en-GB" sz="1100">
                <a:cs typeface="Arial"/>
              </a:rPr>
              <a:t>    &amp;END CELL </a:t>
            </a:r>
          </a:p>
          <a:p>
            <a:r>
              <a:rPr lang="en-GB" sz="1100">
                <a:cs typeface="Arial"/>
              </a:rPr>
              <a:t>    &amp;TOPOLOGY </a:t>
            </a:r>
          </a:p>
          <a:p>
            <a:r>
              <a:rPr lang="en-GB" sz="1100">
                <a:cs typeface="Arial"/>
              </a:rPr>
              <a:t>        COORD_FILE_FORMAT PDB </a:t>
            </a:r>
          </a:p>
          <a:p>
            <a:r>
              <a:rPr lang="en-GB" sz="1100">
                <a:cs typeface="Arial"/>
              </a:rPr>
              <a:t>        COORD_FILE_NAME ./FAPbI3_SURF_BULKSIZE.pdb </a:t>
            </a:r>
          </a:p>
          <a:p>
            <a:r>
              <a:rPr lang="en-GB" sz="1100">
                <a:cs typeface="Arial"/>
              </a:rPr>
              <a:t>        CONN_FILE_FORMAT OFF </a:t>
            </a:r>
          </a:p>
          <a:p>
            <a:r>
              <a:rPr lang="en-GB" sz="1100">
                <a:cs typeface="Arial"/>
              </a:rPr>
              <a:t>    &amp;END TOPOLOGY </a:t>
            </a:r>
          </a:p>
          <a:p>
            <a:r>
              <a:rPr lang="en-GB" sz="1400">
                <a:cs typeface="Arial"/>
              </a:rPr>
              <a:t>…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EE290-27A6-B1B3-47FF-1BF78585C72F}"/>
              </a:ext>
            </a:extLst>
          </p:cNvPr>
          <p:cNvSpPr txBox="1"/>
          <p:nvPr/>
        </p:nvSpPr>
        <p:spPr>
          <a:xfrm>
            <a:off x="998832" y="663309"/>
            <a:ext cx="1014097" cy="3654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>
                <a:solidFill>
                  <a:srgbClr val="FF0000"/>
                </a:solidFill>
              </a:rPr>
              <a:t>Surface </a:t>
            </a:r>
            <a:endParaRPr lang="en-US" b="1" u="sng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5C4FE2-6980-0E44-8779-61E95568E340}"/>
              </a:ext>
            </a:extLst>
          </p:cNvPr>
          <p:cNvSpPr txBox="1"/>
          <p:nvPr/>
        </p:nvSpPr>
        <p:spPr>
          <a:xfrm>
            <a:off x="5953419" y="664897"/>
            <a:ext cx="2125347" cy="3654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>
                <a:solidFill>
                  <a:srgbClr val="FF0000"/>
                </a:solidFill>
              </a:rPr>
              <a:t>Molecule in gas-phase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5EA1D2-C3B8-BBBC-DEF8-F120876C96FA}"/>
              </a:ext>
            </a:extLst>
          </p:cNvPr>
          <p:cNvSpPr txBox="1"/>
          <p:nvPr/>
        </p:nvSpPr>
        <p:spPr>
          <a:xfrm>
            <a:off x="5274492" y="1032271"/>
            <a:ext cx="4099841" cy="41242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ea typeface="+mn-lt"/>
                <a:cs typeface="+mn-lt"/>
              </a:rPr>
              <a:t>&amp;DFT</a:t>
            </a:r>
            <a:endParaRPr lang="en-US" sz="1100">
              <a:cs typeface="Arial"/>
            </a:endParaRPr>
          </a:p>
          <a:p>
            <a:r>
              <a:rPr lang="en-GB" sz="1100">
                <a:ea typeface="+mn-lt"/>
                <a:cs typeface="+mn-lt"/>
              </a:rPr>
              <a:t>    CHARGE </a:t>
            </a:r>
            <a:r>
              <a:rPr lang="en-GB" sz="1100">
                <a:solidFill>
                  <a:srgbClr val="FF0000"/>
                </a:solidFill>
                <a:ea typeface="+mn-lt"/>
                <a:cs typeface="+mn-lt"/>
              </a:rPr>
              <a:t>+1</a:t>
            </a:r>
          </a:p>
          <a:p>
            <a:r>
              <a:rPr lang="en-GB" sz="1100">
                <a:solidFill>
                  <a:srgbClr val="FF0000"/>
                </a:solidFill>
                <a:cs typeface="Arial"/>
              </a:rPr>
              <a:t>    LSD</a:t>
            </a:r>
          </a:p>
          <a:p>
            <a:r>
              <a:rPr lang="en-GB" sz="1400">
                <a:cs typeface="Arial"/>
              </a:rPr>
              <a:t>…</a:t>
            </a:r>
            <a:endParaRPr lang="en-GB"/>
          </a:p>
          <a:p>
            <a:r>
              <a:rPr lang="en-GB" sz="1100">
                <a:cs typeface="Arial"/>
              </a:rPr>
              <a:t>    &amp;POISSON</a:t>
            </a:r>
            <a:r>
              <a:rPr lang="en-US" sz="1100">
                <a:cs typeface="Arial"/>
              </a:rPr>
              <a:t> </a:t>
            </a:r>
          </a:p>
          <a:p>
            <a:r>
              <a:rPr lang="en-GB" sz="1100">
                <a:cs typeface="Arial"/>
              </a:rPr>
              <a:t>      PSOLVER ANALYTIC </a:t>
            </a:r>
          </a:p>
          <a:p>
            <a:r>
              <a:rPr lang="en-GB" sz="1100">
                <a:cs typeface="Arial"/>
              </a:rPr>
              <a:t>      PERIODIC </a:t>
            </a:r>
            <a:r>
              <a:rPr lang="en-GB" sz="1100">
                <a:solidFill>
                  <a:srgbClr val="FF0000"/>
                </a:solidFill>
                <a:cs typeface="Arial"/>
              </a:rPr>
              <a:t>NONE</a:t>
            </a:r>
          </a:p>
          <a:p>
            <a:r>
              <a:rPr lang="en-GB" sz="1100">
                <a:cs typeface="Arial"/>
              </a:rPr>
              <a:t>    &amp;END POISSON</a:t>
            </a:r>
          </a:p>
          <a:p>
            <a:r>
              <a:rPr lang="en-GB" sz="1400">
                <a:cs typeface="Arial"/>
              </a:rPr>
              <a:t>…</a:t>
            </a:r>
          </a:p>
          <a:p>
            <a:r>
              <a:rPr lang="en-GB" sz="1100">
                <a:cs typeface="Arial"/>
              </a:rPr>
              <a:t>&amp;END DFT </a:t>
            </a:r>
          </a:p>
          <a:p>
            <a:r>
              <a:rPr lang="en-GB" sz="1100">
                <a:cs typeface="Arial"/>
              </a:rPr>
              <a:t>  &amp;SUBSYS </a:t>
            </a:r>
          </a:p>
          <a:p>
            <a:r>
              <a:rPr lang="en-GB" sz="1100">
                <a:cs typeface="Arial"/>
              </a:rPr>
              <a:t>    &amp;CELL </a:t>
            </a:r>
          </a:p>
          <a:p>
            <a:r>
              <a:rPr lang="en-GB" sz="1100">
                <a:cs typeface="Arial"/>
              </a:rPr>
              <a:t>      ABC  </a:t>
            </a:r>
            <a:r>
              <a:rPr lang="en-GB" sz="1100">
                <a:solidFill>
                  <a:srgbClr val="FF0000"/>
                </a:solidFill>
                <a:cs typeface="Arial"/>
              </a:rPr>
              <a:t>45.0  45.0  45.0 </a:t>
            </a:r>
          </a:p>
          <a:p>
            <a:r>
              <a:rPr lang="en-GB" sz="1100">
                <a:cs typeface="Arial"/>
              </a:rPr>
              <a:t>      PERIODIC </a:t>
            </a:r>
            <a:r>
              <a:rPr lang="en-GB" sz="1100">
                <a:solidFill>
                  <a:srgbClr val="FF0000"/>
                </a:solidFill>
                <a:cs typeface="Arial"/>
              </a:rPr>
              <a:t>NONE</a:t>
            </a:r>
          </a:p>
          <a:p>
            <a:r>
              <a:rPr lang="en-GB" sz="1100">
                <a:cs typeface="Arial"/>
              </a:rPr>
              <a:t>    &amp;END CELL </a:t>
            </a:r>
          </a:p>
          <a:p>
            <a:r>
              <a:rPr lang="en-GB" sz="1100">
                <a:cs typeface="Arial"/>
              </a:rPr>
              <a:t>    &amp;TOPOLOGY </a:t>
            </a:r>
          </a:p>
          <a:p>
            <a:r>
              <a:rPr lang="en-GB" sz="1100">
                <a:cs typeface="Arial"/>
              </a:rPr>
              <a:t>        COORD_FILE_FORMAT PDB </a:t>
            </a:r>
          </a:p>
          <a:p>
            <a:r>
              <a:rPr lang="en-GB" sz="1100">
                <a:cs typeface="Arial"/>
              </a:rPr>
              <a:t>        COORD_FILE_NAME ./FA.pdb </a:t>
            </a:r>
          </a:p>
          <a:p>
            <a:r>
              <a:rPr lang="en-GB" sz="1100">
                <a:solidFill>
                  <a:srgbClr val="FF0000"/>
                </a:solidFill>
                <a:ea typeface="+mn-lt"/>
                <a:cs typeface="+mn-lt"/>
              </a:rPr>
              <a:t>        &amp;CENTER_COORDINATES</a:t>
            </a:r>
            <a:endParaRPr lang="en-GB">
              <a:solidFill>
                <a:srgbClr val="FF0000"/>
              </a:solidFill>
              <a:cs typeface="Arial"/>
            </a:endParaRPr>
          </a:p>
          <a:p>
            <a:r>
              <a:rPr lang="en-GB" sz="1100">
                <a:solidFill>
                  <a:srgbClr val="FF0000"/>
                </a:solidFill>
                <a:ea typeface="+mn-lt"/>
                <a:cs typeface="+mn-lt"/>
              </a:rPr>
              <a:t>        &amp;END</a:t>
            </a:r>
            <a:endParaRPr lang="en-GB">
              <a:solidFill>
                <a:srgbClr val="FF0000"/>
              </a:solidFill>
            </a:endParaRPr>
          </a:p>
          <a:p>
            <a:r>
              <a:rPr lang="en-GB" sz="1100">
                <a:cs typeface="Arial"/>
              </a:rPr>
              <a:t>        CONN_FILE_FORMAT OFF </a:t>
            </a:r>
          </a:p>
          <a:p>
            <a:r>
              <a:rPr lang="en-GB" sz="1100">
                <a:cs typeface="Arial"/>
              </a:rPr>
              <a:t>    &amp;END TOPOLOGY </a:t>
            </a:r>
          </a:p>
          <a:p>
            <a:r>
              <a:rPr lang="en-GB" sz="1400">
                <a:cs typeface="Arial"/>
              </a:rPr>
              <a:t>…</a:t>
            </a:r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688B9F-6643-0395-A24A-501954161719}"/>
              </a:ext>
            </a:extLst>
          </p:cNvPr>
          <p:cNvCxnSpPr>
            <a:cxnSpLocks/>
          </p:cNvCxnSpPr>
          <p:nvPr/>
        </p:nvCxnSpPr>
        <p:spPr>
          <a:xfrm flipH="1" flipV="1">
            <a:off x="2531780" y="1920968"/>
            <a:ext cx="762000" cy="2094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A62970-602C-D1FE-8444-AE5A22188EAF}"/>
              </a:ext>
            </a:extLst>
          </p:cNvPr>
          <p:cNvSpPr txBox="1"/>
          <p:nvPr/>
        </p:nvSpPr>
        <p:spPr>
          <a:xfrm>
            <a:off x="3150708" y="1817405"/>
            <a:ext cx="17148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Important to keep same Poisson solver and other parameters for both calculations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A1EA75-0FFC-7256-31E9-C4BDC3BD70F6}"/>
              </a:ext>
            </a:extLst>
          </p:cNvPr>
          <p:cNvCxnSpPr>
            <a:cxnSpLocks/>
          </p:cNvCxnSpPr>
          <p:nvPr/>
        </p:nvCxnSpPr>
        <p:spPr>
          <a:xfrm flipV="1">
            <a:off x="4803493" y="2065430"/>
            <a:ext cx="730250" cy="1221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951CEF-5064-E654-C8DC-B0CD7047E638}"/>
              </a:ext>
            </a:extLst>
          </p:cNvPr>
          <p:cNvCxnSpPr>
            <a:cxnSpLocks/>
          </p:cNvCxnSpPr>
          <p:nvPr/>
        </p:nvCxnSpPr>
        <p:spPr>
          <a:xfrm flipH="1">
            <a:off x="6757705" y="2165350"/>
            <a:ext cx="769937" cy="1080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66EF5E-FB16-EB33-2A65-BF117C142DD4}"/>
              </a:ext>
            </a:extLst>
          </p:cNvPr>
          <p:cNvCxnSpPr>
            <a:cxnSpLocks/>
          </p:cNvCxnSpPr>
          <p:nvPr/>
        </p:nvCxnSpPr>
        <p:spPr>
          <a:xfrm flipH="1">
            <a:off x="6894231" y="2254250"/>
            <a:ext cx="650874" cy="120341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2535DFE-2574-8D48-4CAD-1A42697BB19E}"/>
              </a:ext>
            </a:extLst>
          </p:cNvPr>
          <p:cNvSpPr txBox="1"/>
          <p:nvPr/>
        </p:nvSpPr>
        <p:spPr>
          <a:xfrm>
            <a:off x="7017858" y="1310993"/>
            <a:ext cx="171489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Non-periodic calculation (to avoid interaction of molecule with its own periodic image)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AB0DFB-B064-F254-87DF-782C8D987413}"/>
              </a:ext>
            </a:extLst>
          </p:cNvPr>
          <p:cNvSpPr txBox="1"/>
          <p:nvPr/>
        </p:nvSpPr>
        <p:spPr>
          <a:xfrm>
            <a:off x="7321070" y="3098518"/>
            <a:ext cx="17148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Larger box leads to more precise energies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C41A6B-3787-3FBE-8953-B2E17D0DE107}"/>
              </a:ext>
            </a:extLst>
          </p:cNvPr>
          <p:cNvCxnSpPr>
            <a:cxnSpLocks/>
          </p:cNvCxnSpPr>
          <p:nvPr/>
        </p:nvCxnSpPr>
        <p:spPr>
          <a:xfrm flipH="1">
            <a:off x="7083142" y="3268662"/>
            <a:ext cx="349251" cy="12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0A98D0-BDEC-32CA-9853-C2124A3AABC2}"/>
              </a:ext>
            </a:extLst>
          </p:cNvPr>
          <p:cNvCxnSpPr>
            <a:cxnSpLocks/>
          </p:cNvCxnSpPr>
          <p:nvPr/>
        </p:nvCxnSpPr>
        <p:spPr>
          <a:xfrm flipH="1" flipV="1">
            <a:off x="7494305" y="4272056"/>
            <a:ext cx="492125" cy="824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94BEC44-30F6-1C01-E166-93BA74BDDC81}"/>
              </a:ext>
            </a:extLst>
          </p:cNvPr>
          <p:cNvSpPr txBox="1"/>
          <p:nvPr/>
        </p:nvSpPr>
        <p:spPr>
          <a:xfrm>
            <a:off x="7616345" y="4314543"/>
            <a:ext cx="142120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200" dirty="0" err="1">
                <a:solidFill>
                  <a:schemeClr val="accent1"/>
                </a:solidFill>
              </a:rPr>
              <a:t>Center</a:t>
            </a:r>
            <a:r>
              <a:rPr lang="en-GB" sz="1200" dirty="0">
                <a:solidFill>
                  <a:schemeClr val="accent1"/>
                </a:solidFill>
              </a:rPr>
              <a:t> molecule in the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7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5" grpId="0"/>
      <p:bldP spid="27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479C-BF24-AC44-7B05-E0D3DC5F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1AA7B8-35C7-8D6F-5DF7-C7D1562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1EA9D6-9D95-77CF-C431-23D9BC25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A913B56-224F-5D2E-69DA-32E78E77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MD simulations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3E0E64FC-3E18-87A9-4228-0A4C1C503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MD SIMULATIONS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AD7B7-3501-6435-80B9-60F1C1BAE5AF}"/>
              </a:ext>
            </a:extLst>
          </p:cNvPr>
          <p:cNvSpPr txBox="1"/>
          <p:nvPr/>
        </p:nvSpPr>
        <p:spPr>
          <a:xfrm>
            <a:off x="1031311" y="700545"/>
            <a:ext cx="4574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Obtain ensemble average from trajectory: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74C35-A189-C170-0AEA-6889D458FC1A}"/>
                  </a:ext>
                </a:extLst>
              </p:cNvPr>
              <p:cNvSpPr txBox="1"/>
              <p:nvPr/>
            </p:nvSpPr>
            <p:spPr>
              <a:xfrm>
                <a:off x="1119234" y="1090114"/>
                <a:ext cx="3632276" cy="54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474C35-A189-C170-0AEA-6889D458F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34" y="1090114"/>
                <a:ext cx="3632276" cy="544893"/>
              </a:xfrm>
              <a:prstGeom prst="rect">
                <a:avLst/>
              </a:prstGeom>
              <a:blipFill>
                <a:blip r:embed="rId3"/>
                <a:stretch>
                  <a:fillRect l="-7343" t="-159091" r="-699" b="-2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C4803-2FF2-C23A-5532-29BC45764A8D}"/>
                  </a:ext>
                </a:extLst>
              </p:cNvPr>
              <p:cNvSpPr txBox="1"/>
              <p:nvPr/>
            </p:nvSpPr>
            <p:spPr>
              <a:xfrm>
                <a:off x="5190505" y="1333219"/>
                <a:ext cx="157528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200" dirty="0"/>
                  <a:t>=probability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4C4803-2FF2-C23A-5532-29BC4576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05" y="1333219"/>
                <a:ext cx="1575289" cy="276999"/>
              </a:xfrm>
              <a:prstGeom prst="rect">
                <a:avLst/>
              </a:prstGeom>
              <a:blipFill>
                <a:blip r:embed="rId4"/>
                <a:stretch>
                  <a:fillRect t="-4545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8E1368-8D2D-5F34-1975-0F7C733E7B4E}"/>
                  </a:ext>
                </a:extLst>
              </p:cNvPr>
              <p:cNvSpPr txBox="1"/>
              <p:nvPr/>
            </p:nvSpPr>
            <p:spPr>
              <a:xfrm>
                <a:off x="5190505" y="1018344"/>
                <a:ext cx="157528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200" dirty="0"/>
                  <a:t>=property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8E1368-8D2D-5F34-1975-0F7C733E7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505" y="1018344"/>
                <a:ext cx="1575289" cy="276999"/>
              </a:xfrm>
              <a:prstGeom prst="rect">
                <a:avLst/>
              </a:prstGeom>
              <a:blipFill>
                <a:blip r:embed="rId5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302B73-C441-4325-3876-D80B8FD327E8}"/>
                  </a:ext>
                </a:extLst>
              </p:cNvPr>
              <p:cNvSpPr txBox="1"/>
              <p:nvPr/>
            </p:nvSpPr>
            <p:spPr>
              <a:xfrm>
                <a:off x="6449477" y="1333219"/>
                <a:ext cx="157528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1200" dirty="0"/>
                  <a:t>=position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302B73-C441-4325-3876-D80B8FD32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477" y="1333219"/>
                <a:ext cx="1575289" cy="276999"/>
              </a:xfrm>
              <a:prstGeom prst="rect">
                <a:avLst/>
              </a:prstGeom>
              <a:blipFill>
                <a:blip r:embed="rId6"/>
                <a:stretch>
                  <a:fillRect t="-4545"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88D85C-26A4-8CB4-FBC0-2313AB557966}"/>
                  </a:ext>
                </a:extLst>
              </p:cNvPr>
              <p:cNvSpPr txBox="1"/>
              <p:nvPr/>
            </p:nvSpPr>
            <p:spPr>
              <a:xfrm>
                <a:off x="6449477" y="1018344"/>
                <a:ext cx="1575289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1200" dirty="0"/>
                  <a:t>=momenta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88D85C-26A4-8CB4-FBC0-2313AB557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477" y="1018344"/>
                <a:ext cx="1575289" cy="276999"/>
              </a:xfrm>
              <a:prstGeom prst="rect">
                <a:avLst/>
              </a:prstGeom>
              <a:blipFill>
                <a:blip r:embed="rId7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737BCAC-F7E4-3E5C-F0F1-0B971853C4D6}"/>
              </a:ext>
            </a:extLst>
          </p:cNvPr>
          <p:cNvSpPr txBox="1"/>
          <p:nvPr/>
        </p:nvSpPr>
        <p:spPr>
          <a:xfrm>
            <a:off x="1031311" y="2044354"/>
            <a:ext cx="4574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a typeface="+mn-lt"/>
                <a:cs typeface="+mn-lt"/>
              </a:rPr>
              <a:t>Solve equation of motion: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2E18C8-201C-44CB-DF17-6F8BACE8C958}"/>
                  </a:ext>
                </a:extLst>
              </p:cNvPr>
              <p:cNvSpPr txBox="1"/>
              <p:nvPr/>
            </p:nvSpPr>
            <p:spPr>
              <a:xfrm>
                <a:off x="3231524" y="2078980"/>
                <a:ext cx="799000" cy="207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2E18C8-201C-44CB-DF17-6F8BACE8C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524" y="2078980"/>
                <a:ext cx="799000" cy="207749"/>
              </a:xfrm>
              <a:prstGeom prst="rect">
                <a:avLst/>
              </a:prstGeom>
              <a:blipFill>
                <a:blip r:embed="rId8"/>
                <a:stretch>
                  <a:fillRect l="-3125" t="-11765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C653AB-281A-AB81-7A3A-E8734D2AB870}"/>
                  </a:ext>
                </a:extLst>
              </p:cNvPr>
              <p:cNvSpPr txBox="1"/>
              <p:nvPr/>
            </p:nvSpPr>
            <p:spPr>
              <a:xfrm>
                <a:off x="4751510" y="1936947"/>
                <a:ext cx="1647631" cy="422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C653AB-281A-AB81-7A3A-E8734D2AB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10" y="1936947"/>
                <a:ext cx="1647631" cy="422167"/>
              </a:xfrm>
              <a:prstGeom prst="rect">
                <a:avLst/>
              </a:prstGeom>
              <a:blipFill>
                <a:blip r:embed="rId9"/>
                <a:stretch>
                  <a:fillRect l="-758" r="-2273" b="-1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28CE5F-2B4B-1030-B26A-CD6AE7E36F2C}"/>
                  </a:ext>
                </a:extLst>
              </p:cNvPr>
              <p:cNvSpPr/>
              <p:nvPr/>
            </p:nvSpPr>
            <p:spPr>
              <a:xfrm>
                <a:off x="1031311" y="2493110"/>
                <a:ext cx="6993455" cy="852195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Ensemble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061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 </a:t>
                </a:r>
                <a:r>
                  <a:rPr lang="en-US" sz="1200" dirty="0">
                    <a:solidFill>
                      <a:srgbClr val="413C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microstates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1200" dirty="0">
                    <a:solidFill>
                      <a:srgbClr val="413C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that are accessible to the simulation and provide probability for each microstate 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828CE5F-2B4B-1030-B26A-CD6AE7E36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11" y="2493110"/>
                <a:ext cx="6993455" cy="8521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5D6F3B-F4A6-8B23-7A89-B5728B8F7B4F}"/>
                  </a:ext>
                </a:extLst>
              </p:cNvPr>
              <p:cNvSpPr/>
              <p:nvPr/>
            </p:nvSpPr>
            <p:spPr>
              <a:xfrm>
                <a:off x="2146212" y="3394558"/>
                <a:ext cx="1981520" cy="1478518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r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lang="en-US" sz="1200" dirty="0">
                    <a:solidFill>
                      <a:srgbClr val="413C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Particle number </a:t>
                </a:r>
                <a:r>
                  <a:rPr lang="en-US" sz="1200" b="1" dirty="0">
                    <a:solidFill>
                      <a:srgbClr val="413C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</a:p>
              <a:p>
                <a:pPr marL="0" marR="0" lvl="0" indent="0" algn="r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Volume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</a:t>
                </a:r>
              </a:p>
              <a:p>
                <a:pPr marL="0" marR="0" lvl="0" indent="0" algn="r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lang="en-US" sz="1200" dirty="0">
                    <a:solidFill>
                      <a:srgbClr val="413C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</a:t>
                </a:r>
                <a:r>
                  <a:rPr lang="en-US" sz="1200" b="1" dirty="0">
                    <a:solidFill>
                      <a:srgbClr val="413C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</a:p>
              <a:p>
                <a:pPr marL="0" marR="0" lvl="0" indent="0" algn="r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Chemical potential </a:t>
                </a:r>
                <a14:m>
                  <m:oMath xmlns:m="http://schemas.openxmlformats.org/officeDocument/2006/math">
                    <m:r>
                      <a:rPr kumimoji="0" lang="en-US" sz="1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13C3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13C3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r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lang="en-US" sz="1200" dirty="0">
                    <a:solidFill>
                      <a:srgbClr val="413C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Pressure</a:t>
                </a:r>
                <a:r>
                  <a:rPr lang="en-US" sz="1200" b="1" dirty="0">
                    <a:solidFill>
                      <a:srgbClr val="413C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</a:p>
              <a:p>
                <a:pPr marL="0" marR="0" lvl="0" indent="0" algn="r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Temperature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 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A5D6F3B-F4A6-8B23-7A89-B5728B8F7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12" y="3394558"/>
                <a:ext cx="1981520" cy="1478518"/>
              </a:xfrm>
              <a:prstGeom prst="rect">
                <a:avLst/>
              </a:prstGeom>
              <a:blipFill>
                <a:blip r:embed="rId11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573DC825-98C3-A094-E7A6-59629B396F17}"/>
              </a:ext>
            </a:extLst>
          </p:cNvPr>
          <p:cNvSpPr/>
          <p:nvPr/>
        </p:nvSpPr>
        <p:spPr>
          <a:xfrm>
            <a:off x="4545522" y="3394558"/>
            <a:ext cx="1981520" cy="1478518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NVE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microcanonical</a:t>
            </a:r>
          </a:p>
          <a:p>
            <a:pPr marL="0" marR="0" lvl="0" indent="0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NVT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canonical</a:t>
            </a:r>
          </a:p>
          <a:p>
            <a:pPr marL="0" marR="0" lvl="0" indent="0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1200" b="1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NPT</a:t>
            </a:r>
            <a:r>
              <a:rPr lang="en-US" sz="12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isothermal-isobaric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A62E458-4037-7DE1-A034-5912719063BA}"/>
              </a:ext>
            </a:extLst>
          </p:cNvPr>
          <p:cNvCxnSpPr>
            <a:cxnSpLocks/>
          </p:cNvCxnSpPr>
          <p:nvPr/>
        </p:nvCxnSpPr>
        <p:spPr>
          <a:xfrm>
            <a:off x="4331677" y="3493482"/>
            <a:ext cx="0" cy="13012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3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4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1E961-2015-FE08-8771-9C004DBA8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BE52C3-6417-43DA-0973-A194E7683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B04502-377E-7295-E7A2-355197E9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2303C6C-67A1-A43E-A1D0-2AEB819B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Temperature calculation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5A227D91-1B81-98EC-5024-FA6E5A46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TEMPERATURE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4FE05-10A5-BB5C-1D76-F927F71FD3DA}"/>
              </a:ext>
            </a:extLst>
          </p:cNvPr>
          <p:cNvSpPr txBox="1"/>
          <p:nvPr/>
        </p:nvSpPr>
        <p:spPr>
          <a:xfrm>
            <a:off x="1044981" y="1695735"/>
            <a:ext cx="28460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ea typeface="+mn-lt"/>
                <a:cs typeface="+mn-lt"/>
              </a:rPr>
              <a:t>Average kinetic energy of gas particles: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6E5390-59CA-8EDC-F365-8AFC819C9362}"/>
                  </a:ext>
                </a:extLst>
              </p:cNvPr>
              <p:cNvSpPr txBox="1"/>
              <p:nvPr/>
            </p:nvSpPr>
            <p:spPr>
              <a:xfrm>
                <a:off x="3892523" y="1617277"/>
                <a:ext cx="1077987" cy="388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6E5390-59CA-8EDC-F365-8AFC819C9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23" y="1617277"/>
                <a:ext cx="1077987" cy="388953"/>
              </a:xfrm>
              <a:prstGeom prst="rect">
                <a:avLst/>
              </a:prstGeom>
              <a:blipFill>
                <a:blip r:embed="rId3"/>
                <a:stretch>
                  <a:fillRect t="-3226" r="-2326" b="-16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CC06E8-7E97-8C76-420D-1021110E7429}"/>
                  </a:ext>
                </a:extLst>
              </p:cNvPr>
              <p:cNvSpPr txBox="1"/>
              <p:nvPr/>
            </p:nvSpPr>
            <p:spPr>
              <a:xfrm>
                <a:off x="1044981" y="882096"/>
                <a:ext cx="284608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200" dirty="0">
                    <a:ea typeface="+mn-lt"/>
                    <a:cs typeface="+mn-lt"/>
                  </a:rPr>
                  <a:t>Kinetic energy (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200" dirty="0">
                    <a:ea typeface="+mn-lt"/>
                    <a:cs typeface="+mn-lt"/>
                  </a:rPr>
                  <a:t>) of gas particles:</a:t>
                </a:r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CC06E8-7E97-8C76-420D-1021110E7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1" y="882096"/>
                <a:ext cx="2846084" cy="276999"/>
              </a:xfrm>
              <a:prstGeom prst="rect">
                <a:avLst/>
              </a:prstGeom>
              <a:blipFill>
                <a:blip r:embed="rId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97A566-7007-0E08-70F5-254ED455FBAA}"/>
                  </a:ext>
                </a:extLst>
              </p:cNvPr>
              <p:cNvSpPr txBox="1"/>
              <p:nvPr/>
            </p:nvSpPr>
            <p:spPr>
              <a:xfrm>
                <a:off x="3892523" y="728085"/>
                <a:ext cx="956352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97A566-7007-0E08-70F5-254ED455F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523" y="728085"/>
                <a:ext cx="956352" cy="584199"/>
              </a:xfrm>
              <a:prstGeom prst="rect">
                <a:avLst/>
              </a:prstGeom>
              <a:blipFill>
                <a:blip r:embed="rId5"/>
                <a:stretch>
                  <a:fillRect l="-32895" t="-121277" r="-11842" b="-185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91B230-E48E-5F91-9CD4-9216409215E2}"/>
                  </a:ext>
                </a:extLst>
              </p:cNvPr>
              <p:cNvSpPr txBox="1"/>
              <p:nvPr/>
            </p:nvSpPr>
            <p:spPr>
              <a:xfrm>
                <a:off x="5549987" y="1091271"/>
                <a:ext cx="2407326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91B230-E48E-5F91-9CD4-921640921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987" y="1091271"/>
                <a:ext cx="2407326" cy="584199"/>
              </a:xfrm>
              <a:prstGeom prst="rect">
                <a:avLst/>
              </a:prstGeom>
              <a:blipFill>
                <a:blip r:embed="rId6"/>
                <a:stretch>
                  <a:fillRect l="-12042" t="-119149" r="-524" b="-1872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50E4917A-F5FB-C830-F7F0-DC6627987DA6}"/>
              </a:ext>
            </a:extLst>
          </p:cNvPr>
          <p:cNvSpPr/>
          <p:nvPr/>
        </p:nvSpPr>
        <p:spPr>
          <a:xfrm>
            <a:off x="5201595" y="960866"/>
            <a:ext cx="132055" cy="873369"/>
          </a:xfrm>
          <a:prstGeom prst="rightBrace">
            <a:avLst>
              <a:gd name="adj1" fmla="val 48305"/>
              <a:gd name="adj2" fmla="val 5064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EB7238-E9B5-85E8-EC3A-98BC4A853387}"/>
                  </a:ext>
                </a:extLst>
              </p:cNvPr>
              <p:cNvSpPr/>
              <p:nvPr/>
            </p:nvSpPr>
            <p:spPr>
              <a:xfrm>
                <a:off x="1044981" y="2190058"/>
                <a:ext cx="3357413" cy="852195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30613"/>
                  </a:buClr>
                  <a:buSzPct val="90000"/>
                  <a:buFont typeface="Wingdings" pitchFamily="2" charset="2"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Velocity</a:t>
                </a:r>
                <a:r>
                  <a:rPr kumimoji="0" lang="en-US" sz="1200" b="1" i="0" u="none" strike="noStrike" kern="1200" cap="none" spc="0" normalizeH="0" noProof="0" dirty="0">
                    <a:ln>
                      <a:noFill/>
                    </a:ln>
                    <a:solidFill>
                      <a:srgbClr val="413C3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rescaling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3061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– </a:t>
                </a:r>
                <a:r>
                  <a:rPr lang="en-US" sz="1200" dirty="0">
                    <a:solidFill>
                      <a:srgbClr val="413C3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multiply velocities by a factor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413C3A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to obtain the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413C3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desired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413C3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413C3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413C3A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13C3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0EB7238-E9B5-85E8-EC3A-98BC4A8533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981" y="2190058"/>
                <a:ext cx="3357413" cy="8521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1E459B-FB4A-8A24-8E8B-D572C8DE9A5A}"/>
                  </a:ext>
                </a:extLst>
              </p:cNvPr>
              <p:cNvSpPr txBox="1"/>
              <p:nvPr/>
            </p:nvSpPr>
            <p:spPr>
              <a:xfrm>
                <a:off x="970599" y="3114405"/>
                <a:ext cx="3460917" cy="584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1E459B-FB4A-8A24-8E8B-D572C8DE9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99" y="3114405"/>
                <a:ext cx="3460917" cy="584199"/>
              </a:xfrm>
              <a:prstGeom prst="rect">
                <a:avLst/>
              </a:prstGeom>
              <a:blipFill>
                <a:blip r:embed="rId8"/>
                <a:stretch>
                  <a:fillRect t="-119149" b="-185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EA3D07-176D-EE65-90F1-B8684B46CA76}"/>
                  </a:ext>
                </a:extLst>
              </p:cNvPr>
              <p:cNvSpPr txBox="1"/>
              <p:nvPr/>
            </p:nvSpPr>
            <p:spPr>
              <a:xfrm>
                <a:off x="1499905" y="4257000"/>
                <a:ext cx="823046" cy="613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EA3D07-176D-EE65-90F1-B8684B46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05" y="4257000"/>
                <a:ext cx="823046" cy="613822"/>
              </a:xfrm>
              <a:prstGeom prst="rect">
                <a:avLst/>
              </a:prstGeom>
              <a:blipFill>
                <a:blip r:embed="rId9"/>
                <a:stretch>
                  <a:fillRect l="-4615" r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628F10-1557-32BC-CF73-3C9CEBE990DF}"/>
                  </a:ext>
                </a:extLst>
              </p:cNvPr>
              <p:cNvSpPr txBox="1"/>
              <p:nvPr/>
            </p:nvSpPr>
            <p:spPr>
              <a:xfrm>
                <a:off x="1049569" y="3843925"/>
                <a:ext cx="1723717" cy="300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628F10-1557-32BC-CF73-3C9CEBE99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69" y="3843925"/>
                <a:ext cx="1723717" cy="300082"/>
              </a:xfrm>
              <a:prstGeom prst="rect">
                <a:avLst/>
              </a:prstGeom>
              <a:blipFill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142D975-B0CB-83E1-3445-67D183EE2F36}"/>
              </a:ext>
            </a:extLst>
          </p:cNvPr>
          <p:cNvGrpSpPr/>
          <p:nvPr/>
        </p:nvGrpSpPr>
        <p:grpSpPr>
          <a:xfrm>
            <a:off x="5056268" y="2257106"/>
            <a:ext cx="2628895" cy="2552335"/>
            <a:chOff x="5690037" y="2168955"/>
            <a:chExt cx="2628895" cy="2552335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244533A-BFF9-4F89-88D5-527D4AF8E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6577" y="2295331"/>
              <a:ext cx="0" cy="2425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01D4E8B-5BCF-5931-EE3E-B0886070894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903017" y="2300944"/>
              <a:ext cx="0" cy="24259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99D465C-0068-F5EA-129E-785EB17439E2}"/>
                </a:ext>
              </a:extLst>
            </p:cNvPr>
            <p:cNvSpPr/>
            <p:nvPr/>
          </p:nvSpPr>
          <p:spPr>
            <a:xfrm>
              <a:off x="6070285" y="2706327"/>
              <a:ext cx="1629697" cy="16276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ECF49E3-3430-2618-EFD3-15A61000E6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7612" y="2797767"/>
              <a:ext cx="1446585" cy="144475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7526FD-A031-19C8-C830-908C6CDBDE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49167" y="2889207"/>
              <a:ext cx="1263473" cy="126187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FD65400-E121-33F2-619A-2C07C2527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40722" y="2980647"/>
              <a:ext cx="1080361" cy="107899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DBD416-1EAE-16DB-5D06-E49E760480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2277" y="3072087"/>
              <a:ext cx="897249" cy="8961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EE989F-0D6F-3259-0E69-62C3C91F26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9509" y="3163527"/>
              <a:ext cx="714137" cy="71323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778B0F-C69C-AEDF-B583-D08920D36B71}"/>
                    </a:ext>
                  </a:extLst>
                </p:cNvPr>
                <p:cNvSpPr txBox="1"/>
                <p:nvPr/>
              </p:nvSpPr>
              <p:spPr>
                <a:xfrm>
                  <a:off x="6800678" y="2168955"/>
                  <a:ext cx="377988" cy="3000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B778B0F-C69C-AEDF-B583-D08920D36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0678" y="2168955"/>
                  <a:ext cx="377988" cy="300082"/>
                </a:xfrm>
                <a:prstGeom prst="rect">
                  <a:avLst/>
                </a:prstGeom>
                <a:blipFill>
                  <a:blip r:embed="rId11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A18567F-137F-BDD0-2E9B-3EB5EAFE0DC2}"/>
                    </a:ext>
                  </a:extLst>
                </p:cNvPr>
                <p:cNvSpPr txBox="1"/>
                <p:nvPr/>
              </p:nvSpPr>
              <p:spPr>
                <a:xfrm>
                  <a:off x="7940944" y="3468031"/>
                  <a:ext cx="377988" cy="3000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A18567F-137F-BDD0-2E9B-3EB5EAFE0D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944" y="3468031"/>
                  <a:ext cx="377988" cy="30008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71ACE1-1EA7-72D1-2B31-35EB3B906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4197" y="3675211"/>
              <a:ext cx="82397" cy="22686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1167AA2-B233-ED44-7D69-2C1F24004D3C}"/>
                </a:ext>
              </a:extLst>
            </p:cNvPr>
            <p:cNvCxnSpPr>
              <a:cxnSpLocks/>
            </p:cNvCxnSpPr>
            <p:nvPr/>
          </p:nvCxnSpPr>
          <p:spPr>
            <a:xfrm>
              <a:off x="7588539" y="3655574"/>
              <a:ext cx="112653" cy="2133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9E1A520-70DE-EF01-BF50-4F7FC27115DD}"/>
                </a:ext>
              </a:extLst>
            </p:cNvPr>
            <p:cNvCxnSpPr>
              <a:cxnSpLocks/>
            </p:cNvCxnSpPr>
            <p:nvPr/>
          </p:nvCxnSpPr>
          <p:spPr>
            <a:xfrm>
              <a:off x="7594254" y="3372273"/>
              <a:ext cx="3540" cy="27941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C3BC14E-B4AD-8401-248A-EFE2A3AA15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5425" y="3373323"/>
              <a:ext cx="188829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CDCFB97-E407-1C89-ABF1-58B90AE9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366999" y="3269696"/>
              <a:ext cx="33665" cy="10257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9356909-0DC9-FCE7-4DB0-C23E4B7B6D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0586" y="3234214"/>
              <a:ext cx="84471" cy="3548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2FE1F66-44A4-9A51-0888-0F79F1A67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43629" y="3113525"/>
              <a:ext cx="27381" cy="11072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2B893B5-F9A0-E94F-8924-E40E09BE24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9070" y="3054443"/>
              <a:ext cx="89267" cy="5908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2F1AD07-B522-1C50-309A-291CF4D363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52072" y="2857580"/>
              <a:ext cx="212826" cy="19686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CB8384E5-4B50-9153-966D-51736DA0E4A7}"/>
              </a:ext>
            </a:extLst>
          </p:cNvPr>
          <p:cNvSpPr/>
          <p:nvPr/>
        </p:nvSpPr>
        <p:spPr>
          <a:xfrm>
            <a:off x="6802956" y="2392663"/>
            <a:ext cx="1764413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correspond to an ensemble!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4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22" grpId="0"/>
      <p:bldP spid="23" grpId="0"/>
      <p:bldP spid="26" grpId="0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032B3-4E2A-4B91-C2E3-D914C35DE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ED3965-24F4-28B4-711F-FEEE0724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6B4394-7740-0CBF-FD3A-3B4135E88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3F9E9D5-A210-B01C-AFE1-46D1A192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Berendsen thermostats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0D6064C4-ACE1-2E18-4573-F94B076C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106183" y="2782384"/>
            <a:ext cx="3341052" cy="911524"/>
          </a:xfrm>
        </p:spPr>
        <p:txBody>
          <a:bodyPr/>
          <a:lstStyle/>
          <a:p>
            <a:r>
              <a:rPr lang="en-US" dirty="0"/>
              <a:t>THERMOSTATS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E0AD57-4A6D-ABF2-A906-3F5B28F3915B}"/>
              </a:ext>
            </a:extLst>
          </p:cNvPr>
          <p:cNvGrpSpPr/>
          <p:nvPr/>
        </p:nvGrpSpPr>
        <p:grpSpPr>
          <a:xfrm>
            <a:off x="1016858" y="1694501"/>
            <a:ext cx="1997050" cy="1769611"/>
            <a:chOff x="1095675" y="802139"/>
            <a:chExt cx="1997050" cy="176961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9028465-0C0F-0467-6C08-3088441263DF}"/>
                </a:ext>
              </a:extLst>
            </p:cNvPr>
            <p:cNvSpPr/>
            <p:nvPr/>
          </p:nvSpPr>
          <p:spPr>
            <a:xfrm>
              <a:off x="1095675" y="802139"/>
              <a:ext cx="1997050" cy="1769611"/>
            </a:xfrm>
            <a:prstGeom prst="roundRect">
              <a:avLst>
                <a:gd name="adj" fmla="val 9438"/>
              </a:avLst>
            </a:prstGeom>
            <a:ln w="19050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949D673-9617-DC11-4843-400C7E857C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4153" y="1138318"/>
              <a:ext cx="1340094" cy="941832"/>
            </a:xfrm>
            <a:prstGeom prst="roundRect">
              <a:avLst>
                <a:gd name="adj" fmla="val 9438"/>
              </a:avLst>
            </a:prstGeom>
            <a:ln w="1905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F029944-7B91-1ED8-26F0-946C9E1B71C4}"/>
                </a:ext>
              </a:extLst>
            </p:cNvPr>
            <p:cNvCxnSpPr>
              <a:cxnSpLocks/>
            </p:cNvCxnSpPr>
            <p:nvPr/>
          </p:nvCxnSpPr>
          <p:spPr>
            <a:xfrm>
              <a:off x="1676069" y="995211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4EB3A1D-BDAE-38A2-6C66-986068F6741A}"/>
                </a:ext>
              </a:extLst>
            </p:cNvPr>
            <p:cNvCxnSpPr>
              <a:cxnSpLocks/>
            </p:cNvCxnSpPr>
            <p:nvPr/>
          </p:nvCxnSpPr>
          <p:spPr>
            <a:xfrm>
              <a:off x="1952906" y="995211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B6F7A7-4EB3-D078-88E6-CB49C793C9D6}"/>
                </a:ext>
              </a:extLst>
            </p:cNvPr>
            <p:cNvCxnSpPr>
              <a:cxnSpLocks/>
            </p:cNvCxnSpPr>
            <p:nvPr/>
          </p:nvCxnSpPr>
          <p:spPr>
            <a:xfrm>
              <a:off x="2226974" y="995210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C29343-56DE-1EC9-96E7-416FE8ABEB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3824" y="995210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2C23659-B0C1-15F2-2C18-A35FF66E2C6B}"/>
                </a:ext>
              </a:extLst>
            </p:cNvPr>
            <p:cNvCxnSpPr>
              <a:cxnSpLocks/>
            </p:cNvCxnSpPr>
            <p:nvPr/>
          </p:nvCxnSpPr>
          <p:spPr>
            <a:xfrm>
              <a:off x="1676069" y="1937043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C674FBE-FCDE-0791-8D5B-F9083FD948E4}"/>
                </a:ext>
              </a:extLst>
            </p:cNvPr>
            <p:cNvCxnSpPr>
              <a:cxnSpLocks/>
            </p:cNvCxnSpPr>
            <p:nvPr/>
          </p:nvCxnSpPr>
          <p:spPr>
            <a:xfrm>
              <a:off x="1952906" y="1937043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9BBF0D-0561-0B55-127C-0944CFB27D3A}"/>
                </a:ext>
              </a:extLst>
            </p:cNvPr>
            <p:cNvCxnSpPr>
              <a:cxnSpLocks/>
            </p:cNvCxnSpPr>
            <p:nvPr/>
          </p:nvCxnSpPr>
          <p:spPr>
            <a:xfrm>
              <a:off x="2226974" y="1937042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2569901-A75A-2C81-0321-6B1C5B23CE3D}"/>
                </a:ext>
              </a:extLst>
            </p:cNvPr>
            <p:cNvCxnSpPr>
              <a:cxnSpLocks/>
            </p:cNvCxnSpPr>
            <p:nvPr/>
          </p:nvCxnSpPr>
          <p:spPr>
            <a:xfrm>
              <a:off x="2503824" y="1937042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FDC995-2DF6-2E72-2842-14CBAB8A562A}"/>
                </a:ext>
              </a:extLst>
            </p:cNvPr>
            <p:cNvSpPr txBox="1"/>
            <p:nvPr/>
          </p:nvSpPr>
          <p:spPr>
            <a:xfrm>
              <a:off x="1452005" y="2256982"/>
              <a:ext cx="1276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Heat bath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6DA9A5-8AFE-0E48-5446-A27D1D5BFB2C}"/>
                </a:ext>
              </a:extLst>
            </p:cNvPr>
            <p:cNvSpPr txBox="1"/>
            <p:nvPr/>
          </p:nvSpPr>
          <p:spPr>
            <a:xfrm>
              <a:off x="1452005" y="1473337"/>
              <a:ext cx="1276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System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78E03B-D584-B6C6-F94B-33373DC648BB}"/>
                  </a:ext>
                </a:extLst>
              </p:cNvPr>
              <p:cNvSpPr txBox="1"/>
              <p:nvPr/>
            </p:nvSpPr>
            <p:spPr>
              <a:xfrm>
                <a:off x="3895697" y="982412"/>
                <a:ext cx="4574930" cy="334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dirty="0">
                    <a:ea typeface="+mn-lt"/>
                    <a:cs typeface="+mn-lt"/>
                  </a:rPr>
                  <a:t>System weakly coupled to heat bath with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𝑇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𝑏𝑎𝑡h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78E03B-D584-B6C6-F94B-33373DC64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697" y="982412"/>
                <a:ext cx="4574930" cy="334259"/>
              </a:xfrm>
              <a:prstGeom prst="rect">
                <a:avLst/>
              </a:prstGeom>
              <a:blipFill>
                <a:blip r:embed="rId3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F85FD440-BE71-3C8E-2000-CA4C53E8E410}"/>
              </a:ext>
            </a:extLst>
          </p:cNvPr>
          <p:cNvSpPr txBox="1"/>
          <p:nvPr/>
        </p:nvSpPr>
        <p:spPr>
          <a:xfrm>
            <a:off x="7510086" y="4832821"/>
            <a:ext cx="1633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Berendsen, JCP (1984)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C4B1DF0-6FE8-694A-E183-8FB9ED24EFA3}"/>
                  </a:ext>
                </a:extLst>
              </p:cNvPr>
              <p:cNvSpPr txBox="1"/>
              <p:nvPr/>
            </p:nvSpPr>
            <p:spPr>
              <a:xfrm>
                <a:off x="5245285" y="1446544"/>
                <a:ext cx="1881734" cy="395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C4B1DF0-6FE8-694A-E183-8FB9ED24E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85" y="1446544"/>
                <a:ext cx="1881734" cy="395686"/>
              </a:xfrm>
              <a:prstGeom prst="rect">
                <a:avLst/>
              </a:prstGeom>
              <a:blipFill>
                <a:blip r:embed="rId4"/>
                <a:stretch>
                  <a:fillRect l="-1333" r="-2667"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2E0C07CA-4D4D-D33F-3324-CB00BBC7EDB0}"/>
              </a:ext>
            </a:extLst>
          </p:cNvPr>
          <p:cNvSpPr/>
          <p:nvPr/>
        </p:nvSpPr>
        <p:spPr>
          <a:xfrm>
            <a:off x="5847513" y="1671829"/>
            <a:ext cx="247632" cy="246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CDEBBE-63EB-58C7-6C0E-D3C961DEDA75}"/>
              </a:ext>
            </a:extLst>
          </p:cNvPr>
          <p:cNvSpPr txBox="1"/>
          <p:nvPr/>
        </p:nvSpPr>
        <p:spPr>
          <a:xfrm>
            <a:off x="5018466" y="1930778"/>
            <a:ext cx="2076748" cy="28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1"/>
                </a:solidFill>
                <a:ea typeface="+mn-lt"/>
                <a:cs typeface="+mn-lt"/>
              </a:rPr>
              <a:t>coupling parameter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4E97AE4-15DF-DF34-BE51-0213DE5FBE37}"/>
              </a:ext>
            </a:extLst>
          </p:cNvPr>
          <p:cNvSpPr txBox="1"/>
          <p:nvPr/>
        </p:nvSpPr>
        <p:spPr>
          <a:xfrm>
            <a:off x="3918449" y="2460208"/>
            <a:ext cx="4574930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ea typeface="+mn-lt"/>
                <a:cs typeface="+mn-lt"/>
              </a:rPr>
              <a:t>Rescaling at each step, with temperature change: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AC2247-C59B-D51B-41A2-4F9D9BF14B6B}"/>
                  </a:ext>
                </a:extLst>
              </p:cNvPr>
              <p:cNvSpPr txBox="1"/>
              <p:nvPr/>
            </p:nvSpPr>
            <p:spPr>
              <a:xfrm>
                <a:off x="5235769" y="2903544"/>
                <a:ext cx="1850828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BAC2247-C59B-D51B-41A2-4F9D9BF14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769" y="2903544"/>
                <a:ext cx="1850828" cy="390300"/>
              </a:xfrm>
              <a:prstGeom prst="rect">
                <a:avLst/>
              </a:prstGeom>
              <a:blipFill>
                <a:blip r:embed="rId5"/>
                <a:stretch>
                  <a:fillRect l="-2055" r="-1370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EC59B46E-9C3C-89B7-4230-D4238A40371B}"/>
              </a:ext>
            </a:extLst>
          </p:cNvPr>
          <p:cNvSpPr txBox="1"/>
          <p:nvPr/>
        </p:nvSpPr>
        <p:spPr>
          <a:xfrm>
            <a:off x="3918449" y="3547410"/>
            <a:ext cx="4574930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ea typeface="+mn-lt"/>
                <a:cs typeface="+mn-lt"/>
              </a:rPr>
              <a:t>Scaling factor: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0F7A41B-0F11-EAE0-4041-A447525CB738}"/>
                  </a:ext>
                </a:extLst>
              </p:cNvPr>
              <p:cNvSpPr txBox="1"/>
              <p:nvPr/>
            </p:nvSpPr>
            <p:spPr>
              <a:xfrm>
                <a:off x="4965567" y="3927314"/>
                <a:ext cx="2581028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0F7A41B-0F11-EAE0-4041-A447525CB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67" y="3927314"/>
                <a:ext cx="2581028" cy="390300"/>
              </a:xfrm>
              <a:prstGeom prst="rect">
                <a:avLst/>
              </a:prstGeom>
              <a:blipFill>
                <a:blip r:embed="rId6"/>
                <a:stretch>
                  <a:fillRect l="-2451" t="-3226" r="-490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4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  <p:bldP spid="83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BB134-CBE1-10C8-0D85-9F2622AAA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5F0DDE-FAAF-60C0-A031-9AC7D125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C0D907-606E-C347-67C1-B326A3D7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632981-3F0C-97D5-A342-445A0DC6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Berendsen thermostats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16CCE491-E29B-1A00-6AEA-43777B308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106183" y="2782384"/>
            <a:ext cx="3341052" cy="911524"/>
          </a:xfrm>
        </p:spPr>
        <p:txBody>
          <a:bodyPr/>
          <a:lstStyle/>
          <a:p>
            <a:r>
              <a:rPr lang="en-US" dirty="0"/>
              <a:t>THERMOSTATS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FC493D-07B9-0173-DA2F-47FD709828A4}"/>
                  </a:ext>
                </a:extLst>
              </p:cNvPr>
              <p:cNvSpPr txBox="1"/>
              <p:nvPr/>
            </p:nvSpPr>
            <p:spPr>
              <a:xfrm>
                <a:off x="3895697" y="982412"/>
                <a:ext cx="4574930" cy="334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dirty="0">
                    <a:ea typeface="+mn-lt"/>
                    <a:cs typeface="+mn-lt"/>
                  </a:rPr>
                  <a:t>System weakly coupled to heat bath with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𝑇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𝑏𝑎𝑡h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6FC493D-07B9-0173-DA2F-47FD70982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697" y="982412"/>
                <a:ext cx="4574930" cy="334259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D3A37BD9-7E56-5249-9E1F-4B6BAC9AF0B4}"/>
              </a:ext>
            </a:extLst>
          </p:cNvPr>
          <p:cNvSpPr txBox="1"/>
          <p:nvPr/>
        </p:nvSpPr>
        <p:spPr>
          <a:xfrm>
            <a:off x="7510086" y="4832821"/>
            <a:ext cx="1633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Berendsen, JCP (1984)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7F78A5-9A37-968D-7E26-6496B836DA26}"/>
                  </a:ext>
                </a:extLst>
              </p:cNvPr>
              <p:cNvSpPr txBox="1"/>
              <p:nvPr/>
            </p:nvSpPr>
            <p:spPr>
              <a:xfrm>
                <a:off x="5245285" y="1446544"/>
                <a:ext cx="1881734" cy="395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𝑏𝑎𝑡h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C7F78A5-9A37-968D-7E26-6496B836D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85" y="1446544"/>
                <a:ext cx="1881734" cy="395686"/>
              </a:xfrm>
              <a:prstGeom prst="rect">
                <a:avLst/>
              </a:prstGeom>
              <a:blipFill>
                <a:blip r:embed="rId4"/>
                <a:stretch>
                  <a:fillRect l="-1618" t="-4615" r="-291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FBF80953-BF2D-7680-FE86-493FF53498C3}"/>
              </a:ext>
            </a:extLst>
          </p:cNvPr>
          <p:cNvSpPr/>
          <p:nvPr/>
        </p:nvSpPr>
        <p:spPr>
          <a:xfrm>
            <a:off x="5847513" y="1671829"/>
            <a:ext cx="247632" cy="246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E063E36-F519-DD79-A465-03B5EAE1F0EE}"/>
              </a:ext>
            </a:extLst>
          </p:cNvPr>
          <p:cNvSpPr txBox="1"/>
          <p:nvPr/>
        </p:nvSpPr>
        <p:spPr>
          <a:xfrm>
            <a:off x="5018466" y="1930778"/>
            <a:ext cx="2076748" cy="28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1"/>
                </a:solidFill>
                <a:ea typeface="+mn-lt"/>
                <a:cs typeface="+mn-lt"/>
              </a:rPr>
              <a:t>coupling parameter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5D833F-DE6D-B175-FB90-BC0A7189DAF1}"/>
              </a:ext>
            </a:extLst>
          </p:cNvPr>
          <p:cNvSpPr txBox="1"/>
          <p:nvPr/>
        </p:nvSpPr>
        <p:spPr>
          <a:xfrm>
            <a:off x="3918449" y="2460208"/>
            <a:ext cx="4574930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ea typeface="+mn-lt"/>
                <a:cs typeface="+mn-lt"/>
              </a:rPr>
              <a:t>Rescaling at each step, with temperature change: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CCB5889-5F45-9AB7-4CA8-99FA096C59F4}"/>
                  </a:ext>
                </a:extLst>
              </p:cNvPr>
              <p:cNvSpPr txBox="1"/>
              <p:nvPr/>
            </p:nvSpPr>
            <p:spPr>
              <a:xfrm>
                <a:off x="5235769" y="2903544"/>
                <a:ext cx="1850828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CCB5889-5F45-9AB7-4CA8-99FA096C5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769" y="2903544"/>
                <a:ext cx="1850828" cy="390300"/>
              </a:xfrm>
              <a:prstGeom prst="rect">
                <a:avLst/>
              </a:prstGeom>
              <a:blipFill>
                <a:blip r:embed="rId5"/>
                <a:stretch>
                  <a:fillRect l="-1650" t="-1563" r="-165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C797926D-99DF-D4F1-E248-D1F3D67B6C13}"/>
              </a:ext>
            </a:extLst>
          </p:cNvPr>
          <p:cNvSpPr txBox="1"/>
          <p:nvPr/>
        </p:nvSpPr>
        <p:spPr>
          <a:xfrm>
            <a:off x="3918449" y="3547410"/>
            <a:ext cx="4574930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200" dirty="0">
                <a:ea typeface="+mn-lt"/>
                <a:cs typeface="+mn-lt"/>
              </a:rPr>
              <a:t>Scaling factor: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DF682E7-9AC6-8B8A-51E6-1471942E4EF0}"/>
                  </a:ext>
                </a:extLst>
              </p:cNvPr>
              <p:cNvSpPr txBox="1"/>
              <p:nvPr/>
            </p:nvSpPr>
            <p:spPr>
              <a:xfrm>
                <a:off x="4965567" y="3927314"/>
                <a:ext cx="2581028" cy="390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DF682E7-9AC6-8B8A-51E6-1471942E4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567" y="3927314"/>
                <a:ext cx="2581028" cy="390300"/>
              </a:xfrm>
              <a:prstGeom prst="rect">
                <a:avLst/>
              </a:prstGeom>
              <a:blipFill>
                <a:blip r:embed="rId6"/>
                <a:stretch>
                  <a:fillRect l="-1891" t="-1563" r="-946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9A8C976-6AFC-77E0-EC17-8B0AA65056BC}"/>
              </a:ext>
            </a:extLst>
          </p:cNvPr>
          <p:cNvSpPr txBox="1"/>
          <p:nvPr/>
        </p:nvSpPr>
        <p:spPr>
          <a:xfrm>
            <a:off x="656140" y="1794939"/>
            <a:ext cx="3557271" cy="1612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ym typeface="Wingdings" pitchFamily="2" charset="2"/>
              </a:rPr>
              <a:t> </a:t>
            </a:r>
            <a:r>
              <a:rPr lang="en-GB" b="1" dirty="0"/>
              <a:t>smoother than velocity rescaling  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</a:t>
            </a:r>
            <a:r>
              <a:rPr lang="en-GB" b="1" dirty="0"/>
              <a:t>suppresses fluctuations in K</a:t>
            </a:r>
            <a:br>
              <a:rPr lang="en-GB" b="1" dirty="0"/>
            </a:br>
            <a:r>
              <a:rPr lang="en-GB" b="1" dirty="0">
                <a:solidFill>
                  <a:schemeClr val="accent1"/>
                </a:solidFill>
              </a:rPr>
              <a:t>no ensemble  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</a:t>
            </a:r>
            <a:r>
              <a:rPr lang="en-GB" b="1" dirty="0"/>
              <a:t>global thermostat  </a:t>
            </a:r>
            <a:br>
              <a:rPr lang="en-GB" b="1" dirty="0"/>
            </a:br>
            <a:r>
              <a:rPr lang="en-GB" b="1" dirty="0">
                <a:sym typeface="Wingdings" pitchFamily="2" charset="2"/>
              </a:rPr>
              <a:t> </a:t>
            </a:r>
            <a:r>
              <a:rPr lang="en-GB" b="1" dirty="0"/>
              <a:t>good approximation for large systems </a:t>
            </a:r>
          </a:p>
        </p:txBody>
      </p:sp>
    </p:spTree>
    <p:extLst>
      <p:ext uri="{BB962C8B-B14F-4D97-AF65-F5344CB8AC3E}">
        <p14:creationId xmlns:p14="http://schemas.microsoft.com/office/powerpoint/2010/main" val="41539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A59D9-7F5F-504C-FE5A-2E11F310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0A5B99-8076-71CD-51E1-03D6704B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EB85CB-99D6-35D6-2C1C-ADA2489B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EC7D84B-4776-5B2C-8308-1322378A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NVT thermostats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DAB098EF-BCA6-2A89-001E-15771CA60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106183" y="2782384"/>
            <a:ext cx="3341052" cy="911524"/>
          </a:xfrm>
        </p:spPr>
        <p:txBody>
          <a:bodyPr/>
          <a:lstStyle/>
          <a:p>
            <a:r>
              <a:rPr lang="en-US" dirty="0"/>
              <a:t>THERMOSTATS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B80710-3173-7D29-5EDA-A9E11B913D13}"/>
              </a:ext>
            </a:extLst>
          </p:cNvPr>
          <p:cNvGrpSpPr/>
          <p:nvPr/>
        </p:nvGrpSpPr>
        <p:grpSpPr>
          <a:xfrm>
            <a:off x="1016858" y="1694501"/>
            <a:ext cx="1997050" cy="1769611"/>
            <a:chOff x="1095675" y="802139"/>
            <a:chExt cx="1997050" cy="176961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F3B5BA2D-7E51-C17E-4EBD-8CFE7F5CB177}"/>
                </a:ext>
              </a:extLst>
            </p:cNvPr>
            <p:cNvSpPr/>
            <p:nvPr/>
          </p:nvSpPr>
          <p:spPr>
            <a:xfrm>
              <a:off x="1095675" y="802139"/>
              <a:ext cx="1997050" cy="1769611"/>
            </a:xfrm>
            <a:prstGeom prst="roundRect">
              <a:avLst>
                <a:gd name="adj" fmla="val 9438"/>
              </a:avLst>
            </a:prstGeom>
            <a:ln w="19050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F6E2033-74E5-2575-2487-F1D353C077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4153" y="1138318"/>
              <a:ext cx="1340094" cy="941832"/>
            </a:xfrm>
            <a:prstGeom prst="roundRect">
              <a:avLst>
                <a:gd name="adj" fmla="val 9438"/>
              </a:avLst>
            </a:prstGeom>
            <a:ln w="1905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E7983A-F01B-E512-7FB7-349618A0BDFA}"/>
                </a:ext>
              </a:extLst>
            </p:cNvPr>
            <p:cNvCxnSpPr>
              <a:cxnSpLocks/>
            </p:cNvCxnSpPr>
            <p:nvPr/>
          </p:nvCxnSpPr>
          <p:spPr>
            <a:xfrm>
              <a:off x="1676069" y="995211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81C651-F48C-3C76-D6CD-D276B52C24F6}"/>
                </a:ext>
              </a:extLst>
            </p:cNvPr>
            <p:cNvCxnSpPr>
              <a:cxnSpLocks/>
            </p:cNvCxnSpPr>
            <p:nvPr/>
          </p:nvCxnSpPr>
          <p:spPr>
            <a:xfrm>
              <a:off x="1952906" y="995211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3C457CF-C5AA-E947-01A7-598FF814E838}"/>
                </a:ext>
              </a:extLst>
            </p:cNvPr>
            <p:cNvCxnSpPr>
              <a:cxnSpLocks/>
            </p:cNvCxnSpPr>
            <p:nvPr/>
          </p:nvCxnSpPr>
          <p:spPr>
            <a:xfrm>
              <a:off x="2226974" y="995210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75FEC22-12DB-4FC2-7653-1CE160CF393F}"/>
                </a:ext>
              </a:extLst>
            </p:cNvPr>
            <p:cNvCxnSpPr>
              <a:cxnSpLocks/>
            </p:cNvCxnSpPr>
            <p:nvPr/>
          </p:nvCxnSpPr>
          <p:spPr>
            <a:xfrm>
              <a:off x="2503824" y="995210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7375E9C-29E3-31F5-F542-E0B2B259CD12}"/>
                </a:ext>
              </a:extLst>
            </p:cNvPr>
            <p:cNvCxnSpPr>
              <a:cxnSpLocks/>
            </p:cNvCxnSpPr>
            <p:nvPr/>
          </p:nvCxnSpPr>
          <p:spPr>
            <a:xfrm>
              <a:off x="1676069" y="1937043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3D25DF3-B8F6-B560-3F5E-2A8F14E17B99}"/>
                </a:ext>
              </a:extLst>
            </p:cNvPr>
            <p:cNvCxnSpPr>
              <a:cxnSpLocks/>
            </p:cNvCxnSpPr>
            <p:nvPr/>
          </p:nvCxnSpPr>
          <p:spPr>
            <a:xfrm>
              <a:off x="1952906" y="1937043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3A7AF78-5880-AD17-1B54-F7C4ED03FD51}"/>
                </a:ext>
              </a:extLst>
            </p:cNvPr>
            <p:cNvCxnSpPr>
              <a:cxnSpLocks/>
            </p:cNvCxnSpPr>
            <p:nvPr/>
          </p:nvCxnSpPr>
          <p:spPr>
            <a:xfrm>
              <a:off x="2226974" y="1937042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08FFC11-ABCF-37A1-5DE4-DBFDCEBE21C4}"/>
                </a:ext>
              </a:extLst>
            </p:cNvPr>
            <p:cNvCxnSpPr>
              <a:cxnSpLocks/>
            </p:cNvCxnSpPr>
            <p:nvPr/>
          </p:nvCxnSpPr>
          <p:spPr>
            <a:xfrm>
              <a:off x="2503824" y="1937042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E2DADA-9B2D-A81B-DA0D-10FF5588FF64}"/>
                </a:ext>
              </a:extLst>
            </p:cNvPr>
            <p:cNvSpPr txBox="1"/>
            <p:nvPr/>
          </p:nvSpPr>
          <p:spPr>
            <a:xfrm>
              <a:off x="1452005" y="2256982"/>
              <a:ext cx="1276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Heat bath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836111-EBD0-3C75-CFA1-B5386F61E957}"/>
                </a:ext>
              </a:extLst>
            </p:cNvPr>
            <p:cNvSpPr txBox="1"/>
            <p:nvPr/>
          </p:nvSpPr>
          <p:spPr>
            <a:xfrm>
              <a:off x="1452005" y="1473337"/>
              <a:ext cx="1276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System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345AE53-9606-C633-A46C-843CA913C75B}"/>
              </a:ext>
            </a:extLst>
          </p:cNvPr>
          <p:cNvSpPr txBox="1"/>
          <p:nvPr/>
        </p:nvSpPr>
        <p:spPr>
          <a:xfrm>
            <a:off x="3609456" y="1086738"/>
            <a:ext cx="4574930" cy="547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ea typeface="+mn-lt"/>
                <a:cs typeface="+mn-lt"/>
              </a:rPr>
              <a:t>Random collisions of molecules with an imaginary heat bath (randomize velocities)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11BC63-3B47-2512-2099-B5A05D501671}"/>
              </a:ext>
            </a:extLst>
          </p:cNvPr>
          <p:cNvSpPr txBox="1"/>
          <p:nvPr/>
        </p:nvSpPr>
        <p:spPr>
          <a:xfrm>
            <a:off x="3609456" y="73641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Andersen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CB7745-6C84-241A-690E-CBD78B927077}"/>
                  </a:ext>
                </a:extLst>
              </p:cNvPr>
              <p:cNvSpPr txBox="1"/>
              <p:nvPr/>
            </p:nvSpPr>
            <p:spPr>
              <a:xfrm>
                <a:off x="4298504" y="1725579"/>
                <a:ext cx="297844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CB7745-6C84-241A-690E-CBD78B927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04" y="1725579"/>
                <a:ext cx="2978444" cy="367473"/>
              </a:xfrm>
              <a:prstGeom prst="rect">
                <a:avLst/>
              </a:prstGeom>
              <a:blipFill>
                <a:blip r:embed="rId3"/>
                <a:stretch>
                  <a:fillRect l="-2119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B8A649-64D7-CF9B-C0EA-7CBAF9676BF2}"/>
                  </a:ext>
                </a:extLst>
              </p:cNvPr>
              <p:cNvSpPr txBox="1"/>
              <p:nvPr/>
            </p:nvSpPr>
            <p:spPr>
              <a:xfrm>
                <a:off x="4582284" y="2280467"/>
                <a:ext cx="2297512" cy="343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CB8A649-64D7-CF9B-C0EA-7CBAF9676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284" y="2280467"/>
                <a:ext cx="2297512" cy="343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8C131FE8-9E03-F316-6C2F-448BD108F637}"/>
              </a:ext>
            </a:extLst>
          </p:cNvPr>
          <p:cNvSpPr/>
          <p:nvPr/>
        </p:nvSpPr>
        <p:spPr>
          <a:xfrm>
            <a:off x="5625153" y="2335230"/>
            <a:ext cx="247632" cy="246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1C096A-9646-D02B-F911-94A4278B5F78}"/>
              </a:ext>
            </a:extLst>
          </p:cNvPr>
          <p:cNvSpPr txBox="1"/>
          <p:nvPr/>
        </p:nvSpPr>
        <p:spPr>
          <a:xfrm>
            <a:off x="4796106" y="2624407"/>
            <a:ext cx="2076748" cy="28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1"/>
                </a:solidFill>
                <a:ea typeface="+mn-lt"/>
                <a:cs typeface="+mn-lt"/>
              </a:rPr>
              <a:t>random Gaussian number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2F08AE8-A6EA-9221-7B41-884D9281E7CD}"/>
              </a:ext>
            </a:extLst>
          </p:cNvPr>
          <p:cNvSpPr txBox="1"/>
          <p:nvPr/>
        </p:nvSpPr>
        <p:spPr>
          <a:xfrm>
            <a:off x="3597407" y="3564185"/>
            <a:ext cx="4574930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ea typeface="+mn-lt"/>
                <a:cs typeface="+mn-lt"/>
              </a:rPr>
              <a:t>Velocity corrected by random force and constant friction</a:t>
            </a:r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6E1E48-B516-4869-6051-9BF125323DDC}"/>
              </a:ext>
            </a:extLst>
          </p:cNvPr>
          <p:cNvSpPr txBox="1"/>
          <p:nvPr/>
        </p:nvSpPr>
        <p:spPr>
          <a:xfrm>
            <a:off x="3597407" y="321386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Lengevin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E31DFBB-B74F-6A54-F09C-2EE82E7EB96E}"/>
                  </a:ext>
                </a:extLst>
              </p:cNvPr>
              <p:cNvSpPr txBox="1"/>
              <p:nvPr/>
            </p:nvSpPr>
            <p:spPr>
              <a:xfrm>
                <a:off x="4571105" y="4016174"/>
                <a:ext cx="2406172" cy="43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E31DFBB-B74F-6A54-F09C-2EE82E7EB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105" y="4016174"/>
                <a:ext cx="2406172" cy="438197"/>
              </a:xfrm>
              <a:prstGeom prst="rect">
                <a:avLst/>
              </a:prstGeom>
              <a:blipFill>
                <a:blip r:embed="rId5"/>
                <a:stretch>
                  <a:fillRect l="-526" r="-210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7645691E-3C44-0E96-5CD7-ADEE0DAB4356}"/>
              </a:ext>
            </a:extLst>
          </p:cNvPr>
          <p:cNvSpPr/>
          <p:nvPr/>
        </p:nvSpPr>
        <p:spPr>
          <a:xfrm>
            <a:off x="5974035" y="4119942"/>
            <a:ext cx="247632" cy="24622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E25A603-9037-E933-8035-93F626F83842}"/>
              </a:ext>
            </a:extLst>
          </p:cNvPr>
          <p:cNvSpPr/>
          <p:nvPr/>
        </p:nvSpPr>
        <p:spPr>
          <a:xfrm>
            <a:off x="6466500" y="4113645"/>
            <a:ext cx="247632" cy="246221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3D2B89-77DF-590B-04D3-1C0EA899B706}"/>
              </a:ext>
            </a:extLst>
          </p:cNvPr>
          <p:cNvSpPr txBox="1"/>
          <p:nvPr/>
        </p:nvSpPr>
        <p:spPr>
          <a:xfrm>
            <a:off x="4927570" y="4454216"/>
            <a:ext cx="1485850" cy="28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1"/>
                </a:solidFill>
                <a:ea typeface="+mn-lt"/>
                <a:cs typeface="+mn-lt"/>
              </a:rPr>
              <a:t>friction coefficient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58DD38F-45E6-A8E7-0B34-29910C515AF4}"/>
              </a:ext>
            </a:extLst>
          </p:cNvPr>
          <p:cNvSpPr txBox="1"/>
          <p:nvPr/>
        </p:nvSpPr>
        <p:spPr>
          <a:xfrm>
            <a:off x="6175271" y="4447919"/>
            <a:ext cx="1485850" cy="28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4"/>
                </a:solidFill>
                <a:ea typeface="+mn-lt"/>
                <a:cs typeface="+mn-lt"/>
              </a:rPr>
              <a:t>random force</a:t>
            </a:r>
            <a:endParaRPr lang="en-GB" sz="1100" dirty="0">
              <a:solidFill>
                <a:schemeClr val="accent4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B50E80-6678-4B5E-16C0-8053867D12F8}"/>
              </a:ext>
            </a:extLst>
          </p:cNvPr>
          <p:cNvSpPr txBox="1"/>
          <p:nvPr/>
        </p:nvSpPr>
        <p:spPr>
          <a:xfrm>
            <a:off x="5245882" y="3245300"/>
            <a:ext cx="19102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Schneider and Stoll, PRB (1978)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0D0D48-A6D1-F456-05F2-DC92F5F7E421}"/>
              </a:ext>
            </a:extLst>
          </p:cNvPr>
          <p:cNvSpPr txBox="1"/>
          <p:nvPr/>
        </p:nvSpPr>
        <p:spPr>
          <a:xfrm>
            <a:off x="5306238" y="774885"/>
            <a:ext cx="1633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Andersen, JCP (1980)</a:t>
            </a:r>
          </a:p>
        </p:txBody>
      </p:sp>
    </p:spTree>
    <p:extLst>
      <p:ext uri="{BB962C8B-B14F-4D97-AF65-F5344CB8AC3E}">
        <p14:creationId xmlns:p14="http://schemas.microsoft.com/office/powerpoint/2010/main" val="28579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/>
      <p:bldP spid="45" grpId="0"/>
      <p:bldP spid="52" grpId="0"/>
      <p:bldP spid="53" grpId="0" animBg="1"/>
      <p:bldP spid="55" grpId="0"/>
      <p:bldP spid="57" grpId="0"/>
      <p:bldP spid="58" grpId="0"/>
      <p:bldP spid="60" grpId="0"/>
      <p:bldP spid="68" grpId="0" animBg="1"/>
      <p:bldP spid="69" grpId="0" animBg="1"/>
      <p:bldP spid="71" grpId="0"/>
      <p:bldP spid="72" grpId="0"/>
      <p:bldP spid="76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417A0-E9CE-889D-6D6B-2B2B7EA1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205D11-A6FB-2566-6864-B2FB402C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597FC9-EE6A-D906-A06B-B24B4BE0F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F87C2A2-4B8A-BBD1-1BF4-8E1BFEDD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CSVR thermostats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B96185BE-F92F-77FA-A6C7-81E1AA09F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106183" y="2782384"/>
            <a:ext cx="3341052" cy="911524"/>
          </a:xfrm>
        </p:spPr>
        <p:txBody>
          <a:bodyPr/>
          <a:lstStyle/>
          <a:p>
            <a:r>
              <a:rPr lang="en-US" dirty="0"/>
              <a:t>THERMOSTATS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19C90D8-709F-4118-10DE-8301DE5676C4}"/>
              </a:ext>
            </a:extLst>
          </p:cNvPr>
          <p:cNvGrpSpPr/>
          <p:nvPr/>
        </p:nvGrpSpPr>
        <p:grpSpPr>
          <a:xfrm>
            <a:off x="1016858" y="1694501"/>
            <a:ext cx="1997050" cy="1769611"/>
            <a:chOff x="1095675" y="802139"/>
            <a:chExt cx="1997050" cy="1769611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BDC3CD9-CF57-B8D5-E15C-026EFA7F6D71}"/>
                </a:ext>
              </a:extLst>
            </p:cNvPr>
            <p:cNvSpPr/>
            <p:nvPr/>
          </p:nvSpPr>
          <p:spPr>
            <a:xfrm>
              <a:off x="1095675" y="802139"/>
              <a:ext cx="1997050" cy="1769611"/>
            </a:xfrm>
            <a:prstGeom prst="roundRect">
              <a:avLst>
                <a:gd name="adj" fmla="val 9438"/>
              </a:avLst>
            </a:prstGeom>
            <a:ln w="19050"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9EAC6066-E70B-1E82-1F8E-C2ADC993E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4153" y="1138318"/>
              <a:ext cx="1340094" cy="941832"/>
            </a:xfrm>
            <a:prstGeom prst="roundRect">
              <a:avLst>
                <a:gd name="adj" fmla="val 9438"/>
              </a:avLst>
            </a:prstGeom>
            <a:ln w="19050"/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AFF4CF2-6B18-70EA-245A-6ED633EE084E}"/>
                </a:ext>
              </a:extLst>
            </p:cNvPr>
            <p:cNvCxnSpPr>
              <a:cxnSpLocks/>
            </p:cNvCxnSpPr>
            <p:nvPr/>
          </p:nvCxnSpPr>
          <p:spPr>
            <a:xfrm>
              <a:off x="1676069" y="995211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4843C1-A060-83C5-5B0C-44B628273E39}"/>
                </a:ext>
              </a:extLst>
            </p:cNvPr>
            <p:cNvCxnSpPr>
              <a:cxnSpLocks/>
            </p:cNvCxnSpPr>
            <p:nvPr/>
          </p:nvCxnSpPr>
          <p:spPr>
            <a:xfrm>
              <a:off x="1952906" y="995211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8D070EA-6285-0AFC-A7C1-EA926ADA1F5F}"/>
                </a:ext>
              </a:extLst>
            </p:cNvPr>
            <p:cNvCxnSpPr>
              <a:cxnSpLocks/>
            </p:cNvCxnSpPr>
            <p:nvPr/>
          </p:nvCxnSpPr>
          <p:spPr>
            <a:xfrm>
              <a:off x="2226974" y="995210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B4B3255-8A29-BCA8-F9F3-404C9047D4CE}"/>
                </a:ext>
              </a:extLst>
            </p:cNvPr>
            <p:cNvCxnSpPr>
              <a:cxnSpLocks/>
            </p:cNvCxnSpPr>
            <p:nvPr/>
          </p:nvCxnSpPr>
          <p:spPr>
            <a:xfrm>
              <a:off x="2503824" y="995210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DEA80E3-C92B-9053-7B4B-D4F630221F45}"/>
                </a:ext>
              </a:extLst>
            </p:cNvPr>
            <p:cNvCxnSpPr>
              <a:cxnSpLocks/>
            </p:cNvCxnSpPr>
            <p:nvPr/>
          </p:nvCxnSpPr>
          <p:spPr>
            <a:xfrm>
              <a:off x="1676069" y="1937043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B4823DF-2837-5907-603F-8C4978CA8F84}"/>
                </a:ext>
              </a:extLst>
            </p:cNvPr>
            <p:cNvCxnSpPr>
              <a:cxnSpLocks/>
            </p:cNvCxnSpPr>
            <p:nvPr/>
          </p:nvCxnSpPr>
          <p:spPr>
            <a:xfrm>
              <a:off x="1952906" y="1937043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D40AE3-4EF4-F15E-6B5C-EA66859574CB}"/>
                </a:ext>
              </a:extLst>
            </p:cNvPr>
            <p:cNvCxnSpPr>
              <a:cxnSpLocks/>
            </p:cNvCxnSpPr>
            <p:nvPr/>
          </p:nvCxnSpPr>
          <p:spPr>
            <a:xfrm>
              <a:off x="2226974" y="1937042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DB609F-1820-5A0F-DBA6-82C3F11B1B00}"/>
                </a:ext>
              </a:extLst>
            </p:cNvPr>
            <p:cNvCxnSpPr>
              <a:cxnSpLocks/>
            </p:cNvCxnSpPr>
            <p:nvPr/>
          </p:nvCxnSpPr>
          <p:spPr>
            <a:xfrm>
              <a:off x="2503824" y="1937042"/>
              <a:ext cx="0" cy="286215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25EBA8-ECC4-9199-9D0B-3210CCA49B7E}"/>
                </a:ext>
              </a:extLst>
            </p:cNvPr>
            <p:cNvSpPr txBox="1"/>
            <p:nvPr/>
          </p:nvSpPr>
          <p:spPr>
            <a:xfrm>
              <a:off x="1452005" y="2256982"/>
              <a:ext cx="1276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Heat bath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A3161B-7EE4-7896-1B09-367E4B845C6B}"/>
                </a:ext>
              </a:extLst>
            </p:cNvPr>
            <p:cNvSpPr txBox="1"/>
            <p:nvPr/>
          </p:nvSpPr>
          <p:spPr>
            <a:xfrm>
              <a:off x="1452005" y="1473337"/>
              <a:ext cx="12764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1"/>
                  </a:solidFill>
                </a:rPr>
                <a:t>System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089B279-9E81-2432-8123-35F8989FDBD1}"/>
              </a:ext>
            </a:extLst>
          </p:cNvPr>
          <p:cNvSpPr txBox="1"/>
          <p:nvPr/>
        </p:nvSpPr>
        <p:spPr>
          <a:xfrm>
            <a:off x="6691745" y="4831966"/>
            <a:ext cx="25278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Bussi, Donadio and Parrinello, JCP (2007)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1D1F58-A390-7B4E-D544-1AD6D4A311D5}"/>
                  </a:ext>
                </a:extLst>
              </p:cNvPr>
              <p:cNvSpPr txBox="1"/>
              <p:nvPr/>
            </p:nvSpPr>
            <p:spPr>
              <a:xfrm>
                <a:off x="4454014" y="992026"/>
                <a:ext cx="2370649" cy="6138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11D1F58-A390-7B4E-D544-1AD6D4A3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14" y="992026"/>
                <a:ext cx="2370649" cy="613822"/>
              </a:xfrm>
              <a:prstGeom prst="rect">
                <a:avLst/>
              </a:prstGeom>
              <a:blipFill>
                <a:blip r:embed="rId3"/>
                <a:stretch>
                  <a:fillRect l="-1064" r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7DEC5-7B3A-E903-9018-8AC09D9D57ED}"/>
                  </a:ext>
                </a:extLst>
              </p:cNvPr>
              <p:cNvSpPr txBox="1"/>
              <p:nvPr/>
            </p:nvSpPr>
            <p:spPr>
              <a:xfrm>
                <a:off x="4030524" y="2607031"/>
                <a:ext cx="4609784" cy="1611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en-GB" dirty="0"/>
                  <a:t>stochastic velocity rescaling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en-GB" dirty="0"/>
                  <a:t>global 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en-GB" dirty="0"/>
                  <a:t>correct fluctuations  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en-GB" dirty="0"/>
                  <a:t>preserves dynamic properties  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à"/>
                </a:pPr>
                <a:r>
                  <a:rPr lang="en-GB" dirty="0"/>
                  <a:t>recovers Langevin for single degree of freedom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77DEC5-7B3A-E903-9018-8AC09D9D5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524" y="2607031"/>
                <a:ext cx="4609784" cy="1611916"/>
              </a:xfrm>
              <a:prstGeom prst="rect">
                <a:avLst/>
              </a:prstGeom>
              <a:blipFill>
                <a:blip r:embed="rId4"/>
                <a:stretch>
                  <a:fillRect l="-275" b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B48B267-0B39-F2F2-325C-9DB910E42EB8}"/>
              </a:ext>
            </a:extLst>
          </p:cNvPr>
          <p:cNvSpPr/>
          <p:nvPr/>
        </p:nvSpPr>
        <p:spPr>
          <a:xfrm>
            <a:off x="4859167" y="961797"/>
            <a:ext cx="997527" cy="73270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C118-7E2A-415A-8008-DD1545E851EB}"/>
              </a:ext>
            </a:extLst>
          </p:cNvPr>
          <p:cNvSpPr/>
          <p:nvPr/>
        </p:nvSpPr>
        <p:spPr>
          <a:xfrm>
            <a:off x="5996499" y="961797"/>
            <a:ext cx="856472" cy="73270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10600-E71C-E00F-E1EA-267860DDBD24}"/>
              </a:ext>
            </a:extLst>
          </p:cNvPr>
          <p:cNvSpPr txBox="1"/>
          <p:nvPr/>
        </p:nvSpPr>
        <p:spPr>
          <a:xfrm>
            <a:off x="4782203" y="1754940"/>
            <a:ext cx="1111628" cy="509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1"/>
                </a:solidFill>
                <a:ea typeface="+mn-lt"/>
                <a:cs typeface="+mn-lt"/>
              </a:rPr>
              <a:t>Berendsen thermostat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0C5129-9130-CFF3-861B-111DFBF2D5C9}"/>
              </a:ext>
            </a:extLst>
          </p:cNvPr>
          <p:cNvSpPr txBox="1"/>
          <p:nvPr/>
        </p:nvSpPr>
        <p:spPr>
          <a:xfrm>
            <a:off x="5720439" y="1757256"/>
            <a:ext cx="1507352" cy="509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chemeClr val="accent4"/>
                </a:solidFill>
                <a:ea typeface="+mn-lt"/>
                <a:cs typeface="+mn-lt"/>
              </a:rPr>
              <a:t>Stochastic term: </a:t>
            </a:r>
            <a:br>
              <a:rPr lang="en-US" sz="1100" dirty="0">
                <a:solidFill>
                  <a:schemeClr val="accent4"/>
                </a:solidFill>
                <a:ea typeface="+mn-lt"/>
                <a:cs typeface="+mn-lt"/>
              </a:rPr>
            </a:br>
            <a:r>
              <a:rPr lang="en-US" sz="1100" dirty="0">
                <a:solidFill>
                  <a:schemeClr val="accent4"/>
                </a:solidFill>
                <a:ea typeface="+mn-lt"/>
                <a:cs typeface="+mn-lt"/>
              </a:rPr>
              <a:t>correct fluctuations</a:t>
            </a:r>
            <a:endParaRPr lang="en-GB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2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FD371-8BB9-E4CD-8B6B-547E12CE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7EF9C5-0525-ED9F-0A76-60860B08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609726-D863-CC3A-F3AA-C9E9DFBD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81E2EC-D1A7-7EB3-C1C1-7FCDCA0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Ab initio molecular dynamics (AIMD)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C33AB5CA-10E0-52B9-4D35-687C67AC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AIMD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B16E3-E136-1503-849C-B0AA16B2CC0D}"/>
              </a:ext>
            </a:extLst>
          </p:cNvPr>
          <p:cNvSpPr txBox="1"/>
          <p:nvPr/>
        </p:nvSpPr>
        <p:spPr>
          <a:xfrm>
            <a:off x="1169537" y="1241425"/>
            <a:ext cx="24208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&amp;GLOBAL</a:t>
            </a:r>
          </a:p>
          <a:p>
            <a:r>
              <a:rPr lang="en-GB" dirty="0"/>
              <a:t>   PRINT_LEVEL  LOW</a:t>
            </a:r>
          </a:p>
          <a:p>
            <a:r>
              <a:rPr lang="en-GB" dirty="0"/>
              <a:t>   PROJECT_NAME FAPbI3</a:t>
            </a:r>
          </a:p>
          <a:p>
            <a:r>
              <a:rPr lang="en-GB" dirty="0"/>
              <a:t>   RUN_TYPE  </a:t>
            </a:r>
            <a:r>
              <a:rPr lang="en-GB" b="1" dirty="0"/>
              <a:t>MD</a:t>
            </a:r>
          </a:p>
          <a:p>
            <a:r>
              <a:rPr lang="en-GB" dirty="0"/>
              <a:t>   WALLTIME 23:30:00</a:t>
            </a:r>
          </a:p>
          <a:p>
            <a:r>
              <a:rPr lang="en-GB" dirty="0"/>
              <a:t>&amp;END GLOBAL</a:t>
            </a:r>
          </a:p>
          <a:p>
            <a:endParaRPr lang="en-GB" dirty="0"/>
          </a:p>
          <a:p>
            <a:r>
              <a:rPr lang="en-GB" dirty="0"/>
              <a:t>&amp;MOTION</a:t>
            </a:r>
          </a:p>
          <a:p>
            <a:r>
              <a:rPr lang="en-GB" dirty="0"/>
              <a:t>  &amp;MD</a:t>
            </a:r>
          </a:p>
          <a:p>
            <a:r>
              <a:rPr lang="en-GB" dirty="0"/>
              <a:t>     ENSEMBLE  </a:t>
            </a:r>
            <a:r>
              <a:rPr lang="en-GB" b="1" dirty="0"/>
              <a:t>NVT</a:t>
            </a:r>
          </a:p>
          <a:p>
            <a:r>
              <a:rPr lang="en-GB" dirty="0"/>
              <a:t>     STEPS  10000</a:t>
            </a:r>
          </a:p>
          <a:p>
            <a:r>
              <a:rPr lang="en-GB" dirty="0"/>
              <a:t>     TIMESTEP     0.5</a:t>
            </a:r>
          </a:p>
          <a:p>
            <a:r>
              <a:rPr lang="en-GB" dirty="0"/>
              <a:t>     TEMPERATURE   300</a:t>
            </a:r>
          </a:p>
          <a:p>
            <a:r>
              <a:rPr lang="en-GB" dirty="0"/>
              <a:t>  &amp;END MD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  &amp;END MOTION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1FA0D5-E0B4-3666-51E8-DA34F3891B90}"/>
              </a:ext>
            </a:extLst>
          </p:cNvPr>
          <p:cNvSpPr/>
          <p:nvPr/>
        </p:nvSpPr>
        <p:spPr>
          <a:xfrm>
            <a:off x="2362423" y="1834638"/>
            <a:ext cx="351693" cy="34444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C29BD1-1EFA-8AE2-0C2B-DD9E716263FC}"/>
              </a:ext>
            </a:extLst>
          </p:cNvPr>
          <p:cNvCxnSpPr>
            <a:cxnSpLocks/>
          </p:cNvCxnSpPr>
          <p:nvPr/>
        </p:nvCxnSpPr>
        <p:spPr>
          <a:xfrm>
            <a:off x="2547655" y="1241425"/>
            <a:ext cx="0" cy="552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57ADA6-3EC9-EFBE-78F4-2FE5DA605A61}"/>
              </a:ext>
            </a:extLst>
          </p:cNvPr>
          <p:cNvSpPr txBox="1"/>
          <p:nvPr/>
        </p:nvSpPr>
        <p:spPr>
          <a:xfrm>
            <a:off x="1896583" y="698218"/>
            <a:ext cx="130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Change to MD to run AIMD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17CCA-2A92-1BF5-8ADD-586302266FBA}"/>
              </a:ext>
            </a:extLst>
          </p:cNvPr>
          <p:cNvSpPr txBox="1"/>
          <p:nvPr/>
        </p:nvSpPr>
        <p:spPr>
          <a:xfrm>
            <a:off x="4189181" y="1294324"/>
            <a:ext cx="4575778" cy="3170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microcanonical: </a:t>
            </a:r>
            <a:r>
              <a:rPr lang="en-GB" b="1" dirty="0"/>
              <a:t>NVE</a:t>
            </a:r>
            <a:r>
              <a:rPr lang="en-GB" dirty="0"/>
              <a:t>  </a:t>
            </a:r>
          </a:p>
          <a:p>
            <a:pPr>
              <a:lnSpc>
                <a:spcPct val="150000"/>
              </a:lnSpc>
            </a:pPr>
            <a:r>
              <a:rPr lang="en-GB" dirty="0"/>
              <a:t>canonical: </a:t>
            </a:r>
            <a:r>
              <a:rPr lang="en-GB" b="1" dirty="0"/>
              <a:t>NVT</a:t>
            </a:r>
            <a:r>
              <a:rPr lang="en-GB" dirty="0"/>
              <a:t>  </a:t>
            </a:r>
          </a:p>
          <a:p>
            <a:pPr>
              <a:lnSpc>
                <a:spcPct val="150000"/>
              </a:lnSpc>
            </a:pPr>
            <a:r>
              <a:rPr lang="en-GB" dirty="0"/>
              <a:t>canonical using Langevin: </a:t>
            </a:r>
            <a:r>
              <a:rPr lang="en-GB" b="1" dirty="0"/>
              <a:t>LANGEVIN</a:t>
            </a:r>
            <a:r>
              <a:rPr lang="en-GB" dirty="0"/>
              <a:t>  </a:t>
            </a:r>
          </a:p>
          <a:p>
            <a:pPr>
              <a:lnSpc>
                <a:spcPct val="150000"/>
              </a:lnSpc>
            </a:pPr>
            <a:r>
              <a:rPr lang="en-GB" dirty="0"/>
              <a:t>isobaric-</a:t>
            </a:r>
            <a:r>
              <a:rPr lang="en-GB" dirty="0" err="1"/>
              <a:t>isothermic</a:t>
            </a:r>
            <a:r>
              <a:rPr lang="en-GB" dirty="0"/>
              <a:t>: </a:t>
            </a:r>
            <a:r>
              <a:rPr lang="en-GB" b="1" dirty="0"/>
              <a:t>NPT_F  </a:t>
            </a:r>
          </a:p>
          <a:p>
            <a:pPr>
              <a:lnSpc>
                <a:spcPct val="150000"/>
              </a:lnSpc>
            </a:pPr>
            <a:r>
              <a:rPr lang="en-GB" dirty="0"/>
              <a:t>isobaric-</a:t>
            </a:r>
            <a:r>
              <a:rPr lang="en-GB" dirty="0" err="1"/>
              <a:t>isothermic</a:t>
            </a:r>
            <a:r>
              <a:rPr lang="en-GB" dirty="0"/>
              <a:t> in isotropic cell: </a:t>
            </a:r>
            <a:r>
              <a:rPr lang="en-GB" b="1" dirty="0"/>
              <a:t>NPT_I  </a:t>
            </a:r>
          </a:p>
          <a:p>
            <a:pPr>
              <a:lnSpc>
                <a:spcPct val="150000"/>
              </a:lnSpc>
            </a:pPr>
            <a:r>
              <a:rPr lang="en-GB" dirty="0"/>
              <a:t>constant pressure: </a:t>
            </a:r>
            <a:r>
              <a:rPr lang="en-GB" b="1" dirty="0"/>
              <a:t>NPE_F  </a:t>
            </a:r>
          </a:p>
          <a:p>
            <a:pPr>
              <a:lnSpc>
                <a:spcPct val="150000"/>
              </a:lnSpc>
            </a:pPr>
            <a:r>
              <a:rPr lang="en-GB" dirty="0"/>
              <a:t>constant pressure in isotropic cell: </a:t>
            </a:r>
            <a:r>
              <a:rPr lang="en-GB" b="1" dirty="0"/>
              <a:t>NPE_I  </a:t>
            </a:r>
          </a:p>
          <a:p>
            <a:pPr>
              <a:lnSpc>
                <a:spcPct val="150000"/>
              </a:lnSpc>
            </a:pPr>
            <a:r>
              <a:rPr lang="en-GB" dirty="0"/>
              <a:t>constant kinetic energy: </a:t>
            </a:r>
            <a:r>
              <a:rPr lang="en-GB" b="1" dirty="0"/>
              <a:t>ISOKIN  </a:t>
            </a:r>
          </a:p>
          <a:p>
            <a:pPr>
              <a:lnSpc>
                <a:spcPct val="150000"/>
              </a:lnSpc>
            </a:pPr>
            <a:r>
              <a:rPr lang="en-GB" dirty="0"/>
              <a:t>HYDROSTATICSHOCK, MSST,  MSST_DAMPED, NVT_ADIABATIC,...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401C78-816F-F426-7BEF-904746CFBF4C}"/>
              </a:ext>
            </a:extLst>
          </p:cNvPr>
          <p:cNvSpPr/>
          <p:nvPr/>
        </p:nvSpPr>
        <p:spPr>
          <a:xfrm>
            <a:off x="2538269" y="3483328"/>
            <a:ext cx="351693" cy="344447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B35472-19F4-C8A4-A27C-DC69F9DCD71C}"/>
              </a:ext>
            </a:extLst>
          </p:cNvPr>
          <p:cNvCxnSpPr>
            <a:cxnSpLocks/>
          </p:cNvCxnSpPr>
          <p:nvPr/>
        </p:nvCxnSpPr>
        <p:spPr>
          <a:xfrm flipH="1" flipV="1">
            <a:off x="2837152" y="3767156"/>
            <a:ext cx="364919" cy="3967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092FB21-79BA-AEF7-AD59-77C52771BB19}"/>
              </a:ext>
            </a:extLst>
          </p:cNvPr>
          <p:cNvSpPr txBox="1"/>
          <p:nvPr/>
        </p:nvSpPr>
        <p:spPr>
          <a:xfrm>
            <a:off x="2587619" y="4180000"/>
            <a:ext cx="130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1"/>
                </a:solidFill>
              </a:rPr>
              <a:t>Tuned by the lighter atom</a:t>
            </a:r>
          </a:p>
        </p:txBody>
      </p:sp>
    </p:spTree>
    <p:extLst>
      <p:ext uri="{BB962C8B-B14F-4D97-AF65-F5344CB8AC3E}">
        <p14:creationId xmlns:p14="http://schemas.microsoft.com/office/powerpoint/2010/main" val="5357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9" grpId="0"/>
      <p:bldP spid="22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35696-CFEC-859C-F795-8E06FE09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DE507C-ABA6-48CA-AEE1-A9C2DF1D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25E781-5FBF-DDBD-F126-2D330BDF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C2F1BAE-2044-38FF-40CC-6D5ACDEB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NVT &amp; NPT AIMD inputs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2B19B09F-E6AC-7BF3-BEDB-DF28AC2F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AIMD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5BB726-656E-60FB-0D89-826F24874A47}"/>
              </a:ext>
            </a:extLst>
          </p:cNvPr>
          <p:cNvSpPr txBox="1"/>
          <p:nvPr/>
        </p:nvSpPr>
        <p:spPr>
          <a:xfrm>
            <a:off x="1452653" y="1150943"/>
            <a:ext cx="31790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&amp;MOTION</a:t>
            </a:r>
          </a:p>
          <a:p>
            <a:r>
              <a:rPr lang="en-GB" dirty="0"/>
              <a:t>  &amp;MD</a:t>
            </a:r>
          </a:p>
          <a:p>
            <a:r>
              <a:rPr lang="en-GB" dirty="0"/>
              <a:t>     ENSEMBLE  </a:t>
            </a:r>
            <a:r>
              <a:rPr lang="en-GB" b="1" dirty="0"/>
              <a:t>NVT</a:t>
            </a:r>
          </a:p>
          <a:p>
            <a:r>
              <a:rPr lang="en-GB" dirty="0"/>
              <a:t>     STEPS  10000</a:t>
            </a:r>
          </a:p>
          <a:p>
            <a:r>
              <a:rPr lang="en-GB" dirty="0"/>
              <a:t>     TIMESTEP     0.5</a:t>
            </a:r>
          </a:p>
          <a:p>
            <a:r>
              <a:rPr lang="en-GB" dirty="0"/>
              <a:t>     TEMPERATURE   300</a:t>
            </a:r>
          </a:p>
          <a:p>
            <a:r>
              <a:rPr lang="en-GB" dirty="0"/>
              <a:t>     &amp;THERMOSTAT</a:t>
            </a:r>
          </a:p>
          <a:p>
            <a:r>
              <a:rPr lang="en-GB" dirty="0"/>
              <a:t>       TYPE  CSVR</a:t>
            </a:r>
          </a:p>
          <a:p>
            <a:r>
              <a:rPr lang="en-GB" dirty="0"/>
              <a:t>       REGION  GLOBAL</a:t>
            </a:r>
          </a:p>
          <a:p>
            <a:r>
              <a:rPr lang="en-GB" dirty="0"/>
              <a:t>       &amp;CSVR</a:t>
            </a:r>
          </a:p>
          <a:p>
            <a:r>
              <a:rPr lang="en-GB" dirty="0"/>
              <a:t>         TIMECON     100</a:t>
            </a:r>
          </a:p>
          <a:p>
            <a:r>
              <a:rPr lang="en-GB" dirty="0"/>
              <a:t>       &amp;END CSVR</a:t>
            </a:r>
          </a:p>
          <a:p>
            <a:r>
              <a:rPr lang="en-GB" dirty="0"/>
              <a:t>     &amp;END THERMOSTAT</a:t>
            </a:r>
          </a:p>
          <a:p>
            <a:r>
              <a:rPr lang="en-GB" dirty="0"/>
              <a:t>   &amp;END MD</a:t>
            </a:r>
          </a:p>
          <a:p>
            <a:r>
              <a:rPr lang="en-GB" dirty="0"/>
              <a:t>  …</a:t>
            </a:r>
          </a:p>
          <a:p>
            <a:r>
              <a:rPr lang="en-GB" dirty="0"/>
              <a:t>  &amp;END MOTION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21732-D686-AABA-8DAD-06BA7BB38387}"/>
              </a:ext>
            </a:extLst>
          </p:cNvPr>
          <p:cNvSpPr txBox="1"/>
          <p:nvPr/>
        </p:nvSpPr>
        <p:spPr>
          <a:xfrm>
            <a:off x="5239978" y="735444"/>
            <a:ext cx="31790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&amp;MOTION</a:t>
            </a:r>
          </a:p>
          <a:p>
            <a:r>
              <a:rPr lang="en-GB" dirty="0"/>
              <a:t>  &amp;MD</a:t>
            </a:r>
          </a:p>
          <a:p>
            <a:r>
              <a:rPr lang="en-GB" dirty="0"/>
              <a:t>     ENSEMBLE  </a:t>
            </a:r>
            <a:r>
              <a:rPr lang="en-GB" b="1" dirty="0"/>
              <a:t>NPT_F</a:t>
            </a:r>
          </a:p>
          <a:p>
            <a:r>
              <a:rPr lang="en-GB" dirty="0"/>
              <a:t>     STEPS  10000</a:t>
            </a:r>
          </a:p>
          <a:p>
            <a:r>
              <a:rPr lang="en-GB" dirty="0"/>
              <a:t>     TIMESTEP     0.5</a:t>
            </a:r>
          </a:p>
          <a:p>
            <a:r>
              <a:rPr lang="en-GB" dirty="0"/>
              <a:t>     TEMPERATURE   300</a:t>
            </a:r>
          </a:p>
          <a:p>
            <a:r>
              <a:rPr lang="en-GB" dirty="0"/>
              <a:t>     &amp;THERMOSTAT</a:t>
            </a:r>
          </a:p>
          <a:p>
            <a:r>
              <a:rPr lang="en-GB" dirty="0"/>
              <a:t>       TYPE  CSVR</a:t>
            </a:r>
          </a:p>
          <a:p>
            <a:r>
              <a:rPr lang="en-GB" dirty="0"/>
              <a:t>       REGION  GLOBAL</a:t>
            </a:r>
          </a:p>
          <a:p>
            <a:r>
              <a:rPr lang="en-GB" dirty="0"/>
              <a:t>       &amp;CSVR</a:t>
            </a:r>
          </a:p>
          <a:p>
            <a:r>
              <a:rPr lang="en-GB" dirty="0"/>
              <a:t>         TIMECON     100</a:t>
            </a:r>
          </a:p>
          <a:p>
            <a:r>
              <a:rPr lang="en-GB" dirty="0"/>
              <a:t>       &amp;END CSVR</a:t>
            </a:r>
          </a:p>
          <a:p>
            <a:r>
              <a:rPr lang="en-GB" dirty="0"/>
              <a:t>     &amp;END THERMOSTAT</a:t>
            </a:r>
          </a:p>
          <a:p>
            <a:r>
              <a:rPr lang="en-GB" dirty="0"/>
              <a:t>     &amp;BAROSTAT</a:t>
            </a:r>
          </a:p>
          <a:p>
            <a:r>
              <a:rPr lang="en-GB" dirty="0"/>
              <a:t>       PRESSURE 1.0</a:t>
            </a:r>
          </a:p>
          <a:p>
            <a:r>
              <a:rPr lang="en-GB" dirty="0"/>
              <a:t>       TIMECON 100</a:t>
            </a:r>
          </a:p>
          <a:p>
            <a:r>
              <a:rPr lang="en-GB" dirty="0"/>
              <a:t>     &amp;END BAROSTAT</a:t>
            </a:r>
          </a:p>
          <a:p>
            <a:r>
              <a:rPr lang="en-GB" dirty="0"/>
              <a:t>   &amp;END MD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  &amp;END MOTION</a:t>
            </a:r>
          </a:p>
        </p:txBody>
      </p:sp>
    </p:spTree>
    <p:extLst>
      <p:ext uri="{BB962C8B-B14F-4D97-AF65-F5344CB8AC3E}">
        <p14:creationId xmlns:p14="http://schemas.microsoft.com/office/powerpoint/2010/main" val="19049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General_presentation_202403_EN_FULL" id="{EAFA75F3-8B21-EB4C-B638-E353D58330D3}" vid="{D78AEC0C-4C86-FC40-9085-617BDC5620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1233</Words>
  <Application>Microsoft Macintosh PowerPoint</Application>
  <PresentationFormat>On-screen Show (16:9)</PresentationFormat>
  <Paragraphs>307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Franklin Gothic Demi Cond</vt:lpstr>
      <vt:lpstr>Helvetica Neue</vt:lpstr>
      <vt:lpstr>Wingdings</vt:lpstr>
      <vt:lpstr>Thème Office</vt:lpstr>
      <vt:lpstr>Advanced simulations  of solar cell devices</vt:lpstr>
      <vt:lpstr>MD simulations</vt:lpstr>
      <vt:lpstr>Temperature calculation</vt:lpstr>
      <vt:lpstr>Berendsen thermostats</vt:lpstr>
      <vt:lpstr>Berendsen thermostats</vt:lpstr>
      <vt:lpstr>NVT thermostats</vt:lpstr>
      <vt:lpstr>CSVR thermostats</vt:lpstr>
      <vt:lpstr>Ab initio molecular dynamics (AIMD)</vt:lpstr>
      <vt:lpstr>NVT &amp; NPT AIMD inputs</vt:lpstr>
      <vt:lpstr>Binding energies</vt:lpstr>
      <vt:lpstr>Binding energies</vt:lpstr>
      <vt:lpstr>Binding energies – CP2K input</vt:lpstr>
      <vt:lpstr>Binding energies – CP2K input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Carnevali</dc:creator>
  <cp:lastModifiedBy>Virginia Carnevali</cp:lastModifiedBy>
  <cp:revision>2</cp:revision>
  <cp:lastPrinted>2019-06-19T13:21:30Z</cp:lastPrinted>
  <dcterms:created xsi:type="dcterms:W3CDTF">2025-03-18T10:01:53Z</dcterms:created>
  <dcterms:modified xsi:type="dcterms:W3CDTF">2025-04-16T07:31:30Z</dcterms:modified>
</cp:coreProperties>
</file>