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147470157" r:id="rId2"/>
    <p:sldId id="2147470210" r:id="rId3"/>
    <p:sldId id="2147470215" r:id="rId4"/>
    <p:sldId id="2147470214" r:id="rId5"/>
    <p:sldId id="2147470216" r:id="rId6"/>
    <p:sldId id="2147470211" r:id="rId7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73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pos="419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7B"/>
    <a:srgbClr val="EAF0D8"/>
    <a:srgbClr val="070707"/>
    <a:srgbClr val="BFD730"/>
    <a:srgbClr val="4B8FCC"/>
    <a:srgbClr val="5C2D91"/>
    <a:srgbClr val="F1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21"/>
  </p:normalViewPr>
  <p:slideViewPr>
    <p:cSldViewPr snapToGrid="0">
      <p:cViewPr varScale="1">
        <p:scale>
          <a:sx n="160" d="100"/>
          <a:sy n="160" d="100"/>
        </p:scale>
        <p:origin x="544" y="176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90"/>
        <p:guide pos="2160"/>
        <p:guide orient="horz" pos="373"/>
        <p:guide pos="136"/>
        <p:guide pos="419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5E91-54C5-BF47-91BF-2E2A520F920D}" type="datetime1">
              <a:rPr lang="fr-CH" smtClean="0">
                <a:latin typeface="Arial" panose="020B0604020202020204" pitchFamily="34" charset="0"/>
              </a:rPr>
              <a:t>09.04.25</a:t>
            </a:fld>
            <a:endParaRPr lang="fr-CH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CH">
                <a:latin typeface="Arial" panose="020B0604020202020204" pitchFamily="34" charset="0"/>
              </a:rPr>
              <a:t>Speaker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NAME EVENT / NAME PRESENTATION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701F3EA-C8BD-D544-8519-665215575D25}" type="datetime1">
              <a:rPr lang="fr-CH" smtClean="0"/>
              <a:t>09.04.25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518" y="619273"/>
            <a:ext cx="6436964" cy="36207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10518" y="4400549"/>
            <a:ext cx="6436964" cy="42010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DC3004-C868-D14E-AC2D-9CB518B0C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829487C-D375-523D-565D-5AE2365FB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95BBE0-B16F-4A08-6A77-A8C189B17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BA1EAD3-C5B5-E03E-380E-A52EDE8AB56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D0895-2227-D401-F740-ED70559C700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09.04.25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1B609F-5271-3775-AC46-79A16A82C1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F9C4B-38DB-85DA-6547-17349749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4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E1F28-490D-1592-05A6-895A361C2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D775E-D0EE-C9A2-066C-D3347A0E0D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3593CE-6C21-9702-82F6-777B7316EF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70D67941-EEA5-2961-8D72-7F236BAF281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81629-6EDE-2C66-9910-C0F38AB7AD9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09.04.25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A1ECB-13F7-5E91-C981-4E93AA0AAD5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6DA5E-013E-EE03-D484-42DE57F71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515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DC608-86CC-2CCA-0009-D0EB92AC4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BDD127-F844-8965-C1DB-EC154BED6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5BDCCD-1D7C-08DE-4426-0375E4E2A3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D4549D93-B404-BFF5-A69C-BBFA9CDB247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34D8D-886D-17FB-71DF-F35E81CDB02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09.04.25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AACBD-2377-8A6E-C352-49A282C1D8C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759B0-49BA-D69C-3F76-A28CB1A202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421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4AE2E-CE49-573D-2E7C-C863B9E8E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C89700-9723-B880-70D9-EFD536368E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E97D6E-FF86-6F71-39FB-614B6D1500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0042544-912A-53E3-E95A-A7DC8D2887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6B6A6-DD2D-4435-1130-A2D9BD97F9D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09.04.25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6498B-EDE2-7BDB-5EB4-3D443D7F42C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54E0F-1152-88AA-69F5-75457BC49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13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2732BD-C704-8D57-EB65-C929F79FA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34091-0F6A-840C-D162-ED32069EA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1138" y="619125"/>
            <a:ext cx="6435725" cy="362108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3D019-58B1-BA7D-CBA0-14349C3C01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4175FDA8-AE02-3811-C5D9-7486AF7BB56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C8D297-6DB0-F866-DB3A-2056EDBC2BA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701F3EA-C8BD-D544-8519-665215575D25}" type="datetime1">
              <a:rPr lang="fr-CH" smtClean="0"/>
              <a:t>09.04.25</a:t>
            </a:fld>
            <a:endParaRPr lang="fr-F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A16163-8A8C-FE09-C5A5-518C4E50AF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050AEE-9C76-6EA0-9763-5CB104436E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140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Facul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6" y="0"/>
            <a:ext cx="8239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4" y="2571751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448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EPF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5041849-939B-E04F-AABC-A900B2B4E3D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5" y="4579268"/>
            <a:ext cx="561543" cy="36738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2865CD0-FD83-AF44-9C32-763AAD652C05}"/>
              </a:ext>
            </a:extLst>
          </p:cNvPr>
          <p:cNvSpPr/>
          <p:nvPr userDrawn="1"/>
        </p:nvSpPr>
        <p:spPr>
          <a:xfrm rot="16200000">
            <a:off x="89679" y="4591427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6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126">
          <p15:clr>
            <a:srgbClr val="FBAE40"/>
          </p15:clr>
        </p15:guide>
        <p15:guide id="5" orient="horz" pos="123">
          <p15:clr>
            <a:srgbClr val="FBAE40"/>
          </p15:clr>
        </p15:guide>
        <p15:guide id="6" orient="horz" pos="3117">
          <p15:clr>
            <a:srgbClr val="FBAE40"/>
          </p15:clr>
        </p15:guide>
        <p15:guide id="7" pos="83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595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ntent_Im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WELCOME TO EPFL</a:t>
            </a:r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7955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en-GB" noProof="0"/>
              <a:t>Modifiez le style du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en-GB" noProof="0"/>
              <a:t>Modifier les styles du </a:t>
            </a:r>
            <a:r>
              <a:rPr lang="en-GB" noProof="0" err="1"/>
              <a:t>texte</a:t>
            </a:r>
            <a:r>
              <a:rPr lang="en-GB" noProof="0"/>
              <a:t> du masque</a:t>
            </a:r>
          </a:p>
          <a:p>
            <a:pPr lvl="1"/>
            <a:r>
              <a:rPr lang="en-GB" noProof="0" err="1"/>
              <a:t>Deuxième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  <a:p>
            <a:pPr lvl="2"/>
            <a:r>
              <a:rPr lang="en-GB" noProof="0" err="1"/>
              <a:t>Troisième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Quatrième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r>
              <a:rPr lang="en-GB" noProof="0"/>
              <a:t>
</a:t>
            </a:r>
            <a:r>
              <a:rPr lang="en-GB" noProof="0" err="1"/>
              <a:t>Cinquième</a:t>
            </a:r>
            <a:r>
              <a:rPr lang="en-GB" noProof="0"/>
              <a:t> </a:t>
            </a:r>
            <a:r>
              <a:rPr lang="en-GB" noProof="0" err="1"/>
              <a:t>niveau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noProof="0"/>
              <a:t>WELCOME TO EPFL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noProof="0"/>
              <a:t>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3" r:id="rId3"/>
    <p:sldLayoutId id="2147483681" r:id="rId4"/>
    <p:sldLayoutId id="2147483673" r:id="rId5"/>
    <p:sldLayoutId id="2147483685" r:id="rId6"/>
    <p:sldLayoutId id="2147483662" r:id="rId7"/>
    <p:sldLayoutId id="2147483674" r:id="rId8"/>
    <p:sldLayoutId id="2147483675" r:id="rId9"/>
    <p:sldLayoutId id="2147483676" r:id="rId10"/>
    <p:sldLayoutId id="2147483664" r:id="rId11"/>
    <p:sldLayoutId id="2147483666" r:id="rId12"/>
    <p:sldLayoutId id="2147483677" r:id="rId13"/>
    <p:sldLayoutId id="2147483678" r:id="rId14"/>
    <p:sldLayoutId id="2147483679" r:id="rId15"/>
    <p:sldLayoutId id="2147483667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epfl.ch/mod/folder/view.php?id=133072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00E5E686-2DA3-5040-3559-793E6554075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4019" r="4019"/>
          <a:stretch/>
        </p:blipFill>
        <p:spPr>
          <a:xfrm>
            <a:off x="1331950" y="0"/>
            <a:ext cx="7812013" cy="4948238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67168984-25A8-B1AA-648C-4C8218CE4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</p:spPr>
        <p:txBody>
          <a:bodyPr/>
          <a:lstStyle/>
          <a:p>
            <a:r>
              <a:rPr lang="en-US"/>
              <a:t>Advanced simulations </a:t>
            </a:r>
            <a:br>
              <a:rPr lang="en-US"/>
            </a:br>
            <a:r>
              <a:rPr lang="en-US"/>
              <a:t>of solar cell devices</a:t>
            </a:r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37C2E2E2-E1B7-A6BB-EB14-8D4F5EEF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</p:spPr>
        <p:txBody>
          <a:bodyPr/>
          <a:lstStyle/>
          <a:p>
            <a:r>
              <a:rPr lang="en-US" b="1"/>
              <a:t>V. Carnevali, </a:t>
            </a:r>
            <a:br>
              <a:rPr lang="en-US" b="1"/>
            </a:br>
            <a:r>
              <a:rPr lang="en-US" b="1"/>
              <a:t>V. Slama, </a:t>
            </a:r>
            <a:br>
              <a:rPr lang="en-US" b="1"/>
            </a:br>
            <a:r>
              <a:rPr lang="en-US" b="1"/>
              <a:t>A. </a:t>
            </a:r>
            <a:r>
              <a:rPr lang="en-US" b="1" err="1"/>
              <a:t>Vezzosi</a:t>
            </a:r>
            <a:endParaRPr lang="en-US" b="1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F34FD1-436A-D616-B4B0-196857C10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April 9, 2025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E39541E6-EA31-1827-D680-FDE4ACB88C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École Polytechnique </a:t>
            </a:r>
            <a:r>
              <a:rPr lang="en-US" err="1">
                <a:solidFill>
                  <a:srgbClr val="FF0000"/>
                </a:solidFill>
              </a:rPr>
              <a:t>fédérale</a:t>
            </a:r>
            <a:r>
              <a:rPr lang="en-US">
                <a:solidFill>
                  <a:srgbClr val="FF0000"/>
                </a:solidFill>
              </a:rPr>
              <a:t>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de Lausanne</a:t>
            </a:r>
          </a:p>
        </p:txBody>
      </p:sp>
    </p:spTree>
    <p:extLst>
      <p:ext uri="{BB962C8B-B14F-4D97-AF65-F5344CB8AC3E}">
        <p14:creationId xmlns:p14="http://schemas.microsoft.com/office/powerpoint/2010/main" val="263903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DFD371-8BB9-E4CD-8B6B-547E12CE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77EF9C5-0525-ED9F-0A76-60860B08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3609726-D863-CC3A-F3AA-C9E9DFBD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BA81E2EC-D1A7-7EB3-C1C1-7FCDCA02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Projected Density of States (PDOS)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C33AB5CA-10E0-52B9-4D35-687C67ACBF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PDOS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CC76B8-126F-3EC9-33CA-DCD259217576}"/>
              </a:ext>
            </a:extLst>
          </p:cNvPr>
          <p:cNvSpPr/>
          <p:nvPr/>
        </p:nvSpPr>
        <p:spPr>
          <a:xfrm>
            <a:off x="793981" y="682197"/>
            <a:ext cx="7604797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PDOS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about the occupied and unoccupied electronic states of the system and nature of the system (conductor, semiconductor, insulator).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72E86-39D2-EB34-7BF9-D070A607FF7F}"/>
              </a:ext>
            </a:extLst>
          </p:cNvPr>
          <p:cNvSpPr/>
          <p:nvPr/>
        </p:nvSpPr>
        <p:spPr>
          <a:xfrm>
            <a:off x="793981" y="1357373"/>
            <a:ext cx="7604797" cy="852195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0613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en-US" sz="1600" dirty="0">
                <a:solidFill>
                  <a:srgbClr val="413C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Post-processing of the electronic wave functions of the systems.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13C3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8" name="Picture 37" descr="A diagram of a band gap&#10;&#10;AI-generated content may be incorrect.">
            <a:extLst>
              <a:ext uri="{FF2B5EF4-FFF2-40B4-BE49-F238E27FC236}">
                <a16:creationId xmlns:a16="http://schemas.microsoft.com/office/drawing/2014/main" id="{FD19A138-3EF6-64D8-C466-313A7F7D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086" y="2130445"/>
            <a:ext cx="3725293" cy="272446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21D4D6E6-767E-1419-5F45-50C6D39AF07A}"/>
              </a:ext>
            </a:extLst>
          </p:cNvPr>
          <p:cNvGrpSpPr/>
          <p:nvPr/>
        </p:nvGrpSpPr>
        <p:grpSpPr>
          <a:xfrm>
            <a:off x="5350790" y="2743519"/>
            <a:ext cx="2220288" cy="565026"/>
            <a:chOff x="5350790" y="2743519"/>
            <a:chExt cx="2220288" cy="5650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ADDA04-A7A2-2F59-1457-4FA1C7C63E4C}"/>
                    </a:ext>
                  </a:extLst>
                </p:cNvPr>
                <p:cNvSpPr txBox="1"/>
                <p:nvPr/>
              </p:nvSpPr>
              <p:spPr>
                <a:xfrm>
                  <a:off x="5350790" y="2743519"/>
                  <a:ext cx="2220288" cy="5650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𝐷𝑜𝑆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)ⅆ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nary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4ADDA04-A7A2-2F59-1457-4FA1C7C63E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0790" y="2743519"/>
                  <a:ext cx="2220288" cy="565026"/>
                </a:xfrm>
                <a:prstGeom prst="rect">
                  <a:avLst/>
                </a:prstGeom>
                <a:blipFill>
                  <a:blip r:embed="rId4"/>
                  <a:stretch>
                    <a:fillRect l="-1136" t="-155556" r="-1136" b="-21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9A5D4B3-8968-7F4D-6157-D90FB436A51C}"/>
                    </a:ext>
                  </a:extLst>
                </p:cNvPr>
                <p:cNvSpPr txBox="1"/>
                <p:nvPr/>
              </p:nvSpPr>
              <p:spPr>
                <a:xfrm>
                  <a:off x="5972428" y="3062324"/>
                  <a:ext cx="765412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𝐵𝑍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9A5D4B3-8968-7F4D-6157-D90FB436A5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2428" y="3062324"/>
                  <a:ext cx="765412" cy="24622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8391C2E-DFEB-BB1B-03C1-1F2AA57696A2}"/>
              </a:ext>
            </a:extLst>
          </p:cNvPr>
          <p:cNvGrpSpPr/>
          <p:nvPr/>
        </p:nvGrpSpPr>
        <p:grpSpPr>
          <a:xfrm>
            <a:off x="5002164" y="3619562"/>
            <a:ext cx="3358291" cy="571002"/>
            <a:chOff x="5002164" y="3619562"/>
            <a:chExt cx="3358291" cy="5710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6C1601E-FD0D-D7FF-1613-2C1B1428B6FD}"/>
                    </a:ext>
                  </a:extLst>
                </p:cNvPr>
                <p:cNvSpPr txBox="1"/>
                <p:nvPr/>
              </p:nvSpPr>
              <p:spPr>
                <a:xfrm>
                  <a:off x="5002164" y="3619562"/>
                  <a:ext cx="3358291" cy="56502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𝑃𝐷𝑜𝑆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)∝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US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𝜙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𝑎𝑡</m:t>
                                            </m:r>
                                          </m:sup>
                                        </m:sSubSup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14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𝒌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𝜖</m:t>
                            </m:r>
                            <m:d>
                              <m:d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𝒌</m:t>
                                </m:r>
                              </m:e>
                            </m:d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)ⅆ</m:t>
                            </m:r>
                            <m:r>
                              <a:rPr lang="en-US" sz="1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</m:e>
                        </m:nary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6C1601E-FD0D-D7FF-1613-2C1B1428B6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2164" y="3619562"/>
                  <a:ext cx="3358291" cy="565026"/>
                </a:xfrm>
                <a:prstGeom prst="rect">
                  <a:avLst/>
                </a:prstGeom>
                <a:blipFill>
                  <a:blip r:embed="rId6"/>
                  <a:stretch>
                    <a:fillRect l="-755" t="-155556" r="-755" b="-21555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98EE40F-1407-1FEF-7782-979E84BC7D0D}"/>
                    </a:ext>
                  </a:extLst>
                </p:cNvPr>
                <p:cNvSpPr txBox="1"/>
                <p:nvPr/>
              </p:nvSpPr>
              <p:spPr>
                <a:xfrm>
                  <a:off x="5909921" y="3944343"/>
                  <a:ext cx="765412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𝐵𝑍</m:t>
                        </m:r>
                      </m:oMath>
                    </m:oMathPara>
                  </a14:m>
                  <a:endParaRPr lang="en-GB" sz="10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298EE40F-1407-1FEF-7782-979E84BC7D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921" y="3944343"/>
                  <a:ext cx="765412" cy="2462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357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38A4DB-3BA5-BF78-289F-B88451C796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BCE2111-75EF-0D38-9951-6402D1342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F3ABB26-286D-81B9-2DD6-000DDB60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CC77F88F-3B3E-5C2C-142C-FD7B02B8B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 dirty="0">
                <a:latin typeface="Franklin Gothic Demi Cond"/>
                <a:cs typeface="Arial"/>
              </a:rPr>
              <a:t>Perovskite PDOS</a:t>
            </a:r>
            <a:endParaRPr lang="en-US" dirty="0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7BDD52A1-CE55-B999-664C-7163953CC3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PDOS</a:t>
            </a:r>
          </a:p>
        </p:txBody>
      </p:sp>
      <p:pic>
        <p:nvPicPr>
          <p:cNvPr id="3" name="Picture 1" descr="page2image32444688">
            <a:extLst>
              <a:ext uri="{FF2B5EF4-FFF2-40B4-BE49-F238E27FC236}">
                <a16:creationId xmlns:a16="http://schemas.microsoft.com/office/drawing/2014/main" id="{18FA8F57-7B7C-C821-BDAE-73E5EFA1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5" y="768599"/>
            <a:ext cx="2849594" cy="3608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7A2B91-89E9-1814-5CA3-400C73A8C455}"/>
              </a:ext>
            </a:extLst>
          </p:cNvPr>
          <p:cNvSpPr/>
          <p:nvPr/>
        </p:nvSpPr>
        <p:spPr>
          <a:xfrm>
            <a:off x="1343075" y="4606660"/>
            <a:ext cx="1954381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75" dirty="0">
                <a:latin typeface="Arial" panose="020B0604020202020204" pitchFamily="34" charset="0"/>
                <a:cs typeface="Arial" panose="020B0604020202020204" pitchFamily="34" charset="0"/>
              </a:rPr>
              <a:t>PHYSICAL REVIEW B 90, 205202 (2014)</a:t>
            </a:r>
          </a:p>
          <a:p>
            <a:pPr algn="ctr"/>
            <a:r>
              <a:rPr lang="en-US" sz="675" dirty="0">
                <a:latin typeface="Arial" panose="020B0604020202020204" pitchFamily="34" charset="0"/>
                <a:cs typeface="Arial" panose="020B0604020202020204" pitchFamily="34" charset="0"/>
              </a:rPr>
              <a:t> https://</a:t>
            </a:r>
            <a:r>
              <a:rPr lang="en-US" sz="675" dirty="0" err="1">
                <a:latin typeface="Arial" panose="020B0604020202020204" pitchFamily="34" charset="0"/>
                <a:cs typeface="Arial" panose="020B0604020202020204" pitchFamily="34" charset="0"/>
              </a:rPr>
              <a:t>doi.org</a:t>
            </a:r>
            <a:r>
              <a:rPr lang="en-US" sz="675" dirty="0">
                <a:latin typeface="Arial" panose="020B0604020202020204" pitchFamily="34" charset="0"/>
                <a:cs typeface="Arial" panose="020B0604020202020204" pitchFamily="34" charset="0"/>
              </a:rPr>
              <a:t>/10.1103/PhysRevB.90.205202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C14EC4-48F8-60CD-38B1-DCC313992BB4}"/>
              </a:ext>
            </a:extLst>
          </p:cNvPr>
          <p:cNvSpPr/>
          <p:nvPr/>
        </p:nvSpPr>
        <p:spPr>
          <a:xfrm>
            <a:off x="4532037" y="943343"/>
            <a:ext cx="1575386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A-site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altLang="en-US" sz="1400" dirty="0">
                <a:solidFill>
                  <a:srgbClr val="C00000"/>
                </a:solidFill>
                <a:latin typeface="Avenir Next" panose="020B0503020202020204" pitchFamily="34" charset="0"/>
                <a:sym typeface="Wingdings" pitchFamily="2" charset="2"/>
              </a:rPr>
              <a:t> </a:t>
            </a:r>
          </a:p>
          <a:p>
            <a:pPr marL="257175" indent="-257175" algn="just">
              <a:lnSpc>
                <a:spcPct val="150000"/>
              </a:lnSpc>
              <a:buFontTx/>
              <a:buAutoNum type="arabicPeriod"/>
            </a:pPr>
            <a:endParaRPr lang="en-US" altLang="en-US" sz="1400" dirty="0">
              <a:latin typeface="Avenir Next" panose="020B0503020202020204" pitchFamily="34" charset="0"/>
              <a:sym typeface="Wingdings" pitchFamily="2" charset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D8197-52BF-2A70-702A-21F6FB4BBA33}"/>
              </a:ext>
            </a:extLst>
          </p:cNvPr>
          <p:cNvSpPr/>
          <p:nvPr/>
        </p:nvSpPr>
        <p:spPr>
          <a:xfrm>
            <a:off x="5213128" y="1008853"/>
            <a:ext cx="30491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does not affect band gap and states close to the band gap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8B5465-F5F5-878B-6B3E-A23B6F461DDB}"/>
              </a:ext>
            </a:extLst>
          </p:cNvPr>
          <p:cNvSpPr/>
          <p:nvPr/>
        </p:nvSpPr>
        <p:spPr>
          <a:xfrm>
            <a:off x="5690038" y="2943337"/>
            <a:ext cx="3049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more electronegative X (TVB)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079B74-0050-1BAB-9400-9DFC728825F8}"/>
              </a:ext>
            </a:extLst>
          </p:cNvPr>
          <p:cNvSpPr/>
          <p:nvPr/>
        </p:nvSpPr>
        <p:spPr>
          <a:xfrm>
            <a:off x="4933431" y="1505576"/>
            <a:ext cx="3547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ex. CH</a:t>
            </a:r>
            <a:r>
              <a:rPr lang="en-US" alt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NH</a:t>
            </a:r>
            <a:r>
              <a:rPr lang="en-US" alt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PbI</a:t>
            </a:r>
            <a:r>
              <a:rPr lang="en-US" alt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3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B3855-517D-BA7A-7B42-D05D6DD30268}"/>
              </a:ext>
            </a:extLst>
          </p:cNvPr>
          <p:cNvSpPr/>
          <p:nvPr/>
        </p:nvSpPr>
        <p:spPr>
          <a:xfrm>
            <a:off x="5235371" y="1778553"/>
            <a:ext cx="3547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C-N   cubic unit cell axis    1.53 eV    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6436A6-5ED8-0B65-2478-FEB3E2DD6A24}"/>
              </a:ext>
            </a:extLst>
          </p:cNvPr>
          <p:cNvSpPr/>
          <p:nvPr/>
        </p:nvSpPr>
        <p:spPr>
          <a:xfrm>
            <a:off x="5235371" y="2066108"/>
            <a:ext cx="3547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C-N   face diagonal            1.51 eV    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35DB10-5388-F8E6-5232-29FBA370B087}"/>
              </a:ext>
            </a:extLst>
          </p:cNvPr>
          <p:cNvSpPr/>
          <p:nvPr/>
        </p:nvSpPr>
        <p:spPr>
          <a:xfrm>
            <a:off x="5235371" y="2351461"/>
            <a:ext cx="35474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C-N   body diagonal           1.52 eV    </a:t>
            </a:r>
            <a:endParaRPr lang="en-US" sz="1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BA54FC-1AD5-F455-A8AD-68541D3BE8D1}"/>
                  </a:ext>
                </a:extLst>
              </p:cNvPr>
              <p:cNvSpPr/>
              <p:nvPr/>
            </p:nvSpPr>
            <p:spPr>
              <a:xfrm>
                <a:off x="5690038" y="3227436"/>
                <a:ext cx="191629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𝐵𝑟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𝐶𝑙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9BA54FC-1AD5-F455-A8AD-68541D3BE8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38" y="3227436"/>
                <a:ext cx="1916294" cy="307777"/>
              </a:xfrm>
              <a:prstGeom prst="rect">
                <a:avLst/>
              </a:prstGeom>
              <a:blipFill>
                <a:blip r:embed="rId4"/>
                <a:stretch>
                  <a:fillRect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F3E22C3-B1C7-97E8-03F0-70A4C2E98C58}"/>
              </a:ext>
            </a:extLst>
          </p:cNvPr>
          <p:cNvSpPr/>
          <p:nvPr/>
        </p:nvSpPr>
        <p:spPr>
          <a:xfrm>
            <a:off x="5690038" y="3553977"/>
            <a:ext cx="3049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least electronegative B (BCB)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B0BB55-D61B-7179-884F-0DC31DCB1964}"/>
                  </a:ext>
                </a:extLst>
              </p:cNvPr>
              <p:cNvSpPr/>
              <p:nvPr/>
            </p:nvSpPr>
            <p:spPr>
              <a:xfrm>
                <a:off x="5690038" y="3808743"/>
                <a:ext cx="138967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𝑆𝑛</m:t>
                          </m:r>
                        </m:e>
                      </m:d>
                      <m:r>
                        <a:rPr lang="en-US" sz="14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𝜒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𝑃𝑏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3B0BB55-D61B-7179-884F-0DC31DCB1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38" y="3808743"/>
                <a:ext cx="1389676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83D85949-9A2F-37CC-19BC-B25BE8EB1472}"/>
              </a:ext>
            </a:extLst>
          </p:cNvPr>
          <p:cNvSpPr/>
          <p:nvPr/>
        </p:nvSpPr>
        <p:spPr>
          <a:xfrm>
            <a:off x="5690038" y="4138456"/>
            <a:ext cx="30491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larger cations A (lattice size) 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6A6B1C-A431-1499-F2F3-CF4F4FA1062D}"/>
              </a:ext>
            </a:extLst>
          </p:cNvPr>
          <p:cNvSpPr/>
          <p:nvPr/>
        </p:nvSpPr>
        <p:spPr>
          <a:xfrm>
            <a:off x="4027353" y="2859413"/>
            <a:ext cx="1886607" cy="71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Larger band gap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E3061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13C3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</a:t>
            </a:r>
            <a:r>
              <a:rPr lang="en-US" altLang="en-US" sz="1400" dirty="0">
                <a:solidFill>
                  <a:srgbClr val="C00000"/>
                </a:solidFill>
                <a:latin typeface="Avenir Next" panose="020B0503020202020204" pitchFamily="34" charset="0"/>
                <a:sym typeface="Wingdings" pitchFamily="2" charset="2"/>
              </a:rPr>
              <a:t> </a:t>
            </a:r>
          </a:p>
          <a:p>
            <a:pPr marL="257175" indent="-257175" algn="just">
              <a:lnSpc>
                <a:spcPct val="150000"/>
              </a:lnSpc>
              <a:buFontTx/>
              <a:buAutoNum type="arabicPeriod"/>
            </a:pPr>
            <a:endParaRPr lang="en-US" altLang="en-US" sz="1400" dirty="0">
              <a:latin typeface="Avenir Next" panose="020B0503020202020204" pitchFamily="34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7035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/>
      <p:bldP spid="15" grpId="0"/>
      <p:bldP spid="16" grpId="0"/>
      <p:bldP spid="17" grpId="0"/>
      <p:bldP spid="18" grpId="0"/>
      <p:bldP spid="21" grpId="0"/>
      <p:bldP spid="22" grpId="0"/>
      <p:bldP spid="23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FCD25-CFFC-B24F-7D3B-829C0D7933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EAE575-5BD9-D746-4E64-AF599097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0B2A582-6FF0-A0B1-7D0A-AC6FB447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43B9BF6-A75A-8774-3E71-30181DE4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PDOS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A388BCB1-DCD9-E5B7-EA3D-58451575CE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PDOS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E61B69-B5BA-44B8-F9D5-A74A22631B06}"/>
              </a:ext>
            </a:extLst>
          </p:cNvPr>
          <p:cNvSpPr txBox="1"/>
          <p:nvPr/>
        </p:nvSpPr>
        <p:spPr>
          <a:xfrm>
            <a:off x="2052998" y="798139"/>
            <a:ext cx="5038004" cy="29700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dirty="0"/>
              <a:t>&amp;DFT</a:t>
            </a:r>
            <a:endParaRPr lang="en-US" sz="1100" dirty="0">
              <a:cs typeface="Arial"/>
            </a:endParaRPr>
          </a:p>
          <a:p>
            <a:r>
              <a:rPr lang="en-US" sz="1100" dirty="0"/>
              <a:t>  </a:t>
            </a:r>
            <a:endParaRPr lang="en-US" sz="1100" dirty="0">
              <a:cs typeface="Arial"/>
            </a:endParaRPr>
          </a:p>
          <a:p>
            <a:endParaRPr lang="en-US" sz="1100" dirty="0"/>
          </a:p>
          <a:p>
            <a:r>
              <a:rPr lang="en-US" sz="1100" dirty="0">
                <a:cs typeface="Arial"/>
              </a:rPr>
              <a:t>    &amp;PRINT</a:t>
            </a:r>
            <a:endParaRPr lang="en-US" sz="1100" dirty="0"/>
          </a:p>
          <a:p>
            <a:r>
              <a:rPr lang="en-US" sz="1100" dirty="0">
                <a:cs typeface="Arial"/>
              </a:rPr>
              <a:t>      &amp;PDOS</a:t>
            </a:r>
          </a:p>
          <a:p>
            <a:r>
              <a:rPr lang="en-US" sz="1100" dirty="0">
                <a:cs typeface="Arial"/>
              </a:rPr>
              <a:t>       NLUMO –1</a:t>
            </a:r>
          </a:p>
          <a:p>
            <a:r>
              <a:rPr lang="en-US" sz="1100" dirty="0">
                <a:cs typeface="Arial"/>
              </a:rPr>
              <a:t>       COMPONENTS</a:t>
            </a:r>
          </a:p>
          <a:p>
            <a:r>
              <a:rPr lang="en-US" sz="1100" dirty="0">
                <a:cs typeface="Arial"/>
              </a:rPr>
              <a:t>         &amp;LDOS</a:t>
            </a:r>
          </a:p>
          <a:p>
            <a:r>
              <a:rPr lang="en-US" sz="1100" dirty="0">
                <a:cs typeface="Arial"/>
              </a:rPr>
              <a:t>            # Atom list</a:t>
            </a:r>
            <a:endParaRPr lang="en-US" sz="1100" dirty="0"/>
          </a:p>
          <a:p>
            <a:r>
              <a:rPr lang="en-US" sz="1100" dirty="0">
                <a:cs typeface="Arial"/>
              </a:rPr>
              <a:t>            COMPONENTS</a:t>
            </a:r>
          </a:p>
          <a:p>
            <a:r>
              <a:rPr lang="en-US" sz="1100" dirty="0">
                <a:cs typeface="Arial"/>
              </a:rPr>
              <a:t>            LIST 1 .. 768</a:t>
            </a:r>
          </a:p>
          <a:p>
            <a:r>
              <a:rPr lang="en-US" sz="1100" dirty="0">
                <a:cs typeface="Arial"/>
              </a:rPr>
              <a:t>         &amp;END LDOS</a:t>
            </a:r>
          </a:p>
          <a:p>
            <a:r>
              <a:rPr lang="en-US" sz="1100" dirty="0">
                <a:cs typeface="Arial"/>
              </a:rPr>
              <a:t>       &amp;END PDOS</a:t>
            </a:r>
          </a:p>
          <a:p>
            <a:r>
              <a:rPr lang="en-US" sz="1100" dirty="0">
                <a:cs typeface="Arial"/>
              </a:rPr>
              <a:t>    &amp;END PRINT</a:t>
            </a:r>
          </a:p>
          <a:p>
            <a:r>
              <a:rPr lang="en-US" sz="1100" dirty="0">
                <a:cs typeface="Arial"/>
              </a:rPr>
              <a:t>    </a:t>
            </a:r>
            <a:endParaRPr lang="en-US" sz="1100" dirty="0"/>
          </a:p>
          <a:p>
            <a:endParaRPr lang="en-US" sz="1100" dirty="0"/>
          </a:p>
          <a:p>
            <a:r>
              <a:rPr lang="en-US" sz="1100" dirty="0"/>
              <a:t>&amp;END DFT</a:t>
            </a:r>
            <a:endParaRPr lang="en-US" sz="1100" dirty="0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A769D0-E35C-CE48-76E6-C69EEA71AAD4}"/>
              </a:ext>
            </a:extLst>
          </p:cNvPr>
          <p:cNvSpPr txBox="1"/>
          <p:nvPr/>
        </p:nvSpPr>
        <p:spPr>
          <a:xfrm rot="5400000">
            <a:off x="2114392" y="1006728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165F28-FBE3-6813-943B-6AB0F5006FF9}"/>
              </a:ext>
            </a:extLst>
          </p:cNvPr>
          <p:cNvCxnSpPr/>
          <p:nvPr/>
        </p:nvCxnSpPr>
        <p:spPr>
          <a:xfrm flipH="1">
            <a:off x="3432873" y="1768347"/>
            <a:ext cx="701964" cy="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6BC09A-AF1D-53A5-3080-E964511B9D20}"/>
              </a:ext>
            </a:extLst>
          </p:cNvPr>
          <p:cNvCxnSpPr>
            <a:cxnSpLocks/>
          </p:cNvCxnSpPr>
          <p:nvPr/>
        </p:nvCxnSpPr>
        <p:spPr>
          <a:xfrm flipH="1">
            <a:off x="3561385" y="2609378"/>
            <a:ext cx="1047452" cy="0"/>
          </a:xfrm>
          <a:prstGeom prst="straightConnector1">
            <a:avLst/>
          </a:prstGeom>
          <a:ln w="127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642F21E-9FA6-1E0A-06BB-83E69884A9EB}"/>
              </a:ext>
            </a:extLst>
          </p:cNvPr>
          <p:cNvSpPr txBox="1"/>
          <p:nvPr/>
        </p:nvSpPr>
        <p:spPr>
          <a:xfrm>
            <a:off x="4698766" y="2484011"/>
            <a:ext cx="299253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Atom list definition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AA04EB-377B-5D9B-A43F-9C0401628EC9}"/>
              </a:ext>
            </a:extLst>
          </p:cNvPr>
          <p:cNvSpPr txBox="1"/>
          <p:nvPr/>
        </p:nvSpPr>
        <p:spPr>
          <a:xfrm>
            <a:off x="4091643" y="1640703"/>
            <a:ext cx="2992537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/>
              <a:t>Compute all unoccupied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9689A4-552D-CCA2-3882-CC13472D606E}"/>
              </a:ext>
            </a:extLst>
          </p:cNvPr>
          <p:cNvSpPr txBox="1"/>
          <p:nvPr/>
        </p:nvSpPr>
        <p:spPr>
          <a:xfrm rot="5400000">
            <a:off x="2114391" y="3220539"/>
            <a:ext cx="512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1255B6-42E0-20FE-B4E3-2E97201BDE32}"/>
              </a:ext>
            </a:extLst>
          </p:cNvPr>
          <p:cNvSpPr txBox="1"/>
          <p:nvPr/>
        </p:nvSpPr>
        <p:spPr>
          <a:xfrm>
            <a:off x="2084522" y="4257339"/>
            <a:ext cx="5356481" cy="5078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Make your lists according to what you want to see in the PDOS and compare PBE with PBE0 </a:t>
            </a:r>
          </a:p>
        </p:txBody>
      </p:sp>
    </p:spTree>
    <p:extLst>
      <p:ext uri="{BB962C8B-B14F-4D97-AF65-F5344CB8AC3E}">
        <p14:creationId xmlns:p14="http://schemas.microsoft.com/office/powerpoint/2010/main" val="233835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AE3B0-044E-2378-4E97-650AAF0E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E0CFB29-8FAA-6C13-ACE0-A232EC25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89BCF47-1698-DFDD-D0C6-FB6F2EC2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9CADCB92-A4A2-6C1E-4BE8-E43C64730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PDOS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5CBD3D71-48FB-4F96-4788-474A21E5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PDOS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85802A-5627-557A-B30D-108C4C61002E}"/>
              </a:ext>
            </a:extLst>
          </p:cNvPr>
          <p:cNvSpPr txBox="1"/>
          <p:nvPr/>
        </p:nvSpPr>
        <p:spPr>
          <a:xfrm>
            <a:off x="1003665" y="827233"/>
            <a:ext cx="68812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PDOS FILES:</a:t>
            </a:r>
          </a:p>
          <a:p>
            <a:r>
              <a:rPr lang="en-GB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https://moodle.epfl.ch/mod/folder/view.php?id=1330724</a:t>
            </a:r>
            <a:r>
              <a:rPr lang="en-GB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E3022E-B625-1806-FB0F-EFCD4FA19116}"/>
              </a:ext>
            </a:extLst>
          </p:cNvPr>
          <p:cNvSpPr txBox="1"/>
          <p:nvPr/>
        </p:nvSpPr>
        <p:spPr>
          <a:xfrm>
            <a:off x="1003665" y="1651611"/>
            <a:ext cx="6618409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  <a:latin typeface="Menlo" panose="020B0609030804020204" pitchFamily="49" charset="0"/>
              </a:rPr>
              <a:t>$ python get-smearing-</a:t>
            </a:r>
            <a:r>
              <a:rPr lang="en-US" dirty="0" err="1">
                <a:effectLst/>
                <a:latin typeface="Menlo" panose="020B0609030804020204" pitchFamily="49" charset="0"/>
              </a:rPr>
              <a:t>pdos_lists.py</a:t>
            </a:r>
            <a:r>
              <a:rPr lang="en-US" dirty="0">
                <a:effectLst/>
                <a:latin typeface="Menlo" panose="020B0609030804020204" pitchFamily="49" charset="0"/>
              </a:rPr>
              <a:t> FAPbI3-PDOS-list5-1.pdos</a:t>
            </a:r>
            <a:br>
              <a:rPr lang="en-US" dirty="0">
                <a:effectLst/>
                <a:latin typeface="Menlo" panose="020B0609030804020204" pitchFamily="49" charset="0"/>
              </a:rPr>
            </a:br>
            <a:endParaRPr lang="en-US" dirty="0">
              <a:effectLst/>
              <a:latin typeface="Menlo" panose="020B0609030804020204" pitchFamily="49" charset="0"/>
            </a:endParaRPr>
          </a:p>
          <a:p>
            <a:r>
              <a:rPr lang="en-US" dirty="0">
                <a:effectLst/>
                <a:latin typeface="Menlo" panose="020B0609030804020204" pitchFamily="49" charset="0"/>
              </a:rPr>
              <a:t>$ mv FAPbI3-PDOS-list5-1.pdos smeared-Pb-</a:t>
            </a:r>
            <a:r>
              <a:rPr lang="en-US" dirty="0" err="1">
                <a:effectLst/>
                <a:latin typeface="Menlo" panose="020B0609030804020204" pitchFamily="49" charset="0"/>
              </a:rPr>
              <a:t>PBE.dat</a:t>
            </a:r>
            <a:r>
              <a:rPr lang="en-US" dirty="0">
                <a:effectLst/>
                <a:latin typeface="Menlo" panose="020B0609030804020204" pitchFamily="49" charset="0"/>
              </a:rPr>
              <a:t>   </a:t>
            </a:r>
          </a:p>
        </p:txBody>
      </p:sp>
    </p:spTree>
    <p:extLst>
      <p:ext uri="{BB962C8B-B14F-4D97-AF65-F5344CB8AC3E}">
        <p14:creationId xmlns:p14="http://schemas.microsoft.com/office/powerpoint/2010/main" val="4229056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62528-3710-B202-1EAC-6FFB50728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F77DB9-71A5-395F-AE1B-577C1722F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ChE-701 / Section EDCH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EDCC566-E78F-1BB2-15D3-A1EEA3AE7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8CE55E6C-EBEE-2C51-AD6F-C51730F18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96118"/>
            <a:ext cx="6251298" cy="472282"/>
          </a:xfrm>
        </p:spPr>
        <p:txBody>
          <a:bodyPr/>
          <a:lstStyle/>
          <a:p>
            <a:r>
              <a:rPr lang="en-US">
                <a:latin typeface="Franklin Gothic Demi Cond"/>
                <a:cs typeface="Arial"/>
              </a:rPr>
              <a:t>Getting atoms list from VMD</a:t>
            </a:r>
            <a:endParaRPr lang="en-US"/>
          </a:p>
        </p:txBody>
      </p:sp>
      <p:sp>
        <p:nvSpPr>
          <p:cNvPr id="2" name="Espace réservé de la date 2">
            <a:extLst>
              <a:ext uri="{FF2B5EF4-FFF2-40B4-BE49-F238E27FC236}">
                <a16:creationId xmlns:a16="http://schemas.microsoft.com/office/drawing/2014/main" id="{CFDBCF95-AF7A-022A-EDC5-B2D2B9FFC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-1221413" y="2778452"/>
            <a:ext cx="3341052" cy="911524"/>
          </a:xfrm>
        </p:spPr>
        <p:txBody>
          <a:bodyPr/>
          <a:lstStyle/>
          <a:p>
            <a:r>
              <a:rPr lang="en-US" dirty="0"/>
              <a:t>PDOS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246F26B6-768A-4514-AE57-C3973B5E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898" y="654279"/>
            <a:ext cx="5953728" cy="19201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B34136-F46E-BB67-A477-ADF999C584D0}"/>
              </a:ext>
            </a:extLst>
          </p:cNvPr>
          <p:cNvSpPr txBox="1"/>
          <p:nvPr/>
        </p:nvSpPr>
        <p:spPr>
          <a:xfrm>
            <a:off x="1418481" y="2571209"/>
            <a:ext cx="607679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Open a TCL console in VMD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Create a selection: </a:t>
            </a:r>
            <a:r>
              <a:rPr lang="en-US" i="1">
                <a:cs typeface="Arial"/>
              </a:rPr>
              <a:t>set </a:t>
            </a:r>
            <a:r>
              <a:rPr lang="en-US" i="1" err="1">
                <a:cs typeface="Arial"/>
              </a:rPr>
              <a:t>sel</a:t>
            </a:r>
            <a:r>
              <a:rPr lang="en-US" i="1">
                <a:cs typeface="Arial"/>
              </a:rPr>
              <a:t> [</a:t>
            </a:r>
            <a:r>
              <a:rPr lang="en-US" i="1" err="1">
                <a:cs typeface="Arial"/>
              </a:rPr>
              <a:t>atomselect</a:t>
            </a:r>
            <a:r>
              <a:rPr lang="en-US" i="1">
                <a:cs typeface="Arial"/>
              </a:rPr>
              <a:t> top "name </a:t>
            </a:r>
            <a:r>
              <a:rPr lang="en-US" b="1" i="1" err="1">
                <a:cs typeface="Arial"/>
              </a:rPr>
              <a:t>atom_name</a:t>
            </a:r>
            <a:r>
              <a:rPr lang="en-US" i="1">
                <a:cs typeface="Arial"/>
              </a:rPr>
              <a:t>"]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cs typeface="Arial"/>
              </a:rPr>
              <a:t>Use </a:t>
            </a:r>
            <a:r>
              <a:rPr lang="en-US" i="1">
                <a:ea typeface="+mn-lt"/>
                <a:cs typeface="+mn-lt"/>
              </a:rPr>
              <a:t>$</a:t>
            </a:r>
            <a:r>
              <a:rPr lang="en-US" i="1" err="1">
                <a:ea typeface="+mn-lt"/>
                <a:cs typeface="+mn-lt"/>
              </a:rPr>
              <a:t>sel</a:t>
            </a:r>
            <a:r>
              <a:rPr lang="en-US" i="1">
                <a:ea typeface="+mn-lt"/>
                <a:cs typeface="+mn-lt"/>
              </a:rPr>
              <a:t> list </a:t>
            </a:r>
            <a:r>
              <a:rPr lang="en-US">
                <a:ea typeface="+mn-lt"/>
                <a:cs typeface="+mn-lt"/>
              </a:rPr>
              <a:t>to get the indices of the atoms of the selection you just defined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B2315-EB71-8DF9-F640-68B804D73790}"/>
              </a:ext>
            </a:extLst>
          </p:cNvPr>
          <p:cNvSpPr txBox="1"/>
          <p:nvPr/>
        </p:nvSpPr>
        <p:spPr>
          <a:xfrm>
            <a:off x="1531815" y="3594860"/>
            <a:ext cx="60767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In CP2K input files list of atoms are defined with the syntax:</a:t>
            </a:r>
            <a:endParaRPr lang="en-US"/>
          </a:p>
          <a:p>
            <a:pPr lvl="4"/>
            <a:r>
              <a:rPr lang="en-US" i="1">
                <a:ea typeface="+mn-lt"/>
                <a:cs typeface="+mn-lt"/>
              </a:rPr>
              <a:t>LIST {integer} {integer} .. {integer}</a:t>
            </a:r>
            <a:endParaRPr lang="en-US"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7E147-E4D5-DB38-9EE5-5548EFEEDC2E}"/>
              </a:ext>
            </a:extLst>
          </p:cNvPr>
          <p:cNvSpPr txBox="1"/>
          <p:nvPr/>
        </p:nvSpPr>
        <p:spPr>
          <a:xfrm>
            <a:off x="1531815" y="4269643"/>
            <a:ext cx="6076791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cs typeface="Arial"/>
              </a:rPr>
              <a:t>But list in CP2K starts from 1 while in VMD it start from 0, so you must add 1 to the lists obtained from VMD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8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FL_General_presentation_202403_EN_FULL" id="{EAFA75F3-8B21-EB4C-B638-E353D58330D3}" vid="{D78AEC0C-4C86-FC40-9085-617BDC56207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2478</TotalTime>
  <Words>462</Words>
  <Application>Microsoft Macintosh PowerPoint</Application>
  <PresentationFormat>On-screen Show (16:9)</PresentationFormat>
  <Paragraphs>96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Avenir Next</vt:lpstr>
      <vt:lpstr>Cambria Math</vt:lpstr>
      <vt:lpstr>Franklin Gothic Demi Cond</vt:lpstr>
      <vt:lpstr>Helvetica Neue</vt:lpstr>
      <vt:lpstr>Menlo</vt:lpstr>
      <vt:lpstr>Wingdings</vt:lpstr>
      <vt:lpstr>Thème Office</vt:lpstr>
      <vt:lpstr>Advanced simulations  of solar cell devices</vt:lpstr>
      <vt:lpstr>Projected Density of States (PDOS)</vt:lpstr>
      <vt:lpstr>Perovskite PDOS</vt:lpstr>
      <vt:lpstr>PDOS</vt:lpstr>
      <vt:lpstr>PDOS</vt:lpstr>
      <vt:lpstr>Getting atoms list from VMD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Virginia Carnevali</dc:creator>
  <cp:lastModifiedBy>Virginia Carnevali</cp:lastModifiedBy>
  <cp:revision>5</cp:revision>
  <cp:lastPrinted>2019-06-19T13:21:30Z</cp:lastPrinted>
  <dcterms:created xsi:type="dcterms:W3CDTF">2025-03-18T10:01:53Z</dcterms:created>
  <dcterms:modified xsi:type="dcterms:W3CDTF">2025-04-09T07:29:51Z</dcterms:modified>
</cp:coreProperties>
</file>