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147470157" r:id="rId2"/>
    <p:sldId id="2147470177" r:id="rId3"/>
    <p:sldId id="2147470195" r:id="rId4"/>
    <p:sldId id="2147470186" r:id="rId5"/>
    <p:sldId id="2147470187" r:id="rId6"/>
    <p:sldId id="2147470188" r:id="rId7"/>
    <p:sldId id="2147470189" r:id="rId8"/>
    <p:sldId id="2147470190" r:id="rId9"/>
    <p:sldId id="2147470191" r:id="rId10"/>
    <p:sldId id="2147470193" r:id="rId11"/>
    <p:sldId id="2147470194" r:id="rId12"/>
    <p:sldId id="2147470196" r:id="rId13"/>
    <p:sldId id="2147470198" r:id="rId14"/>
    <p:sldId id="2147470199" r:id="rId15"/>
    <p:sldId id="2147470201" r:id="rId16"/>
    <p:sldId id="2147470184" r:id="rId17"/>
    <p:sldId id="2147470180" r:id="rId18"/>
    <p:sldId id="2147470181" r:id="rId19"/>
    <p:sldId id="2147470182" r:id="rId20"/>
    <p:sldId id="2147470183" r:id="rId21"/>
    <p:sldId id="2147470197" r:id="rId22"/>
    <p:sldId id="2147470203" r:id="rId23"/>
    <p:sldId id="2147470192" r:id="rId24"/>
    <p:sldId id="2147470202" r:id="rId25"/>
    <p:sldId id="2147470200" r:id="rId26"/>
    <p:sldId id="2147470204" r:id="rId27"/>
    <p:sldId id="2147470207" r:id="rId28"/>
    <p:sldId id="2147470209" r:id="rId29"/>
    <p:sldId id="2147470208" r:id="rId30"/>
    <p:sldId id="2147470206" r:id="rId31"/>
    <p:sldId id="2147470205" r:id="rId3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D8"/>
    <a:srgbClr val="00677B"/>
    <a:srgbClr val="070707"/>
    <a:srgbClr val="BFD730"/>
    <a:srgbClr val="4B8FCC"/>
    <a:srgbClr val="5C2D91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523"/>
  </p:normalViewPr>
  <p:slideViewPr>
    <p:cSldViewPr snapToGrid="0">
      <p:cViewPr varScale="1">
        <p:scale>
          <a:sx n="220" d="100"/>
          <a:sy n="220" d="100"/>
        </p:scale>
        <p:origin x="224" y="17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5E91-54C5-BF47-91BF-2E2A520F920D}" type="datetime1">
              <a:rPr lang="fr-CH" smtClean="0">
                <a:latin typeface="Arial" panose="020B0604020202020204" pitchFamily="34" charset="0"/>
              </a:rPr>
              <a:t>19.03.25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26940-A72D-3747-AE88-D6678004A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4D580-2D0E-98B1-BA16-57E404A67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D07F0-5704-D990-3995-A1E3AC70D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0A0526D-143D-2CF6-80FC-A5ADE19E19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C552F-1B70-5AB4-AB0C-9C8A93302C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7DE4A-0CEB-7BF4-2FD6-B5729E47FE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8B7BD-9F8E-F986-7738-B28B911C5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041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D98F3-EE38-4BB2-26AF-88D53CBD3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22046-9D23-64F9-54B3-1F10B2544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6BD74-9799-A906-BCA7-E2FF5A086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9EB95A5-F67D-B964-DAF7-FD6F520D41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16DA2-D49F-376A-994C-286456B92E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40839-0F07-A596-2AA6-87B072C927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02C97-70C9-D75C-BE25-7D27E9195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782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C902C-3FEC-23DB-1A70-FED6258B5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5B5B5-4CFE-5B80-B03E-437EEDB3D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6D0A6-49CE-7844-9FBB-4429446EF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C48D648-839A-0C7D-D638-890D10A9BA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167C2-C172-E5C0-F706-BC635DE45E2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D75EC-5968-A753-60B6-2469294D32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3CEC2-CD33-4C86-6E67-FB7537396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663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BB839-968B-03D4-F7DB-9740FFF46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966BF5-FD55-68EF-CA17-49C3E5E9D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02531-2569-2BD8-E52F-6E5FFE232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ACDFBEE-C3DE-1560-09A9-D6807F609BF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1D423-72C5-7328-68E1-7D19E7AB120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B06BF-D16E-F883-F18C-17E6B99AA6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FAD91-1D04-D46A-ABA2-C97DEF119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605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6BEAA-78CE-363F-2F78-0DB3D2FB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8BF82F-7796-1439-0DD1-6D0228B44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C2AF9-42C9-9C11-BDB2-DC08002B8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7E1869A-373B-1A8C-1045-1A0B6F623B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14D40-063E-FF08-4341-EB0D9EDE411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48207-9A97-D2C7-9469-F7E81C7310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A45CE-25ED-DDCC-F0AB-3941D76A0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468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129B2-F806-69CA-A1D9-9D6E8E17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CB18FF-FFAD-DA8D-5EB0-E1E0EDE9D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BDF8A-C812-76CE-276F-3279B8093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D71EA63-E5F6-E78D-E0D7-AE16E6885D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305CB-0A3D-02DE-0E90-97A5840102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C8E84-27F2-AD4B-F883-0A97A9C425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62E0A-186C-7E58-BF4E-D64CABFC8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84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53A9C-0DEB-C41D-1031-D970C12F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70A51-72AD-447A-255B-020B8C3E9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741D1B-E7ED-B9E4-51A7-844D9824C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329E84E-9E81-7147-C016-B86157A0CA9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D6259-59AC-34BF-2EBF-F2AA6DDD2D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8B3FD-AE92-6E78-6B98-B0434347D2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EC218-F07E-67B3-661D-8A8604588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265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02B5E-A0EC-D5AA-7996-F8DA9496F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96FD99-3F56-05C1-1161-B9918C47C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5AB683-59F2-B7DD-A1C6-84D4D4AA5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3D44BCA-75CF-9F6D-5067-6066C35C65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6EFDA-6E0B-ACA1-E231-5F171B8970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FC68D-7160-C1E6-73B6-F9D2C572FE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4CB5D-9B35-8689-927C-4CA3D738D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47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5D235-77E1-5943-5FC2-BBCB8F3B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020423-B9B5-0386-4FDA-7276AF621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C22BC-87F6-4010-2CFE-B33852296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98150AA-1925-36F3-B341-CA9FE775EB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0CFEB-70AE-3BC4-63EC-EF2AB1174F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817F3-D1DB-EE4B-65B2-F85034147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E21E8-BD64-C04B-6B0A-42BA1564B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737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824C3-AA67-D83D-9C83-E994918BD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B3E502-AE51-62DC-61B9-7FB183B91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5E951-53F9-2BE6-0F44-BB80F93DC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7ECECE8-9743-5C7E-C482-471C6B92EA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418F0-4B44-223E-1FAA-9C63D0F916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C02A7-86D1-11A8-2E6B-BF63CF0882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020EE-6C4E-7FD3-4558-E1ECBE495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45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2C938-602C-9C9F-7F2D-06CC36F56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16D5D-519B-9EC9-86A4-0A2DA2359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3FE1DA-FF9A-3AD9-370A-C79D499FC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C6747A6-F6F2-E42E-D6BD-CE961B479F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A67C8-04BB-35BB-38B8-B2D681E1D1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CC97D-2419-A13D-15FD-B0CD0E340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73141-7A61-2E49-307F-CDB32FCE4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5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7BB78-32FC-1F41-FC8E-A45D697A0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F9662-34E2-A2FA-CA9B-A1756AAE5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5DAB7-7FE0-3993-69F3-AF593D548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D4E8B26-1999-5FE9-5E46-6481ED9E4B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30BED-C3AF-809B-D95F-AB32F70830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8F08B-1A72-15D1-B783-3BA1071108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2AF96-29AD-DC92-B1E6-0D020E8E8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560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BE7D-E621-3581-2EB9-3F0780557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53650E-6A32-5C15-3AC2-6EEC9638C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F08D2A-467B-8B67-CDE8-F05107677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D8C78DF-2DDD-DA7C-08E8-C93F97AAF7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DA8F4-FB3B-5D43-8065-BC3324ED232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2C8B6-84DD-24F7-7E36-5410AAC027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7BB07-B4F9-DD15-70F0-B5901AA13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455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66054-0D2B-C452-753D-18B7E5048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EF990D-87F1-3682-D194-B0E4A53BE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DE94C-6120-C6E0-546F-E52CF7A86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3252378-4341-CCD3-AB22-8228B8B1B89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880BA-2E5D-5988-A18C-AD45EDBDBA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ADFE2-AF46-8962-C00B-58A9A5EF2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27FEC-67C7-153C-973F-CCBD56B6D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63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934DA-FD24-113E-A792-3C1CBE83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BD6F9-8CB2-3BEC-82AC-B14F7CC322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1151E-CC1F-3EAC-5723-DE6BB3F37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0732CE7-790D-C6DE-2F5D-50B32063DC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0DF2A-03AD-C34B-4F3E-4C1B4D714C8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50A03-9455-F714-AACF-C1B7C84297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9E10E-18A9-C21F-A2CE-4D7749802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056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91FCA-CFB6-F75F-8300-FF7A2A916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33C64-2729-906A-BF07-0FC1CE77F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407F2-8886-2431-257F-E34FC96B1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19E5DF5-DFB8-CB4D-D705-4C8A2546D57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72BD3-F65D-5B5C-8A6D-50F8568545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361E0-0766-ABCC-5667-5C17E8FA6D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570E4-A62C-1D28-5510-08213F00F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82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45095-7581-3913-60E2-9A72604C0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BECAF3-9AD1-4F8E-FD0D-260AF9AAF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D9048E-7281-3228-8A2F-7D92C9E45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3699FE7-EDE0-1355-DD40-00AF513BDD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39586-0EC4-960B-F9A8-FFC8BCFB4B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6AEAA-841B-21A8-4933-DF7806B62F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6845D-5508-F725-AF7A-B658EC25A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054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77A1E-CEB0-A26C-FC48-B94AFE18D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81E0D-793F-B71E-08BD-8C35C2C6C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0EA2A-27D4-6978-5800-1BCDA73D8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69AB81E-081F-3248-5F8B-EC0315E88A7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798A8-35B5-CA34-637A-B3C39197D8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A77E5-9D37-E4A6-546A-1C3B2B13A2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5D98-EAEA-D748-0098-B5CCFAD0D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780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CDAF9-898F-353C-BEA2-C9056441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B0C7D-BAFA-2AFD-11A1-6FC6B75A0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3B136-E347-ADB3-CE7B-ACE9D7E6B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666C2D0-76F8-761E-2538-4E7E1AE52CB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B2B72-8AE9-20CF-2C95-A9F6CB78F9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F006-603E-4BC3-5A72-D3F9D14DC4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E6343-7D89-C58D-3FB9-C868965D0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390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2E6CD-63C5-ACF9-4679-8EFACCFC6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FA9EE-F0D2-6FFE-6E38-73AE196E5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8D6B4-DFA8-8469-EBD9-25E048DF2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9E5BE00-7FA9-BFF9-89AF-0572A29232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E5338-A2CD-AABB-D8C5-EC6C134602C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0EE07-D0F7-4CAD-048A-44C4DAC28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0297A-C849-055A-EFD3-C7FCCDB4F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529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22136-6B5C-DAAF-C082-779FEEF5E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90EBB-A18A-A6DA-4ABA-FA01E8A46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A99D34-AB05-C615-4FDF-1852AC897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C651EEB-82E6-90FA-7C4B-894D4A3DB6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A773A-13F4-6ADA-19E3-D13C2F630E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2F1EC-E438-8F76-5FBD-96DF904965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0C359-250D-4D56-08B9-0794485D2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719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549D9-25BD-53B5-02C6-D8B1EDA14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B5000-DB2B-4E45-2E10-75F3CC37A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FEF75-F0C7-5C02-738C-34393FAAF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0726ADE-EDFF-C9BB-42D1-F578E26BCAD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AF223-24C4-DBF3-0606-7738BA28C8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32FBF-0013-7175-E0DF-CB0028C189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36E23-9917-101A-9077-576C97577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64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AACA2-0ECA-8D55-E211-F9644850D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74746-C2F5-E558-5AB0-A59C4CBC4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DCD85D-F73F-255D-4C02-8D6448D22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83D1F7D-53F4-3100-48A7-56463E2D82D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E3158-0FD8-9771-21D8-513FCCB454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4F2B2-0816-ACB6-88F2-8EB8E17D65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ADA40-A9A7-871B-8AEA-B018AE470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3099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B51E7-8CC2-A945-36E1-A3F6C3476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227B0-4BC6-1385-A8B6-2D7F6C384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E0CEC-1ECE-88D9-2760-D59DAC465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30AAF43-AFFB-37B2-A88F-615222EEA9D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91ADB-7F0C-582A-3AAA-DF9BEDFA04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9C11D-C76F-7DC5-1343-FB6821B1E1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7C1EF-F867-DDF8-DC09-593C92C45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45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40067-D41D-868D-8E68-8EDD3F601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D1137-3AA4-9F59-3033-F7F07CCF6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4351E2-2C4C-CC72-3BC9-3CCEFE54E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ABB0B44-EF8D-AB58-7748-AED1CDB978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BA460-3F97-976B-4A8D-8CD47397D89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7DE7E-03CB-140B-D3FA-46EE47C7A6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016A0-ADF2-F7CB-8D38-478AE5883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7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3562B-E2C6-3BDB-BFB0-110AD44CB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DFB08A-DB42-DCA9-718D-00E7A5A59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829F3D-5AC4-B5D4-7553-375800C2E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BB60776-6F6A-8A62-B9FF-13E694C6893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C9D73-8233-ABEC-C439-1314E1E8B4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3F33F-6854-90D3-1C0E-2C90B247A8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C7ECE-B968-2947-38D7-EA6EB9F53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416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3372E-5B12-01BA-053A-94038AA5B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2D0FC-5A1C-DE44-8B38-52F222595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87D8C-5B85-134D-FDA8-8F91E99D1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5FA5B7-EE04-950C-C5D2-0B4F7F8E4DE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0A4B5-FB66-B4DD-5A07-BF0A4A84DD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F051E-1BF9-8D24-D557-1DF464CD3F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89EB0-DE3B-370C-DF0F-087151AD5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69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A7180-7679-9D54-8FCE-0966A4B1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4FF05-C5A0-990D-2CDC-EAFB5BBF4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896508-8695-1C02-143D-10BE6BC1F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6639CE4-748F-2494-3FE5-E3166ADBF6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01087-F9AF-303A-BEC5-78CD896038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BFE2-0679-45B7-01BC-B9A512C354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B6BF1-B9C3-13BC-80CD-19AAF85C5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00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071C0-AB9B-EDC7-72FA-32192C771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6DC317-C2DD-C555-1AD5-80F63AA83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D836D-B534-E57C-DD15-3640DD372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EF68955-5314-7E6B-5563-C40795A424B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1E817-5BEF-E84D-1273-EF2C56D581E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D9D24-26C4-DD1A-4F6E-B00E962F1B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C7A91-EBE9-4342-B338-B0CFE7293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56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6FD73-9230-4C2D-29AC-BFD3372D1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9BDF6-1C37-8C73-11FA-69F59153C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FA14A-FBE2-8D0D-8BEF-77E006E2C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3722821-2436-B788-EF83-2D8823C0426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7A7FE-63A6-9D3E-918B-9F148A1CAD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7101B-154D-8BCE-9260-0DF9180341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D128A-7F2E-9CE7-63CB-6DE61D054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0"/>
            <a:ext cx="8239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4" y="2571751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/>
              <a:t>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noProof="0"/>
              <a:t>WELCOME TO EPFL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0E5E686-2DA3-5040-3559-793E655407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019" r="4019"/>
          <a:stretch/>
        </p:blipFill>
        <p:spPr>
          <a:xfrm>
            <a:off x="1331950" y="0"/>
            <a:ext cx="7812013" cy="4948238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67168984-25A8-B1AA-648C-4C8218CE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</p:spPr>
        <p:txBody>
          <a:bodyPr/>
          <a:lstStyle/>
          <a:p>
            <a:r>
              <a:rPr lang="en-US"/>
              <a:t>Advanced simulations </a:t>
            </a:r>
            <a:br>
              <a:rPr lang="en-US"/>
            </a:br>
            <a:r>
              <a:rPr lang="en-US"/>
              <a:t>of solar cell devices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37C2E2E2-E1B7-A6BB-EB14-8D4F5EEFE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</p:spPr>
        <p:txBody>
          <a:bodyPr/>
          <a:lstStyle/>
          <a:p>
            <a:r>
              <a:rPr lang="en-US" b="1"/>
              <a:t>V. Carnevali, </a:t>
            </a:r>
            <a:br>
              <a:rPr lang="en-US" b="1"/>
            </a:br>
            <a:r>
              <a:rPr lang="en-US" b="1"/>
              <a:t>V. Slama, </a:t>
            </a:r>
            <a:br>
              <a:rPr lang="en-US" b="1"/>
            </a:br>
            <a:r>
              <a:rPr lang="en-US" b="1"/>
              <a:t>A. </a:t>
            </a:r>
            <a:r>
              <a:rPr lang="en-US" b="1" err="1"/>
              <a:t>Vezzosi</a:t>
            </a:r>
            <a:endParaRPr lang="en-US" b="1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6F34FD1-436A-D616-B4B0-196857C10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March 19, 2025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39541E6-EA31-1827-D680-FDE4ACB88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École Polytechnique </a:t>
            </a:r>
            <a:r>
              <a:rPr lang="en-US" err="1">
                <a:solidFill>
                  <a:srgbClr val="FF0000"/>
                </a:solidFill>
              </a:rPr>
              <a:t>fédérale</a:t>
            </a:r>
            <a:r>
              <a:rPr lang="en-US">
                <a:solidFill>
                  <a:srgbClr val="FF0000"/>
                </a:solidFill>
              </a:rPr>
              <a:t>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de Lausanne</a:t>
            </a:r>
          </a:p>
        </p:txBody>
      </p:sp>
    </p:spTree>
    <p:extLst>
      <p:ext uri="{BB962C8B-B14F-4D97-AF65-F5344CB8AC3E}">
        <p14:creationId xmlns:p14="http://schemas.microsoft.com/office/powerpoint/2010/main" val="26390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AD8FA-BDD6-CF71-3968-4B2B0E39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C6D5C8-7119-F516-D041-C75BE91C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984BCC-866D-5B6C-D81F-14203552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C2DAE9-2FD9-6695-3F75-C63BCA47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37CEB7D-D0EF-CDE3-9F2A-C18CCC44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Setting the PBC with VMD</a:t>
            </a:r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EBAD11B-65ED-27D6-D739-22A872A18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559" y="1727134"/>
            <a:ext cx="3645569" cy="1709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497E84-8C2D-2085-25E9-6C772B4DFC51}"/>
              </a:ext>
            </a:extLst>
          </p:cNvPr>
          <p:cNvSpPr/>
          <p:nvPr/>
        </p:nvSpPr>
        <p:spPr>
          <a:xfrm>
            <a:off x="5051534" y="1978752"/>
            <a:ext cx="543643" cy="148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E22A576-131A-5650-2710-81DC509E9777}"/>
              </a:ext>
            </a:extLst>
          </p:cNvPr>
          <p:cNvCxnSpPr>
            <a:cxnSpLocks/>
          </p:cNvCxnSpPr>
          <p:nvPr/>
        </p:nvCxnSpPr>
        <p:spPr>
          <a:xfrm flipV="1">
            <a:off x="5599199" y="2051436"/>
            <a:ext cx="893376" cy="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23546C6-4946-988F-7254-74F0E672EC72}"/>
              </a:ext>
            </a:extLst>
          </p:cNvPr>
          <p:cNvSpPr txBox="1"/>
          <p:nvPr/>
        </p:nvSpPr>
        <p:spPr>
          <a:xfrm>
            <a:off x="6488379" y="1922838"/>
            <a:ext cx="248768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Open TCL shell by clicking on "Extensions" and then "TK Console"</a:t>
            </a:r>
          </a:p>
        </p:txBody>
      </p:sp>
    </p:spTree>
    <p:extLst>
      <p:ext uri="{BB962C8B-B14F-4D97-AF65-F5344CB8AC3E}">
        <p14:creationId xmlns:p14="http://schemas.microsoft.com/office/powerpoint/2010/main" val="19701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09627-D730-C7A1-41CA-E214BD5B7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F0FEC4-CF13-ED0D-51C8-DD95B538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48F2D0-9303-5EAC-B62B-9158D9F51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AB2EF3-9D2E-01B5-ABA4-517346BD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9AC5C50-280C-CAA8-706C-A4A06636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Setting the PBC with VMD</a:t>
            </a:r>
            <a:endParaRPr lang="en-US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7612E4-DCBE-22DC-3509-55AAB304D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7" y="720236"/>
            <a:ext cx="8542422" cy="1796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A9075B-9D9A-E7E0-EEFD-81C0C0633DE8}"/>
              </a:ext>
            </a:extLst>
          </p:cNvPr>
          <p:cNvSpPr txBox="1"/>
          <p:nvPr/>
        </p:nvSpPr>
        <p:spPr>
          <a:xfrm>
            <a:off x="5342061" y="1020679"/>
            <a:ext cx="354646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i="1">
                <a:cs typeface="Arial"/>
              </a:rPr>
              <a:t>Set the box {|a| |b| |c| </a:t>
            </a:r>
            <a:r>
              <a:rPr lang="en-US" sz="900">
                <a:cs typeface="Arial"/>
              </a:rPr>
              <a:t>α β </a:t>
            </a:r>
            <a:r>
              <a:rPr lang="en-US" sz="900">
                <a:ea typeface="+mn-lt"/>
                <a:cs typeface="+mn-lt"/>
              </a:rPr>
              <a:t>γ}</a:t>
            </a:r>
            <a:endParaRPr lang="en-US" sz="90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D73EB-793A-E6FE-56F2-8F9963D1DB46}"/>
              </a:ext>
            </a:extLst>
          </p:cNvPr>
          <p:cNvSpPr txBox="1"/>
          <p:nvPr/>
        </p:nvSpPr>
        <p:spPr>
          <a:xfrm>
            <a:off x="2445147" y="1500214"/>
            <a:ext cx="457122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i="1">
                <a:cs typeface="Arial"/>
              </a:rPr>
              <a:t>Get the cell vector component {{Ax Ay Az</a:t>
            </a:r>
            <a:r>
              <a:rPr lang="en-US" sz="900">
                <a:cs typeface="Arial"/>
              </a:rPr>
              <a:t>} {Bx By Bz} {Cx Cy Cz}}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2C687-5357-61FD-1C59-06E7E097C831}"/>
              </a:ext>
            </a:extLst>
          </p:cNvPr>
          <p:cNvSpPr txBox="1"/>
          <p:nvPr/>
        </p:nvSpPr>
        <p:spPr>
          <a:xfrm>
            <a:off x="1742267" y="1815524"/>
            <a:ext cx="457122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i="1">
                <a:cs typeface="Arial"/>
              </a:rPr>
              <a:t>Visualize the box</a:t>
            </a:r>
            <a:endParaRPr lang="en-US" sz="900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2B0AD3-05E7-56A7-D99B-CD712FF74068}"/>
              </a:ext>
            </a:extLst>
          </p:cNvPr>
          <p:cNvSpPr txBox="1"/>
          <p:nvPr/>
        </p:nvSpPr>
        <p:spPr>
          <a:xfrm>
            <a:off x="4317301" y="2130834"/>
            <a:ext cx="457122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i="1">
                <a:cs typeface="Arial"/>
              </a:rPr>
              <a:t>Set the box replacing {{Ax Ay Az</a:t>
            </a:r>
            <a:r>
              <a:rPr lang="en-US" sz="900">
                <a:cs typeface="Arial"/>
              </a:rPr>
              <a:t>} {Bx By Bz} {Cx Cy Cz}} with actual cell vector components and align A vector to x-axis and B vector contained in xy-plane </a:t>
            </a:r>
            <a:endParaRPr lang="en-US" sz="900"/>
          </a:p>
        </p:txBody>
      </p:sp>
      <p:pic>
        <p:nvPicPr>
          <p:cNvPr id="16" name="Picture 1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442B874-7AEF-5686-7533-B7E04774B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6" y="2761467"/>
            <a:ext cx="8887811" cy="4482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F23384-3462-77F2-53D2-D4618346051E}"/>
              </a:ext>
            </a:extLst>
          </p:cNvPr>
          <p:cNvSpPr txBox="1"/>
          <p:nvPr/>
        </p:nvSpPr>
        <p:spPr>
          <a:xfrm>
            <a:off x="5446986" y="4714547"/>
            <a:ext cx="36957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Reference manual for pbctools plugin</a:t>
            </a:r>
            <a:endParaRPr lang="en-US" sz="1100"/>
          </a:p>
          <a:p>
            <a:r>
              <a:rPr lang="en-US" sz="1100"/>
              <a:t>https://www.ks.uiuc.edu/Research/vmd/plugins/pbctools/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83B100-799A-0363-44A7-D590F815EEA0}"/>
              </a:ext>
            </a:extLst>
          </p:cNvPr>
          <p:cNvSpPr txBox="1"/>
          <p:nvPr/>
        </p:nvSpPr>
        <p:spPr>
          <a:xfrm>
            <a:off x="91966" y="3383018"/>
            <a:ext cx="916370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>
                <a:cs typeface="Arial"/>
              </a:rPr>
              <a:t>Note that the convention: "A vector aligned with the x-axis and B contained in the xy-plane is the one consistent with the &amp;CELL input subsection of CP2K when cell parameters are given throw the definition of </a:t>
            </a:r>
            <a:r>
              <a:rPr lang="en-US" sz="900" i="1">
                <a:cs typeface="Arial"/>
              </a:rPr>
              <a:t>|a|, |b|, |c|, </a:t>
            </a:r>
            <a:r>
              <a:rPr lang="en-US" sz="900">
                <a:cs typeface="Arial"/>
              </a:rPr>
              <a:t>α, β and γ.</a:t>
            </a:r>
          </a:p>
          <a:p>
            <a:r>
              <a:rPr lang="en-US" sz="1000" i="1">
                <a:cs typeface="Arial"/>
              </a:rPr>
              <a:t>See  </a:t>
            </a:r>
            <a:r>
              <a:rPr lang="en-US" sz="1000" i="1">
                <a:ea typeface="+mn-lt"/>
                <a:cs typeface="+mn-lt"/>
              </a:rPr>
              <a:t>https://manual.cp2k.org/trunk/CP2K_INPUT/FORCE_EVAL/SUBSYS/CELL.html</a:t>
            </a:r>
            <a:endParaRPr lang="en-US" sz="1000" i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4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A9D8D-C33A-D072-DE07-AE88630CC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9CCD4F-2358-86C7-3223-C7419C03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AC4714-659D-7891-4F36-B24E195B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B13B9C-DFAC-C086-D446-D2788430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A418B18-0F80-B5F9-5195-6B628F65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Setting the PBC with VMD</a:t>
            </a:r>
            <a:endParaRPr lang="en-US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F710B7-E12F-89EE-A411-330F4A862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6" y="720236"/>
            <a:ext cx="8330743" cy="1796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EF81A5-7D8B-7106-A006-ED1E1BFC70C5}"/>
              </a:ext>
            </a:extLst>
          </p:cNvPr>
          <p:cNvSpPr txBox="1"/>
          <p:nvPr/>
        </p:nvSpPr>
        <p:spPr>
          <a:xfrm>
            <a:off x="3781965" y="1285649"/>
            <a:ext cx="248768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You can set the cell parameters individually using these commands.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12DBA-A6A8-5B6F-3EC4-BAD6EB6C1563}"/>
              </a:ext>
            </a:extLst>
          </p:cNvPr>
          <p:cNvSpPr txBox="1"/>
          <p:nvPr/>
        </p:nvSpPr>
        <p:spPr>
          <a:xfrm>
            <a:off x="195310" y="2573166"/>
            <a:ext cx="818954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Here "top" refers to the last added molecule. If you need to set pbc parameters for a different molecule just use its molecule id. For instance "% molinfo 2 set alpha 90.000"</a:t>
            </a:r>
          </a:p>
        </p:txBody>
      </p:sp>
    </p:spTree>
    <p:extLst>
      <p:ext uri="{BB962C8B-B14F-4D97-AF65-F5344CB8AC3E}">
        <p14:creationId xmlns:p14="http://schemas.microsoft.com/office/powerpoint/2010/main" val="8026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FD242-DC3B-D457-8B6D-2EC9C3E72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88F991-FC65-E7B1-542E-9E746C80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99DB9E-4A6B-58B1-5DCA-206D1E46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2FB9E8-B5C2-50C5-7481-9877044A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9567161-7862-D75B-EF94-30AE488C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Selections with tcl scripting</a:t>
            </a:r>
            <a:endParaRPr lang="en-US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5018E62-52B6-6825-B00B-AD569036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54" y="725668"/>
            <a:ext cx="8330743" cy="1785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9D885-766E-8E58-D3B3-0775766620D2}"/>
              </a:ext>
            </a:extLst>
          </p:cNvPr>
          <p:cNvSpPr txBox="1"/>
          <p:nvPr/>
        </p:nvSpPr>
        <p:spPr>
          <a:xfrm>
            <a:off x="195310" y="2573166"/>
            <a:ext cx="818954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Here you see a set of example that use the command "set" to create selections from the tcl command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54D44-DDDD-AE28-6EF7-982AFCCF5B67}"/>
              </a:ext>
            </a:extLst>
          </p:cNvPr>
          <p:cNvSpPr txBox="1"/>
          <p:nvPr/>
        </p:nvSpPr>
        <p:spPr>
          <a:xfrm>
            <a:off x="1916379" y="2895045"/>
            <a:ext cx="818954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>
                <a:cs typeface="Arial"/>
              </a:rPr>
              <a:t>% Set selection_name [atomselect molecule_id "selection command"]</a:t>
            </a:r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C3D35027-0DB5-8FB7-9FC2-116ED234E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4662" y="2837135"/>
            <a:ext cx="342900" cy="382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52EEE8-ED2B-D484-211C-FB45B3A056CD}"/>
              </a:ext>
            </a:extLst>
          </p:cNvPr>
          <p:cNvSpPr txBox="1"/>
          <p:nvPr/>
        </p:nvSpPr>
        <p:spPr>
          <a:xfrm>
            <a:off x="195310" y="3308890"/>
            <a:ext cx="8189548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Replace "selection command" with the actual selection rule you want to apply. For example in the last command shown in the example I am selecting all the atoms named "I" or "Pb" that have x as well as y coordinate larger than 10 Angstrom.</a:t>
            </a:r>
            <a:br>
              <a:rPr lang="en-US" sz="1100" i="1">
                <a:cs typeface="Arial"/>
              </a:rPr>
            </a:br>
            <a:r>
              <a:rPr lang="en-US" sz="1100" i="1" u="sng">
                <a:cs typeface="Arial"/>
              </a:rPr>
              <a:t>Note that these selection rules can be use in the same way in the graphical representations window !</a:t>
            </a:r>
          </a:p>
        </p:txBody>
      </p:sp>
    </p:spTree>
    <p:extLst>
      <p:ext uri="{BB962C8B-B14F-4D97-AF65-F5344CB8AC3E}">
        <p14:creationId xmlns:p14="http://schemas.microsoft.com/office/powerpoint/2010/main" val="24391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9890C-7A36-B0B6-ED6C-6BEA9B0AF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D59651-2539-0F2C-D8B5-938345C4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4D207F-8294-D0FF-830D-1E312710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6077D0-0937-ED22-6171-3D4D5D4B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1AC3364-C9F9-6625-0183-66CDD252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Selections with tcl scripting</a:t>
            </a:r>
            <a:endParaRPr lang="en-US"/>
          </a:p>
        </p:txBody>
      </p:sp>
      <p:pic>
        <p:nvPicPr>
          <p:cNvPr id="15" name="Picture 1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C56D597E-4AFF-B4B0-8E3E-B18A265F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1" y="1156195"/>
            <a:ext cx="8434552" cy="818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F5F390-39EC-4FE7-34F2-84D97E4CD55E}"/>
              </a:ext>
            </a:extLst>
          </p:cNvPr>
          <p:cNvSpPr txBox="1"/>
          <p:nvPr/>
        </p:nvSpPr>
        <p:spPr>
          <a:xfrm>
            <a:off x="3177790" y="1510516"/>
            <a:ext cx="300858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cs typeface="Arial"/>
              </a:rPr>
              <a:t>Move the atoms of the selection of 1 A in the z-direction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2030E-BA5E-F564-21C0-0CBC87F88AE9}"/>
              </a:ext>
            </a:extLst>
          </p:cNvPr>
          <p:cNvSpPr txBox="1"/>
          <p:nvPr/>
        </p:nvSpPr>
        <p:spPr>
          <a:xfrm>
            <a:off x="3177789" y="1761176"/>
            <a:ext cx="319251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cs typeface="Arial"/>
              </a:rPr>
              <a:t>Rotate the selected atoms of 90 degrees about the x-axis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A23D6-0303-B33B-E6D3-F6B058C86568}"/>
              </a:ext>
            </a:extLst>
          </p:cNvPr>
          <p:cNvSpPr txBox="1"/>
          <p:nvPr/>
        </p:nvSpPr>
        <p:spPr>
          <a:xfrm>
            <a:off x="189294" y="782258"/>
            <a:ext cx="818954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Then you can act on selections:</a:t>
            </a:r>
            <a:endParaRPr lang="en-US" sz="1100" i="1" u="sng">
              <a:cs typeface="Arial"/>
            </a:endParaRP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868A689-400E-1843-A208-962B795C2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79" y="2768533"/>
            <a:ext cx="8632658" cy="7193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44B01F-4E16-F641-B758-A66EE60DBD84}"/>
              </a:ext>
            </a:extLst>
          </p:cNvPr>
          <p:cNvSpPr txBox="1"/>
          <p:nvPr/>
        </p:nvSpPr>
        <p:spPr>
          <a:xfrm>
            <a:off x="147183" y="2436599"/>
            <a:ext cx="818954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Or save the selection as a new .pdb file:</a:t>
            </a:r>
            <a:endParaRPr lang="en-US" sz="1100" i="1" u="sng"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AE1CE4-4E1C-FCFD-DA7B-33C8C5A60DA6}"/>
              </a:ext>
            </a:extLst>
          </p:cNvPr>
          <p:cNvSpPr txBox="1"/>
          <p:nvPr/>
        </p:nvSpPr>
        <p:spPr>
          <a:xfrm>
            <a:off x="147182" y="3693898"/>
            <a:ext cx="8484321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All these commands are really helpful to split the .pdb file of a composite system in separate fragments ! </a:t>
            </a:r>
            <a:endParaRPr lang="en-US" sz="1100" i="1" u="sng">
              <a:cs typeface="Arial"/>
            </a:endParaRPr>
          </a:p>
          <a:p>
            <a:endParaRPr lang="en-US" sz="1100" i="1">
              <a:cs typeface="Arial"/>
            </a:endParaRPr>
          </a:p>
          <a:p>
            <a:r>
              <a:rPr lang="en-US" sz="1100" i="1">
                <a:cs typeface="Arial"/>
              </a:rPr>
              <a:t>This is needed, for example, to compute charge density differences, and can be helpful when calculating projected density of states.</a:t>
            </a:r>
            <a:endParaRPr lang="en-US" sz="1100" i="1" u="sng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7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15F5-CF1B-C28C-D3F5-5E44B7876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8A9E08-9FE7-3883-CFEA-1631799A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58A89E-E9CB-7E13-4512-33764523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B21A5F-4278-FD18-2902-86042F62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5E8918F-F475-851D-78AD-CCC7ABA1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Mouse actions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63004-3A4B-8944-FDA0-FC94DCD4F7CD}"/>
              </a:ext>
            </a:extLst>
          </p:cNvPr>
          <p:cNvSpPr txBox="1"/>
          <p:nvPr/>
        </p:nvSpPr>
        <p:spPr>
          <a:xfrm>
            <a:off x="903198" y="934797"/>
            <a:ext cx="6930258" cy="23929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Some useful shortcuts for mouse actions in VMD:</a:t>
            </a:r>
          </a:p>
          <a:p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"R": rotation mode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"T": translation mode (this does not affect atom coordinates, it just moves the view)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"=": center the view on top molecule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"0" : Atom info (mol_id, fragment_id, atom_name, xyz position ...)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"2" : Bond label to show distance between two atoms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"5": Move atom (Left to move)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>
                <a:cs typeface="Arial"/>
              </a:rPr>
              <a:t>"6": Move residue (Left to move, Right to rotate)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>
                <a:cs typeface="Arial"/>
              </a:rPr>
              <a:t>"8": Move molecule (Left to move, Right to rotate)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7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0204E-14F9-08AB-3F46-175D7F19A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7BA45C-E88C-ADBF-EE10-276B558B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CP2K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1CD53C-F3B2-2059-E652-0846B906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60A76-D337-EE9C-FB7B-E93952BF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8E2A0BA-E2E1-5A99-16D2-1BCDBFC2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Ab-initio software input (CP2K)</a:t>
            </a:r>
            <a:endParaRPr lang="en-US"/>
          </a:p>
        </p:txBody>
      </p:sp>
      <p:pic>
        <p:nvPicPr>
          <p:cNvPr id="2050" name="Picture 2" descr="CP2K - Wikipedia">
            <a:extLst>
              <a:ext uri="{FF2B5EF4-FFF2-40B4-BE49-F238E27FC236}">
                <a16:creationId xmlns:a16="http://schemas.microsoft.com/office/drawing/2014/main" id="{02FA5433-B185-4FEE-301B-713B380F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-33569"/>
            <a:ext cx="1403938" cy="14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09F739-9784-D484-07FF-B5AC1071400B}"/>
              </a:ext>
            </a:extLst>
          </p:cNvPr>
          <p:cNvSpPr txBox="1"/>
          <p:nvPr/>
        </p:nvSpPr>
        <p:spPr>
          <a:xfrm>
            <a:off x="764698" y="977366"/>
            <a:ext cx="4143210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/>
              <a:t>&amp;GLOBAL</a:t>
            </a:r>
          </a:p>
          <a:p>
            <a:r>
              <a:rPr lang="en-US" sz="1100"/>
              <a:t>    RUN_TYPE     ENERGY       ! (MD, GEO_OPT, ENERGY... )</a:t>
            </a:r>
            <a:endParaRPr lang="en-US" sz="1100">
              <a:cs typeface="Arial"/>
            </a:endParaRPr>
          </a:p>
          <a:p>
            <a:r>
              <a:rPr lang="en-US" sz="1100"/>
              <a:t>     PROJECT      FAPbI3-alpha-2x2x2</a:t>
            </a:r>
            <a:endParaRPr lang="en-US" sz="1100">
              <a:cs typeface="Arial"/>
            </a:endParaRPr>
          </a:p>
          <a:p>
            <a:r>
              <a:rPr lang="en-US" sz="1100"/>
              <a:t>     PRINT_LEVEL  LOW</a:t>
            </a:r>
            <a:endParaRPr lang="en-US" sz="1100">
              <a:cs typeface="Arial"/>
            </a:endParaRPr>
          </a:p>
          <a:p>
            <a:r>
              <a:rPr lang="en-US" sz="1100"/>
              <a:t>&amp;END GLOBAL</a:t>
            </a:r>
            <a:endParaRPr lang="en-US" sz="110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39929-856A-DF0A-281F-0A9C1FAC5CAA}"/>
              </a:ext>
            </a:extLst>
          </p:cNvPr>
          <p:cNvSpPr txBox="1"/>
          <p:nvPr/>
        </p:nvSpPr>
        <p:spPr>
          <a:xfrm>
            <a:off x="394480" y="683299"/>
            <a:ext cx="23487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Calculation type definition</a:t>
            </a:r>
            <a:endParaRPr lang="en-CH" b="1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0A24C2-6FE5-A878-D895-FAD83AC980F9}"/>
              </a:ext>
            </a:extLst>
          </p:cNvPr>
          <p:cNvCxnSpPr/>
          <p:nvPr/>
        </p:nvCxnSpPr>
        <p:spPr>
          <a:xfrm flipH="1">
            <a:off x="4830189" y="1273359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EC2FE4-C694-B92E-504E-6340D9D7EB58}"/>
              </a:ext>
            </a:extLst>
          </p:cNvPr>
          <p:cNvSpPr txBox="1"/>
          <p:nvPr/>
        </p:nvSpPr>
        <p:spPr>
          <a:xfrm>
            <a:off x="5659683" y="1142554"/>
            <a:ext cx="1326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Calculation type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4CCA07-CD43-CB14-9549-89C2F4C71BC4}"/>
              </a:ext>
            </a:extLst>
          </p:cNvPr>
          <p:cNvCxnSpPr/>
          <p:nvPr/>
        </p:nvCxnSpPr>
        <p:spPr>
          <a:xfrm flipH="1">
            <a:off x="3263105" y="1446724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9681E7-A594-7F92-17BB-BFE69395847E}"/>
              </a:ext>
            </a:extLst>
          </p:cNvPr>
          <p:cNvSpPr txBox="1"/>
          <p:nvPr/>
        </p:nvSpPr>
        <p:spPr>
          <a:xfrm>
            <a:off x="4142740" y="1318073"/>
            <a:ext cx="1326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Name of the job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C4F60B-EB15-A0EB-B323-E9676976EB11}"/>
              </a:ext>
            </a:extLst>
          </p:cNvPr>
          <p:cNvCxnSpPr/>
          <p:nvPr/>
        </p:nvCxnSpPr>
        <p:spPr>
          <a:xfrm flipH="1">
            <a:off x="2485368" y="1613829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0EFDA10-ECF3-5EBE-52D0-65070EE88743}"/>
              </a:ext>
            </a:extLst>
          </p:cNvPr>
          <p:cNvSpPr txBox="1"/>
          <p:nvPr/>
        </p:nvSpPr>
        <p:spPr>
          <a:xfrm>
            <a:off x="3264626" y="1495730"/>
            <a:ext cx="1760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Verbosity of the 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AF0906-CC6B-4DA9-1179-F8ED60D8E725}"/>
              </a:ext>
            </a:extLst>
          </p:cNvPr>
          <p:cNvSpPr txBox="1"/>
          <p:nvPr/>
        </p:nvSpPr>
        <p:spPr>
          <a:xfrm>
            <a:off x="834200" y="2316482"/>
            <a:ext cx="3992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&amp;FORCE_EVAL</a:t>
            </a:r>
          </a:p>
          <a:p>
            <a:r>
              <a:rPr lang="en-US" sz="1100"/>
              <a:t>  METHOD Quickstep</a:t>
            </a:r>
          </a:p>
          <a:p>
            <a:r>
              <a:rPr lang="en-US" sz="1100"/>
              <a:t>  &amp;DFT</a:t>
            </a:r>
          </a:p>
          <a:p>
            <a:r>
              <a:rPr lang="en-US" sz="1100"/>
              <a:t>    CHARGE 0</a:t>
            </a:r>
          </a:p>
          <a:p>
            <a:r>
              <a:rPr lang="en-US" sz="1100"/>
              <a:t>    BASIS_SET_FILE_NAME BASIS_MOLOPT</a:t>
            </a:r>
          </a:p>
          <a:p>
            <a:r>
              <a:rPr lang="en-US" sz="1100"/>
              <a:t>    POTENTIAL_FILE_NAME GTH_POTENTIALS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C4000-E7F4-46AA-0A50-846672BF5E98}"/>
              </a:ext>
            </a:extLst>
          </p:cNvPr>
          <p:cNvSpPr txBox="1"/>
          <p:nvPr/>
        </p:nvSpPr>
        <p:spPr>
          <a:xfrm>
            <a:off x="453826" y="1970207"/>
            <a:ext cx="18293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Calculation settings</a:t>
            </a:r>
            <a:endParaRPr lang="en-CH" b="1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A48427-ECAB-7220-44BC-9B37AA8FAAC7}"/>
              </a:ext>
            </a:extLst>
          </p:cNvPr>
          <p:cNvCxnSpPr>
            <a:cxnSpLocks/>
          </p:cNvCxnSpPr>
          <p:nvPr/>
        </p:nvCxnSpPr>
        <p:spPr>
          <a:xfrm flipH="1">
            <a:off x="2336896" y="2467086"/>
            <a:ext cx="55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EE8DDF-CAF3-6C2B-04A4-7D9F48A419D2}"/>
              </a:ext>
            </a:extLst>
          </p:cNvPr>
          <p:cNvCxnSpPr>
            <a:cxnSpLocks/>
          </p:cNvCxnSpPr>
          <p:nvPr/>
        </p:nvCxnSpPr>
        <p:spPr>
          <a:xfrm flipH="1">
            <a:off x="2378460" y="2467086"/>
            <a:ext cx="517236" cy="147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5F6080A-F914-7AAA-F8B4-EDBD444FFF4A}"/>
              </a:ext>
            </a:extLst>
          </p:cNvPr>
          <p:cNvSpPr txBox="1"/>
          <p:nvPr/>
        </p:nvSpPr>
        <p:spPr>
          <a:xfrm>
            <a:off x="2942835" y="2313241"/>
            <a:ext cx="5767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Modules which perform the calculation (energy, MD, geometry optimization, PDOS,…)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1C1B1D-6490-3D07-4B45-12F0D9FEF332}"/>
              </a:ext>
            </a:extLst>
          </p:cNvPr>
          <p:cNvCxnSpPr>
            <a:cxnSpLocks/>
          </p:cNvCxnSpPr>
          <p:nvPr/>
        </p:nvCxnSpPr>
        <p:spPr>
          <a:xfrm flipH="1">
            <a:off x="2167863" y="2888783"/>
            <a:ext cx="5800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D42B168-CA1B-F62C-18FD-78D5D8A362F7}"/>
              </a:ext>
            </a:extLst>
          </p:cNvPr>
          <p:cNvSpPr txBox="1"/>
          <p:nvPr/>
        </p:nvSpPr>
        <p:spPr>
          <a:xfrm>
            <a:off x="2830608" y="2755535"/>
            <a:ext cx="2037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Total charge of the system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BCDEB0-1CE6-51F7-2A14-98F6A5B3B88D}"/>
              </a:ext>
            </a:extLst>
          </p:cNvPr>
          <p:cNvCxnSpPr>
            <a:cxnSpLocks/>
          </p:cNvCxnSpPr>
          <p:nvPr/>
        </p:nvCxnSpPr>
        <p:spPr>
          <a:xfrm flipH="1">
            <a:off x="4236809" y="3128929"/>
            <a:ext cx="5800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C23AA22-680B-5947-82CB-7FB8184A3662}"/>
              </a:ext>
            </a:extLst>
          </p:cNvPr>
          <p:cNvCxnSpPr>
            <a:cxnSpLocks/>
          </p:cNvCxnSpPr>
          <p:nvPr/>
        </p:nvCxnSpPr>
        <p:spPr>
          <a:xfrm flipH="1">
            <a:off x="4246965" y="3128929"/>
            <a:ext cx="569895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B0A8787-58C6-F5AA-F770-760F3D864C71}"/>
              </a:ext>
            </a:extLst>
          </p:cNvPr>
          <p:cNvSpPr txBox="1"/>
          <p:nvPr/>
        </p:nvSpPr>
        <p:spPr>
          <a:xfrm>
            <a:off x="4908506" y="2951957"/>
            <a:ext cx="2252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Database with the basis set and pseudopotential definitions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2F9DA9-F6D7-F1E6-42E0-644BFABE679E}"/>
              </a:ext>
            </a:extLst>
          </p:cNvPr>
          <p:cNvSpPr txBox="1"/>
          <p:nvPr/>
        </p:nvSpPr>
        <p:spPr>
          <a:xfrm rot="5400000">
            <a:off x="2026792" y="3646119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511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E4659-0149-51E1-5A83-CF2D846F3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6591E8-62C2-6E98-C1FC-58CFF7D6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CP2K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BFC300-9A2F-1343-99A8-3EC31A57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DF2D5B-2E91-1603-BDD6-FEACECA3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1718FE8-A46B-D3F4-F34B-EC6A35F0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Ab-initio software input (CP2K)</a:t>
            </a:r>
            <a:endParaRPr lang="en-US"/>
          </a:p>
        </p:txBody>
      </p:sp>
      <p:pic>
        <p:nvPicPr>
          <p:cNvPr id="2050" name="Picture 2" descr="CP2K - Wikipedia">
            <a:extLst>
              <a:ext uri="{FF2B5EF4-FFF2-40B4-BE49-F238E27FC236}">
                <a16:creationId xmlns:a16="http://schemas.microsoft.com/office/drawing/2014/main" id="{7817106A-E7B4-987B-A474-83268970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-33569"/>
            <a:ext cx="1403938" cy="14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CCE6180-4CE3-AB46-8CEB-F1C8A4767EC1}"/>
              </a:ext>
            </a:extLst>
          </p:cNvPr>
          <p:cNvSpPr txBox="1"/>
          <p:nvPr/>
        </p:nvSpPr>
        <p:spPr>
          <a:xfrm>
            <a:off x="1011814" y="1304131"/>
            <a:ext cx="39928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 &amp;MGRID</a:t>
            </a:r>
          </a:p>
          <a:p>
            <a:r>
              <a:rPr lang="en-US" sz="1100"/>
              <a:t>      CUTOFF 370</a:t>
            </a:r>
          </a:p>
          <a:p>
            <a:r>
              <a:rPr lang="en-US" sz="1100"/>
              <a:t>      REL_CUTOFF 70</a:t>
            </a:r>
          </a:p>
          <a:p>
            <a:r>
              <a:rPr lang="en-US" sz="1100"/>
              <a:t>    &amp;END MGRID</a:t>
            </a:r>
          </a:p>
          <a:p>
            <a:r>
              <a:rPr lang="en-US" sz="1100"/>
              <a:t>    </a:t>
            </a:r>
          </a:p>
          <a:p>
            <a:r>
              <a:rPr lang="en-US" sz="1100"/>
              <a:t>    &amp;SCF</a:t>
            </a:r>
          </a:p>
          <a:p>
            <a:r>
              <a:rPr lang="en-US" sz="1100"/>
              <a:t>      EPS_SCF 5.0E-6</a:t>
            </a:r>
          </a:p>
          <a:p>
            <a:r>
              <a:rPr lang="en-US" sz="1100"/>
              <a:t>      SCF_GUESS RESTART</a:t>
            </a:r>
          </a:p>
          <a:p>
            <a:r>
              <a:rPr lang="en-US" sz="1100"/>
              <a:t>      MAX_SCF 2000</a:t>
            </a:r>
          </a:p>
          <a:p>
            <a:r>
              <a:rPr lang="en-US" sz="1100"/>
              <a:t>      &amp;OT</a:t>
            </a:r>
          </a:p>
          <a:p>
            <a:r>
              <a:rPr lang="en-US" sz="1100"/>
              <a:t>        MINIMIZER CG</a:t>
            </a:r>
          </a:p>
          <a:p>
            <a:r>
              <a:rPr lang="en-US" sz="1100"/>
              <a:t>        PRECONDITIONER FULL_SINGLE_INVERSE</a:t>
            </a:r>
          </a:p>
          <a:p>
            <a:r>
              <a:rPr lang="en-US" sz="1100"/>
              <a:t>      &amp;END</a:t>
            </a:r>
          </a:p>
          <a:p>
            <a:r>
              <a:rPr lang="en-US" sz="1100"/>
              <a:t>    &amp;END SCF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08727-0E30-15F0-45B8-C26670135CD1}"/>
              </a:ext>
            </a:extLst>
          </p:cNvPr>
          <p:cNvSpPr txBox="1"/>
          <p:nvPr/>
        </p:nvSpPr>
        <p:spPr>
          <a:xfrm rot="5400000">
            <a:off x="1272647" y="915989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5FF96A-F6A9-5828-9746-A97D2F1CDFF2}"/>
              </a:ext>
            </a:extLst>
          </p:cNvPr>
          <p:cNvCxnSpPr/>
          <p:nvPr/>
        </p:nvCxnSpPr>
        <p:spPr>
          <a:xfrm flipH="1">
            <a:off x="2743200" y="1805973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92F710F-C224-6FB6-9A5C-7558C0816B24}"/>
              </a:ext>
            </a:extLst>
          </p:cNvPr>
          <p:cNvSpPr txBox="1"/>
          <p:nvPr/>
        </p:nvSpPr>
        <p:spPr>
          <a:xfrm>
            <a:off x="3537721" y="1650230"/>
            <a:ext cx="3564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At which energy gaussian basis functions are mapped onto plane waves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E12510-6CE0-F73D-EF2E-2BE0616F24C7}"/>
              </a:ext>
            </a:extLst>
          </p:cNvPr>
          <p:cNvCxnSpPr/>
          <p:nvPr/>
        </p:nvCxnSpPr>
        <p:spPr>
          <a:xfrm flipH="1">
            <a:off x="2657240" y="1563688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1A3FD9-5EA2-8411-E62A-A632AD673DE0}"/>
              </a:ext>
            </a:extLst>
          </p:cNvPr>
          <p:cNvSpPr txBox="1"/>
          <p:nvPr/>
        </p:nvSpPr>
        <p:spPr>
          <a:xfrm>
            <a:off x="3513658" y="1442558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Energy cutoff for the plane waves (</a:t>
            </a:r>
            <a:r>
              <a:rPr lang="en-US" sz="1100" i="1" err="1"/>
              <a:t>higer</a:t>
            </a:r>
            <a:r>
              <a:rPr lang="en-US" sz="1100" i="1"/>
              <a:t> value =&gt; more plane waves)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8215A9-CB7B-4259-C79E-8C0BAF48D81C}"/>
              </a:ext>
            </a:extLst>
          </p:cNvPr>
          <p:cNvCxnSpPr>
            <a:cxnSpLocks/>
          </p:cNvCxnSpPr>
          <p:nvPr/>
        </p:nvCxnSpPr>
        <p:spPr>
          <a:xfrm flipH="1">
            <a:off x="2157620" y="2249607"/>
            <a:ext cx="1380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F42883F-30F5-DA81-714C-D574C59A0EF6}"/>
              </a:ext>
            </a:extLst>
          </p:cNvPr>
          <p:cNvSpPr txBox="1"/>
          <p:nvPr/>
        </p:nvSpPr>
        <p:spPr>
          <a:xfrm>
            <a:off x="3674683" y="2117212"/>
            <a:ext cx="3849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Setting parameters for the electron density convergence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968858-3441-8FEB-AD3B-1839CE106B7A}"/>
              </a:ext>
            </a:extLst>
          </p:cNvPr>
          <p:cNvCxnSpPr>
            <a:cxnSpLocks/>
          </p:cNvCxnSpPr>
          <p:nvPr/>
        </p:nvCxnSpPr>
        <p:spPr>
          <a:xfrm flipH="1">
            <a:off x="2244032" y="2925195"/>
            <a:ext cx="1380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F314B1D-4128-1837-14BD-E72F89436812}"/>
              </a:ext>
            </a:extLst>
          </p:cNvPr>
          <p:cNvSpPr txBox="1"/>
          <p:nvPr/>
        </p:nvSpPr>
        <p:spPr>
          <a:xfrm>
            <a:off x="3680698" y="2773614"/>
            <a:ext cx="5397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Electron density optimization algorithm (Orbital transformation good for big systems)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DDE4CA-DAF9-CAB7-E7B1-8207E35C728F}"/>
              </a:ext>
            </a:extLst>
          </p:cNvPr>
          <p:cNvSpPr txBox="1"/>
          <p:nvPr/>
        </p:nvSpPr>
        <p:spPr>
          <a:xfrm rot="5400000">
            <a:off x="1322593" y="3945639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417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ABAE2-8C72-3913-850A-3312E0CE7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568E36-462D-0C6B-3B42-5D60ECC3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CP2K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2FB5E-1C8B-D6A3-1E47-4C7977E8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4D578E-78E9-85BD-2DB7-DD9B56FE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4031920-1413-95D9-CAC0-EAF18042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Ab-initio software input (CP2K)</a:t>
            </a:r>
            <a:endParaRPr lang="en-US"/>
          </a:p>
        </p:txBody>
      </p:sp>
      <p:pic>
        <p:nvPicPr>
          <p:cNvPr id="2050" name="Picture 2" descr="CP2K - Wikipedia">
            <a:extLst>
              <a:ext uri="{FF2B5EF4-FFF2-40B4-BE49-F238E27FC236}">
                <a16:creationId xmlns:a16="http://schemas.microsoft.com/office/drawing/2014/main" id="{BF2C456F-024D-D09C-1B4A-1C5ACD92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-33569"/>
            <a:ext cx="1403938" cy="14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72B7DBE-FC55-9DAB-60B1-ACEB8663544F}"/>
              </a:ext>
            </a:extLst>
          </p:cNvPr>
          <p:cNvSpPr txBox="1"/>
          <p:nvPr/>
        </p:nvSpPr>
        <p:spPr>
          <a:xfrm>
            <a:off x="1011814" y="1304131"/>
            <a:ext cx="3992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 &amp;XC</a:t>
            </a:r>
          </a:p>
          <a:p>
            <a:r>
              <a:rPr lang="en-US" sz="1100"/>
              <a:t>      &amp;XC_FUNCTIONAL PBE</a:t>
            </a:r>
          </a:p>
          <a:p>
            <a:r>
              <a:rPr lang="en-US" sz="1100"/>
              <a:t>      &amp;END XC_FUNCTIONAL</a:t>
            </a:r>
          </a:p>
          <a:p>
            <a:r>
              <a:rPr lang="en-US" sz="1100"/>
              <a:t>      &amp;VDW_POTENTIAL</a:t>
            </a:r>
          </a:p>
          <a:p>
            <a:r>
              <a:rPr lang="en-US" sz="1100"/>
              <a:t>        POTENTIAL_TYPE PAIR_POTENTIAL</a:t>
            </a:r>
          </a:p>
          <a:p>
            <a:r>
              <a:rPr lang="en-US" sz="1100"/>
              <a:t>        &amp;PAIR_POTENTIAL</a:t>
            </a:r>
          </a:p>
          <a:p>
            <a:r>
              <a:rPr lang="en-US" sz="1100"/>
              <a:t>          TYPE DFTD3</a:t>
            </a:r>
          </a:p>
          <a:p>
            <a:r>
              <a:rPr lang="en-US" sz="1100"/>
              <a:t>          CALCULATE_C9_TERM .TRUE.</a:t>
            </a:r>
          </a:p>
          <a:p>
            <a:r>
              <a:rPr lang="en-US" sz="1100"/>
              <a:t>          REFERENCE_C9_TERM .TRUE.</a:t>
            </a:r>
          </a:p>
          <a:p>
            <a:r>
              <a:rPr lang="en-US" sz="1100"/>
              <a:t>          LONG_RANGE_CORRECTION .TRUE.</a:t>
            </a:r>
          </a:p>
          <a:p>
            <a:r>
              <a:rPr lang="en-US" sz="1100"/>
              <a:t>          PARAMETER_FILE_NAME  dftd3.dat</a:t>
            </a:r>
          </a:p>
          <a:p>
            <a:r>
              <a:rPr lang="en-US" sz="1100"/>
              <a:t>          REFERENCE_FUNCTIONAL  PBE</a:t>
            </a:r>
          </a:p>
          <a:p>
            <a:r>
              <a:rPr lang="en-US" sz="1100"/>
              <a:t>          R_CUTOFF 10.0</a:t>
            </a:r>
          </a:p>
          <a:p>
            <a:r>
              <a:rPr lang="en-US" sz="1100"/>
              <a:t>        &amp;END PAIR_POTENTIAL</a:t>
            </a:r>
          </a:p>
          <a:p>
            <a:r>
              <a:rPr lang="en-US" sz="1100"/>
              <a:t>      &amp;END VDW_POTENTIAL</a:t>
            </a:r>
          </a:p>
          <a:p>
            <a:r>
              <a:rPr lang="en-US" sz="1100"/>
              <a:t>    &amp;END XC</a:t>
            </a:r>
          </a:p>
          <a:p>
            <a:r>
              <a:rPr lang="en-US" sz="1100"/>
              <a:t>    </a:t>
            </a:r>
          </a:p>
          <a:p>
            <a:r>
              <a:rPr lang="en-US" sz="1100"/>
              <a:t>  &amp;END DFT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A1A00-062F-CBC7-2C5A-E59E57C9354F}"/>
              </a:ext>
            </a:extLst>
          </p:cNvPr>
          <p:cNvSpPr txBox="1"/>
          <p:nvPr/>
        </p:nvSpPr>
        <p:spPr>
          <a:xfrm rot="5400000">
            <a:off x="1272647" y="915989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74D1A4-62CE-971E-290F-5DE201A2F5D0}"/>
              </a:ext>
            </a:extLst>
          </p:cNvPr>
          <p:cNvCxnSpPr/>
          <p:nvPr/>
        </p:nvCxnSpPr>
        <p:spPr>
          <a:xfrm flipH="1">
            <a:off x="3008222" y="1594140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938B616-C09D-8A84-33CA-A78A6B44D712}"/>
              </a:ext>
            </a:extLst>
          </p:cNvPr>
          <p:cNvSpPr txBox="1"/>
          <p:nvPr/>
        </p:nvSpPr>
        <p:spPr>
          <a:xfrm>
            <a:off x="3867384" y="1459743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DFT functional for the calculation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72B23A-D8A2-C941-9340-991CE9B6DE5C}"/>
              </a:ext>
            </a:extLst>
          </p:cNvPr>
          <p:cNvSpPr txBox="1"/>
          <p:nvPr/>
        </p:nvSpPr>
        <p:spPr>
          <a:xfrm rot="5400000">
            <a:off x="1297059" y="4483070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B496865-E960-AB33-429F-AA56C8C37C6A}"/>
              </a:ext>
            </a:extLst>
          </p:cNvPr>
          <p:cNvCxnSpPr>
            <a:cxnSpLocks/>
          </p:cNvCxnSpPr>
          <p:nvPr/>
        </p:nvCxnSpPr>
        <p:spPr>
          <a:xfrm flipH="1">
            <a:off x="3111608" y="1931267"/>
            <a:ext cx="918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F621A8-0C3D-FE9D-FC1B-1927B235A5D5}"/>
              </a:ext>
            </a:extLst>
          </p:cNvPr>
          <p:cNvSpPr txBox="1"/>
          <p:nvPr/>
        </p:nvSpPr>
        <p:spPr>
          <a:xfrm>
            <a:off x="4030524" y="1819830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Definition of the </a:t>
            </a:r>
            <a:r>
              <a:rPr lang="en-US" sz="1100" i="1" err="1"/>
              <a:t>vdW</a:t>
            </a:r>
            <a:r>
              <a:rPr lang="en-US" sz="1100" i="1"/>
              <a:t> corrections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7A6E95-E094-F685-BC5D-94DDF2CA813F}"/>
              </a:ext>
            </a:extLst>
          </p:cNvPr>
          <p:cNvCxnSpPr>
            <a:cxnSpLocks/>
          </p:cNvCxnSpPr>
          <p:nvPr/>
        </p:nvCxnSpPr>
        <p:spPr>
          <a:xfrm flipH="1">
            <a:off x="3008222" y="2416176"/>
            <a:ext cx="918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F7138CB-4452-E203-CE1D-263CBF4E3D0C}"/>
              </a:ext>
            </a:extLst>
          </p:cNvPr>
          <p:cNvSpPr txBox="1"/>
          <p:nvPr/>
        </p:nvSpPr>
        <p:spPr>
          <a:xfrm>
            <a:off x="4087904" y="2288038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Type of the </a:t>
            </a:r>
            <a:r>
              <a:rPr lang="en-US" sz="1100" i="1" err="1"/>
              <a:t>vdW</a:t>
            </a:r>
            <a:r>
              <a:rPr lang="en-US" sz="1100" i="1"/>
              <a:t> corrections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7FCB93-8B72-104B-EDCC-1BF72B143D80}"/>
              </a:ext>
            </a:extLst>
          </p:cNvPr>
          <p:cNvCxnSpPr>
            <a:cxnSpLocks/>
          </p:cNvCxnSpPr>
          <p:nvPr/>
        </p:nvCxnSpPr>
        <p:spPr>
          <a:xfrm flipH="1">
            <a:off x="3000772" y="3441413"/>
            <a:ext cx="918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B42DA3-AFE4-D926-8D2D-63514EFC3FE2}"/>
              </a:ext>
            </a:extLst>
          </p:cNvPr>
          <p:cNvSpPr txBox="1"/>
          <p:nvPr/>
        </p:nvSpPr>
        <p:spPr>
          <a:xfrm>
            <a:off x="4030524" y="3297027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Range of the interaction (usually around half of the box)</a:t>
            </a:r>
          </a:p>
        </p:txBody>
      </p:sp>
    </p:spTree>
    <p:extLst>
      <p:ext uri="{BB962C8B-B14F-4D97-AF65-F5344CB8AC3E}">
        <p14:creationId xmlns:p14="http://schemas.microsoft.com/office/powerpoint/2010/main" val="4499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6150E-7960-C3EB-C052-8E2AEA555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8F7072-02C1-DB7F-8602-A37A37A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CP2K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616568-C9A9-F6CF-43AA-391705E3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238EDE-8402-B183-154F-CBAF44D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50A05B6-3038-1C74-DB00-A1B16672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Ab-initio software input (CP2K)</a:t>
            </a:r>
            <a:endParaRPr lang="en-US"/>
          </a:p>
        </p:txBody>
      </p:sp>
      <p:pic>
        <p:nvPicPr>
          <p:cNvPr id="2050" name="Picture 2" descr="CP2K - Wikipedia">
            <a:extLst>
              <a:ext uri="{FF2B5EF4-FFF2-40B4-BE49-F238E27FC236}">
                <a16:creationId xmlns:a16="http://schemas.microsoft.com/office/drawing/2014/main" id="{C95A4F00-7642-843B-1ADB-722F8101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-33569"/>
            <a:ext cx="1403938" cy="14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75186C9-40BF-A49E-50C7-9E7A9E33FECA}"/>
              </a:ext>
            </a:extLst>
          </p:cNvPr>
          <p:cNvSpPr txBox="1"/>
          <p:nvPr/>
        </p:nvSpPr>
        <p:spPr>
          <a:xfrm>
            <a:off x="1011814" y="1537999"/>
            <a:ext cx="5038004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/>
              <a:t>&amp;SUBSYS</a:t>
            </a:r>
          </a:p>
          <a:p>
            <a:endParaRPr lang="en-US" sz="1100"/>
          </a:p>
          <a:p>
            <a:r>
              <a:rPr lang="en-US" sz="1100"/>
              <a:t>    &amp;CELL</a:t>
            </a:r>
            <a:endParaRPr lang="en-US" sz="1100">
              <a:cs typeface="Arial"/>
            </a:endParaRPr>
          </a:p>
          <a:p>
            <a:r>
              <a:rPr lang="en-US" sz="1100"/>
              <a:t>      ABC  16.134   17.070   29.317</a:t>
            </a:r>
            <a:endParaRPr lang="en-US" sz="1100">
              <a:cs typeface="Arial"/>
            </a:endParaRPr>
          </a:p>
          <a:p>
            <a:r>
              <a:rPr lang="en-US" sz="1100"/>
              <a:t>      ALPHA_BETA_GAMMA 62.98 100.02  81.61</a:t>
            </a:r>
            <a:endParaRPr lang="en-US" sz="1100">
              <a:cs typeface="Arial"/>
            </a:endParaRPr>
          </a:p>
          <a:p>
            <a:r>
              <a:rPr lang="en-US" sz="1100"/>
              <a:t>      PERIODIC XYZ</a:t>
            </a:r>
            <a:endParaRPr lang="en-US" sz="1100">
              <a:cs typeface="Arial"/>
            </a:endParaRPr>
          </a:p>
          <a:p>
            <a:r>
              <a:rPr lang="en-US" sz="1100"/>
              <a:t>    &amp;END CELL</a:t>
            </a:r>
            <a:endParaRPr lang="en-US" sz="1100">
              <a:cs typeface="Arial"/>
            </a:endParaRPr>
          </a:p>
          <a:p>
            <a:endParaRPr lang="en-US" sz="1100"/>
          </a:p>
          <a:p>
            <a:r>
              <a:rPr lang="en-US" sz="1100"/>
              <a:t>    &amp;TOPOLOGY</a:t>
            </a:r>
            <a:endParaRPr lang="en-US" sz="1100">
              <a:cs typeface="Arial"/>
            </a:endParaRPr>
          </a:p>
          <a:p>
            <a:r>
              <a:rPr lang="en-US" sz="1100"/>
              <a:t>        COORD_FILE_FORMAT PDB</a:t>
            </a:r>
            <a:endParaRPr lang="en-US" sz="1100">
              <a:cs typeface="Arial"/>
            </a:endParaRPr>
          </a:p>
          <a:p>
            <a:r>
              <a:rPr lang="en-US" sz="1100"/>
              <a:t>        COORD_FILE_NAME ./FAPbI3-alpha-2x2x2.pdb</a:t>
            </a:r>
            <a:endParaRPr lang="en-US" sz="1100">
              <a:cs typeface="Arial"/>
            </a:endParaRPr>
          </a:p>
          <a:p>
            <a:r>
              <a:rPr lang="en-US" sz="1100"/>
              <a:t>        &amp;CENTER_COORDINATES</a:t>
            </a:r>
            <a:endParaRPr lang="en-US" sz="1100">
              <a:cs typeface="Arial"/>
            </a:endParaRPr>
          </a:p>
          <a:p>
            <a:r>
              <a:rPr lang="en-US" sz="1100"/>
              <a:t>        &amp;END</a:t>
            </a:r>
            <a:endParaRPr lang="en-US" sz="1100">
              <a:cs typeface="Arial"/>
            </a:endParaRPr>
          </a:p>
          <a:p>
            <a:r>
              <a:rPr lang="en-US" sz="1100"/>
              <a:t>&amp;END TOPOLOGY</a:t>
            </a:r>
            <a:endParaRPr lang="en-US" sz="1100"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0D26C2-448A-AE22-D29D-D889F42DF3C4}"/>
              </a:ext>
            </a:extLst>
          </p:cNvPr>
          <p:cNvSpPr txBox="1"/>
          <p:nvPr/>
        </p:nvSpPr>
        <p:spPr>
          <a:xfrm rot="5400000">
            <a:off x="1265899" y="4056538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7716833-E49A-935D-77FE-36CE7E53F43E}"/>
              </a:ext>
            </a:extLst>
          </p:cNvPr>
          <p:cNvCxnSpPr>
            <a:cxnSpLocks/>
          </p:cNvCxnSpPr>
          <p:nvPr/>
        </p:nvCxnSpPr>
        <p:spPr>
          <a:xfrm flipH="1">
            <a:off x="3484031" y="2125309"/>
            <a:ext cx="1047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F58E6B-31A2-5C99-7288-20CEC7250E83}"/>
              </a:ext>
            </a:extLst>
          </p:cNvPr>
          <p:cNvSpPr txBox="1"/>
          <p:nvPr/>
        </p:nvSpPr>
        <p:spPr>
          <a:xfrm>
            <a:off x="4531483" y="1994504"/>
            <a:ext cx="2992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Definition of the periodic box for the system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277A4C-0281-94C9-F5C4-269DAE165639}"/>
              </a:ext>
            </a:extLst>
          </p:cNvPr>
          <p:cNvCxnSpPr>
            <a:cxnSpLocks/>
          </p:cNvCxnSpPr>
          <p:nvPr/>
        </p:nvCxnSpPr>
        <p:spPr>
          <a:xfrm flipH="1">
            <a:off x="4334643" y="2125309"/>
            <a:ext cx="196840" cy="206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4F87BF-572E-5FAB-3ED5-F9A5DB855ACA}"/>
              </a:ext>
            </a:extLst>
          </p:cNvPr>
          <p:cNvCxnSpPr>
            <a:cxnSpLocks/>
          </p:cNvCxnSpPr>
          <p:nvPr/>
        </p:nvCxnSpPr>
        <p:spPr>
          <a:xfrm flipH="1">
            <a:off x="3612567" y="3159704"/>
            <a:ext cx="918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D11DE9-6CD1-D8DB-D7D1-83674B729DE6}"/>
              </a:ext>
            </a:extLst>
          </p:cNvPr>
          <p:cNvSpPr txBox="1"/>
          <p:nvPr/>
        </p:nvSpPr>
        <p:spPr>
          <a:xfrm>
            <a:off x="4572000" y="3028899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Input structure file type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C7C449-9A78-FD34-F015-1BFC27360027}"/>
              </a:ext>
            </a:extLst>
          </p:cNvPr>
          <p:cNvSpPr txBox="1"/>
          <p:nvPr/>
        </p:nvSpPr>
        <p:spPr>
          <a:xfrm>
            <a:off x="1011814" y="800477"/>
            <a:ext cx="29225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Topology and basis set definition</a:t>
            </a:r>
            <a:endParaRPr lang="en-CH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1B5BC-4CAD-CB5A-BDAB-CCE9D626338F}"/>
              </a:ext>
            </a:extLst>
          </p:cNvPr>
          <p:cNvSpPr txBox="1"/>
          <p:nvPr/>
        </p:nvSpPr>
        <p:spPr>
          <a:xfrm rot="5400000">
            <a:off x="1306109" y="1107252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8263C6-45E7-4683-16E1-5D4F95777A88}"/>
              </a:ext>
            </a:extLst>
          </p:cNvPr>
          <p:cNvCxnSpPr>
            <a:cxnSpLocks/>
          </p:cNvCxnSpPr>
          <p:nvPr/>
        </p:nvCxnSpPr>
        <p:spPr>
          <a:xfrm flipH="1" flipV="1">
            <a:off x="3559180" y="2540012"/>
            <a:ext cx="360508" cy="67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C9BF9F-B8CB-EAEA-3D5A-36FCAAA24B58}"/>
              </a:ext>
            </a:extLst>
          </p:cNvPr>
          <p:cNvSpPr txBox="1"/>
          <p:nvPr/>
        </p:nvSpPr>
        <p:spPr>
          <a:xfrm>
            <a:off x="3921208" y="2487827"/>
            <a:ext cx="2992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Periodicity of the system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DFDA9C-CE4D-7719-F157-E816D6D89BA9}"/>
              </a:ext>
            </a:extLst>
          </p:cNvPr>
          <p:cNvCxnSpPr>
            <a:cxnSpLocks/>
          </p:cNvCxnSpPr>
          <p:nvPr/>
        </p:nvCxnSpPr>
        <p:spPr>
          <a:xfrm flipH="1">
            <a:off x="5750930" y="3323704"/>
            <a:ext cx="918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F2DD0F-20D3-EAC0-1012-6E681AC966F9}"/>
              </a:ext>
            </a:extLst>
          </p:cNvPr>
          <p:cNvSpPr txBox="1"/>
          <p:nvPr/>
        </p:nvSpPr>
        <p:spPr>
          <a:xfrm>
            <a:off x="6738276" y="3192899"/>
            <a:ext cx="3047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File with the atomic coordinates</a:t>
            </a:r>
          </a:p>
        </p:txBody>
      </p:sp>
    </p:spTree>
    <p:extLst>
      <p:ext uri="{BB962C8B-B14F-4D97-AF65-F5344CB8AC3E}">
        <p14:creationId xmlns:p14="http://schemas.microsoft.com/office/powerpoint/2010/main" val="27858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CDB31-2256-7CD7-3519-E3F559A15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3B3EE-C171-2061-72EF-0FA7B2D4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8D6493-DE44-BC31-FC4E-24DEDBDC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6B1BF9-1ADA-1CC8-95B0-27AD65AE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13C8C9D-22EB-292E-69E9-828EF950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Getting structure files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E8E90-E374-E54A-2801-591C3A5A873C}"/>
              </a:ext>
            </a:extLst>
          </p:cNvPr>
          <p:cNvSpPr txBox="1"/>
          <p:nvPr/>
        </p:nvSpPr>
        <p:spPr>
          <a:xfrm>
            <a:off x="6021806" y="4743450"/>
            <a:ext cx="3031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User online manual</a:t>
            </a:r>
            <a:endParaRPr lang="en-US" sz="1000"/>
          </a:p>
          <a:p>
            <a:r>
              <a:rPr lang="en-US" sz="1000"/>
              <a:t>https://www.ks.uiuc.edu/Research/vmd/current/ug/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C0FB4D-A8A7-18A7-7B9E-3F8B553F2E0A}"/>
              </a:ext>
            </a:extLst>
          </p:cNvPr>
          <p:cNvSpPr txBox="1"/>
          <p:nvPr/>
        </p:nvSpPr>
        <p:spPr>
          <a:xfrm>
            <a:off x="904714" y="3302108"/>
            <a:ext cx="6947115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https://www.cheminfo.org/Chemistry/Cheminformatics/FormatConverter/index.html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5E171-EE60-FCC7-4573-0879A5918F1B}"/>
              </a:ext>
            </a:extLst>
          </p:cNvPr>
          <p:cNvSpPr txBox="1"/>
          <p:nvPr/>
        </p:nvSpPr>
        <p:spPr>
          <a:xfrm>
            <a:off x="985738" y="1147558"/>
            <a:ext cx="4254284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</a:rPr>
              <a:t>https://next-gen.materialsproject.org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E12BF-0739-2055-EFB6-47833CF40683}"/>
              </a:ext>
            </a:extLst>
          </p:cNvPr>
          <p:cNvSpPr txBox="1"/>
          <p:nvPr/>
        </p:nvSpPr>
        <p:spPr>
          <a:xfrm>
            <a:off x="970543" y="2285620"/>
            <a:ext cx="8080428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</a:rPr>
              <a:t>https://github.com/WMD-group/hybrid-perovskites/blob/master/2014_cubic_halides_PBEsol/FAPbI3.cif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0D010-69C9-844F-BFE6-B51B0830B5CC}"/>
              </a:ext>
            </a:extLst>
          </p:cNvPr>
          <p:cNvSpPr txBox="1"/>
          <p:nvPr/>
        </p:nvSpPr>
        <p:spPr>
          <a:xfrm>
            <a:off x="995424" y="1496269"/>
            <a:ext cx="4254284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</a:rPr>
              <a:t>https://www.crystallography.net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7A21E-E713-6945-E94F-4CE347BA3140}"/>
              </a:ext>
            </a:extLst>
          </p:cNvPr>
          <p:cNvSpPr txBox="1"/>
          <p:nvPr/>
        </p:nvSpPr>
        <p:spPr>
          <a:xfrm>
            <a:off x="907861" y="847968"/>
            <a:ext cx="1906291" cy="30008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Structure databases: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3613CD-A758-7B27-CAB2-D06ED06D1D89}"/>
              </a:ext>
            </a:extLst>
          </p:cNvPr>
          <p:cNvSpPr txBox="1"/>
          <p:nvPr/>
        </p:nvSpPr>
        <p:spPr>
          <a:xfrm>
            <a:off x="907860" y="1981281"/>
            <a:ext cx="3118161" cy="30008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Crystal structure (for this exercise):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89A5E-720F-3700-BC6D-4790B90A579F}"/>
              </a:ext>
            </a:extLst>
          </p:cNvPr>
          <p:cNvSpPr txBox="1"/>
          <p:nvPr/>
        </p:nvSpPr>
        <p:spPr>
          <a:xfrm>
            <a:off x="995037" y="2998356"/>
            <a:ext cx="1906291" cy="30008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err="1"/>
              <a:t>FIle</a:t>
            </a:r>
            <a:r>
              <a:rPr lang="en-US" b="1"/>
              <a:t> format converter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36BD3-6A65-EBAC-669A-9FCE32D50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874366-5617-D130-CF6C-AD46C002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CP2K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B54BAD-53A0-BDCA-E6CE-85380F24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C3A9FB-AE97-F3A6-281F-4F6D41F6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CCD0174-0AF7-8B3D-9F48-464293D5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Ab-initio software input (CP2K)</a:t>
            </a:r>
            <a:endParaRPr lang="en-US"/>
          </a:p>
        </p:txBody>
      </p:sp>
      <p:pic>
        <p:nvPicPr>
          <p:cNvPr id="2050" name="Picture 2" descr="CP2K - Wikipedia">
            <a:extLst>
              <a:ext uri="{FF2B5EF4-FFF2-40B4-BE49-F238E27FC236}">
                <a16:creationId xmlns:a16="http://schemas.microsoft.com/office/drawing/2014/main" id="{8731DCCC-E56B-5C7C-3255-69C5D507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-33569"/>
            <a:ext cx="1403938" cy="14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03BC354-4676-46B5-A9CA-A1C83FC3BEF9}"/>
              </a:ext>
            </a:extLst>
          </p:cNvPr>
          <p:cNvSpPr txBox="1"/>
          <p:nvPr/>
        </p:nvSpPr>
        <p:spPr>
          <a:xfrm>
            <a:off x="1040178" y="1464146"/>
            <a:ext cx="503800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 &amp;KIND I</a:t>
            </a:r>
          </a:p>
          <a:p>
            <a:r>
              <a:rPr lang="en-US" sz="1100"/>
              <a:t>      BASIS_SET DZVP-MOLOPT-SR-GTH</a:t>
            </a:r>
          </a:p>
          <a:p>
            <a:r>
              <a:rPr lang="en-US" sz="1100"/>
              <a:t>      POTENTIAL GTH-PBE-q7</a:t>
            </a:r>
          </a:p>
          <a:p>
            <a:r>
              <a:rPr lang="en-US" sz="1100"/>
              <a:t>    &amp;END KIND</a:t>
            </a:r>
          </a:p>
          <a:p>
            <a:r>
              <a:rPr lang="en-US" sz="1100"/>
              <a:t>    &amp;KIND O</a:t>
            </a:r>
          </a:p>
          <a:p>
            <a:r>
              <a:rPr lang="en-US" sz="1100"/>
              <a:t>      BASIS_SET TZVP-MOLOPT-GTH</a:t>
            </a:r>
          </a:p>
          <a:p>
            <a:r>
              <a:rPr lang="en-US" sz="1100"/>
              <a:t>      POTENTIAL GTH-PBE-q6</a:t>
            </a:r>
          </a:p>
          <a:p>
            <a:r>
              <a:rPr lang="en-US" sz="1100"/>
              <a:t>    &amp;END KIND</a:t>
            </a:r>
          </a:p>
          <a:p>
            <a:r>
              <a:rPr lang="en-US" sz="1100"/>
              <a:t>    &amp;KIND Pb</a:t>
            </a:r>
          </a:p>
          <a:p>
            <a:r>
              <a:rPr lang="en-US" sz="1100"/>
              <a:t>      BASIS_SET DZVP-MOLOPT-SR-GTH</a:t>
            </a:r>
          </a:p>
          <a:p>
            <a:r>
              <a:rPr lang="en-US" sz="1100"/>
              <a:t>      POTENTIAL GTH-PBE-q4</a:t>
            </a:r>
          </a:p>
          <a:p>
            <a:r>
              <a:rPr lang="en-US" sz="1100"/>
              <a:t>    &amp;END KIND</a:t>
            </a:r>
          </a:p>
          <a:p>
            <a:r>
              <a:rPr lang="en-US" sz="1100"/>
              <a:t>    &amp;KIND H</a:t>
            </a:r>
          </a:p>
          <a:p>
            <a:r>
              <a:rPr lang="en-US" sz="1100"/>
              <a:t>      BASIS_SET DZVP-MOLOPT-GTH</a:t>
            </a:r>
          </a:p>
          <a:p>
            <a:r>
              <a:rPr lang="en-US" sz="1100"/>
              <a:t>      POTENTIAL GTH-PBE-q1</a:t>
            </a:r>
          </a:p>
          <a:p>
            <a:r>
              <a:rPr lang="en-US" sz="1100"/>
              <a:t>    &amp;END KIND</a:t>
            </a:r>
          </a:p>
          <a:p>
            <a:r>
              <a:rPr lang="en-US" sz="1100"/>
              <a:t>&amp;END SUBSYS</a:t>
            </a:r>
          </a:p>
          <a:p>
            <a:r>
              <a:rPr lang="en-US" sz="1100"/>
              <a:t>  </a:t>
            </a:r>
          </a:p>
          <a:p>
            <a:r>
              <a:rPr lang="en-US" sz="1100"/>
              <a:t>&amp;END FORCE_EVAL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865F4D-FB96-250E-A8E8-38EC9D72322E}"/>
              </a:ext>
            </a:extLst>
          </p:cNvPr>
          <p:cNvCxnSpPr/>
          <p:nvPr/>
        </p:nvCxnSpPr>
        <p:spPr>
          <a:xfrm flipH="1">
            <a:off x="3484031" y="1567840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A6170C1-E151-A604-95AF-1E9F94D70C48}"/>
              </a:ext>
            </a:extLst>
          </p:cNvPr>
          <p:cNvCxnSpPr>
            <a:cxnSpLocks/>
          </p:cNvCxnSpPr>
          <p:nvPr/>
        </p:nvCxnSpPr>
        <p:spPr>
          <a:xfrm flipH="1">
            <a:off x="3856390" y="1771804"/>
            <a:ext cx="1047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13983F-B67F-97CE-10E7-216FD7C0DB9B}"/>
              </a:ext>
            </a:extLst>
          </p:cNvPr>
          <p:cNvSpPr txBox="1"/>
          <p:nvPr/>
        </p:nvSpPr>
        <p:spPr>
          <a:xfrm>
            <a:off x="5035882" y="1640421"/>
            <a:ext cx="2992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Basis set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34D9C9-F0E1-5071-6D29-95D09D5DA4E5}"/>
              </a:ext>
            </a:extLst>
          </p:cNvPr>
          <p:cNvCxnSpPr>
            <a:cxnSpLocks/>
          </p:cNvCxnSpPr>
          <p:nvPr/>
        </p:nvCxnSpPr>
        <p:spPr>
          <a:xfrm flipH="1" flipV="1">
            <a:off x="3120272" y="1958520"/>
            <a:ext cx="1259844" cy="61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8B7E7C-7839-5F99-B0F3-F43255E1A89F}"/>
              </a:ext>
            </a:extLst>
          </p:cNvPr>
          <p:cNvSpPr txBox="1"/>
          <p:nvPr/>
        </p:nvSpPr>
        <p:spPr>
          <a:xfrm>
            <a:off x="1011814" y="800477"/>
            <a:ext cx="29225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Topology and basis set definition</a:t>
            </a:r>
            <a:endParaRPr lang="en-CH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18224-8F2E-9050-37E6-F8AB9377C218}"/>
              </a:ext>
            </a:extLst>
          </p:cNvPr>
          <p:cNvSpPr txBox="1"/>
          <p:nvPr/>
        </p:nvSpPr>
        <p:spPr>
          <a:xfrm rot="5400000">
            <a:off x="1306109" y="1107252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1C2D6-0B9B-A97E-B64B-6B61264A46D2}"/>
              </a:ext>
            </a:extLst>
          </p:cNvPr>
          <p:cNvSpPr txBox="1"/>
          <p:nvPr/>
        </p:nvSpPr>
        <p:spPr>
          <a:xfrm>
            <a:off x="4433063" y="1416133"/>
            <a:ext cx="2992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Specify basis function for each element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D8651-502C-E7F7-0A09-1CDC9820FD06}"/>
              </a:ext>
            </a:extLst>
          </p:cNvPr>
          <p:cNvSpPr txBox="1"/>
          <p:nvPr/>
        </p:nvSpPr>
        <p:spPr>
          <a:xfrm>
            <a:off x="4433063" y="1894646"/>
            <a:ext cx="2992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Pseudopotential (</a:t>
            </a:r>
            <a:r>
              <a:rPr lang="en-US" sz="1100" i="1" err="1"/>
              <a:t>Goedecker</a:t>
            </a:r>
            <a:r>
              <a:rPr lang="en-US" sz="1100" i="1"/>
              <a:t>-Teter-Hutter norm conserving pseudopotential)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20D9FB-0367-C097-A4E1-EF90AAE789B4}"/>
              </a:ext>
            </a:extLst>
          </p:cNvPr>
          <p:cNvCxnSpPr>
            <a:cxnSpLocks/>
          </p:cNvCxnSpPr>
          <p:nvPr/>
        </p:nvCxnSpPr>
        <p:spPr>
          <a:xfrm flipH="1" flipV="1">
            <a:off x="3036050" y="2614241"/>
            <a:ext cx="1259844" cy="61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EC8CC12-A72D-B2AC-2450-ADE77079A77B}"/>
              </a:ext>
            </a:extLst>
          </p:cNvPr>
          <p:cNvSpPr/>
          <p:nvPr/>
        </p:nvSpPr>
        <p:spPr>
          <a:xfrm>
            <a:off x="2805639" y="2500702"/>
            <a:ext cx="229913" cy="2496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0BC299-4CF0-6AF3-99D7-537CD1DF7A72}"/>
              </a:ext>
            </a:extLst>
          </p:cNvPr>
          <p:cNvSpPr txBox="1"/>
          <p:nvPr/>
        </p:nvSpPr>
        <p:spPr>
          <a:xfrm>
            <a:off x="4246573" y="2544350"/>
            <a:ext cx="2992537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Core charge (positive)</a:t>
            </a:r>
            <a:endParaRPr lang="en-US" sz="1100" i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3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695DC-CEF5-EF22-9FF5-B50F39F08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53FDE3-35DD-0A09-483B-1951B086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074A2E-4262-4D1E-6549-A84D217E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44BCE62-513C-F8F3-BCFC-134A5077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Basic </a:t>
            </a:r>
            <a:r>
              <a:rPr lang="en-US" dirty="0" err="1">
                <a:latin typeface="Franklin Gothic Demi Cond"/>
                <a:cs typeface="Arial"/>
              </a:rPr>
              <a:t>linux</a:t>
            </a:r>
            <a:r>
              <a:rPr lang="en-US" dirty="0">
                <a:latin typeface="Franklin Gothic Demi Cond"/>
                <a:cs typeface="Arial"/>
              </a:rPr>
              <a:t> commands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B183FC60-1C73-5683-9CE0-EB42E3BD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LINUX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50734A-8985-A115-6342-4FE76742DED6}"/>
              </a:ext>
            </a:extLst>
          </p:cNvPr>
          <p:cNvSpPr txBox="1"/>
          <p:nvPr/>
        </p:nvSpPr>
        <p:spPr>
          <a:xfrm>
            <a:off x="1020727" y="693162"/>
            <a:ext cx="16754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Useful commands</a:t>
            </a:r>
            <a:endParaRPr lang="en-CH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C6FB3F-1813-6154-6E8F-1F48F1F8B739}"/>
              </a:ext>
            </a:extLst>
          </p:cNvPr>
          <p:cNvSpPr txBox="1"/>
          <p:nvPr/>
        </p:nvSpPr>
        <p:spPr>
          <a:xfrm>
            <a:off x="1020727" y="1342850"/>
            <a:ext cx="3195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Menlo" panose="020B0609030804020204" pitchFamily="49" charset="0"/>
              </a:rPr>
              <a:t>$ cd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DirName</a:t>
            </a:r>
            <a:r>
              <a:rPr lang="en-US" sz="1200" dirty="0">
                <a:effectLst/>
                <a:latin typeface="Menlo" panose="020B0609030804020204" pitchFamily="49" charset="0"/>
              </a:rPr>
              <a:t> </a:t>
            </a:r>
            <a:r>
              <a:rPr lang="en-US" sz="1200" dirty="0"/>
              <a:t>(enter a </a:t>
            </a:r>
            <a:r>
              <a:rPr lang="en-US" sz="1200" dirty="0">
                <a:latin typeface="Menlo" panose="020B0609030804020204" pitchFamily="49" charset="0"/>
              </a:rPr>
              <a:t>di</a:t>
            </a:r>
            <a:r>
              <a:rPr lang="en-US" sz="1200" dirty="0"/>
              <a:t>rectory)</a:t>
            </a:r>
            <a:endParaRPr lang="en-US" sz="1200" dirty="0">
              <a:effectLst/>
              <a:latin typeface="Menlo" panose="020B060903080402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92A4D3-5E4D-8ED7-72DA-6CEAE3473629}"/>
              </a:ext>
            </a:extLst>
          </p:cNvPr>
          <p:cNvSpPr txBox="1"/>
          <p:nvPr/>
        </p:nvSpPr>
        <p:spPr>
          <a:xfrm>
            <a:off x="1020727" y="1667694"/>
            <a:ext cx="3747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Menlo" panose="020B0609030804020204" pitchFamily="49" charset="0"/>
              </a:rPr>
              <a:t>$ </a:t>
            </a:r>
            <a:r>
              <a:rPr lang="en-US" sz="1200" dirty="0">
                <a:latin typeface="Menlo" panose="020B0609030804020204" pitchFamily="49" charset="0"/>
              </a:rPr>
              <a:t>ls </a:t>
            </a:r>
            <a:r>
              <a:rPr lang="en-US" sz="1200" dirty="0" err="1">
                <a:latin typeface="Menlo" panose="020B0609030804020204" pitchFamily="49" charset="0"/>
              </a:rPr>
              <a:t>DirName</a:t>
            </a:r>
            <a:r>
              <a:rPr lang="en-US" sz="1200" dirty="0">
                <a:latin typeface="Menlo" panose="020B0609030804020204" pitchFamily="49" charset="0"/>
              </a:rPr>
              <a:t> </a:t>
            </a:r>
            <a:r>
              <a:rPr lang="en-US" sz="1200" dirty="0"/>
              <a:t>(display content of the directory)</a:t>
            </a:r>
            <a:endParaRPr lang="en-US" sz="1200" dirty="0">
              <a:effectLst/>
              <a:latin typeface="Menlo" panose="020B060903080402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76FC7-AD7B-3421-DF97-AA4C739199CB}"/>
              </a:ext>
            </a:extLst>
          </p:cNvPr>
          <p:cNvSpPr txBox="1"/>
          <p:nvPr/>
        </p:nvSpPr>
        <p:spPr>
          <a:xfrm>
            <a:off x="1020726" y="2288619"/>
            <a:ext cx="6076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Menlo" panose="020B0609030804020204" pitchFamily="49" charset="0"/>
              </a:rPr>
              <a:t>$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chmod</a:t>
            </a:r>
            <a:r>
              <a:rPr lang="en-US" sz="1200" dirty="0">
                <a:effectLst/>
                <a:latin typeface="Menlo" panose="020B0609030804020204" pitchFamily="49" charset="0"/>
              </a:rPr>
              <a:t> +x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FileName</a:t>
            </a:r>
            <a:r>
              <a:rPr lang="en-US" sz="1200" dirty="0">
                <a:effectLst/>
                <a:latin typeface="Menlo" panose="020B0609030804020204" pitchFamily="49" charset="0"/>
              </a:rPr>
              <a:t> </a:t>
            </a:r>
            <a:r>
              <a:rPr lang="en-US" sz="1200" dirty="0"/>
              <a:t>(make the file executable)</a:t>
            </a:r>
            <a:endParaRPr lang="en-US" sz="1200" dirty="0">
              <a:effectLst/>
              <a:latin typeface="Menlo" panose="020B060903080402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741449-9FD6-0AFB-ACD0-1E82704312C8}"/>
              </a:ext>
            </a:extLst>
          </p:cNvPr>
          <p:cNvSpPr txBox="1"/>
          <p:nvPr/>
        </p:nvSpPr>
        <p:spPr>
          <a:xfrm>
            <a:off x="1020726" y="1018006"/>
            <a:ext cx="31958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Menlo" panose="020B0609030804020204" pitchFamily="49" charset="0"/>
              </a:rPr>
              <a:t>$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mkdir</a:t>
            </a:r>
            <a:r>
              <a:rPr lang="en-US" sz="1200" dirty="0">
                <a:effectLst/>
                <a:latin typeface="Menlo" panose="020B0609030804020204" pitchFamily="49" charset="0"/>
              </a:rPr>
              <a:t>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DirName</a:t>
            </a:r>
            <a:r>
              <a:rPr lang="en-US" sz="1200" dirty="0">
                <a:effectLst/>
                <a:latin typeface="Menlo" panose="020B0609030804020204" pitchFamily="49" charset="0"/>
              </a:rPr>
              <a:t> </a:t>
            </a:r>
            <a:r>
              <a:rPr lang="en-US" sz="1200" dirty="0"/>
              <a:t>(create a </a:t>
            </a:r>
            <a:r>
              <a:rPr lang="en-US" sz="1200" dirty="0">
                <a:latin typeface="Menlo" panose="020B0609030804020204" pitchFamily="49" charset="0"/>
              </a:rPr>
              <a:t>di</a:t>
            </a:r>
            <a:r>
              <a:rPr lang="en-US" sz="1200" dirty="0"/>
              <a:t>rectory)</a:t>
            </a:r>
            <a:endParaRPr lang="en-US" sz="1200" dirty="0">
              <a:effectLst/>
              <a:latin typeface="Menlo" panose="020B060903080402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7C20F9-AA9E-D99C-66C3-28CBB58E5EDC}"/>
              </a:ext>
            </a:extLst>
          </p:cNvPr>
          <p:cNvSpPr txBox="1"/>
          <p:nvPr/>
        </p:nvSpPr>
        <p:spPr>
          <a:xfrm>
            <a:off x="1020726" y="2604340"/>
            <a:ext cx="6076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Menlo" panose="020B0609030804020204" pitchFamily="49" charset="0"/>
              </a:rPr>
              <a:t>$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chmod</a:t>
            </a:r>
            <a:r>
              <a:rPr lang="en-US" sz="1200" dirty="0">
                <a:effectLst/>
                <a:latin typeface="Menlo" panose="020B0609030804020204" pitchFamily="49" charset="0"/>
              </a:rPr>
              <a:t> 777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FileName</a:t>
            </a:r>
            <a:r>
              <a:rPr lang="en-US" sz="1200" dirty="0">
                <a:effectLst/>
                <a:latin typeface="Menlo" panose="020B0609030804020204" pitchFamily="49" charset="0"/>
              </a:rPr>
              <a:t> </a:t>
            </a:r>
            <a:r>
              <a:rPr lang="en-US" sz="1200" dirty="0"/>
              <a:t>(give all the rights to the file)</a:t>
            </a:r>
            <a:endParaRPr lang="en-US" sz="1200" dirty="0">
              <a:effectLst/>
              <a:latin typeface="Menlo" panose="020B06090308040202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1A2741-CFB4-99E1-E62B-4EE0C327644D}"/>
              </a:ext>
            </a:extLst>
          </p:cNvPr>
          <p:cNvSpPr txBox="1"/>
          <p:nvPr/>
        </p:nvSpPr>
        <p:spPr>
          <a:xfrm>
            <a:off x="1020726" y="1972352"/>
            <a:ext cx="45145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Menlo" panose="020B0609030804020204" pitchFamily="49" charset="0"/>
              </a:rPr>
              <a:t>$ </a:t>
            </a:r>
            <a:r>
              <a:rPr lang="en-US" sz="1200" dirty="0">
                <a:latin typeface="Menlo" panose="020B0609030804020204" pitchFamily="49" charset="0"/>
              </a:rPr>
              <a:t>ls . </a:t>
            </a:r>
            <a:r>
              <a:rPr lang="en-US" sz="1200" dirty="0"/>
              <a:t>(display content of the directory you are in)</a:t>
            </a:r>
            <a:endParaRPr lang="en-US" sz="1200" dirty="0">
              <a:effectLst/>
              <a:latin typeface="Menlo" panose="020B060903080402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E522C-DF74-E71F-2A8E-C76751A76619}"/>
              </a:ext>
            </a:extLst>
          </p:cNvPr>
          <p:cNvSpPr txBox="1"/>
          <p:nvPr/>
        </p:nvSpPr>
        <p:spPr>
          <a:xfrm>
            <a:off x="1020725" y="2957215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cat file1.txt file2.txt &gt; </a:t>
            </a:r>
            <a:r>
              <a:rPr lang="en-US" sz="1200" dirty="0" err="1">
                <a:latin typeface="Menlo"/>
              </a:rPr>
              <a:t>compo.txt</a:t>
            </a:r>
            <a:r>
              <a:rPr lang="en-US" sz="1200" dirty="0">
                <a:latin typeface="Menlo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(concatenate file)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DC874-7F97-6675-0C1C-F00E6D7DDA21}"/>
              </a:ext>
            </a:extLst>
          </p:cNvPr>
          <p:cNvSpPr txBox="1"/>
          <p:nvPr/>
        </p:nvSpPr>
        <p:spPr>
          <a:xfrm>
            <a:off x="1020719" y="3307058"/>
            <a:ext cx="807352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grep ENERGY </a:t>
            </a:r>
            <a:r>
              <a:rPr lang="en-US" sz="1200" dirty="0" err="1">
                <a:latin typeface="Menlo"/>
              </a:rPr>
              <a:t>output.out</a:t>
            </a:r>
            <a:r>
              <a:rPr lang="en-US" sz="1200" dirty="0">
                <a:latin typeface="Menlo"/>
              </a:rPr>
              <a:t> &gt; </a:t>
            </a:r>
            <a:r>
              <a:rPr lang="en-US" sz="1200" dirty="0" err="1">
                <a:latin typeface="Menlo"/>
              </a:rPr>
              <a:t>energy.txt</a:t>
            </a:r>
            <a:r>
              <a:rPr lang="en-US" sz="1200" dirty="0">
                <a:latin typeface="Menlo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(write all lines that contain "ENERGY"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output.out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energy.txt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AE269-6576-20CE-6A99-54DAC064DE6C}"/>
              </a:ext>
            </a:extLst>
          </p:cNvPr>
          <p:cNvSpPr txBox="1"/>
          <p:nvPr/>
        </p:nvSpPr>
        <p:spPr>
          <a:xfrm>
            <a:off x="1020719" y="3665833"/>
            <a:ext cx="807352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grep </a:t>
            </a:r>
            <a:r>
              <a:rPr lang="en-US" sz="1200" dirty="0" err="1">
                <a:latin typeface="Menlo"/>
              </a:rPr>
              <a:t>scp</a:t>
            </a:r>
            <a:r>
              <a:rPr lang="en-US" sz="1200" dirty="0">
                <a:latin typeface="Menlo"/>
              </a:rPr>
              <a:t> | history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(show previous commands that contain "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scp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7D7F3-9449-496E-1CC0-8EF6EF384229}"/>
              </a:ext>
            </a:extLst>
          </p:cNvPr>
          <p:cNvSpPr txBox="1"/>
          <p:nvPr/>
        </p:nvSpPr>
        <p:spPr>
          <a:xfrm>
            <a:off x="1020719" y="3956746"/>
            <a:ext cx="807352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cp </a:t>
            </a:r>
            <a:r>
              <a:rPr lang="en-US" sz="1200" dirty="0" err="1">
                <a:latin typeface="Menlo"/>
              </a:rPr>
              <a:t>source_file</a:t>
            </a:r>
            <a:r>
              <a:rPr lang="en-US" sz="1200" dirty="0">
                <a:latin typeface="Menlo"/>
              </a:rPr>
              <a:t> </a:t>
            </a:r>
            <a:r>
              <a:rPr lang="en-US" sz="1200" dirty="0" err="1">
                <a:latin typeface="Menlo"/>
              </a:rPr>
              <a:t>dest_file</a:t>
            </a:r>
            <a:r>
              <a:rPr lang="en-US" sz="1200" dirty="0">
                <a:latin typeface="Menlo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(copy files)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9EC84-A89C-D0F6-6BFA-8860A4C7B2B6}"/>
              </a:ext>
            </a:extLst>
          </p:cNvPr>
          <p:cNvSpPr txBox="1"/>
          <p:nvPr/>
        </p:nvSpPr>
        <p:spPr>
          <a:xfrm>
            <a:off x="1020719" y="4274764"/>
            <a:ext cx="807352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mv </a:t>
            </a:r>
            <a:r>
              <a:rPr lang="en-US" sz="1200" dirty="0" err="1">
                <a:latin typeface="Menlo"/>
              </a:rPr>
              <a:t>source_file</a:t>
            </a:r>
            <a:r>
              <a:rPr lang="en-US" sz="1200" dirty="0">
                <a:latin typeface="Menlo"/>
              </a:rPr>
              <a:t> </a:t>
            </a:r>
            <a:r>
              <a:rPr lang="en-US" sz="1200" dirty="0" err="1">
                <a:latin typeface="Menlo"/>
              </a:rPr>
              <a:t>dest_file</a:t>
            </a:r>
            <a:r>
              <a:rPr lang="en-US" sz="1200" dirty="0">
                <a:latin typeface="Menlo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(mv or rename files)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B8F44-5B2B-0A36-F6DD-71E1EF83FB29}"/>
              </a:ext>
            </a:extLst>
          </p:cNvPr>
          <p:cNvSpPr txBox="1"/>
          <p:nvPr/>
        </p:nvSpPr>
        <p:spPr>
          <a:xfrm>
            <a:off x="1020719" y="4619425"/>
            <a:ext cx="807352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rm filename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(remove file)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A97C4-A635-D5FA-1CF0-5D7472A07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9386D3-078A-38B7-E180-8B44E610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A25745-3E15-991B-BF8F-9BB6114C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3DC67C8-1391-AA74-A549-3314F64A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File editing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A26CE3A0-D739-8D01-C029-1EEA6EED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LINUX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D1B0D-BB17-416E-1C3B-60E181B85280}"/>
              </a:ext>
            </a:extLst>
          </p:cNvPr>
          <p:cNvSpPr txBox="1"/>
          <p:nvPr/>
        </p:nvSpPr>
        <p:spPr>
          <a:xfrm>
            <a:off x="540835" y="660301"/>
            <a:ext cx="1963999" cy="30008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/>
              <a:t>Basic VIM commands</a:t>
            </a:r>
            <a:endParaRPr lang="en-CH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F90019-9E10-9E95-5CAA-7A3D2CB32D7C}"/>
              </a:ext>
            </a:extLst>
          </p:cNvPr>
          <p:cNvSpPr txBox="1"/>
          <p:nvPr/>
        </p:nvSpPr>
        <p:spPr>
          <a:xfrm>
            <a:off x="540835" y="1309989"/>
            <a:ext cx="319589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:w </a:t>
            </a:r>
            <a:r>
              <a:rPr lang="en-US" sz="1200" dirty="0"/>
              <a:t>(save file)</a:t>
            </a:r>
            <a:endParaRPr lang="en-US" sz="1200" dirty="0">
              <a:effectLst/>
              <a:latin typeface="Menlo" panose="020B060903080402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E8C9A5-2994-6FFD-4F62-E5385B6CFB4B}"/>
              </a:ext>
            </a:extLst>
          </p:cNvPr>
          <p:cNvSpPr txBox="1"/>
          <p:nvPr/>
        </p:nvSpPr>
        <p:spPr>
          <a:xfrm>
            <a:off x="540835" y="1634833"/>
            <a:ext cx="374732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:</a:t>
            </a:r>
            <a:r>
              <a:rPr lang="en-US" sz="1200" dirty="0" err="1">
                <a:latin typeface="Menlo"/>
              </a:rPr>
              <a:t>wq</a:t>
            </a:r>
            <a:r>
              <a:rPr lang="en-US" sz="1200" dirty="0">
                <a:latin typeface="Menlo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(save file and exit VIM)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CA5D28-F141-E64E-63A8-58BD888C0052}"/>
              </a:ext>
            </a:extLst>
          </p:cNvPr>
          <p:cNvSpPr txBox="1"/>
          <p:nvPr/>
        </p:nvSpPr>
        <p:spPr>
          <a:xfrm>
            <a:off x="540834" y="2255758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1234 &gt; Enter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(go to line number 1234)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273EDE-2A47-45AC-99C9-738F0D8C9D53}"/>
              </a:ext>
            </a:extLst>
          </p:cNvPr>
          <p:cNvSpPr txBox="1"/>
          <p:nvPr/>
        </p:nvSpPr>
        <p:spPr>
          <a:xfrm>
            <a:off x="540834" y="985145"/>
            <a:ext cx="319589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: </a:t>
            </a:r>
            <a:r>
              <a:rPr lang="en-US" sz="1200" dirty="0"/>
              <a:t>(enter command line)</a:t>
            </a:r>
            <a:endParaRPr lang="en-US" sz="1200" dirty="0">
              <a:effectLst/>
              <a:latin typeface="Menlo" panose="020B06090308040202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9BC64D-9E74-F2A3-4956-7467D9B1E868}"/>
              </a:ext>
            </a:extLst>
          </p:cNvPr>
          <p:cNvSpPr txBox="1"/>
          <p:nvPr/>
        </p:nvSpPr>
        <p:spPr>
          <a:xfrm>
            <a:off x="540834" y="2571479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dd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(delete line)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ABA8F0-0DFF-2DBE-0F24-807A17C5C180}"/>
              </a:ext>
            </a:extLst>
          </p:cNvPr>
          <p:cNvSpPr txBox="1"/>
          <p:nvPr/>
        </p:nvSpPr>
        <p:spPr>
          <a:xfrm>
            <a:off x="540834" y="1939491"/>
            <a:ext cx="451453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/ &gt; </a:t>
            </a:r>
            <a:r>
              <a:rPr lang="en-US" sz="1200" dirty="0" err="1">
                <a:latin typeface="Menlo"/>
              </a:rPr>
              <a:t>text_search</a:t>
            </a:r>
            <a:r>
              <a:rPr lang="en-US" sz="1200" dirty="0">
                <a:latin typeface="Menlo"/>
              </a:rPr>
              <a:t> &gt; Enter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(search mode)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27B80C-5991-E365-3AB4-553585F8A046}"/>
              </a:ext>
            </a:extLst>
          </p:cNvPr>
          <p:cNvSpPr txBox="1"/>
          <p:nvPr/>
        </p:nvSpPr>
        <p:spPr>
          <a:xfrm>
            <a:off x="552866" y="3162851"/>
            <a:ext cx="319589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p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(paste selection)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E436F0-47BC-B46D-0256-39DA88C4B7F1}"/>
              </a:ext>
            </a:extLst>
          </p:cNvPr>
          <p:cNvSpPr txBox="1"/>
          <p:nvPr/>
        </p:nvSpPr>
        <p:spPr>
          <a:xfrm>
            <a:off x="552866" y="3487695"/>
            <a:ext cx="374732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u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(undo)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564B26-B4AF-FBB0-871E-15CBA9E5F375}"/>
              </a:ext>
            </a:extLst>
          </p:cNvPr>
          <p:cNvSpPr txBox="1"/>
          <p:nvPr/>
        </p:nvSpPr>
        <p:spPr>
          <a:xfrm>
            <a:off x="552865" y="4126667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 err="1">
                <a:latin typeface="Menlo"/>
              </a:rPr>
              <a:t>shift+g</a:t>
            </a:r>
            <a:r>
              <a:rPr lang="en-US" sz="1200" dirty="0">
                <a:latin typeface="Menlo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(go to bottom of the file)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B0FD89-7D1C-C8CA-C448-1D1087475F54}"/>
              </a:ext>
            </a:extLst>
          </p:cNvPr>
          <p:cNvSpPr txBox="1"/>
          <p:nvPr/>
        </p:nvSpPr>
        <p:spPr>
          <a:xfrm>
            <a:off x="552865" y="2838007"/>
            <a:ext cx="319589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 err="1">
                <a:latin typeface="Menlo"/>
              </a:rPr>
              <a:t>yy</a:t>
            </a:r>
            <a:r>
              <a:rPr lang="en-US" sz="1200" dirty="0">
                <a:latin typeface="Menlo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(copy line)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48989B-D56D-F53E-FBA9-9368326C8B68}"/>
              </a:ext>
            </a:extLst>
          </p:cNvPr>
          <p:cNvSpPr txBox="1"/>
          <p:nvPr/>
        </p:nvSpPr>
        <p:spPr>
          <a:xfrm>
            <a:off x="552865" y="4707083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(new line and enter insert mode)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BC2D21-0F25-2C14-41D1-5F1E3A683B81}"/>
              </a:ext>
            </a:extLst>
          </p:cNvPr>
          <p:cNvSpPr txBox="1"/>
          <p:nvPr/>
        </p:nvSpPr>
        <p:spPr>
          <a:xfrm>
            <a:off x="552865" y="3792353"/>
            <a:ext cx="451453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gg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(go to top of the file)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C603B-FA71-02BB-5403-99121B1194EB}"/>
              </a:ext>
            </a:extLst>
          </p:cNvPr>
          <p:cNvSpPr txBox="1"/>
          <p:nvPr/>
        </p:nvSpPr>
        <p:spPr>
          <a:xfrm>
            <a:off x="552864" y="4427456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 err="1">
                <a:ea typeface="+mn-lt"/>
                <a:cs typeface="+mn-lt"/>
              </a:rPr>
              <a:t>i</a:t>
            </a:r>
            <a:r>
              <a:rPr lang="en-US" sz="1200" dirty="0">
                <a:ea typeface="+mn-lt"/>
                <a:cs typeface="+mn-lt"/>
              </a:rPr>
              <a:t> (enter insert mode)</a:t>
            </a:r>
            <a:endParaRPr lang="en-US" sz="1200" dirty="0">
              <a:effectLst/>
              <a:latin typeface="Menlo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2B6A70-1674-9EED-0D53-7232668EE14D}"/>
              </a:ext>
            </a:extLst>
          </p:cNvPr>
          <p:cNvSpPr txBox="1"/>
          <p:nvPr/>
        </p:nvSpPr>
        <p:spPr>
          <a:xfrm>
            <a:off x="4491837" y="1372928"/>
            <a:ext cx="319589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 err="1">
                <a:latin typeface="Menlo"/>
              </a:rPr>
              <a:t>ctrl</a:t>
            </a:r>
            <a:r>
              <a:rPr lang="en-US" sz="1200" dirty="0" err="1">
                <a:latin typeface="Menlo"/>
                <a:cs typeface="Arial"/>
              </a:rPr>
              <a:t>+v</a:t>
            </a:r>
            <a:r>
              <a:rPr lang="en-US" sz="1200" dirty="0">
                <a:latin typeface="Menlo"/>
                <a:cs typeface="Arial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(enter visual block mode)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E19C2A-8A9E-5DE9-EE8E-88D59B36862D}"/>
              </a:ext>
            </a:extLst>
          </p:cNvPr>
          <p:cNvSpPr txBox="1"/>
          <p:nvPr/>
        </p:nvSpPr>
        <p:spPr>
          <a:xfrm>
            <a:off x="4491837" y="1697772"/>
            <a:ext cx="374732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 err="1">
                <a:latin typeface="Menlo"/>
              </a:rPr>
              <a:t>shift+v</a:t>
            </a:r>
            <a:r>
              <a:rPr lang="en-US" sz="1200" dirty="0">
                <a:latin typeface="Menlo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(enter visual line mode)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788ED5-8D3A-4063-E4DE-79B42A58102E}"/>
              </a:ext>
            </a:extLst>
          </p:cNvPr>
          <p:cNvSpPr txBox="1"/>
          <p:nvPr/>
        </p:nvSpPr>
        <p:spPr>
          <a:xfrm>
            <a:off x="4491835" y="2294881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(copy selection)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0A1B74-CEB8-14A7-37E5-E37E27E5B94D}"/>
              </a:ext>
            </a:extLst>
          </p:cNvPr>
          <p:cNvSpPr txBox="1"/>
          <p:nvPr/>
        </p:nvSpPr>
        <p:spPr>
          <a:xfrm>
            <a:off x="4491836" y="1048084"/>
            <a:ext cx="319589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v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(enter visual mode)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F9E83E-F204-B510-D315-3BAA0F25AF93}"/>
              </a:ext>
            </a:extLst>
          </p:cNvPr>
          <p:cNvSpPr txBox="1"/>
          <p:nvPr/>
        </p:nvSpPr>
        <p:spPr>
          <a:xfrm>
            <a:off x="4491835" y="2610602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d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(delete selection)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095DC5-3620-E476-1179-E4DD9DA5A682}"/>
              </a:ext>
            </a:extLst>
          </p:cNvPr>
          <p:cNvSpPr txBox="1"/>
          <p:nvPr/>
        </p:nvSpPr>
        <p:spPr>
          <a:xfrm>
            <a:off x="4491836" y="2014462"/>
            <a:ext cx="451453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i="1" u="sng" dirty="0">
                <a:latin typeface="Menlo"/>
                <a:cs typeface="Arial"/>
              </a:rPr>
              <a:t>Once in visual mode </a:t>
            </a:r>
            <a:endParaRPr lang="en-US" sz="1200" i="1" u="sng" dirty="0">
              <a:effectLst/>
              <a:latin typeface="Menlo"/>
              <a:cs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44D13B-2A80-BED4-E3AD-B9EBD01E6A85}"/>
              </a:ext>
            </a:extLst>
          </p:cNvPr>
          <p:cNvSpPr txBox="1"/>
          <p:nvPr/>
        </p:nvSpPr>
        <p:spPr>
          <a:xfrm>
            <a:off x="4515897" y="3189918"/>
            <a:ext cx="344254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1234 &gt; 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(delete 1234 lines below cursor)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84117F-7D6A-F664-E930-6117C407A2B7}"/>
              </a:ext>
            </a:extLst>
          </p:cNvPr>
          <p:cNvSpPr txBox="1"/>
          <p:nvPr/>
        </p:nvSpPr>
        <p:spPr>
          <a:xfrm>
            <a:off x="4515897" y="3520978"/>
            <a:ext cx="374732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 err="1">
                <a:latin typeface="Menlo"/>
              </a:rPr>
              <a:t>ctrl+a</a:t>
            </a:r>
            <a:r>
              <a:rPr lang="en-US" sz="1200" dirty="0">
                <a:latin typeface="Menlo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increse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number under cursor by one)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04A047-FDA5-C648-1646-13AFB35CBAAB}"/>
              </a:ext>
            </a:extLst>
          </p:cNvPr>
          <p:cNvSpPr txBox="1"/>
          <p:nvPr/>
        </p:nvSpPr>
        <p:spPr>
          <a:xfrm>
            <a:off x="4515897" y="4143371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:split /path/to/file/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(open new file in split window)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370314-DB18-757E-3B11-75539F1DA9A0}"/>
              </a:ext>
            </a:extLst>
          </p:cNvPr>
          <p:cNvSpPr txBox="1"/>
          <p:nvPr/>
        </p:nvSpPr>
        <p:spPr>
          <a:xfrm>
            <a:off x="4515897" y="2885260"/>
            <a:ext cx="444869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 err="1">
                <a:latin typeface="Menlo"/>
              </a:rPr>
              <a:t>shift+i</a:t>
            </a:r>
            <a:r>
              <a:rPr lang="en-US" sz="1200" dirty="0">
                <a:latin typeface="Menlo"/>
              </a:rPr>
              <a:t> &gt; type text &gt; Esc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(insert text in sel. block)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C2B935-ABB5-E8BF-D090-1EBEA6417250}"/>
              </a:ext>
            </a:extLst>
          </p:cNvPr>
          <p:cNvSpPr txBox="1"/>
          <p:nvPr/>
        </p:nvSpPr>
        <p:spPr>
          <a:xfrm>
            <a:off x="4515897" y="4768896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:%s/</a:t>
            </a:r>
            <a:r>
              <a:rPr lang="en-US" sz="1200" dirty="0" err="1">
                <a:latin typeface="Menlo"/>
              </a:rPr>
              <a:t>text_search</a:t>
            </a:r>
            <a:r>
              <a:rPr lang="en-US" sz="1200" dirty="0">
                <a:latin typeface="Menlo"/>
              </a:rPr>
              <a:t>/</a:t>
            </a:r>
            <a:r>
              <a:rPr lang="en-US" sz="1200" dirty="0" err="1">
                <a:latin typeface="Menlo"/>
              </a:rPr>
              <a:t>text_replace</a:t>
            </a:r>
            <a:r>
              <a:rPr lang="en-US" sz="1200" dirty="0">
                <a:latin typeface="Menlo"/>
              </a:rPr>
              <a:t>/g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(search and replace)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DA63661-9DF9-852A-99E4-5A11F43EAF91}"/>
              </a:ext>
            </a:extLst>
          </p:cNvPr>
          <p:cNvSpPr txBox="1"/>
          <p:nvPr/>
        </p:nvSpPr>
        <p:spPr>
          <a:xfrm>
            <a:off x="4515898" y="3855292"/>
            <a:ext cx="451453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</a:t>
            </a:r>
            <a:r>
              <a:rPr lang="en-US" sz="1200" dirty="0">
                <a:latin typeface="Menlo"/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ctrl+x</a:t>
            </a:r>
            <a:r>
              <a:rPr lang="en-US" sz="1200" dirty="0">
                <a:ea typeface="+mn-lt"/>
                <a:cs typeface="+mn-lt"/>
              </a:rPr>
              <a:t> (decrease number under cursor by one)</a:t>
            </a:r>
          </a:p>
          <a:p>
            <a:endParaRPr lang="en-US" sz="1200" dirty="0">
              <a:effectLst/>
              <a:latin typeface="Menlo"/>
              <a:cs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1B077D7-9312-0A72-BEB0-6FC1FBC3DDEA}"/>
              </a:ext>
            </a:extLst>
          </p:cNvPr>
          <p:cNvSpPr txBox="1"/>
          <p:nvPr/>
        </p:nvSpPr>
        <p:spPr>
          <a:xfrm>
            <a:off x="4515897" y="4477844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 err="1">
                <a:latin typeface="Menlo"/>
              </a:rPr>
              <a:t>ctrl+ww</a:t>
            </a:r>
            <a:r>
              <a:rPr lang="en-US" sz="1200" dirty="0">
                <a:latin typeface="Menlo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(move between split windows)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rrow: Curved Down 55">
            <a:extLst>
              <a:ext uri="{FF2B5EF4-FFF2-40B4-BE49-F238E27FC236}">
                <a16:creationId xmlns:a16="http://schemas.microsoft.com/office/drawing/2014/main" id="{356A618C-263F-52EA-20D4-5E3895AAD88D}"/>
              </a:ext>
            </a:extLst>
          </p:cNvPr>
          <p:cNvSpPr/>
          <p:nvPr/>
        </p:nvSpPr>
        <p:spPr>
          <a:xfrm rot="2460000">
            <a:off x="6854675" y="2063002"/>
            <a:ext cx="276864" cy="141751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ABF87A-BE1B-8B1D-56A7-092FF3F5213E}"/>
              </a:ext>
            </a:extLst>
          </p:cNvPr>
          <p:cNvSpPr txBox="1"/>
          <p:nvPr/>
        </p:nvSpPr>
        <p:spPr>
          <a:xfrm>
            <a:off x="4491835" y="771357"/>
            <a:ext cx="319589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$ </a:t>
            </a:r>
            <a:r>
              <a:rPr lang="en-US" sz="1200" dirty="0">
                <a:latin typeface="Menlo"/>
              </a:rPr>
              <a:t>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(repeat the last action)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82212C-1285-068B-1D09-BA3A6749726E}"/>
              </a:ext>
            </a:extLst>
          </p:cNvPr>
          <p:cNvSpPr txBox="1"/>
          <p:nvPr/>
        </p:nvSpPr>
        <p:spPr>
          <a:xfrm>
            <a:off x="6027821" y="159418"/>
            <a:ext cx="38681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More at...</a:t>
            </a:r>
            <a:endParaRPr lang="en-US" sz="1000" dirty="0"/>
          </a:p>
          <a:p>
            <a:r>
              <a:rPr lang="en-US" sz="1000" dirty="0"/>
              <a:t>https://cs.stanford.edu/people/miles/vi.html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01640-A20B-225A-803E-FC4DDE4E0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F1098D-7153-1A1F-55AB-8DB4D811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HELVETIOS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8B335E-BB4E-5CD3-B7BE-45EB3E7D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8477BA-1E47-2684-006E-2949AB2E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70671D7-34C6-D2A6-E733-0CAB50B3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How access </a:t>
            </a:r>
            <a:r>
              <a:rPr lang="en-US" err="1">
                <a:latin typeface="Franklin Gothic Demi Cond"/>
                <a:cs typeface="Arial"/>
              </a:rPr>
              <a:t>Helvetios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4379F-7577-4BDE-ACDE-9AA11C8441BA}"/>
              </a:ext>
            </a:extLst>
          </p:cNvPr>
          <p:cNvSpPr txBox="1"/>
          <p:nvPr/>
        </p:nvSpPr>
        <p:spPr>
          <a:xfrm>
            <a:off x="818422" y="703433"/>
            <a:ext cx="34515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Connecting to </a:t>
            </a:r>
            <a:r>
              <a:rPr lang="en-US" b="1" err="1"/>
              <a:t>Helvetios</a:t>
            </a:r>
            <a:r>
              <a:rPr lang="en-US" b="1"/>
              <a:t> SCITAS cluster</a:t>
            </a:r>
            <a:endParaRPr lang="en-CH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A3529-EF34-FB3B-B03D-A8ED5FA4C040}"/>
              </a:ext>
            </a:extLst>
          </p:cNvPr>
          <p:cNvSpPr txBox="1"/>
          <p:nvPr/>
        </p:nvSpPr>
        <p:spPr>
          <a:xfrm>
            <a:off x="818422" y="1012056"/>
            <a:ext cx="51498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effectLst/>
                <a:latin typeface="Menlo" panose="020B0609030804020204" pitchFamily="49" charset="0"/>
              </a:rPr>
              <a:t>$ ssh -X GasparUsername@helvetios.hpc.epfl.ch</a:t>
            </a:r>
          </a:p>
        </p:txBody>
      </p:sp>
      <p:pic>
        <p:nvPicPr>
          <p:cNvPr id="20" name="Picture 1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331CB0E-C4AD-8517-2D4B-B13E3D952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05" y="703433"/>
            <a:ext cx="3527141" cy="36550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FB50C6-FFF8-9F47-A55F-29F69501431A}"/>
              </a:ext>
            </a:extLst>
          </p:cNvPr>
          <p:cNvSpPr txBox="1"/>
          <p:nvPr/>
        </p:nvSpPr>
        <p:spPr>
          <a:xfrm>
            <a:off x="818422" y="1311508"/>
            <a:ext cx="51498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effectLst/>
                <a:latin typeface="Menlo" panose="020B0609030804020204" pitchFamily="49" charset="0"/>
              </a:rPr>
              <a:t>$ </a:t>
            </a:r>
            <a:r>
              <a:rPr lang="en-US" sz="1200">
                <a:latin typeface="Menlo" panose="020B0609030804020204" pitchFamily="49" charset="0"/>
              </a:rPr>
              <a:t>… </a:t>
            </a:r>
            <a:r>
              <a:rPr lang="en-US" sz="1200" i="1">
                <a:latin typeface="Menlo" panose="020B0609030804020204" pitchFamily="49" charset="0"/>
              </a:rPr>
              <a:t>(Gaspar password)</a:t>
            </a:r>
            <a:endParaRPr lang="en-US" sz="1200" i="1">
              <a:effectLst/>
              <a:latin typeface="Menlo" panose="020B060903080402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FF9E43-90E8-8F2E-40AC-75FFA385AA83}"/>
              </a:ext>
            </a:extLst>
          </p:cNvPr>
          <p:cNvSpPr txBox="1"/>
          <p:nvPr/>
        </p:nvSpPr>
        <p:spPr>
          <a:xfrm>
            <a:off x="818422" y="1725824"/>
            <a:ext cx="40414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Generate SSH key for easy access to </a:t>
            </a:r>
            <a:r>
              <a:rPr lang="en-US" b="1" err="1"/>
              <a:t>Helvetios</a:t>
            </a:r>
            <a:endParaRPr lang="en-CH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552982-E81E-C9F8-CEA7-86B9BA389548}"/>
              </a:ext>
            </a:extLst>
          </p:cNvPr>
          <p:cNvSpPr txBox="1"/>
          <p:nvPr/>
        </p:nvSpPr>
        <p:spPr>
          <a:xfrm>
            <a:off x="818422" y="2030614"/>
            <a:ext cx="28394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effectLst/>
                <a:latin typeface="Menlo" panose="020B0609030804020204" pitchFamily="49" charset="0"/>
              </a:rPr>
              <a:t>$ ssh-keygen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66636B-37BB-9428-E29D-0AF7E5D4416F}"/>
              </a:ext>
            </a:extLst>
          </p:cNvPr>
          <p:cNvSpPr txBox="1"/>
          <p:nvPr/>
        </p:nvSpPr>
        <p:spPr>
          <a:xfrm>
            <a:off x="818422" y="2305706"/>
            <a:ext cx="3429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Append the contents of the file </a:t>
            </a:r>
            <a:r>
              <a:rPr lang="en-US" sz="12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~/.ssh/</a:t>
            </a:r>
            <a:r>
              <a:rPr lang="en-US" sz="120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id_rsa.pub</a:t>
            </a:r>
            <a:r>
              <a:rPr lang="en-US" sz="12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endParaRPr lang="en-CH" sz="12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7BAF71-73A9-FF47-1AF3-C0E4054C1148}"/>
              </a:ext>
            </a:extLst>
          </p:cNvPr>
          <p:cNvSpPr txBox="1"/>
          <p:nvPr/>
        </p:nvSpPr>
        <p:spPr>
          <a:xfrm>
            <a:off x="818422" y="2590319"/>
            <a:ext cx="3378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to </a:t>
            </a:r>
            <a:r>
              <a:rPr lang="en-US" sz="12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~/.ssh/</a:t>
            </a:r>
            <a:r>
              <a:rPr lang="en-US" sz="120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authorized_keys</a:t>
            </a:r>
            <a:r>
              <a:rPr lang="en-US" sz="12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200"/>
              <a:t>on </a:t>
            </a:r>
            <a:r>
              <a:rPr lang="en-US" sz="1200" err="1"/>
              <a:t>Helvetios</a:t>
            </a:r>
            <a:r>
              <a:rPr lang="en-US" sz="1200"/>
              <a:t>.</a:t>
            </a:r>
            <a:endParaRPr lang="en-CH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69DD3-8746-818D-6DBF-53AFE3480334}"/>
              </a:ext>
            </a:extLst>
          </p:cNvPr>
          <p:cNvSpPr txBox="1"/>
          <p:nvPr/>
        </p:nvSpPr>
        <p:spPr>
          <a:xfrm>
            <a:off x="818422" y="3005264"/>
            <a:ext cx="1031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Config file</a:t>
            </a:r>
            <a:endParaRPr lang="en-CH" b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D6F38C-4FE5-CBFF-CFE7-26F857158076}"/>
              </a:ext>
            </a:extLst>
          </p:cNvPr>
          <p:cNvSpPr txBox="1"/>
          <p:nvPr/>
        </p:nvSpPr>
        <p:spPr>
          <a:xfrm>
            <a:off x="818422" y="3310054"/>
            <a:ext cx="34425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Create the file in</a:t>
            </a:r>
            <a:r>
              <a:rPr lang="en-US" sz="1200">
                <a:effectLst/>
                <a:latin typeface="Menlo" panose="020B0609030804020204" pitchFamily="49" charset="0"/>
              </a:rPr>
              <a:t> ~/.ssh/config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E2073-A0E8-98B8-C9A0-9D0E5D2E40EA}"/>
              </a:ext>
            </a:extLst>
          </p:cNvPr>
          <p:cNvSpPr txBox="1"/>
          <p:nvPr/>
        </p:nvSpPr>
        <p:spPr>
          <a:xfrm>
            <a:off x="818422" y="3594667"/>
            <a:ext cx="5315715" cy="96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200">
                <a:effectLst/>
                <a:latin typeface="Menlo" panose="020B0609030804020204" pitchFamily="49" charset="0"/>
              </a:rPr>
              <a:t>Host </a:t>
            </a:r>
            <a:r>
              <a:rPr lang="en-US" sz="1200" err="1">
                <a:effectLst/>
                <a:latin typeface="Menlo" panose="020B0609030804020204" pitchFamily="49" charset="0"/>
              </a:rPr>
              <a:t>helvetios</a:t>
            </a:r>
            <a:endParaRPr lang="en-US" sz="1200">
              <a:effectLst/>
              <a:latin typeface="Menlo" panose="020B0609030804020204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200">
                <a:effectLst/>
                <a:latin typeface="Menlo" panose="020B0609030804020204" pitchFamily="49" charset="0"/>
              </a:rPr>
              <a:t>    User </a:t>
            </a:r>
            <a:r>
              <a:rPr lang="en-US" sz="1200" err="1">
                <a:effectLst/>
                <a:latin typeface="Menlo" panose="020B0609030804020204" pitchFamily="49" charset="0"/>
              </a:rPr>
              <a:t>GasparUsername</a:t>
            </a:r>
            <a:endParaRPr lang="en-US" sz="1200">
              <a:effectLst/>
              <a:latin typeface="Menlo" panose="020B0609030804020204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200">
                <a:effectLst/>
                <a:latin typeface="Menlo" panose="020B0609030804020204" pitchFamily="49" charset="0"/>
              </a:rPr>
              <a:t>    </a:t>
            </a:r>
            <a:r>
              <a:rPr lang="en-US" sz="1200" err="1">
                <a:effectLst/>
                <a:latin typeface="Menlo" panose="020B0609030804020204" pitchFamily="49" charset="0"/>
              </a:rPr>
              <a:t>HostName</a:t>
            </a:r>
            <a:r>
              <a:rPr lang="en-US" sz="1200">
                <a:effectLst/>
                <a:latin typeface="Menlo" panose="020B0609030804020204" pitchFamily="49" charset="0"/>
              </a:rPr>
              <a:t> </a:t>
            </a:r>
            <a:r>
              <a:rPr lang="en-US" sz="1200" err="1">
                <a:effectLst/>
                <a:latin typeface="Menlo" panose="020B0609030804020204" pitchFamily="49" charset="0"/>
              </a:rPr>
              <a:t>helvetios.hpc.epfl.ch</a:t>
            </a:r>
            <a:endParaRPr lang="en-US" sz="1200">
              <a:effectLst/>
              <a:latin typeface="Menlo" panose="020B0609030804020204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1200">
                <a:effectLst/>
                <a:latin typeface="Menlo" panose="020B0609030804020204" pitchFamily="49" charset="0"/>
              </a:rPr>
              <a:t>    </a:t>
            </a:r>
            <a:r>
              <a:rPr lang="en-US" sz="1200" err="1">
                <a:effectLst/>
                <a:latin typeface="Menlo" panose="020B0609030804020204" pitchFamily="49" charset="0"/>
              </a:rPr>
              <a:t>IdentityFile</a:t>
            </a:r>
            <a:r>
              <a:rPr lang="en-US" sz="1200">
                <a:effectLst/>
                <a:latin typeface="Menlo" panose="020B0609030804020204" pitchFamily="49" charset="0"/>
              </a:rPr>
              <a:t> ~/.ssh/</a:t>
            </a:r>
            <a:r>
              <a:rPr lang="en-US" sz="1200" err="1">
                <a:effectLst/>
                <a:latin typeface="Menlo" panose="020B0609030804020204" pitchFamily="49" charset="0"/>
              </a:rPr>
              <a:t>id_rsa</a:t>
            </a:r>
            <a:endParaRPr lang="en-US" sz="1200">
              <a:effectLst/>
              <a:latin typeface="Menlo" panose="020B06090308040202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C8DB53-9715-1786-F31E-139D8EEFB79B}"/>
              </a:ext>
            </a:extLst>
          </p:cNvPr>
          <p:cNvSpPr txBox="1"/>
          <p:nvPr/>
        </p:nvSpPr>
        <p:spPr>
          <a:xfrm>
            <a:off x="818422" y="4685297"/>
            <a:ext cx="32624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Connecting to </a:t>
            </a:r>
            <a:r>
              <a:rPr lang="en-US" b="1" err="1"/>
              <a:t>Helvetios</a:t>
            </a:r>
            <a:r>
              <a:rPr lang="en-US" b="1"/>
              <a:t> with Config: </a:t>
            </a:r>
            <a:endParaRPr lang="en-CH" b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B26B23-712D-C834-AE65-9B353A9B64DB}"/>
              </a:ext>
            </a:extLst>
          </p:cNvPr>
          <p:cNvSpPr txBox="1"/>
          <p:nvPr/>
        </p:nvSpPr>
        <p:spPr>
          <a:xfrm>
            <a:off x="3907581" y="4696839"/>
            <a:ext cx="4195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effectLst/>
                <a:latin typeface="Menlo" panose="020B0609030804020204" pitchFamily="49" charset="0"/>
              </a:rPr>
              <a:t>$ ssh -X </a:t>
            </a:r>
            <a:r>
              <a:rPr lang="en-US" sz="1200" err="1">
                <a:effectLst/>
                <a:latin typeface="Menlo" panose="020B0609030804020204" pitchFamily="49" charset="0"/>
              </a:rPr>
              <a:t>helvetios</a:t>
            </a:r>
            <a:r>
              <a:rPr lang="en-US" sz="1200">
                <a:effectLst/>
                <a:latin typeface="Menlo" panose="020B0609030804020204" pitchFamily="49" charset="0"/>
              </a:rPr>
              <a:t> </a:t>
            </a:r>
            <a:r>
              <a:rPr lang="en-US" sz="1200" i="1">
                <a:effectLst/>
                <a:latin typeface="Menlo" panose="020B0609030804020204" pitchFamily="49" charset="0"/>
              </a:rPr>
              <a:t>(No password is needed)</a:t>
            </a:r>
          </a:p>
        </p:txBody>
      </p:sp>
    </p:spTree>
    <p:extLst>
      <p:ext uri="{BB962C8B-B14F-4D97-AF65-F5344CB8AC3E}">
        <p14:creationId xmlns:p14="http://schemas.microsoft.com/office/powerpoint/2010/main" val="747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EC45B-48A7-6580-C99E-2C4783A6C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FDE167-8F08-A143-4F42-549AD4B9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A7C103-39BF-BD51-9A35-1659CC0D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8C945C2-D786-F711-6F35-11D44478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How access </a:t>
            </a:r>
            <a:r>
              <a:rPr lang="en-US" err="1">
                <a:latin typeface="Franklin Gothic Demi Cond"/>
                <a:cs typeface="Arial"/>
              </a:rPr>
              <a:t>Helvetios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4AAC52CC-3F10-B767-38EC-4C3C5EE8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HELVETIOS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222A8-7575-0BE1-842B-861568590326}"/>
              </a:ext>
            </a:extLst>
          </p:cNvPr>
          <p:cNvSpPr txBox="1"/>
          <p:nvPr/>
        </p:nvSpPr>
        <p:spPr>
          <a:xfrm>
            <a:off x="1020115" y="2063990"/>
            <a:ext cx="38106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Copy a file from local computer to </a:t>
            </a:r>
            <a:r>
              <a:rPr lang="en-US" b="1" dirty="0" err="1"/>
              <a:t>Helvetios</a:t>
            </a:r>
            <a:endParaRPr lang="en-CH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E74A2-CBC8-67F0-39E6-F5185006468D}"/>
              </a:ext>
            </a:extLst>
          </p:cNvPr>
          <p:cNvSpPr txBox="1"/>
          <p:nvPr/>
        </p:nvSpPr>
        <p:spPr>
          <a:xfrm>
            <a:off x="1020115" y="2346064"/>
            <a:ext cx="6076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Menlo" panose="020B0609030804020204" pitchFamily="49" charset="0"/>
              </a:rPr>
              <a:t>$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scp</a:t>
            </a:r>
            <a:r>
              <a:rPr lang="en-US" sz="1200" dirty="0">
                <a:effectLst/>
                <a:latin typeface="Menlo" panose="020B0609030804020204" pitchFamily="49" charset="0"/>
              </a:rPr>
              <a:t>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FilePath</a:t>
            </a:r>
            <a:r>
              <a:rPr lang="en-US" sz="1200" dirty="0">
                <a:effectLst/>
                <a:latin typeface="Menlo" panose="020B0609030804020204" pitchFamily="49" charset="0"/>
              </a:rPr>
              <a:t>/file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helvetios</a:t>
            </a:r>
            <a:r>
              <a:rPr lang="en-US" sz="1200" dirty="0" err="1">
                <a:latin typeface="Menlo" panose="020B0609030804020204" pitchFamily="49" charset="0"/>
              </a:rPr>
              <a:t>:PathOnHelvetios</a:t>
            </a:r>
            <a:endParaRPr lang="en-US" sz="1200" dirty="0">
              <a:effectLst/>
              <a:latin typeface="Menlo" panose="020B06090308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4AE1D-B4BF-0E65-B0D8-BFB8364421EF}"/>
              </a:ext>
            </a:extLst>
          </p:cNvPr>
          <p:cNvSpPr txBox="1"/>
          <p:nvPr/>
        </p:nvSpPr>
        <p:spPr>
          <a:xfrm>
            <a:off x="1020115" y="2748233"/>
            <a:ext cx="38491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Copy a file from </a:t>
            </a:r>
            <a:r>
              <a:rPr lang="en-US" b="1" err="1"/>
              <a:t>Helvetios</a:t>
            </a:r>
            <a:r>
              <a:rPr lang="en-US" b="1"/>
              <a:t> to local computer </a:t>
            </a:r>
            <a:endParaRPr lang="en-CH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06277-33A3-D9F6-CD52-2B14A72D5F10}"/>
              </a:ext>
            </a:extLst>
          </p:cNvPr>
          <p:cNvSpPr txBox="1"/>
          <p:nvPr/>
        </p:nvSpPr>
        <p:spPr>
          <a:xfrm>
            <a:off x="1020115" y="3030308"/>
            <a:ext cx="6076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Menlo" panose="020B0609030804020204" pitchFamily="49" charset="0"/>
              </a:rPr>
              <a:t>$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scp</a:t>
            </a:r>
            <a:r>
              <a:rPr lang="en-US" sz="1200" dirty="0">
                <a:effectLst/>
                <a:latin typeface="Menlo" panose="020B0609030804020204" pitchFamily="49" charset="0"/>
              </a:rPr>
              <a:t>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helvetios</a:t>
            </a:r>
            <a:r>
              <a:rPr lang="en-US" sz="1200" dirty="0" err="1">
                <a:latin typeface="Menlo" panose="020B0609030804020204" pitchFamily="49" charset="0"/>
              </a:rPr>
              <a:t>:PathOnHelvetios</a:t>
            </a:r>
            <a:r>
              <a:rPr lang="en-US" sz="1200" dirty="0">
                <a:latin typeface="Menlo" panose="020B0609030804020204" pitchFamily="49" charset="0"/>
              </a:rPr>
              <a:t>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FilePath</a:t>
            </a:r>
            <a:r>
              <a:rPr lang="en-US" sz="1200" dirty="0">
                <a:effectLst/>
                <a:latin typeface="Menlo" panose="020B0609030804020204" pitchFamily="49" charset="0"/>
              </a:rPr>
              <a:t>/file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32D21-7A54-87DD-9B65-846537346A00}"/>
              </a:ext>
            </a:extLst>
          </p:cNvPr>
          <p:cNvSpPr txBox="1"/>
          <p:nvPr/>
        </p:nvSpPr>
        <p:spPr>
          <a:xfrm>
            <a:off x="1020115" y="3417843"/>
            <a:ext cx="15087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 copy a folder</a:t>
            </a:r>
            <a:endParaRPr lang="en-CH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A08FE-6207-CC2A-28D9-A66531800FF0}"/>
              </a:ext>
            </a:extLst>
          </p:cNvPr>
          <p:cNvSpPr txBox="1"/>
          <p:nvPr/>
        </p:nvSpPr>
        <p:spPr>
          <a:xfrm>
            <a:off x="1020115" y="3699918"/>
            <a:ext cx="6076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Menlo" panose="020B0609030804020204" pitchFamily="49" charset="0"/>
              </a:rPr>
              <a:t>$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scp</a:t>
            </a:r>
            <a:r>
              <a:rPr lang="en-US" sz="1200" dirty="0">
                <a:effectLst/>
                <a:latin typeface="Menlo" panose="020B0609030804020204" pitchFamily="49" charset="0"/>
              </a:rPr>
              <a:t> –r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8BE40E-6E2E-EF65-6F70-35CB5A6774CD}"/>
              </a:ext>
            </a:extLst>
          </p:cNvPr>
          <p:cNvSpPr txBox="1"/>
          <p:nvPr/>
        </p:nvSpPr>
        <p:spPr>
          <a:xfrm>
            <a:off x="1020115" y="712216"/>
            <a:ext cx="4652236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/>
              <a:t>Home directory </a:t>
            </a:r>
            <a:r>
              <a:rPr lang="en-US" sz="1400" b="1" dirty="0"/>
              <a:t>– </a:t>
            </a:r>
            <a:r>
              <a:rPr lang="en-US" sz="1400" dirty="0"/>
              <a:t>storing permanent files (few memory)</a:t>
            </a:r>
            <a:r>
              <a:rPr lang="en-US" b="1" dirty="0"/>
              <a:t> </a:t>
            </a:r>
            <a:endParaRPr lang="en-CH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CB89E9-22AD-2FB6-946B-3F5AE0CC02C5}"/>
              </a:ext>
            </a:extLst>
          </p:cNvPr>
          <p:cNvSpPr txBox="1"/>
          <p:nvPr/>
        </p:nvSpPr>
        <p:spPr>
          <a:xfrm>
            <a:off x="1020115" y="977856"/>
            <a:ext cx="6076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Menlo" panose="020B0609030804020204" pitchFamily="49" charset="0"/>
              </a:rPr>
              <a:t>/home/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GasparUsername</a:t>
            </a:r>
            <a:endParaRPr lang="en-US" sz="1200" dirty="0">
              <a:effectLst/>
              <a:latin typeface="Menlo" panose="020B060903080402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63836-C4B1-BD55-D3FC-676EE265211A}"/>
              </a:ext>
            </a:extLst>
          </p:cNvPr>
          <p:cNvSpPr txBox="1"/>
          <p:nvPr/>
        </p:nvSpPr>
        <p:spPr>
          <a:xfrm>
            <a:off x="1020115" y="1349460"/>
            <a:ext cx="739657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/>
              <a:t>Scratch directory </a:t>
            </a:r>
            <a:r>
              <a:rPr lang="en-US" sz="1400" b="1" dirty="0"/>
              <a:t>– </a:t>
            </a:r>
            <a:r>
              <a:rPr lang="en-US" sz="1400" dirty="0"/>
              <a:t>running actual simulations (inactive files will be removed after 40 days)</a:t>
            </a:r>
            <a:endParaRPr lang="en-US" sz="1400" dirty="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8BE67-C713-52CC-34F3-D23D459E9954}"/>
              </a:ext>
            </a:extLst>
          </p:cNvPr>
          <p:cNvSpPr txBox="1"/>
          <p:nvPr/>
        </p:nvSpPr>
        <p:spPr>
          <a:xfrm>
            <a:off x="1020115" y="1660185"/>
            <a:ext cx="607628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ffectLst/>
                <a:latin typeface="Menlo"/>
              </a:rPr>
              <a:t>/</a:t>
            </a:r>
            <a:r>
              <a:rPr lang="en-US" sz="1200" dirty="0">
                <a:latin typeface="Menlo"/>
              </a:rPr>
              <a:t>scratch</a:t>
            </a:r>
            <a:r>
              <a:rPr lang="en-US" sz="1200" dirty="0">
                <a:effectLst/>
                <a:latin typeface="Menlo"/>
              </a:rPr>
              <a:t>/</a:t>
            </a:r>
            <a:r>
              <a:rPr lang="en-US" sz="1200" dirty="0" err="1">
                <a:effectLst/>
                <a:latin typeface="Menlo"/>
              </a:rPr>
              <a:t>GasparUsername</a:t>
            </a:r>
            <a:endParaRPr lang="en-US" sz="1200" dirty="0">
              <a:effectLst/>
              <a:latin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8681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3A24A-5DB6-807F-3559-50B77871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B5DAE8-58EA-9B6D-7D7D-86D13A6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E3CF32-096A-A6B9-E63D-AB8BB5AD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279CF6A-D2D1-B058-A340-FCD19C69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How run on </a:t>
            </a:r>
            <a:r>
              <a:rPr lang="en-US" dirty="0" err="1">
                <a:latin typeface="Franklin Gothic Demi Cond"/>
                <a:cs typeface="Arial"/>
              </a:rPr>
              <a:t>Helvetios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64BE614A-27CF-2568-BBC4-4AEC4831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HELVETIOS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5E4273-A5A4-CB9B-85E5-4F7313E05959}"/>
              </a:ext>
            </a:extLst>
          </p:cNvPr>
          <p:cNvSpPr txBox="1"/>
          <p:nvPr/>
        </p:nvSpPr>
        <p:spPr>
          <a:xfrm>
            <a:off x="2033011" y="604963"/>
            <a:ext cx="571933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#!/bin/bash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#SBATCH --export=ALL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#SBATCH --account=che-701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#SBATCH --nodes 1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#SBATCH --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ntasks</a:t>
            </a:r>
            <a:r>
              <a:rPr lang="en-US" sz="1200" dirty="0">
                <a:effectLst/>
                <a:latin typeface="Menlo" panose="020B0609030804020204" pitchFamily="49" charset="0"/>
              </a:rPr>
              <a:t>-per-node 36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#SBATCH --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cpus</a:t>
            </a:r>
            <a:r>
              <a:rPr lang="en-US" sz="1200" dirty="0">
                <a:effectLst/>
                <a:latin typeface="Menlo" panose="020B0609030804020204" pitchFamily="49" charset="0"/>
              </a:rPr>
              <a:t>-per-task 1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#SBATCH --mem 190000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#SBATCH --time 01:00:00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#SBATCH --job-name 2x2x2_FAPbI3_ENERGY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#SBATCH --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qos</a:t>
            </a:r>
            <a:r>
              <a:rPr lang="en-US" sz="1200" dirty="0">
                <a:effectLst/>
                <a:latin typeface="Menlo" panose="020B0609030804020204" pitchFamily="49" charset="0"/>
              </a:rPr>
              <a:t> che-701</a:t>
            </a:r>
          </a:p>
          <a:p>
            <a:pPr>
              <a:buNone/>
            </a:pPr>
            <a:endParaRPr lang="en-US" sz="1200" dirty="0"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module purge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module load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gcc</a:t>
            </a:r>
            <a:r>
              <a:rPr lang="en-US" sz="1200" dirty="0">
                <a:effectLst/>
                <a:latin typeface="Menlo" panose="020B0609030804020204" pitchFamily="49" charset="0"/>
              </a:rPr>
              <a:t>/11.3.0 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openmpi</a:t>
            </a:r>
            <a:r>
              <a:rPr lang="en-US" sz="1200" dirty="0">
                <a:effectLst/>
                <a:latin typeface="Menlo" panose="020B0609030804020204" pitchFamily="49" charset="0"/>
              </a:rPr>
              <a:t>/4.1.3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module load cp2k/9.1-mpi-openmp-plumed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export OMP_NUM_THREADS=1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export PATH=$LAMMPS_ROOT/bin:$PATH</a:t>
            </a:r>
          </a:p>
          <a:p>
            <a:pPr>
              <a:buNone/>
            </a:pPr>
            <a:r>
              <a:rPr lang="en-US" sz="1200" dirty="0">
                <a:effectLst/>
                <a:latin typeface="Menlo" panose="020B0609030804020204" pitchFamily="49" charset="0"/>
              </a:rPr>
              <a:t>export LD_LIBRARY_PATH=$LAMMPS_ROOT/lib64:$LD_LIBRARY_PATH</a:t>
            </a:r>
            <a:br>
              <a:rPr lang="en-US" sz="1200" dirty="0">
                <a:effectLst/>
                <a:latin typeface="Menlo" panose="020B0609030804020204" pitchFamily="49" charset="0"/>
              </a:rPr>
            </a:br>
            <a:endParaRPr lang="en-US" sz="1200" dirty="0">
              <a:effectLst/>
              <a:latin typeface="Menlo" panose="020B0609030804020204" pitchFamily="49" charset="0"/>
            </a:endParaRPr>
          </a:p>
          <a:p>
            <a:r>
              <a:rPr lang="en-US" sz="1200" dirty="0" err="1">
                <a:effectLst/>
                <a:latin typeface="Menlo" panose="020B0609030804020204" pitchFamily="49" charset="0"/>
              </a:rPr>
              <a:t>srun</a:t>
            </a:r>
            <a:r>
              <a:rPr lang="en-US" sz="1200" dirty="0">
                <a:effectLst/>
                <a:latin typeface="Menlo" panose="020B0609030804020204" pitchFamily="49" charset="0"/>
              </a:rPr>
              <a:t> cp2k.psmp -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i</a:t>
            </a:r>
            <a:r>
              <a:rPr lang="en-US" sz="1200" dirty="0">
                <a:effectLst/>
                <a:latin typeface="Menlo" panose="020B0609030804020204" pitchFamily="49" charset="0"/>
              </a:rPr>
              <a:t> FAPbI3_ENERGY.in -o FAPbI3_ENERGY-16.out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2DDB57-1977-8B44-C394-BDB7A275A233}"/>
              </a:ext>
            </a:extLst>
          </p:cNvPr>
          <p:cNvCxnSpPr>
            <a:cxnSpLocks/>
          </p:cNvCxnSpPr>
          <p:nvPr/>
        </p:nvCxnSpPr>
        <p:spPr>
          <a:xfrm flipH="1">
            <a:off x="4591836" y="1072802"/>
            <a:ext cx="22186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38CFD05-6F91-EF3F-14CB-D97D2AB17C79}"/>
              </a:ext>
            </a:extLst>
          </p:cNvPr>
          <p:cNvSpPr txBox="1"/>
          <p:nvPr/>
        </p:nvSpPr>
        <p:spPr>
          <a:xfrm>
            <a:off x="4940459" y="941997"/>
            <a:ext cx="2992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Class group account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3B740A-F9E3-4392-2251-8FD10EC7BC70}"/>
              </a:ext>
            </a:extLst>
          </p:cNvPr>
          <p:cNvCxnSpPr>
            <a:cxnSpLocks/>
          </p:cNvCxnSpPr>
          <p:nvPr/>
        </p:nvCxnSpPr>
        <p:spPr>
          <a:xfrm flipH="1">
            <a:off x="4870283" y="1457013"/>
            <a:ext cx="23658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02AD2CC-A225-DA4A-0CE2-98CFF65F5EDD}"/>
              </a:ext>
            </a:extLst>
          </p:cNvPr>
          <p:cNvSpPr txBox="1"/>
          <p:nvPr/>
        </p:nvSpPr>
        <p:spPr>
          <a:xfrm>
            <a:off x="5212343" y="1326208"/>
            <a:ext cx="2992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Helvetios</a:t>
            </a:r>
            <a:r>
              <a:rPr lang="en-US" sz="1100" i="1" dirty="0"/>
              <a:t> has 36 </a:t>
            </a:r>
            <a:r>
              <a:rPr lang="en-US" sz="1100" i="1" dirty="0" err="1"/>
              <a:t>cpu</a:t>
            </a:r>
            <a:r>
              <a:rPr lang="en-US" sz="1100" i="1" dirty="0"/>
              <a:t> per node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81C3FB-7997-53F8-9867-3690DAC24206}"/>
              </a:ext>
            </a:extLst>
          </p:cNvPr>
          <p:cNvCxnSpPr>
            <a:cxnSpLocks/>
          </p:cNvCxnSpPr>
          <p:nvPr/>
        </p:nvCxnSpPr>
        <p:spPr>
          <a:xfrm flipH="1">
            <a:off x="4639943" y="1673264"/>
            <a:ext cx="23034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B5DA039-14CB-DDEC-50CC-A06E20540618}"/>
              </a:ext>
            </a:extLst>
          </p:cNvPr>
          <p:cNvSpPr txBox="1"/>
          <p:nvPr/>
        </p:nvSpPr>
        <p:spPr>
          <a:xfrm>
            <a:off x="4982003" y="1542459"/>
            <a:ext cx="1143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cpu</a:t>
            </a:r>
            <a:r>
              <a:rPr lang="en-US" sz="1100" i="1" dirty="0"/>
              <a:t> per task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B17C6-2B26-5BBB-FD89-17B139E14F08}"/>
              </a:ext>
            </a:extLst>
          </p:cNvPr>
          <p:cNvSpPr txBox="1"/>
          <p:nvPr/>
        </p:nvSpPr>
        <p:spPr>
          <a:xfrm>
            <a:off x="7347739" y="1057053"/>
            <a:ext cx="14329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you can play with this number to improve the performance</a:t>
            </a:r>
            <a:endParaRPr lang="en-GB" sz="1100" dirty="0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AA13AD3F-3413-7318-9273-A9FFE8A66244}"/>
              </a:ext>
            </a:extLst>
          </p:cNvPr>
          <p:cNvSpPr/>
          <p:nvPr/>
        </p:nvSpPr>
        <p:spPr>
          <a:xfrm>
            <a:off x="7221867" y="1203608"/>
            <a:ext cx="97661" cy="53383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BD795A9-E0A3-82A0-79D0-055157210824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84669" y="1830056"/>
            <a:ext cx="23034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3D42E1-0C3C-AEBA-7C20-39291A60FF64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84668" y="2398568"/>
            <a:ext cx="23034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5B4C3B7-E38D-1381-AB5B-39D22A2DC75E}"/>
              </a:ext>
            </a:extLst>
          </p:cNvPr>
          <p:cNvSpPr txBox="1"/>
          <p:nvPr/>
        </p:nvSpPr>
        <p:spPr>
          <a:xfrm>
            <a:off x="352946" y="2253711"/>
            <a:ext cx="13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Class group queue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72133A4F-CAA7-70F8-D725-6701915C48D1}"/>
              </a:ext>
            </a:extLst>
          </p:cNvPr>
          <p:cNvSpPr/>
          <p:nvPr/>
        </p:nvSpPr>
        <p:spPr>
          <a:xfrm flipH="1">
            <a:off x="1923935" y="2681119"/>
            <a:ext cx="109076" cy="1095144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B56A4B-C2D5-CAD9-F697-74E957F309FE}"/>
              </a:ext>
            </a:extLst>
          </p:cNvPr>
          <p:cNvSpPr txBox="1"/>
          <p:nvPr/>
        </p:nvSpPr>
        <p:spPr>
          <a:xfrm>
            <a:off x="308613" y="2938975"/>
            <a:ext cx="143295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i="1" dirty="0"/>
              <a:t>Upload and set CP2K module properly</a:t>
            </a:r>
            <a:endParaRPr lang="en-GB" sz="11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8FA0828-D7A7-F8E8-076A-36647B231CC1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75429" y="4043039"/>
            <a:ext cx="23034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511CB62-37A7-CF6B-A6C3-F509EE6363EB}"/>
              </a:ext>
            </a:extLst>
          </p:cNvPr>
          <p:cNvSpPr txBox="1"/>
          <p:nvPr/>
        </p:nvSpPr>
        <p:spPr>
          <a:xfrm>
            <a:off x="339250" y="3912234"/>
            <a:ext cx="13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Run the job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0602D5-0890-19B4-9353-D281B657972D}"/>
              </a:ext>
            </a:extLst>
          </p:cNvPr>
          <p:cNvSpPr txBox="1"/>
          <p:nvPr/>
        </p:nvSpPr>
        <p:spPr>
          <a:xfrm>
            <a:off x="109096" y="1695689"/>
            <a:ext cx="1708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Memory request (bytes)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F362E0-86A5-C205-5939-41643169939F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69931" y="2205390"/>
            <a:ext cx="23034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748D20C-CF4B-F171-50EF-AE148EE9F09C}"/>
              </a:ext>
            </a:extLst>
          </p:cNvPr>
          <p:cNvSpPr txBox="1"/>
          <p:nvPr/>
        </p:nvSpPr>
        <p:spPr>
          <a:xfrm>
            <a:off x="1652" y="2069682"/>
            <a:ext cx="1708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Job name in queue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CD1AD0C-B9B5-EB37-8055-1AE1D6A42E74}"/>
              </a:ext>
            </a:extLst>
          </p:cNvPr>
          <p:cNvCxnSpPr>
            <a:cxnSpLocks/>
          </p:cNvCxnSpPr>
          <p:nvPr/>
        </p:nvCxnSpPr>
        <p:spPr>
          <a:xfrm rot="10800000" flipH="1">
            <a:off x="1768279" y="2015370"/>
            <a:ext cx="23034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87013C3-1867-7BCA-9743-D0747DB91C63}"/>
              </a:ext>
            </a:extLst>
          </p:cNvPr>
          <p:cNvSpPr txBox="1"/>
          <p:nvPr/>
        </p:nvSpPr>
        <p:spPr>
          <a:xfrm>
            <a:off x="0" y="1879662"/>
            <a:ext cx="1708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(hours/sec/minutes) 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6A4AEB-7482-3419-6FC9-2A7D96F9F0AD}"/>
              </a:ext>
            </a:extLst>
          </p:cNvPr>
          <p:cNvCxnSpPr>
            <a:cxnSpLocks/>
          </p:cNvCxnSpPr>
          <p:nvPr/>
        </p:nvCxnSpPr>
        <p:spPr>
          <a:xfrm flipH="1">
            <a:off x="4006579" y="1273705"/>
            <a:ext cx="22186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4654F2D-4F7B-1AAB-58B0-AC71DD2D1E06}"/>
              </a:ext>
            </a:extLst>
          </p:cNvPr>
          <p:cNvSpPr txBox="1"/>
          <p:nvPr/>
        </p:nvSpPr>
        <p:spPr>
          <a:xfrm>
            <a:off x="4355202" y="1142900"/>
            <a:ext cx="2992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Number of nodes (up to 4 max)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E48B6D2-8F9B-33AD-1286-C4D9D29A2012}"/>
              </a:ext>
            </a:extLst>
          </p:cNvPr>
          <p:cNvSpPr txBox="1"/>
          <p:nvPr/>
        </p:nvSpPr>
        <p:spPr>
          <a:xfrm>
            <a:off x="2947147" y="4439376"/>
            <a:ext cx="4680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Menlo" panose="020B0609030804020204" pitchFamily="49" charset="0"/>
              </a:rPr>
              <a:t>s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queue</a:t>
            </a:r>
            <a:r>
              <a:rPr lang="en-US" sz="1200" dirty="0">
                <a:effectLst/>
                <a:latin typeface="Menlo" panose="020B0609030804020204" pitchFamily="49" charset="0"/>
              </a:rPr>
              <a:t> –u 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GasparUsername</a:t>
            </a:r>
            <a:endParaRPr lang="en-GB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36ECFE-BF67-76DD-6B96-AE7F14499A80}"/>
              </a:ext>
            </a:extLst>
          </p:cNvPr>
          <p:cNvSpPr txBox="1"/>
          <p:nvPr/>
        </p:nvSpPr>
        <p:spPr>
          <a:xfrm>
            <a:off x="2947147" y="4703814"/>
            <a:ext cx="4680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Menlo" panose="020B0609030804020204" pitchFamily="49" charset="0"/>
              </a:rPr>
              <a:t>s</a:t>
            </a:r>
            <a:r>
              <a:rPr lang="en-US" sz="1200" dirty="0" err="1">
                <a:effectLst/>
                <a:latin typeface="Menlo" panose="020B0609030804020204" pitchFamily="49" charset="0"/>
              </a:rPr>
              <a:t>queue</a:t>
            </a:r>
            <a:r>
              <a:rPr lang="en-US" sz="1200" dirty="0">
                <a:effectLst/>
                <a:latin typeface="Menlo" panose="020B0609030804020204" pitchFamily="49" charset="0"/>
              </a:rPr>
              <a:t> –a che-701</a:t>
            </a:r>
            <a:endParaRPr lang="en-GB" sz="1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D79A4E7-B112-3FB5-E0A5-F2F6A01747C3}"/>
              </a:ext>
            </a:extLst>
          </p:cNvPr>
          <p:cNvSpPr txBox="1"/>
          <p:nvPr/>
        </p:nvSpPr>
        <p:spPr>
          <a:xfrm>
            <a:off x="5595711" y="4620278"/>
            <a:ext cx="14329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Check job status</a:t>
            </a:r>
            <a:endParaRPr lang="en-GB" sz="1100" dirty="0"/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73F681E2-5C6C-255A-F80E-16CC2EDD7A07}"/>
              </a:ext>
            </a:extLst>
          </p:cNvPr>
          <p:cNvSpPr/>
          <p:nvPr/>
        </p:nvSpPr>
        <p:spPr>
          <a:xfrm>
            <a:off x="5386077" y="4497301"/>
            <a:ext cx="97661" cy="53383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CACE748-FE7E-7943-F29A-CFBA9E5B120F}"/>
              </a:ext>
            </a:extLst>
          </p:cNvPr>
          <p:cNvCxnSpPr/>
          <p:nvPr/>
        </p:nvCxnSpPr>
        <p:spPr>
          <a:xfrm>
            <a:off x="1708368" y="4320714"/>
            <a:ext cx="649651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1" grpId="0"/>
      <p:bldP spid="35" grpId="0" animBg="1"/>
      <p:bldP spid="42" grpId="0"/>
      <p:bldP spid="43" grpId="0" animBg="1"/>
      <p:bldP spid="44" grpId="0"/>
      <p:bldP spid="47" grpId="0"/>
      <p:bldP spid="48" grpId="0"/>
      <p:bldP spid="51" grpId="0"/>
      <p:bldP spid="53" grpId="0"/>
      <p:bldP spid="55" grpId="0"/>
      <p:bldP spid="57" grpId="0"/>
      <p:bldP spid="58" grpId="0"/>
      <p:bldP spid="59" grpId="0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C8E34-3E42-96F4-6977-4AE971A45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47CDB7-712C-C2DC-42AB-39560A8D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880F46-CE70-8FF2-394B-7CD67F28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DDBBABE-7A3F-CCA8-5715-259D6D9D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FAPbI3 2x2x2 ENERGY CALCULATION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D6A9217A-472E-C9BB-C4D9-66671473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ENERGY CALCULATIONS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37B2B-3681-AC83-BE56-723E059CB6F6}"/>
              </a:ext>
            </a:extLst>
          </p:cNvPr>
          <p:cNvSpPr txBox="1"/>
          <p:nvPr/>
        </p:nvSpPr>
        <p:spPr>
          <a:xfrm>
            <a:off x="904875" y="1426811"/>
            <a:ext cx="6521144" cy="49244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/>
              <a:t>Generate a 2x2x2 FAPbI3 supercell </a:t>
            </a:r>
            <a:r>
              <a:rPr lang="en-US" sz="1400" b="1" dirty="0"/>
              <a:t>– </a:t>
            </a:r>
            <a:r>
              <a:rPr lang="en-US" sz="1400" dirty="0"/>
              <a:t>use FAPbI3.pdb and </a:t>
            </a:r>
            <a:r>
              <a:rPr lang="en-US" sz="1400" dirty="0" err="1"/>
              <a:t>create_supercell.py</a:t>
            </a:r>
            <a:r>
              <a:rPr lang="en-US" sz="1400" dirty="0"/>
              <a:t> </a:t>
            </a:r>
          </a:p>
          <a:p>
            <a:r>
              <a:rPr lang="en-US" sz="1200" dirty="0"/>
              <a:t>File located in “CP2K hands on: energy” topic in </a:t>
            </a:r>
            <a:r>
              <a:rPr lang="en-US" sz="1200" dirty="0" err="1"/>
              <a:t>moodle</a:t>
            </a:r>
            <a:r>
              <a:rPr lang="en-US" sz="1200" dirty="0"/>
              <a:t>.</a:t>
            </a:r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7CC77-080A-CBB5-D6B1-FB58ECB51C31}"/>
              </a:ext>
            </a:extLst>
          </p:cNvPr>
          <p:cNvSpPr txBox="1"/>
          <p:nvPr/>
        </p:nvSpPr>
        <p:spPr>
          <a:xfrm>
            <a:off x="904875" y="2208666"/>
            <a:ext cx="7853240" cy="49244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/>
              <a:t>Run 2x2x2 FAPbI3 supercell energy calculation </a:t>
            </a:r>
            <a:r>
              <a:rPr lang="en-US" sz="1400" b="1" dirty="0"/>
              <a:t>– </a:t>
            </a:r>
            <a:r>
              <a:rPr lang="en-US" sz="1400" dirty="0"/>
              <a:t>use FAPbI3_2x2x2.in and run.cp2k-ENERGY</a:t>
            </a:r>
          </a:p>
          <a:p>
            <a:r>
              <a:rPr lang="en-US" sz="1200" dirty="0"/>
              <a:t>File located in “CP2K hands on: energy” topic in </a:t>
            </a:r>
            <a:r>
              <a:rPr lang="en-US" sz="1200" dirty="0" err="1"/>
              <a:t>moodle</a:t>
            </a:r>
            <a:r>
              <a:rPr lang="en-US" sz="1200" dirty="0"/>
              <a:t>.</a:t>
            </a:r>
            <a:endParaRPr lang="en-C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1B57F2-7383-A8BE-27FA-EF371FCDB0E2}"/>
              </a:ext>
            </a:extLst>
          </p:cNvPr>
          <p:cNvSpPr txBox="1"/>
          <p:nvPr/>
        </p:nvSpPr>
        <p:spPr>
          <a:xfrm>
            <a:off x="904875" y="2952597"/>
            <a:ext cx="5719579" cy="49244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/>
              <a:t>Compare the output file with the one on </a:t>
            </a:r>
            <a:r>
              <a:rPr lang="en-US" b="1" dirty="0" err="1"/>
              <a:t>moodle</a:t>
            </a:r>
            <a:r>
              <a:rPr lang="en-US" b="1" dirty="0"/>
              <a:t> </a:t>
            </a:r>
            <a:r>
              <a:rPr lang="en-US" sz="1400" b="1" dirty="0"/>
              <a:t>– </a:t>
            </a:r>
            <a:r>
              <a:rPr lang="en-US" sz="1400" dirty="0"/>
              <a:t>FAPbI3_2x2x2.out</a:t>
            </a:r>
          </a:p>
          <a:p>
            <a:r>
              <a:rPr lang="en-US" sz="1200" dirty="0"/>
              <a:t>File located in “CP2K hands on: energy” topic in </a:t>
            </a:r>
            <a:r>
              <a:rPr lang="en-US" sz="1200" dirty="0" err="1"/>
              <a:t>moodle</a:t>
            </a:r>
            <a:r>
              <a:rPr lang="en-US" sz="1200" dirty="0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217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67E86-5DB8-1351-F8AD-64039DAFE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889E5B-BA8B-3F36-CFD8-5C23786B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8E2A8F-51E1-714F-4B55-A038DF10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74A0EBC-F414-2777-36E7-AF8ACB25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FAPbI3 2x2x2 ENERGY CALCULATION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B9000C40-6755-3176-7479-E94D4E96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ENERGY CALCULATIONS</a:t>
            </a:r>
          </a:p>
        </p:txBody>
      </p:sp>
      <p:pic>
        <p:nvPicPr>
          <p:cNvPr id="10" name="Picture 9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93391A68-AEA5-6B1B-A340-774A98B4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85" y="796827"/>
            <a:ext cx="6333293" cy="1349154"/>
          </a:xfrm>
          <a:prstGeom prst="rect">
            <a:avLst/>
          </a:prstGeom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9329A2F-437D-EA66-E3CF-3C59DB9CA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85" y="2401658"/>
            <a:ext cx="6333292" cy="2638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6717C-EFF2-0FCB-67BD-F2A707C55309}"/>
              </a:ext>
            </a:extLst>
          </p:cNvPr>
          <p:cNvSpPr txBox="1"/>
          <p:nvPr/>
        </p:nvSpPr>
        <p:spPr>
          <a:xfrm>
            <a:off x="7227874" y="1217488"/>
            <a:ext cx="1203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Simulation box info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B79F5-D162-57D6-7F37-429C9CB6AF68}"/>
              </a:ext>
            </a:extLst>
          </p:cNvPr>
          <p:cNvSpPr txBox="1"/>
          <p:nvPr/>
        </p:nvSpPr>
        <p:spPr>
          <a:xfrm>
            <a:off x="7227873" y="3420376"/>
            <a:ext cx="1275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Parallelization info</a:t>
            </a:r>
          </a:p>
        </p:txBody>
      </p:sp>
    </p:spTree>
    <p:extLst>
      <p:ext uri="{BB962C8B-B14F-4D97-AF65-F5344CB8AC3E}">
        <p14:creationId xmlns:p14="http://schemas.microsoft.com/office/powerpoint/2010/main" val="42201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AE8BC-9109-3CB7-4052-59457B9B2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D921FD-B95C-A038-5F6C-85247353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AF99A2-71C1-73E7-25B0-4A5A87D4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699A762-9549-10A1-9F51-2A77DDC4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FAPbI3 2x2x2 ENERGY CALCULATION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D90D731E-BD1F-52E3-122C-CD814888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ENERGY CALCULATIONS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F069765-BFA4-5EF9-4BB5-C986E421E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02" y="530666"/>
            <a:ext cx="5942244" cy="983654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1E19F0-F6C5-369B-9868-11FC3169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02" y="1587829"/>
            <a:ext cx="5942244" cy="3555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8FC60-9FB5-8ADC-A32B-2261C3702E46}"/>
              </a:ext>
            </a:extLst>
          </p:cNvPr>
          <p:cNvSpPr txBox="1"/>
          <p:nvPr/>
        </p:nvSpPr>
        <p:spPr>
          <a:xfrm>
            <a:off x="7007954" y="768577"/>
            <a:ext cx="1275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Electrons and orbitals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E1BE4-44EF-8DDD-3472-5998105F59A5}"/>
              </a:ext>
            </a:extLst>
          </p:cNvPr>
          <p:cNvSpPr txBox="1"/>
          <p:nvPr/>
        </p:nvSpPr>
        <p:spPr>
          <a:xfrm>
            <a:off x="7005089" y="3234214"/>
            <a:ext cx="13779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Beginning of the calculation</a:t>
            </a:r>
          </a:p>
        </p:txBody>
      </p:sp>
    </p:spTree>
    <p:extLst>
      <p:ext uri="{BB962C8B-B14F-4D97-AF65-F5344CB8AC3E}">
        <p14:creationId xmlns:p14="http://schemas.microsoft.com/office/powerpoint/2010/main" val="32082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F5E40-C0E5-C105-DD09-ECEAD6369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F16C3B-580C-31E4-BAF0-459A58F5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00ECB1-8E53-062F-1BAF-41074FF5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82C2228-CE9A-9D2E-D287-B11ACC6A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FAPbI3 2x2x2 ENERGY CALCULATION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A308B859-C7A3-F880-B85D-82166D4E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ENERGY CALCULATIONS</a:t>
            </a:r>
          </a:p>
        </p:txBody>
      </p:sp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5C508A76-65FD-65DF-3024-499095698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2" y="954912"/>
            <a:ext cx="6684553" cy="3618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A43D76-4968-8472-49F7-E41077C9E658}"/>
              </a:ext>
            </a:extLst>
          </p:cNvPr>
          <p:cNvSpPr txBox="1"/>
          <p:nvPr/>
        </p:nvSpPr>
        <p:spPr>
          <a:xfrm>
            <a:off x="7533355" y="2510450"/>
            <a:ext cx="13779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 of the calculation</a:t>
            </a:r>
          </a:p>
        </p:txBody>
      </p:sp>
    </p:spTree>
    <p:extLst>
      <p:ext uri="{BB962C8B-B14F-4D97-AF65-F5344CB8AC3E}">
        <p14:creationId xmlns:p14="http://schemas.microsoft.com/office/powerpoint/2010/main" val="274311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1BA7A-3B47-B121-A168-B55166D41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93403E-75F0-30E6-30D5-8C4B0E0A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794E1-0F56-608F-0EBE-66B38A0B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CF31B3-8AE2-9910-86EB-ADDBE07B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0C69FDE-9CF6-6CB5-7428-B429FF0F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Quick intro to VMD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8E3B3-8575-29CC-DEAE-1DF71DFC87F9}"/>
              </a:ext>
            </a:extLst>
          </p:cNvPr>
          <p:cNvSpPr txBox="1"/>
          <p:nvPr/>
        </p:nvSpPr>
        <p:spPr>
          <a:xfrm>
            <a:off x="6021806" y="4743450"/>
            <a:ext cx="3031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User online manual</a:t>
            </a:r>
            <a:endParaRPr lang="en-US" sz="1000"/>
          </a:p>
          <a:p>
            <a:r>
              <a:rPr lang="en-US" sz="1000"/>
              <a:t>https://www.ks.uiuc.edu/Research/vmd/current/ug/</a:t>
            </a:r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1227A3-BAF2-6007-B1DE-D62F0F875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08" y="1509895"/>
            <a:ext cx="3773543" cy="18104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91B57F-8B51-7762-7418-FF46C22CE301}"/>
              </a:ext>
            </a:extLst>
          </p:cNvPr>
          <p:cNvSpPr/>
          <p:nvPr/>
        </p:nvSpPr>
        <p:spPr>
          <a:xfrm>
            <a:off x="1221828" y="1761977"/>
            <a:ext cx="274317" cy="1947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AE9206-0089-270B-CAEB-2873E0F79B3E}"/>
              </a:ext>
            </a:extLst>
          </p:cNvPr>
          <p:cNvSpPr txBox="1"/>
          <p:nvPr/>
        </p:nvSpPr>
        <p:spPr>
          <a:xfrm>
            <a:off x="93455" y="968129"/>
            <a:ext cx="2252381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Load new "molecule" </a:t>
            </a:r>
            <a:endParaRPr lang="en-US" sz="1100" i="1">
              <a:cs typeface="Arial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6D5965-8AF3-A510-5F97-2092EE29967D}"/>
              </a:ext>
            </a:extLst>
          </p:cNvPr>
          <p:cNvCxnSpPr/>
          <p:nvPr/>
        </p:nvCxnSpPr>
        <p:spPr>
          <a:xfrm>
            <a:off x="748862" y="1241533"/>
            <a:ext cx="446689" cy="499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37D7ED-E837-F7A2-1DAD-9653EF3F7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523" y="1507086"/>
            <a:ext cx="3029935" cy="187970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E8C0E18-67CB-CBB1-5904-E2D37BDE7968}"/>
              </a:ext>
            </a:extLst>
          </p:cNvPr>
          <p:cNvSpPr/>
          <p:nvPr/>
        </p:nvSpPr>
        <p:spPr>
          <a:xfrm>
            <a:off x="7974724" y="1959046"/>
            <a:ext cx="438541" cy="1750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2FAA268-AF6B-EC0C-A969-38F368552BF7}"/>
              </a:ext>
            </a:extLst>
          </p:cNvPr>
          <p:cNvCxnSpPr>
            <a:cxnSpLocks/>
          </p:cNvCxnSpPr>
          <p:nvPr/>
        </p:nvCxnSpPr>
        <p:spPr>
          <a:xfrm>
            <a:off x="7659414" y="1234965"/>
            <a:ext cx="505808" cy="70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7CFD80F-5F33-DD9A-1AEC-DD3BD2F7A161}"/>
              </a:ext>
            </a:extLst>
          </p:cNvPr>
          <p:cNvSpPr txBox="1"/>
          <p:nvPr/>
        </p:nvSpPr>
        <p:spPr>
          <a:xfrm>
            <a:off x="5939834" y="954991"/>
            <a:ext cx="2252381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Browse .</a:t>
            </a:r>
            <a:r>
              <a:rPr lang="en-US" sz="1100" i="1" err="1"/>
              <a:t>xyz</a:t>
            </a:r>
            <a:r>
              <a:rPr lang="en-US" sz="1100" i="1"/>
              <a:t> or .</a:t>
            </a:r>
            <a:r>
              <a:rPr lang="en-US" sz="1100" i="1" err="1"/>
              <a:t>pdb</a:t>
            </a:r>
            <a:r>
              <a:rPr lang="en-US" sz="1100" i="1"/>
              <a:t> file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E83BC-7361-4715-8301-E32F61D2E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27D781-7BE2-E68D-6C8D-710E37969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65FB2C-18D9-BDD3-87EB-97C0D090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84DF656-36F9-BF9A-FD3E-6DC0FA78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PBE0 hybrid functional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62C7293F-AC52-C2B1-0C3D-EAB45779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PBE0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4810C-1159-3BEA-12AE-B44FC95294A7}"/>
              </a:ext>
            </a:extLst>
          </p:cNvPr>
          <p:cNvSpPr txBox="1"/>
          <p:nvPr/>
        </p:nvSpPr>
        <p:spPr>
          <a:xfrm>
            <a:off x="903984" y="667933"/>
            <a:ext cx="39928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/>
              <a:t> &amp;XC</a:t>
            </a:r>
          </a:p>
          <a:p>
            <a:r>
              <a:rPr lang="en-US" sz="1100"/>
              <a:t>      &amp;XC_FUNCTIONAL PBE</a:t>
            </a:r>
            <a:endParaRPr lang="en-US" sz="1100">
              <a:cs typeface="Arial"/>
            </a:endParaRPr>
          </a:p>
          <a:p>
            <a:r>
              <a:rPr lang="en-US" sz="1100"/>
              <a:t>      &amp;END XC_FUNCTIONAL</a:t>
            </a:r>
            <a:endParaRPr lang="en-US" sz="1100">
              <a:cs typeface="Arial"/>
            </a:endParaRPr>
          </a:p>
          <a:p>
            <a:r>
              <a:rPr lang="en-US" sz="1100"/>
              <a:t>  &amp;END DFT</a:t>
            </a:r>
            <a:endParaRPr lang="en-US" sz="110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AE07C-4F45-1CE8-665F-B169D4082AD0}"/>
              </a:ext>
            </a:extLst>
          </p:cNvPr>
          <p:cNvSpPr txBox="1"/>
          <p:nvPr/>
        </p:nvSpPr>
        <p:spPr>
          <a:xfrm>
            <a:off x="903983" y="1746234"/>
            <a:ext cx="3992816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>
                <a:ea typeface="+mn-lt"/>
                <a:cs typeface="+mn-lt"/>
              </a:rPr>
              <a:t>&amp;DFT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 BASIS_SET_FILE_NAME BASIS_ADMM_MOLOPT</a:t>
            </a:r>
          </a:p>
          <a:p>
            <a:r>
              <a:rPr lang="en-US" sz="1100">
                <a:ea typeface="+mn-lt"/>
                <a:cs typeface="+mn-lt"/>
              </a:rPr>
              <a:t> BASIS_SET_FILE_NAME BASIS_ADMM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 &amp;QS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 METHOD GPW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 MIN_PAIR_LIST_RADIUS -1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 &amp;END QS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1DFB08-4C68-64F0-BFD2-F9D029E08691}"/>
              </a:ext>
            </a:extLst>
          </p:cNvPr>
          <p:cNvSpPr txBox="1"/>
          <p:nvPr/>
        </p:nvSpPr>
        <p:spPr>
          <a:xfrm rot="5400000">
            <a:off x="1834477" y="2929582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D285B-E46A-519D-BBE8-8E3624D741E2}"/>
              </a:ext>
            </a:extLst>
          </p:cNvPr>
          <p:cNvSpPr txBox="1"/>
          <p:nvPr/>
        </p:nvSpPr>
        <p:spPr>
          <a:xfrm>
            <a:off x="903983" y="3223508"/>
            <a:ext cx="39928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>
                <a:ea typeface="+mn-lt"/>
                <a:cs typeface="+mn-lt"/>
              </a:rPr>
              <a:t>&amp;AUXILIARY_DENSITY_MATRIX_METHOD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 METHOD BASIS_PROJECTION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 ADMM_PURIFICATION_METHOD NONE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&amp;END AUXILIARY_DENSITY_MATRIX_METHOD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8EE28-59AC-60CE-3D25-A5E85B1AE8A9}"/>
              </a:ext>
            </a:extLst>
          </p:cNvPr>
          <p:cNvSpPr txBox="1"/>
          <p:nvPr/>
        </p:nvSpPr>
        <p:spPr>
          <a:xfrm rot="5400000">
            <a:off x="1834477" y="4051016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0E503-1D5D-2BC3-6B55-2235BA079759}"/>
              </a:ext>
            </a:extLst>
          </p:cNvPr>
          <p:cNvSpPr txBox="1"/>
          <p:nvPr/>
        </p:nvSpPr>
        <p:spPr>
          <a:xfrm>
            <a:off x="3314890" y="830609"/>
            <a:ext cx="1432954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Input for the GGA functional</a:t>
            </a:r>
            <a:endParaRPr lang="en-US">
              <a:cs typeface="Arial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B79BC16-57E4-350E-96D0-AE07B3B71C65}"/>
              </a:ext>
            </a:extLst>
          </p:cNvPr>
          <p:cNvSpPr/>
          <p:nvPr/>
        </p:nvSpPr>
        <p:spPr>
          <a:xfrm>
            <a:off x="3005707" y="783070"/>
            <a:ext cx="97661" cy="53383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AA91D62-5FAC-0C1B-5B5D-0036F4E18368}"/>
              </a:ext>
            </a:extLst>
          </p:cNvPr>
          <p:cNvSpPr/>
          <p:nvPr/>
        </p:nvSpPr>
        <p:spPr>
          <a:xfrm>
            <a:off x="4424128" y="1953612"/>
            <a:ext cx="145859" cy="33415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6411A-5D91-C464-6D34-EDC9165D75E5}"/>
              </a:ext>
            </a:extLst>
          </p:cNvPr>
          <p:cNvSpPr txBox="1"/>
          <p:nvPr/>
        </p:nvSpPr>
        <p:spPr>
          <a:xfrm>
            <a:off x="4753968" y="1952951"/>
            <a:ext cx="3987489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Basis set for Auxiliary Density Matrix Method – approximative approach for reducing cost of hybrid functional calculation</a:t>
            </a:r>
            <a:endParaRPr lang="en-US" sz="1100" i="1"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AC0AA9-DDCE-D840-855B-B05DC2AD6053}"/>
              </a:ext>
            </a:extLst>
          </p:cNvPr>
          <p:cNvSpPr txBox="1"/>
          <p:nvPr/>
        </p:nvSpPr>
        <p:spPr>
          <a:xfrm>
            <a:off x="4753968" y="2593305"/>
            <a:ext cx="3057941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Do not use any cutoff for exchange integrals (include all the pairs)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4E189F-E85E-EC0D-DB64-B1800C3BB298}"/>
              </a:ext>
            </a:extLst>
          </p:cNvPr>
          <p:cNvCxnSpPr/>
          <p:nvPr/>
        </p:nvCxnSpPr>
        <p:spPr>
          <a:xfrm flipH="1" flipV="1">
            <a:off x="3105380" y="2699132"/>
            <a:ext cx="1597446" cy="6886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1D14B7-A77F-0E8B-59D6-EB8B3CC8AA75}"/>
              </a:ext>
            </a:extLst>
          </p:cNvPr>
          <p:cNvCxnSpPr>
            <a:cxnSpLocks/>
          </p:cNvCxnSpPr>
          <p:nvPr/>
        </p:nvCxnSpPr>
        <p:spPr>
          <a:xfrm flipH="1">
            <a:off x="2423710" y="2533879"/>
            <a:ext cx="2272230" cy="6885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37A59DC-D9FB-FB01-9E94-15BCA625F70C}"/>
              </a:ext>
            </a:extLst>
          </p:cNvPr>
          <p:cNvSpPr txBox="1"/>
          <p:nvPr/>
        </p:nvSpPr>
        <p:spPr>
          <a:xfrm>
            <a:off x="4753968" y="2407395"/>
            <a:ext cx="1956255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Pseudopotential calculation</a:t>
            </a:r>
            <a:endParaRPr lang="en-US" sz="1100" i="1">
              <a:cs typeface="Arial"/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A2FC7378-C8BA-71D3-2F6C-D42008C8E99C}"/>
              </a:ext>
            </a:extLst>
          </p:cNvPr>
          <p:cNvSpPr/>
          <p:nvPr/>
        </p:nvSpPr>
        <p:spPr>
          <a:xfrm>
            <a:off x="4141821" y="3316950"/>
            <a:ext cx="125203" cy="685319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619C5A-CA17-CC5E-2AC1-7AF9E04C48BA}"/>
              </a:ext>
            </a:extLst>
          </p:cNvPr>
          <p:cNvSpPr txBox="1"/>
          <p:nvPr/>
        </p:nvSpPr>
        <p:spPr>
          <a:xfrm>
            <a:off x="4333949" y="3529739"/>
            <a:ext cx="380158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Settings for basis set for Auxiliary Density Matrix Method </a:t>
            </a:r>
            <a:endParaRPr lang="en-US" sz="1100" i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0035D-66A2-2CDD-5F32-2BFBDF959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9D28C7-7755-47A3-4F96-9FC8CF2A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11537B-9C07-66BF-6871-301588D3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67DCECF-DFFB-19A7-960A-84E04EB2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PBE0 hybrid functional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E5CD1910-A766-9B32-0DB1-2DD3BF94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PBE0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483E8-2174-EDCF-B43D-19FA204BE3E1}"/>
              </a:ext>
            </a:extLst>
          </p:cNvPr>
          <p:cNvSpPr txBox="1"/>
          <p:nvPr/>
        </p:nvSpPr>
        <p:spPr>
          <a:xfrm>
            <a:off x="1033379" y="937509"/>
            <a:ext cx="399281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>
                <a:ea typeface="+mn-lt"/>
                <a:cs typeface="+mn-lt"/>
              </a:rPr>
              <a:t>    &amp;XC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 &amp;XC_FUNCTIONAL PBE0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 &amp;END XC_FUNCTIONAL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 &amp;XC_GRID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 XC_DERIV SPLINE2_SMOOTH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 &amp;END XC_GRID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 &amp;HF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 FRACTION 0.25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 &amp;SCREENING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    EPS_SCHWARZ 1.0E-11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    SCREEN_ON_INITIAL_P FALSE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 &amp;END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 &amp;INTERACTION_POTENTIAL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    POTENTIAL_TYPE TRUNCATED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           CUTOFF_RADIUS 8.0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           T_C_G_DATA t_c_g.dat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 &amp;END INTERACTION_POTENTIAL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 &amp;MEMORY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    MAX_MEMORY 3000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    EPS_STORAGE_SCALING 0.1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   &amp;END</a:t>
            </a:r>
            <a:endParaRPr lang="en-US"/>
          </a:p>
          <a:p>
            <a:r>
              <a:rPr lang="en-US" sz="1100">
                <a:ea typeface="+mn-lt"/>
                <a:cs typeface="+mn-lt"/>
              </a:rPr>
              <a:t>      &amp;END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D5F0F-A7F2-AA36-847E-5A681442E2B4}"/>
              </a:ext>
            </a:extLst>
          </p:cNvPr>
          <p:cNvSpPr txBox="1"/>
          <p:nvPr/>
        </p:nvSpPr>
        <p:spPr>
          <a:xfrm rot="5400000">
            <a:off x="1834477" y="740629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7518F7-5509-ADA5-D616-0CB9C6B77B9A}"/>
              </a:ext>
            </a:extLst>
          </p:cNvPr>
          <p:cNvCxnSpPr>
            <a:cxnSpLocks/>
          </p:cNvCxnSpPr>
          <p:nvPr/>
        </p:nvCxnSpPr>
        <p:spPr>
          <a:xfrm flipH="1" flipV="1">
            <a:off x="3105379" y="1239396"/>
            <a:ext cx="1280712" cy="6886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E265A66-E239-1ADB-7A42-A5B45BACA715}"/>
              </a:ext>
            </a:extLst>
          </p:cNvPr>
          <p:cNvSpPr txBox="1"/>
          <p:nvPr/>
        </p:nvSpPr>
        <p:spPr>
          <a:xfrm>
            <a:off x="4444119" y="1112913"/>
            <a:ext cx="4097657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Set PBE0 hybrid functional (GGA part)</a:t>
            </a: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C02EFBB-6D44-DED5-FEBD-F4E15E33B975}"/>
              </a:ext>
            </a:extLst>
          </p:cNvPr>
          <p:cNvCxnSpPr>
            <a:cxnSpLocks/>
          </p:cNvCxnSpPr>
          <p:nvPr/>
        </p:nvCxnSpPr>
        <p:spPr>
          <a:xfrm flipH="1" flipV="1">
            <a:off x="2664704" y="2244685"/>
            <a:ext cx="1280712" cy="6886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3A7DEDC-6FE0-4458-62EE-6C6C6310D440}"/>
              </a:ext>
            </a:extLst>
          </p:cNvPr>
          <p:cNvSpPr txBox="1"/>
          <p:nvPr/>
        </p:nvSpPr>
        <p:spPr>
          <a:xfrm>
            <a:off x="3940423" y="2159048"/>
            <a:ext cx="4097657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Set PBE0 hybrid functional (GGA part)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066B9E-E307-7978-2D47-5863933B277C}"/>
              </a:ext>
            </a:extLst>
          </p:cNvPr>
          <p:cNvSpPr txBox="1"/>
          <p:nvPr/>
        </p:nvSpPr>
        <p:spPr>
          <a:xfrm>
            <a:off x="4385998" y="1606920"/>
            <a:ext cx="4097657" cy="6001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Pseudopotential close to the core is almost zero – this may make density convergence difficult – use larger energy cutoff of smoothing (computationally cheaper)</a:t>
            </a:r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BD8707-21C4-599E-52CF-A00B18FD098C}"/>
              </a:ext>
            </a:extLst>
          </p:cNvPr>
          <p:cNvCxnSpPr>
            <a:cxnSpLocks/>
          </p:cNvCxnSpPr>
          <p:nvPr/>
        </p:nvCxnSpPr>
        <p:spPr>
          <a:xfrm flipH="1" flipV="1">
            <a:off x="3546169" y="1731303"/>
            <a:ext cx="806077" cy="16572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28B9BD-C49F-9EA9-6C63-02B5603358DD}"/>
              </a:ext>
            </a:extLst>
          </p:cNvPr>
          <p:cNvCxnSpPr>
            <a:cxnSpLocks/>
          </p:cNvCxnSpPr>
          <p:nvPr/>
        </p:nvCxnSpPr>
        <p:spPr>
          <a:xfrm flipH="1" flipV="1">
            <a:off x="3226518" y="2564338"/>
            <a:ext cx="641407" cy="16573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ABEE2B-D945-4AE4-F8BD-7268F0BA99A8}"/>
              </a:ext>
            </a:extLst>
          </p:cNvPr>
          <p:cNvSpPr txBox="1"/>
          <p:nvPr/>
        </p:nvSpPr>
        <p:spPr>
          <a:xfrm>
            <a:off x="3950109" y="2439954"/>
            <a:ext cx="4097657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important parameter to get stable HFX calcs (contributions to </a:t>
            </a:r>
            <a:r>
              <a:rPr lang="en-US" sz="1100" i="1" err="1"/>
              <a:t>hfx</a:t>
            </a:r>
            <a:r>
              <a:rPr lang="en-US" sz="1100" i="1"/>
              <a:t> smaller than EPS_SCHWARZ are not considered)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D98709E-022F-302C-9A8A-B0663C0F4CE0}"/>
              </a:ext>
            </a:extLst>
          </p:cNvPr>
          <p:cNvCxnSpPr>
            <a:cxnSpLocks/>
          </p:cNvCxnSpPr>
          <p:nvPr/>
        </p:nvCxnSpPr>
        <p:spPr>
          <a:xfrm flipH="1" flipV="1">
            <a:off x="3710839" y="3232702"/>
            <a:ext cx="641407" cy="16573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BB37D6C-311B-B736-2970-4135B909AF9F}"/>
              </a:ext>
            </a:extLst>
          </p:cNvPr>
          <p:cNvSpPr txBox="1"/>
          <p:nvPr/>
        </p:nvSpPr>
        <p:spPr>
          <a:xfrm>
            <a:off x="4385998" y="3108318"/>
            <a:ext cx="4097657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/>
              <a:t>Required for hybrid periodic calculations. Radius should be smaller than the half of the periodic box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5DBDEE-20ED-9A2E-9A29-808BF483D98C}"/>
              </a:ext>
            </a:extLst>
          </p:cNvPr>
          <p:cNvCxnSpPr>
            <a:cxnSpLocks/>
          </p:cNvCxnSpPr>
          <p:nvPr/>
        </p:nvCxnSpPr>
        <p:spPr>
          <a:xfrm flipH="1" flipV="1">
            <a:off x="3575228" y="4133541"/>
            <a:ext cx="747958" cy="6887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CBA9041-4C2A-C53D-3BEF-FA03A2FBC42E}"/>
              </a:ext>
            </a:extLst>
          </p:cNvPr>
          <p:cNvSpPr txBox="1"/>
          <p:nvPr/>
        </p:nvSpPr>
        <p:spPr>
          <a:xfrm>
            <a:off x="4444116" y="4028529"/>
            <a:ext cx="4097657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>
                <a:ea typeface="+mn-lt"/>
                <a:cs typeface="+mn-lt"/>
              </a:rPr>
              <a:t>Defines the maximum amount of memory [MiB] to be consumed by the full HFX module per MPI process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2AA57-49B7-9635-E7CE-1C820852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B201A1-48F0-F244-84C7-AD885F87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D7389F-8E55-329C-411B-D6F084CA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1202B1-F654-AAF0-6586-C0F8D3FB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70E2351-73E6-8238-8329-AE821480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Quick intro to VMD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24CBE-7A85-880C-896B-EDD56B22C243}"/>
              </a:ext>
            </a:extLst>
          </p:cNvPr>
          <p:cNvSpPr txBox="1"/>
          <p:nvPr/>
        </p:nvSpPr>
        <p:spPr>
          <a:xfrm>
            <a:off x="6021806" y="4743450"/>
            <a:ext cx="3031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User online manual</a:t>
            </a:r>
            <a:endParaRPr lang="en-US" sz="1000"/>
          </a:p>
          <a:p>
            <a:r>
              <a:rPr lang="en-US" sz="1000"/>
              <a:t>https://www.ks.uiuc.edu/Research/vmd/current/ug/</a:t>
            </a:r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983256-F582-723D-08F0-B2133218D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08" y="1509895"/>
            <a:ext cx="3773543" cy="18104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8610B8-C88B-62D1-D79A-9618E55750AC}"/>
              </a:ext>
            </a:extLst>
          </p:cNvPr>
          <p:cNvSpPr/>
          <p:nvPr/>
        </p:nvSpPr>
        <p:spPr>
          <a:xfrm>
            <a:off x="1221828" y="1761977"/>
            <a:ext cx="274317" cy="1947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1764E7-D255-8BBC-5DA5-83832E90E70B}"/>
              </a:ext>
            </a:extLst>
          </p:cNvPr>
          <p:cNvSpPr txBox="1"/>
          <p:nvPr/>
        </p:nvSpPr>
        <p:spPr>
          <a:xfrm>
            <a:off x="93455" y="968129"/>
            <a:ext cx="2252381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Load new "molecule" </a:t>
            </a:r>
            <a:endParaRPr lang="en-US" sz="1100" i="1">
              <a:cs typeface="Arial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9712C3-A34B-E012-5EFA-B065DB483E19}"/>
              </a:ext>
            </a:extLst>
          </p:cNvPr>
          <p:cNvCxnSpPr/>
          <p:nvPr/>
        </p:nvCxnSpPr>
        <p:spPr>
          <a:xfrm>
            <a:off x="748862" y="1241533"/>
            <a:ext cx="446689" cy="499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617877-212F-1D42-0356-9D141F6B8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523" y="1516411"/>
            <a:ext cx="3029935" cy="186105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22F41DA-2F2B-ED1E-F5F1-B5B3F37AF1DB}"/>
              </a:ext>
            </a:extLst>
          </p:cNvPr>
          <p:cNvSpPr/>
          <p:nvPr/>
        </p:nvSpPr>
        <p:spPr>
          <a:xfrm>
            <a:off x="7974724" y="1959046"/>
            <a:ext cx="438541" cy="1750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AC59D4-0112-1DAA-062A-2EE214734E59}"/>
              </a:ext>
            </a:extLst>
          </p:cNvPr>
          <p:cNvCxnSpPr>
            <a:cxnSpLocks/>
          </p:cNvCxnSpPr>
          <p:nvPr/>
        </p:nvCxnSpPr>
        <p:spPr>
          <a:xfrm>
            <a:off x="7659414" y="1234965"/>
            <a:ext cx="505808" cy="70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5722232-CB49-7AB9-E56F-3EBD485FC06F}"/>
              </a:ext>
            </a:extLst>
          </p:cNvPr>
          <p:cNvSpPr txBox="1"/>
          <p:nvPr/>
        </p:nvSpPr>
        <p:spPr>
          <a:xfrm>
            <a:off x="5939834" y="954991"/>
            <a:ext cx="2252381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Browse .</a:t>
            </a:r>
            <a:r>
              <a:rPr lang="en-US" sz="1100" i="1" err="1"/>
              <a:t>xyz</a:t>
            </a:r>
            <a:r>
              <a:rPr lang="en-US" sz="1100" i="1"/>
              <a:t> or .</a:t>
            </a:r>
            <a:r>
              <a:rPr lang="en-US" sz="1100" i="1" err="1"/>
              <a:t>pdb</a:t>
            </a:r>
            <a:r>
              <a:rPr lang="en-US" sz="1100" i="1"/>
              <a:t> file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8E97F-DA6C-2C78-64D6-92416F989CE1}"/>
              </a:ext>
            </a:extLst>
          </p:cNvPr>
          <p:cNvSpPr txBox="1"/>
          <p:nvPr/>
        </p:nvSpPr>
        <p:spPr>
          <a:xfrm>
            <a:off x="4422403" y="3602284"/>
            <a:ext cx="292241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file format is automatically determined </a:t>
            </a:r>
            <a:endParaRPr lang="en-US" sz="1100" i="1">
              <a:cs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C0AD0D-109B-C8E0-CD7E-1A5464E3E988}"/>
              </a:ext>
            </a:extLst>
          </p:cNvPr>
          <p:cNvCxnSpPr>
            <a:cxnSpLocks/>
          </p:cNvCxnSpPr>
          <p:nvPr/>
        </p:nvCxnSpPr>
        <p:spPr>
          <a:xfrm flipV="1">
            <a:off x="5649311" y="2456791"/>
            <a:ext cx="203635" cy="1143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4CFB28-4646-7E77-7434-B303117D772D}"/>
              </a:ext>
            </a:extLst>
          </p:cNvPr>
          <p:cNvCxnSpPr>
            <a:cxnSpLocks/>
          </p:cNvCxnSpPr>
          <p:nvPr/>
        </p:nvCxnSpPr>
        <p:spPr>
          <a:xfrm flipV="1">
            <a:off x="7856483" y="2529051"/>
            <a:ext cx="302169" cy="1491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1ED4F7-F5BC-E9B3-813A-6208D807ECD8}"/>
              </a:ext>
            </a:extLst>
          </p:cNvPr>
          <p:cNvSpPr txBox="1"/>
          <p:nvPr/>
        </p:nvSpPr>
        <p:spPr>
          <a:xfrm>
            <a:off x="6603300" y="4029266"/>
            <a:ext cx="260053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Load the selected file as a "molecule"</a:t>
            </a:r>
            <a:endParaRPr lang="en-US" sz="1100" i="1"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19368-147C-539C-1925-7B54A8FC6BA2}"/>
              </a:ext>
            </a:extLst>
          </p:cNvPr>
          <p:cNvSpPr/>
          <p:nvPr/>
        </p:nvSpPr>
        <p:spPr>
          <a:xfrm>
            <a:off x="7843345" y="2294063"/>
            <a:ext cx="589627" cy="1750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CD174-A4D6-FD9F-7C7A-8DAFEC279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D50448-DF36-08D8-ACCB-77B74690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9562FA-2EAE-6D35-F4DF-25C50807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1500B6-D541-F084-D7BA-02B104B1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6C97FF2-F71E-78E0-88F9-4B73CCE2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Quick intro to VMD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71D07-6946-D0A0-BD15-9372B2E20032}"/>
              </a:ext>
            </a:extLst>
          </p:cNvPr>
          <p:cNvSpPr txBox="1"/>
          <p:nvPr/>
        </p:nvSpPr>
        <p:spPr>
          <a:xfrm>
            <a:off x="6021806" y="4743450"/>
            <a:ext cx="3031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User online manual</a:t>
            </a:r>
            <a:endParaRPr lang="en-US" sz="1000"/>
          </a:p>
          <a:p>
            <a:r>
              <a:rPr lang="en-US" sz="1000"/>
              <a:t>https://www.ks.uiuc.edu/Research/vmd/current/ug/</a:t>
            </a:r>
            <a:endParaRPr lang="en-US"/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7AE091-39A6-5E57-A5FE-AA1FF798A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559" y="1727134"/>
            <a:ext cx="3645569" cy="17099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485185-623D-27BF-12CA-A4840D78810D}"/>
              </a:ext>
            </a:extLst>
          </p:cNvPr>
          <p:cNvSpPr txBox="1"/>
          <p:nvPr/>
        </p:nvSpPr>
        <p:spPr>
          <a:xfrm>
            <a:off x="1472938" y="2170250"/>
            <a:ext cx="292241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Molecule ID</a:t>
            </a:r>
            <a:endParaRPr lang="en-US" sz="1100" i="1">
              <a:cs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F9A3BA-518F-9593-599B-82557476AFF5}"/>
              </a:ext>
            </a:extLst>
          </p:cNvPr>
          <p:cNvCxnSpPr/>
          <p:nvPr/>
        </p:nvCxnSpPr>
        <p:spPr>
          <a:xfrm>
            <a:off x="2345121" y="2299135"/>
            <a:ext cx="275896" cy="6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98A17AE-93E1-258E-A47C-EDA3FDA82431}"/>
              </a:ext>
            </a:extLst>
          </p:cNvPr>
          <p:cNvSpPr txBox="1"/>
          <p:nvPr/>
        </p:nvSpPr>
        <p:spPr>
          <a:xfrm>
            <a:off x="4435542" y="1158629"/>
            <a:ext cx="292241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# of atoms</a:t>
            </a:r>
            <a:endParaRPr lang="en-US" sz="1100" i="1">
              <a:cs typeface="Arial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61AA22-88CE-0AA0-98F0-B5CC9FE89A34}"/>
              </a:ext>
            </a:extLst>
          </p:cNvPr>
          <p:cNvCxnSpPr>
            <a:cxnSpLocks/>
          </p:cNvCxnSpPr>
          <p:nvPr/>
        </p:nvCxnSpPr>
        <p:spPr>
          <a:xfrm flipH="1">
            <a:off x="4782207" y="1379480"/>
            <a:ext cx="78828" cy="88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240448-4409-9913-0629-1D7CB70DC5D2}"/>
              </a:ext>
            </a:extLst>
          </p:cNvPr>
          <p:cNvCxnSpPr>
            <a:cxnSpLocks/>
          </p:cNvCxnSpPr>
          <p:nvPr/>
        </p:nvCxnSpPr>
        <p:spPr>
          <a:xfrm flipH="1">
            <a:off x="5504792" y="1432032"/>
            <a:ext cx="203638" cy="827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5FB8496-2FDA-71FC-52D0-67C0361A229B}"/>
              </a:ext>
            </a:extLst>
          </p:cNvPr>
          <p:cNvSpPr txBox="1"/>
          <p:nvPr/>
        </p:nvSpPr>
        <p:spPr>
          <a:xfrm>
            <a:off x="5289507" y="1191474"/>
            <a:ext cx="292241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# of frames</a:t>
            </a:r>
            <a:endParaRPr lang="en-US" sz="1100" i="1"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0C5801-6F15-B9BF-5C11-5672FFC5FC77}"/>
              </a:ext>
            </a:extLst>
          </p:cNvPr>
          <p:cNvSpPr txBox="1"/>
          <p:nvPr/>
        </p:nvSpPr>
        <p:spPr>
          <a:xfrm>
            <a:off x="947420" y="895870"/>
            <a:ext cx="292241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Open "graphical representation" sections</a:t>
            </a:r>
            <a:endParaRPr lang="en-US" sz="1100" i="1">
              <a:cs typeface="Arial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722D22-EB61-DE34-0EC3-616BBE851A52}"/>
              </a:ext>
            </a:extLst>
          </p:cNvPr>
          <p:cNvCxnSpPr>
            <a:cxnSpLocks/>
          </p:cNvCxnSpPr>
          <p:nvPr/>
        </p:nvCxnSpPr>
        <p:spPr>
          <a:xfrm>
            <a:off x="2423949" y="1188980"/>
            <a:ext cx="1241533" cy="755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BA04E07-3C2E-4607-0416-FDBC48A6DA69}"/>
              </a:ext>
            </a:extLst>
          </p:cNvPr>
          <p:cNvSpPr/>
          <p:nvPr/>
        </p:nvSpPr>
        <p:spPr>
          <a:xfrm>
            <a:off x="3547241" y="1985321"/>
            <a:ext cx="471385" cy="129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4A6A2D-F4C3-87E9-ED3C-6C65CA6A19F2}"/>
              </a:ext>
            </a:extLst>
          </p:cNvPr>
          <p:cNvCxnSpPr>
            <a:cxnSpLocks/>
          </p:cNvCxnSpPr>
          <p:nvPr/>
        </p:nvCxnSpPr>
        <p:spPr>
          <a:xfrm flipV="1">
            <a:off x="3534104" y="2548756"/>
            <a:ext cx="453257" cy="1202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4227B49-B95D-8FC6-DF18-2BE0DC7683DC}"/>
              </a:ext>
            </a:extLst>
          </p:cNvPr>
          <p:cNvSpPr txBox="1"/>
          <p:nvPr/>
        </p:nvSpPr>
        <p:spPr>
          <a:xfrm>
            <a:off x="2221799" y="3759939"/>
            <a:ext cx="292241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Molecule name (double click to rename it)</a:t>
            </a:r>
            <a:endParaRPr lang="en-US" sz="1100" i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8E25C-F169-928C-929B-8A91A5164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302874-7B4B-B13B-F3F7-09FB0CF5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C0E9B7-FEEE-D192-C524-91E76305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33424E-BD57-F01B-81E0-C9A6343B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9CB68A0-6B1D-2F78-A3E3-AE7F7554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Quick intro to VMD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33DB5-38BF-72A8-A34A-A86C6DB49222}"/>
              </a:ext>
            </a:extLst>
          </p:cNvPr>
          <p:cNvSpPr txBox="1"/>
          <p:nvPr/>
        </p:nvSpPr>
        <p:spPr>
          <a:xfrm>
            <a:off x="6021806" y="4743450"/>
            <a:ext cx="3031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Arial"/>
              </a:rPr>
              <a:t>User online manual</a:t>
            </a:r>
            <a:endParaRPr lang="en-US" sz="1000"/>
          </a:p>
          <a:p>
            <a:r>
              <a:rPr lang="en-US" sz="1000"/>
              <a:t>https://www.ks.uiuc.edu/Research/vmd/current/ug/</a:t>
            </a:r>
            <a:endParaRPr lang="en-US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7F09BE-F8F5-EA57-89DE-98DDB17D7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164" y="665545"/>
            <a:ext cx="2067452" cy="4304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03230C-0FDE-2DC9-F776-BF2EFD2E0A8B}"/>
              </a:ext>
            </a:extLst>
          </p:cNvPr>
          <p:cNvSpPr txBox="1"/>
          <p:nvPr/>
        </p:nvSpPr>
        <p:spPr>
          <a:xfrm>
            <a:off x="1637162" y="2262215"/>
            <a:ext cx="1766277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Selected representation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771C73-FA5F-3619-9D12-8C09A3116140}"/>
              </a:ext>
            </a:extLst>
          </p:cNvPr>
          <p:cNvCxnSpPr>
            <a:cxnSpLocks/>
          </p:cNvCxnSpPr>
          <p:nvPr/>
        </p:nvCxnSpPr>
        <p:spPr>
          <a:xfrm flipV="1">
            <a:off x="2656856" y="1707845"/>
            <a:ext cx="860533" cy="604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903D41-FF25-7968-BEA4-31A76676ADB9}"/>
              </a:ext>
            </a:extLst>
          </p:cNvPr>
          <p:cNvSpPr txBox="1"/>
          <p:nvPr/>
        </p:nvSpPr>
        <p:spPr>
          <a:xfrm>
            <a:off x="1361265" y="3444628"/>
            <a:ext cx="1674311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Change drowing style</a:t>
            </a:r>
            <a:endParaRPr lang="en-US" sz="1100" i="1">
              <a:cs typeface="Arial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0D32CC-76DF-E60D-047C-CBB90FACBB79}"/>
              </a:ext>
            </a:extLst>
          </p:cNvPr>
          <p:cNvCxnSpPr>
            <a:cxnSpLocks/>
          </p:cNvCxnSpPr>
          <p:nvPr/>
        </p:nvCxnSpPr>
        <p:spPr>
          <a:xfrm flipV="1">
            <a:off x="2102070" y="3330463"/>
            <a:ext cx="1300653" cy="144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148B42B-7FBF-7E67-3E51-8D6AEA679D8F}"/>
              </a:ext>
            </a:extLst>
          </p:cNvPr>
          <p:cNvSpPr txBox="1"/>
          <p:nvPr/>
        </p:nvSpPr>
        <p:spPr>
          <a:xfrm>
            <a:off x="816041" y="731645"/>
            <a:ext cx="221953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Select molecule to which apply representation method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1FC74E-DD0A-1B0C-4805-3D5195C4419F}"/>
              </a:ext>
            </a:extLst>
          </p:cNvPr>
          <p:cNvCxnSpPr>
            <a:cxnSpLocks/>
          </p:cNvCxnSpPr>
          <p:nvPr/>
        </p:nvCxnSpPr>
        <p:spPr>
          <a:xfrm>
            <a:off x="2906475" y="926139"/>
            <a:ext cx="381002" cy="157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DCC5ABC-9865-C8D2-686B-8D76AFCAF6A6}"/>
              </a:ext>
            </a:extLst>
          </p:cNvPr>
          <p:cNvCxnSpPr>
            <a:cxnSpLocks/>
          </p:cNvCxnSpPr>
          <p:nvPr/>
        </p:nvCxnSpPr>
        <p:spPr>
          <a:xfrm flipH="1">
            <a:off x="3826130" y="2371310"/>
            <a:ext cx="1799899" cy="118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494B2D8-8C9C-5554-670E-3833893EC9B5}"/>
              </a:ext>
            </a:extLst>
          </p:cNvPr>
          <p:cNvSpPr txBox="1"/>
          <p:nvPr/>
        </p:nvSpPr>
        <p:spPr>
          <a:xfrm>
            <a:off x="5670508" y="2124267"/>
            <a:ext cx="353989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Atom selection interface </a:t>
            </a:r>
            <a:br>
              <a:rPr lang="en-US" sz="1100" i="1">
                <a:cs typeface="Arial"/>
              </a:rPr>
            </a:br>
            <a:r>
              <a:rPr lang="en-US" sz="1100" i="1">
                <a:cs typeface="Arial"/>
              </a:rPr>
              <a:t>("all" -&gt; all atoms are affected by this representation)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BA4546-2754-4F3C-CDC2-D6C3C3A698C0}"/>
              </a:ext>
            </a:extLst>
          </p:cNvPr>
          <p:cNvSpPr txBox="1"/>
          <p:nvPr/>
        </p:nvSpPr>
        <p:spPr>
          <a:xfrm>
            <a:off x="1637164" y="1368835"/>
            <a:ext cx="176627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Create a new representation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FE2E5B-DF16-5457-649E-76EAE7CAA4B8}"/>
              </a:ext>
            </a:extLst>
          </p:cNvPr>
          <p:cNvCxnSpPr>
            <a:cxnSpLocks/>
          </p:cNvCxnSpPr>
          <p:nvPr/>
        </p:nvCxnSpPr>
        <p:spPr>
          <a:xfrm flipV="1">
            <a:off x="2702837" y="1372828"/>
            <a:ext cx="670034" cy="183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AAEE41-F2A9-D190-6C5C-5F0A269816E9}"/>
              </a:ext>
            </a:extLst>
          </p:cNvPr>
          <p:cNvCxnSpPr>
            <a:cxnSpLocks/>
          </p:cNvCxnSpPr>
          <p:nvPr/>
        </p:nvCxnSpPr>
        <p:spPr>
          <a:xfrm flipH="1" flipV="1">
            <a:off x="3878681" y="2949379"/>
            <a:ext cx="1694795" cy="223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CAA8A9E-A08E-D2D1-9CCA-AAE05C6A598E}"/>
              </a:ext>
            </a:extLst>
          </p:cNvPr>
          <p:cNvSpPr txBox="1"/>
          <p:nvPr/>
        </p:nvSpPr>
        <p:spPr>
          <a:xfrm>
            <a:off x="6058077" y="1237456"/>
            <a:ext cx="1766277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Delete representation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AEE8E3-4E28-A480-2617-629FDAE8639F}"/>
              </a:ext>
            </a:extLst>
          </p:cNvPr>
          <p:cNvCxnSpPr>
            <a:cxnSpLocks/>
          </p:cNvCxnSpPr>
          <p:nvPr/>
        </p:nvCxnSpPr>
        <p:spPr>
          <a:xfrm flipH="1" flipV="1">
            <a:off x="5284440" y="1339983"/>
            <a:ext cx="775139" cy="39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7165AF4-5975-322C-D1B0-4A6977D02F16}"/>
              </a:ext>
            </a:extLst>
          </p:cNvPr>
          <p:cNvSpPr txBox="1"/>
          <p:nvPr/>
        </p:nvSpPr>
        <p:spPr>
          <a:xfrm>
            <a:off x="5631095" y="3063627"/>
            <a:ext cx="3145759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Color method</a:t>
            </a:r>
            <a:br>
              <a:rPr lang="en-US" sz="1100" i="1">
                <a:cs typeface="Arial"/>
              </a:rPr>
            </a:br>
            <a:r>
              <a:rPr lang="en-US" sz="1100" i="1">
                <a:cs typeface="Arial"/>
              </a:rPr>
              <a:t>(Color is assigned based on the atom name)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A29F2AA-A66D-1D59-1F9F-A29A768433E0}"/>
              </a:ext>
            </a:extLst>
          </p:cNvPr>
          <p:cNvSpPr/>
          <p:nvPr/>
        </p:nvSpPr>
        <p:spPr>
          <a:xfrm>
            <a:off x="3330466" y="2615942"/>
            <a:ext cx="517368" cy="142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B841A-094F-6FB2-469A-C7D572AAA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F73C73-6597-ABC5-B5DD-7B2790A9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B1CD91-CAC9-F5DC-9241-FD565C0C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12A15A-073D-04DB-6B91-F257B008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9F7FFA3-3D5C-8866-DA84-35BCD1E0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Typical VMD state for FAPbI</a:t>
            </a:r>
            <a:r>
              <a:rPr lang="en-US" baseline="-25000">
                <a:latin typeface="Franklin Gothic Demi Cond"/>
                <a:cs typeface="Arial"/>
              </a:rPr>
              <a:t>3</a:t>
            </a:r>
            <a:endParaRPr lang="en-US" baseline="-25000"/>
          </a:p>
        </p:txBody>
      </p:sp>
      <p:pic>
        <p:nvPicPr>
          <p:cNvPr id="6" name="Picture 5" descr="A close-up of a structure&#10;&#10;AI-generated content may be incorrect.">
            <a:extLst>
              <a:ext uri="{FF2B5EF4-FFF2-40B4-BE49-F238E27FC236}">
                <a16:creationId xmlns:a16="http://schemas.microsoft.com/office/drawing/2014/main" id="{643F36AB-1C2A-1CD4-5F2F-408ECDE4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56" y="607670"/>
            <a:ext cx="5754232" cy="45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36A0-7746-4BCC-3DBA-A376DCC44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1AFC40-5D71-8E6F-0564-3D487538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70A75A-7B5E-184D-0749-C07054EB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43001D-BAE5-56B3-4015-CC34293C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8AC2267-965D-870D-D674-566F7E01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Typical VMD state for FAPbI</a:t>
            </a:r>
            <a:r>
              <a:rPr lang="en-US" baseline="-25000">
                <a:latin typeface="Franklin Gothic Demi Cond"/>
                <a:cs typeface="Arial"/>
              </a:rPr>
              <a:t>3</a:t>
            </a:r>
            <a:endParaRPr lang="en-US" baseline="-250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1BEBCB2-6879-7744-B41F-A66CADD9A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26" y="676337"/>
            <a:ext cx="2357663" cy="4297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67F21-44F1-5C27-91E6-61AA1E092E00}"/>
              </a:ext>
            </a:extLst>
          </p:cNvPr>
          <p:cNvSpPr txBox="1"/>
          <p:nvPr/>
        </p:nvSpPr>
        <p:spPr>
          <a:xfrm>
            <a:off x="5296078" y="1427955"/>
            <a:ext cx="354646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Atoms with name "I" represented with CPK method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D20222-5C35-CB23-2B53-BC4494D67E74}"/>
              </a:ext>
            </a:extLst>
          </p:cNvPr>
          <p:cNvCxnSpPr>
            <a:cxnSpLocks/>
          </p:cNvCxnSpPr>
          <p:nvPr/>
        </p:nvCxnSpPr>
        <p:spPr>
          <a:xfrm flipH="1" flipV="1">
            <a:off x="4450181" y="1556758"/>
            <a:ext cx="8473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1BE82D-A3C2-5EC3-537F-07B65868A81E}"/>
              </a:ext>
            </a:extLst>
          </p:cNvPr>
          <p:cNvSpPr txBox="1"/>
          <p:nvPr/>
        </p:nvSpPr>
        <p:spPr>
          <a:xfrm>
            <a:off x="500733" y="1447662"/>
            <a:ext cx="165460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To represent the octahedra framework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B6A7-4A1F-C7B5-887D-57718ED194D1}"/>
              </a:ext>
            </a:extLst>
          </p:cNvPr>
          <p:cNvCxnSpPr>
            <a:cxnSpLocks/>
          </p:cNvCxnSpPr>
          <p:nvPr/>
        </p:nvCxnSpPr>
        <p:spPr>
          <a:xfrm flipV="1">
            <a:off x="2019666" y="1655295"/>
            <a:ext cx="775135" cy="1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08361FF-EEB3-CC20-D9BD-34DBDE1E94DF}"/>
              </a:ext>
            </a:extLst>
          </p:cNvPr>
          <p:cNvSpPr/>
          <p:nvPr/>
        </p:nvSpPr>
        <p:spPr>
          <a:xfrm>
            <a:off x="3238500" y="3699822"/>
            <a:ext cx="1331920" cy="1881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55BD25-E82F-9B29-CC4D-E21B715952CC}"/>
              </a:ext>
            </a:extLst>
          </p:cNvPr>
          <p:cNvCxnSpPr>
            <a:cxnSpLocks/>
          </p:cNvCxnSpPr>
          <p:nvPr/>
        </p:nvCxnSpPr>
        <p:spPr>
          <a:xfrm flipV="1">
            <a:off x="4574993" y="3783639"/>
            <a:ext cx="775135" cy="1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88DDF6F-4E26-0C55-A34C-3437968CB784}"/>
              </a:ext>
            </a:extLst>
          </p:cNvPr>
          <p:cNvSpPr txBox="1"/>
          <p:nvPr/>
        </p:nvSpPr>
        <p:spPr>
          <a:xfrm>
            <a:off x="5381474" y="3661403"/>
            <a:ext cx="354646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All atoms within 3.6 A distance to the selected atoms (Pb) are connected through polyhedra.</a:t>
            </a:r>
          </a:p>
        </p:txBody>
      </p:sp>
    </p:spTree>
    <p:extLst>
      <p:ext uri="{BB962C8B-B14F-4D97-AF65-F5344CB8AC3E}">
        <p14:creationId xmlns:p14="http://schemas.microsoft.com/office/powerpoint/2010/main" val="41611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F2B70-B2AA-2B71-4601-569C5E14B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CA2C9E-787B-D0B8-10F2-000F39E8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VMD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2D7BF0-DBB0-AF76-6766-FA2B3639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C68274-E384-15E0-2CC0-CA5510E2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110FD8D-964A-B0C3-92EA-8399CCBB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Typical VMD state for FAPbI</a:t>
            </a:r>
            <a:r>
              <a:rPr lang="en-US" baseline="-25000">
                <a:latin typeface="Franklin Gothic Demi Cond"/>
                <a:cs typeface="Arial"/>
              </a:rPr>
              <a:t>3</a:t>
            </a:r>
            <a:endParaRPr lang="en-US" baseline="-250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AC2E1CC-8E14-58DA-937E-C6F00E94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315" y="676337"/>
            <a:ext cx="2319685" cy="42972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28449A-1DFF-0196-6C1F-4076953714AD}"/>
              </a:ext>
            </a:extLst>
          </p:cNvPr>
          <p:cNvSpPr/>
          <p:nvPr/>
        </p:nvSpPr>
        <p:spPr>
          <a:xfrm>
            <a:off x="4122821" y="2731280"/>
            <a:ext cx="453615" cy="2182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15566A-F2B8-67DE-5486-620A774EA3F1}"/>
              </a:ext>
            </a:extLst>
          </p:cNvPr>
          <p:cNvCxnSpPr>
            <a:cxnSpLocks/>
          </p:cNvCxnSpPr>
          <p:nvPr/>
        </p:nvCxnSpPr>
        <p:spPr>
          <a:xfrm flipV="1">
            <a:off x="4581009" y="2833144"/>
            <a:ext cx="775135" cy="1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017DD1-45B8-3279-EBBE-7F91CD1B4CF6}"/>
              </a:ext>
            </a:extLst>
          </p:cNvPr>
          <p:cNvSpPr txBox="1"/>
          <p:nvPr/>
        </p:nvSpPr>
        <p:spPr>
          <a:xfrm>
            <a:off x="5387490" y="2614656"/>
            <a:ext cx="3546465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This section allows to show the periodic images of the supercell for the selected representation. </a:t>
            </a:r>
            <a:endParaRPr lang="en-US"/>
          </a:p>
          <a:p>
            <a:r>
              <a:rPr lang="en-US" sz="1100" b="1" i="1">
                <a:cs typeface="Arial"/>
              </a:rPr>
              <a:t>This requires the cell vectors to be defined first 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F94F4D-F0F5-A58C-BA40-9AD64D936142}"/>
              </a:ext>
            </a:extLst>
          </p:cNvPr>
          <p:cNvCxnSpPr>
            <a:cxnSpLocks/>
          </p:cNvCxnSpPr>
          <p:nvPr/>
        </p:nvCxnSpPr>
        <p:spPr>
          <a:xfrm flipH="1" flipV="1">
            <a:off x="2372312" y="3422691"/>
            <a:ext cx="638575" cy="170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CAF3BB-0F6E-C552-0778-54D0261110EF}"/>
              </a:ext>
            </a:extLst>
          </p:cNvPr>
          <p:cNvSpPr txBox="1"/>
          <p:nvPr/>
        </p:nvSpPr>
        <p:spPr>
          <a:xfrm>
            <a:off x="123674" y="3095918"/>
            <a:ext cx="248768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Show periodic images on z-direction 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D3EA18-3857-C218-0C78-A6FA8FBA669B}"/>
              </a:ext>
            </a:extLst>
          </p:cNvPr>
          <p:cNvCxnSpPr>
            <a:cxnSpLocks/>
          </p:cNvCxnSpPr>
          <p:nvPr/>
        </p:nvCxnSpPr>
        <p:spPr>
          <a:xfrm flipH="1">
            <a:off x="2185823" y="4098119"/>
            <a:ext cx="849127" cy="118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97594D-3038-0FE1-4E7D-938A6BB8958F}"/>
              </a:ext>
            </a:extLst>
          </p:cNvPr>
          <p:cNvSpPr txBox="1"/>
          <p:nvPr/>
        </p:nvSpPr>
        <p:spPr>
          <a:xfrm>
            <a:off x="731268" y="4070475"/>
            <a:ext cx="155523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# of periodic images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E0B55E-D9B0-110D-D356-6B1EFDC987DF}"/>
              </a:ext>
            </a:extLst>
          </p:cNvPr>
          <p:cNvCxnSpPr>
            <a:cxnSpLocks/>
          </p:cNvCxnSpPr>
          <p:nvPr/>
        </p:nvCxnSpPr>
        <p:spPr>
          <a:xfrm flipH="1" flipV="1">
            <a:off x="2282074" y="3747544"/>
            <a:ext cx="734828" cy="43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5AA7C2-283E-4C12-87B9-FAC13206C99C}"/>
              </a:ext>
            </a:extLst>
          </p:cNvPr>
          <p:cNvSpPr txBox="1"/>
          <p:nvPr/>
        </p:nvSpPr>
        <p:spPr>
          <a:xfrm>
            <a:off x="731268" y="3619291"/>
            <a:ext cx="248768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cs typeface="Arial"/>
              </a:rPr>
              <a:t>Show the supercell too</a:t>
            </a:r>
          </a:p>
        </p:txBody>
      </p:sp>
    </p:spTree>
    <p:extLst>
      <p:ext uri="{BB962C8B-B14F-4D97-AF65-F5344CB8AC3E}">
        <p14:creationId xmlns:p14="http://schemas.microsoft.com/office/powerpoint/2010/main" val="10040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FL_General_presentation_202403_EN_FULL" id="{EAFA75F3-8B21-EB4C-B638-E353D58330D3}" vid="{D78AEC0C-4C86-FC40-9085-617BDC5620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19</TotalTime>
  <Words>3270</Words>
  <Application>Microsoft Macintosh PowerPoint</Application>
  <PresentationFormat>On-screen Show (16:9)</PresentationFormat>
  <Paragraphs>590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Arial,Sans-Serif</vt:lpstr>
      <vt:lpstr>Franklin Gothic Demi Cond</vt:lpstr>
      <vt:lpstr>Helvetica Neue</vt:lpstr>
      <vt:lpstr>Menlo</vt:lpstr>
      <vt:lpstr>Wingdings</vt:lpstr>
      <vt:lpstr>Thème Office</vt:lpstr>
      <vt:lpstr>Advanced simulations  of solar cell devices</vt:lpstr>
      <vt:lpstr>Getting structure files</vt:lpstr>
      <vt:lpstr>Quick intro to VMD</vt:lpstr>
      <vt:lpstr>Quick intro to VMD</vt:lpstr>
      <vt:lpstr>Quick intro to VMD</vt:lpstr>
      <vt:lpstr>Quick intro to VMD</vt:lpstr>
      <vt:lpstr>Typical VMD state for FAPbI3</vt:lpstr>
      <vt:lpstr>Typical VMD state for FAPbI3</vt:lpstr>
      <vt:lpstr>Typical VMD state for FAPbI3</vt:lpstr>
      <vt:lpstr>Setting the PBC with VMD</vt:lpstr>
      <vt:lpstr>Setting the PBC with VMD</vt:lpstr>
      <vt:lpstr>Setting the PBC with VMD</vt:lpstr>
      <vt:lpstr>Selections with tcl scripting</vt:lpstr>
      <vt:lpstr>Selections with tcl scripting</vt:lpstr>
      <vt:lpstr>Mouse actions</vt:lpstr>
      <vt:lpstr>Ab-initio software input (CP2K)</vt:lpstr>
      <vt:lpstr>Ab-initio software input (CP2K)</vt:lpstr>
      <vt:lpstr>Ab-initio software input (CP2K)</vt:lpstr>
      <vt:lpstr>Ab-initio software input (CP2K)</vt:lpstr>
      <vt:lpstr>Ab-initio software input (CP2K)</vt:lpstr>
      <vt:lpstr>Basic linux commands</vt:lpstr>
      <vt:lpstr>File editing</vt:lpstr>
      <vt:lpstr>How access Helvetios</vt:lpstr>
      <vt:lpstr>How access Helvetios</vt:lpstr>
      <vt:lpstr>How run on Helvetios</vt:lpstr>
      <vt:lpstr>FAPbI3 2x2x2 ENERGY CALCULATION</vt:lpstr>
      <vt:lpstr>FAPbI3 2x2x2 ENERGY CALCULATION</vt:lpstr>
      <vt:lpstr>FAPbI3 2x2x2 ENERGY CALCULATION</vt:lpstr>
      <vt:lpstr>FAPbI3 2x2x2 ENERGY CALCULATION</vt:lpstr>
      <vt:lpstr>PBE0 hybrid functional</vt:lpstr>
      <vt:lpstr>PBE0 hybrid functional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Virginia Carnevali</dc:creator>
  <cp:lastModifiedBy>Virginia Carnevali</cp:lastModifiedBy>
  <cp:revision>3</cp:revision>
  <cp:lastPrinted>2019-06-19T13:21:30Z</cp:lastPrinted>
  <dcterms:created xsi:type="dcterms:W3CDTF">2025-03-18T10:01:53Z</dcterms:created>
  <dcterms:modified xsi:type="dcterms:W3CDTF">2025-03-19T08:43:00Z</dcterms:modified>
</cp:coreProperties>
</file>