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147470157" r:id="rId2"/>
    <p:sldId id="2147470175" r:id="rId3"/>
    <p:sldId id="2147470161" r:id="rId4"/>
    <p:sldId id="2147470162" r:id="rId5"/>
    <p:sldId id="2147470163" r:id="rId6"/>
    <p:sldId id="2147470164" r:id="rId7"/>
    <p:sldId id="2147470166" r:id="rId8"/>
    <p:sldId id="2147470167" r:id="rId9"/>
    <p:sldId id="2147470169" r:id="rId10"/>
    <p:sldId id="2147470170" r:id="rId11"/>
    <p:sldId id="2147470172" r:id="rId12"/>
    <p:sldId id="2147470173" r:id="rId13"/>
    <p:sldId id="2147470168" r:id="rId14"/>
    <p:sldId id="2147470174" r:id="rId15"/>
    <p:sldId id="2147470178" r:id="rId16"/>
    <p:sldId id="2147470179" r:id="rId17"/>
    <p:sldId id="2147470176" r:id="rId18"/>
    <p:sldId id="2147470177" r:id="rId19"/>
    <p:sldId id="2147470180" r:id="rId20"/>
    <p:sldId id="2147470181" r:id="rId21"/>
    <p:sldId id="2147470182" r:id="rId22"/>
    <p:sldId id="2147470183" r:id="rId23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73" userDrawn="1">
          <p15:clr>
            <a:srgbClr val="A4A3A4"/>
          </p15:clr>
        </p15:guide>
        <p15:guide id="4" pos="136" userDrawn="1">
          <p15:clr>
            <a:srgbClr val="A4A3A4"/>
          </p15:clr>
        </p15:guide>
        <p15:guide id="5" pos="419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2020"/>
    <a:srgbClr val="B51F1F"/>
    <a:srgbClr val="413C39"/>
    <a:srgbClr val="007480"/>
    <a:srgbClr val="F1F7FC"/>
    <a:srgbClr val="00FF73"/>
    <a:srgbClr val="4B8FCC"/>
    <a:srgbClr val="EAF0D8"/>
    <a:srgbClr val="00677B"/>
    <a:srgbClr val="070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5D188-5A9E-3C48-BEE6-4DFA1F4293C5}" v="1" dt="2025-03-12T08:43:48.095"/>
    <p1510:client id="{CD15CF72-7353-1194-7ADF-7681004C1FCD}" v="2" dt="2025-03-11T21:31:55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94658"/>
  </p:normalViewPr>
  <p:slideViewPr>
    <p:cSldViewPr snapToGrid="0">
      <p:cViewPr varScale="1">
        <p:scale>
          <a:sx n="160" d="100"/>
          <a:sy n="160" d="100"/>
        </p:scale>
        <p:origin x="696" y="176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90"/>
        <p:guide pos="2160"/>
        <p:guide orient="horz" pos="373"/>
        <p:guide pos="136"/>
        <p:guide pos="419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NAME EVENT / NAME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65E91-54C5-BF47-91BF-2E2A520F920D}" type="datetime1">
              <a:rPr lang="fr-CH" smtClean="0">
                <a:latin typeface="Arial" panose="020B0604020202020204" pitchFamily="34" charset="0"/>
              </a:rPr>
              <a:t>12.03.25</a:t>
            </a:fld>
            <a:endParaRPr lang="fr-CH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Speaker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NAME EVENT / NAME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518" y="619273"/>
            <a:ext cx="6436964" cy="36207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82B6D-516F-7F06-5522-0F918D1EB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668949-A02F-CDFC-A63B-CD2D72BDD4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CAD960-618B-6234-9D44-B1343BB9F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0A905A7-C340-4683-CA67-E30FE00FE7D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E9323-4883-B335-D677-776AB76E17E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57CEF-E85B-3C4F-D690-FCD6229279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2936E-2D05-CF5C-CAC1-F41C82D75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72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95C5C-B18D-8B57-C65F-2EBCDC58A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A7533B-93C7-934A-21EA-CF1B1EA95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65BC27-1FA1-F0EA-CD34-0FCECD42C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33E5793-F93E-EDB7-6DC5-40E95A19668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DDB5B-5C38-76BA-8082-A047D0B534C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D20FC-C6A3-3F41-2150-C9069569EB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AD08F-B3A5-3FC2-9180-D1878F1B2A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179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A1DE5-2823-B872-F392-AFD2CF488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2F9292-634F-6CA4-472F-568F7D35D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3B094B-EF4A-C9F2-E67D-2C9C40C3E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FB8D01B-4294-BB8E-52A8-02804180672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B7504-B4F3-4988-9513-50A02C1EE19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4731B-FAF5-3612-226D-A84ADDA0D9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3E912-2F73-B01B-1463-0FF867E46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357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D2FA2-017C-9572-38A3-D74031A0E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9C8408-CE02-2F37-4DBB-8EC430AB78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8B36F2-F899-0543-F517-4DED454CB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FDB0BC5-FEB8-B2F6-3FA2-9166658F7C0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DB372-53BC-1ABD-E42F-A83BAFE1215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FEBBD-A356-12A9-2540-BE34147F0B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C1992-E98B-8D5B-EF9C-3778E18F2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802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67BA5-C9C3-4828-905E-FDE34B0DD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41325D-D0F9-B1FC-F9F3-68602630E8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DD251A-F33C-1330-25E6-DB203E298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FBFF0C8-28A6-2D62-3B74-FA816AB4744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6234B-7508-8A7E-C1A1-A09961A0F2B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FDF1E-D82A-A2B2-6AE2-D29B31D645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33F81-265D-000F-786F-170F1EC1B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275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1A2B8-9604-506B-A01A-BE5E69AB1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65F489-FFF0-2A2F-A3BD-63C067779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94041D-04C6-A30E-75B3-BDDF6DA3C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EBB0852-01AB-F5BB-48EA-FAE07711C29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139F1-7910-2397-61C3-081B07FBE75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314A3-6418-C16C-3E6B-964611E69B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BC9B4-BBEE-31D7-76CB-DDF365AE4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475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EC100-13CA-B63B-75AD-27EA5114C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7D3493-7A61-DEE4-1C17-6E2BDC0DA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E530A2-A511-949B-004A-78325B8F5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Example of check of the basis set size effects – chemical challenge of photoexcited reaction furane 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04CC731-5F01-415A-66FB-644ECAEF425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D25F7-1176-8F29-4D38-74E7C10B9E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0E397-6644-005C-D0B7-A14D58632A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0FFFE-2A44-1A96-9A88-B35A15785B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359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D4613-7182-FA93-B2B9-BF69A61F2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3B6ED0-E47F-18AA-DEA8-AB62D4FCF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177C11-2992-77F3-79AA-CC6614467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86ABF53-025C-B669-C5BE-4182C5EB2A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3C39C-819F-E77F-02DB-3FB8D551F4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BDAEB-231F-00FB-92A3-FA82DB610E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58997-2430-EA41-CB78-26A4CC140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162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26940-A72D-3747-AE88-D6678004A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C4D580-2D0E-98B1-BA16-57E404A67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0D07F0-5704-D990-3995-A1E3AC70D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0A0526D-143D-2CF6-80FC-A5ADE19E19D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C552F-1B70-5AB4-AB0C-9C8A93302C0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7DE4A-0CEB-7BF4-2FD6-B5729E47FE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8B7BD-9F8E-F986-7738-B28B911C5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041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02B5E-A0EC-D5AA-7996-F8DA9496F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96FD99-3F56-05C1-1161-B9918C47C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5AB683-59F2-B7DD-A1C6-84D4D4AA5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3D44BCA-75CF-9F6D-5067-6066C35C655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6EFDA-6E0B-ACA1-E231-5F171B8970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FC68D-7160-C1E6-73B6-F9D2C572FE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4CB5D-9B35-8689-927C-4CA3D738DE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47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5D235-77E1-5943-5FC2-BBCB8F3BC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020423-B9B5-0386-4FDA-7276AF621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C22BC-87F6-4010-2CFE-B33852296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98150AA-1925-36F3-B341-CA9FE775EB2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0CFEB-70AE-3BC4-63EC-EF2AB1174F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817F3-D1DB-EE4B-65B2-F850341472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E21E8-BD64-C04B-6B0A-42BA1564B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73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2E612-4D18-CF48-23EE-E56199D0E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CB3B5E-6714-439C-35AA-02CE6C630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4F7486-6973-FD3E-7445-86702AD32A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2A2DF81-286E-7AD2-0695-DC59295E2F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78194-10F3-73BA-BD74-531BEF037A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CA9F5-860F-7324-D308-99ECE7D8F5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4024-D0B2-B665-415A-C497B2028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208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824C3-AA67-D83D-9C83-E994918BD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B3E502-AE51-62DC-61B9-7FB183B91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F5E951-53F9-2BE6-0F44-BB80F93DC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7ECECE8-9743-5C7E-C482-471C6B92EA1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418F0-4B44-223E-1FAA-9C63D0F916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C02A7-86D1-11A8-2E6B-BF63CF0882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020EE-6C4E-7FD3-4558-E1ECBE495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45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2C938-602C-9C9F-7F2D-06CC36F56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B16D5D-519B-9EC9-86A4-0A2DA23595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3FE1DA-FF9A-3AD9-370A-C79D499FC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C6747A6-F6F2-E42E-D6BD-CE961B479F1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A67C8-04BB-35BB-38B8-B2D681E1D17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CC97D-2419-A13D-15FD-B0CD0E340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73141-7A61-2E49-307F-CDB32FCE4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15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7C769-EB47-DE36-DA06-8CC1EDE50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5B6F24-129E-9B28-B36C-7E024D0EEE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79CBCA-E2D2-85E4-5B69-CE21BC5FA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DEEEDC7-3DF9-D49D-71AD-09283F2037F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332A6-2162-E234-8E49-49F43AB996B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C031-F59C-F071-BD66-A4AAFECC0A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FB4C8-2230-1446-2FBB-20B3A2164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79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CC7F4-090E-AA77-1F07-EF1ABBA43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F582C2-1BD5-24C8-A495-829B99583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E30E8F-2941-B341-7D24-86AD0D75F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D7FE007-2B9B-1E4B-5D2F-8D6CFA9A57E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65FBC-B7B0-F801-7C31-4B8A21EFC6D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56E02-2798-43D2-BCFF-739EE74D7D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29E55-9F4F-5C60-25C0-0267950E5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706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FD6A3-C92B-D324-2C83-DB0D1AD7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9D3324-E2E8-2902-97B9-8B71E00E75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585EC9-783F-0991-73E7-318512E11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06A6581-37EC-9ACB-C27F-967E2058ED5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22399-56C3-7059-3513-04CEC0F91FA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89510-AC0A-7EC9-B72A-8B0E904FF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B6311-C3CE-2556-7DA1-04A5D0BC9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529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F8EF6-AB26-35C2-0F59-04614086C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09F71F-4713-5AB4-AEE0-91BEF774B6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39619E-7705-9745-E7A1-EE961658D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F93C4B1-E861-0DE8-D027-52860048034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A7BF6-CB93-A75E-118C-6CB3F700D9A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0F45F-9929-F1D8-9ABB-12DD1B89AF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35376-F831-A739-95AB-7439D747F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825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5DC7B-5EC7-98D6-D636-B0EE8679E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C6C327-596B-EBEC-C7E5-FE8F2C766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822764-DABB-2B97-A763-5AE62136E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EE601D2-AF85-3465-AE74-5A31BE8FED8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4A8D8-945E-AE29-314E-0142AE2F144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DC860-E7B4-7E88-3F45-43E3EA1B2C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B53A0-9170-5686-1DC1-418EF22084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02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132BD-ED20-6036-7DEE-FCB26B454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AA4444-3B3B-CFC9-9ED4-970853C577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A238A6-7D94-7879-0D26-B3BF6F98DF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4076F2D-6EDA-928B-A41F-D5B947B1172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7E880-1E09-74EE-012F-C3D764F9FA4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E4B35-DE70-49D2-3C00-8F02ABA16A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FB842-27D6-A91E-FDF7-409E7BF24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34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C120B-B2AC-176E-7E4F-2CF573129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0E365B-0408-86CD-90AB-0989BB672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D2251A-9591-2D11-15D8-0CDB5A56B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3C54E2E-FC9D-7428-34C1-8E843104CF9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E38F1-5074-8B54-C94E-7C9E88CF15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12.03.25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C9FE0-B2E7-7718-88F8-05E51BC8CF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135D4-2382-16A9-2B96-22716DA05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54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6" y="0"/>
            <a:ext cx="8239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4" y="2571751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4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9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en-GB" noProof="0"/>
              <a:t>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noProof="0"/>
              <a:t>WELCOME TO EPFL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noProof="0"/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3" r:id="rId3"/>
    <p:sldLayoutId id="2147483681" r:id="rId4"/>
    <p:sldLayoutId id="2147483673" r:id="rId5"/>
    <p:sldLayoutId id="2147483685" r:id="rId6"/>
    <p:sldLayoutId id="2147483662" r:id="rId7"/>
    <p:sldLayoutId id="2147483674" r:id="rId8"/>
    <p:sldLayoutId id="2147483675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8.png"/><Relationship Id="rId3" Type="http://schemas.openxmlformats.org/officeDocument/2006/relationships/image" Target="../media/image510.png"/><Relationship Id="rId7" Type="http://schemas.openxmlformats.org/officeDocument/2006/relationships/image" Target="../media/image90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11" Type="http://schemas.openxmlformats.org/officeDocument/2006/relationships/image" Target="../media/image130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0.png"/><Relationship Id="rId11" Type="http://schemas.openxmlformats.org/officeDocument/2006/relationships/image" Target="../media/image23.png"/><Relationship Id="rId5" Type="http://schemas.openxmlformats.org/officeDocument/2006/relationships/image" Target="../media/image170.png"/><Relationship Id="rId10" Type="http://schemas.openxmlformats.org/officeDocument/2006/relationships/image" Target="../media/image22.png"/><Relationship Id="rId4" Type="http://schemas.openxmlformats.org/officeDocument/2006/relationships/image" Target="../media/image160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2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00E5E686-2DA3-5040-3559-793E655407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019" r="4019"/>
          <a:stretch/>
        </p:blipFill>
        <p:spPr>
          <a:xfrm>
            <a:off x="1331950" y="0"/>
            <a:ext cx="7812013" cy="4948238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67168984-25A8-B1AA-648C-4C8218CE4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</p:spPr>
        <p:txBody>
          <a:bodyPr/>
          <a:lstStyle/>
          <a:p>
            <a:r>
              <a:rPr lang="en-US"/>
              <a:t>Advanced simulations </a:t>
            </a:r>
            <a:br>
              <a:rPr lang="en-US"/>
            </a:br>
            <a:r>
              <a:rPr lang="en-US"/>
              <a:t>of solar cell devices</a:t>
            </a:r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37C2E2E2-E1B7-A6BB-EB14-8D4F5EEFE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</p:spPr>
        <p:txBody>
          <a:bodyPr/>
          <a:lstStyle/>
          <a:p>
            <a:r>
              <a:rPr lang="en-US" b="1"/>
              <a:t>V. Carnevali, </a:t>
            </a:r>
            <a:br>
              <a:rPr lang="en-US" b="1"/>
            </a:br>
            <a:r>
              <a:rPr lang="en-US" b="1"/>
              <a:t>V. Slama, </a:t>
            </a:r>
            <a:br>
              <a:rPr lang="en-US" b="1"/>
            </a:br>
            <a:r>
              <a:rPr lang="en-US" b="1"/>
              <a:t>A. </a:t>
            </a:r>
            <a:r>
              <a:rPr lang="en-US" b="1" err="1"/>
              <a:t>Vezzosi</a:t>
            </a:r>
            <a:endParaRPr lang="en-US" b="1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6F34FD1-436A-D616-B4B0-196857C105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March 12, 2025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39541E6-EA31-1827-D680-FDE4ACB88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École Polytechnique </a:t>
            </a:r>
            <a:r>
              <a:rPr lang="en-US" err="1">
                <a:solidFill>
                  <a:srgbClr val="FF0000"/>
                </a:solidFill>
              </a:rPr>
              <a:t>fédérale</a:t>
            </a:r>
            <a:r>
              <a:rPr lang="en-US">
                <a:solidFill>
                  <a:srgbClr val="FF0000"/>
                </a:solidFill>
              </a:rPr>
              <a:t> 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de Lausanne</a:t>
            </a:r>
          </a:p>
        </p:txBody>
      </p:sp>
    </p:spTree>
    <p:extLst>
      <p:ext uri="{BB962C8B-B14F-4D97-AF65-F5344CB8AC3E}">
        <p14:creationId xmlns:p14="http://schemas.microsoft.com/office/powerpoint/2010/main" val="26390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4A253-EB6A-239D-15E5-3979ED4B8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448C16-6F57-874B-AB60-C1C2C4A57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DFT functionals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95DCE7-B32B-175C-0219-0AAD429F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5A6D3B-CF3A-5FD0-4C2A-A8757D18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057F2DE-5E27-666D-03BC-3D865BE5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Types of functionals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15E7FC-6430-014A-D5C5-E803E8365EBD}"/>
              </a:ext>
            </a:extLst>
          </p:cNvPr>
          <p:cNvSpPr txBox="1"/>
          <p:nvPr/>
        </p:nvSpPr>
        <p:spPr>
          <a:xfrm>
            <a:off x="482624" y="804329"/>
            <a:ext cx="3361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accent6"/>
                </a:solidFill>
              </a:rPr>
              <a:t>Range separated (long-range corrected) functionals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6BCF8E-4FD8-1FFF-A12F-A02C3D529FA5}"/>
              </a:ext>
            </a:extLst>
          </p:cNvPr>
          <p:cNvSpPr txBox="1"/>
          <p:nvPr/>
        </p:nvSpPr>
        <p:spPr>
          <a:xfrm>
            <a:off x="709954" y="1074115"/>
            <a:ext cx="6983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Different portion of the exact exchange for the short and long distances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Improved (sometimes corrected) asymptotic dependence of the electron density </a:t>
            </a:r>
            <a:endParaRPr lang="en-CH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A0CD4F-FBC9-F1C7-EC9C-202595422A16}"/>
                  </a:ext>
                </a:extLst>
              </p:cNvPr>
              <p:cNvSpPr txBox="1"/>
              <p:nvPr/>
            </p:nvSpPr>
            <p:spPr>
              <a:xfrm>
                <a:off x="1306969" y="1602544"/>
                <a:ext cx="3733265" cy="527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CH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erf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erf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A0CD4F-FBC9-F1C7-EC9C-202595422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69" y="1602544"/>
                <a:ext cx="3733265" cy="5279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B0F370-34A8-391E-AC09-4F246E644BED}"/>
              </a:ext>
            </a:extLst>
          </p:cNvPr>
          <p:cNvCxnSpPr>
            <a:cxnSpLocks/>
          </p:cNvCxnSpPr>
          <p:nvPr/>
        </p:nvCxnSpPr>
        <p:spPr>
          <a:xfrm flipV="1">
            <a:off x="1833563" y="1805179"/>
            <a:ext cx="968479" cy="536384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FBFFF8E-BDA2-C877-EDCC-942A20D3AA80}"/>
              </a:ext>
            </a:extLst>
          </p:cNvPr>
          <p:cNvSpPr txBox="1"/>
          <p:nvPr/>
        </p:nvSpPr>
        <p:spPr>
          <a:xfrm>
            <a:off x="580693" y="2325529"/>
            <a:ext cx="2076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B92020"/>
                </a:solidFill>
              </a:rPr>
              <a:t>Range separation parameter</a:t>
            </a:r>
            <a:endParaRPr lang="en-GB" sz="1000" i="1" dirty="0">
              <a:solidFill>
                <a:srgbClr val="B92020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159D5A52-8C0C-A476-CAAA-47CF9DC72606}"/>
              </a:ext>
            </a:extLst>
          </p:cNvPr>
          <p:cNvSpPr/>
          <p:nvPr/>
        </p:nvSpPr>
        <p:spPr>
          <a:xfrm rot="5400000">
            <a:off x="2903870" y="1594971"/>
            <a:ext cx="196285" cy="1244148"/>
          </a:xfrm>
          <a:prstGeom prst="rightBrace">
            <a:avLst>
              <a:gd name="adj1" fmla="val 30284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05B41A-BB4A-CBB7-A9B3-0E88AE6F91B9}"/>
              </a:ext>
            </a:extLst>
          </p:cNvPr>
          <p:cNvSpPr txBox="1"/>
          <p:nvPr/>
        </p:nvSpPr>
        <p:spPr>
          <a:xfrm>
            <a:off x="2548365" y="2325529"/>
            <a:ext cx="1163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B92020"/>
                </a:solidFill>
              </a:rPr>
              <a:t>Short range</a:t>
            </a:r>
            <a:endParaRPr lang="en-GB" sz="1000" i="1" dirty="0">
              <a:solidFill>
                <a:srgbClr val="B92020"/>
              </a:solidFill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6017D1FD-69D1-C4B7-880C-270DA2DC0D93}"/>
              </a:ext>
            </a:extLst>
          </p:cNvPr>
          <p:cNvSpPr/>
          <p:nvPr/>
        </p:nvSpPr>
        <p:spPr>
          <a:xfrm rot="5400000">
            <a:off x="4281774" y="1697209"/>
            <a:ext cx="196285" cy="1039672"/>
          </a:xfrm>
          <a:prstGeom prst="rightBrace">
            <a:avLst>
              <a:gd name="adj1" fmla="val 30284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CBD14B-4DF6-8680-4954-5824D0B5772A}"/>
              </a:ext>
            </a:extLst>
          </p:cNvPr>
          <p:cNvSpPr txBox="1"/>
          <p:nvPr/>
        </p:nvSpPr>
        <p:spPr>
          <a:xfrm>
            <a:off x="3798003" y="2341563"/>
            <a:ext cx="1163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B92020"/>
                </a:solidFill>
              </a:rPr>
              <a:t>Long range</a:t>
            </a:r>
            <a:endParaRPr lang="en-GB" sz="1000" dirty="0">
              <a:solidFill>
                <a:srgbClr val="B9202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9E330F-B379-13DE-EBA7-5C88F1119046}"/>
                  </a:ext>
                </a:extLst>
              </p:cNvPr>
              <p:cNvSpPr txBox="1"/>
              <p:nvPr/>
            </p:nvSpPr>
            <p:spPr>
              <a:xfrm>
                <a:off x="709954" y="3136542"/>
                <a:ext cx="64462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100" dirty="0"/>
                  <a:t>Examples: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97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𝑋𝐷</m:t>
                    </m:r>
                  </m:oMath>
                </a14:m>
                <a:r>
                  <a:rPr lang="en-US" sz="1100" dirty="0"/>
                  <a:t> with 100% exact exchange in long range,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𝑐𝑎𝑚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𝐿𝑌𝑃</m:t>
                    </m:r>
                  </m:oMath>
                </a14:m>
                <a:r>
                  <a:rPr lang="en-US" sz="1100" dirty="0"/>
                  <a:t> with 65% of exact exchange in long range,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𝐿𝐶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𝑃𝐵𝐸</m:t>
                    </m:r>
                  </m:oMath>
                </a14:m>
                <a:r>
                  <a:rPr lang="en-US" sz="1100" dirty="0"/>
                  <a:t>, …</a:t>
                </a:r>
                <a:endParaRPr lang="en-CH" sz="11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9E330F-B379-13DE-EBA7-5C88F1119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54" y="3136542"/>
                <a:ext cx="6446219" cy="430887"/>
              </a:xfrm>
              <a:prstGeom prst="rect">
                <a:avLst/>
              </a:prstGeom>
              <a:blipFill>
                <a:blip r:embed="rId4"/>
                <a:stretch>
                  <a:fillRect t="-1429" b="-10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6208914-C883-828A-EDA5-CB8FD436F2D7}"/>
              </a:ext>
            </a:extLst>
          </p:cNvPr>
          <p:cNvSpPr txBox="1"/>
          <p:nvPr/>
        </p:nvSpPr>
        <p:spPr>
          <a:xfrm>
            <a:off x="709954" y="2666546"/>
            <a:ext cx="6983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Good for thermochemistry, barrier heights and chemical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Very good for excited states and reasonable for the CT states </a:t>
            </a:r>
            <a:endParaRPr lang="en-CH" sz="1100" dirty="0"/>
          </a:p>
        </p:txBody>
      </p:sp>
    </p:spTree>
    <p:extLst>
      <p:ext uri="{BB962C8B-B14F-4D97-AF65-F5344CB8AC3E}">
        <p14:creationId xmlns:p14="http://schemas.microsoft.com/office/powerpoint/2010/main" val="80360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12" grpId="0" animBg="1"/>
      <p:bldP spid="14" grpId="0"/>
      <p:bldP spid="15" grpId="0" animBg="1"/>
      <p:bldP spid="17" grpId="0"/>
      <p:bldP spid="21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7CE90-96E5-023A-A18E-A4073125E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EA39E2-54B9-AF82-3F8C-F73BB28E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DFT functionals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B7FAE9-929A-C547-44F2-EF3BE08BA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02F7E4-8E94-224B-0C87-36316BD3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09E34BC-80F0-5835-90DF-B500B729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Types of functionals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6725EF-E1D7-FEE5-16CA-D450D14A74AD}"/>
              </a:ext>
            </a:extLst>
          </p:cNvPr>
          <p:cNvSpPr txBox="1"/>
          <p:nvPr/>
        </p:nvSpPr>
        <p:spPr>
          <a:xfrm>
            <a:off x="200025" y="827894"/>
            <a:ext cx="3361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accent6"/>
                </a:solidFill>
              </a:rPr>
              <a:t>meta-GGA / meta-hybrid functionals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4D012E-C737-158A-DC4A-FBF2724444EB}"/>
              </a:ext>
            </a:extLst>
          </p:cNvPr>
          <p:cNvSpPr txBox="1"/>
          <p:nvPr/>
        </p:nvSpPr>
        <p:spPr>
          <a:xfrm>
            <a:off x="791340" y="3290119"/>
            <a:ext cx="64462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Examples: SCAN, M06L, VSXC, … </a:t>
            </a:r>
            <a:endParaRPr lang="en-CH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5B0D00-26F0-0C4E-DF40-E90D3CFA664E}"/>
                  </a:ext>
                </a:extLst>
              </p:cNvPr>
              <p:cNvSpPr txBox="1"/>
              <p:nvPr/>
            </p:nvSpPr>
            <p:spPr>
              <a:xfrm>
                <a:off x="791340" y="1089714"/>
                <a:ext cx="4598827" cy="44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100" dirty="0"/>
                  <a:t>Improvement of the GGA/hybrid functionals by including dependence of the energy on kinetic energy density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1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H" sz="11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5B0D00-26F0-0C4E-DF40-E90D3CFA6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0" y="1089714"/>
                <a:ext cx="4598827" cy="445378"/>
              </a:xfrm>
              <a:prstGeom prst="rect">
                <a:avLst/>
              </a:prstGeom>
              <a:blipFill>
                <a:blip r:embed="rId3"/>
                <a:stretch>
                  <a:fillRect t="-1370" b="-547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B42801-1ED1-B06D-BBA6-F25AB0A2649E}"/>
                  </a:ext>
                </a:extLst>
              </p:cNvPr>
              <p:cNvSpPr txBox="1"/>
              <p:nvPr/>
            </p:nvSpPr>
            <p:spPr>
              <a:xfrm>
                <a:off x="1054192" y="1574201"/>
                <a:ext cx="19238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B42801-1ED1-B06D-BBA6-F25AB0A26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92" y="1574201"/>
                <a:ext cx="1923860" cy="307777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94D1552-1A07-B112-59F8-233691889346}"/>
              </a:ext>
            </a:extLst>
          </p:cNvPr>
          <p:cNvSpPr txBox="1"/>
          <p:nvPr/>
        </p:nvSpPr>
        <p:spPr>
          <a:xfrm>
            <a:off x="791340" y="1984250"/>
            <a:ext cx="459882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Possible to separate single-orbital and overlap regions =&gt; good for description of molecular and solid-state properties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Semiconducting oxides formation enthalpies, equilibrium lattice constants and transition pressures.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nl-NL" sz="1100" dirty="0"/>
              <a:t>First principles description medium-ranged Van der Waals interactions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Problems with numerical stability</a:t>
            </a:r>
            <a:endParaRPr lang="en-CH" sz="1100" dirty="0"/>
          </a:p>
        </p:txBody>
      </p:sp>
    </p:spTree>
    <p:extLst>
      <p:ext uri="{BB962C8B-B14F-4D97-AF65-F5344CB8AC3E}">
        <p14:creationId xmlns:p14="http://schemas.microsoft.com/office/powerpoint/2010/main" val="28443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FAED8-9B34-27FB-7260-6F297B94D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DBA8B0-F5EE-B901-AFA5-DF3844C8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DFT functionals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1F6122-6D69-915B-F57D-8803B6FB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4EDDE7-CBDE-AF5D-C6B6-CD5D294E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572F776-8999-A92C-6064-6B85396F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Additional corrections of DFT functionals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541199-1CD3-6667-AFCE-B8C864DF033E}"/>
              </a:ext>
            </a:extLst>
          </p:cNvPr>
          <p:cNvSpPr txBox="1"/>
          <p:nvPr/>
        </p:nvSpPr>
        <p:spPr>
          <a:xfrm>
            <a:off x="556185" y="2289017"/>
            <a:ext cx="1871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accent6"/>
                </a:solidFill>
              </a:rPr>
              <a:t>van der Waals corrections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5F79B7-7D4E-44CE-0978-B85960CF469A}"/>
              </a:ext>
            </a:extLst>
          </p:cNvPr>
          <p:cNvSpPr txBox="1"/>
          <p:nvPr/>
        </p:nvSpPr>
        <p:spPr>
          <a:xfrm>
            <a:off x="449112" y="533146"/>
            <a:ext cx="57113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Both DFT and HF have problems with non-local interactions like dispersion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One atom/molecule/system induces charge redistribution of the other and that trigger changes in electron density back on the first = van der Waals (dispersion interaction)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Large gradients of the electron density in the regions, where the density is small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Problem of mean the field description (electron moving in potential generated by all other electrons) – for dispersion we need correlated movement of two electrons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 wavefunction approaches – post HF approaches: MP2, CI, CC… can recover dispersion energy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 DFT we usually use empirical corrections</a:t>
            </a:r>
            <a:endParaRPr lang="en-CH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93FB21-7A66-DECB-78EC-B6376BFD0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490" y="2452544"/>
            <a:ext cx="4909194" cy="22136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D32C84-9BB3-0718-D37D-7E4960066826}"/>
              </a:ext>
            </a:extLst>
          </p:cNvPr>
          <p:cNvSpPr txBox="1"/>
          <p:nvPr/>
        </p:nvSpPr>
        <p:spPr>
          <a:xfrm>
            <a:off x="489313" y="3198143"/>
            <a:ext cx="3557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Short range repulsive part of the </a:t>
            </a:r>
            <a:r>
              <a:rPr lang="en-US" sz="1100" dirty="0" err="1"/>
              <a:t>vdW</a:t>
            </a:r>
            <a:r>
              <a:rPr lang="en-US" sz="1100" dirty="0"/>
              <a:t> interaction is described correctly – need to correct the attractive part of the potential</a:t>
            </a:r>
            <a:endParaRPr lang="en-CH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F0886C-0541-861A-B736-59DF5CF6DFCA}"/>
              </a:ext>
            </a:extLst>
          </p:cNvPr>
          <p:cNvSpPr txBox="1"/>
          <p:nvPr/>
        </p:nvSpPr>
        <p:spPr>
          <a:xfrm>
            <a:off x="702074" y="2544693"/>
            <a:ext cx="3451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Classical description</a:t>
            </a:r>
            <a:endParaRPr lang="en-CH" sz="11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1B31E3-1D43-629E-F05D-DFFBC775E9BC}"/>
                  </a:ext>
                </a:extLst>
              </p:cNvPr>
              <p:cNvSpPr txBox="1"/>
              <p:nvPr/>
            </p:nvSpPr>
            <p:spPr>
              <a:xfrm>
                <a:off x="914786" y="2710090"/>
                <a:ext cx="1837554" cy="529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)=4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H" sz="11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51B31E3-1D43-629E-F05D-DFFBC775E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86" y="2710090"/>
                <a:ext cx="1837554" cy="529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8D20C00-EC2F-A177-A23E-6B0E0276DD00}"/>
              </a:ext>
            </a:extLst>
          </p:cNvPr>
          <p:cNvSpPr txBox="1"/>
          <p:nvPr/>
        </p:nvSpPr>
        <p:spPr>
          <a:xfrm>
            <a:off x="473416" y="3751725"/>
            <a:ext cx="3451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Grimme’s D2 correction</a:t>
            </a:r>
            <a:endParaRPr lang="en-CH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210F56-D4A8-F118-F0D4-9E05602D6D57}"/>
                  </a:ext>
                </a:extLst>
              </p:cNvPr>
              <p:cNvSpPr txBox="1"/>
              <p:nvPr/>
            </p:nvSpPr>
            <p:spPr>
              <a:xfrm>
                <a:off x="1112617" y="3995572"/>
                <a:ext cx="2057486" cy="46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𝑑𝑖𝑠𝑝</m:t>
                          </m:r>
                        </m:sub>
                        <m:sup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  <m:sup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9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900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9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9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9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9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9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9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𝑣𝑑𝑊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sz="9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CH" sz="9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210F56-D4A8-F118-F0D4-9E05602D6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617" y="3995572"/>
                <a:ext cx="2057486" cy="465640"/>
              </a:xfrm>
              <a:prstGeom prst="rect">
                <a:avLst/>
              </a:prstGeom>
              <a:blipFill>
                <a:blip r:embed="rId5"/>
                <a:stretch>
                  <a:fillRect t="-98701" b="-13896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007D3F-4F88-D8CB-FCA2-84D10D45FB90}"/>
              </a:ext>
            </a:extLst>
          </p:cNvPr>
          <p:cNvCxnSpPr>
            <a:cxnSpLocks/>
          </p:cNvCxnSpPr>
          <p:nvPr/>
        </p:nvCxnSpPr>
        <p:spPr>
          <a:xfrm flipH="1">
            <a:off x="2824586" y="3938867"/>
            <a:ext cx="341408" cy="408124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3376C27-551C-F8B7-AE48-1411FA94335F}"/>
              </a:ext>
            </a:extLst>
          </p:cNvPr>
          <p:cNvSpPr txBox="1"/>
          <p:nvPr/>
        </p:nvSpPr>
        <p:spPr>
          <a:xfrm>
            <a:off x="2199274" y="3692646"/>
            <a:ext cx="2076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B92020"/>
                </a:solidFill>
              </a:rPr>
              <a:t>Sum of </a:t>
            </a:r>
            <a:r>
              <a:rPr lang="en-US" sz="1000" dirty="0" err="1">
                <a:solidFill>
                  <a:srgbClr val="B92020"/>
                </a:solidFill>
              </a:rPr>
              <a:t>vdW</a:t>
            </a:r>
            <a:r>
              <a:rPr lang="en-US" sz="1000" dirty="0">
                <a:solidFill>
                  <a:srgbClr val="B92020"/>
                </a:solidFill>
              </a:rPr>
              <a:t> radii </a:t>
            </a:r>
            <a:endParaRPr lang="en-GB" sz="1000" i="1" dirty="0">
              <a:solidFill>
                <a:srgbClr val="B92020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72392F9-0431-FFC6-5CF9-CECCC75A98A1}"/>
              </a:ext>
            </a:extLst>
          </p:cNvPr>
          <p:cNvCxnSpPr>
            <a:cxnSpLocks/>
          </p:cNvCxnSpPr>
          <p:nvPr/>
        </p:nvCxnSpPr>
        <p:spPr>
          <a:xfrm>
            <a:off x="2472311" y="3830534"/>
            <a:ext cx="164208" cy="479665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4CC5C6B-D1C0-958A-3927-2FC8B5A813EB}"/>
              </a:ext>
            </a:extLst>
          </p:cNvPr>
          <p:cNvSpPr txBox="1"/>
          <p:nvPr/>
        </p:nvSpPr>
        <p:spPr>
          <a:xfrm>
            <a:off x="1221841" y="4459282"/>
            <a:ext cx="2076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rgbClr val="B92020"/>
                </a:solidFill>
              </a:rPr>
              <a:t>Atomic </a:t>
            </a:r>
            <a:r>
              <a:rPr lang="en-US" sz="1000" i="1" dirty="0" err="1">
                <a:solidFill>
                  <a:srgbClr val="B92020"/>
                </a:solidFill>
              </a:rPr>
              <a:t>vdW</a:t>
            </a:r>
            <a:r>
              <a:rPr lang="en-US" sz="1000" i="1" dirty="0">
                <a:solidFill>
                  <a:srgbClr val="B92020"/>
                </a:solidFill>
              </a:rPr>
              <a:t> coefficients </a:t>
            </a:r>
            <a:endParaRPr lang="en-GB" sz="1000" i="1" dirty="0">
              <a:solidFill>
                <a:srgbClr val="B92020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31C2CB6-DED8-0111-7D0C-26D9626A1E3C}"/>
              </a:ext>
            </a:extLst>
          </p:cNvPr>
          <p:cNvCxnSpPr>
            <a:cxnSpLocks/>
          </p:cNvCxnSpPr>
          <p:nvPr/>
        </p:nvCxnSpPr>
        <p:spPr>
          <a:xfrm flipV="1">
            <a:off x="1492058" y="4130118"/>
            <a:ext cx="489941" cy="229969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8D75DD0-F54A-BAE7-6F6E-C2BD6CB78A2C}"/>
                  </a:ext>
                </a:extLst>
              </p:cNvPr>
              <p:cNvSpPr txBox="1"/>
              <p:nvPr/>
            </p:nvSpPr>
            <p:spPr>
              <a:xfrm>
                <a:off x="258783" y="4346991"/>
                <a:ext cx="1623964" cy="405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p>
                      </m:sSubSup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𝐴𝐴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  <m:sup>
                              <m:r>
                                <a:rPr lang="en-US" sz="900" i="1">
                                  <a:latin typeface="Cambria Math" panose="02040503050406030204" pitchFamily="18" charset="0"/>
                                </a:rPr>
                                <m:t>𝐵𝐵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CH" sz="1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8D75DD0-F54A-BAE7-6F6E-C2BD6CB78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83" y="4346991"/>
                <a:ext cx="1623964" cy="4054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8905239B-ADAD-F2D5-78FA-17ADEEDBC556}"/>
              </a:ext>
            </a:extLst>
          </p:cNvPr>
          <p:cNvSpPr txBox="1"/>
          <p:nvPr/>
        </p:nvSpPr>
        <p:spPr>
          <a:xfrm>
            <a:off x="1380947" y="3612501"/>
            <a:ext cx="2076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B92020"/>
                </a:solidFill>
              </a:rPr>
              <a:t>scaling</a:t>
            </a:r>
            <a:endParaRPr lang="en-GB" sz="1000" i="1" dirty="0">
              <a:solidFill>
                <a:srgbClr val="B9202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E37AED-5A0F-9463-F602-27A1EAC75160}"/>
              </a:ext>
            </a:extLst>
          </p:cNvPr>
          <p:cNvSpPr txBox="1"/>
          <p:nvPr/>
        </p:nvSpPr>
        <p:spPr>
          <a:xfrm>
            <a:off x="539722" y="4866103"/>
            <a:ext cx="7376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Grimme’s D3 correction – fractional coordination number (different parameters for different hybridization)  </a:t>
            </a:r>
            <a:endParaRPr lang="en-CH" sz="11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629696-CEE2-DCD6-5609-F43773E7EA0A}"/>
              </a:ext>
            </a:extLst>
          </p:cNvPr>
          <p:cNvSpPr txBox="1"/>
          <p:nvPr/>
        </p:nvSpPr>
        <p:spPr>
          <a:xfrm>
            <a:off x="783950" y="4664975"/>
            <a:ext cx="3451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No dependence on the molecular environment </a:t>
            </a:r>
            <a:endParaRPr lang="en-CH" sz="11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9F95D3-4BDD-70A8-A0A1-1889B1692348}"/>
              </a:ext>
            </a:extLst>
          </p:cNvPr>
          <p:cNvSpPr txBox="1"/>
          <p:nvPr/>
        </p:nvSpPr>
        <p:spPr>
          <a:xfrm>
            <a:off x="6300468" y="1451734"/>
            <a:ext cx="21907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accent6"/>
                </a:solidFill>
              </a:rPr>
              <a:t>Essential for interaction of non-covalently linked subsystems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33B0A5-5FF7-2F10-2514-BE8C72A7F5BE}"/>
              </a:ext>
            </a:extLst>
          </p:cNvPr>
          <p:cNvSpPr/>
          <p:nvPr/>
        </p:nvSpPr>
        <p:spPr>
          <a:xfrm>
            <a:off x="6160473" y="1309107"/>
            <a:ext cx="2406137" cy="885417"/>
          </a:xfrm>
          <a:prstGeom prst="rect">
            <a:avLst/>
          </a:prstGeom>
          <a:noFill/>
          <a:ln w="28575">
            <a:solidFill>
              <a:srgbClr val="B920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9321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12" grpId="0"/>
      <p:bldP spid="17" grpId="0"/>
      <p:bldP spid="18" grpId="0"/>
      <p:bldP spid="19" grpId="0"/>
      <p:bldP spid="20" grpId="0"/>
      <p:bldP spid="26" grpId="0"/>
      <p:bldP spid="30" grpId="0"/>
      <p:bldP spid="35" grpId="0"/>
      <p:bldP spid="37" grpId="0"/>
      <p:bldP spid="38" grpId="0"/>
      <p:bldP spid="39" grpId="0"/>
      <p:bldP spid="41" grpId="0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02761-D6EB-760F-AF78-29ADCC6E7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9188AC-DA25-2554-97DC-12E71BF1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DFT functionals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216FBF-49D0-E39E-17C1-EF29773FC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214250-B144-AFE8-1CB6-1255AABC6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C3887F5-8E9A-D37B-CCF5-35574750D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Functionals comparison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6DAD46-1E3A-2985-704D-E03C4836DF50}"/>
              </a:ext>
            </a:extLst>
          </p:cNvPr>
          <p:cNvSpPr txBox="1"/>
          <p:nvPr/>
        </p:nvSpPr>
        <p:spPr>
          <a:xfrm>
            <a:off x="745318" y="819159"/>
            <a:ext cx="438465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solidFill>
                  <a:srgbClr val="B92020"/>
                </a:solidFill>
              </a:rPr>
              <a:t>GGA functionals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Computationally cheap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Reasonable geometries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Tendency to delocalize electron density (slower variations) =&gt; e.g. overestimate the covalency of bonds, overstabilization of the separated 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Sometimes fortunate error cancelations (fitted on the correct properties)</a:t>
            </a:r>
          </a:p>
          <a:p>
            <a:r>
              <a:rPr lang="en-US" sz="1100" b="1" u="sng" dirty="0">
                <a:solidFill>
                  <a:srgbClr val="B92020"/>
                </a:solidFill>
              </a:rPr>
              <a:t>Hybrid functionals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10-100 more computationally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Very good structures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Good for band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With more than 30% of exact exchange tendency to overestimate ionic character of the bonds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Reasonable for localized properties, e.g. defects, molecules incorporated in periodic systems, interfaces…</a:t>
            </a:r>
          </a:p>
          <a:p>
            <a:r>
              <a:rPr lang="en-US" sz="1100" b="1" u="sng" dirty="0">
                <a:solidFill>
                  <a:srgbClr val="B92020"/>
                </a:solidFill>
              </a:rPr>
              <a:t>Range separated functionals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Good for thermochemistry, barrier heights and chemical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Very good for excited states and reasonable for the CT states </a:t>
            </a:r>
          </a:p>
          <a:p>
            <a:r>
              <a:rPr lang="en-US" sz="1100" b="1" u="sng" dirty="0">
                <a:solidFill>
                  <a:srgbClr val="B92020"/>
                </a:solidFill>
              </a:rPr>
              <a:t>Double hybrid functionals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Including effect of virtual orbital =&gt; better description of the electron correlation</a:t>
            </a:r>
          </a:p>
        </p:txBody>
      </p:sp>
      <p:pic>
        <p:nvPicPr>
          <p:cNvPr id="1026" name="Picture 2" descr="Jacob's ladder of density functional approximations.">
            <a:extLst>
              <a:ext uri="{FF2B5EF4-FFF2-40B4-BE49-F238E27FC236}">
                <a16:creationId xmlns:a16="http://schemas.microsoft.com/office/drawing/2014/main" id="{AA9E26DE-F807-A466-C6C1-AD751B1B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84" y="1721636"/>
            <a:ext cx="3497810" cy="253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316E89-7998-CEA2-1165-FECCA20046D2}"/>
              </a:ext>
            </a:extLst>
          </p:cNvPr>
          <p:cNvSpPr txBox="1"/>
          <p:nvPr/>
        </p:nvSpPr>
        <p:spPr>
          <a:xfrm>
            <a:off x="5604878" y="1185127"/>
            <a:ext cx="2813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Jacob's ladder of density functional</a:t>
            </a:r>
            <a:endParaRPr lang="en-CH" sz="1200" b="1" dirty="0"/>
          </a:p>
        </p:txBody>
      </p:sp>
    </p:spTree>
    <p:extLst>
      <p:ext uri="{BB962C8B-B14F-4D97-AF65-F5344CB8AC3E}">
        <p14:creationId xmlns:p14="http://schemas.microsoft.com/office/powerpoint/2010/main" val="41169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73ABA-6C3A-0447-8AFB-4DDD54CDE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65F84E-CFC4-0901-8DAF-7188CD60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9DB1C6-FECC-195D-0734-0C3F1A63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AE4F472-636C-7E2F-037D-17182414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Basis set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337589-F0D6-D55D-44BA-FEE262206326}"/>
              </a:ext>
            </a:extLst>
          </p:cNvPr>
          <p:cNvSpPr txBox="1"/>
          <p:nvPr/>
        </p:nvSpPr>
        <p:spPr>
          <a:xfrm>
            <a:off x="293917" y="531654"/>
            <a:ext cx="1693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accent6"/>
                </a:solidFill>
              </a:rPr>
              <a:t>Atom-centred basis sets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C584E5-2000-51E1-0871-37FB3FF1832A}"/>
              </a:ext>
            </a:extLst>
          </p:cNvPr>
          <p:cNvSpPr txBox="1"/>
          <p:nvPr/>
        </p:nvSpPr>
        <p:spPr>
          <a:xfrm>
            <a:off x="362131" y="777875"/>
            <a:ext cx="68890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System “molecular orbitals” are constructed as linear combination of slater atomic orbitals localized on each atom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Each slater orbital represented by set of gaussian molecular orbitals – numerical reasons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607963-EA13-8974-2E1D-15F22E38E581}"/>
              </a:ext>
            </a:extLst>
          </p:cNvPr>
          <p:cNvSpPr txBox="1"/>
          <p:nvPr/>
        </p:nvSpPr>
        <p:spPr>
          <a:xfrm>
            <a:off x="362130" y="1347413"/>
            <a:ext cx="7243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Minimal basis set (e.g. STO-3G)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Each electron is described by single slater orbital (usually constructed from three gaussian functions)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For example, for C the minimal basis set consist of 1s, 2s and 2p orbitals (per atom).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FF0000"/>
                </a:solidFill>
              </a:rPr>
              <a:t>Do not use for production!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C70BCA-6DA3-5DF8-AE9C-DF91F80631F0}"/>
              </a:ext>
            </a:extLst>
          </p:cNvPr>
          <p:cNvSpPr txBox="1"/>
          <p:nvPr/>
        </p:nvSpPr>
        <p:spPr>
          <a:xfrm>
            <a:off x="362130" y="2061544"/>
            <a:ext cx="7243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Split valence basis sets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Different description of the core and valence electrons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100" dirty="0"/>
              <a:t>Core electrons are not affected by the environment and they are “atom-like”</a:t>
            </a:r>
          </a:p>
          <a:p>
            <a:pPr marL="1314450" lvl="3" indent="-285750">
              <a:buFont typeface="Arial" panose="020B0604020202020204" pitchFamily="34" charset="0"/>
              <a:buChar char="•"/>
            </a:pPr>
            <a:r>
              <a:rPr lang="en-US" sz="1100" dirty="0"/>
              <a:t>Single slater orbital is enough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100" dirty="0"/>
              <a:t>Valence electrons are involved in formation of the chemical bonds delocalized states</a:t>
            </a:r>
          </a:p>
          <a:p>
            <a:pPr marL="1314450" lvl="3" indent="-285750">
              <a:buFont typeface="Arial" panose="020B0604020202020204" pitchFamily="34" charset="0"/>
              <a:buChar char="•"/>
            </a:pPr>
            <a:r>
              <a:rPr lang="en-US" sz="1100" dirty="0"/>
              <a:t>Usually described by more slater orbitals to have higher chemical flexibility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1F92A9-42E6-2D15-941D-997F6CA20420}"/>
              </a:ext>
            </a:extLst>
          </p:cNvPr>
          <p:cNvSpPr txBox="1"/>
          <p:nvPr/>
        </p:nvSpPr>
        <p:spPr>
          <a:xfrm>
            <a:off x="672256" y="3114675"/>
            <a:ext cx="63584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u="sng" dirty="0" err="1"/>
              <a:t>Pople</a:t>
            </a:r>
            <a:r>
              <a:rPr lang="en-US" sz="1100" u="sng" dirty="0"/>
              <a:t> basis set (e.g. 6-31G)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6 gaussian functions representing single slater orbital for core electrons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Two slater orbitals per valence electron (double-zeta basis)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100" dirty="0"/>
              <a:t>First described by 3 gaussian orbitals 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100" dirty="0"/>
              <a:t>Second described by 1 gaussian orbital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For example, for C basis set consist of 1s, 2s, 2p, 3s and 3p orbitals (per atom)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F8FCD3-0D25-3CC2-8BF7-ED1C674DFAE4}"/>
              </a:ext>
            </a:extLst>
          </p:cNvPr>
          <p:cNvSpPr txBox="1"/>
          <p:nvPr/>
        </p:nvSpPr>
        <p:spPr>
          <a:xfrm>
            <a:off x="672257" y="4167361"/>
            <a:ext cx="63584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u="sng" dirty="0"/>
              <a:t>Correlation consistent basis sets = Dunning basis set (e.g. cc-</a:t>
            </a:r>
            <a:r>
              <a:rPr lang="en-US" sz="1100" u="sng" dirty="0" err="1"/>
              <a:t>pVDZ</a:t>
            </a:r>
            <a:r>
              <a:rPr lang="en-US" sz="1100" u="sng" dirty="0"/>
              <a:t>, cc-</a:t>
            </a:r>
            <a:r>
              <a:rPr lang="en-US" sz="1100" u="sng" dirty="0" err="1"/>
              <a:t>pVnZ</a:t>
            </a:r>
            <a:r>
              <a:rPr lang="en-US" sz="1100" u="sng" dirty="0"/>
              <a:t>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Designed to converging systematically post HF methods to complete basis set limit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For example, for C basis set consist of 1s, 2s, 2p, 3s, 3p and 3d orbitals (per atom)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F637C5-C080-61AE-FEF5-9A0852457FD2}"/>
                  </a:ext>
                </a:extLst>
              </p:cNvPr>
              <p:cNvSpPr txBox="1"/>
              <p:nvPr/>
            </p:nvSpPr>
            <p:spPr>
              <a:xfrm>
                <a:off x="6539631" y="3997160"/>
                <a:ext cx="2582695" cy="451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𝑆𝐶𝐹</m:t>
                          </m:r>
                        </m:sub>
                      </m:sSub>
                      <m:d>
                        <m:d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𝑆𝐶𝐹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√</m:t>
                              </m:r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𝑆𝐶𝐹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√</m:t>
                              </m:r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√</m:t>
                              </m:r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√</m:t>
                              </m:r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H" sz="1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F637C5-C080-61AE-FEF5-9A0852457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631" y="3997160"/>
                <a:ext cx="2582695" cy="4510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5B60FF-9E3B-876C-D1C9-46642BFD31A7}"/>
                  </a:ext>
                </a:extLst>
              </p:cNvPr>
              <p:cNvSpPr txBox="1"/>
              <p:nvPr/>
            </p:nvSpPr>
            <p:spPr>
              <a:xfrm>
                <a:off x="6674251" y="4425339"/>
                <a:ext cx="2313454" cy="391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𝑐𝑜𝑟𝑟</m:t>
                          </m:r>
                        </m:sub>
                      </m:sSub>
                      <m:d>
                        <m:d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𝑐𝑜𝑟𝑟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𝑆𝐶𝐹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H" sz="1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5B60FF-9E3B-876C-D1C9-46642BFD3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251" y="4425339"/>
                <a:ext cx="2313454" cy="3910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C8398D8-1975-A544-FF51-B236EC92AEDD}"/>
              </a:ext>
            </a:extLst>
          </p:cNvPr>
          <p:cNvSpPr txBox="1"/>
          <p:nvPr/>
        </p:nvSpPr>
        <p:spPr>
          <a:xfrm>
            <a:off x="672254" y="4691367"/>
            <a:ext cx="81069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u="sng" dirty="0" err="1"/>
              <a:t>Karsruhe</a:t>
            </a:r>
            <a:r>
              <a:rPr lang="en-US" sz="1100" u="sng" dirty="0"/>
              <a:t> basis set (e.g. def2-SVP, def2-TZVP)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Larger variability which orbitals included ( for C: 1s, 2s, 2p, 3s, 3p and 3d orbitals, but different n. of gaussian orbitals)</a:t>
            </a:r>
          </a:p>
        </p:txBody>
      </p:sp>
      <p:sp>
        <p:nvSpPr>
          <p:cNvPr id="16" name="Espace réservé de la date 2">
            <a:extLst>
              <a:ext uri="{FF2B5EF4-FFF2-40B4-BE49-F238E27FC236}">
                <a16:creationId xmlns:a16="http://schemas.microsoft.com/office/drawing/2014/main" id="{E3F1185A-BB40-DF7B-A71A-A2D276210D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Basis sets </a:t>
            </a:r>
          </a:p>
        </p:txBody>
      </p:sp>
    </p:spTree>
    <p:extLst>
      <p:ext uri="{BB962C8B-B14F-4D97-AF65-F5344CB8AC3E}">
        <p14:creationId xmlns:p14="http://schemas.microsoft.com/office/powerpoint/2010/main" val="420545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6" grpId="0"/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9B097-23DC-639B-4F0A-8D66DA4CE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338C2A-1E1F-D631-9F67-898CFCDF2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91437D-24B1-6EFD-1940-85BB1CED1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4961D9F-4D4D-55FD-9AD6-3BF108A8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Basis set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58712-C118-131C-CEBA-91E0559C95AD}"/>
              </a:ext>
            </a:extLst>
          </p:cNvPr>
          <p:cNvSpPr txBox="1"/>
          <p:nvPr/>
        </p:nvSpPr>
        <p:spPr>
          <a:xfrm>
            <a:off x="293917" y="531654"/>
            <a:ext cx="1693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accent6"/>
                </a:solidFill>
              </a:rPr>
              <a:t>Atom-centred basis sets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18A145-4ADE-1D00-3619-89CACDF7BF20}"/>
              </a:ext>
            </a:extLst>
          </p:cNvPr>
          <p:cNvSpPr txBox="1"/>
          <p:nvPr/>
        </p:nvSpPr>
        <p:spPr>
          <a:xfrm>
            <a:off x="362996" y="965375"/>
            <a:ext cx="6889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Polarization functions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Adding basis functions with higher angular momentum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Extend basis set to properly describe orbital changes from the atomic ones to the molecular ones (e.g. sp3 hybridization)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Important also for excited states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Less important for larger basis sets (for quadruple-zeta basis sets and larger only small effect)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Less added basis functions than increasing the “zeta” number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For </a:t>
            </a:r>
            <a:r>
              <a:rPr lang="en-US" sz="1100" dirty="0" err="1"/>
              <a:t>Pople</a:t>
            </a:r>
            <a:r>
              <a:rPr lang="en-US" sz="1100" dirty="0"/>
              <a:t> basis sets denoted by * (6-31G**), for Karlsruhe def2-TZVPP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C48669-6CD2-C068-49C6-599DDA3862C5}"/>
              </a:ext>
            </a:extLst>
          </p:cNvPr>
          <p:cNvSpPr txBox="1"/>
          <p:nvPr/>
        </p:nvSpPr>
        <p:spPr>
          <a:xfrm>
            <a:off x="449112" y="2410074"/>
            <a:ext cx="793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Diffuse functions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Adding special basis functions with longer tail (slower decay to 0 with the distance from the atom)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Important for the systems with long range interactions e.g. hydrogen bonds, ligands interaction, Rydberg states,…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Important for the charged systems especially anions, charge-transfer or highly excited states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For </a:t>
            </a:r>
            <a:r>
              <a:rPr lang="en-US" sz="1100" dirty="0" err="1"/>
              <a:t>Pople</a:t>
            </a:r>
            <a:r>
              <a:rPr lang="en-US" sz="1100" dirty="0"/>
              <a:t> basis set denoted by + (6-31+G), for correlation consistent basis by </a:t>
            </a:r>
            <a:r>
              <a:rPr lang="en-US" sz="1100" b="1" i="1" dirty="0" err="1"/>
              <a:t>aug</a:t>
            </a:r>
            <a:r>
              <a:rPr lang="en-US" sz="1100" b="1" i="1" dirty="0"/>
              <a:t>- </a:t>
            </a:r>
            <a:r>
              <a:rPr lang="en-US" sz="1100" dirty="0"/>
              <a:t>(</a:t>
            </a:r>
            <a:r>
              <a:rPr lang="en-US" sz="1100" dirty="0" err="1"/>
              <a:t>aug</a:t>
            </a:r>
            <a:r>
              <a:rPr lang="en-US" sz="1100" dirty="0"/>
              <a:t>-cc-</a:t>
            </a:r>
            <a:r>
              <a:rPr lang="en-US" sz="1100" dirty="0" err="1"/>
              <a:t>pVDZ</a:t>
            </a:r>
            <a:r>
              <a:rPr lang="en-US" sz="1100" dirty="0"/>
              <a:t>) and for the </a:t>
            </a:r>
            <a:r>
              <a:rPr lang="en-US" sz="1100" dirty="0" err="1"/>
              <a:t>Karsruhe</a:t>
            </a:r>
            <a:r>
              <a:rPr lang="en-US" sz="1100" dirty="0"/>
              <a:t> basis sets by </a:t>
            </a:r>
            <a:r>
              <a:rPr lang="en-US" sz="1100" b="1" dirty="0"/>
              <a:t>D </a:t>
            </a:r>
            <a:r>
              <a:rPr lang="en-US" sz="1100" dirty="0"/>
              <a:t>(def2-TZVPD)</a:t>
            </a:r>
            <a:endParaRPr lang="en-US" sz="11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A13259-F61A-44BB-4BCB-5EC25698E24C}"/>
              </a:ext>
            </a:extLst>
          </p:cNvPr>
          <p:cNvSpPr txBox="1"/>
          <p:nvPr/>
        </p:nvSpPr>
        <p:spPr>
          <a:xfrm>
            <a:off x="460423" y="3655854"/>
            <a:ext cx="1693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accent6"/>
                </a:solidFill>
              </a:rPr>
              <a:t>Plane wave basis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709EB2-5247-0625-7250-C487014AE9B9}"/>
                  </a:ext>
                </a:extLst>
              </p:cNvPr>
              <p:cNvSpPr txBox="1"/>
              <p:nvPr/>
            </p:nvSpPr>
            <p:spPr>
              <a:xfrm>
                <a:off x="2061285" y="3666465"/>
                <a:ext cx="1280827" cy="224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B920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B9202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B9202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B9202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B9202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B9202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B9202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B920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B9202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B9202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1" i="1" smtClean="0">
                              <a:solidFill>
                                <a:srgbClr val="B9202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1400" b="0" i="1" smtClean="0">
                              <a:solidFill>
                                <a:srgbClr val="B9202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400" b="1" i="1" smtClean="0">
                              <a:solidFill>
                                <a:srgbClr val="B9202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B9202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709EB2-5247-0625-7250-C487014AE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285" y="3666465"/>
                <a:ext cx="1280827" cy="224998"/>
              </a:xfrm>
              <a:prstGeom prst="rect">
                <a:avLst/>
              </a:prstGeom>
              <a:blipFill>
                <a:blip r:embed="rId3"/>
                <a:stretch>
                  <a:fillRect l="-476" t="-2703" b="-3513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8371C6-1CE8-6B42-7A73-758EEDD11B6D}"/>
                  </a:ext>
                </a:extLst>
              </p:cNvPr>
              <p:cNvSpPr txBox="1"/>
              <p:nvPr/>
            </p:nvSpPr>
            <p:spPr>
              <a:xfrm>
                <a:off x="6710185" y="3940739"/>
                <a:ext cx="1991299" cy="4151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8371C6-1CE8-6B42-7A73-758EEDD11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185" y="3940739"/>
                <a:ext cx="1991299" cy="415114"/>
              </a:xfrm>
              <a:prstGeom prst="rect">
                <a:avLst/>
              </a:prstGeom>
              <a:blipFill>
                <a:blip r:embed="rId4"/>
                <a:stretch>
                  <a:fillRect l="-1534" b="-1594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F42CC5-BE7E-26E2-4E19-16BA4A1EE1A1}"/>
                  </a:ext>
                </a:extLst>
              </p:cNvPr>
              <p:cNvSpPr txBox="1"/>
              <p:nvPr/>
            </p:nvSpPr>
            <p:spPr>
              <a:xfrm>
                <a:off x="7065421" y="4562405"/>
                <a:ext cx="1280826" cy="4322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F42CC5-BE7E-26E2-4E19-16BA4A1EE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421" y="4562405"/>
                <a:ext cx="1280826" cy="4322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08E15DE-9C4B-C9A1-DCCF-9C011E4930A7}"/>
              </a:ext>
            </a:extLst>
          </p:cNvPr>
          <p:cNvSpPr txBox="1"/>
          <p:nvPr/>
        </p:nvSpPr>
        <p:spPr>
          <a:xfrm>
            <a:off x="666167" y="3949795"/>
            <a:ext cx="5799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Used for periodic calculations (defined by the box dimensions)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Filling the space by the plane 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Number of plane waves usually defined by the cutoff energy (largest energy of the plane wave)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Good and cheap description of the delocalized electrons but poor description of localized properties like core electrons</a:t>
            </a:r>
          </a:p>
        </p:txBody>
      </p:sp>
      <p:sp>
        <p:nvSpPr>
          <p:cNvPr id="21" name="Espace réservé de la date 2">
            <a:extLst>
              <a:ext uri="{FF2B5EF4-FFF2-40B4-BE49-F238E27FC236}">
                <a16:creationId xmlns:a16="http://schemas.microsoft.com/office/drawing/2014/main" id="{8802093B-9B6E-4F66-EC0E-DEC9D7F420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Basis sets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DF38E2-B1EC-8CD5-A2A9-D50CD31E9615}"/>
              </a:ext>
            </a:extLst>
          </p:cNvPr>
          <p:cNvSpPr txBox="1"/>
          <p:nvPr/>
        </p:nvSpPr>
        <p:spPr>
          <a:xfrm>
            <a:off x="362996" y="773905"/>
            <a:ext cx="6889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Possible to add additional polarization or diffuse functions to the basis sets </a:t>
            </a:r>
          </a:p>
        </p:txBody>
      </p:sp>
    </p:spTree>
    <p:extLst>
      <p:ext uri="{BB962C8B-B14F-4D97-AF65-F5344CB8AC3E}">
        <p14:creationId xmlns:p14="http://schemas.microsoft.com/office/powerpoint/2010/main" val="195155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32864-0DBF-9550-F0C7-04325C5A7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F025FD-4AB2-B315-094B-C2462A63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F65CD8-F8D4-7ECA-807C-59BAD7AC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DFF16DA-2EB6-1233-89B7-390A45F3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Basis set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215429-8A21-BF76-45B9-1F3CC0354115}"/>
              </a:ext>
            </a:extLst>
          </p:cNvPr>
          <p:cNvSpPr txBox="1"/>
          <p:nvPr/>
        </p:nvSpPr>
        <p:spPr>
          <a:xfrm>
            <a:off x="560711" y="722582"/>
            <a:ext cx="75949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Basis set selection strongly depends on the system and properties of interest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No rule how to select basis set (should be smallest which provide desired accuracy)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Usually good to check convergence with the basis set size (sometimes could be computationally expensive)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52E297-820F-9636-7944-C7B11514AACC}"/>
              </a:ext>
            </a:extLst>
          </p:cNvPr>
          <p:cNvSpPr txBox="1"/>
          <p:nvPr/>
        </p:nvSpPr>
        <p:spPr>
          <a:xfrm>
            <a:off x="560711" y="1407170"/>
            <a:ext cx="79815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u="sng" dirty="0">
                <a:solidFill>
                  <a:srgbClr val="FF0000"/>
                </a:solidFill>
              </a:rPr>
              <a:t>Plane wave basis</a:t>
            </a:r>
            <a:r>
              <a:rPr lang="en-US" sz="1100" dirty="0"/>
              <a:t> set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good for delocalized properties – pure crystals, homogeneous periodic systems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Basis is static (not moving with atoms) and independent on number of atoms in the system (for the same box we get the same accuracy)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u="sng" dirty="0">
                <a:solidFill>
                  <a:srgbClr val="FF0000"/>
                </a:solidFill>
              </a:rPr>
              <a:t>Atom centered basis</a:t>
            </a:r>
            <a:r>
              <a:rPr lang="en-US" sz="1100" dirty="0"/>
              <a:t> sets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describe well localized properties – e.g. molecules, impurities, chemical bonds, heterogeneity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When atoms removed from the system basis set is decreased =&gt; Basis set superposition error (BSSE)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Some software allows to use </a:t>
            </a:r>
            <a:r>
              <a:rPr lang="en-US" sz="1100" dirty="0">
                <a:solidFill>
                  <a:srgbClr val="FF0000"/>
                </a:solidFill>
              </a:rPr>
              <a:t>combined plane-wave and atom-centered basis </a:t>
            </a:r>
            <a:r>
              <a:rPr lang="en-US" sz="1100" dirty="0"/>
              <a:t>sets – “best of both worlds approach”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E5BC11-00F7-90BC-5810-EA424B32714D}"/>
              </a:ext>
            </a:extLst>
          </p:cNvPr>
          <p:cNvSpPr txBox="1"/>
          <p:nvPr/>
        </p:nvSpPr>
        <p:spPr>
          <a:xfrm>
            <a:off x="560711" y="3094662"/>
            <a:ext cx="7782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Possible to correct problem of the plane wave basis with the core electrons by removing them from explicit treatment =&gt; </a:t>
            </a:r>
            <a:r>
              <a:rPr lang="en-US" sz="1100" b="1" dirty="0"/>
              <a:t>pseudopotentials </a:t>
            </a:r>
          </a:p>
        </p:txBody>
      </p:sp>
      <p:sp>
        <p:nvSpPr>
          <p:cNvPr id="17" name="Espace réservé de la date 2">
            <a:extLst>
              <a:ext uri="{FF2B5EF4-FFF2-40B4-BE49-F238E27FC236}">
                <a16:creationId xmlns:a16="http://schemas.microsoft.com/office/drawing/2014/main" id="{9C98D447-897C-800D-3DF7-A3A29BDD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Basis sets </a:t>
            </a:r>
          </a:p>
        </p:txBody>
      </p:sp>
    </p:spTree>
    <p:extLst>
      <p:ext uri="{BB962C8B-B14F-4D97-AF65-F5344CB8AC3E}">
        <p14:creationId xmlns:p14="http://schemas.microsoft.com/office/powerpoint/2010/main" val="155588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687CD-7B3C-285E-1F26-3A75CBDFA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7CBE453-0C5D-52CF-BEC1-D5E22EC49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Basis sets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68280A-E337-12B1-6677-E1232BC38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48A304-5BC1-32D6-D97E-85F56DD3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8F923DE-0D0A-EF11-61A8-D30A7D2D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Pseudopotentials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D9953-E8CE-F493-7449-242AB907F79C}"/>
              </a:ext>
            </a:extLst>
          </p:cNvPr>
          <p:cNvSpPr txBox="1"/>
          <p:nvPr/>
        </p:nvSpPr>
        <p:spPr>
          <a:xfrm>
            <a:off x="289472" y="562431"/>
            <a:ext cx="7594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Core electrons do not influence chemical properties of the system =&gt; we don’t need to treat them explicitly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Shielding of the nuclei potential -&gt; valence electrons see only effective screened nuclear charge</a:t>
            </a:r>
            <a:r>
              <a:rPr lang="en-US" sz="1100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9F7E64-64E2-F88A-FE06-E4CE9301CBDA}"/>
              </a:ext>
            </a:extLst>
          </p:cNvPr>
          <p:cNvSpPr txBox="1"/>
          <p:nvPr/>
        </p:nvSpPr>
        <p:spPr>
          <a:xfrm>
            <a:off x="289472" y="974662"/>
            <a:ext cx="7594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Replacing correct ~1/r nuclear potential by shallower one representing potential of </a:t>
            </a:r>
            <a:r>
              <a:rPr lang="en-US" sz="1100" dirty="0" err="1"/>
              <a:t>nuclei+core</a:t>
            </a:r>
            <a:r>
              <a:rPr lang="en-US" sz="1100" dirty="0"/>
              <a:t> electrons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1A568D4-E0B2-59E7-D043-F7535EE83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90" y="1236272"/>
            <a:ext cx="4211781" cy="1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C48A2E-7ADB-4047-183E-E284C1C18232}"/>
              </a:ext>
            </a:extLst>
          </p:cNvPr>
          <p:cNvSpPr txBox="1"/>
          <p:nvPr/>
        </p:nvSpPr>
        <p:spPr>
          <a:xfrm>
            <a:off x="591217" y="4430330"/>
            <a:ext cx="7961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Important for the plane wave basis – removing the localized electrons =&gt; lower basis functions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Useful also for the atom-centered basis sets – reducing computational cost with (hopefully) negligible effect on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Relativistic effects of the core electrons in heavy atoms could be included into the pseudopotential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13E149-772E-93F2-A550-449779DA77DF}"/>
              </a:ext>
            </a:extLst>
          </p:cNvPr>
          <p:cNvSpPr txBox="1"/>
          <p:nvPr/>
        </p:nvSpPr>
        <p:spPr>
          <a:xfrm>
            <a:off x="449112" y="3003839"/>
            <a:ext cx="79615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/>
              <a:t>Basic types: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Norm conserving pseudopotentials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100" dirty="0"/>
              <a:t>Inside the radius the norm of the wavefunction the same as full electron one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100" dirty="0"/>
              <a:t>Outside the radius the wavefunction identical with the full electron one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Ultrasoft pseudopotentials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100" dirty="0"/>
              <a:t>Replacing the norm condition by minimizing the norm difference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Projector augmented wave method (PAW)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100" dirty="0"/>
              <a:t>Projection of the “trial” wavefunction on the full electron one in region outside the core</a:t>
            </a:r>
          </a:p>
        </p:txBody>
      </p:sp>
    </p:spTree>
    <p:extLst>
      <p:ext uri="{BB962C8B-B14F-4D97-AF65-F5344CB8AC3E}">
        <p14:creationId xmlns:p14="http://schemas.microsoft.com/office/powerpoint/2010/main" val="31314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CDB31-2256-7CD7-3519-E3F559A15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73B3EE-C171-2061-72EF-0FA7B2D4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DFT functionals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8D6493-DE44-BC31-FC4E-24DEDBDCE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6B1BF9-1ADA-1CC8-95B0-27AD65AE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13C8C9D-22EB-292E-69E9-828EF950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Ab-initio software input (CP2K)</a:t>
            </a:r>
            <a:endParaRPr lang="en-US" dirty="0"/>
          </a:p>
        </p:txBody>
      </p:sp>
      <p:pic>
        <p:nvPicPr>
          <p:cNvPr id="2050" name="Picture 2" descr="CP2K - Wikipedia">
            <a:extLst>
              <a:ext uri="{FF2B5EF4-FFF2-40B4-BE49-F238E27FC236}">
                <a16:creationId xmlns:a16="http://schemas.microsoft.com/office/drawing/2014/main" id="{AC5A30D0-1C66-5620-D4BB-E8D9222A5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-33569"/>
            <a:ext cx="1403938" cy="14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F6B103-C3BE-B1CC-0043-F8234F4ECA07}"/>
              </a:ext>
            </a:extLst>
          </p:cNvPr>
          <p:cNvSpPr txBox="1"/>
          <p:nvPr/>
        </p:nvSpPr>
        <p:spPr>
          <a:xfrm>
            <a:off x="764698" y="983381"/>
            <a:ext cx="39928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&amp;GLOBAL</a:t>
            </a:r>
          </a:p>
          <a:p>
            <a:r>
              <a:rPr lang="en-US" sz="1100" dirty="0"/>
              <a:t>    RUN_TYPE     ENERGY       ! (MD, GEO_OPT, ...)</a:t>
            </a:r>
          </a:p>
          <a:p>
            <a:r>
              <a:rPr lang="en-US" sz="1100" dirty="0"/>
              <a:t>     PROJECT      NDI_PbI3_1D</a:t>
            </a:r>
          </a:p>
          <a:p>
            <a:r>
              <a:rPr lang="en-US" sz="1100" dirty="0"/>
              <a:t>     PRINT_LEVEL  LOW</a:t>
            </a:r>
          </a:p>
          <a:p>
            <a:r>
              <a:rPr lang="en-US" sz="1100" dirty="0"/>
              <a:t>&amp;END GLOBAL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05425-F120-569C-1F20-0EE87D1354D4}"/>
              </a:ext>
            </a:extLst>
          </p:cNvPr>
          <p:cNvSpPr txBox="1"/>
          <p:nvPr/>
        </p:nvSpPr>
        <p:spPr>
          <a:xfrm>
            <a:off x="394480" y="683299"/>
            <a:ext cx="23487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Calculation type definition</a:t>
            </a:r>
            <a:endParaRPr lang="en-CH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F5E8E9-5DD2-7744-8DBD-69B39B2E0BC5}"/>
              </a:ext>
            </a:extLst>
          </p:cNvPr>
          <p:cNvCxnSpPr/>
          <p:nvPr/>
        </p:nvCxnSpPr>
        <p:spPr>
          <a:xfrm flipH="1">
            <a:off x="4517368" y="1273359"/>
            <a:ext cx="701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2138CBD-3510-3A02-F1F9-505363C9E7B9}"/>
              </a:ext>
            </a:extLst>
          </p:cNvPr>
          <p:cNvSpPr txBox="1"/>
          <p:nvPr/>
        </p:nvSpPr>
        <p:spPr>
          <a:xfrm>
            <a:off x="5328815" y="1142554"/>
            <a:ext cx="13267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Calculation type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C54F2C-91EA-2F09-51D7-85ECFAA62F7B}"/>
              </a:ext>
            </a:extLst>
          </p:cNvPr>
          <p:cNvCxnSpPr/>
          <p:nvPr/>
        </p:nvCxnSpPr>
        <p:spPr>
          <a:xfrm flipH="1">
            <a:off x="3016458" y="1452740"/>
            <a:ext cx="701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9E2568D-554F-8314-027E-D0B0082286D8}"/>
              </a:ext>
            </a:extLst>
          </p:cNvPr>
          <p:cNvSpPr txBox="1"/>
          <p:nvPr/>
        </p:nvSpPr>
        <p:spPr>
          <a:xfrm>
            <a:off x="3853982" y="1336120"/>
            <a:ext cx="13267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Name of the job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6FDF78-B8DB-502E-599D-4E6611B7F051}"/>
              </a:ext>
            </a:extLst>
          </p:cNvPr>
          <p:cNvCxnSpPr/>
          <p:nvPr/>
        </p:nvCxnSpPr>
        <p:spPr>
          <a:xfrm flipH="1">
            <a:off x="2485368" y="1655940"/>
            <a:ext cx="701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A0F658B-D0A5-367F-C59A-09A48E8CFDE7}"/>
              </a:ext>
            </a:extLst>
          </p:cNvPr>
          <p:cNvSpPr txBox="1"/>
          <p:nvPr/>
        </p:nvSpPr>
        <p:spPr>
          <a:xfrm>
            <a:off x="3264626" y="1549872"/>
            <a:ext cx="1760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Verbosity of the output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9E3C-B9CE-E537-BA25-BD5E4BF6C225}"/>
              </a:ext>
            </a:extLst>
          </p:cNvPr>
          <p:cNvSpPr txBox="1"/>
          <p:nvPr/>
        </p:nvSpPr>
        <p:spPr>
          <a:xfrm>
            <a:off x="834200" y="2316482"/>
            <a:ext cx="3992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&amp;FORCE_EVAL</a:t>
            </a:r>
          </a:p>
          <a:p>
            <a:r>
              <a:rPr lang="en-US" sz="1100" dirty="0"/>
              <a:t>  METHOD Quickstep</a:t>
            </a:r>
          </a:p>
          <a:p>
            <a:r>
              <a:rPr lang="en-US" sz="1100" dirty="0"/>
              <a:t>  &amp;DFT</a:t>
            </a:r>
          </a:p>
          <a:p>
            <a:r>
              <a:rPr lang="en-US" sz="1100" dirty="0"/>
              <a:t>    CHARGE 0</a:t>
            </a:r>
          </a:p>
          <a:p>
            <a:r>
              <a:rPr lang="en-US" sz="1100" dirty="0"/>
              <a:t>    BASIS_SET_FILE_NAME BASIS_MOLOPT</a:t>
            </a:r>
          </a:p>
          <a:p>
            <a:r>
              <a:rPr lang="en-US" sz="1100" dirty="0"/>
              <a:t>    POTENTIAL_FILE_NAME GTH_POTENTIALS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18EB2C-C536-484B-D5EC-5BEF3209B85F}"/>
              </a:ext>
            </a:extLst>
          </p:cNvPr>
          <p:cNvSpPr txBox="1"/>
          <p:nvPr/>
        </p:nvSpPr>
        <p:spPr>
          <a:xfrm>
            <a:off x="453826" y="1970207"/>
            <a:ext cx="18293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Calculation settings</a:t>
            </a:r>
            <a:endParaRPr lang="en-CH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D5B8BB5-5588-F1F3-68B9-15D994F8621C}"/>
              </a:ext>
            </a:extLst>
          </p:cNvPr>
          <p:cNvCxnSpPr>
            <a:cxnSpLocks/>
          </p:cNvCxnSpPr>
          <p:nvPr/>
        </p:nvCxnSpPr>
        <p:spPr>
          <a:xfrm flipH="1">
            <a:off x="2336896" y="2467086"/>
            <a:ext cx="55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82C92F1-EC16-28DB-6D39-6C068298C14A}"/>
              </a:ext>
            </a:extLst>
          </p:cNvPr>
          <p:cNvCxnSpPr>
            <a:cxnSpLocks/>
          </p:cNvCxnSpPr>
          <p:nvPr/>
        </p:nvCxnSpPr>
        <p:spPr>
          <a:xfrm flipH="1">
            <a:off x="2378460" y="2467086"/>
            <a:ext cx="517236" cy="147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337A4ED-D4EE-A004-3F79-ACBC5D24D041}"/>
              </a:ext>
            </a:extLst>
          </p:cNvPr>
          <p:cNvSpPr txBox="1"/>
          <p:nvPr/>
        </p:nvSpPr>
        <p:spPr>
          <a:xfrm>
            <a:off x="2942835" y="2313241"/>
            <a:ext cx="5767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Modules which perform the calculation (energy, MD, geometry optimization, PDOS,…)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8D345D-39CC-080D-29AF-FE90939E930D}"/>
              </a:ext>
            </a:extLst>
          </p:cNvPr>
          <p:cNvCxnSpPr>
            <a:cxnSpLocks/>
          </p:cNvCxnSpPr>
          <p:nvPr/>
        </p:nvCxnSpPr>
        <p:spPr>
          <a:xfrm flipH="1">
            <a:off x="2167863" y="2888783"/>
            <a:ext cx="5800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164535D-3526-A754-5712-371329EC7793}"/>
              </a:ext>
            </a:extLst>
          </p:cNvPr>
          <p:cNvSpPr txBox="1"/>
          <p:nvPr/>
        </p:nvSpPr>
        <p:spPr>
          <a:xfrm>
            <a:off x="2830608" y="2755535"/>
            <a:ext cx="20370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Total charge of the system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2A1E402-3E49-8AA7-D082-DBDD21122FB8}"/>
              </a:ext>
            </a:extLst>
          </p:cNvPr>
          <p:cNvCxnSpPr>
            <a:cxnSpLocks/>
          </p:cNvCxnSpPr>
          <p:nvPr/>
        </p:nvCxnSpPr>
        <p:spPr>
          <a:xfrm flipH="1">
            <a:off x="4236809" y="3128929"/>
            <a:ext cx="5800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D68F687-039E-591C-D55C-DDCEBBD5592E}"/>
              </a:ext>
            </a:extLst>
          </p:cNvPr>
          <p:cNvCxnSpPr>
            <a:cxnSpLocks/>
          </p:cNvCxnSpPr>
          <p:nvPr/>
        </p:nvCxnSpPr>
        <p:spPr>
          <a:xfrm flipH="1">
            <a:off x="4246965" y="3128929"/>
            <a:ext cx="569895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353D113-2525-9784-3A8C-FB58CBE7461F}"/>
              </a:ext>
            </a:extLst>
          </p:cNvPr>
          <p:cNvSpPr txBox="1"/>
          <p:nvPr/>
        </p:nvSpPr>
        <p:spPr>
          <a:xfrm>
            <a:off x="4908506" y="2951957"/>
            <a:ext cx="2252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Database with the basis set and pseudopotential definitions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C14444-BACD-9C74-D704-1CD7EF053BAE}"/>
              </a:ext>
            </a:extLst>
          </p:cNvPr>
          <p:cNvSpPr txBox="1"/>
          <p:nvPr/>
        </p:nvSpPr>
        <p:spPr>
          <a:xfrm rot="5400000">
            <a:off x="2026792" y="3646119"/>
            <a:ext cx="51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0807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E4659-0149-51E1-5A83-CF2D846F3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6591E8-62C2-6E98-C1FC-58CFF7D6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DFT functionals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BFC300-9A2F-1343-99A8-3EC31A57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DF2D5B-2E91-1603-BDD6-FEACECA3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1718FE8-A46B-D3F4-F34B-EC6A35F0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Ab-initio software input (CP2K)</a:t>
            </a:r>
            <a:endParaRPr lang="en-US" dirty="0"/>
          </a:p>
        </p:txBody>
      </p:sp>
      <p:pic>
        <p:nvPicPr>
          <p:cNvPr id="2050" name="Picture 2" descr="CP2K - Wikipedia">
            <a:extLst>
              <a:ext uri="{FF2B5EF4-FFF2-40B4-BE49-F238E27FC236}">
                <a16:creationId xmlns:a16="http://schemas.microsoft.com/office/drawing/2014/main" id="{7817106A-E7B4-987B-A474-832689704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-33569"/>
            <a:ext cx="1403938" cy="14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CCE6180-4CE3-AB46-8CEB-F1C8A4767EC1}"/>
              </a:ext>
            </a:extLst>
          </p:cNvPr>
          <p:cNvSpPr txBox="1"/>
          <p:nvPr/>
        </p:nvSpPr>
        <p:spPr>
          <a:xfrm>
            <a:off x="1011814" y="1304131"/>
            <a:ext cx="39928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 &amp;MGRID</a:t>
            </a:r>
          </a:p>
          <a:p>
            <a:r>
              <a:rPr lang="en-US" sz="1100" dirty="0"/>
              <a:t>      CUTOFF 370</a:t>
            </a:r>
          </a:p>
          <a:p>
            <a:r>
              <a:rPr lang="en-US" sz="1100" dirty="0"/>
              <a:t>      REL_CUTOFF 70</a:t>
            </a:r>
          </a:p>
          <a:p>
            <a:r>
              <a:rPr lang="en-US" sz="1100" dirty="0"/>
              <a:t>    &amp;END MGRID</a:t>
            </a:r>
          </a:p>
          <a:p>
            <a:r>
              <a:rPr lang="en-US" sz="1100" dirty="0"/>
              <a:t>    </a:t>
            </a:r>
          </a:p>
          <a:p>
            <a:r>
              <a:rPr lang="en-US" sz="1100" dirty="0"/>
              <a:t>    &amp;SCF</a:t>
            </a:r>
          </a:p>
          <a:p>
            <a:r>
              <a:rPr lang="en-US" sz="1100" dirty="0"/>
              <a:t>      EPS_SCF 5.0E-6</a:t>
            </a:r>
          </a:p>
          <a:p>
            <a:r>
              <a:rPr lang="en-US" sz="1100" dirty="0"/>
              <a:t>      SCF_GUESS RESTART</a:t>
            </a:r>
          </a:p>
          <a:p>
            <a:r>
              <a:rPr lang="en-US" sz="1100" dirty="0"/>
              <a:t>      MAX_SCF 2000</a:t>
            </a:r>
          </a:p>
          <a:p>
            <a:r>
              <a:rPr lang="en-US" sz="1100" dirty="0"/>
              <a:t>      &amp;OT</a:t>
            </a:r>
          </a:p>
          <a:p>
            <a:r>
              <a:rPr lang="en-US" sz="1100" dirty="0"/>
              <a:t>        MINIMIZER CG</a:t>
            </a:r>
          </a:p>
          <a:p>
            <a:r>
              <a:rPr lang="en-US" sz="1100" dirty="0"/>
              <a:t>        PRECONDITIONER FULL_SINGLE_INVERSE</a:t>
            </a:r>
          </a:p>
          <a:p>
            <a:r>
              <a:rPr lang="en-US" sz="1100" dirty="0"/>
              <a:t>      &amp;END</a:t>
            </a:r>
          </a:p>
          <a:p>
            <a:r>
              <a:rPr lang="en-US" sz="1100" dirty="0"/>
              <a:t>    &amp;END SCF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08727-0E30-15F0-45B8-C26670135CD1}"/>
              </a:ext>
            </a:extLst>
          </p:cNvPr>
          <p:cNvSpPr txBox="1"/>
          <p:nvPr/>
        </p:nvSpPr>
        <p:spPr>
          <a:xfrm rot="5400000">
            <a:off x="1272647" y="915989"/>
            <a:ext cx="51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5FF96A-F6A9-5828-9746-A97D2F1CDFF2}"/>
              </a:ext>
            </a:extLst>
          </p:cNvPr>
          <p:cNvCxnSpPr/>
          <p:nvPr/>
        </p:nvCxnSpPr>
        <p:spPr>
          <a:xfrm flipH="1">
            <a:off x="2743200" y="1805973"/>
            <a:ext cx="701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92F710F-C224-6FB6-9A5C-7558C0816B24}"/>
              </a:ext>
            </a:extLst>
          </p:cNvPr>
          <p:cNvSpPr txBox="1"/>
          <p:nvPr/>
        </p:nvSpPr>
        <p:spPr>
          <a:xfrm>
            <a:off x="3537721" y="1650230"/>
            <a:ext cx="3564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At which energy gaussian basis functions are mapped onto plane waves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E12510-6CE0-F73D-EF2E-2BE0616F24C7}"/>
              </a:ext>
            </a:extLst>
          </p:cNvPr>
          <p:cNvCxnSpPr/>
          <p:nvPr/>
        </p:nvCxnSpPr>
        <p:spPr>
          <a:xfrm flipH="1">
            <a:off x="2657240" y="1563688"/>
            <a:ext cx="701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C1A3FD9-5EA2-8411-E62A-A632AD673DE0}"/>
              </a:ext>
            </a:extLst>
          </p:cNvPr>
          <p:cNvSpPr txBox="1"/>
          <p:nvPr/>
        </p:nvSpPr>
        <p:spPr>
          <a:xfrm>
            <a:off x="3537721" y="1370369"/>
            <a:ext cx="4635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Energy cutoff for the plane waves (</a:t>
            </a:r>
            <a:r>
              <a:rPr lang="en-US" sz="1100" i="1" dirty="0" err="1"/>
              <a:t>higer</a:t>
            </a:r>
            <a:r>
              <a:rPr lang="en-US" sz="1100" i="1" dirty="0"/>
              <a:t> value =&gt; more plane waves)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8215A9-CB7B-4259-C79E-8C0BAF48D81C}"/>
              </a:ext>
            </a:extLst>
          </p:cNvPr>
          <p:cNvCxnSpPr>
            <a:cxnSpLocks/>
          </p:cNvCxnSpPr>
          <p:nvPr/>
        </p:nvCxnSpPr>
        <p:spPr>
          <a:xfrm flipH="1">
            <a:off x="2157620" y="2249607"/>
            <a:ext cx="13801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F42883F-30F5-DA81-714C-D574C59A0EF6}"/>
              </a:ext>
            </a:extLst>
          </p:cNvPr>
          <p:cNvSpPr txBox="1"/>
          <p:nvPr/>
        </p:nvSpPr>
        <p:spPr>
          <a:xfrm>
            <a:off x="3680699" y="2081117"/>
            <a:ext cx="3849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Setting parameters for the electron density convergence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C968858-3441-8FEB-AD3B-1839CE106B7A}"/>
              </a:ext>
            </a:extLst>
          </p:cNvPr>
          <p:cNvCxnSpPr>
            <a:cxnSpLocks/>
          </p:cNvCxnSpPr>
          <p:nvPr/>
        </p:nvCxnSpPr>
        <p:spPr>
          <a:xfrm flipH="1">
            <a:off x="2244032" y="2925195"/>
            <a:ext cx="13801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F314B1D-4128-1837-14BD-E72F89436812}"/>
              </a:ext>
            </a:extLst>
          </p:cNvPr>
          <p:cNvSpPr txBox="1"/>
          <p:nvPr/>
        </p:nvSpPr>
        <p:spPr>
          <a:xfrm>
            <a:off x="3680698" y="2773614"/>
            <a:ext cx="5397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Electron density optimization algorithm (Orbital transformation good for big systems)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DDE4CA-DAF9-CAB7-E7B1-8207E35C728F}"/>
              </a:ext>
            </a:extLst>
          </p:cNvPr>
          <p:cNvSpPr txBox="1"/>
          <p:nvPr/>
        </p:nvSpPr>
        <p:spPr>
          <a:xfrm rot="5400000">
            <a:off x="1322593" y="3945639"/>
            <a:ext cx="51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4179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74FF5-C693-34E1-365B-84FB720AF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55E7FC-7A31-E92D-5623-276EEC7E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FREE-ELECTRON MODEL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2DC767-0F8D-C5AF-3720-0BD16310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9C05BF-FB8F-AF77-A0C8-8D365955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E1B4E4E-3377-3F28-571E-A0D4E167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7"/>
            <a:ext cx="6251298" cy="1097601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Last lecture repetition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8D1A89-4DF3-0B55-A677-B735AF21603D}"/>
              </a:ext>
            </a:extLst>
          </p:cNvPr>
          <p:cNvSpPr/>
          <p:nvPr/>
        </p:nvSpPr>
        <p:spPr>
          <a:xfrm>
            <a:off x="1125262" y="3856492"/>
            <a:ext cx="7575119" cy="43211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>
              <a:buClr>
                <a:srgbClr val="E30613"/>
              </a:buClr>
              <a:buSzPct val="90000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Kohn-Sham DFT</a:t>
            </a:r>
            <a:endParaRPr lang="en-US" sz="1400" dirty="0">
              <a:solidFill>
                <a:srgbClr val="413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9EF163-0E54-8E94-5730-6D2EE218C6DC}"/>
                  </a:ext>
                </a:extLst>
              </p:cNvPr>
              <p:cNvSpPr txBox="1"/>
              <p:nvPr/>
            </p:nvSpPr>
            <p:spPr>
              <a:xfrm>
                <a:off x="449112" y="1129707"/>
                <a:ext cx="7660902" cy="487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1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9EF163-0E54-8E94-5730-6D2EE218C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12" y="1129707"/>
                <a:ext cx="7660902" cy="487634"/>
              </a:xfrm>
              <a:prstGeom prst="rect">
                <a:avLst/>
              </a:prstGeom>
              <a:blipFill>
                <a:blip r:embed="rId3"/>
                <a:stretch>
                  <a:fillRect t="-156250" b="-2175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4A42FCB-82C0-5E95-9403-3AA44CE15DCE}"/>
              </a:ext>
            </a:extLst>
          </p:cNvPr>
          <p:cNvSpPr txBox="1"/>
          <p:nvPr/>
        </p:nvSpPr>
        <p:spPr>
          <a:xfrm>
            <a:off x="634818" y="777875"/>
            <a:ext cx="2879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accent6"/>
                </a:solidFill>
              </a:rPr>
              <a:t>Wavefunction approaches (Hartree-Fock)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F43E18-1540-D271-E69B-1BD28774D745}"/>
              </a:ext>
            </a:extLst>
          </p:cNvPr>
          <p:cNvSpPr txBox="1"/>
          <p:nvPr/>
        </p:nvSpPr>
        <p:spPr>
          <a:xfrm>
            <a:off x="820641" y="1625701"/>
            <a:ext cx="69178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Wavefunction 3N dimensional function =&gt; computationally demanding </a:t>
            </a:r>
            <a:endParaRPr lang="en-CH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122EC7-D6DF-0576-067E-CA78CD447830}"/>
              </a:ext>
            </a:extLst>
          </p:cNvPr>
          <p:cNvSpPr txBox="1"/>
          <p:nvPr/>
        </p:nvSpPr>
        <p:spPr>
          <a:xfrm>
            <a:off x="820640" y="1844578"/>
            <a:ext cx="69178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Most of the observables (what we can measure) are dependent on single electron only (electron density)</a:t>
            </a:r>
            <a:endParaRPr lang="en-CH" sz="11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FA925B-9468-0A58-8602-345B60438779}"/>
              </a:ext>
            </a:extLst>
          </p:cNvPr>
          <p:cNvSpPr txBox="1"/>
          <p:nvPr/>
        </p:nvSpPr>
        <p:spPr>
          <a:xfrm>
            <a:off x="1542631" y="2447140"/>
            <a:ext cx="1335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accent6"/>
                </a:solidFill>
              </a:rPr>
              <a:t>Total charge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06C09FC-C2D0-A233-66B9-9C3C73DEF16D}"/>
                  </a:ext>
                </a:extLst>
              </p:cNvPr>
              <p:cNvSpPr txBox="1"/>
              <p:nvPr/>
            </p:nvSpPr>
            <p:spPr>
              <a:xfrm>
                <a:off x="1597687" y="2161730"/>
                <a:ext cx="1280826" cy="2235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𝑑𝑟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06C09FC-C2D0-A233-66B9-9C3C73DEF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687" y="2161730"/>
                <a:ext cx="1280826" cy="223587"/>
              </a:xfrm>
              <a:prstGeom prst="rect">
                <a:avLst/>
              </a:prstGeom>
              <a:blipFill>
                <a:blip r:embed="rId4"/>
                <a:stretch>
                  <a:fillRect t="-11111" b="-4444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3CC5C95-5E2B-0F05-6401-4A803CEC2222}"/>
              </a:ext>
            </a:extLst>
          </p:cNvPr>
          <p:cNvSpPr txBox="1"/>
          <p:nvPr/>
        </p:nvSpPr>
        <p:spPr>
          <a:xfrm>
            <a:off x="2982211" y="2428773"/>
            <a:ext cx="1335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accent6"/>
                </a:solidFill>
              </a:rPr>
              <a:t>Dipole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50800F-DD3A-0093-3807-F5EB96C412D7}"/>
                  </a:ext>
                </a:extLst>
              </p:cNvPr>
              <p:cNvSpPr txBox="1"/>
              <p:nvPr/>
            </p:nvSpPr>
            <p:spPr>
              <a:xfrm>
                <a:off x="3079345" y="2181436"/>
                <a:ext cx="1375741" cy="2235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𝑑𝑟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50800F-DD3A-0093-3807-F5EB96C41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345" y="2181436"/>
                <a:ext cx="1375741" cy="223587"/>
              </a:xfrm>
              <a:prstGeom prst="rect">
                <a:avLst/>
              </a:prstGeom>
              <a:blipFill>
                <a:blip r:embed="rId5"/>
                <a:stretch>
                  <a:fillRect l="-3097" t="-8108" r="-3097" b="-4054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9B59018-4231-BF6C-AC4A-BFB85AC83881}"/>
                  </a:ext>
                </a:extLst>
              </p:cNvPr>
              <p:cNvSpPr txBox="1"/>
              <p:nvPr/>
            </p:nvSpPr>
            <p:spPr>
              <a:xfrm>
                <a:off x="4912822" y="2161749"/>
                <a:ext cx="1843596" cy="2235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𝑑𝑟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9B59018-4231-BF6C-AC4A-BFB85AC83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822" y="2161749"/>
                <a:ext cx="1843596" cy="223587"/>
              </a:xfrm>
              <a:prstGeom prst="rect">
                <a:avLst/>
              </a:prstGeom>
              <a:blipFill>
                <a:blip r:embed="rId6"/>
                <a:stretch>
                  <a:fillRect t="-11111" b="-4444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B5B1151E-1EE9-43FF-67A1-FAE067600148}"/>
              </a:ext>
            </a:extLst>
          </p:cNvPr>
          <p:cNvSpPr txBox="1"/>
          <p:nvPr/>
        </p:nvSpPr>
        <p:spPr>
          <a:xfrm>
            <a:off x="5009775" y="2414796"/>
            <a:ext cx="2090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accent6"/>
                </a:solidFill>
              </a:rPr>
              <a:t>Expectation value of operator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46EBD96-2FAE-051C-96F8-666D44DA7CF3}"/>
                  </a:ext>
                </a:extLst>
              </p:cNvPr>
              <p:cNvSpPr txBox="1"/>
              <p:nvPr/>
            </p:nvSpPr>
            <p:spPr>
              <a:xfrm>
                <a:off x="1890939" y="4607041"/>
                <a:ext cx="4688911" cy="544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𝐻𝑎𝑟𝑡𝑟𝑒𝑒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46EBD96-2FAE-051C-96F8-666D44DA7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939" y="4607041"/>
                <a:ext cx="4688911" cy="544957"/>
              </a:xfrm>
              <a:prstGeom prst="rect">
                <a:avLst/>
              </a:prstGeom>
              <a:blipFill>
                <a:blip r:embed="rId7"/>
                <a:stretch>
                  <a:fillRect l="-260" t="-157303" r="-910" b="-21573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4C310581-F1EB-B51E-444F-232AE5F2D8A3}"/>
              </a:ext>
            </a:extLst>
          </p:cNvPr>
          <p:cNvSpPr txBox="1"/>
          <p:nvPr/>
        </p:nvSpPr>
        <p:spPr>
          <a:xfrm>
            <a:off x="1100895" y="4185576"/>
            <a:ext cx="7530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Electron density – only 3-dimensional function of single electron =&gt; computationally much cheaper and efficient</a:t>
            </a:r>
            <a:endParaRPr lang="en-CH" sz="110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7A644B9-CE42-0D43-2BA3-B968EF326E52}"/>
              </a:ext>
            </a:extLst>
          </p:cNvPr>
          <p:cNvSpPr/>
          <p:nvPr/>
        </p:nvSpPr>
        <p:spPr>
          <a:xfrm>
            <a:off x="498796" y="1458076"/>
            <a:ext cx="1217792" cy="3370845"/>
          </a:xfrm>
          <a:custGeom>
            <a:avLst/>
            <a:gdLst>
              <a:gd name="connsiteX0" fmla="*/ 1114569 w 1114569"/>
              <a:gd name="connsiteY0" fmla="*/ 3738987 h 3738987"/>
              <a:gd name="connsiteX1" fmla="*/ 300706 w 1114569"/>
              <a:gd name="connsiteY1" fmla="*/ 3212369 h 3738987"/>
              <a:gd name="connsiteX2" fmla="*/ 23034 w 1114569"/>
              <a:gd name="connsiteY2" fmla="*/ 2020298 h 3738987"/>
              <a:gd name="connsiteX3" fmla="*/ 51759 w 1114569"/>
              <a:gd name="connsiteY3" fmla="*/ 689391 h 3738987"/>
              <a:gd name="connsiteX4" fmla="*/ 339005 w 1114569"/>
              <a:gd name="connsiteY4" fmla="*/ 0 h 3738987"/>
              <a:gd name="connsiteX0" fmla="*/ 1167231 w 1167231"/>
              <a:gd name="connsiteY0" fmla="*/ 3690807 h 3690807"/>
              <a:gd name="connsiteX1" fmla="*/ 300706 w 1167231"/>
              <a:gd name="connsiteY1" fmla="*/ 3212369 h 3690807"/>
              <a:gd name="connsiteX2" fmla="*/ 23034 w 1167231"/>
              <a:gd name="connsiteY2" fmla="*/ 2020298 h 3690807"/>
              <a:gd name="connsiteX3" fmla="*/ 51759 w 1167231"/>
              <a:gd name="connsiteY3" fmla="*/ 689391 h 3690807"/>
              <a:gd name="connsiteX4" fmla="*/ 339005 w 1167231"/>
              <a:gd name="connsiteY4" fmla="*/ 0 h 3690807"/>
              <a:gd name="connsiteX0" fmla="*/ 1167231 w 1167231"/>
              <a:gd name="connsiteY0" fmla="*/ 3690807 h 3690807"/>
              <a:gd name="connsiteX1" fmla="*/ 300706 w 1167231"/>
              <a:gd name="connsiteY1" fmla="*/ 3212369 h 3690807"/>
              <a:gd name="connsiteX2" fmla="*/ 23034 w 1167231"/>
              <a:gd name="connsiteY2" fmla="*/ 2020298 h 3690807"/>
              <a:gd name="connsiteX3" fmla="*/ 51759 w 1167231"/>
              <a:gd name="connsiteY3" fmla="*/ 689391 h 3690807"/>
              <a:gd name="connsiteX4" fmla="*/ 339005 w 1167231"/>
              <a:gd name="connsiteY4" fmla="*/ 0 h 369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231" h="3690807">
                <a:moveTo>
                  <a:pt x="1167231" y="3690807"/>
                </a:moveTo>
                <a:cubicBezTo>
                  <a:pt x="827323" y="3683143"/>
                  <a:pt x="491406" y="3490787"/>
                  <a:pt x="300706" y="3212369"/>
                </a:cubicBezTo>
                <a:cubicBezTo>
                  <a:pt x="110007" y="2933951"/>
                  <a:pt x="64525" y="2440794"/>
                  <a:pt x="23034" y="2020298"/>
                </a:cubicBezTo>
                <a:cubicBezTo>
                  <a:pt x="-18457" y="1599802"/>
                  <a:pt x="-903" y="1026107"/>
                  <a:pt x="51759" y="689391"/>
                </a:cubicBezTo>
                <a:cubicBezTo>
                  <a:pt x="104421" y="352675"/>
                  <a:pt x="221713" y="176337"/>
                  <a:pt x="339005" y="0"/>
                </a:cubicBezTo>
              </a:path>
            </a:pathLst>
          </a:custGeom>
          <a:noFill/>
          <a:ln>
            <a:solidFill>
              <a:srgbClr val="B9202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5173ECA-E75D-8312-D568-3509AB46CC94}"/>
                  </a:ext>
                </a:extLst>
              </p:cNvPr>
              <p:cNvSpPr txBox="1"/>
              <p:nvPr/>
            </p:nvSpPr>
            <p:spPr>
              <a:xfrm>
                <a:off x="2995357" y="2820333"/>
                <a:ext cx="2321657" cy="536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CH" sz="11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5173ECA-E75D-8312-D568-3509AB46C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357" y="2820333"/>
                <a:ext cx="2321657" cy="536365"/>
              </a:xfrm>
              <a:prstGeom prst="rect">
                <a:avLst/>
              </a:prstGeom>
              <a:blipFill>
                <a:blip r:embed="rId8"/>
                <a:stretch>
                  <a:fillRect l="-15486" t="-120455" r="-9711" b="-17045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Brace 46">
            <a:extLst>
              <a:ext uri="{FF2B5EF4-FFF2-40B4-BE49-F238E27FC236}">
                <a16:creationId xmlns:a16="http://schemas.microsoft.com/office/drawing/2014/main" id="{3124A38A-3995-DE8E-7B53-3814E3C603D1}"/>
              </a:ext>
            </a:extLst>
          </p:cNvPr>
          <p:cNvSpPr/>
          <p:nvPr/>
        </p:nvSpPr>
        <p:spPr>
          <a:xfrm rot="5400000">
            <a:off x="4714223" y="2887086"/>
            <a:ext cx="196285" cy="947912"/>
          </a:xfrm>
          <a:prstGeom prst="rightBrace">
            <a:avLst>
              <a:gd name="adj1" fmla="val 30284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6390F96-6362-5471-8045-D2D25AF71B22}"/>
                  </a:ext>
                </a:extLst>
              </p:cNvPr>
              <p:cNvSpPr txBox="1"/>
              <p:nvPr/>
            </p:nvSpPr>
            <p:spPr>
              <a:xfrm>
                <a:off x="4371425" y="3397940"/>
                <a:ext cx="811929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6390F96-6362-5471-8045-D2D25AF71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425" y="3397940"/>
                <a:ext cx="811929" cy="300082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ight Brace 50">
            <a:extLst>
              <a:ext uri="{FF2B5EF4-FFF2-40B4-BE49-F238E27FC236}">
                <a16:creationId xmlns:a16="http://schemas.microsoft.com/office/drawing/2014/main" id="{B9997F69-7D6D-B8ED-0EEB-36D0B1F87069}"/>
              </a:ext>
            </a:extLst>
          </p:cNvPr>
          <p:cNvSpPr/>
          <p:nvPr/>
        </p:nvSpPr>
        <p:spPr>
          <a:xfrm rot="5400000">
            <a:off x="3743092" y="2906576"/>
            <a:ext cx="196285" cy="908934"/>
          </a:xfrm>
          <a:prstGeom prst="rightBrace">
            <a:avLst>
              <a:gd name="adj1" fmla="val 30284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A94C1BF-97F0-04FF-30CB-75920E82B965}"/>
                  </a:ext>
                </a:extLst>
              </p:cNvPr>
              <p:cNvSpPr txBox="1"/>
              <p:nvPr/>
            </p:nvSpPr>
            <p:spPr>
              <a:xfrm>
                <a:off x="3490032" y="3416426"/>
                <a:ext cx="811929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A94C1BF-97F0-04FF-30CB-75920E82B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032" y="3416426"/>
                <a:ext cx="811929" cy="300082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D69F0EC-EA74-53E4-D9C9-F08DC7D3F1C6}"/>
              </a:ext>
            </a:extLst>
          </p:cNvPr>
          <p:cNvSpPr/>
          <p:nvPr/>
        </p:nvSpPr>
        <p:spPr>
          <a:xfrm>
            <a:off x="3041373" y="1575065"/>
            <a:ext cx="740700" cy="3183643"/>
          </a:xfrm>
          <a:custGeom>
            <a:avLst/>
            <a:gdLst>
              <a:gd name="connsiteX0" fmla="*/ 740700 w 740700"/>
              <a:gd name="connsiteY0" fmla="*/ 0 h 2996934"/>
              <a:gd name="connsiteX1" fmla="*/ 13010 w 740700"/>
              <a:gd name="connsiteY1" fmla="*/ 1340482 h 2996934"/>
              <a:gd name="connsiteX2" fmla="*/ 343343 w 740700"/>
              <a:gd name="connsiteY2" fmla="*/ 2996934 h 299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700" h="2996934">
                <a:moveTo>
                  <a:pt x="740700" y="0"/>
                </a:moveTo>
                <a:cubicBezTo>
                  <a:pt x="409968" y="420496"/>
                  <a:pt x="79236" y="840993"/>
                  <a:pt x="13010" y="1340482"/>
                </a:cubicBezTo>
                <a:cubicBezTo>
                  <a:pt x="-53216" y="1839971"/>
                  <a:pt x="145063" y="2418452"/>
                  <a:pt x="343343" y="2996934"/>
                </a:cubicBezTo>
              </a:path>
            </a:pathLst>
          </a:custGeom>
          <a:noFill/>
          <a:ln>
            <a:solidFill>
              <a:srgbClr val="B9202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24692D2-7DB8-30D8-A91E-086A0991B3E9}"/>
                  </a:ext>
                </a:extLst>
              </p:cNvPr>
              <p:cNvSpPr txBox="1"/>
              <p:nvPr/>
            </p:nvSpPr>
            <p:spPr>
              <a:xfrm>
                <a:off x="6192641" y="2701442"/>
                <a:ext cx="1980045" cy="536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1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24692D2-7DB8-30D8-A91E-086A0991B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641" y="2701442"/>
                <a:ext cx="1980045" cy="536365"/>
              </a:xfrm>
              <a:prstGeom prst="rect">
                <a:avLst/>
              </a:prstGeom>
              <a:blipFill>
                <a:blip r:embed="rId11"/>
                <a:stretch>
                  <a:fillRect l="-20615" t="-120455" r="-43077" b="-17045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9285954-E6FA-BF9D-A2EF-6D08B51E8C2D}"/>
                  </a:ext>
                </a:extLst>
              </p:cNvPr>
              <p:cNvSpPr txBox="1"/>
              <p:nvPr/>
            </p:nvSpPr>
            <p:spPr>
              <a:xfrm>
                <a:off x="5689476" y="3154091"/>
                <a:ext cx="3583017" cy="594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05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05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5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105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05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05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05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05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sz="105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05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105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05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0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05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05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f>
                                <m:fPr>
                                  <m:ctrlP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0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05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05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05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0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05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05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  <m:sSubSup>
                                <m:sSubSup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5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0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5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05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11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1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sz="11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9285954-E6FA-BF9D-A2EF-6D08B51E8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476" y="3154091"/>
                <a:ext cx="3583017" cy="594202"/>
              </a:xfrm>
              <a:prstGeom prst="rect">
                <a:avLst/>
              </a:prstGeom>
              <a:blipFill>
                <a:blip r:embed="rId12"/>
                <a:stretch>
                  <a:fillRect l="-3912" t="-94898" b="-14183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6B650CF-478E-1C3A-AB49-AF0167E8CF85}"/>
              </a:ext>
            </a:extLst>
          </p:cNvPr>
          <p:cNvSpPr/>
          <p:nvPr/>
        </p:nvSpPr>
        <p:spPr>
          <a:xfrm>
            <a:off x="7042316" y="1551129"/>
            <a:ext cx="627154" cy="1139409"/>
          </a:xfrm>
          <a:custGeom>
            <a:avLst/>
            <a:gdLst>
              <a:gd name="connsiteX0" fmla="*/ 0 w 627154"/>
              <a:gd name="connsiteY0" fmla="*/ 0 h 1139409"/>
              <a:gd name="connsiteX1" fmla="*/ 540980 w 627154"/>
              <a:gd name="connsiteY1" fmla="*/ 617579 h 1139409"/>
              <a:gd name="connsiteX2" fmla="*/ 627154 w 627154"/>
              <a:gd name="connsiteY2" fmla="*/ 1139409 h 113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154" h="1139409">
                <a:moveTo>
                  <a:pt x="0" y="0"/>
                </a:moveTo>
                <a:cubicBezTo>
                  <a:pt x="218227" y="213839"/>
                  <a:pt x="436454" y="427678"/>
                  <a:pt x="540980" y="617579"/>
                </a:cubicBezTo>
                <a:cubicBezTo>
                  <a:pt x="645506" y="807480"/>
                  <a:pt x="623962" y="1046852"/>
                  <a:pt x="627154" y="1139409"/>
                </a:cubicBezTo>
              </a:path>
            </a:pathLst>
          </a:custGeom>
          <a:noFill/>
          <a:ln>
            <a:solidFill>
              <a:srgbClr val="B920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738DCD6-4FFF-183B-A446-9115F83356CD}"/>
              </a:ext>
            </a:extLst>
          </p:cNvPr>
          <p:cNvCxnSpPr>
            <a:cxnSpLocks/>
          </p:cNvCxnSpPr>
          <p:nvPr/>
        </p:nvCxnSpPr>
        <p:spPr>
          <a:xfrm flipH="1">
            <a:off x="4887585" y="2978222"/>
            <a:ext cx="1318051" cy="1780487"/>
          </a:xfrm>
          <a:prstGeom prst="straightConnector1">
            <a:avLst/>
          </a:prstGeom>
          <a:ln w="12700">
            <a:solidFill>
              <a:srgbClr val="B9202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ight Brace 64">
            <a:extLst>
              <a:ext uri="{FF2B5EF4-FFF2-40B4-BE49-F238E27FC236}">
                <a16:creationId xmlns:a16="http://schemas.microsoft.com/office/drawing/2014/main" id="{8DD43E9E-60DA-00EA-F38C-CABC7E663802}"/>
              </a:ext>
            </a:extLst>
          </p:cNvPr>
          <p:cNvSpPr/>
          <p:nvPr/>
        </p:nvSpPr>
        <p:spPr>
          <a:xfrm rot="5400000">
            <a:off x="6975291" y="2562242"/>
            <a:ext cx="196285" cy="885675"/>
          </a:xfrm>
          <a:prstGeom prst="rightBrace">
            <a:avLst>
              <a:gd name="adj1" fmla="val 30284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15B9662-719D-1F61-E104-34F64594B1CF}"/>
                  </a:ext>
                </a:extLst>
              </p:cNvPr>
              <p:cNvSpPr txBox="1"/>
              <p:nvPr/>
            </p:nvSpPr>
            <p:spPr>
              <a:xfrm>
                <a:off x="6662001" y="3031862"/>
                <a:ext cx="811929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1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11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15B9662-719D-1F61-E104-34F64594B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01" y="3031862"/>
                <a:ext cx="811929" cy="261610"/>
              </a:xfrm>
              <a:prstGeom prst="rect">
                <a:avLst/>
              </a:prstGeom>
              <a:blipFill>
                <a:blip r:embed="rId13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84766E7-FD48-CB55-3280-E75B4EAA2988}"/>
                  </a:ext>
                </a:extLst>
              </p:cNvPr>
              <p:cNvSpPr txBox="1"/>
              <p:nvPr/>
            </p:nvSpPr>
            <p:spPr>
              <a:xfrm>
                <a:off x="7819309" y="3023286"/>
                <a:ext cx="811929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1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11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84766E7-FD48-CB55-3280-E75B4EAA2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309" y="3023286"/>
                <a:ext cx="811929" cy="261610"/>
              </a:xfrm>
              <a:prstGeom prst="rect">
                <a:avLst/>
              </a:prstGeom>
              <a:blipFill>
                <a:blip r:embed="rId1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ight Brace 67">
            <a:extLst>
              <a:ext uri="{FF2B5EF4-FFF2-40B4-BE49-F238E27FC236}">
                <a16:creationId xmlns:a16="http://schemas.microsoft.com/office/drawing/2014/main" id="{EB279350-B1E4-44D9-9E5C-81F5BF797B04}"/>
              </a:ext>
            </a:extLst>
          </p:cNvPr>
          <p:cNvSpPr/>
          <p:nvPr/>
        </p:nvSpPr>
        <p:spPr>
          <a:xfrm rot="5400000">
            <a:off x="7997409" y="2546120"/>
            <a:ext cx="196285" cy="885675"/>
          </a:xfrm>
          <a:prstGeom prst="rightBrace">
            <a:avLst>
              <a:gd name="adj1" fmla="val 30284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9586404-5849-A844-6F3F-B9E21A6FF078}"/>
              </a:ext>
            </a:extLst>
          </p:cNvPr>
          <p:cNvCxnSpPr>
            <a:cxnSpLocks/>
          </p:cNvCxnSpPr>
          <p:nvPr/>
        </p:nvCxnSpPr>
        <p:spPr>
          <a:xfrm flipH="1">
            <a:off x="6584636" y="3690456"/>
            <a:ext cx="1218066" cy="943781"/>
          </a:xfrm>
          <a:prstGeom prst="straightConnector1">
            <a:avLst/>
          </a:prstGeom>
          <a:ln w="12700">
            <a:solidFill>
              <a:srgbClr val="B9202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07BE0E5D-0384-7DCB-87B2-34CE4DE19A79}"/>
              </a:ext>
            </a:extLst>
          </p:cNvPr>
          <p:cNvSpPr txBox="1"/>
          <p:nvPr/>
        </p:nvSpPr>
        <p:spPr>
          <a:xfrm>
            <a:off x="7516271" y="377463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B92020"/>
                </a:solidFill>
              </a:rPr>
              <a:t>?</a:t>
            </a:r>
            <a:endParaRPr lang="en-CH" sz="2800" b="1" dirty="0">
              <a:solidFill>
                <a:srgbClr val="B92020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EEB0C04-9783-76B7-E810-AFB4F0ED7C26}"/>
              </a:ext>
            </a:extLst>
          </p:cNvPr>
          <p:cNvSpPr/>
          <p:nvPr/>
        </p:nvSpPr>
        <p:spPr>
          <a:xfrm>
            <a:off x="997333" y="1411003"/>
            <a:ext cx="1508042" cy="3300633"/>
          </a:xfrm>
          <a:custGeom>
            <a:avLst/>
            <a:gdLst>
              <a:gd name="connsiteX0" fmla="*/ 740700 w 740700"/>
              <a:gd name="connsiteY0" fmla="*/ 0 h 2996934"/>
              <a:gd name="connsiteX1" fmla="*/ 13010 w 740700"/>
              <a:gd name="connsiteY1" fmla="*/ 1340482 h 2996934"/>
              <a:gd name="connsiteX2" fmla="*/ 343343 w 740700"/>
              <a:gd name="connsiteY2" fmla="*/ 2996934 h 2996934"/>
              <a:gd name="connsiteX0" fmla="*/ 731546 w 942193"/>
              <a:gd name="connsiteY0" fmla="*/ 0 h 3221943"/>
              <a:gd name="connsiteX1" fmla="*/ 3856 w 942193"/>
              <a:gd name="connsiteY1" fmla="*/ 1340482 h 3221943"/>
              <a:gd name="connsiteX2" fmla="*/ 942193 w 942193"/>
              <a:gd name="connsiteY2" fmla="*/ 3221943 h 3221943"/>
              <a:gd name="connsiteX0" fmla="*/ 733474 w 944121"/>
              <a:gd name="connsiteY0" fmla="*/ 0 h 3221943"/>
              <a:gd name="connsiteX1" fmla="*/ 5784 w 944121"/>
              <a:gd name="connsiteY1" fmla="*/ 1340482 h 3221943"/>
              <a:gd name="connsiteX2" fmla="*/ 944121 w 944121"/>
              <a:gd name="connsiteY2" fmla="*/ 3221943 h 3221943"/>
              <a:gd name="connsiteX0" fmla="*/ 818897 w 1029544"/>
              <a:gd name="connsiteY0" fmla="*/ 0 h 3221943"/>
              <a:gd name="connsiteX1" fmla="*/ 5033 w 1029544"/>
              <a:gd name="connsiteY1" fmla="*/ 1541554 h 3221943"/>
              <a:gd name="connsiteX2" fmla="*/ 1029544 w 1029544"/>
              <a:gd name="connsiteY2" fmla="*/ 3221943 h 3221943"/>
              <a:gd name="connsiteX0" fmla="*/ 818897 w 1029544"/>
              <a:gd name="connsiteY0" fmla="*/ 0 h 3221943"/>
              <a:gd name="connsiteX1" fmla="*/ 5033 w 1029544"/>
              <a:gd name="connsiteY1" fmla="*/ 1541554 h 3221943"/>
              <a:gd name="connsiteX2" fmla="*/ 1029544 w 1029544"/>
              <a:gd name="connsiteY2" fmla="*/ 3221943 h 3221943"/>
              <a:gd name="connsiteX0" fmla="*/ 1300297 w 1510944"/>
              <a:gd name="connsiteY0" fmla="*/ 0 h 3221943"/>
              <a:gd name="connsiteX1" fmla="*/ 2902 w 1510944"/>
              <a:gd name="connsiteY1" fmla="*/ 1594216 h 3221943"/>
              <a:gd name="connsiteX2" fmla="*/ 1510944 w 1510944"/>
              <a:gd name="connsiteY2" fmla="*/ 3221943 h 3221943"/>
              <a:gd name="connsiteX0" fmla="*/ 1298038 w 1508685"/>
              <a:gd name="connsiteY0" fmla="*/ 0 h 3221943"/>
              <a:gd name="connsiteX1" fmla="*/ 643 w 1508685"/>
              <a:gd name="connsiteY1" fmla="*/ 1594216 h 3221943"/>
              <a:gd name="connsiteX2" fmla="*/ 1508685 w 1508685"/>
              <a:gd name="connsiteY2" fmla="*/ 3221943 h 3221943"/>
              <a:gd name="connsiteX0" fmla="*/ 1297395 w 1508042"/>
              <a:gd name="connsiteY0" fmla="*/ 0 h 3221943"/>
              <a:gd name="connsiteX1" fmla="*/ 0 w 1508042"/>
              <a:gd name="connsiteY1" fmla="*/ 1594216 h 3221943"/>
              <a:gd name="connsiteX2" fmla="*/ 1508042 w 1508042"/>
              <a:gd name="connsiteY2" fmla="*/ 3221943 h 3221943"/>
              <a:gd name="connsiteX0" fmla="*/ 1297395 w 1508042"/>
              <a:gd name="connsiteY0" fmla="*/ 0 h 3221943"/>
              <a:gd name="connsiteX1" fmla="*/ 0 w 1508042"/>
              <a:gd name="connsiteY1" fmla="*/ 1594216 h 3221943"/>
              <a:gd name="connsiteX2" fmla="*/ 1508042 w 1508042"/>
              <a:gd name="connsiteY2" fmla="*/ 3221943 h 32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042" h="3221943">
                <a:moveTo>
                  <a:pt x="1297395" y="0"/>
                </a:moveTo>
                <a:cubicBezTo>
                  <a:pt x="722503" y="281661"/>
                  <a:pt x="23139" y="558535"/>
                  <a:pt x="0" y="1594216"/>
                </a:cubicBezTo>
                <a:cubicBezTo>
                  <a:pt x="29522" y="2409676"/>
                  <a:pt x="1017728" y="3079117"/>
                  <a:pt x="1508042" y="3221943"/>
                </a:cubicBezTo>
              </a:path>
            </a:pathLst>
          </a:custGeom>
          <a:noFill/>
          <a:ln>
            <a:solidFill>
              <a:srgbClr val="B9202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B7432BE-AB8C-AFFF-AA08-593D357552BF}"/>
                  </a:ext>
                </a:extLst>
              </p:cNvPr>
              <p:cNvSpPr txBox="1"/>
              <p:nvPr/>
            </p:nvSpPr>
            <p:spPr>
              <a:xfrm>
                <a:off x="1041238" y="2726269"/>
                <a:ext cx="1665714" cy="536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sz="11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1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H" sz="11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B7432BE-AB8C-AFFF-AA08-593D35755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238" y="2726269"/>
                <a:ext cx="1665714" cy="536365"/>
              </a:xfrm>
              <a:prstGeom prst="rect">
                <a:avLst/>
              </a:prstGeom>
              <a:blipFill>
                <a:blip r:embed="rId15"/>
                <a:stretch>
                  <a:fillRect l="-21978" t="-120455" r="-10256" b="-17045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4D6A23EE-1121-9EC0-D93D-DC8D4A58637F}"/>
              </a:ext>
            </a:extLst>
          </p:cNvPr>
          <p:cNvSpPr txBox="1"/>
          <p:nvPr/>
        </p:nvSpPr>
        <p:spPr>
          <a:xfrm>
            <a:off x="1533880" y="346911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B92020"/>
                </a:solidFill>
              </a:rPr>
              <a:t>?</a:t>
            </a:r>
            <a:endParaRPr lang="en-CH" sz="2800" b="1" dirty="0">
              <a:solidFill>
                <a:srgbClr val="B9202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7F83468-DB4A-4701-C954-074C7B1E9417}"/>
              </a:ext>
            </a:extLst>
          </p:cNvPr>
          <p:cNvSpPr txBox="1"/>
          <p:nvPr/>
        </p:nvSpPr>
        <p:spPr>
          <a:xfrm>
            <a:off x="1138626" y="3181168"/>
            <a:ext cx="1537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chemeClr val="accent6"/>
                </a:solidFill>
              </a:rPr>
              <a:t>Need to keep identity of bra and </a:t>
            </a:r>
            <a:r>
              <a:rPr lang="en-GB" sz="1000" i="1" dirty="0" err="1">
                <a:solidFill>
                  <a:schemeClr val="accent6"/>
                </a:solidFill>
              </a:rPr>
              <a:t>ket</a:t>
            </a:r>
            <a:endParaRPr lang="en-GB" sz="1000" i="1" dirty="0">
              <a:solidFill>
                <a:schemeClr val="accent6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23E2949-C324-3E6D-3B3D-71D4958C9459}"/>
              </a:ext>
            </a:extLst>
          </p:cNvPr>
          <p:cNvSpPr/>
          <p:nvPr/>
        </p:nvSpPr>
        <p:spPr>
          <a:xfrm>
            <a:off x="2391362" y="4663507"/>
            <a:ext cx="527378" cy="422910"/>
          </a:xfrm>
          <a:prstGeom prst="ellipse">
            <a:avLst/>
          </a:prstGeom>
          <a:noFill/>
          <a:ln>
            <a:solidFill>
              <a:srgbClr val="B51F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D23663D-65B9-4A8C-9C90-03624535A45C}"/>
              </a:ext>
            </a:extLst>
          </p:cNvPr>
          <p:cNvSpPr/>
          <p:nvPr/>
        </p:nvSpPr>
        <p:spPr>
          <a:xfrm>
            <a:off x="6037381" y="4641703"/>
            <a:ext cx="527378" cy="422910"/>
          </a:xfrm>
          <a:prstGeom prst="ellipse">
            <a:avLst/>
          </a:prstGeom>
          <a:noFill/>
          <a:ln>
            <a:solidFill>
              <a:srgbClr val="B51F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C81F669-9EB5-5A2A-599E-88888759913E}"/>
              </a:ext>
            </a:extLst>
          </p:cNvPr>
          <p:cNvSpPr txBox="1"/>
          <p:nvPr/>
        </p:nvSpPr>
        <p:spPr>
          <a:xfrm>
            <a:off x="7358316" y="2520494"/>
            <a:ext cx="2090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accent6"/>
                </a:solidFill>
              </a:rPr>
              <a:t>Coulomb interaction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AD644A9-5155-3822-34C4-C816859073B6}"/>
              </a:ext>
            </a:extLst>
          </p:cNvPr>
          <p:cNvSpPr txBox="1"/>
          <p:nvPr/>
        </p:nvSpPr>
        <p:spPr>
          <a:xfrm>
            <a:off x="7355893" y="3577363"/>
            <a:ext cx="2090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accent6"/>
                </a:solidFill>
              </a:rPr>
              <a:t>Exchange interaction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44F07C6-DACF-1E50-589F-3B8B99A4B62A}"/>
              </a:ext>
            </a:extLst>
          </p:cNvPr>
          <p:cNvSpPr txBox="1"/>
          <p:nvPr/>
        </p:nvSpPr>
        <p:spPr>
          <a:xfrm>
            <a:off x="1083404" y="4415611"/>
            <a:ext cx="7530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All the observables can be obtained from the electron density</a:t>
            </a:r>
            <a:endParaRPr lang="en-CH" sz="1100" dirty="0"/>
          </a:p>
        </p:txBody>
      </p:sp>
    </p:spTree>
    <p:extLst>
      <p:ext uri="{BB962C8B-B14F-4D97-AF65-F5344CB8AC3E}">
        <p14:creationId xmlns:p14="http://schemas.microsoft.com/office/powerpoint/2010/main" val="188640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 animBg="1"/>
      <p:bldP spid="46" grpId="0"/>
      <p:bldP spid="47" grpId="0" animBg="1"/>
      <p:bldP spid="49" grpId="0"/>
      <p:bldP spid="51" grpId="0" animBg="1"/>
      <p:bldP spid="53" grpId="0"/>
      <p:bldP spid="54" grpId="0" animBg="1"/>
      <p:bldP spid="56" grpId="0"/>
      <p:bldP spid="57" grpId="0"/>
      <p:bldP spid="59" grpId="0" animBg="1"/>
      <p:bldP spid="65" grpId="0" animBg="1"/>
      <p:bldP spid="66" grpId="0"/>
      <p:bldP spid="67" grpId="0"/>
      <p:bldP spid="68" grpId="0" animBg="1"/>
      <p:bldP spid="74" grpId="0"/>
      <p:bldP spid="75" grpId="0" animBg="1"/>
      <p:bldP spid="77" grpId="0"/>
      <p:bldP spid="78" grpId="0"/>
      <p:bldP spid="79" grpId="0"/>
      <p:bldP spid="81" grpId="0" animBg="1"/>
      <p:bldP spid="82" grpId="0" animBg="1"/>
      <p:bldP spid="83" grpId="0"/>
      <p:bldP spid="84" grpId="0"/>
      <p:bldP spid="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ABAE2-8C72-3913-850A-3312E0CE7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568E36-462D-0C6B-3B42-5D60ECC34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DFT functionals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A2FB5E-1C8B-D6A3-1E47-4C7977E8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4D578E-78E9-85BD-2DB7-DD9B56FE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4031920-1413-95D9-CAC0-EAF18042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Ab-initio software input (CP2K)</a:t>
            </a:r>
            <a:endParaRPr lang="en-US" dirty="0"/>
          </a:p>
        </p:txBody>
      </p:sp>
      <p:pic>
        <p:nvPicPr>
          <p:cNvPr id="2050" name="Picture 2" descr="CP2K - Wikipedia">
            <a:extLst>
              <a:ext uri="{FF2B5EF4-FFF2-40B4-BE49-F238E27FC236}">
                <a16:creationId xmlns:a16="http://schemas.microsoft.com/office/drawing/2014/main" id="{BF2C456F-024D-D09C-1B4A-1C5ACD923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-33569"/>
            <a:ext cx="1403938" cy="14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72B7DBE-FC55-9DAB-60B1-ACEB8663544F}"/>
              </a:ext>
            </a:extLst>
          </p:cNvPr>
          <p:cNvSpPr txBox="1"/>
          <p:nvPr/>
        </p:nvSpPr>
        <p:spPr>
          <a:xfrm>
            <a:off x="1011814" y="1304131"/>
            <a:ext cx="39928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 &amp;XC</a:t>
            </a:r>
          </a:p>
          <a:p>
            <a:r>
              <a:rPr lang="en-US" sz="1100" dirty="0"/>
              <a:t>      &amp;XC_FUNCTIONAL PBE</a:t>
            </a:r>
          </a:p>
          <a:p>
            <a:r>
              <a:rPr lang="en-US" sz="1100" dirty="0"/>
              <a:t>      &amp;END XC_FUNCTIONAL</a:t>
            </a:r>
          </a:p>
          <a:p>
            <a:r>
              <a:rPr lang="en-US" sz="1100" dirty="0"/>
              <a:t>      &amp;VDW_POTENTIAL</a:t>
            </a:r>
          </a:p>
          <a:p>
            <a:r>
              <a:rPr lang="en-US" sz="1100" dirty="0"/>
              <a:t>        POTENTIAL_TYPE PAIR_POTENTIAL</a:t>
            </a:r>
          </a:p>
          <a:p>
            <a:r>
              <a:rPr lang="en-US" sz="1100" dirty="0"/>
              <a:t>        &amp;PAIR_POTENTIAL</a:t>
            </a:r>
          </a:p>
          <a:p>
            <a:r>
              <a:rPr lang="en-US" sz="1100" dirty="0"/>
              <a:t>          TYPE DFTD3</a:t>
            </a:r>
          </a:p>
          <a:p>
            <a:r>
              <a:rPr lang="en-US" sz="1100" dirty="0"/>
              <a:t>          CALCULATE_C9_TERM .TRUE.</a:t>
            </a:r>
          </a:p>
          <a:p>
            <a:r>
              <a:rPr lang="en-US" sz="1100" dirty="0"/>
              <a:t>          REFERENCE_C9_TERM .TRUE.</a:t>
            </a:r>
          </a:p>
          <a:p>
            <a:r>
              <a:rPr lang="en-US" sz="1100" dirty="0"/>
              <a:t>          LONG_RANGE_CORRECTION .TRUE.</a:t>
            </a:r>
          </a:p>
          <a:p>
            <a:r>
              <a:rPr lang="en-US" sz="1100" dirty="0"/>
              <a:t>          PARAMETER_FILE_NAME  dftd3.dat</a:t>
            </a:r>
          </a:p>
          <a:p>
            <a:r>
              <a:rPr lang="en-US" sz="1100" dirty="0"/>
              <a:t>          REFERENCE_FUNCTIONAL  PBE</a:t>
            </a:r>
          </a:p>
          <a:p>
            <a:r>
              <a:rPr lang="en-US" sz="1100" dirty="0"/>
              <a:t>          R_CUTOFF 10.0</a:t>
            </a:r>
          </a:p>
          <a:p>
            <a:r>
              <a:rPr lang="en-US" sz="1100" dirty="0"/>
              <a:t>        &amp;END PAIR_POTENTIAL</a:t>
            </a:r>
          </a:p>
          <a:p>
            <a:r>
              <a:rPr lang="en-US" sz="1100" dirty="0"/>
              <a:t>      &amp;END VDW_POTENTIAL</a:t>
            </a:r>
          </a:p>
          <a:p>
            <a:r>
              <a:rPr lang="en-US" sz="1100" dirty="0"/>
              <a:t>    &amp;END XC</a:t>
            </a:r>
          </a:p>
          <a:p>
            <a:r>
              <a:rPr lang="en-US" sz="1100" dirty="0"/>
              <a:t>    </a:t>
            </a:r>
          </a:p>
          <a:p>
            <a:r>
              <a:rPr lang="en-US" sz="1100" dirty="0"/>
              <a:t>  &amp;END DFT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A1A00-062F-CBC7-2C5A-E59E57C9354F}"/>
              </a:ext>
            </a:extLst>
          </p:cNvPr>
          <p:cNvSpPr txBox="1"/>
          <p:nvPr/>
        </p:nvSpPr>
        <p:spPr>
          <a:xfrm rot="5400000">
            <a:off x="1272647" y="915989"/>
            <a:ext cx="51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74D1A4-62CE-971E-290F-5DE201A2F5D0}"/>
              </a:ext>
            </a:extLst>
          </p:cNvPr>
          <p:cNvCxnSpPr/>
          <p:nvPr/>
        </p:nvCxnSpPr>
        <p:spPr>
          <a:xfrm flipH="1">
            <a:off x="3008222" y="1594140"/>
            <a:ext cx="701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938B616-C09D-8A84-33CA-A78A6B44D712}"/>
              </a:ext>
            </a:extLst>
          </p:cNvPr>
          <p:cNvSpPr txBox="1"/>
          <p:nvPr/>
        </p:nvSpPr>
        <p:spPr>
          <a:xfrm>
            <a:off x="3867384" y="1459743"/>
            <a:ext cx="4635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DFT functional for the calculation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72B23A-D8A2-C941-9340-991CE9B6DE5C}"/>
              </a:ext>
            </a:extLst>
          </p:cNvPr>
          <p:cNvSpPr txBox="1"/>
          <p:nvPr/>
        </p:nvSpPr>
        <p:spPr>
          <a:xfrm rot="5400000">
            <a:off x="1297059" y="4483070"/>
            <a:ext cx="51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B496865-E960-AB33-429F-AA56C8C37C6A}"/>
              </a:ext>
            </a:extLst>
          </p:cNvPr>
          <p:cNvCxnSpPr>
            <a:cxnSpLocks/>
          </p:cNvCxnSpPr>
          <p:nvPr/>
        </p:nvCxnSpPr>
        <p:spPr>
          <a:xfrm flipH="1">
            <a:off x="3111608" y="1931267"/>
            <a:ext cx="918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AF621A8-0C3D-FE9D-FC1B-1927B235A5D5}"/>
              </a:ext>
            </a:extLst>
          </p:cNvPr>
          <p:cNvSpPr txBox="1"/>
          <p:nvPr/>
        </p:nvSpPr>
        <p:spPr>
          <a:xfrm>
            <a:off x="4030524" y="1819830"/>
            <a:ext cx="4635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Definition of the </a:t>
            </a:r>
            <a:r>
              <a:rPr lang="en-US" sz="1100" i="1" dirty="0" err="1"/>
              <a:t>vdW</a:t>
            </a:r>
            <a:r>
              <a:rPr lang="en-US" sz="1100" i="1" dirty="0"/>
              <a:t> corrections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7A6E95-E094-F685-BC5D-94DDF2CA813F}"/>
              </a:ext>
            </a:extLst>
          </p:cNvPr>
          <p:cNvCxnSpPr>
            <a:cxnSpLocks/>
          </p:cNvCxnSpPr>
          <p:nvPr/>
        </p:nvCxnSpPr>
        <p:spPr>
          <a:xfrm flipH="1">
            <a:off x="3008222" y="2416176"/>
            <a:ext cx="918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F7138CB-4452-E203-CE1D-263CBF4E3D0C}"/>
              </a:ext>
            </a:extLst>
          </p:cNvPr>
          <p:cNvSpPr txBox="1"/>
          <p:nvPr/>
        </p:nvSpPr>
        <p:spPr>
          <a:xfrm>
            <a:off x="4087904" y="2288038"/>
            <a:ext cx="4635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Type of the </a:t>
            </a:r>
            <a:r>
              <a:rPr lang="en-US" sz="1100" i="1" dirty="0" err="1"/>
              <a:t>vdW</a:t>
            </a:r>
            <a:r>
              <a:rPr lang="en-US" sz="1100" i="1" dirty="0"/>
              <a:t> corrections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7FCB93-8B72-104B-EDCC-1BF72B143D80}"/>
              </a:ext>
            </a:extLst>
          </p:cNvPr>
          <p:cNvCxnSpPr>
            <a:cxnSpLocks/>
          </p:cNvCxnSpPr>
          <p:nvPr/>
        </p:nvCxnSpPr>
        <p:spPr>
          <a:xfrm flipH="1">
            <a:off x="3000772" y="3441413"/>
            <a:ext cx="918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B42DA3-AFE4-D926-8D2D-63514EFC3FE2}"/>
              </a:ext>
            </a:extLst>
          </p:cNvPr>
          <p:cNvSpPr txBox="1"/>
          <p:nvPr/>
        </p:nvSpPr>
        <p:spPr>
          <a:xfrm>
            <a:off x="4030524" y="3297027"/>
            <a:ext cx="4635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Range of the interaction (usually around half of the box)</a:t>
            </a:r>
          </a:p>
        </p:txBody>
      </p:sp>
    </p:spTree>
    <p:extLst>
      <p:ext uri="{BB962C8B-B14F-4D97-AF65-F5344CB8AC3E}">
        <p14:creationId xmlns:p14="http://schemas.microsoft.com/office/powerpoint/2010/main" val="44999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6150E-7960-C3EB-C052-8E2AEA555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8F7072-02C1-DB7F-8602-A37A37A1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DFT functionals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616568-C9A9-F6CF-43AA-391705E3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238EDE-8402-B183-154F-CBAF44DA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50A05B6-3038-1C74-DB00-A1B16672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Ab-initio software input (CP2K)</a:t>
            </a:r>
            <a:endParaRPr lang="en-US" dirty="0"/>
          </a:p>
        </p:txBody>
      </p:sp>
      <p:pic>
        <p:nvPicPr>
          <p:cNvPr id="2050" name="Picture 2" descr="CP2K - Wikipedia">
            <a:extLst>
              <a:ext uri="{FF2B5EF4-FFF2-40B4-BE49-F238E27FC236}">
                <a16:creationId xmlns:a16="http://schemas.microsoft.com/office/drawing/2014/main" id="{C95A4F00-7642-843B-1ADB-722F8101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-33569"/>
            <a:ext cx="1403938" cy="14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75186C9-40BF-A49E-50C7-9E7A9E33FECA}"/>
              </a:ext>
            </a:extLst>
          </p:cNvPr>
          <p:cNvSpPr txBox="1"/>
          <p:nvPr/>
        </p:nvSpPr>
        <p:spPr>
          <a:xfrm>
            <a:off x="1011814" y="1537999"/>
            <a:ext cx="50380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&amp;SUBSYS</a:t>
            </a:r>
          </a:p>
          <a:p>
            <a:endParaRPr lang="en-US" sz="1100" dirty="0"/>
          </a:p>
          <a:p>
            <a:r>
              <a:rPr lang="en-US" sz="1100" dirty="0"/>
              <a:t>    &amp;CELL</a:t>
            </a:r>
          </a:p>
          <a:p>
            <a:r>
              <a:rPr lang="en-US" sz="1100" dirty="0"/>
              <a:t>      ABC  16.134   17.070   29.317</a:t>
            </a:r>
          </a:p>
          <a:p>
            <a:r>
              <a:rPr lang="en-US" sz="1100" dirty="0"/>
              <a:t>      ALPHA_BETA_GAMMA 62.98 100.02  81.61</a:t>
            </a:r>
          </a:p>
          <a:p>
            <a:r>
              <a:rPr lang="en-US" sz="1100" dirty="0"/>
              <a:t>      PERIODIC XYZ</a:t>
            </a:r>
          </a:p>
          <a:p>
            <a:r>
              <a:rPr lang="en-US" sz="1100" dirty="0"/>
              <a:t>    &amp;END CELL</a:t>
            </a:r>
          </a:p>
          <a:p>
            <a:endParaRPr lang="en-US" sz="1100" dirty="0"/>
          </a:p>
          <a:p>
            <a:r>
              <a:rPr lang="en-US" sz="1100" dirty="0"/>
              <a:t>    &amp;TOPOLOGY</a:t>
            </a:r>
          </a:p>
          <a:p>
            <a:r>
              <a:rPr lang="en-US" sz="1100" dirty="0"/>
              <a:t>        COORD_FILE_FORMAT PDB</a:t>
            </a:r>
          </a:p>
          <a:p>
            <a:r>
              <a:rPr lang="en-US" sz="1100" dirty="0"/>
              <a:t>        COORD_FILE_NAME ./NDI-PbI3_1D_FAPbI3-delta_2x2x2_opt.pdb</a:t>
            </a:r>
          </a:p>
          <a:p>
            <a:r>
              <a:rPr lang="en-US" sz="1100" dirty="0"/>
              <a:t>        &amp;CENTER_COORDINATES</a:t>
            </a:r>
          </a:p>
          <a:p>
            <a:r>
              <a:rPr lang="en-US" sz="1100" dirty="0"/>
              <a:t>        &amp;END</a:t>
            </a:r>
          </a:p>
          <a:p>
            <a:r>
              <a:rPr lang="en-US" sz="1100" dirty="0"/>
              <a:t>&amp;END TOPOLOGY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0D26C2-448A-AE22-D29D-D889F42DF3C4}"/>
              </a:ext>
            </a:extLst>
          </p:cNvPr>
          <p:cNvSpPr txBox="1"/>
          <p:nvPr/>
        </p:nvSpPr>
        <p:spPr>
          <a:xfrm rot="5400000">
            <a:off x="1265899" y="4056538"/>
            <a:ext cx="51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7716833-E49A-935D-77FE-36CE7E53F43E}"/>
              </a:ext>
            </a:extLst>
          </p:cNvPr>
          <p:cNvCxnSpPr>
            <a:cxnSpLocks/>
          </p:cNvCxnSpPr>
          <p:nvPr/>
        </p:nvCxnSpPr>
        <p:spPr>
          <a:xfrm flipH="1">
            <a:off x="3484031" y="2125309"/>
            <a:ext cx="10474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F58E6B-31A2-5C99-7288-20CEC7250E83}"/>
              </a:ext>
            </a:extLst>
          </p:cNvPr>
          <p:cNvSpPr txBox="1"/>
          <p:nvPr/>
        </p:nvSpPr>
        <p:spPr>
          <a:xfrm>
            <a:off x="4531483" y="1994504"/>
            <a:ext cx="2992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Definition of the periodic box for the system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277A4C-0281-94C9-F5C4-269DAE165639}"/>
              </a:ext>
            </a:extLst>
          </p:cNvPr>
          <p:cNvCxnSpPr>
            <a:cxnSpLocks/>
          </p:cNvCxnSpPr>
          <p:nvPr/>
        </p:nvCxnSpPr>
        <p:spPr>
          <a:xfrm flipH="1">
            <a:off x="4334643" y="2125309"/>
            <a:ext cx="196840" cy="206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4F87BF-572E-5FAB-3ED5-F9A5DB855ACA}"/>
              </a:ext>
            </a:extLst>
          </p:cNvPr>
          <p:cNvCxnSpPr>
            <a:cxnSpLocks/>
          </p:cNvCxnSpPr>
          <p:nvPr/>
        </p:nvCxnSpPr>
        <p:spPr>
          <a:xfrm flipH="1">
            <a:off x="3612567" y="3159704"/>
            <a:ext cx="918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BD11DE9-6CD1-D8DB-D7D1-83674B729DE6}"/>
              </a:ext>
            </a:extLst>
          </p:cNvPr>
          <p:cNvSpPr txBox="1"/>
          <p:nvPr/>
        </p:nvSpPr>
        <p:spPr>
          <a:xfrm>
            <a:off x="4572000" y="3028899"/>
            <a:ext cx="4635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Input structure file type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C7C449-9A78-FD34-F015-1BFC27360027}"/>
              </a:ext>
            </a:extLst>
          </p:cNvPr>
          <p:cNvSpPr txBox="1"/>
          <p:nvPr/>
        </p:nvSpPr>
        <p:spPr>
          <a:xfrm>
            <a:off x="1011814" y="800477"/>
            <a:ext cx="29225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Topology and basis set definition</a:t>
            </a:r>
            <a:endParaRPr lang="en-CH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C1B5BC-4CAD-CB5A-BDAB-CCE9D626338F}"/>
              </a:ext>
            </a:extLst>
          </p:cNvPr>
          <p:cNvSpPr txBox="1"/>
          <p:nvPr/>
        </p:nvSpPr>
        <p:spPr>
          <a:xfrm rot="5400000">
            <a:off x="1306109" y="1107252"/>
            <a:ext cx="51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8263C6-45E7-4683-16E1-5D4F95777A88}"/>
              </a:ext>
            </a:extLst>
          </p:cNvPr>
          <p:cNvCxnSpPr>
            <a:cxnSpLocks/>
          </p:cNvCxnSpPr>
          <p:nvPr/>
        </p:nvCxnSpPr>
        <p:spPr>
          <a:xfrm flipH="1" flipV="1">
            <a:off x="3559180" y="2540012"/>
            <a:ext cx="360508" cy="67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7C9BF9F-B8CB-EAEA-3D5A-36FCAAA24B58}"/>
              </a:ext>
            </a:extLst>
          </p:cNvPr>
          <p:cNvSpPr txBox="1"/>
          <p:nvPr/>
        </p:nvSpPr>
        <p:spPr>
          <a:xfrm>
            <a:off x="3921208" y="2487827"/>
            <a:ext cx="2992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Periodicity of the system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BDFDA9C-CE4D-7719-F157-E816D6D89BA9}"/>
              </a:ext>
            </a:extLst>
          </p:cNvPr>
          <p:cNvCxnSpPr>
            <a:cxnSpLocks/>
          </p:cNvCxnSpPr>
          <p:nvPr/>
        </p:nvCxnSpPr>
        <p:spPr>
          <a:xfrm flipH="1">
            <a:off x="5750930" y="3323704"/>
            <a:ext cx="918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AF2DD0F-20D3-EAC0-1012-6E681AC966F9}"/>
              </a:ext>
            </a:extLst>
          </p:cNvPr>
          <p:cNvSpPr txBox="1"/>
          <p:nvPr/>
        </p:nvSpPr>
        <p:spPr>
          <a:xfrm>
            <a:off x="6738276" y="3192899"/>
            <a:ext cx="3047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File with the atomic coordinates</a:t>
            </a:r>
          </a:p>
        </p:txBody>
      </p:sp>
    </p:spTree>
    <p:extLst>
      <p:ext uri="{BB962C8B-B14F-4D97-AF65-F5344CB8AC3E}">
        <p14:creationId xmlns:p14="http://schemas.microsoft.com/office/powerpoint/2010/main" val="278581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36BD3-6A65-EBAC-669A-9FCE32D50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874366-5617-D130-CF6C-AD46C002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DFT functionals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B54BAD-53A0-BDCA-E6CE-85380F243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C3A9FB-AE97-F3A6-281F-4F6D41F6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CCD0174-0AF7-8B3D-9F48-464293D5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Ab-initio software input (CP2K)</a:t>
            </a:r>
            <a:endParaRPr lang="en-US" dirty="0"/>
          </a:p>
        </p:txBody>
      </p:sp>
      <p:pic>
        <p:nvPicPr>
          <p:cNvPr id="2050" name="Picture 2" descr="CP2K - Wikipedia">
            <a:extLst>
              <a:ext uri="{FF2B5EF4-FFF2-40B4-BE49-F238E27FC236}">
                <a16:creationId xmlns:a16="http://schemas.microsoft.com/office/drawing/2014/main" id="{8731DCCC-E56B-5C7C-3255-69C5D507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-33569"/>
            <a:ext cx="1403938" cy="14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03BC354-4676-46B5-A9CA-A1C83FC3BEF9}"/>
              </a:ext>
            </a:extLst>
          </p:cNvPr>
          <p:cNvSpPr txBox="1"/>
          <p:nvPr/>
        </p:nvSpPr>
        <p:spPr>
          <a:xfrm>
            <a:off x="1040178" y="1464146"/>
            <a:ext cx="503800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 &amp;KIND I</a:t>
            </a:r>
          </a:p>
          <a:p>
            <a:r>
              <a:rPr lang="en-US" sz="1100" dirty="0"/>
              <a:t>      BASIS_SET DZVP-MOLOPT-SR-GTH</a:t>
            </a:r>
          </a:p>
          <a:p>
            <a:r>
              <a:rPr lang="en-US" sz="1100" dirty="0"/>
              <a:t>      POTENTIAL GTH-PBE-q7</a:t>
            </a:r>
          </a:p>
          <a:p>
            <a:r>
              <a:rPr lang="en-US" sz="1100" dirty="0"/>
              <a:t>    &amp;END KIND</a:t>
            </a:r>
          </a:p>
          <a:p>
            <a:r>
              <a:rPr lang="en-US" sz="1100" dirty="0"/>
              <a:t>    &amp;KIND O</a:t>
            </a:r>
          </a:p>
          <a:p>
            <a:r>
              <a:rPr lang="en-US" sz="1100" dirty="0"/>
              <a:t>      BASIS_SET TZVP-MOLOPT-GTH</a:t>
            </a:r>
          </a:p>
          <a:p>
            <a:r>
              <a:rPr lang="en-US" sz="1100" dirty="0"/>
              <a:t>      POTENTIAL GTH-PBE-q6</a:t>
            </a:r>
          </a:p>
          <a:p>
            <a:r>
              <a:rPr lang="en-US" sz="1100" dirty="0"/>
              <a:t>    &amp;END KIND</a:t>
            </a:r>
          </a:p>
          <a:p>
            <a:r>
              <a:rPr lang="en-US" sz="1100" dirty="0"/>
              <a:t>    &amp;KIND Pb</a:t>
            </a:r>
          </a:p>
          <a:p>
            <a:r>
              <a:rPr lang="en-US" sz="1100" dirty="0"/>
              <a:t>      BASIS_SET DZVP-MOLOPT-SR-GTH</a:t>
            </a:r>
          </a:p>
          <a:p>
            <a:r>
              <a:rPr lang="en-US" sz="1100" dirty="0"/>
              <a:t>      POTENTIAL GTH-PBE-q4</a:t>
            </a:r>
          </a:p>
          <a:p>
            <a:r>
              <a:rPr lang="en-US" sz="1100" dirty="0"/>
              <a:t>    &amp;END KIND</a:t>
            </a:r>
          </a:p>
          <a:p>
            <a:r>
              <a:rPr lang="en-US" sz="1100" dirty="0"/>
              <a:t>    &amp;KIND H</a:t>
            </a:r>
          </a:p>
          <a:p>
            <a:r>
              <a:rPr lang="en-US" sz="1100" dirty="0"/>
              <a:t>      BASIS_SET DZVP-MOLOPT-GTH</a:t>
            </a:r>
          </a:p>
          <a:p>
            <a:r>
              <a:rPr lang="en-US" sz="1100" dirty="0"/>
              <a:t>      POTENTIAL GTH-PBE-q1</a:t>
            </a:r>
          </a:p>
          <a:p>
            <a:r>
              <a:rPr lang="en-US" sz="1100" dirty="0"/>
              <a:t>    &amp;END KIND</a:t>
            </a:r>
          </a:p>
          <a:p>
            <a:r>
              <a:rPr lang="en-US" sz="1100" dirty="0"/>
              <a:t>&amp;END SUBSYS</a:t>
            </a:r>
          </a:p>
          <a:p>
            <a:r>
              <a:rPr lang="en-US" sz="1100" dirty="0"/>
              <a:t>  </a:t>
            </a:r>
          </a:p>
          <a:p>
            <a:r>
              <a:rPr lang="en-US" sz="1100" dirty="0"/>
              <a:t>&amp;END FORCE_EVAL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865F4D-FB96-250E-A8E8-38EC9D72322E}"/>
              </a:ext>
            </a:extLst>
          </p:cNvPr>
          <p:cNvCxnSpPr/>
          <p:nvPr/>
        </p:nvCxnSpPr>
        <p:spPr>
          <a:xfrm flipH="1">
            <a:off x="3484031" y="1567840"/>
            <a:ext cx="701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A6170C1-E151-A604-95AF-1E9F94D70C48}"/>
              </a:ext>
            </a:extLst>
          </p:cNvPr>
          <p:cNvCxnSpPr>
            <a:cxnSpLocks/>
          </p:cNvCxnSpPr>
          <p:nvPr/>
        </p:nvCxnSpPr>
        <p:spPr>
          <a:xfrm flipH="1">
            <a:off x="3856390" y="1771804"/>
            <a:ext cx="10474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F13983F-B67F-97CE-10E7-216FD7C0DB9B}"/>
              </a:ext>
            </a:extLst>
          </p:cNvPr>
          <p:cNvSpPr txBox="1"/>
          <p:nvPr/>
        </p:nvSpPr>
        <p:spPr>
          <a:xfrm>
            <a:off x="5035882" y="1640421"/>
            <a:ext cx="2992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Basis set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34D9C9-F0E1-5071-6D29-95D09D5DA4E5}"/>
              </a:ext>
            </a:extLst>
          </p:cNvPr>
          <p:cNvCxnSpPr>
            <a:cxnSpLocks/>
          </p:cNvCxnSpPr>
          <p:nvPr/>
        </p:nvCxnSpPr>
        <p:spPr>
          <a:xfrm flipH="1" flipV="1">
            <a:off x="3120272" y="1958520"/>
            <a:ext cx="1259844" cy="61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D8B7E7C-7839-5F99-B0F3-F43255E1A89F}"/>
              </a:ext>
            </a:extLst>
          </p:cNvPr>
          <p:cNvSpPr txBox="1"/>
          <p:nvPr/>
        </p:nvSpPr>
        <p:spPr>
          <a:xfrm>
            <a:off x="1011814" y="800477"/>
            <a:ext cx="29225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Topology and basis set definition</a:t>
            </a:r>
            <a:endParaRPr lang="en-CH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E18224-8F2E-9050-37E6-F8AB9377C218}"/>
              </a:ext>
            </a:extLst>
          </p:cNvPr>
          <p:cNvSpPr txBox="1"/>
          <p:nvPr/>
        </p:nvSpPr>
        <p:spPr>
          <a:xfrm rot="5400000">
            <a:off x="1306109" y="1107252"/>
            <a:ext cx="51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1C2D6-0B9B-A97E-B64B-6B61264A46D2}"/>
              </a:ext>
            </a:extLst>
          </p:cNvPr>
          <p:cNvSpPr txBox="1"/>
          <p:nvPr/>
        </p:nvSpPr>
        <p:spPr>
          <a:xfrm>
            <a:off x="4433063" y="1416133"/>
            <a:ext cx="2992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Specify basis function for each element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3D8651-502C-E7F7-0A09-1CDC9820FD06}"/>
              </a:ext>
            </a:extLst>
          </p:cNvPr>
          <p:cNvSpPr txBox="1"/>
          <p:nvPr/>
        </p:nvSpPr>
        <p:spPr>
          <a:xfrm>
            <a:off x="4433063" y="1894646"/>
            <a:ext cx="2992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Pseudopotential (</a:t>
            </a:r>
            <a:r>
              <a:rPr lang="en-US" sz="1100" i="1" dirty="0" err="1"/>
              <a:t>Goedecker</a:t>
            </a:r>
            <a:r>
              <a:rPr lang="en-US" sz="1100" i="1" dirty="0"/>
              <a:t>-Teter-Hutter norm conserving pseudopotential) </a:t>
            </a:r>
          </a:p>
        </p:txBody>
      </p:sp>
    </p:spTree>
    <p:extLst>
      <p:ext uri="{BB962C8B-B14F-4D97-AF65-F5344CB8AC3E}">
        <p14:creationId xmlns:p14="http://schemas.microsoft.com/office/powerpoint/2010/main" val="10703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D7778-58F2-46E7-CA8B-F8B99DA63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4C173C-D801-94CF-0E7C-ED8F4DC1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FREE-ELECTRON MODEL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2998FA-161A-8C25-2BE3-8C988089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A34DBF-565C-CFB0-4CE7-D34C7FE3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4D89569-079B-0EB3-FEDB-A52702FC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7"/>
            <a:ext cx="6251298" cy="1097601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Last lecture repetition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34458C-8084-923C-67E5-8A3D79AFD11C}"/>
              </a:ext>
            </a:extLst>
          </p:cNvPr>
          <p:cNvSpPr/>
          <p:nvPr/>
        </p:nvSpPr>
        <p:spPr>
          <a:xfrm>
            <a:off x="1005645" y="266488"/>
            <a:ext cx="7625593" cy="116430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 </a:t>
            </a:r>
            <a:r>
              <a:rPr kumimoji="0" lang="en-US" sz="1400" b="1" u="none" strike="noStrike" kern="1200" cap="none" spc="0" normalizeH="0" baseline="0" noProof="0" dirty="0" err="1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</a:t>
            </a:r>
            <a:r>
              <a:rPr lang="en-US" sz="1400" b="1" dirty="0" err="1">
                <a:solidFill>
                  <a:srgbClr val="413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ctron</a:t>
            </a:r>
            <a:r>
              <a:rPr lang="en-US" sz="1400" b="1" dirty="0">
                <a:solidFill>
                  <a:srgbClr val="413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400" noProof="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e</a:t>
            </a:r>
            <a:r>
              <a:rPr lang="en-US" sz="1400" baseline="30000" noProof="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confined into a cubic box of side 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51CF2-C861-9240-8B6D-E66806773316}"/>
                  </a:ext>
                </a:extLst>
              </p:cNvPr>
              <p:cNvSpPr txBox="1"/>
              <p:nvPr/>
            </p:nvSpPr>
            <p:spPr>
              <a:xfrm>
                <a:off x="212424" y="1111396"/>
                <a:ext cx="1280826" cy="4308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51CF2-C861-9240-8B6D-E66806773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24" y="1111396"/>
                <a:ext cx="1280826" cy="4308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B8A05C-423F-1A85-8799-1A91036DB4F9}"/>
                  </a:ext>
                </a:extLst>
              </p:cNvPr>
              <p:cNvSpPr txBox="1"/>
              <p:nvPr/>
            </p:nvSpPr>
            <p:spPr>
              <a:xfrm>
                <a:off x="2040301" y="1214309"/>
                <a:ext cx="1280827" cy="224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B8A05C-423F-1A85-8799-1A91036DB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301" y="1214309"/>
                <a:ext cx="1280827" cy="224998"/>
              </a:xfrm>
              <a:prstGeom prst="rect">
                <a:avLst/>
              </a:prstGeom>
              <a:blipFill>
                <a:blip r:embed="rId4"/>
                <a:stretch>
                  <a:fillRect l="-952" t="-2703" b="-3513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052EB7-00E8-F73A-286B-B24E4BE35120}"/>
                  </a:ext>
                </a:extLst>
              </p:cNvPr>
              <p:cNvSpPr txBox="1"/>
              <p:nvPr/>
            </p:nvSpPr>
            <p:spPr>
              <a:xfrm>
                <a:off x="4100224" y="1132566"/>
                <a:ext cx="1991299" cy="4151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052EB7-00E8-F73A-286B-B24E4BE35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224" y="1132566"/>
                <a:ext cx="1991299" cy="415114"/>
              </a:xfrm>
              <a:prstGeom prst="rect">
                <a:avLst/>
              </a:prstGeom>
              <a:blipFill>
                <a:blip r:embed="rId5"/>
                <a:stretch>
                  <a:fillRect l="-1534" b="-1617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DF22B98-E6A4-C1F9-7201-A0F58E3F350B}"/>
              </a:ext>
            </a:extLst>
          </p:cNvPr>
          <p:cNvSpPr txBox="1"/>
          <p:nvPr/>
        </p:nvSpPr>
        <p:spPr>
          <a:xfrm>
            <a:off x="184896" y="1596778"/>
            <a:ext cx="1335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>
                <a:solidFill>
                  <a:schemeClr val="accent6"/>
                </a:solidFill>
              </a:rPr>
              <a:t>Hamiltonian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905E2D-A624-8555-D365-6C82A911A0C4}"/>
              </a:ext>
            </a:extLst>
          </p:cNvPr>
          <p:cNvSpPr txBox="1"/>
          <p:nvPr/>
        </p:nvSpPr>
        <p:spPr>
          <a:xfrm>
            <a:off x="2012773" y="1596778"/>
            <a:ext cx="1335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accent6"/>
                </a:solidFill>
              </a:rPr>
              <a:t>Solution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DA35DC-1AC0-8064-2B6A-AEC624C22A34}"/>
              </a:ext>
            </a:extLst>
          </p:cNvPr>
          <p:cNvSpPr txBox="1"/>
          <p:nvPr/>
        </p:nvSpPr>
        <p:spPr>
          <a:xfrm>
            <a:off x="4427932" y="1594227"/>
            <a:ext cx="1335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>
                <a:solidFill>
                  <a:schemeClr val="accent6"/>
                </a:solidFill>
              </a:rPr>
              <a:t>Boundary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651272-89AE-6E8D-B0FA-9BA57BBFA91F}"/>
                  </a:ext>
                </a:extLst>
              </p:cNvPr>
              <p:cNvSpPr txBox="1"/>
              <p:nvPr/>
            </p:nvSpPr>
            <p:spPr>
              <a:xfrm>
                <a:off x="85716" y="2083536"/>
                <a:ext cx="1280826" cy="4322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651272-89AE-6E8D-B0FA-9BA57BBFA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6" y="2083536"/>
                <a:ext cx="1280826" cy="4322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9A3639B-E6FE-533A-2A51-745A9F6E888B}"/>
                  </a:ext>
                </a:extLst>
              </p:cNvPr>
              <p:cNvSpPr txBox="1"/>
              <p:nvPr/>
            </p:nvSpPr>
            <p:spPr>
              <a:xfrm>
                <a:off x="2040301" y="1968572"/>
                <a:ext cx="4763060" cy="6031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𝑑𝑁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9A3639B-E6FE-533A-2A51-745A9F6E8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301" y="1968572"/>
                <a:ext cx="4763060" cy="6031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5F2F59D-D5AD-6CA0-8141-1B55B0C750BA}"/>
              </a:ext>
            </a:extLst>
          </p:cNvPr>
          <p:cNvSpPr txBox="1"/>
          <p:nvPr/>
        </p:nvSpPr>
        <p:spPr>
          <a:xfrm>
            <a:off x="184896" y="2647228"/>
            <a:ext cx="1335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>
                <a:solidFill>
                  <a:schemeClr val="accent6"/>
                </a:solidFill>
              </a:rPr>
              <a:t>Energy eigenvalues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04BA06-1576-62CB-B083-3B5B85E05681}"/>
                  </a:ext>
                </a:extLst>
              </p:cNvPr>
              <p:cNvSpPr txBox="1"/>
              <p:nvPr/>
            </p:nvSpPr>
            <p:spPr>
              <a:xfrm>
                <a:off x="2480695" y="2679810"/>
                <a:ext cx="19861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dirty="0">
                    <a:solidFill>
                      <a:schemeClr val="accent6"/>
                    </a:solidFill>
                  </a:rPr>
                  <a:t># spin orbitals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GB" sz="1000" dirty="0">
                    <a:solidFill>
                      <a:schemeClr val="accent6"/>
                    </a:solidFill>
                  </a:rPr>
                  <a:t> (Density of states)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04BA06-1576-62CB-B083-3B5B85E05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695" y="2679810"/>
                <a:ext cx="1986149" cy="400110"/>
              </a:xfrm>
              <a:prstGeom prst="rect">
                <a:avLst/>
              </a:prstGeom>
              <a:blipFill>
                <a:blip r:embed="rId8"/>
                <a:stretch>
                  <a:fillRect t="-1538" b="-615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E674B73-525F-48CC-7DE6-4CDD6490591D}"/>
                  </a:ext>
                </a:extLst>
              </p:cNvPr>
              <p:cNvSpPr txBox="1"/>
              <p:nvPr/>
            </p:nvSpPr>
            <p:spPr>
              <a:xfrm>
                <a:off x="6842803" y="908936"/>
                <a:ext cx="1607502" cy="610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E674B73-525F-48CC-7DE6-4CDD64905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803" y="908936"/>
                <a:ext cx="1607502" cy="610745"/>
              </a:xfrm>
              <a:prstGeom prst="rect">
                <a:avLst/>
              </a:prstGeom>
              <a:blipFill>
                <a:blip r:embed="rId9"/>
                <a:stretch>
                  <a:fillRect b="-3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625D02B0-366B-543A-70C3-AD95465A3442}"/>
              </a:ext>
            </a:extLst>
          </p:cNvPr>
          <p:cNvSpPr txBox="1"/>
          <p:nvPr/>
        </p:nvSpPr>
        <p:spPr>
          <a:xfrm>
            <a:off x="6978612" y="1598873"/>
            <a:ext cx="154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B92020"/>
                </a:solidFill>
              </a:rPr>
              <a:t>Fermi-Dirac distribution</a:t>
            </a:r>
            <a:endParaRPr lang="en-GB" sz="1000" dirty="0">
              <a:solidFill>
                <a:srgbClr val="B9202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FD804A-C616-7CC1-1E7D-B801D26BE771}"/>
              </a:ext>
            </a:extLst>
          </p:cNvPr>
          <p:cNvSpPr/>
          <p:nvPr/>
        </p:nvSpPr>
        <p:spPr>
          <a:xfrm>
            <a:off x="1172760" y="2985776"/>
            <a:ext cx="7575119" cy="43211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>
              <a:buClr>
                <a:srgbClr val="E30613"/>
              </a:buClr>
              <a:buSzPct val="90000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Kohn-Sham DFT</a:t>
            </a:r>
            <a:endParaRPr lang="en-US" sz="1400" dirty="0">
              <a:solidFill>
                <a:srgbClr val="413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332876-CB02-817D-583F-DCCFA4ABD74B}"/>
                  </a:ext>
                </a:extLst>
              </p:cNvPr>
              <p:cNvSpPr txBox="1"/>
              <p:nvPr/>
            </p:nvSpPr>
            <p:spPr>
              <a:xfrm>
                <a:off x="1005645" y="4267716"/>
                <a:ext cx="2649187" cy="544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𝐻𝑎𝑟𝑡𝑟𝑒𝑒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′|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332876-CB02-817D-583F-DCCFA4AB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645" y="4267716"/>
                <a:ext cx="2649187" cy="544893"/>
              </a:xfrm>
              <a:prstGeom prst="rect">
                <a:avLst/>
              </a:prstGeom>
              <a:blipFill>
                <a:blip r:embed="rId11"/>
                <a:stretch>
                  <a:fillRect l="-1379" t="-156180" r="-1839" b="-21685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6B666A-AA52-3644-D07C-BC47D526288B}"/>
                  </a:ext>
                </a:extLst>
              </p:cNvPr>
              <p:cNvSpPr txBox="1"/>
              <p:nvPr/>
            </p:nvSpPr>
            <p:spPr>
              <a:xfrm>
                <a:off x="4516469" y="4401940"/>
                <a:ext cx="3306546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𝑒𝑒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𝐻𝑎𝑟𝑡𝑟𝑒𝑒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GB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6B666A-AA52-3644-D07C-BC47D5262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469" y="4401940"/>
                <a:ext cx="3306546" cy="207749"/>
              </a:xfrm>
              <a:prstGeom prst="rect">
                <a:avLst/>
              </a:prstGeom>
              <a:blipFill>
                <a:blip r:embed="rId12"/>
                <a:stretch>
                  <a:fillRect l="-1845" b="-1764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B28FE2CE-84D8-1914-02D3-28278E3166EC}"/>
              </a:ext>
            </a:extLst>
          </p:cNvPr>
          <p:cNvSpPr txBox="1"/>
          <p:nvPr/>
        </p:nvSpPr>
        <p:spPr>
          <a:xfrm>
            <a:off x="3159568" y="4812609"/>
            <a:ext cx="19861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6"/>
                </a:solidFill>
              </a:rPr>
              <a:t>How to get these functionals?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C6A5E4D-D8C5-DF22-1AB6-E9AFF86C87C0}"/>
              </a:ext>
            </a:extLst>
          </p:cNvPr>
          <p:cNvSpPr/>
          <p:nvPr/>
        </p:nvSpPr>
        <p:spPr>
          <a:xfrm>
            <a:off x="2595417" y="3524400"/>
            <a:ext cx="475673" cy="422910"/>
          </a:xfrm>
          <a:prstGeom prst="ellipse">
            <a:avLst/>
          </a:prstGeom>
          <a:noFill/>
          <a:ln>
            <a:solidFill>
              <a:srgbClr val="B51F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85C5DB1-A138-11CA-BF21-BD94F356B7A7}"/>
              </a:ext>
            </a:extLst>
          </p:cNvPr>
          <p:cNvSpPr/>
          <p:nvPr/>
        </p:nvSpPr>
        <p:spPr>
          <a:xfrm>
            <a:off x="6187458" y="3526668"/>
            <a:ext cx="527378" cy="422910"/>
          </a:xfrm>
          <a:prstGeom prst="ellipse">
            <a:avLst/>
          </a:prstGeom>
          <a:noFill/>
          <a:ln>
            <a:solidFill>
              <a:srgbClr val="B51F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3FC7F64-88A7-AB42-B954-44AA060C2682}"/>
              </a:ext>
            </a:extLst>
          </p:cNvPr>
          <p:cNvCxnSpPr/>
          <p:nvPr/>
        </p:nvCxnSpPr>
        <p:spPr>
          <a:xfrm flipH="1" flipV="1">
            <a:off x="3024909" y="3902075"/>
            <a:ext cx="747390" cy="910534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F436C1A-669E-09D8-820E-921C9AE7702E}"/>
              </a:ext>
            </a:extLst>
          </p:cNvPr>
          <p:cNvCxnSpPr>
            <a:cxnSpLocks/>
          </p:cNvCxnSpPr>
          <p:nvPr/>
        </p:nvCxnSpPr>
        <p:spPr>
          <a:xfrm flipV="1">
            <a:off x="4290291" y="3902075"/>
            <a:ext cx="1897167" cy="910534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473C2-964F-87C7-B1AA-84E04A5BC4B2}"/>
                  </a:ext>
                </a:extLst>
              </p:cNvPr>
              <p:cNvSpPr txBox="1"/>
              <p:nvPr/>
            </p:nvSpPr>
            <p:spPr>
              <a:xfrm>
                <a:off x="2040301" y="3472826"/>
                <a:ext cx="4688911" cy="544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𝐻𝑎𝑟𝑡𝑟𝑒𝑒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473C2-964F-87C7-B1AA-84E04A5BC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301" y="3472826"/>
                <a:ext cx="4688911" cy="544957"/>
              </a:xfrm>
              <a:prstGeom prst="rect">
                <a:avLst/>
              </a:prstGeom>
              <a:blipFill>
                <a:blip r:embed="rId13"/>
                <a:stretch>
                  <a:fillRect l="-260" t="-157303" r="-780" b="-21573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21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E2C3F-EDCC-57F6-3DE1-99DE4798D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193A76-6736-7C55-EAEE-FB3CC135A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FREE-ELECTRON MODEL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E3F723-C0A6-9856-31C5-B937B207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3D9447-D978-62C3-58C3-B33601DE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93D9155-43D2-0A4A-F0A9-B24E80D8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Kinetic energy of free electron gas at 0K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E3332-4503-CF8C-0AC4-64240973F420}"/>
              </a:ext>
            </a:extLst>
          </p:cNvPr>
          <p:cNvSpPr txBox="1"/>
          <p:nvPr/>
        </p:nvSpPr>
        <p:spPr>
          <a:xfrm>
            <a:off x="653750" y="777875"/>
            <a:ext cx="2836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accent6"/>
                </a:solidFill>
              </a:rPr>
              <a:t>Total number of electrons in the box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176F15-EA60-5FAF-0506-7CBB79880B8D}"/>
                  </a:ext>
                </a:extLst>
              </p:cNvPr>
              <p:cNvSpPr txBox="1"/>
              <p:nvPr/>
            </p:nvSpPr>
            <p:spPr>
              <a:xfrm>
                <a:off x="1239572" y="1152273"/>
                <a:ext cx="3578140" cy="4844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nary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176F15-EA60-5FAF-0506-7CBB79880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572" y="1152273"/>
                <a:ext cx="3578140" cy="484492"/>
              </a:xfrm>
              <a:prstGeom prst="rect">
                <a:avLst/>
              </a:prstGeom>
              <a:blipFill>
                <a:blip r:embed="rId3"/>
                <a:stretch>
                  <a:fillRect t="-184810" r="-2044" b="-26582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F49C6B-BA9F-F682-583C-B31AE4D396F3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3191164" y="954756"/>
            <a:ext cx="191362" cy="310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5315943-FA72-FA3D-D26D-CC14787876C6}"/>
                  </a:ext>
                </a:extLst>
              </p:cNvPr>
              <p:cNvSpPr txBox="1"/>
              <p:nvPr/>
            </p:nvSpPr>
            <p:spPr>
              <a:xfrm>
                <a:off x="3382526" y="831645"/>
                <a:ext cx="200429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dirty="0">
                    <a:solidFill>
                      <a:srgbClr val="B92020"/>
                    </a:solidFill>
                  </a:rPr>
                  <a:t>Number of electrons at energy </a:t>
                </a:r>
                <a14:m>
                  <m:oMath xmlns:m="http://schemas.openxmlformats.org/officeDocument/2006/math">
                    <m:r>
                      <a:rPr lang="en-US" sz="1000" i="1" smtClean="0">
                        <a:solidFill>
                          <a:srgbClr val="B9202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GB" sz="1000" dirty="0">
                  <a:solidFill>
                    <a:srgbClr val="B9202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5315943-FA72-FA3D-D26D-CC1478787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526" y="831645"/>
                <a:ext cx="2004291" cy="246221"/>
              </a:xfrm>
              <a:prstGeom prst="rect">
                <a:avLst/>
              </a:prstGeom>
              <a:blipFill>
                <a:blip r:embed="rId4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9BB8987-4BBB-6266-F485-F12BE5214338}"/>
              </a:ext>
            </a:extLst>
          </p:cNvPr>
          <p:cNvCxnSpPr>
            <a:cxnSpLocks/>
          </p:cNvCxnSpPr>
          <p:nvPr/>
        </p:nvCxnSpPr>
        <p:spPr>
          <a:xfrm flipH="1" flipV="1">
            <a:off x="2812913" y="1491779"/>
            <a:ext cx="41564" cy="283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98834BE-5D08-EB0E-972B-3F22D55EC8EC}"/>
                  </a:ext>
                </a:extLst>
              </p:cNvPr>
              <p:cNvSpPr txBox="1"/>
              <p:nvPr/>
            </p:nvSpPr>
            <p:spPr>
              <a:xfrm>
                <a:off x="2684819" y="1741046"/>
                <a:ext cx="189750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dirty="0">
                    <a:solidFill>
                      <a:srgbClr val="B92020"/>
                    </a:solidFill>
                  </a:rPr>
                  <a:t>Density of states at energy </a:t>
                </a:r>
                <a14:m>
                  <m:oMath xmlns:m="http://schemas.openxmlformats.org/officeDocument/2006/math">
                    <m:r>
                      <a:rPr lang="en-US" sz="1000" i="1" smtClean="0">
                        <a:solidFill>
                          <a:srgbClr val="B9202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GB" sz="1000" dirty="0">
                  <a:solidFill>
                    <a:srgbClr val="B9202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98834BE-5D08-EB0E-972B-3F22D55EC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819" y="1741046"/>
                <a:ext cx="1897507" cy="246221"/>
              </a:xfrm>
              <a:prstGeom prst="rect">
                <a:avLst/>
              </a:prstGeom>
              <a:blipFill>
                <a:blip r:embed="rId5"/>
                <a:stretch>
                  <a:fillRect t="-2500" b="-10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FEEAFFA-31C8-DE5A-6B4B-E417A9AA73BD}"/>
                  </a:ext>
                </a:extLst>
              </p:cNvPr>
              <p:cNvSpPr txBox="1"/>
              <p:nvPr/>
            </p:nvSpPr>
            <p:spPr>
              <a:xfrm>
                <a:off x="4476965" y="1033604"/>
                <a:ext cx="2301147" cy="6074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sup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ra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FEEAFFA-31C8-DE5A-6B4B-E417A9AA7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965" y="1033604"/>
                <a:ext cx="2301147" cy="6074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22020F-FB17-38E2-6626-51EA4B0A1AC0}"/>
                  </a:ext>
                </a:extLst>
              </p:cNvPr>
              <p:cNvSpPr txBox="1"/>
              <p:nvPr/>
            </p:nvSpPr>
            <p:spPr>
              <a:xfrm>
                <a:off x="6361411" y="1044747"/>
                <a:ext cx="2301147" cy="6074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bSup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22020F-FB17-38E2-6626-51EA4B0A1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411" y="1044747"/>
                <a:ext cx="2301147" cy="6074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FE8DF85-0F15-E26E-B748-8B23E684703C}"/>
                  </a:ext>
                </a:extLst>
              </p:cNvPr>
              <p:cNvSpPr txBox="1"/>
              <p:nvPr/>
            </p:nvSpPr>
            <p:spPr>
              <a:xfrm>
                <a:off x="1506093" y="2061687"/>
                <a:ext cx="1897507" cy="6031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𝑡𝑜𝑡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FE8DF85-0F15-E26E-B748-8B23E6847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093" y="2061687"/>
                <a:ext cx="1897507" cy="6031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F96E560-CE26-4BDD-2ABE-111D4A5792A4}"/>
                  </a:ext>
                </a:extLst>
              </p:cNvPr>
              <p:cNvSpPr txBox="1"/>
              <p:nvPr/>
            </p:nvSpPr>
            <p:spPr>
              <a:xfrm>
                <a:off x="3191164" y="2065676"/>
                <a:ext cx="1897507" cy="6074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𝑡𝑜𝑡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F96E560-CE26-4BDD-2ABE-111D4A579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164" y="2065676"/>
                <a:ext cx="1897507" cy="6074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392036-2123-D2C9-70BE-97ECF218114B}"/>
                  </a:ext>
                </a:extLst>
              </p:cNvPr>
              <p:cNvSpPr txBox="1"/>
              <p:nvPr/>
            </p:nvSpPr>
            <p:spPr>
              <a:xfrm>
                <a:off x="4884872" y="2061687"/>
                <a:ext cx="1897507" cy="6074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392036-2123-D2C9-70BE-97ECF2181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72" y="2061687"/>
                <a:ext cx="1897507" cy="6074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7EDC4A8B-4698-EBD5-EED5-1A61F5BCB3D7}"/>
              </a:ext>
            </a:extLst>
          </p:cNvPr>
          <p:cNvSpPr txBox="1"/>
          <p:nvPr/>
        </p:nvSpPr>
        <p:spPr>
          <a:xfrm>
            <a:off x="715836" y="2743581"/>
            <a:ext cx="2138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accent6"/>
                </a:solidFill>
              </a:rPr>
              <a:t>Momentum at fermi level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F40DA3-9E57-C68E-5FCA-1A212A973E1C}"/>
                  </a:ext>
                </a:extLst>
              </p:cNvPr>
              <p:cNvSpPr txBox="1"/>
              <p:nvPr/>
            </p:nvSpPr>
            <p:spPr>
              <a:xfrm>
                <a:off x="1506093" y="3019156"/>
                <a:ext cx="1897507" cy="4322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AF40DA3-9E57-C68E-5FCA-1A212A973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093" y="3019156"/>
                <a:ext cx="1897507" cy="4322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D338B41-B4E3-DF8C-CF72-D9551439B8C5}"/>
                  </a:ext>
                </a:extLst>
              </p:cNvPr>
              <p:cNvSpPr txBox="1"/>
              <p:nvPr/>
            </p:nvSpPr>
            <p:spPr>
              <a:xfrm>
                <a:off x="3226797" y="2932625"/>
                <a:ext cx="1897507" cy="6031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D338B41-B4E3-DF8C-CF72-D9551439B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797" y="2932625"/>
                <a:ext cx="1897507" cy="6031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439322B2-F40A-5447-9C5A-9D991EB05EBE}"/>
              </a:ext>
            </a:extLst>
          </p:cNvPr>
          <p:cNvSpPr txBox="1"/>
          <p:nvPr/>
        </p:nvSpPr>
        <p:spPr>
          <a:xfrm>
            <a:off x="731516" y="4068496"/>
            <a:ext cx="2138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accent6"/>
                </a:solidFill>
              </a:rPr>
              <a:t>Density of kinetic energy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CB87C63-1BB4-BDD0-19AA-C5E098167AB9}"/>
                  </a:ext>
                </a:extLst>
              </p:cNvPr>
              <p:cNvSpPr txBox="1"/>
              <p:nvPr/>
            </p:nvSpPr>
            <p:spPr>
              <a:xfrm>
                <a:off x="1627504" y="3583032"/>
                <a:ext cx="150236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CB87C63-1BB4-BDD0-19AA-C5E098167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504" y="3583032"/>
                <a:ext cx="150236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7DE329E-0D89-90CE-05F4-103F23F6E35A}"/>
              </a:ext>
            </a:extLst>
          </p:cNvPr>
          <p:cNvCxnSpPr>
            <a:cxnSpLocks/>
            <a:stCxn id="54" idx="1"/>
          </p:cNvCxnSpPr>
          <p:nvPr/>
        </p:nvCxnSpPr>
        <p:spPr>
          <a:xfrm flipH="1" flipV="1">
            <a:off x="2718256" y="3836271"/>
            <a:ext cx="220241" cy="256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7A9D205-96E8-3004-9053-2F10A9A50D0A}"/>
              </a:ext>
            </a:extLst>
          </p:cNvPr>
          <p:cNvSpPr txBox="1"/>
          <p:nvPr/>
        </p:nvSpPr>
        <p:spPr>
          <a:xfrm>
            <a:off x="2938497" y="3969536"/>
            <a:ext cx="2076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B92020"/>
                </a:solidFill>
              </a:rPr>
              <a:t>Electron density at momentum </a:t>
            </a:r>
            <a:r>
              <a:rPr lang="en-US" sz="1000" i="1" dirty="0">
                <a:solidFill>
                  <a:srgbClr val="B92020"/>
                </a:solidFill>
              </a:rPr>
              <a:t>p</a:t>
            </a:r>
            <a:endParaRPr lang="en-GB" sz="1000" i="1" dirty="0">
              <a:solidFill>
                <a:srgbClr val="B9202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C36C491-DF1E-8536-A7AB-94EA5A87FA66}"/>
                  </a:ext>
                </a:extLst>
              </p:cNvPr>
              <p:cNvSpPr txBox="1"/>
              <p:nvPr/>
            </p:nvSpPr>
            <p:spPr>
              <a:xfrm>
                <a:off x="2812913" y="3509356"/>
                <a:ext cx="2489727" cy="462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⇒ 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𝑑𝑝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C36C491-DF1E-8536-A7AB-94EA5A87F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913" y="3509356"/>
                <a:ext cx="2489727" cy="462884"/>
              </a:xfrm>
              <a:prstGeom prst="rect">
                <a:avLst/>
              </a:prstGeom>
              <a:blipFill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A24FFB7-CE94-592F-8356-9B1BFFFAEF6A}"/>
              </a:ext>
            </a:extLst>
          </p:cNvPr>
          <p:cNvCxnSpPr>
            <a:cxnSpLocks/>
          </p:cNvCxnSpPr>
          <p:nvPr/>
        </p:nvCxnSpPr>
        <p:spPr>
          <a:xfrm flipV="1">
            <a:off x="2203377" y="1491779"/>
            <a:ext cx="231213" cy="283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C215EAE-C726-988E-40EA-4233A9061BED}"/>
              </a:ext>
            </a:extLst>
          </p:cNvPr>
          <p:cNvSpPr txBox="1"/>
          <p:nvPr/>
        </p:nvSpPr>
        <p:spPr>
          <a:xfrm>
            <a:off x="1191627" y="1703219"/>
            <a:ext cx="11870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B92020"/>
                </a:solidFill>
              </a:rPr>
              <a:t>Spin up/down</a:t>
            </a:r>
            <a:endParaRPr lang="en-GB" sz="1000" dirty="0">
              <a:solidFill>
                <a:srgbClr val="B9202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B3281C5-6255-2B30-3A15-847321EB85C1}"/>
                  </a:ext>
                </a:extLst>
              </p:cNvPr>
              <p:cNvSpPr txBox="1"/>
              <p:nvPr/>
            </p:nvSpPr>
            <p:spPr>
              <a:xfrm>
                <a:off x="981503" y="4503294"/>
                <a:ext cx="2800788" cy="501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𝑘𝑖𝑛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B3281C5-6255-2B30-3A15-847321EB8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03" y="4503294"/>
                <a:ext cx="2800788" cy="5010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96BA709-2349-12D9-82EA-29BF4A159E6C}"/>
                  </a:ext>
                </a:extLst>
              </p:cNvPr>
              <p:cNvSpPr txBox="1"/>
              <p:nvPr/>
            </p:nvSpPr>
            <p:spPr>
              <a:xfrm>
                <a:off x="2967736" y="4401151"/>
                <a:ext cx="2800788" cy="6031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5/3</m:t>
                          </m:r>
                        </m:sup>
                      </m:sSup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96BA709-2349-12D9-82EA-29BF4A159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736" y="4401151"/>
                <a:ext cx="2800788" cy="60317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9298DA4-99C7-C496-D7F3-5B17A4AA2EAD}"/>
                  </a:ext>
                </a:extLst>
              </p:cNvPr>
              <p:cNvSpPr txBox="1"/>
              <p:nvPr/>
            </p:nvSpPr>
            <p:spPr>
              <a:xfrm>
                <a:off x="5755779" y="4344204"/>
                <a:ext cx="2800788" cy="6031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)]=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5/3</m:t>
                          </m:r>
                        </m:sup>
                      </m:sSup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9298DA4-99C7-C496-D7F3-5B17A4AA2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779" y="4344204"/>
                <a:ext cx="2800788" cy="60317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15879A87-6B9D-6DE2-E785-0B8F85853503}"/>
              </a:ext>
            </a:extLst>
          </p:cNvPr>
          <p:cNvSpPr txBox="1"/>
          <p:nvPr/>
        </p:nvSpPr>
        <p:spPr>
          <a:xfrm>
            <a:off x="5627538" y="4068496"/>
            <a:ext cx="2800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accent6"/>
                </a:solidFill>
              </a:rPr>
              <a:t>Thomas-Fermi kinetic energy functional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2CEF66-EC8E-8EAB-F9C5-0ACB072BC5BD}"/>
              </a:ext>
            </a:extLst>
          </p:cNvPr>
          <p:cNvSpPr/>
          <p:nvPr/>
        </p:nvSpPr>
        <p:spPr>
          <a:xfrm>
            <a:off x="5666509" y="4013205"/>
            <a:ext cx="2890058" cy="1043704"/>
          </a:xfrm>
          <a:prstGeom prst="rect">
            <a:avLst/>
          </a:prstGeom>
          <a:noFill/>
          <a:ln w="28575">
            <a:solidFill>
              <a:srgbClr val="B920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5141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7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4" grpId="0"/>
      <p:bldP spid="58" grpId="0"/>
      <p:bldP spid="61" grpId="0"/>
      <p:bldP spid="62" grpId="0"/>
      <p:bldP spid="63" grpId="0"/>
      <p:bldP spid="64" grpId="0"/>
      <p:bldP spid="65" grpId="0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53BBF-0FF1-339C-3E5C-1B7C9ABCC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520773-24F8-AA03-8EED-10205A0F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FREE-ELECTRON MODEL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66758A-1F0B-7937-86AB-8885D9AB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334F9F-6FBF-96E5-5513-0EEA40FD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00EB849-8BA7-5581-9782-43B2B899C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Electron-electron interaction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C1253E-ABA7-AE2F-8A1C-8EE4FCC7949B}"/>
              </a:ext>
            </a:extLst>
          </p:cNvPr>
          <p:cNvSpPr txBox="1"/>
          <p:nvPr/>
        </p:nvSpPr>
        <p:spPr>
          <a:xfrm>
            <a:off x="778441" y="777875"/>
            <a:ext cx="1890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accent6"/>
                </a:solidFill>
              </a:rPr>
              <a:t>Wavefunction approaches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9F121F-38F5-35D0-7189-718BA654FC94}"/>
                  </a:ext>
                </a:extLst>
              </p:cNvPr>
              <p:cNvSpPr txBox="1"/>
              <p:nvPr/>
            </p:nvSpPr>
            <p:spPr>
              <a:xfrm>
                <a:off x="808071" y="1096855"/>
                <a:ext cx="6348102" cy="5688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9F121F-38F5-35D0-7189-718BA654F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71" y="1096855"/>
                <a:ext cx="6348102" cy="568874"/>
              </a:xfrm>
              <a:prstGeom prst="rect">
                <a:avLst/>
              </a:prstGeom>
              <a:blipFill>
                <a:blip r:embed="rId3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748E2D-6C16-B13C-B7A8-D180CAB9B16C}"/>
              </a:ext>
            </a:extLst>
          </p:cNvPr>
          <p:cNvCxnSpPr>
            <a:cxnSpLocks/>
          </p:cNvCxnSpPr>
          <p:nvPr/>
        </p:nvCxnSpPr>
        <p:spPr>
          <a:xfrm flipH="1">
            <a:off x="4356100" y="1722582"/>
            <a:ext cx="913245" cy="232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574530-7E5B-9A88-8D38-C6C80BD3A562}"/>
                  </a:ext>
                </a:extLst>
              </p:cNvPr>
              <p:cNvSpPr txBox="1"/>
              <p:nvPr/>
            </p:nvSpPr>
            <p:spPr>
              <a:xfrm>
                <a:off x="3040501" y="1955271"/>
                <a:ext cx="1980045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574530-7E5B-9A88-8D38-C6C80BD3A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501" y="1955271"/>
                <a:ext cx="1980045" cy="579967"/>
              </a:xfrm>
              <a:prstGeom prst="rect">
                <a:avLst/>
              </a:prstGeom>
              <a:blipFill>
                <a:blip r:embed="rId4"/>
                <a:stretch>
                  <a:fillRect l="-19692" t="-124211" b="-17473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7CD303-2D03-0138-C910-A844F9BE81C3}"/>
              </a:ext>
            </a:extLst>
          </p:cNvPr>
          <p:cNvCxnSpPr>
            <a:cxnSpLocks/>
          </p:cNvCxnSpPr>
          <p:nvPr/>
        </p:nvCxnSpPr>
        <p:spPr>
          <a:xfrm>
            <a:off x="5539654" y="1722582"/>
            <a:ext cx="389806" cy="232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33851A-5912-61CA-3AB9-A1BA6AA6DE74}"/>
                  </a:ext>
                </a:extLst>
              </p:cNvPr>
              <p:cNvSpPr txBox="1"/>
              <p:nvPr/>
            </p:nvSpPr>
            <p:spPr>
              <a:xfrm>
                <a:off x="5075295" y="1963522"/>
                <a:ext cx="3583017" cy="648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33851A-5912-61CA-3AB9-A1BA6AA6D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295" y="1963522"/>
                <a:ext cx="3583017" cy="648767"/>
              </a:xfrm>
              <a:prstGeom prst="rect">
                <a:avLst/>
              </a:prstGeom>
              <a:blipFill>
                <a:blip r:embed="rId5"/>
                <a:stretch>
                  <a:fillRect r="-528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5872EE-4895-F33A-DE16-5A9ABDEDDB13}"/>
                  </a:ext>
                </a:extLst>
              </p:cNvPr>
              <p:cNvSpPr txBox="1"/>
              <p:nvPr/>
            </p:nvSpPr>
            <p:spPr>
              <a:xfrm>
                <a:off x="4068706" y="2608263"/>
                <a:ext cx="3583017" cy="576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5872EE-4895-F33A-DE16-5A9ABDEDD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706" y="2608263"/>
                <a:ext cx="3583017" cy="576761"/>
              </a:xfrm>
              <a:prstGeom prst="rect">
                <a:avLst/>
              </a:prstGeom>
              <a:blipFill>
                <a:blip r:embed="rId6"/>
                <a:stretch>
                  <a:fillRect t="-125532" b="-17766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D488FA-985A-EA21-FE94-C4B7DC8BD04C}"/>
                  </a:ext>
                </a:extLst>
              </p:cNvPr>
              <p:cNvSpPr txBox="1"/>
              <p:nvPr/>
            </p:nvSpPr>
            <p:spPr>
              <a:xfrm>
                <a:off x="6866803" y="2578729"/>
                <a:ext cx="2259984" cy="639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D488FA-985A-EA21-FE94-C4B7DC8BD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803" y="2578729"/>
                <a:ext cx="2259984" cy="6398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87C3DA5-172D-EF40-5BD0-A222E24C1577}"/>
              </a:ext>
            </a:extLst>
          </p:cNvPr>
          <p:cNvSpPr txBox="1"/>
          <p:nvPr/>
        </p:nvSpPr>
        <p:spPr>
          <a:xfrm>
            <a:off x="824615" y="1785026"/>
            <a:ext cx="20132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accent6"/>
                </a:solidFill>
              </a:rPr>
              <a:t>Electron density approaches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EC0FF3-2436-3943-F4AA-1D53ED51D32F}"/>
                  </a:ext>
                </a:extLst>
              </p:cNvPr>
              <p:cNvSpPr txBox="1"/>
              <p:nvPr/>
            </p:nvSpPr>
            <p:spPr>
              <a:xfrm>
                <a:off x="5120351" y="3190998"/>
                <a:ext cx="28764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accent6"/>
                    </a:solidFill>
                  </a:rPr>
                  <a:t>Exchange energy = two electron property =&gt; hard to describe by single electron density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EC0FF3-2436-3943-F4AA-1D53ED51D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351" y="3190998"/>
                <a:ext cx="2876444" cy="400110"/>
              </a:xfrm>
              <a:prstGeom prst="rect">
                <a:avLst/>
              </a:prstGeom>
              <a:blipFill>
                <a:blip r:embed="rId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ABEE3F-7B18-99D9-EA69-A97304E1FFE3}"/>
                  </a:ext>
                </a:extLst>
              </p:cNvPr>
              <p:cNvSpPr txBox="1"/>
              <p:nvPr/>
            </p:nvSpPr>
            <p:spPr>
              <a:xfrm>
                <a:off x="2719793" y="2484184"/>
                <a:ext cx="20132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accent6"/>
                    </a:solidFill>
                  </a:rPr>
                  <a:t>Easy to describe by single electron density </a:t>
                </a:r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ABEE3F-7B18-99D9-EA69-A97304E1F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793" y="2484184"/>
                <a:ext cx="2013261" cy="400110"/>
              </a:xfrm>
              <a:prstGeom prst="rect">
                <a:avLst/>
              </a:prstGeom>
              <a:blipFill>
                <a:blip r:embed="rId9"/>
                <a:stretch>
                  <a:fillRect t="-1538" b="-615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FC91F71-C8B2-E295-2EE9-755CA1F28EF1}"/>
              </a:ext>
            </a:extLst>
          </p:cNvPr>
          <p:cNvSpPr txBox="1"/>
          <p:nvPr/>
        </p:nvSpPr>
        <p:spPr>
          <a:xfrm>
            <a:off x="826932" y="3214120"/>
            <a:ext cx="2543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accent6"/>
                </a:solidFill>
              </a:rPr>
              <a:t>Exchange energy for free electron 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3CC2D1-D35C-2F12-3126-430BEF29691F}"/>
                  </a:ext>
                </a:extLst>
              </p:cNvPr>
              <p:cNvSpPr txBox="1"/>
              <p:nvPr/>
            </p:nvSpPr>
            <p:spPr>
              <a:xfrm>
                <a:off x="960430" y="3637026"/>
                <a:ext cx="1577758" cy="4060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3CC2D1-D35C-2F12-3126-430BEF296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30" y="3637026"/>
                <a:ext cx="1577758" cy="406009"/>
              </a:xfrm>
              <a:prstGeom prst="rect">
                <a:avLst/>
              </a:prstGeom>
              <a:blipFill>
                <a:blip r:embed="rId10"/>
                <a:stretch>
                  <a:fillRect t="-1515" b="-16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CD32CCA-6613-B747-A3DE-E4D8E8B8A54D}"/>
                  </a:ext>
                </a:extLst>
              </p:cNvPr>
              <p:cNvSpPr txBox="1"/>
              <p:nvPr/>
            </p:nvSpPr>
            <p:spPr>
              <a:xfrm>
                <a:off x="2506203" y="3580723"/>
                <a:ext cx="2259984" cy="563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𝑐𝑐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CD32CCA-6613-B747-A3DE-E4D8E8B8A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203" y="3580723"/>
                <a:ext cx="2259984" cy="563296"/>
              </a:xfrm>
              <a:prstGeom prst="rect">
                <a:avLst/>
              </a:prstGeom>
              <a:blipFill>
                <a:blip r:embed="rId11"/>
                <a:stretch>
                  <a:fillRect t="-110753" r="-10512" b="-15161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EA9EE9-E1EC-93F0-288D-5BE300C5792C}"/>
                  </a:ext>
                </a:extLst>
              </p:cNvPr>
              <p:cNvSpPr txBox="1"/>
              <p:nvPr/>
            </p:nvSpPr>
            <p:spPr>
              <a:xfrm>
                <a:off x="4812722" y="3626238"/>
                <a:ext cx="2502478" cy="576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𝑑𝑘</m:t>
                          </m:r>
                        </m:e>
                      </m:nary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EA9EE9-E1EC-93F0-288D-5BE300C57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722" y="3626238"/>
                <a:ext cx="2502478" cy="576761"/>
              </a:xfrm>
              <a:prstGeom prst="rect">
                <a:avLst/>
              </a:prstGeom>
              <a:blipFill>
                <a:blip r:embed="rId12"/>
                <a:stretch>
                  <a:fillRect t="-125532" b="-17766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69EF84-8FD6-64B0-7C21-D3E553D4670F}"/>
                  </a:ext>
                </a:extLst>
              </p:cNvPr>
              <p:cNvSpPr txBox="1"/>
              <p:nvPr/>
            </p:nvSpPr>
            <p:spPr>
              <a:xfrm>
                <a:off x="6558573" y="4008014"/>
                <a:ext cx="2632268" cy="538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1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CH" sz="11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69EF84-8FD6-64B0-7C21-D3E553D46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573" y="4008014"/>
                <a:ext cx="2632268" cy="538802"/>
              </a:xfrm>
              <a:prstGeom prst="rect">
                <a:avLst/>
              </a:prstGeom>
              <a:blipFill>
                <a:blip r:embed="rId13"/>
                <a:stretch>
                  <a:fillRect l="-694" t="-117978" b="-16853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FCBB66-8797-9BF6-2025-3EB9C1F0B105}"/>
                  </a:ext>
                </a:extLst>
              </p:cNvPr>
              <p:cNvSpPr txBox="1"/>
              <p:nvPr/>
            </p:nvSpPr>
            <p:spPr>
              <a:xfrm>
                <a:off x="4820106" y="4443738"/>
                <a:ext cx="2632268" cy="376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CH" sz="11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FCBB66-8797-9BF6-2025-3EB9C1F0B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106" y="4443738"/>
                <a:ext cx="2632268" cy="3766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8D2715E-3790-6D75-1A0E-E3B136DF454D}"/>
                  </a:ext>
                </a:extLst>
              </p:cNvPr>
              <p:cNvSpPr txBox="1"/>
              <p:nvPr/>
            </p:nvSpPr>
            <p:spPr>
              <a:xfrm>
                <a:off x="5271591" y="4751352"/>
                <a:ext cx="1699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i="1" dirty="0">
                    <a:solidFill>
                      <a:schemeClr val="accent6"/>
                    </a:solidFill>
                  </a:rPr>
                  <a:t>(Combination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9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GB" sz="900" i="1" dirty="0">
                    <a:solidFill>
                      <a:schemeClr val="accent6"/>
                    </a:solidFill>
                  </a:rPr>
                  <a:t> and expression for </a:t>
                </a:r>
                <a14:m>
                  <m:oMath xmlns:m="http://schemas.openxmlformats.org/officeDocument/2006/math">
                    <m:r>
                      <a:rPr lang="en-US" sz="9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9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9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9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900" i="1" dirty="0">
                    <a:solidFill>
                      <a:schemeClr val="accent6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8D2715E-3790-6D75-1A0E-E3B136DF4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591" y="4751352"/>
                <a:ext cx="1699928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EEA090C-482E-86BA-33BD-A9DCC9494AB5}"/>
              </a:ext>
            </a:extLst>
          </p:cNvPr>
          <p:cNvCxnSpPr/>
          <p:nvPr/>
        </p:nvCxnSpPr>
        <p:spPr>
          <a:xfrm flipH="1">
            <a:off x="4068706" y="3096913"/>
            <a:ext cx="1006589" cy="1522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410F608-038C-387D-7E89-FFDBB7899DAF}"/>
              </a:ext>
            </a:extLst>
          </p:cNvPr>
          <p:cNvCxnSpPr>
            <a:cxnSpLocks/>
          </p:cNvCxnSpPr>
          <p:nvPr/>
        </p:nvCxnSpPr>
        <p:spPr>
          <a:xfrm flipH="1">
            <a:off x="4148587" y="4046645"/>
            <a:ext cx="1273448" cy="597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299FAC-3D1C-334B-AEC0-8DF10713113E}"/>
                  </a:ext>
                </a:extLst>
              </p:cNvPr>
              <p:cNvSpPr txBox="1"/>
              <p:nvPr/>
            </p:nvSpPr>
            <p:spPr>
              <a:xfrm>
                <a:off x="1389353" y="4436239"/>
                <a:ext cx="2502478" cy="671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4/3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299FAC-3D1C-334B-AEC0-8DF107131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353" y="4436239"/>
                <a:ext cx="2502478" cy="67165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45231150-DE42-A207-AEAC-CBA1C1B51245}"/>
              </a:ext>
            </a:extLst>
          </p:cNvPr>
          <p:cNvSpPr txBox="1"/>
          <p:nvPr/>
        </p:nvSpPr>
        <p:spPr>
          <a:xfrm>
            <a:off x="1603227" y="4222481"/>
            <a:ext cx="20543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accent6"/>
                </a:solidFill>
              </a:rPr>
              <a:t>Dirac exchange functional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517ED2-3828-AA69-A40A-382C66038F11}"/>
              </a:ext>
            </a:extLst>
          </p:cNvPr>
          <p:cNvSpPr/>
          <p:nvPr/>
        </p:nvSpPr>
        <p:spPr>
          <a:xfrm>
            <a:off x="1463064" y="4183250"/>
            <a:ext cx="2406137" cy="885417"/>
          </a:xfrm>
          <a:prstGeom prst="rect">
            <a:avLst/>
          </a:prstGeom>
          <a:noFill/>
          <a:ln w="28575">
            <a:solidFill>
              <a:srgbClr val="B920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B49958-31F2-23C6-F5CF-753F17053614}"/>
                  </a:ext>
                </a:extLst>
              </p:cNvPr>
              <p:cNvSpPr txBox="1"/>
              <p:nvPr/>
            </p:nvSpPr>
            <p:spPr>
              <a:xfrm>
                <a:off x="7685724" y="4741875"/>
                <a:ext cx="1280826" cy="3397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1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B49958-31F2-23C6-F5CF-753F17053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724" y="4741875"/>
                <a:ext cx="1280826" cy="339708"/>
              </a:xfrm>
              <a:prstGeom prst="rect">
                <a:avLst/>
              </a:prstGeom>
              <a:blipFill>
                <a:blip r:embed="rId1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A15841-E521-DCD9-83A9-92F23372CBC1}"/>
                  </a:ext>
                </a:extLst>
              </p:cNvPr>
              <p:cNvSpPr txBox="1"/>
              <p:nvPr/>
            </p:nvSpPr>
            <p:spPr>
              <a:xfrm>
                <a:off x="6428630" y="4676883"/>
                <a:ext cx="1897507" cy="4310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A15841-E521-DCD9-83A9-92F23372C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630" y="4676883"/>
                <a:ext cx="1897507" cy="43101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7" grpId="0"/>
      <p:bldP spid="9" grpId="0"/>
      <p:bldP spid="12" grpId="0"/>
      <p:bldP spid="15" grpId="0"/>
      <p:bldP spid="17" grpId="0"/>
      <p:bldP spid="20" grpId="0"/>
      <p:bldP spid="23" grpId="0"/>
      <p:bldP spid="24" grpId="0"/>
      <p:bldP spid="27" grpId="0"/>
      <p:bldP spid="33" grpId="0"/>
      <p:bldP spid="34" grpId="0"/>
      <p:bldP spid="35" grpId="0" animBg="1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35077-1623-7C64-869D-AB2C7D734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F7F826-6DC1-1174-F950-09F6D81D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FREE-ELECTRON MODEL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B3CE5D-63B9-CD8D-38BF-99B83FF0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CEB0F1-F881-FADC-6677-2AD4D2F1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B41B37C-28C6-BB1E-630E-1080658E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What is still missing?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C1A2-3891-A6F0-F245-3DF53C2BF096}"/>
              </a:ext>
            </a:extLst>
          </p:cNvPr>
          <p:cNvSpPr txBox="1"/>
          <p:nvPr/>
        </p:nvSpPr>
        <p:spPr>
          <a:xfrm>
            <a:off x="558219" y="777875"/>
            <a:ext cx="1890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accent6"/>
                </a:solidFill>
              </a:rPr>
              <a:t>Electron correlation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6B3ABA-DDEF-BB3B-70C6-F773A0BF025B}"/>
              </a:ext>
            </a:extLst>
          </p:cNvPr>
          <p:cNvSpPr txBox="1"/>
          <p:nvPr/>
        </p:nvSpPr>
        <p:spPr>
          <a:xfrm>
            <a:off x="852162" y="1078448"/>
            <a:ext cx="6917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Exchange energy – Pauli’s principle (antisymmetric wavefunctions)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Correlation energy – Electrons are interaction =&gt; repulsion (try to avoid each other) – not independent</a:t>
            </a:r>
            <a:endParaRPr lang="en-CH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666DBA-D35D-3469-0F72-9B074B1AE531}"/>
                  </a:ext>
                </a:extLst>
              </p:cNvPr>
              <p:cNvSpPr txBox="1"/>
              <p:nvPr/>
            </p:nvSpPr>
            <p:spPr>
              <a:xfrm>
                <a:off x="6293821" y="1636421"/>
                <a:ext cx="2632268" cy="565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Sup>
                                <m:sSub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CH" sz="11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666DBA-D35D-3469-0F72-9B074B1AE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821" y="1636421"/>
                <a:ext cx="2632268" cy="5659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D4A4F5-28AC-3DEE-39CD-7502442F109B}"/>
                  </a:ext>
                </a:extLst>
              </p:cNvPr>
              <p:cNvSpPr txBox="1"/>
              <p:nvPr/>
            </p:nvSpPr>
            <p:spPr>
              <a:xfrm>
                <a:off x="734002" y="1831583"/>
                <a:ext cx="2632268" cy="284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]=∫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D4A4F5-28AC-3DEE-39CD-7502442F1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02" y="1831583"/>
                <a:ext cx="2632268" cy="284309"/>
              </a:xfrm>
              <a:prstGeom prst="rect">
                <a:avLst/>
              </a:prstGeom>
              <a:blipFill>
                <a:blip r:embed="rId4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BACE90-9C36-42E5-F991-53C391E5431F}"/>
                  </a:ext>
                </a:extLst>
              </p:cNvPr>
              <p:cNvSpPr txBox="1"/>
              <p:nvPr/>
            </p:nvSpPr>
            <p:spPr>
              <a:xfrm>
                <a:off x="2947442" y="1817349"/>
                <a:ext cx="364122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=0.0311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−0.048+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BACE90-9C36-42E5-F991-53C391E54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442" y="1817349"/>
                <a:ext cx="3641229" cy="276999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3E3E9AC8-E82A-EB5A-5961-FCD4B967D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570" y="2388199"/>
            <a:ext cx="3069444" cy="1576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604DAC9-5EE5-CE6E-856A-F1CB810A2797}"/>
                  </a:ext>
                </a:extLst>
              </p:cNvPr>
              <p:cNvSpPr txBox="1"/>
              <p:nvPr/>
            </p:nvSpPr>
            <p:spPr>
              <a:xfrm>
                <a:off x="4853709" y="2801961"/>
                <a:ext cx="2632268" cy="625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=√</m:t>
                      </m:r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CH" sz="1100" dirty="0"/>
              </a:p>
              <a:p>
                <a:pPr algn="ctr"/>
                <a:r>
                  <a:rPr lang="en-US" sz="1100" dirty="0"/>
                  <a:t>…</a:t>
                </a:r>
                <a:endParaRPr lang="en-CH" sz="11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604DAC9-5EE5-CE6E-856A-F1CB810A2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709" y="2801961"/>
                <a:ext cx="2632268" cy="625428"/>
              </a:xfrm>
              <a:prstGeom prst="rect">
                <a:avLst/>
              </a:prstGeom>
              <a:blipFill>
                <a:blip r:embed="rId7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B4FF57CF-4187-33E3-BF39-75E5F28EE6D2}"/>
              </a:ext>
            </a:extLst>
          </p:cNvPr>
          <p:cNvSpPr txBox="1"/>
          <p:nvPr/>
        </p:nvSpPr>
        <p:spPr>
          <a:xfrm>
            <a:off x="6899211" y="4881890"/>
            <a:ext cx="22447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1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Vosko</a:t>
            </a:r>
            <a:r>
              <a:rPr lang="en-US" sz="1050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Wilk, Phys. Rev. B </a:t>
            </a:r>
            <a:r>
              <a:rPr lang="en-US" sz="1050" b="1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22</a:t>
            </a:r>
            <a:r>
              <a:rPr lang="en-US" sz="1050" b="0" i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3812</a:t>
            </a:r>
            <a:endParaRPr lang="en-CH" sz="1050" i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BC82C1-28DB-1128-8C30-4FAE78AB2500}"/>
              </a:ext>
            </a:extLst>
          </p:cNvPr>
          <p:cNvSpPr txBox="1"/>
          <p:nvPr/>
        </p:nvSpPr>
        <p:spPr>
          <a:xfrm>
            <a:off x="904875" y="3971705"/>
            <a:ext cx="69178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For more realistic systems even more complex</a:t>
            </a:r>
            <a:endParaRPr lang="en-CH" sz="11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C8FB67-BF77-2341-FB27-15674B0DF0A0}"/>
              </a:ext>
            </a:extLst>
          </p:cNvPr>
          <p:cNvSpPr txBox="1"/>
          <p:nvPr/>
        </p:nvSpPr>
        <p:spPr>
          <a:xfrm>
            <a:off x="802451" y="1566781"/>
            <a:ext cx="15774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B92020"/>
                </a:solidFill>
              </a:rPr>
              <a:t>Free electron model</a:t>
            </a:r>
            <a:endParaRPr lang="en-GB" sz="1000" i="1" dirty="0">
              <a:solidFill>
                <a:srgbClr val="B9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7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8" grpId="0"/>
      <p:bldP spid="21" grpId="0"/>
      <p:bldP spid="32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F6A7D-5332-2710-6DE8-7A50686AD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BC6A6C-6DDA-07AE-74D9-9B39E42E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DFT functionals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8284BB-5C96-9B9A-CED1-FD539F127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DDE0EB-5D4E-7BB0-7B0C-DD5B733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FE867EF-0690-44A8-2F8C-AF225A85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Types of functionals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8A0C32-6E14-267A-9B92-93A5AD3598E8}"/>
              </a:ext>
            </a:extLst>
          </p:cNvPr>
          <p:cNvSpPr txBox="1"/>
          <p:nvPr/>
        </p:nvSpPr>
        <p:spPr>
          <a:xfrm>
            <a:off x="558217" y="777875"/>
            <a:ext cx="34967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accent6"/>
                </a:solidFill>
              </a:rPr>
              <a:t>Local density approximation (LDA) – with spin (LSDA)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AEA78C-F231-516B-7CBB-C26C8D03AE1B}"/>
                  </a:ext>
                </a:extLst>
              </p:cNvPr>
              <p:cNvSpPr txBox="1"/>
              <p:nvPr/>
            </p:nvSpPr>
            <p:spPr>
              <a:xfrm>
                <a:off x="7247156" y="1858002"/>
                <a:ext cx="1569420" cy="565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Sup>
                                <m:sSub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CH" sz="11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AEA78C-F231-516B-7CBB-C26C8D03A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156" y="1858002"/>
                <a:ext cx="1569420" cy="5659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E1A9E4-9FAD-67FF-3EC8-24A6F53DC073}"/>
                  </a:ext>
                </a:extLst>
              </p:cNvPr>
              <p:cNvSpPr txBox="1"/>
              <p:nvPr/>
            </p:nvSpPr>
            <p:spPr>
              <a:xfrm>
                <a:off x="5132260" y="1596406"/>
                <a:ext cx="364122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=0.0311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−0.048+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E1A9E4-9FAD-67FF-3EC8-24A6F53DC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260" y="1596406"/>
                <a:ext cx="3641229" cy="276999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C75C18-3634-F294-C055-BA66B35A5220}"/>
                  </a:ext>
                </a:extLst>
              </p:cNvPr>
              <p:cNvSpPr txBox="1"/>
              <p:nvPr/>
            </p:nvSpPr>
            <p:spPr>
              <a:xfrm>
                <a:off x="4942703" y="482959"/>
                <a:ext cx="2800788" cy="5171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)]=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</m:oMath>
                  </m:oMathPara>
                </a14:m>
                <a:endParaRPr lang="en-US" sz="1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C75C18-3634-F294-C055-BA66B35A5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703" y="482959"/>
                <a:ext cx="2800788" cy="5171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6D3F8F-7A25-9DE3-0442-BC8DE212377A}"/>
                  </a:ext>
                </a:extLst>
              </p:cNvPr>
              <p:cNvSpPr txBox="1"/>
              <p:nvPr/>
            </p:nvSpPr>
            <p:spPr>
              <a:xfrm>
                <a:off x="4880237" y="1002910"/>
                <a:ext cx="2502478" cy="609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/3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6D3F8F-7A25-9DE3-0442-BC8DE2123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237" y="1002910"/>
                <a:ext cx="2502478" cy="6091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89307B-2B1F-414A-7B6C-983D0E0E2532}"/>
                  </a:ext>
                </a:extLst>
              </p:cNvPr>
              <p:cNvSpPr txBox="1"/>
              <p:nvPr/>
            </p:nvSpPr>
            <p:spPr>
              <a:xfrm>
                <a:off x="1041086" y="1517786"/>
                <a:ext cx="2067746" cy="315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𝑑𝑟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89307B-2B1F-414A-7B6C-983D0E0E2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86" y="1517786"/>
                <a:ext cx="2067746" cy="315920"/>
              </a:xfrm>
              <a:prstGeom prst="rect">
                <a:avLst/>
              </a:prstGeom>
              <a:blipFill>
                <a:blip r:embed="rId7"/>
                <a:stretch>
                  <a:fillRect b="-1346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8F7446-9AF0-6EC5-B616-2EF334E1C2B6}"/>
                  </a:ext>
                </a:extLst>
              </p:cNvPr>
              <p:cNvSpPr txBox="1"/>
              <p:nvPr/>
            </p:nvSpPr>
            <p:spPr>
              <a:xfrm>
                <a:off x="558217" y="1071549"/>
                <a:ext cx="45988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100" dirty="0"/>
                  <a:t>Energy functional depends only on the electron density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100" dirty="0"/>
                  <a:t> at each point in space</a:t>
                </a:r>
                <a:endParaRPr lang="en-CH" sz="11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8F7446-9AF0-6EC5-B616-2EF334E1C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17" y="1071549"/>
                <a:ext cx="4598827" cy="430887"/>
              </a:xfrm>
              <a:prstGeom prst="rect">
                <a:avLst/>
              </a:prstGeom>
              <a:blipFill>
                <a:blip r:embed="rId8"/>
                <a:stretch>
                  <a:fillRect t="-1429" b="-10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BCA848B-99C9-8F58-486A-D1AF914A1C4F}"/>
              </a:ext>
            </a:extLst>
          </p:cNvPr>
          <p:cNvSpPr txBox="1"/>
          <p:nvPr/>
        </p:nvSpPr>
        <p:spPr>
          <a:xfrm>
            <a:off x="558217" y="1880488"/>
            <a:ext cx="4598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Works well for homogeneous systems with slowly varying electron density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Perfect periodic systems at low temperatures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Wrong predictions of impurity effects (localized)</a:t>
            </a:r>
            <a:endParaRPr lang="en-CH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1C4C6-ECA9-681F-E4C6-9092E5249B05}"/>
              </a:ext>
            </a:extLst>
          </p:cNvPr>
          <p:cNvSpPr txBox="1"/>
          <p:nvPr/>
        </p:nvSpPr>
        <p:spPr>
          <a:xfrm>
            <a:off x="561051" y="2657012"/>
            <a:ext cx="5643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Not used anymore (maybe for very large systems with large number of electrons)</a:t>
            </a:r>
            <a:endParaRPr lang="en-CH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9D5174-ED93-20CA-68EA-7502544D8369}"/>
              </a:ext>
            </a:extLst>
          </p:cNvPr>
          <p:cNvSpPr txBox="1"/>
          <p:nvPr/>
        </p:nvSpPr>
        <p:spPr>
          <a:xfrm>
            <a:off x="558217" y="3111103"/>
            <a:ext cx="2970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accent6"/>
                </a:solidFill>
              </a:rPr>
              <a:t>Generalized gradient approximation (GGA)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D200C1-9026-5CE5-521E-73DD2AF41FF1}"/>
                  </a:ext>
                </a:extLst>
              </p:cNvPr>
              <p:cNvSpPr txBox="1"/>
              <p:nvPr/>
            </p:nvSpPr>
            <p:spPr>
              <a:xfrm>
                <a:off x="558217" y="3387611"/>
                <a:ext cx="45988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100" dirty="0"/>
                  <a:t>Improvement of the LDA by including dependence of the energy on electron density gradients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1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H" sz="11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D200C1-9026-5CE5-521E-73DD2AF41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17" y="3387611"/>
                <a:ext cx="4598827" cy="430887"/>
              </a:xfrm>
              <a:prstGeom prst="rect">
                <a:avLst/>
              </a:prstGeom>
              <a:blipFill>
                <a:blip r:embed="rId9"/>
                <a:stretch>
                  <a:fillRect t="-1429" b="-10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5B7ECF-C1AC-F124-7798-C98E4B593CAA}"/>
                  </a:ext>
                </a:extLst>
              </p:cNvPr>
              <p:cNvSpPr txBox="1"/>
              <p:nvPr/>
            </p:nvSpPr>
            <p:spPr>
              <a:xfrm>
                <a:off x="1717066" y="3826313"/>
                <a:ext cx="13257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5B7ECF-C1AC-F124-7798-C98E4B593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066" y="3826313"/>
                <a:ext cx="1325748" cy="307777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B745D1A-B41D-BE98-98CE-CE59F7F4358E}"/>
              </a:ext>
            </a:extLst>
          </p:cNvPr>
          <p:cNvSpPr txBox="1"/>
          <p:nvPr/>
        </p:nvSpPr>
        <p:spPr>
          <a:xfrm>
            <a:off x="558217" y="4139863"/>
            <a:ext cx="59335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Large improvement in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Good for geometries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Tendency to underestimate the band gap (mostly due to the self-interaction error)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Representatives: PBE, BLYP, PW92…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Some functionals fitted for specific systems or properties</a:t>
            </a:r>
            <a:endParaRPr lang="en-CH" sz="1100" dirty="0"/>
          </a:p>
        </p:txBody>
      </p:sp>
    </p:spTree>
    <p:extLst>
      <p:ext uri="{BB962C8B-B14F-4D97-AF65-F5344CB8AC3E}">
        <p14:creationId xmlns:p14="http://schemas.microsoft.com/office/powerpoint/2010/main" val="285081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1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34A12-33C4-981B-63EA-7555AFC39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EAF39A-766B-E49A-8F25-AF97A66AF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DFT functionals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DD0ABC-1562-3DBE-7EE1-689987ED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13DE26-13B3-E618-4A87-0E9422CE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1AFD836-D66A-347F-40E5-45C8568F5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Types of functionals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F78751-D1F9-8071-FE37-7E8736CCF17F}"/>
              </a:ext>
            </a:extLst>
          </p:cNvPr>
          <p:cNvSpPr txBox="1"/>
          <p:nvPr/>
        </p:nvSpPr>
        <p:spPr>
          <a:xfrm>
            <a:off x="571118" y="777875"/>
            <a:ext cx="2524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How to improve even more?</a:t>
            </a:r>
            <a:endParaRPr lang="en-CH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281A4-2709-6A1C-AB02-4358E61042B8}"/>
              </a:ext>
            </a:extLst>
          </p:cNvPr>
          <p:cNvSpPr txBox="1"/>
          <p:nvPr/>
        </p:nvSpPr>
        <p:spPr>
          <a:xfrm>
            <a:off x="571116" y="1423509"/>
            <a:ext cx="6251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GGA functionals tend to underestimate band gap  x Hartree-Fock tends to overestimate  </a:t>
            </a:r>
            <a:endParaRPr lang="en-CH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211334-CD7E-9334-93FF-A2F13CCBA3BA}"/>
              </a:ext>
            </a:extLst>
          </p:cNvPr>
          <p:cNvSpPr txBox="1"/>
          <p:nvPr/>
        </p:nvSpPr>
        <p:spPr>
          <a:xfrm>
            <a:off x="571116" y="1689761"/>
            <a:ext cx="6251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=&gt; Combination of GGA and HF for error cancelation </a:t>
            </a:r>
            <a:endParaRPr lang="en-CH" sz="11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578772-C113-964F-C3BD-C05D098E1F48}"/>
              </a:ext>
            </a:extLst>
          </p:cNvPr>
          <p:cNvSpPr txBox="1"/>
          <p:nvPr/>
        </p:nvSpPr>
        <p:spPr>
          <a:xfrm>
            <a:off x="449112" y="2026424"/>
            <a:ext cx="1384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accent6"/>
                </a:solidFill>
              </a:rPr>
              <a:t>Hybrid functionals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5DA3F0-43D2-1EDC-77B4-61BF5C6F22F5}"/>
              </a:ext>
            </a:extLst>
          </p:cNvPr>
          <p:cNvSpPr txBox="1"/>
          <p:nvPr/>
        </p:nvSpPr>
        <p:spPr>
          <a:xfrm>
            <a:off x="571118" y="2319794"/>
            <a:ext cx="6983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Part of the exact exchange computed with approximate functional and part using exact HF 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Correct portion of the exact exchange is not known (usually around 20-30%) </a:t>
            </a:r>
            <a:endParaRPr lang="en-CH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B6D60E-B095-A0E4-7141-96EF2E2794B0}"/>
              </a:ext>
            </a:extLst>
          </p:cNvPr>
          <p:cNvSpPr txBox="1"/>
          <p:nvPr/>
        </p:nvSpPr>
        <p:spPr>
          <a:xfrm>
            <a:off x="571117" y="1080200"/>
            <a:ext cx="73760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GGA functionals approximative exchange and 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Hartree-Fock (HF) exact exchange but no correlation (to include correlation post HF methods: MP2, CI, CC,…)</a:t>
            </a:r>
            <a:endParaRPr lang="en-CH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6F29D2-8FA6-B593-D091-661BDB5D4AB3}"/>
              </a:ext>
            </a:extLst>
          </p:cNvPr>
          <p:cNvSpPr txBox="1"/>
          <p:nvPr/>
        </p:nvSpPr>
        <p:spPr>
          <a:xfrm>
            <a:off x="853335" y="2667025"/>
            <a:ext cx="7797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PBE0</a:t>
            </a:r>
            <a:endParaRPr lang="en-CH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BB34661-7822-2535-C514-BF941CED1804}"/>
                  </a:ext>
                </a:extLst>
              </p:cNvPr>
              <p:cNvSpPr txBox="1"/>
              <p:nvPr/>
            </p:nvSpPr>
            <p:spPr>
              <a:xfrm>
                <a:off x="1033229" y="2825016"/>
                <a:ext cx="2567882" cy="512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𝑃𝐵𝐸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𝐻𝐹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𝑃𝐵𝐸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𝑃𝐵𝐸</m:t>
                          </m:r>
                        </m:sup>
                      </m:sSubSup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BB34661-7822-2535-C514-BF941CED1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29" y="2825016"/>
                <a:ext cx="2567882" cy="512961"/>
              </a:xfrm>
              <a:prstGeom prst="rect">
                <a:avLst/>
              </a:prstGeom>
              <a:blipFill>
                <a:blip r:embed="rId3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E6309C6-89DA-5DCE-73E5-E83B48555073}"/>
              </a:ext>
            </a:extLst>
          </p:cNvPr>
          <p:cNvSpPr txBox="1"/>
          <p:nvPr/>
        </p:nvSpPr>
        <p:spPr>
          <a:xfrm>
            <a:off x="849149" y="3301047"/>
            <a:ext cx="7797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B3LYP</a:t>
            </a:r>
            <a:endParaRPr lang="en-CH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8484CC-7112-D145-0CED-D59D19A70C83}"/>
                  </a:ext>
                </a:extLst>
              </p:cNvPr>
              <p:cNvSpPr txBox="1"/>
              <p:nvPr/>
            </p:nvSpPr>
            <p:spPr>
              <a:xfrm>
                <a:off x="1084417" y="3510040"/>
                <a:ext cx="47904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𝐿𝑌𝑃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=0.8</m:t>
                      </m:r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𝐿𝑆𝐷𝐴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+0.2</m:t>
                      </m:r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𝐻𝐹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+0.72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+0.19</m:t>
                      </m:r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𝐿𝑆𝐷𝐴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+0.81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𝐿𝑌𝑃</m:t>
                          </m:r>
                        </m:sup>
                      </m:sSubSup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8484CC-7112-D145-0CED-D59D19A7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17" y="3510040"/>
                <a:ext cx="4790479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2E2E1D21-AC6F-3791-5A58-ECB5F63AAF6F}"/>
              </a:ext>
            </a:extLst>
          </p:cNvPr>
          <p:cNvSpPr txBox="1"/>
          <p:nvPr/>
        </p:nvSpPr>
        <p:spPr>
          <a:xfrm>
            <a:off x="571117" y="3881892"/>
            <a:ext cx="78404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Some derived analytically (PBE0) and some fitted to specific properties on set of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Very good for the structural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Good for band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Wrong asymptotic dependence of the electron density (exponential decay of potential compared to the correct ~1/r )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For periodic systems usually not a problem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Problems with excited states especially with charge transfer (CT) character</a:t>
            </a:r>
          </a:p>
        </p:txBody>
      </p:sp>
    </p:spTree>
    <p:extLst>
      <p:ext uri="{BB962C8B-B14F-4D97-AF65-F5344CB8AC3E}">
        <p14:creationId xmlns:p14="http://schemas.microsoft.com/office/powerpoint/2010/main" val="189358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616D585-B067-E451-1FEB-4B444A5ED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BB4EDE-8375-CA68-CE53-5504658A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DFT functionals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E53CC4-B40B-7A10-2FCE-E65CF85C6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7FE80A-D8FF-8EAB-60DC-62A815D4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16F0045-8043-713D-AEBF-EBD8B9B41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Types of functionals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7DDED1-C68E-B39E-9FA5-D3FF8B347431}"/>
              </a:ext>
            </a:extLst>
          </p:cNvPr>
          <p:cNvSpPr txBox="1"/>
          <p:nvPr/>
        </p:nvSpPr>
        <p:spPr>
          <a:xfrm>
            <a:off x="571118" y="777875"/>
            <a:ext cx="2524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How to improve even more?</a:t>
            </a:r>
            <a:endParaRPr lang="en-CH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774BB2-A0CC-3580-CED2-ED7F4C88C5CC}"/>
              </a:ext>
            </a:extLst>
          </p:cNvPr>
          <p:cNvSpPr txBox="1"/>
          <p:nvPr/>
        </p:nvSpPr>
        <p:spPr>
          <a:xfrm>
            <a:off x="571116" y="1423509"/>
            <a:ext cx="6251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GGA functionals tend to underestimate band gap  x Hartree-Fock tends to overestimate  </a:t>
            </a:r>
            <a:endParaRPr lang="en-CH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D3CA33-B32B-40A5-8CD1-C2E5C2EE0133}"/>
              </a:ext>
            </a:extLst>
          </p:cNvPr>
          <p:cNvSpPr txBox="1"/>
          <p:nvPr/>
        </p:nvSpPr>
        <p:spPr>
          <a:xfrm>
            <a:off x="571116" y="1689761"/>
            <a:ext cx="6251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=&gt; Combination of GGA and HF for error cancelation </a:t>
            </a:r>
            <a:endParaRPr lang="en-CH" sz="11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6CE40A-8DA0-5F99-1C2B-14B0E154208B}"/>
              </a:ext>
            </a:extLst>
          </p:cNvPr>
          <p:cNvSpPr txBox="1"/>
          <p:nvPr/>
        </p:nvSpPr>
        <p:spPr>
          <a:xfrm>
            <a:off x="449112" y="2026424"/>
            <a:ext cx="1384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u="sng" dirty="0">
                <a:solidFill>
                  <a:schemeClr val="accent6"/>
                </a:solidFill>
              </a:rPr>
              <a:t>Hybrid functionals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DB4621-B336-1D06-5C9A-54857F0F73E9}"/>
              </a:ext>
            </a:extLst>
          </p:cNvPr>
          <p:cNvSpPr txBox="1"/>
          <p:nvPr/>
        </p:nvSpPr>
        <p:spPr>
          <a:xfrm>
            <a:off x="571118" y="2319794"/>
            <a:ext cx="6983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Part of the exact exchange computed with approximate functional and part using exact HF 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Correct portion of the exact exchange is not known (usually around 20-30%) </a:t>
            </a:r>
            <a:endParaRPr lang="en-CH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3B6C58-311C-C982-4428-8150B3287C72}"/>
              </a:ext>
            </a:extLst>
          </p:cNvPr>
          <p:cNvSpPr txBox="1"/>
          <p:nvPr/>
        </p:nvSpPr>
        <p:spPr>
          <a:xfrm>
            <a:off x="571117" y="1080200"/>
            <a:ext cx="73760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GGA functionals approximative exchange and 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Hartree-Fock (HF) exact exchange but no correlation (to include correlation post HF methods: MP2, CI, CC,…)</a:t>
            </a:r>
            <a:endParaRPr lang="en-CH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8D884F-C5C0-EDB4-5B0A-647996E5CA4A}"/>
              </a:ext>
            </a:extLst>
          </p:cNvPr>
          <p:cNvSpPr txBox="1"/>
          <p:nvPr/>
        </p:nvSpPr>
        <p:spPr>
          <a:xfrm>
            <a:off x="853335" y="2667025"/>
            <a:ext cx="7797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PBE0</a:t>
            </a:r>
            <a:endParaRPr lang="en-CH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6D93527-3B63-8A0C-DB01-86D3334E32A2}"/>
                  </a:ext>
                </a:extLst>
              </p:cNvPr>
              <p:cNvSpPr txBox="1"/>
              <p:nvPr/>
            </p:nvSpPr>
            <p:spPr>
              <a:xfrm>
                <a:off x="1033229" y="2825016"/>
                <a:ext cx="2567882" cy="512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𝑃𝐵𝐸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𝐻𝐹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𝑃𝐵𝐸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𝑃𝐵𝐸</m:t>
                          </m:r>
                        </m:sup>
                      </m:sSubSup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6D93527-3B63-8A0C-DB01-86D3334E3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29" y="2825016"/>
                <a:ext cx="2567882" cy="512961"/>
              </a:xfrm>
              <a:prstGeom prst="rect">
                <a:avLst/>
              </a:prstGeom>
              <a:blipFill>
                <a:blip r:embed="rId3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FB1B0E20-4A87-0CC1-1F78-3392ED633ACE}"/>
              </a:ext>
            </a:extLst>
          </p:cNvPr>
          <p:cNvSpPr txBox="1"/>
          <p:nvPr/>
        </p:nvSpPr>
        <p:spPr>
          <a:xfrm>
            <a:off x="849149" y="3301047"/>
            <a:ext cx="7797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B3LYP</a:t>
            </a:r>
            <a:endParaRPr lang="en-CH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A8E2AE-6869-C3D7-4262-DD934F8267F3}"/>
                  </a:ext>
                </a:extLst>
              </p:cNvPr>
              <p:cNvSpPr txBox="1"/>
              <p:nvPr/>
            </p:nvSpPr>
            <p:spPr>
              <a:xfrm>
                <a:off x="1084417" y="3510040"/>
                <a:ext cx="47904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𝐿𝑌𝑃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=0.8</m:t>
                      </m:r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𝐿𝑆𝐷𝐴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+0.2</m:t>
                      </m:r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𝐻𝐹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+0.72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+0.19</m:t>
                      </m:r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𝐿𝑆𝐷𝐴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+0.81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𝐿𝑌𝑃</m:t>
                          </m:r>
                        </m:sup>
                      </m:sSubSup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A8E2AE-6869-C3D7-4262-DD934F826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17" y="3510040"/>
                <a:ext cx="4790479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E59D834-321A-7CED-BBE0-986F9648B360}"/>
              </a:ext>
            </a:extLst>
          </p:cNvPr>
          <p:cNvSpPr txBox="1"/>
          <p:nvPr/>
        </p:nvSpPr>
        <p:spPr>
          <a:xfrm>
            <a:off x="571117" y="3881892"/>
            <a:ext cx="78404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Some derived analytically (PBE0) and some fitted to specific properties on set of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Very good for the structural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Good for band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Wrong asymptotic dependence of the electron density (exponential decay of potential compared to the correct ~1/r )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For periodic systems usually not a problem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Problems with excited states especially with charge transfer (CT) character</a:t>
            </a:r>
          </a:p>
        </p:txBody>
      </p:sp>
    </p:spTree>
    <p:extLst>
      <p:ext uri="{BB962C8B-B14F-4D97-AF65-F5344CB8AC3E}">
        <p14:creationId xmlns:p14="http://schemas.microsoft.com/office/powerpoint/2010/main" val="132736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FL_General_presentation_202403_EN_FULL" id="{EAFA75F3-8B21-EB4C-B638-E353D58330D3}" vid="{D78AEC0C-4C86-FC40-9085-617BDC56207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748</TotalTime>
  <Words>3522</Words>
  <Application>Microsoft Macintosh PowerPoint</Application>
  <PresentationFormat>On-screen Show (16:9)</PresentationFormat>
  <Paragraphs>562</Paragraphs>
  <Slides>22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Cambria Math</vt:lpstr>
      <vt:lpstr>Franklin Gothic Demi Cond</vt:lpstr>
      <vt:lpstr>Helvetica Neue</vt:lpstr>
      <vt:lpstr>Noto Sans</vt:lpstr>
      <vt:lpstr>Wingdings</vt:lpstr>
      <vt:lpstr>Thème Office</vt:lpstr>
      <vt:lpstr>Advanced simulations  of solar cell devices</vt:lpstr>
      <vt:lpstr>Last lecture repetition</vt:lpstr>
      <vt:lpstr>Last lecture repetition</vt:lpstr>
      <vt:lpstr>Kinetic energy of free electron gas at 0K</vt:lpstr>
      <vt:lpstr>Electron-electron interaction</vt:lpstr>
      <vt:lpstr>What is still missing?</vt:lpstr>
      <vt:lpstr>Types of functionals</vt:lpstr>
      <vt:lpstr>Types of functionals</vt:lpstr>
      <vt:lpstr>Types of functionals</vt:lpstr>
      <vt:lpstr>Types of functionals</vt:lpstr>
      <vt:lpstr>Types of functionals</vt:lpstr>
      <vt:lpstr>Additional corrections of DFT functionals</vt:lpstr>
      <vt:lpstr>Functionals comparison </vt:lpstr>
      <vt:lpstr>Basis set</vt:lpstr>
      <vt:lpstr>Basis set</vt:lpstr>
      <vt:lpstr>Basis set</vt:lpstr>
      <vt:lpstr>Pseudopotentials</vt:lpstr>
      <vt:lpstr>Ab-initio software input (CP2K)</vt:lpstr>
      <vt:lpstr>Ab-initio software input (CP2K)</vt:lpstr>
      <vt:lpstr>Ab-initio software input (CP2K)</vt:lpstr>
      <vt:lpstr>Ab-initio software input (CP2K)</vt:lpstr>
      <vt:lpstr>Ab-initio software input (CP2K)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Virginia Carnevali</dc:creator>
  <cp:lastModifiedBy>Virginia Carnevali</cp:lastModifiedBy>
  <cp:revision>61</cp:revision>
  <cp:lastPrinted>2019-06-19T13:21:30Z</cp:lastPrinted>
  <dcterms:created xsi:type="dcterms:W3CDTF">2025-03-03T11:26:20Z</dcterms:created>
  <dcterms:modified xsi:type="dcterms:W3CDTF">2025-03-12T08:43:54Z</dcterms:modified>
</cp:coreProperties>
</file>