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2"/>
  </p:notesMasterIdLst>
  <p:handoutMasterIdLst>
    <p:handoutMasterId r:id="rId33"/>
  </p:handoutMasterIdLst>
  <p:sldIdLst>
    <p:sldId id="2147470157" r:id="rId2"/>
    <p:sldId id="2147470165" r:id="rId3"/>
    <p:sldId id="2147470163" r:id="rId4"/>
    <p:sldId id="2147470175" r:id="rId5"/>
    <p:sldId id="2147470130" r:id="rId6"/>
    <p:sldId id="2147470166" r:id="rId7"/>
    <p:sldId id="2147470167" r:id="rId8"/>
    <p:sldId id="2147470168" r:id="rId9"/>
    <p:sldId id="2147470169" r:id="rId10"/>
    <p:sldId id="2147470170" r:id="rId11"/>
    <p:sldId id="2147470171" r:id="rId12"/>
    <p:sldId id="2147470172" r:id="rId13"/>
    <p:sldId id="2147470173" r:id="rId14"/>
    <p:sldId id="2147470174" r:id="rId15"/>
    <p:sldId id="2147470184" r:id="rId16"/>
    <p:sldId id="2147470183" r:id="rId17"/>
    <p:sldId id="2147470182" r:id="rId18"/>
    <p:sldId id="2147470185" r:id="rId19"/>
    <p:sldId id="2147470176" r:id="rId20"/>
    <p:sldId id="2147470179" r:id="rId21"/>
    <p:sldId id="2147470180" r:id="rId22"/>
    <p:sldId id="2147470181" r:id="rId23"/>
    <p:sldId id="2147470132" r:id="rId24"/>
    <p:sldId id="2147470158" r:id="rId25"/>
    <p:sldId id="2147470159" r:id="rId26"/>
    <p:sldId id="2147470160" r:id="rId27"/>
    <p:sldId id="2147470177" r:id="rId28"/>
    <p:sldId id="2147470178" r:id="rId29"/>
    <p:sldId id="2147470161" r:id="rId30"/>
    <p:sldId id="2147470162" r:id="rId31"/>
  </p:sldIdLst>
  <p:sldSz cx="9144000" cy="5143500" type="screen16x9"/>
  <p:notesSz cx="6858000" cy="9144000"/>
  <p:defaultTex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9BF3FFFD-C098-4740-BA83-AF7494E26753}">
          <p14:sldIdLst>
            <p14:sldId id="2147470157"/>
            <p14:sldId id="2147470165"/>
            <p14:sldId id="2147470163"/>
            <p14:sldId id="2147470175"/>
            <p14:sldId id="2147470130"/>
            <p14:sldId id="2147470166"/>
            <p14:sldId id="2147470167"/>
            <p14:sldId id="2147470168"/>
            <p14:sldId id="2147470169"/>
            <p14:sldId id="2147470170"/>
            <p14:sldId id="2147470171"/>
            <p14:sldId id="2147470172"/>
            <p14:sldId id="2147470173"/>
            <p14:sldId id="2147470174"/>
            <p14:sldId id="2147470184"/>
            <p14:sldId id="2147470183"/>
            <p14:sldId id="2147470182"/>
            <p14:sldId id="2147470185"/>
            <p14:sldId id="2147470176"/>
            <p14:sldId id="2147470179"/>
            <p14:sldId id="2147470180"/>
            <p14:sldId id="2147470181"/>
            <p14:sldId id="2147470132"/>
            <p14:sldId id="2147470158"/>
            <p14:sldId id="2147470159"/>
            <p14:sldId id="2147470160"/>
            <p14:sldId id="2147470177"/>
            <p14:sldId id="2147470178"/>
            <p14:sldId id="2147470161"/>
            <p14:sldId id="2147470162"/>
          </p14:sldIdLst>
        </p14:section>
      </p14:sectionLst>
    </p:ext>
    <p:ext uri="{EFAFB233-063F-42B5-8137-9DF3F51BA10A}">
      <p15:sldGuideLst xmlns:p15="http://schemas.microsoft.com/office/powerpoint/2012/main">
        <p15:guide id="1" orient="horz" pos="1597"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90" userDrawn="1">
          <p15:clr>
            <a:srgbClr val="A4A3A4"/>
          </p15:clr>
        </p15:guide>
        <p15:guide id="2" pos="2160" userDrawn="1">
          <p15:clr>
            <a:srgbClr val="A4A3A4"/>
          </p15:clr>
        </p15:guide>
        <p15:guide id="3" orient="horz" pos="373" userDrawn="1">
          <p15:clr>
            <a:srgbClr val="A4A3A4"/>
          </p15:clr>
        </p15:guide>
        <p15:guide id="4" pos="136" userDrawn="1">
          <p15:clr>
            <a:srgbClr val="A4A3A4"/>
          </p15:clr>
        </p15:guide>
        <p15:guide id="5" pos="419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3C39"/>
    <a:srgbClr val="00548B"/>
    <a:srgbClr val="00677B"/>
    <a:srgbClr val="070707"/>
    <a:srgbClr val="B61F1F"/>
    <a:srgbClr val="F0C08F"/>
    <a:srgbClr val="EAF0D8"/>
    <a:srgbClr val="BFD730"/>
    <a:srgbClr val="4B8FCC"/>
    <a:srgbClr val="5C2D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1F4BD8-3F98-698F-0FC0-11F9E5BEC705}" v="981" dt="2025-02-25T18:54:37.560"/>
    <p1510:client id="{2B395AC4-70DD-8840-81E2-977A59C02105}" v="2271" dt="2025-02-26T08:28:38.440"/>
    <p1510:client id="{2BA5394F-B993-7C16-9286-EED3107D4B16}" v="5053" dt="2025-02-26T08:20:31.957"/>
    <p1510:client id="{A3B3D777-071F-045B-609B-25C5F5082EE6}" v="27" dt="2025-02-25T19:16:47.523"/>
    <p1510:client id="{A52221FF-4ECC-DAB9-089C-4B99438FB7F9}" v="2751" dt="2025-02-26T00:09:56.7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1"/>
    <p:restoredTop sz="94638"/>
  </p:normalViewPr>
  <p:slideViewPr>
    <p:cSldViewPr snapToGrid="0">
      <p:cViewPr varScale="1">
        <p:scale>
          <a:sx n="177" d="100"/>
          <a:sy n="177" d="100"/>
        </p:scale>
        <p:origin x="416" y="176"/>
      </p:cViewPr>
      <p:guideLst>
        <p:guide orient="horz" pos="1597"/>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90"/>
        <p:guide pos="2160"/>
        <p:guide orient="horz" pos="373"/>
        <p:guide pos="136"/>
        <p:guide pos="419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fr-CH">
                <a:latin typeface="Arial" panose="020B0604020202020204" pitchFamily="34" charset="0"/>
              </a:rPr>
              <a:t>NAME EVENT / NAME PRESENTATION</a:t>
            </a: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765E91-54C5-BF47-91BF-2E2A520F920D}" type="datetime1">
              <a:rPr lang="fr-CH" smtClean="0">
                <a:latin typeface="Arial" panose="020B0604020202020204" pitchFamily="34" charset="0"/>
              </a:rPr>
              <a:t>25.02.25</a:t>
            </a:fld>
            <a:endParaRPr lang="fr-CH">
              <a:latin typeface="Arial" panose="020B0604020202020204" pitchFamily="34" charset="0"/>
            </a:endParaRP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fr-CH">
                <a:latin typeface="Arial" panose="020B0604020202020204" pitchFamily="34" charset="0"/>
              </a:rPr>
              <a:t>Speaker</a:t>
            </a: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BF4AF0-8439-436D-BEF0-52070F19E1B6}" type="slidenum">
              <a:rPr lang="fr-CH" smtClean="0">
                <a:latin typeface="Arial" panose="020B0604020202020204" pitchFamily="34" charset="0"/>
              </a:rPr>
              <a:t>‹#›</a:t>
            </a:fld>
            <a:endParaRPr lang="fr-CH">
              <a:latin typeface="Arial" panose="020B0604020202020204" pitchFamily="34" charset="0"/>
            </a:endParaRPr>
          </a:p>
        </p:txBody>
      </p:sp>
    </p:spTree>
    <p:extLst>
      <p:ext uri="{BB962C8B-B14F-4D97-AF65-F5344CB8AC3E}">
        <p14:creationId xmlns:p14="http://schemas.microsoft.com/office/powerpoint/2010/main" val="132490568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r>
              <a:rPr lang="fr-FR"/>
              <a:t>NAME EVENT / NAME PRESENTATION</a:t>
            </a: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3701F3EA-C8BD-D544-8519-665215575D25}" type="datetime1">
              <a:rPr lang="fr-CH" smtClean="0"/>
              <a:t>25.02.25</a:t>
            </a:fld>
            <a:endParaRPr lang="fr-FR"/>
          </a:p>
        </p:txBody>
      </p:sp>
      <p:sp>
        <p:nvSpPr>
          <p:cNvPr id="4" name="Espace réservé de l'image des diapositives 3"/>
          <p:cNvSpPr>
            <a:spLocks noGrp="1" noRot="1" noChangeAspect="1"/>
          </p:cNvSpPr>
          <p:nvPr>
            <p:ph type="sldImg" idx="2"/>
          </p:nvPr>
        </p:nvSpPr>
        <p:spPr>
          <a:xfrm>
            <a:off x="210518" y="619273"/>
            <a:ext cx="6436964" cy="3620792"/>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210518" y="4400549"/>
            <a:ext cx="6436964" cy="4201009"/>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r>
              <a:rPr lang="fr-FR"/>
              <a:t>Speaker</a:t>
            </a: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4CF50783-AAED-1941-8BCC-9F6140F0A6B1}" type="slidenum">
              <a:rPr lang="fr-FR" smtClean="0"/>
              <a:pPr/>
              <a:t>‹#›</a:t>
            </a:fld>
            <a:endParaRPr lang="fr-FR"/>
          </a:p>
        </p:txBody>
      </p:sp>
    </p:spTree>
    <p:extLst>
      <p:ext uri="{BB962C8B-B14F-4D97-AF65-F5344CB8AC3E}">
        <p14:creationId xmlns:p14="http://schemas.microsoft.com/office/powerpoint/2010/main" val="726742729"/>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AF4D9-AFF5-1291-6C01-5F12FA54A0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BD46BD-027E-E0D8-3F1D-837A525B64E7}"/>
              </a:ext>
            </a:extLst>
          </p:cNvPr>
          <p:cNvSpPr>
            <a:spLocks noGrp="1" noRot="1" noChangeAspect="1"/>
          </p:cNvSpPr>
          <p:nvPr>
            <p:ph type="sldImg"/>
          </p:nvPr>
        </p:nvSpPr>
        <p:spPr>
          <a:xfrm>
            <a:off x="211138" y="619125"/>
            <a:ext cx="6435725" cy="3621088"/>
          </a:xfrm>
        </p:spPr>
      </p:sp>
      <p:sp>
        <p:nvSpPr>
          <p:cNvPr id="3" name="Notes Placeholder 2">
            <a:extLst>
              <a:ext uri="{FF2B5EF4-FFF2-40B4-BE49-F238E27FC236}">
                <a16:creationId xmlns:a16="http://schemas.microsoft.com/office/drawing/2014/main" id="{E7A2CC0F-7065-8931-A8ED-5C19FA43BBAE}"/>
              </a:ext>
            </a:extLst>
          </p:cNvPr>
          <p:cNvSpPr>
            <a:spLocks noGrp="1"/>
          </p:cNvSpPr>
          <p:nvPr>
            <p:ph type="body" idx="1"/>
          </p:nvPr>
        </p:nvSpPr>
        <p:spPr/>
        <p:txBody>
          <a:bodyPr/>
          <a:lstStyle/>
          <a:p>
            <a:endParaRPr lang="en-US">
              <a:latin typeface="Arial"/>
              <a:cs typeface="Arial"/>
            </a:endParaRPr>
          </a:p>
        </p:txBody>
      </p:sp>
      <p:sp>
        <p:nvSpPr>
          <p:cNvPr id="4" name="Header Placeholder 3">
            <a:extLst>
              <a:ext uri="{FF2B5EF4-FFF2-40B4-BE49-F238E27FC236}">
                <a16:creationId xmlns:a16="http://schemas.microsoft.com/office/drawing/2014/main" id="{321E7ADC-FBA8-19B1-CB71-748695BF8A2D}"/>
              </a:ext>
            </a:extLst>
          </p:cNvPr>
          <p:cNvSpPr>
            <a:spLocks noGrp="1"/>
          </p:cNvSpPr>
          <p:nvPr>
            <p:ph type="hdr" sz="quarter"/>
          </p:nvPr>
        </p:nvSpPr>
        <p:spPr/>
        <p:txBody>
          <a:bodyPr/>
          <a:lstStyle/>
          <a:p>
            <a:r>
              <a:rPr lang="fr-FR"/>
              <a:t>NAME EVENT / NAME PRESENTATION</a:t>
            </a:r>
          </a:p>
        </p:txBody>
      </p:sp>
      <p:sp>
        <p:nvSpPr>
          <p:cNvPr id="5" name="Date Placeholder 4">
            <a:extLst>
              <a:ext uri="{FF2B5EF4-FFF2-40B4-BE49-F238E27FC236}">
                <a16:creationId xmlns:a16="http://schemas.microsoft.com/office/drawing/2014/main" id="{11B9A48D-059B-1E57-38F1-9ADF81ACA734}"/>
              </a:ext>
            </a:extLst>
          </p:cNvPr>
          <p:cNvSpPr>
            <a:spLocks noGrp="1"/>
          </p:cNvSpPr>
          <p:nvPr>
            <p:ph type="dt" idx="1"/>
          </p:nvPr>
        </p:nvSpPr>
        <p:spPr/>
        <p:txBody>
          <a:bodyPr/>
          <a:lstStyle/>
          <a:p>
            <a:fld id="{3701F3EA-C8BD-D544-8519-665215575D25}" type="datetime1">
              <a:rPr lang="fr-CH" smtClean="0"/>
              <a:t>25.02.25</a:t>
            </a:fld>
            <a:endParaRPr lang="fr-FR"/>
          </a:p>
        </p:txBody>
      </p:sp>
      <p:sp>
        <p:nvSpPr>
          <p:cNvPr id="6" name="Footer Placeholder 5">
            <a:extLst>
              <a:ext uri="{FF2B5EF4-FFF2-40B4-BE49-F238E27FC236}">
                <a16:creationId xmlns:a16="http://schemas.microsoft.com/office/drawing/2014/main" id="{ABCC843A-6FE2-6B3A-31D4-64556BDEAD52}"/>
              </a:ext>
            </a:extLst>
          </p:cNvPr>
          <p:cNvSpPr>
            <a:spLocks noGrp="1"/>
          </p:cNvSpPr>
          <p:nvPr>
            <p:ph type="ftr" sz="quarter" idx="4"/>
          </p:nvPr>
        </p:nvSpPr>
        <p:spPr/>
        <p:txBody>
          <a:bodyPr/>
          <a:lstStyle/>
          <a:p>
            <a:r>
              <a:rPr lang="fr-FR"/>
              <a:t>Speaker</a:t>
            </a:r>
          </a:p>
        </p:txBody>
      </p:sp>
      <p:sp>
        <p:nvSpPr>
          <p:cNvPr id="7" name="Slide Number Placeholder 6">
            <a:extLst>
              <a:ext uri="{FF2B5EF4-FFF2-40B4-BE49-F238E27FC236}">
                <a16:creationId xmlns:a16="http://schemas.microsoft.com/office/drawing/2014/main" id="{E5D3BFF7-CC7C-D58F-658B-219B401505C6}"/>
              </a:ext>
            </a:extLst>
          </p:cNvPr>
          <p:cNvSpPr>
            <a:spLocks noGrp="1"/>
          </p:cNvSpPr>
          <p:nvPr>
            <p:ph type="sldNum" sz="quarter" idx="5"/>
          </p:nvPr>
        </p:nvSpPr>
        <p:spPr/>
        <p:txBody>
          <a:bodyPr/>
          <a:lstStyle/>
          <a:p>
            <a:fld id="{4CF50783-AAED-1941-8BCC-9F6140F0A6B1}" type="slidenum">
              <a:rPr lang="fr-FR" smtClean="0"/>
              <a:pPr/>
              <a:t>2</a:t>
            </a:fld>
            <a:endParaRPr lang="fr-FR"/>
          </a:p>
        </p:txBody>
      </p:sp>
    </p:spTree>
    <p:extLst>
      <p:ext uri="{BB962C8B-B14F-4D97-AF65-F5344CB8AC3E}">
        <p14:creationId xmlns:p14="http://schemas.microsoft.com/office/powerpoint/2010/main" val="207916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F321C-49B3-0341-FB49-BA1B1BA1A2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43E7E9-32EE-2D07-1CAB-D50A63131DBE}"/>
              </a:ext>
            </a:extLst>
          </p:cNvPr>
          <p:cNvSpPr>
            <a:spLocks noGrp="1" noRot="1" noChangeAspect="1"/>
          </p:cNvSpPr>
          <p:nvPr>
            <p:ph type="sldImg"/>
          </p:nvPr>
        </p:nvSpPr>
        <p:spPr>
          <a:xfrm>
            <a:off x="211138" y="619125"/>
            <a:ext cx="6435725" cy="3621088"/>
          </a:xfrm>
        </p:spPr>
      </p:sp>
      <p:sp>
        <p:nvSpPr>
          <p:cNvPr id="3" name="Notes Placeholder 2">
            <a:extLst>
              <a:ext uri="{FF2B5EF4-FFF2-40B4-BE49-F238E27FC236}">
                <a16:creationId xmlns:a16="http://schemas.microsoft.com/office/drawing/2014/main" id="{6919C17C-2250-0AE5-E01B-683F7D72348B}"/>
              </a:ext>
            </a:extLst>
          </p:cNvPr>
          <p:cNvSpPr>
            <a:spLocks noGrp="1"/>
          </p:cNvSpPr>
          <p:nvPr>
            <p:ph type="body" idx="1"/>
          </p:nvPr>
        </p:nvSpPr>
        <p:spPr/>
        <p:txBody>
          <a:bodyPr/>
          <a:lstStyle/>
          <a:p>
            <a:endParaRPr lang="en-US">
              <a:latin typeface="Arial"/>
              <a:cs typeface="Arial"/>
            </a:endParaRPr>
          </a:p>
        </p:txBody>
      </p:sp>
      <p:sp>
        <p:nvSpPr>
          <p:cNvPr id="4" name="Header Placeholder 3">
            <a:extLst>
              <a:ext uri="{FF2B5EF4-FFF2-40B4-BE49-F238E27FC236}">
                <a16:creationId xmlns:a16="http://schemas.microsoft.com/office/drawing/2014/main" id="{DAA7193B-3026-D0FB-B5F7-FF8C28669015}"/>
              </a:ext>
            </a:extLst>
          </p:cNvPr>
          <p:cNvSpPr>
            <a:spLocks noGrp="1"/>
          </p:cNvSpPr>
          <p:nvPr>
            <p:ph type="hdr" sz="quarter"/>
          </p:nvPr>
        </p:nvSpPr>
        <p:spPr/>
        <p:txBody>
          <a:bodyPr/>
          <a:lstStyle/>
          <a:p>
            <a:r>
              <a:rPr lang="fr-FR"/>
              <a:t>NAME EVENT / NAME PRESENTATION</a:t>
            </a:r>
          </a:p>
        </p:txBody>
      </p:sp>
      <p:sp>
        <p:nvSpPr>
          <p:cNvPr id="5" name="Date Placeholder 4">
            <a:extLst>
              <a:ext uri="{FF2B5EF4-FFF2-40B4-BE49-F238E27FC236}">
                <a16:creationId xmlns:a16="http://schemas.microsoft.com/office/drawing/2014/main" id="{ED7B0731-503F-A86A-9839-27DECAD3D8D9}"/>
              </a:ext>
            </a:extLst>
          </p:cNvPr>
          <p:cNvSpPr>
            <a:spLocks noGrp="1"/>
          </p:cNvSpPr>
          <p:nvPr>
            <p:ph type="dt" idx="1"/>
          </p:nvPr>
        </p:nvSpPr>
        <p:spPr/>
        <p:txBody>
          <a:bodyPr/>
          <a:lstStyle/>
          <a:p>
            <a:fld id="{3701F3EA-C8BD-D544-8519-665215575D25}" type="datetime1">
              <a:rPr lang="fr-CH" smtClean="0"/>
              <a:t>25.02.25</a:t>
            </a:fld>
            <a:endParaRPr lang="fr-FR"/>
          </a:p>
        </p:txBody>
      </p:sp>
      <p:sp>
        <p:nvSpPr>
          <p:cNvPr id="6" name="Footer Placeholder 5">
            <a:extLst>
              <a:ext uri="{FF2B5EF4-FFF2-40B4-BE49-F238E27FC236}">
                <a16:creationId xmlns:a16="http://schemas.microsoft.com/office/drawing/2014/main" id="{4ABBAEB8-AD9B-0512-3B41-7F11B1C68A1B}"/>
              </a:ext>
            </a:extLst>
          </p:cNvPr>
          <p:cNvSpPr>
            <a:spLocks noGrp="1"/>
          </p:cNvSpPr>
          <p:nvPr>
            <p:ph type="ftr" sz="quarter" idx="4"/>
          </p:nvPr>
        </p:nvSpPr>
        <p:spPr/>
        <p:txBody>
          <a:bodyPr/>
          <a:lstStyle/>
          <a:p>
            <a:r>
              <a:rPr lang="fr-FR"/>
              <a:t>Speaker</a:t>
            </a:r>
          </a:p>
        </p:txBody>
      </p:sp>
      <p:sp>
        <p:nvSpPr>
          <p:cNvPr id="7" name="Slide Number Placeholder 6">
            <a:extLst>
              <a:ext uri="{FF2B5EF4-FFF2-40B4-BE49-F238E27FC236}">
                <a16:creationId xmlns:a16="http://schemas.microsoft.com/office/drawing/2014/main" id="{2FA7AD47-90DD-AA1B-EBE6-D703C875F338}"/>
              </a:ext>
            </a:extLst>
          </p:cNvPr>
          <p:cNvSpPr>
            <a:spLocks noGrp="1"/>
          </p:cNvSpPr>
          <p:nvPr>
            <p:ph type="sldNum" sz="quarter" idx="5"/>
          </p:nvPr>
        </p:nvSpPr>
        <p:spPr/>
        <p:txBody>
          <a:bodyPr/>
          <a:lstStyle/>
          <a:p>
            <a:fld id="{4CF50783-AAED-1941-8BCC-9F6140F0A6B1}" type="slidenum">
              <a:rPr lang="fr-FR" smtClean="0"/>
              <a:pPr/>
              <a:t>11</a:t>
            </a:fld>
            <a:endParaRPr lang="fr-FR"/>
          </a:p>
        </p:txBody>
      </p:sp>
    </p:spTree>
    <p:extLst>
      <p:ext uri="{BB962C8B-B14F-4D97-AF65-F5344CB8AC3E}">
        <p14:creationId xmlns:p14="http://schemas.microsoft.com/office/powerpoint/2010/main" val="3131514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CA554-50A3-8807-F996-0C16D3807D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94A59C-3362-4A92-4DF7-56CCED4F0AF5}"/>
              </a:ext>
            </a:extLst>
          </p:cNvPr>
          <p:cNvSpPr>
            <a:spLocks noGrp="1" noRot="1" noChangeAspect="1"/>
          </p:cNvSpPr>
          <p:nvPr>
            <p:ph type="sldImg"/>
          </p:nvPr>
        </p:nvSpPr>
        <p:spPr>
          <a:xfrm>
            <a:off x="211138" y="619125"/>
            <a:ext cx="6435725" cy="3621088"/>
          </a:xfrm>
        </p:spPr>
      </p:sp>
      <p:sp>
        <p:nvSpPr>
          <p:cNvPr id="3" name="Notes Placeholder 2">
            <a:extLst>
              <a:ext uri="{FF2B5EF4-FFF2-40B4-BE49-F238E27FC236}">
                <a16:creationId xmlns:a16="http://schemas.microsoft.com/office/drawing/2014/main" id="{7EB041F6-8FC0-78B7-EBBF-D8D838B4DABD}"/>
              </a:ext>
            </a:extLst>
          </p:cNvPr>
          <p:cNvSpPr>
            <a:spLocks noGrp="1"/>
          </p:cNvSpPr>
          <p:nvPr>
            <p:ph type="body" idx="1"/>
          </p:nvPr>
        </p:nvSpPr>
        <p:spPr/>
        <p:txBody>
          <a:bodyPr/>
          <a:lstStyle/>
          <a:p>
            <a:endParaRPr lang="en-US">
              <a:latin typeface="Arial"/>
              <a:cs typeface="Arial"/>
            </a:endParaRPr>
          </a:p>
        </p:txBody>
      </p:sp>
      <p:sp>
        <p:nvSpPr>
          <p:cNvPr id="4" name="Header Placeholder 3">
            <a:extLst>
              <a:ext uri="{FF2B5EF4-FFF2-40B4-BE49-F238E27FC236}">
                <a16:creationId xmlns:a16="http://schemas.microsoft.com/office/drawing/2014/main" id="{516FDB7B-92AC-06E8-86B7-2EC02868EB15}"/>
              </a:ext>
            </a:extLst>
          </p:cNvPr>
          <p:cNvSpPr>
            <a:spLocks noGrp="1"/>
          </p:cNvSpPr>
          <p:nvPr>
            <p:ph type="hdr" sz="quarter"/>
          </p:nvPr>
        </p:nvSpPr>
        <p:spPr/>
        <p:txBody>
          <a:bodyPr/>
          <a:lstStyle/>
          <a:p>
            <a:r>
              <a:rPr lang="fr-FR"/>
              <a:t>NAME EVENT / NAME PRESENTATION</a:t>
            </a:r>
          </a:p>
        </p:txBody>
      </p:sp>
      <p:sp>
        <p:nvSpPr>
          <p:cNvPr id="5" name="Date Placeholder 4">
            <a:extLst>
              <a:ext uri="{FF2B5EF4-FFF2-40B4-BE49-F238E27FC236}">
                <a16:creationId xmlns:a16="http://schemas.microsoft.com/office/drawing/2014/main" id="{B47FFB0C-CF69-FCE2-A85D-E6F79514D9E6}"/>
              </a:ext>
            </a:extLst>
          </p:cNvPr>
          <p:cNvSpPr>
            <a:spLocks noGrp="1"/>
          </p:cNvSpPr>
          <p:nvPr>
            <p:ph type="dt" idx="1"/>
          </p:nvPr>
        </p:nvSpPr>
        <p:spPr/>
        <p:txBody>
          <a:bodyPr/>
          <a:lstStyle/>
          <a:p>
            <a:fld id="{3701F3EA-C8BD-D544-8519-665215575D25}" type="datetime1">
              <a:rPr lang="fr-CH" smtClean="0"/>
              <a:t>25.02.25</a:t>
            </a:fld>
            <a:endParaRPr lang="fr-FR"/>
          </a:p>
        </p:txBody>
      </p:sp>
      <p:sp>
        <p:nvSpPr>
          <p:cNvPr id="6" name="Footer Placeholder 5">
            <a:extLst>
              <a:ext uri="{FF2B5EF4-FFF2-40B4-BE49-F238E27FC236}">
                <a16:creationId xmlns:a16="http://schemas.microsoft.com/office/drawing/2014/main" id="{CB2BDC8A-CD88-4220-B018-A894792A7FA6}"/>
              </a:ext>
            </a:extLst>
          </p:cNvPr>
          <p:cNvSpPr>
            <a:spLocks noGrp="1"/>
          </p:cNvSpPr>
          <p:nvPr>
            <p:ph type="ftr" sz="quarter" idx="4"/>
          </p:nvPr>
        </p:nvSpPr>
        <p:spPr/>
        <p:txBody>
          <a:bodyPr/>
          <a:lstStyle/>
          <a:p>
            <a:r>
              <a:rPr lang="fr-FR"/>
              <a:t>Speaker</a:t>
            </a:r>
          </a:p>
        </p:txBody>
      </p:sp>
      <p:sp>
        <p:nvSpPr>
          <p:cNvPr id="7" name="Slide Number Placeholder 6">
            <a:extLst>
              <a:ext uri="{FF2B5EF4-FFF2-40B4-BE49-F238E27FC236}">
                <a16:creationId xmlns:a16="http://schemas.microsoft.com/office/drawing/2014/main" id="{7A5DF127-61AB-75E6-F056-3DA5D997FC03}"/>
              </a:ext>
            </a:extLst>
          </p:cNvPr>
          <p:cNvSpPr>
            <a:spLocks noGrp="1"/>
          </p:cNvSpPr>
          <p:nvPr>
            <p:ph type="sldNum" sz="quarter" idx="5"/>
          </p:nvPr>
        </p:nvSpPr>
        <p:spPr/>
        <p:txBody>
          <a:bodyPr/>
          <a:lstStyle/>
          <a:p>
            <a:fld id="{4CF50783-AAED-1941-8BCC-9F6140F0A6B1}" type="slidenum">
              <a:rPr lang="fr-FR" smtClean="0"/>
              <a:pPr/>
              <a:t>12</a:t>
            </a:fld>
            <a:endParaRPr lang="fr-FR"/>
          </a:p>
        </p:txBody>
      </p:sp>
    </p:spTree>
    <p:extLst>
      <p:ext uri="{BB962C8B-B14F-4D97-AF65-F5344CB8AC3E}">
        <p14:creationId xmlns:p14="http://schemas.microsoft.com/office/powerpoint/2010/main" val="3899605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26B08-73DE-FCBA-4ABF-C9BA8BEEE7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D7C251-6E1B-FB1E-B70F-1A9946908827}"/>
              </a:ext>
            </a:extLst>
          </p:cNvPr>
          <p:cNvSpPr>
            <a:spLocks noGrp="1" noRot="1" noChangeAspect="1"/>
          </p:cNvSpPr>
          <p:nvPr>
            <p:ph type="sldImg"/>
          </p:nvPr>
        </p:nvSpPr>
        <p:spPr>
          <a:xfrm>
            <a:off x="211138" y="619125"/>
            <a:ext cx="6435725" cy="3621088"/>
          </a:xfrm>
        </p:spPr>
      </p:sp>
      <p:sp>
        <p:nvSpPr>
          <p:cNvPr id="3" name="Notes Placeholder 2">
            <a:extLst>
              <a:ext uri="{FF2B5EF4-FFF2-40B4-BE49-F238E27FC236}">
                <a16:creationId xmlns:a16="http://schemas.microsoft.com/office/drawing/2014/main" id="{A7F19AF8-17DF-BBF4-04E3-779AB9D91BE8}"/>
              </a:ext>
            </a:extLst>
          </p:cNvPr>
          <p:cNvSpPr>
            <a:spLocks noGrp="1"/>
          </p:cNvSpPr>
          <p:nvPr>
            <p:ph type="body" idx="1"/>
          </p:nvPr>
        </p:nvSpPr>
        <p:spPr/>
        <p:txBody>
          <a:bodyPr/>
          <a:lstStyle/>
          <a:p>
            <a:endParaRPr lang="en-US">
              <a:latin typeface="Arial"/>
              <a:cs typeface="Arial"/>
            </a:endParaRPr>
          </a:p>
        </p:txBody>
      </p:sp>
      <p:sp>
        <p:nvSpPr>
          <p:cNvPr id="4" name="Header Placeholder 3">
            <a:extLst>
              <a:ext uri="{FF2B5EF4-FFF2-40B4-BE49-F238E27FC236}">
                <a16:creationId xmlns:a16="http://schemas.microsoft.com/office/drawing/2014/main" id="{3CCB40A6-2118-4E36-559D-DAFC1FCFD689}"/>
              </a:ext>
            </a:extLst>
          </p:cNvPr>
          <p:cNvSpPr>
            <a:spLocks noGrp="1"/>
          </p:cNvSpPr>
          <p:nvPr>
            <p:ph type="hdr" sz="quarter"/>
          </p:nvPr>
        </p:nvSpPr>
        <p:spPr/>
        <p:txBody>
          <a:bodyPr/>
          <a:lstStyle/>
          <a:p>
            <a:r>
              <a:rPr lang="fr-FR"/>
              <a:t>NAME EVENT / NAME PRESENTATION</a:t>
            </a:r>
          </a:p>
        </p:txBody>
      </p:sp>
      <p:sp>
        <p:nvSpPr>
          <p:cNvPr id="5" name="Date Placeholder 4">
            <a:extLst>
              <a:ext uri="{FF2B5EF4-FFF2-40B4-BE49-F238E27FC236}">
                <a16:creationId xmlns:a16="http://schemas.microsoft.com/office/drawing/2014/main" id="{948503FD-4D70-1FC7-0E39-E1636FF5F8A3}"/>
              </a:ext>
            </a:extLst>
          </p:cNvPr>
          <p:cNvSpPr>
            <a:spLocks noGrp="1"/>
          </p:cNvSpPr>
          <p:nvPr>
            <p:ph type="dt" idx="1"/>
          </p:nvPr>
        </p:nvSpPr>
        <p:spPr/>
        <p:txBody>
          <a:bodyPr/>
          <a:lstStyle/>
          <a:p>
            <a:fld id="{3701F3EA-C8BD-D544-8519-665215575D25}" type="datetime1">
              <a:rPr lang="fr-CH" smtClean="0"/>
              <a:t>25.02.25</a:t>
            </a:fld>
            <a:endParaRPr lang="fr-FR"/>
          </a:p>
        </p:txBody>
      </p:sp>
      <p:sp>
        <p:nvSpPr>
          <p:cNvPr id="6" name="Footer Placeholder 5">
            <a:extLst>
              <a:ext uri="{FF2B5EF4-FFF2-40B4-BE49-F238E27FC236}">
                <a16:creationId xmlns:a16="http://schemas.microsoft.com/office/drawing/2014/main" id="{51919012-23AC-07E9-E746-C28F0355B812}"/>
              </a:ext>
            </a:extLst>
          </p:cNvPr>
          <p:cNvSpPr>
            <a:spLocks noGrp="1"/>
          </p:cNvSpPr>
          <p:nvPr>
            <p:ph type="ftr" sz="quarter" idx="4"/>
          </p:nvPr>
        </p:nvSpPr>
        <p:spPr/>
        <p:txBody>
          <a:bodyPr/>
          <a:lstStyle/>
          <a:p>
            <a:r>
              <a:rPr lang="fr-FR"/>
              <a:t>Speaker</a:t>
            </a:r>
          </a:p>
        </p:txBody>
      </p:sp>
      <p:sp>
        <p:nvSpPr>
          <p:cNvPr id="7" name="Slide Number Placeholder 6">
            <a:extLst>
              <a:ext uri="{FF2B5EF4-FFF2-40B4-BE49-F238E27FC236}">
                <a16:creationId xmlns:a16="http://schemas.microsoft.com/office/drawing/2014/main" id="{B018F754-45D4-6A38-598A-7DE98EB65E22}"/>
              </a:ext>
            </a:extLst>
          </p:cNvPr>
          <p:cNvSpPr>
            <a:spLocks noGrp="1"/>
          </p:cNvSpPr>
          <p:nvPr>
            <p:ph type="sldNum" sz="quarter" idx="5"/>
          </p:nvPr>
        </p:nvSpPr>
        <p:spPr/>
        <p:txBody>
          <a:bodyPr/>
          <a:lstStyle/>
          <a:p>
            <a:fld id="{4CF50783-AAED-1941-8BCC-9F6140F0A6B1}" type="slidenum">
              <a:rPr lang="fr-FR" smtClean="0"/>
              <a:pPr/>
              <a:t>13</a:t>
            </a:fld>
            <a:endParaRPr lang="fr-FR"/>
          </a:p>
        </p:txBody>
      </p:sp>
    </p:spTree>
    <p:extLst>
      <p:ext uri="{BB962C8B-B14F-4D97-AF65-F5344CB8AC3E}">
        <p14:creationId xmlns:p14="http://schemas.microsoft.com/office/powerpoint/2010/main" val="297430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F66E9-FF70-0493-C650-48BC936962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C482B6-86B5-1291-CE10-41D2143B82E7}"/>
              </a:ext>
            </a:extLst>
          </p:cNvPr>
          <p:cNvSpPr>
            <a:spLocks noGrp="1" noRot="1" noChangeAspect="1"/>
          </p:cNvSpPr>
          <p:nvPr>
            <p:ph type="sldImg"/>
          </p:nvPr>
        </p:nvSpPr>
        <p:spPr>
          <a:xfrm>
            <a:off x="211138" y="619125"/>
            <a:ext cx="6435725" cy="3621088"/>
          </a:xfrm>
        </p:spPr>
      </p:sp>
      <p:sp>
        <p:nvSpPr>
          <p:cNvPr id="3" name="Notes Placeholder 2">
            <a:extLst>
              <a:ext uri="{FF2B5EF4-FFF2-40B4-BE49-F238E27FC236}">
                <a16:creationId xmlns:a16="http://schemas.microsoft.com/office/drawing/2014/main" id="{B63DF88B-DCB7-F0FD-B849-14A74364B9F6}"/>
              </a:ext>
            </a:extLst>
          </p:cNvPr>
          <p:cNvSpPr>
            <a:spLocks noGrp="1"/>
          </p:cNvSpPr>
          <p:nvPr>
            <p:ph type="body" idx="1"/>
          </p:nvPr>
        </p:nvSpPr>
        <p:spPr/>
        <p:txBody>
          <a:bodyPr/>
          <a:lstStyle/>
          <a:p>
            <a:r>
              <a:rPr lang="en-US">
                <a:latin typeface="Arial"/>
                <a:cs typeface="Arial"/>
              </a:rPr>
              <a:t>Answer to the question for the students: the peak at 11.8 can be attributed either to a delta phase or to an excess PbI2, from the crystal plane (001)at 12.6 which is very nearby. However the strongest peak of PbI2 at 25 deg coming from (011) reflection is absent in the experimental XRD. So we answer that the peak corresponds to a weak delta-FAPbI3. </a:t>
            </a:r>
          </a:p>
          <a:p>
            <a:endParaRPr lang="en-US">
              <a:latin typeface="Arial"/>
              <a:cs typeface="Arial"/>
            </a:endParaRPr>
          </a:p>
          <a:p>
            <a:r>
              <a:rPr lang="en-US">
                <a:latin typeface="Arial"/>
                <a:cs typeface="Arial"/>
              </a:rPr>
              <a:t>Note that the absence of peak at 25 for PbI2 could be due to preferred orientation effect, in principle. However, this is not a strong argument as GIWAX experiments show that exess PbI2 in perovskites mostly adopt the peferential out-of-plane orientation [001], resulting in a stronger (001) peak at 12.6.</a:t>
            </a:r>
          </a:p>
        </p:txBody>
      </p:sp>
      <p:sp>
        <p:nvSpPr>
          <p:cNvPr id="4" name="Header Placeholder 3">
            <a:extLst>
              <a:ext uri="{FF2B5EF4-FFF2-40B4-BE49-F238E27FC236}">
                <a16:creationId xmlns:a16="http://schemas.microsoft.com/office/drawing/2014/main" id="{1AA6E328-DDA4-527A-E8F5-A98E1381FC6C}"/>
              </a:ext>
            </a:extLst>
          </p:cNvPr>
          <p:cNvSpPr>
            <a:spLocks noGrp="1"/>
          </p:cNvSpPr>
          <p:nvPr>
            <p:ph type="hdr" sz="quarter"/>
          </p:nvPr>
        </p:nvSpPr>
        <p:spPr/>
        <p:txBody>
          <a:bodyPr/>
          <a:lstStyle/>
          <a:p>
            <a:r>
              <a:rPr lang="fr-FR"/>
              <a:t>NAME EVENT / NAME PRESENTATION</a:t>
            </a:r>
          </a:p>
        </p:txBody>
      </p:sp>
      <p:sp>
        <p:nvSpPr>
          <p:cNvPr id="5" name="Date Placeholder 4">
            <a:extLst>
              <a:ext uri="{FF2B5EF4-FFF2-40B4-BE49-F238E27FC236}">
                <a16:creationId xmlns:a16="http://schemas.microsoft.com/office/drawing/2014/main" id="{47C42EC5-0277-D91F-706B-F680A32BB699}"/>
              </a:ext>
            </a:extLst>
          </p:cNvPr>
          <p:cNvSpPr>
            <a:spLocks noGrp="1"/>
          </p:cNvSpPr>
          <p:nvPr>
            <p:ph type="dt" idx="1"/>
          </p:nvPr>
        </p:nvSpPr>
        <p:spPr/>
        <p:txBody>
          <a:bodyPr/>
          <a:lstStyle/>
          <a:p>
            <a:fld id="{3701F3EA-C8BD-D544-8519-665215575D25}" type="datetime1">
              <a:rPr lang="fr-CH" smtClean="0"/>
              <a:t>25.02.25</a:t>
            </a:fld>
            <a:endParaRPr lang="fr-FR"/>
          </a:p>
        </p:txBody>
      </p:sp>
      <p:sp>
        <p:nvSpPr>
          <p:cNvPr id="6" name="Footer Placeholder 5">
            <a:extLst>
              <a:ext uri="{FF2B5EF4-FFF2-40B4-BE49-F238E27FC236}">
                <a16:creationId xmlns:a16="http://schemas.microsoft.com/office/drawing/2014/main" id="{DB3CB37C-3228-7348-7278-41059EEC5937}"/>
              </a:ext>
            </a:extLst>
          </p:cNvPr>
          <p:cNvSpPr>
            <a:spLocks noGrp="1"/>
          </p:cNvSpPr>
          <p:nvPr>
            <p:ph type="ftr" sz="quarter" idx="4"/>
          </p:nvPr>
        </p:nvSpPr>
        <p:spPr/>
        <p:txBody>
          <a:bodyPr/>
          <a:lstStyle/>
          <a:p>
            <a:r>
              <a:rPr lang="fr-FR"/>
              <a:t>Speaker</a:t>
            </a:r>
          </a:p>
        </p:txBody>
      </p:sp>
      <p:sp>
        <p:nvSpPr>
          <p:cNvPr id="7" name="Slide Number Placeholder 6">
            <a:extLst>
              <a:ext uri="{FF2B5EF4-FFF2-40B4-BE49-F238E27FC236}">
                <a16:creationId xmlns:a16="http://schemas.microsoft.com/office/drawing/2014/main" id="{00E4F2F7-E4F9-8608-B32A-5772DAAE8EC2}"/>
              </a:ext>
            </a:extLst>
          </p:cNvPr>
          <p:cNvSpPr>
            <a:spLocks noGrp="1"/>
          </p:cNvSpPr>
          <p:nvPr>
            <p:ph type="sldNum" sz="quarter" idx="5"/>
          </p:nvPr>
        </p:nvSpPr>
        <p:spPr/>
        <p:txBody>
          <a:bodyPr/>
          <a:lstStyle/>
          <a:p>
            <a:fld id="{4CF50783-AAED-1941-8BCC-9F6140F0A6B1}" type="slidenum">
              <a:rPr lang="fr-FR" smtClean="0"/>
              <a:pPr/>
              <a:t>14</a:t>
            </a:fld>
            <a:endParaRPr lang="fr-FR"/>
          </a:p>
        </p:txBody>
      </p:sp>
    </p:spTree>
    <p:extLst>
      <p:ext uri="{BB962C8B-B14F-4D97-AF65-F5344CB8AC3E}">
        <p14:creationId xmlns:p14="http://schemas.microsoft.com/office/powerpoint/2010/main" val="3822475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B72E1-CD6F-6281-8147-BE7EE73761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8D8FE7-D48C-A56C-297B-36DE022811C9}"/>
              </a:ext>
            </a:extLst>
          </p:cNvPr>
          <p:cNvSpPr>
            <a:spLocks noGrp="1" noRot="1" noChangeAspect="1"/>
          </p:cNvSpPr>
          <p:nvPr>
            <p:ph type="sldImg"/>
          </p:nvPr>
        </p:nvSpPr>
        <p:spPr>
          <a:xfrm>
            <a:off x="211138" y="619125"/>
            <a:ext cx="6435725" cy="3621088"/>
          </a:xfrm>
        </p:spPr>
      </p:sp>
      <p:sp>
        <p:nvSpPr>
          <p:cNvPr id="3" name="Notes Placeholder 2">
            <a:extLst>
              <a:ext uri="{FF2B5EF4-FFF2-40B4-BE49-F238E27FC236}">
                <a16:creationId xmlns:a16="http://schemas.microsoft.com/office/drawing/2014/main" id="{8253C136-5CC9-D669-3A07-4EF61AB6AE6B}"/>
              </a:ext>
            </a:extLst>
          </p:cNvPr>
          <p:cNvSpPr>
            <a:spLocks noGrp="1"/>
          </p:cNvSpPr>
          <p:nvPr>
            <p:ph type="body" idx="1"/>
          </p:nvPr>
        </p:nvSpPr>
        <p:spPr/>
        <p:txBody>
          <a:bodyPr/>
          <a:lstStyle/>
          <a:p>
            <a:r>
              <a:rPr lang="en-US">
                <a:latin typeface="Arial"/>
                <a:cs typeface="Arial"/>
              </a:rPr>
              <a:t>Answer to the question for the students: the peak at 11.8 can be attributed either to a delta phase or to an excess PbI2, from the crystal plane (001)at 12.6 which is very nearby. However the strongest peak of PbI2 at 25 deg coming from (011) reflection is absent in the experimental XRD. So we answer that the peak corresponds to a weak delta-FAPbI3. </a:t>
            </a:r>
          </a:p>
          <a:p>
            <a:endParaRPr lang="en-US">
              <a:latin typeface="Arial"/>
              <a:cs typeface="Arial"/>
            </a:endParaRPr>
          </a:p>
          <a:p>
            <a:r>
              <a:rPr lang="en-US">
                <a:latin typeface="Arial"/>
                <a:cs typeface="Arial"/>
              </a:rPr>
              <a:t>Note that the absence of peak at 25 for PbI2 could be due to preferred orientation effect, in principle. However, this is not a strong argument as GIWAX experiments show that exess PbI2 in perovskites mostly adopt the peferential out-of-plane orientation [001], resulting in a stronger (001) peak at 12.6.</a:t>
            </a:r>
          </a:p>
        </p:txBody>
      </p:sp>
      <p:sp>
        <p:nvSpPr>
          <p:cNvPr id="4" name="Header Placeholder 3">
            <a:extLst>
              <a:ext uri="{FF2B5EF4-FFF2-40B4-BE49-F238E27FC236}">
                <a16:creationId xmlns:a16="http://schemas.microsoft.com/office/drawing/2014/main" id="{0A1733BC-5CEF-7BCF-1864-266DC1314F3F}"/>
              </a:ext>
            </a:extLst>
          </p:cNvPr>
          <p:cNvSpPr>
            <a:spLocks noGrp="1"/>
          </p:cNvSpPr>
          <p:nvPr>
            <p:ph type="hdr" sz="quarter"/>
          </p:nvPr>
        </p:nvSpPr>
        <p:spPr/>
        <p:txBody>
          <a:bodyPr/>
          <a:lstStyle/>
          <a:p>
            <a:r>
              <a:rPr lang="fr-FR"/>
              <a:t>NAME EVENT / NAME PRESENTATION</a:t>
            </a:r>
          </a:p>
        </p:txBody>
      </p:sp>
      <p:sp>
        <p:nvSpPr>
          <p:cNvPr id="5" name="Date Placeholder 4">
            <a:extLst>
              <a:ext uri="{FF2B5EF4-FFF2-40B4-BE49-F238E27FC236}">
                <a16:creationId xmlns:a16="http://schemas.microsoft.com/office/drawing/2014/main" id="{7F51B123-6716-EA29-1642-D43CC9DA1F22}"/>
              </a:ext>
            </a:extLst>
          </p:cNvPr>
          <p:cNvSpPr>
            <a:spLocks noGrp="1"/>
          </p:cNvSpPr>
          <p:nvPr>
            <p:ph type="dt" idx="1"/>
          </p:nvPr>
        </p:nvSpPr>
        <p:spPr/>
        <p:txBody>
          <a:bodyPr/>
          <a:lstStyle/>
          <a:p>
            <a:fld id="{3701F3EA-C8BD-D544-8519-665215575D25}" type="datetime1">
              <a:rPr lang="fr-CH" smtClean="0"/>
              <a:t>26.02.25</a:t>
            </a:fld>
            <a:endParaRPr lang="fr-FR"/>
          </a:p>
        </p:txBody>
      </p:sp>
      <p:sp>
        <p:nvSpPr>
          <p:cNvPr id="6" name="Footer Placeholder 5">
            <a:extLst>
              <a:ext uri="{FF2B5EF4-FFF2-40B4-BE49-F238E27FC236}">
                <a16:creationId xmlns:a16="http://schemas.microsoft.com/office/drawing/2014/main" id="{C31B0690-1882-E68A-EC79-53AF873EEE40}"/>
              </a:ext>
            </a:extLst>
          </p:cNvPr>
          <p:cNvSpPr>
            <a:spLocks noGrp="1"/>
          </p:cNvSpPr>
          <p:nvPr>
            <p:ph type="ftr" sz="quarter" idx="4"/>
          </p:nvPr>
        </p:nvSpPr>
        <p:spPr/>
        <p:txBody>
          <a:bodyPr/>
          <a:lstStyle/>
          <a:p>
            <a:r>
              <a:rPr lang="fr-FR"/>
              <a:t>Speaker</a:t>
            </a:r>
          </a:p>
        </p:txBody>
      </p:sp>
      <p:sp>
        <p:nvSpPr>
          <p:cNvPr id="7" name="Slide Number Placeholder 6">
            <a:extLst>
              <a:ext uri="{FF2B5EF4-FFF2-40B4-BE49-F238E27FC236}">
                <a16:creationId xmlns:a16="http://schemas.microsoft.com/office/drawing/2014/main" id="{427E1D9A-4515-07E7-C41C-A9D273B9494C}"/>
              </a:ext>
            </a:extLst>
          </p:cNvPr>
          <p:cNvSpPr>
            <a:spLocks noGrp="1"/>
          </p:cNvSpPr>
          <p:nvPr>
            <p:ph type="sldNum" sz="quarter" idx="5"/>
          </p:nvPr>
        </p:nvSpPr>
        <p:spPr/>
        <p:txBody>
          <a:bodyPr/>
          <a:lstStyle/>
          <a:p>
            <a:fld id="{4CF50783-AAED-1941-8BCC-9F6140F0A6B1}" type="slidenum">
              <a:rPr lang="fr-FR" smtClean="0"/>
              <a:pPr/>
              <a:t>15</a:t>
            </a:fld>
            <a:endParaRPr lang="fr-FR"/>
          </a:p>
        </p:txBody>
      </p:sp>
    </p:spTree>
    <p:extLst>
      <p:ext uri="{BB962C8B-B14F-4D97-AF65-F5344CB8AC3E}">
        <p14:creationId xmlns:p14="http://schemas.microsoft.com/office/powerpoint/2010/main" val="1971421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E4893-9C0E-509D-B38E-8FD78317F4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0F8F3E-7149-9DB6-661B-C52C1F11E790}"/>
              </a:ext>
            </a:extLst>
          </p:cNvPr>
          <p:cNvSpPr>
            <a:spLocks noGrp="1" noRot="1" noChangeAspect="1"/>
          </p:cNvSpPr>
          <p:nvPr>
            <p:ph type="sldImg"/>
          </p:nvPr>
        </p:nvSpPr>
        <p:spPr>
          <a:xfrm>
            <a:off x="211138" y="619125"/>
            <a:ext cx="6435725" cy="3621088"/>
          </a:xfrm>
        </p:spPr>
      </p:sp>
      <p:sp>
        <p:nvSpPr>
          <p:cNvPr id="3" name="Notes Placeholder 2">
            <a:extLst>
              <a:ext uri="{FF2B5EF4-FFF2-40B4-BE49-F238E27FC236}">
                <a16:creationId xmlns:a16="http://schemas.microsoft.com/office/drawing/2014/main" id="{6B351519-0B19-8EA8-96D7-38DCDC213964}"/>
              </a:ext>
            </a:extLst>
          </p:cNvPr>
          <p:cNvSpPr>
            <a:spLocks noGrp="1"/>
          </p:cNvSpPr>
          <p:nvPr>
            <p:ph type="body" idx="1"/>
          </p:nvPr>
        </p:nvSpPr>
        <p:spPr/>
        <p:txBody>
          <a:bodyPr/>
          <a:lstStyle/>
          <a:p>
            <a:r>
              <a:rPr lang="en-US">
                <a:latin typeface="Arial"/>
                <a:cs typeface="Arial"/>
              </a:rPr>
              <a:t>Answer to the question for the students: the peak at 11.8 can be attributed either to a delta phase or to an excess PbI2, from the crystal plane (001)at 12.6 which is very nearby. However the strongest peak of PbI2 at 25 deg coming from (011) reflection is absent in the experimental XRD. So we answer that the peak corresponds to a weak delta-FAPbI3. </a:t>
            </a:r>
          </a:p>
          <a:p>
            <a:endParaRPr lang="en-US">
              <a:latin typeface="Arial"/>
              <a:cs typeface="Arial"/>
            </a:endParaRPr>
          </a:p>
          <a:p>
            <a:r>
              <a:rPr lang="en-US">
                <a:latin typeface="Arial"/>
                <a:cs typeface="Arial"/>
              </a:rPr>
              <a:t>Note that the absence of peak at 25 for PbI2 could be due to preferred orientation effect, in principle. However, this is not a strong argument as GIWAX experiments show that exess PbI2 in perovskites mostly adopt the peferential out-of-plane orientation [001], resulting in a stronger (001) peak at 12.6.</a:t>
            </a:r>
          </a:p>
        </p:txBody>
      </p:sp>
      <p:sp>
        <p:nvSpPr>
          <p:cNvPr id="4" name="Header Placeholder 3">
            <a:extLst>
              <a:ext uri="{FF2B5EF4-FFF2-40B4-BE49-F238E27FC236}">
                <a16:creationId xmlns:a16="http://schemas.microsoft.com/office/drawing/2014/main" id="{BC8B9367-19A9-AF4A-CB44-F98C53BC1C32}"/>
              </a:ext>
            </a:extLst>
          </p:cNvPr>
          <p:cNvSpPr>
            <a:spLocks noGrp="1"/>
          </p:cNvSpPr>
          <p:nvPr>
            <p:ph type="hdr" sz="quarter"/>
          </p:nvPr>
        </p:nvSpPr>
        <p:spPr/>
        <p:txBody>
          <a:bodyPr/>
          <a:lstStyle/>
          <a:p>
            <a:r>
              <a:rPr lang="fr-FR"/>
              <a:t>NAME EVENT / NAME PRESENTATION</a:t>
            </a:r>
          </a:p>
        </p:txBody>
      </p:sp>
      <p:sp>
        <p:nvSpPr>
          <p:cNvPr id="5" name="Date Placeholder 4">
            <a:extLst>
              <a:ext uri="{FF2B5EF4-FFF2-40B4-BE49-F238E27FC236}">
                <a16:creationId xmlns:a16="http://schemas.microsoft.com/office/drawing/2014/main" id="{E04D2026-1F6D-A5E0-3AFB-0D7DCB92AEF5}"/>
              </a:ext>
            </a:extLst>
          </p:cNvPr>
          <p:cNvSpPr>
            <a:spLocks noGrp="1"/>
          </p:cNvSpPr>
          <p:nvPr>
            <p:ph type="dt" idx="1"/>
          </p:nvPr>
        </p:nvSpPr>
        <p:spPr/>
        <p:txBody>
          <a:bodyPr/>
          <a:lstStyle/>
          <a:p>
            <a:fld id="{3701F3EA-C8BD-D544-8519-665215575D25}" type="datetime1">
              <a:rPr lang="fr-CH" smtClean="0"/>
              <a:t>26.02.25</a:t>
            </a:fld>
            <a:endParaRPr lang="fr-FR"/>
          </a:p>
        </p:txBody>
      </p:sp>
      <p:sp>
        <p:nvSpPr>
          <p:cNvPr id="6" name="Footer Placeholder 5">
            <a:extLst>
              <a:ext uri="{FF2B5EF4-FFF2-40B4-BE49-F238E27FC236}">
                <a16:creationId xmlns:a16="http://schemas.microsoft.com/office/drawing/2014/main" id="{B32DB07F-3A02-81EA-EBF6-626E9CEB03C9}"/>
              </a:ext>
            </a:extLst>
          </p:cNvPr>
          <p:cNvSpPr>
            <a:spLocks noGrp="1"/>
          </p:cNvSpPr>
          <p:nvPr>
            <p:ph type="ftr" sz="quarter" idx="4"/>
          </p:nvPr>
        </p:nvSpPr>
        <p:spPr/>
        <p:txBody>
          <a:bodyPr/>
          <a:lstStyle/>
          <a:p>
            <a:r>
              <a:rPr lang="fr-FR"/>
              <a:t>Speaker</a:t>
            </a:r>
          </a:p>
        </p:txBody>
      </p:sp>
      <p:sp>
        <p:nvSpPr>
          <p:cNvPr id="7" name="Slide Number Placeholder 6">
            <a:extLst>
              <a:ext uri="{FF2B5EF4-FFF2-40B4-BE49-F238E27FC236}">
                <a16:creationId xmlns:a16="http://schemas.microsoft.com/office/drawing/2014/main" id="{B42278DF-6619-3577-A5C0-7F6B5121E69C}"/>
              </a:ext>
            </a:extLst>
          </p:cNvPr>
          <p:cNvSpPr>
            <a:spLocks noGrp="1"/>
          </p:cNvSpPr>
          <p:nvPr>
            <p:ph type="sldNum" sz="quarter" idx="5"/>
          </p:nvPr>
        </p:nvSpPr>
        <p:spPr/>
        <p:txBody>
          <a:bodyPr/>
          <a:lstStyle/>
          <a:p>
            <a:fld id="{4CF50783-AAED-1941-8BCC-9F6140F0A6B1}" type="slidenum">
              <a:rPr lang="fr-FR" smtClean="0"/>
              <a:pPr/>
              <a:t>16</a:t>
            </a:fld>
            <a:endParaRPr lang="fr-FR"/>
          </a:p>
        </p:txBody>
      </p:sp>
    </p:spTree>
    <p:extLst>
      <p:ext uri="{BB962C8B-B14F-4D97-AF65-F5344CB8AC3E}">
        <p14:creationId xmlns:p14="http://schemas.microsoft.com/office/powerpoint/2010/main" val="3284739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F0ADD-3D25-C703-C409-FFB136BAFC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CAA0F2-240E-6A02-611A-E46513B82A82}"/>
              </a:ext>
            </a:extLst>
          </p:cNvPr>
          <p:cNvSpPr>
            <a:spLocks noGrp="1" noRot="1" noChangeAspect="1"/>
          </p:cNvSpPr>
          <p:nvPr>
            <p:ph type="sldImg"/>
          </p:nvPr>
        </p:nvSpPr>
        <p:spPr>
          <a:xfrm>
            <a:off x="211138" y="619125"/>
            <a:ext cx="6435725" cy="3621088"/>
          </a:xfrm>
        </p:spPr>
      </p:sp>
      <p:sp>
        <p:nvSpPr>
          <p:cNvPr id="3" name="Notes Placeholder 2">
            <a:extLst>
              <a:ext uri="{FF2B5EF4-FFF2-40B4-BE49-F238E27FC236}">
                <a16:creationId xmlns:a16="http://schemas.microsoft.com/office/drawing/2014/main" id="{2AF90475-6208-26ED-EC20-F61FEA64CE7B}"/>
              </a:ext>
            </a:extLst>
          </p:cNvPr>
          <p:cNvSpPr>
            <a:spLocks noGrp="1"/>
          </p:cNvSpPr>
          <p:nvPr>
            <p:ph type="body" idx="1"/>
          </p:nvPr>
        </p:nvSpPr>
        <p:spPr/>
        <p:txBody>
          <a:bodyPr/>
          <a:lstStyle/>
          <a:p>
            <a:endParaRPr lang="en-US">
              <a:latin typeface="Arial"/>
              <a:cs typeface="Arial"/>
            </a:endParaRPr>
          </a:p>
        </p:txBody>
      </p:sp>
      <p:sp>
        <p:nvSpPr>
          <p:cNvPr id="4" name="Header Placeholder 3">
            <a:extLst>
              <a:ext uri="{FF2B5EF4-FFF2-40B4-BE49-F238E27FC236}">
                <a16:creationId xmlns:a16="http://schemas.microsoft.com/office/drawing/2014/main" id="{09214FB0-FE41-BABD-2FAA-CF96E8C5A17E}"/>
              </a:ext>
            </a:extLst>
          </p:cNvPr>
          <p:cNvSpPr>
            <a:spLocks noGrp="1"/>
          </p:cNvSpPr>
          <p:nvPr>
            <p:ph type="hdr" sz="quarter"/>
          </p:nvPr>
        </p:nvSpPr>
        <p:spPr/>
        <p:txBody>
          <a:bodyPr/>
          <a:lstStyle/>
          <a:p>
            <a:r>
              <a:rPr lang="fr-FR"/>
              <a:t>NAME EVENT / NAME PRESENTATION</a:t>
            </a:r>
          </a:p>
        </p:txBody>
      </p:sp>
      <p:sp>
        <p:nvSpPr>
          <p:cNvPr id="5" name="Date Placeholder 4">
            <a:extLst>
              <a:ext uri="{FF2B5EF4-FFF2-40B4-BE49-F238E27FC236}">
                <a16:creationId xmlns:a16="http://schemas.microsoft.com/office/drawing/2014/main" id="{FFF2BB52-D52A-B8EA-94A5-257A2FA06B44}"/>
              </a:ext>
            </a:extLst>
          </p:cNvPr>
          <p:cNvSpPr>
            <a:spLocks noGrp="1"/>
          </p:cNvSpPr>
          <p:nvPr>
            <p:ph type="dt" idx="1"/>
          </p:nvPr>
        </p:nvSpPr>
        <p:spPr/>
        <p:txBody>
          <a:bodyPr/>
          <a:lstStyle/>
          <a:p>
            <a:fld id="{3701F3EA-C8BD-D544-8519-665215575D25}" type="datetime1">
              <a:rPr lang="fr-CH" smtClean="0"/>
              <a:t>26.02.25</a:t>
            </a:fld>
            <a:endParaRPr lang="fr-FR"/>
          </a:p>
        </p:txBody>
      </p:sp>
      <p:sp>
        <p:nvSpPr>
          <p:cNvPr id="6" name="Footer Placeholder 5">
            <a:extLst>
              <a:ext uri="{FF2B5EF4-FFF2-40B4-BE49-F238E27FC236}">
                <a16:creationId xmlns:a16="http://schemas.microsoft.com/office/drawing/2014/main" id="{FA26FDA4-DD60-1553-C76F-D699DC6A4F86}"/>
              </a:ext>
            </a:extLst>
          </p:cNvPr>
          <p:cNvSpPr>
            <a:spLocks noGrp="1"/>
          </p:cNvSpPr>
          <p:nvPr>
            <p:ph type="ftr" sz="quarter" idx="4"/>
          </p:nvPr>
        </p:nvSpPr>
        <p:spPr/>
        <p:txBody>
          <a:bodyPr/>
          <a:lstStyle/>
          <a:p>
            <a:r>
              <a:rPr lang="fr-FR"/>
              <a:t>Speaker</a:t>
            </a:r>
          </a:p>
        </p:txBody>
      </p:sp>
      <p:sp>
        <p:nvSpPr>
          <p:cNvPr id="7" name="Slide Number Placeholder 6">
            <a:extLst>
              <a:ext uri="{FF2B5EF4-FFF2-40B4-BE49-F238E27FC236}">
                <a16:creationId xmlns:a16="http://schemas.microsoft.com/office/drawing/2014/main" id="{F01941F5-586C-B290-0E13-86C5B7FDEF25}"/>
              </a:ext>
            </a:extLst>
          </p:cNvPr>
          <p:cNvSpPr>
            <a:spLocks noGrp="1"/>
          </p:cNvSpPr>
          <p:nvPr>
            <p:ph type="sldNum" sz="quarter" idx="5"/>
          </p:nvPr>
        </p:nvSpPr>
        <p:spPr/>
        <p:txBody>
          <a:bodyPr/>
          <a:lstStyle/>
          <a:p>
            <a:fld id="{4CF50783-AAED-1941-8BCC-9F6140F0A6B1}" type="slidenum">
              <a:rPr lang="fr-FR" smtClean="0"/>
              <a:pPr/>
              <a:t>17</a:t>
            </a:fld>
            <a:endParaRPr lang="fr-FR"/>
          </a:p>
        </p:txBody>
      </p:sp>
    </p:spTree>
    <p:extLst>
      <p:ext uri="{BB962C8B-B14F-4D97-AF65-F5344CB8AC3E}">
        <p14:creationId xmlns:p14="http://schemas.microsoft.com/office/powerpoint/2010/main" val="428488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7C9AA-4037-7A7A-A06E-4B0BDE3E4F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387A2-C456-260D-CBAA-5064B21387B5}"/>
              </a:ext>
            </a:extLst>
          </p:cNvPr>
          <p:cNvSpPr>
            <a:spLocks noGrp="1" noRot="1" noChangeAspect="1"/>
          </p:cNvSpPr>
          <p:nvPr>
            <p:ph type="sldImg"/>
          </p:nvPr>
        </p:nvSpPr>
        <p:spPr>
          <a:xfrm>
            <a:off x="211138" y="619125"/>
            <a:ext cx="6435725" cy="3621088"/>
          </a:xfrm>
        </p:spPr>
      </p:sp>
      <p:sp>
        <p:nvSpPr>
          <p:cNvPr id="3" name="Notes Placeholder 2">
            <a:extLst>
              <a:ext uri="{FF2B5EF4-FFF2-40B4-BE49-F238E27FC236}">
                <a16:creationId xmlns:a16="http://schemas.microsoft.com/office/drawing/2014/main" id="{9797C2F9-104A-FA0F-1D7D-DC4E4B42E01A}"/>
              </a:ext>
            </a:extLst>
          </p:cNvPr>
          <p:cNvSpPr>
            <a:spLocks noGrp="1"/>
          </p:cNvSpPr>
          <p:nvPr>
            <p:ph type="body" idx="1"/>
          </p:nvPr>
        </p:nvSpPr>
        <p:spPr/>
        <p:txBody>
          <a:bodyPr/>
          <a:lstStyle/>
          <a:p>
            <a:endParaRPr lang="en-US">
              <a:latin typeface="Arial"/>
              <a:cs typeface="Arial"/>
            </a:endParaRPr>
          </a:p>
        </p:txBody>
      </p:sp>
      <p:sp>
        <p:nvSpPr>
          <p:cNvPr id="4" name="Header Placeholder 3">
            <a:extLst>
              <a:ext uri="{FF2B5EF4-FFF2-40B4-BE49-F238E27FC236}">
                <a16:creationId xmlns:a16="http://schemas.microsoft.com/office/drawing/2014/main" id="{A6E59503-1844-8D54-8B5B-D9F7AAF393A1}"/>
              </a:ext>
            </a:extLst>
          </p:cNvPr>
          <p:cNvSpPr>
            <a:spLocks noGrp="1"/>
          </p:cNvSpPr>
          <p:nvPr>
            <p:ph type="hdr" sz="quarter"/>
          </p:nvPr>
        </p:nvSpPr>
        <p:spPr/>
        <p:txBody>
          <a:bodyPr/>
          <a:lstStyle/>
          <a:p>
            <a:r>
              <a:rPr lang="fr-FR"/>
              <a:t>NAME EVENT / NAME PRESENTATION</a:t>
            </a:r>
          </a:p>
        </p:txBody>
      </p:sp>
      <p:sp>
        <p:nvSpPr>
          <p:cNvPr id="5" name="Date Placeholder 4">
            <a:extLst>
              <a:ext uri="{FF2B5EF4-FFF2-40B4-BE49-F238E27FC236}">
                <a16:creationId xmlns:a16="http://schemas.microsoft.com/office/drawing/2014/main" id="{3F045987-1E3D-ECA1-C944-221D12DE3FCF}"/>
              </a:ext>
            </a:extLst>
          </p:cNvPr>
          <p:cNvSpPr>
            <a:spLocks noGrp="1"/>
          </p:cNvSpPr>
          <p:nvPr>
            <p:ph type="dt" idx="1"/>
          </p:nvPr>
        </p:nvSpPr>
        <p:spPr/>
        <p:txBody>
          <a:bodyPr/>
          <a:lstStyle/>
          <a:p>
            <a:fld id="{3701F3EA-C8BD-D544-8519-665215575D25}" type="datetime1">
              <a:rPr lang="fr-CH" smtClean="0"/>
              <a:t>26.02.25</a:t>
            </a:fld>
            <a:endParaRPr lang="fr-FR"/>
          </a:p>
        </p:txBody>
      </p:sp>
      <p:sp>
        <p:nvSpPr>
          <p:cNvPr id="6" name="Footer Placeholder 5">
            <a:extLst>
              <a:ext uri="{FF2B5EF4-FFF2-40B4-BE49-F238E27FC236}">
                <a16:creationId xmlns:a16="http://schemas.microsoft.com/office/drawing/2014/main" id="{5C15D71F-5AA7-6898-716E-41463145A8C1}"/>
              </a:ext>
            </a:extLst>
          </p:cNvPr>
          <p:cNvSpPr>
            <a:spLocks noGrp="1"/>
          </p:cNvSpPr>
          <p:nvPr>
            <p:ph type="ftr" sz="quarter" idx="4"/>
          </p:nvPr>
        </p:nvSpPr>
        <p:spPr/>
        <p:txBody>
          <a:bodyPr/>
          <a:lstStyle/>
          <a:p>
            <a:r>
              <a:rPr lang="fr-FR"/>
              <a:t>Speaker</a:t>
            </a:r>
          </a:p>
        </p:txBody>
      </p:sp>
      <p:sp>
        <p:nvSpPr>
          <p:cNvPr id="7" name="Slide Number Placeholder 6">
            <a:extLst>
              <a:ext uri="{FF2B5EF4-FFF2-40B4-BE49-F238E27FC236}">
                <a16:creationId xmlns:a16="http://schemas.microsoft.com/office/drawing/2014/main" id="{52F0B30F-1517-CEF3-B98C-2D1F9C672B46}"/>
              </a:ext>
            </a:extLst>
          </p:cNvPr>
          <p:cNvSpPr>
            <a:spLocks noGrp="1"/>
          </p:cNvSpPr>
          <p:nvPr>
            <p:ph type="sldNum" sz="quarter" idx="5"/>
          </p:nvPr>
        </p:nvSpPr>
        <p:spPr/>
        <p:txBody>
          <a:bodyPr/>
          <a:lstStyle/>
          <a:p>
            <a:fld id="{4CF50783-AAED-1941-8BCC-9F6140F0A6B1}" type="slidenum">
              <a:rPr lang="fr-FR" smtClean="0"/>
              <a:pPr/>
              <a:t>18</a:t>
            </a:fld>
            <a:endParaRPr lang="fr-FR"/>
          </a:p>
        </p:txBody>
      </p:sp>
    </p:spTree>
    <p:extLst>
      <p:ext uri="{BB962C8B-B14F-4D97-AF65-F5344CB8AC3E}">
        <p14:creationId xmlns:p14="http://schemas.microsoft.com/office/powerpoint/2010/main" val="278218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DE0D9-D7D7-5499-EB72-6EB2420475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401EDD-F2A9-B3F7-4DAB-98968CD2495A}"/>
              </a:ext>
            </a:extLst>
          </p:cNvPr>
          <p:cNvSpPr>
            <a:spLocks noGrp="1" noRot="1" noChangeAspect="1"/>
          </p:cNvSpPr>
          <p:nvPr>
            <p:ph type="sldImg"/>
          </p:nvPr>
        </p:nvSpPr>
        <p:spPr>
          <a:xfrm>
            <a:off x="211138" y="619125"/>
            <a:ext cx="6435725" cy="3621088"/>
          </a:xfrm>
        </p:spPr>
      </p:sp>
      <p:sp>
        <p:nvSpPr>
          <p:cNvPr id="3" name="Notes Placeholder 2">
            <a:extLst>
              <a:ext uri="{FF2B5EF4-FFF2-40B4-BE49-F238E27FC236}">
                <a16:creationId xmlns:a16="http://schemas.microsoft.com/office/drawing/2014/main" id="{D531D9CF-2087-EC4F-2C9A-F2532ACBFECE}"/>
              </a:ext>
            </a:extLst>
          </p:cNvPr>
          <p:cNvSpPr>
            <a:spLocks noGrp="1"/>
          </p:cNvSpPr>
          <p:nvPr>
            <p:ph type="body" idx="1"/>
          </p:nvPr>
        </p:nvSpPr>
        <p:spPr/>
        <p:txBody>
          <a:bodyPr/>
          <a:lstStyle/>
          <a:p>
            <a:endParaRPr lang="en-US">
              <a:latin typeface="Arial"/>
              <a:cs typeface="Arial"/>
            </a:endParaRPr>
          </a:p>
        </p:txBody>
      </p:sp>
      <p:sp>
        <p:nvSpPr>
          <p:cNvPr id="4" name="Header Placeholder 3">
            <a:extLst>
              <a:ext uri="{FF2B5EF4-FFF2-40B4-BE49-F238E27FC236}">
                <a16:creationId xmlns:a16="http://schemas.microsoft.com/office/drawing/2014/main" id="{BF71C544-ED62-46F4-619E-5F16BA126582}"/>
              </a:ext>
            </a:extLst>
          </p:cNvPr>
          <p:cNvSpPr>
            <a:spLocks noGrp="1"/>
          </p:cNvSpPr>
          <p:nvPr>
            <p:ph type="hdr" sz="quarter"/>
          </p:nvPr>
        </p:nvSpPr>
        <p:spPr/>
        <p:txBody>
          <a:bodyPr/>
          <a:lstStyle/>
          <a:p>
            <a:r>
              <a:rPr lang="fr-FR"/>
              <a:t>NAME EVENT / NAME PRESENTATION</a:t>
            </a:r>
          </a:p>
        </p:txBody>
      </p:sp>
      <p:sp>
        <p:nvSpPr>
          <p:cNvPr id="5" name="Date Placeholder 4">
            <a:extLst>
              <a:ext uri="{FF2B5EF4-FFF2-40B4-BE49-F238E27FC236}">
                <a16:creationId xmlns:a16="http://schemas.microsoft.com/office/drawing/2014/main" id="{CDD3F870-5E3A-036F-1BC3-828D48F1A5C6}"/>
              </a:ext>
            </a:extLst>
          </p:cNvPr>
          <p:cNvSpPr>
            <a:spLocks noGrp="1"/>
          </p:cNvSpPr>
          <p:nvPr>
            <p:ph type="dt" idx="1"/>
          </p:nvPr>
        </p:nvSpPr>
        <p:spPr/>
        <p:txBody>
          <a:bodyPr/>
          <a:lstStyle/>
          <a:p>
            <a:fld id="{3701F3EA-C8BD-D544-8519-665215575D25}" type="datetime1">
              <a:rPr lang="fr-CH" smtClean="0"/>
              <a:t>25.02.25</a:t>
            </a:fld>
            <a:endParaRPr lang="fr-FR"/>
          </a:p>
        </p:txBody>
      </p:sp>
      <p:sp>
        <p:nvSpPr>
          <p:cNvPr id="6" name="Footer Placeholder 5">
            <a:extLst>
              <a:ext uri="{FF2B5EF4-FFF2-40B4-BE49-F238E27FC236}">
                <a16:creationId xmlns:a16="http://schemas.microsoft.com/office/drawing/2014/main" id="{74A1D8CE-848A-E97D-A126-24EF88EF3DEA}"/>
              </a:ext>
            </a:extLst>
          </p:cNvPr>
          <p:cNvSpPr>
            <a:spLocks noGrp="1"/>
          </p:cNvSpPr>
          <p:nvPr>
            <p:ph type="ftr" sz="quarter" idx="4"/>
          </p:nvPr>
        </p:nvSpPr>
        <p:spPr/>
        <p:txBody>
          <a:bodyPr/>
          <a:lstStyle/>
          <a:p>
            <a:r>
              <a:rPr lang="fr-FR"/>
              <a:t>Speaker</a:t>
            </a:r>
          </a:p>
        </p:txBody>
      </p:sp>
      <p:sp>
        <p:nvSpPr>
          <p:cNvPr id="7" name="Slide Number Placeholder 6">
            <a:extLst>
              <a:ext uri="{FF2B5EF4-FFF2-40B4-BE49-F238E27FC236}">
                <a16:creationId xmlns:a16="http://schemas.microsoft.com/office/drawing/2014/main" id="{FEDCF4BD-9370-FE42-8D1B-3391B123034B}"/>
              </a:ext>
            </a:extLst>
          </p:cNvPr>
          <p:cNvSpPr>
            <a:spLocks noGrp="1"/>
          </p:cNvSpPr>
          <p:nvPr>
            <p:ph type="sldNum" sz="quarter" idx="5"/>
          </p:nvPr>
        </p:nvSpPr>
        <p:spPr/>
        <p:txBody>
          <a:bodyPr/>
          <a:lstStyle/>
          <a:p>
            <a:fld id="{4CF50783-AAED-1941-8BCC-9F6140F0A6B1}" type="slidenum">
              <a:rPr lang="fr-FR" smtClean="0"/>
              <a:pPr/>
              <a:t>19</a:t>
            </a:fld>
            <a:endParaRPr lang="fr-FR"/>
          </a:p>
        </p:txBody>
      </p:sp>
    </p:spTree>
    <p:extLst>
      <p:ext uri="{BB962C8B-B14F-4D97-AF65-F5344CB8AC3E}">
        <p14:creationId xmlns:p14="http://schemas.microsoft.com/office/powerpoint/2010/main" val="1092915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3BFC0-FA7B-2644-83A7-CEEE5164D4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0290D5-E1E1-D77A-424C-5D44C9D3929B}"/>
              </a:ext>
            </a:extLst>
          </p:cNvPr>
          <p:cNvSpPr>
            <a:spLocks noGrp="1" noRot="1" noChangeAspect="1"/>
          </p:cNvSpPr>
          <p:nvPr>
            <p:ph type="sldImg"/>
          </p:nvPr>
        </p:nvSpPr>
        <p:spPr>
          <a:xfrm>
            <a:off x="211138" y="619125"/>
            <a:ext cx="6435725" cy="3621088"/>
          </a:xfrm>
        </p:spPr>
      </p:sp>
      <p:sp>
        <p:nvSpPr>
          <p:cNvPr id="3" name="Notes Placeholder 2">
            <a:extLst>
              <a:ext uri="{FF2B5EF4-FFF2-40B4-BE49-F238E27FC236}">
                <a16:creationId xmlns:a16="http://schemas.microsoft.com/office/drawing/2014/main" id="{4981CB3F-B866-562B-8421-AD502152ED1F}"/>
              </a:ext>
            </a:extLst>
          </p:cNvPr>
          <p:cNvSpPr>
            <a:spLocks noGrp="1"/>
          </p:cNvSpPr>
          <p:nvPr>
            <p:ph type="body" idx="1"/>
          </p:nvPr>
        </p:nvSpPr>
        <p:spPr/>
        <p:txBody>
          <a:bodyPr/>
          <a:lstStyle/>
          <a:p>
            <a:endParaRPr lang="en-US">
              <a:latin typeface="Arial"/>
              <a:cs typeface="Arial"/>
            </a:endParaRPr>
          </a:p>
        </p:txBody>
      </p:sp>
      <p:sp>
        <p:nvSpPr>
          <p:cNvPr id="4" name="Header Placeholder 3">
            <a:extLst>
              <a:ext uri="{FF2B5EF4-FFF2-40B4-BE49-F238E27FC236}">
                <a16:creationId xmlns:a16="http://schemas.microsoft.com/office/drawing/2014/main" id="{D0AE25FD-9BD1-6880-1AD1-7DCB62CEB97A}"/>
              </a:ext>
            </a:extLst>
          </p:cNvPr>
          <p:cNvSpPr>
            <a:spLocks noGrp="1"/>
          </p:cNvSpPr>
          <p:nvPr>
            <p:ph type="hdr" sz="quarter"/>
          </p:nvPr>
        </p:nvSpPr>
        <p:spPr/>
        <p:txBody>
          <a:bodyPr/>
          <a:lstStyle/>
          <a:p>
            <a:r>
              <a:rPr lang="fr-FR"/>
              <a:t>NAME EVENT / NAME PRESENTATION</a:t>
            </a:r>
          </a:p>
        </p:txBody>
      </p:sp>
      <p:sp>
        <p:nvSpPr>
          <p:cNvPr id="5" name="Date Placeholder 4">
            <a:extLst>
              <a:ext uri="{FF2B5EF4-FFF2-40B4-BE49-F238E27FC236}">
                <a16:creationId xmlns:a16="http://schemas.microsoft.com/office/drawing/2014/main" id="{3C47CEC5-69D8-4AF1-1A9E-B43D5DF2E9D3}"/>
              </a:ext>
            </a:extLst>
          </p:cNvPr>
          <p:cNvSpPr>
            <a:spLocks noGrp="1"/>
          </p:cNvSpPr>
          <p:nvPr>
            <p:ph type="dt" idx="1"/>
          </p:nvPr>
        </p:nvSpPr>
        <p:spPr/>
        <p:txBody>
          <a:bodyPr/>
          <a:lstStyle/>
          <a:p>
            <a:fld id="{3701F3EA-C8BD-D544-8519-665215575D25}" type="datetime1">
              <a:rPr lang="fr-CH" smtClean="0"/>
              <a:t>25.02.25</a:t>
            </a:fld>
            <a:endParaRPr lang="fr-FR"/>
          </a:p>
        </p:txBody>
      </p:sp>
      <p:sp>
        <p:nvSpPr>
          <p:cNvPr id="6" name="Footer Placeholder 5">
            <a:extLst>
              <a:ext uri="{FF2B5EF4-FFF2-40B4-BE49-F238E27FC236}">
                <a16:creationId xmlns:a16="http://schemas.microsoft.com/office/drawing/2014/main" id="{431785D6-9D5B-8A1C-FC48-4292E66CE675}"/>
              </a:ext>
            </a:extLst>
          </p:cNvPr>
          <p:cNvSpPr>
            <a:spLocks noGrp="1"/>
          </p:cNvSpPr>
          <p:nvPr>
            <p:ph type="ftr" sz="quarter" idx="4"/>
          </p:nvPr>
        </p:nvSpPr>
        <p:spPr/>
        <p:txBody>
          <a:bodyPr/>
          <a:lstStyle/>
          <a:p>
            <a:r>
              <a:rPr lang="fr-FR"/>
              <a:t>Speaker</a:t>
            </a:r>
          </a:p>
        </p:txBody>
      </p:sp>
      <p:sp>
        <p:nvSpPr>
          <p:cNvPr id="7" name="Slide Number Placeholder 6">
            <a:extLst>
              <a:ext uri="{FF2B5EF4-FFF2-40B4-BE49-F238E27FC236}">
                <a16:creationId xmlns:a16="http://schemas.microsoft.com/office/drawing/2014/main" id="{AC81F29C-67D4-DD75-1229-83599F1AA7F2}"/>
              </a:ext>
            </a:extLst>
          </p:cNvPr>
          <p:cNvSpPr>
            <a:spLocks noGrp="1"/>
          </p:cNvSpPr>
          <p:nvPr>
            <p:ph type="sldNum" sz="quarter" idx="5"/>
          </p:nvPr>
        </p:nvSpPr>
        <p:spPr/>
        <p:txBody>
          <a:bodyPr/>
          <a:lstStyle/>
          <a:p>
            <a:fld id="{4CF50783-AAED-1941-8BCC-9F6140F0A6B1}" type="slidenum">
              <a:rPr lang="fr-FR" smtClean="0"/>
              <a:pPr/>
              <a:t>20</a:t>
            </a:fld>
            <a:endParaRPr lang="fr-FR"/>
          </a:p>
        </p:txBody>
      </p:sp>
    </p:spTree>
    <p:extLst>
      <p:ext uri="{BB962C8B-B14F-4D97-AF65-F5344CB8AC3E}">
        <p14:creationId xmlns:p14="http://schemas.microsoft.com/office/powerpoint/2010/main" val="921056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E3ABA-EA96-BAF4-47B1-B3F1999EF5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B39201-AD9D-3833-F61F-46FDEC98A11F}"/>
              </a:ext>
            </a:extLst>
          </p:cNvPr>
          <p:cNvSpPr>
            <a:spLocks noGrp="1" noRot="1" noChangeAspect="1"/>
          </p:cNvSpPr>
          <p:nvPr>
            <p:ph type="sldImg"/>
          </p:nvPr>
        </p:nvSpPr>
        <p:spPr>
          <a:xfrm>
            <a:off x="211138" y="619125"/>
            <a:ext cx="6435725" cy="3621088"/>
          </a:xfrm>
        </p:spPr>
      </p:sp>
      <p:sp>
        <p:nvSpPr>
          <p:cNvPr id="3" name="Notes Placeholder 2">
            <a:extLst>
              <a:ext uri="{FF2B5EF4-FFF2-40B4-BE49-F238E27FC236}">
                <a16:creationId xmlns:a16="http://schemas.microsoft.com/office/drawing/2014/main" id="{DF87A0E3-3987-A991-EA14-A511F17E1D5F}"/>
              </a:ext>
            </a:extLst>
          </p:cNvPr>
          <p:cNvSpPr>
            <a:spLocks noGrp="1"/>
          </p:cNvSpPr>
          <p:nvPr>
            <p:ph type="body" idx="1"/>
          </p:nvPr>
        </p:nvSpPr>
        <p:spPr/>
        <p:txBody>
          <a:bodyPr/>
          <a:lstStyle/>
          <a:p>
            <a:endParaRPr lang="en-US">
              <a:latin typeface="Arial"/>
              <a:cs typeface="Arial"/>
            </a:endParaRPr>
          </a:p>
        </p:txBody>
      </p:sp>
      <p:sp>
        <p:nvSpPr>
          <p:cNvPr id="4" name="Header Placeholder 3">
            <a:extLst>
              <a:ext uri="{FF2B5EF4-FFF2-40B4-BE49-F238E27FC236}">
                <a16:creationId xmlns:a16="http://schemas.microsoft.com/office/drawing/2014/main" id="{0357F86A-17FB-6B86-CB91-3F76A68BF4E6}"/>
              </a:ext>
            </a:extLst>
          </p:cNvPr>
          <p:cNvSpPr>
            <a:spLocks noGrp="1"/>
          </p:cNvSpPr>
          <p:nvPr>
            <p:ph type="hdr" sz="quarter"/>
          </p:nvPr>
        </p:nvSpPr>
        <p:spPr/>
        <p:txBody>
          <a:bodyPr/>
          <a:lstStyle/>
          <a:p>
            <a:r>
              <a:rPr lang="fr-FR"/>
              <a:t>NAME EVENT / NAME PRESENTATION</a:t>
            </a:r>
          </a:p>
        </p:txBody>
      </p:sp>
      <p:sp>
        <p:nvSpPr>
          <p:cNvPr id="5" name="Date Placeholder 4">
            <a:extLst>
              <a:ext uri="{FF2B5EF4-FFF2-40B4-BE49-F238E27FC236}">
                <a16:creationId xmlns:a16="http://schemas.microsoft.com/office/drawing/2014/main" id="{351C3790-07A0-4AA8-15D5-22A5D448ECFA}"/>
              </a:ext>
            </a:extLst>
          </p:cNvPr>
          <p:cNvSpPr>
            <a:spLocks noGrp="1"/>
          </p:cNvSpPr>
          <p:nvPr>
            <p:ph type="dt" idx="1"/>
          </p:nvPr>
        </p:nvSpPr>
        <p:spPr/>
        <p:txBody>
          <a:bodyPr/>
          <a:lstStyle/>
          <a:p>
            <a:fld id="{3701F3EA-C8BD-D544-8519-665215575D25}" type="datetime1">
              <a:rPr lang="fr-CH" smtClean="0"/>
              <a:t>25.02.25</a:t>
            </a:fld>
            <a:endParaRPr lang="fr-FR"/>
          </a:p>
        </p:txBody>
      </p:sp>
      <p:sp>
        <p:nvSpPr>
          <p:cNvPr id="6" name="Footer Placeholder 5">
            <a:extLst>
              <a:ext uri="{FF2B5EF4-FFF2-40B4-BE49-F238E27FC236}">
                <a16:creationId xmlns:a16="http://schemas.microsoft.com/office/drawing/2014/main" id="{8D5F75F6-3B1F-2F26-CF30-00FCBAB235CD}"/>
              </a:ext>
            </a:extLst>
          </p:cNvPr>
          <p:cNvSpPr>
            <a:spLocks noGrp="1"/>
          </p:cNvSpPr>
          <p:nvPr>
            <p:ph type="ftr" sz="quarter" idx="4"/>
          </p:nvPr>
        </p:nvSpPr>
        <p:spPr/>
        <p:txBody>
          <a:bodyPr/>
          <a:lstStyle/>
          <a:p>
            <a:r>
              <a:rPr lang="fr-FR"/>
              <a:t>Speaker</a:t>
            </a:r>
          </a:p>
        </p:txBody>
      </p:sp>
      <p:sp>
        <p:nvSpPr>
          <p:cNvPr id="7" name="Slide Number Placeholder 6">
            <a:extLst>
              <a:ext uri="{FF2B5EF4-FFF2-40B4-BE49-F238E27FC236}">
                <a16:creationId xmlns:a16="http://schemas.microsoft.com/office/drawing/2014/main" id="{8DE87A87-6C27-83E5-3648-A54800126358}"/>
              </a:ext>
            </a:extLst>
          </p:cNvPr>
          <p:cNvSpPr>
            <a:spLocks noGrp="1"/>
          </p:cNvSpPr>
          <p:nvPr>
            <p:ph type="sldNum" sz="quarter" idx="5"/>
          </p:nvPr>
        </p:nvSpPr>
        <p:spPr/>
        <p:txBody>
          <a:bodyPr/>
          <a:lstStyle/>
          <a:p>
            <a:fld id="{4CF50783-AAED-1941-8BCC-9F6140F0A6B1}" type="slidenum">
              <a:rPr lang="fr-FR" smtClean="0"/>
              <a:pPr/>
              <a:t>3</a:t>
            </a:fld>
            <a:endParaRPr lang="fr-FR"/>
          </a:p>
        </p:txBody>
      </p:sp>
    </p:spTree>
    <p:extLst>
      <p:ext uri="{BB962C8B-B14F-4D97-AF65-F5344CB8AC3E}">
        <p14:creationId xmlns:p14="http://schemas.microsoft.com/office/powerpoint/2010/main" val="2847707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954B7-0D50-8D8D-24B7-02EEED6D47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A9FB3A-4ABC-8E7F-E0FB-8E204D754B00}"/>
              </a:ext>
            </a:extLst>
          </p:cNvPr>
          <p:cNvSpPr>
            <a:spLocks noGrp="1" noRot="1" noChangeAspect="1"/>
          </p:cNvSpPr>
          <p:nvPr>
            <p:ph type="sldImg"/>
          </p:nvPr>
        </p:nvSpPr>
        <p:spPr>
          <a:xfrm>
            <a:off x="211138" y="619125"/>
            <a:ext cx="6435725" cy="3621088"/>
          </a:xfrm>
        </p:spPr>
      </p:sp>
      <p:sp>
        <p:nvSpPr>
          <p:cNvPr id="3" name="Notes Placeholder 2">
            <a:extLst>
              <a:ext uri="{FF2B5EF4-FFF2-40B4-BE49-F238E27FC236}">
                <a16:creationId xmlns:a16="http://schemas.microsoft.com/office/drawing/2014/main" id="{83243D24-0622-8252-1A6A-09D5D422FDF0}"/>
              </a:ext>
            </a:extLst>
          </p:cNvPr>
          <p:cNvSpPr>
            <a:spLocks noGrp="1"/>
          </p:cNvSpPr>
          <p:nvPr>
            <p:ph type="body" idx="1"/>
          </p:nvPr>
        </p:nvSpPr>
        <p:spPr/>
        <p:txBody>
          <a:bodyPr/>
          <a:lstStyle/>
          <a:p>
            <a:endParaRPr lang="en-US">
              <a:latin typeface="Arial"/>
              <a:cs typeface="Arial"/>
            </a:endParaRPr>
          </a:p>
        </p:txBody>
      </p:sp>
      <p:sp>
        <p:nvSpPr>
          <p:cNvPr id="4" name="Header Placeholder 3">
            <a:extLst>
              <a:ext uri="{FF2B5EF4-FFF2-40B4-BE49-F238E27FC236}">
                <a16:creationId xmlns:a16="http://schemas.microsoft.com/office/drawing/2014/main" id="{AF928BB6-E5E9-91E3-29B8-AED10EBFB56B}"/>
              </a:ext>
            </a:extLst>
          </p:cNvPr>
          <p:cNvSpPr>
            <a:spLocks noGrp="1"/>
          </p:cNvSpPr>
          <p:nvPr>
            <p:ph type="hdr" sz="quarter"/>
          </p:nvPr>
        </p:nvSpPr>
        <p:spPr/>
        <p:txBody>
          <a:bodyPr/>
          <a:lstStyle/>
          <a:p>
            <a:r>
              <a:rPr lang="fr-FR"/>
              <a:t>NAME EVENT / NAME PRESENTATION</a:t>
            </a:r>
          </a:p>
        </p:txBody>
      </p:sp>
      <p:sp>
        <p:nvSpPr>
          <p:cNvPr id="5" name="Date Placeholder 4">
            <a:extLst>
              <a:ext uri="{FF2B5EF4-FFF2-40B4-BE49-F238E27FC236}">
                <a16:creationId xmlns:a16="http://schemas.microsoft.com/office/drawing/2014/main" id="{411299A5-7F48-DD6A-C2F6-0DDA91A362C0}"/>
              </a:ext>
            </a:extLst>
          </p:cNvPr>
          <p:cNvSpPr>
            <a:spLocks noGrp="1"/>
          </p:cNvSpPr>
          <p:nvPr>
            <p:ph type="dt" idx="1"/>
          </p:nvPr>
        </p:nvSpPr>
        <p:spPr/>
        <p:txBody>
          <a:bodyPr/>
          <a:lstStyle/>
          <a:p>
            <a:fld id="{3701F3EA-C8BD-D544-8519-665215575D25}" type="datetime1">
              <a:rPr lang="fr-CH" smtClean="0"/>
              <a:t>25.02.25</a:t>
            </a:fld>
            <a:endParaRPr lang="fr-FR"/>
          </a:p>
        </p:txBody>
      </p:sp>
      <p:sp>
        <p:nvSpPr>
          <p:cNvPr id="6" name="Footer Placeholder 5">
            <a:extLst>
              <a:ext uri="{FF2B5EF4-FFF2-40B4-BE49-F238E27FC236}">
                <a16:creationId xmlns:a16="http://schemas.microsoft.com/office/drawing/2014/main" id="{58CA730C-F2BD-CBF1-203C-5420882941E1}"/>
              </a:ext>
            </a:extLst>
          </p:cNvPr>
          <p:cNvSpPr>
            <a:spLocks noGrp="1"/>
          </p:cNvSpPr>
          <p:nvPr>
            <p:ph type="ftr" sz="quarter" idx="4"/>
          </p:nvPr>
        </p:nvSpPr>
        <p:spPr/>
        <p:txBody>
          <a:bodyPr/>
          <a:lstStyle/>
          <a:p>
            <a:r>
              <a:rPr lang="fr-FR"/>
              <a:t>Speaker</a:t>
            </a:r>
          </a:p>
        </p:txBody>
      </p:sp>
      <p:sp>
        <p:nvSpPr>
          <p:cNvPr id="7" name="Slide Number Placeholder 6">
            <a:extLst>
              <a:ext uri="{FF2B5EF4-FFF2-40B4-BE49-F238E27FC236}">
                <a16:creationId xmlns:a16="http://schemas.microsoft.com/office/drawing/2014/main" id="{BE5226DD-9CB5-43AB-4F39-C3693B30C7B4}"/>
              </a:ext>
            </a:extLst>
          </p:cNvPr>
          <p:cNvSpPr>
            <a:spLocks noGrp="1"/>
          </p:cNvSpPr>
          <p:nvPr>
            <p:ph type="sldNum" sz="quarter" idx="5"/>
          </p:nvPr>
        </p:nvSpPr>
        <p:spPr/>
        <p:txBody>
          <a:bodyPr/>
          <a:lstStyle/>
          <a:p>
            <a:fld id="{4CF50783-AAED-1941-8BCC-9F6140F0A6B1}" type="slidenum">
              <a:rPr lang="fr-FR" smtClean="0"/>
              <a:pPr/>
              <a:t>21</a:t>
            </a:fld>
            <a:endParaRPr lang="fr-FR"/>
          </a:p>
        </p:txBody>
      </p:sp>
    </p:spTree>
    <p:extLst>
      <p:ext uri="{BB962C8B-B14F-4D97-AF65-F5344CB8AC3E}">
        <p14:creationId xmlns:p14="http://schemas.microsoft.com/office/powerpoint/2010/main" val="1632447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A32D7-B245-3E59-11A9-3FF5F3FA5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39A25F-91BD-69A1-7E56-33642F9B8EFD}"/>
              </a:ext>
            </a:extLst>
          </p:cNvPr>
          <p:cNvSpPr>
            <a:spLocks noGrp="1" noRot="1" noChangeAspect="1"/>
          </p:cNvSpPr>
          <p:nvPr>
            <p:ph type="sldImg"/>
          </p:nvPr>
        </p:nvSpPr>
        <p:spPr>
          <a:xfrm>
            <a:off x="211138" y="619125"/>
            <a:ext cx="6435725" cy="3621088"/>
          </a:xfrm>
        </p:spPr>
      </p:sp>
      <p:sp>
        <p:nvSpPr>
          <p:cNvPr id="3" name="Notes Placeholder 2">
            <a:extLst>
              <a:ext uri="{FF2B5EF4-FFF2-40B4-BE49-F238E27FC236}">
                <a16:creationId xmlns:a16="http://schemas.microsoft.com/office/drawing/2014/main" id="{BB63369F-CE75-24CC-9296-5DF1AE02D426}"/>
              </a:ext>
            </a:extLst>
          </p:cNvPr>
          <p:cNvSpPr>
            <a:spLocks noGrp="1"/>
          </p:cNvSpPr>
          <p:nvPr>
            <p:ph type="body" idx="1"/>
          </p:nvPr>
        </p:nvSpPr>
        <p:spPr/>
        <p:txBody>
          <a:bodyPr/>
          <a:lstStyle/>
          <a:p>
            <a:endParaRPr lang="en-US">
              <a:latin typeface="Arial"/>
              <a:cs typeface="Arial"/>
            </a:endParaRPr>
          </a:p>
        </p:txBody>
      </p:sp>
      <p:sp>
        <p:nvSpPr>
          <p:cNvPr id="4" name="Header Placeholder 3">
            <a:extLst>
              <a:ext uri="{FF2B5EF4-FFF2-40B4-BE49-F238E27FC236}">
                <a16:creationId xmlns:a16="http://schemas.microsoft.com/office/drawing/2014/main" id="{05177C63-FDD7-4393-1883-9D5395422930}"/>
              </a:ext>
            </a:extLst>
          </p:cNvPr>
          <p:cNvSpPr>
            <a:spLocks noGrp="1"/>
          </p:cNvSpPr>
          <p:nvPr>
            <p:ph type="hdr" sz="quarter"/>
          </p:nvPr>
        </p:nvSpPr>
        <p:spPr/>
        <p:txBody>
          <a:bodyPr/>
          <a:lstStyle/>
          <a:p>
            <a:r>
              <a:rPr lang="fr-FR"/>
              <a:t>NAME EVENT / NAME PRESENTATION</a:t>
            </a:r>
          </a:p>
        </p:txBody>
      </p:sp>
      <p:sp>
        <p:nvSpPr>
          <p:cNvPr id="5" name="Date Placeholder 4">
            <a:extLst>
              <a:ext uri="{FF2B5EF4-FFF2-40B4-BE49-F238E27FC236}">
                <a16:creationId xmlns:a16="http://schemas.microsoft.com/office/drawing/2014/main" id="{87364E6C-8B51-402F-5F9B-F8D885847D5C}"/>
              </a:ext>
            </a:extLst>
          </p:cNvPr>
          <p:cNvSpPr>
            <a:spLocks noGrp="1"/>
          </p:cNvSpPr>
          <p:nvPr>
            <p:ph type="dt" idx="1"/>
          </p:nvPr>
        </p:nvSpPr>
        <p:spPr/>
        <p:txBody>
          <a:bodyPr/>
          <a:lstStyle/>
          <a:p>
            <a:fld id="{3701F3EA-C8BD-D544-8519-665215575D25}" type="datetime1">
              <a:rPr lang="fr-CH" smtClean="0"/>
              <a:t>25.02.25</a:t>
            </a:fld>
            <a:endParaRPr lang="fr-FR"/>
          </a:p>
        </p:txBody>
      </p:sp>
      <p:sp>
        <p:nvSpPr>
          <p:cNvPr id="6" name="Footer Placeholder 5">
            <a:extLst>
              <a:ext uri="{FF2B5EF4-FFF2-40B4-BE49-F238E27FC236}">
                <a16:creationId xmlns:a16="http://schemas.microsoft.com/office/drawing/2014/main" id="{C2D7398A-97CF-3689-FA45-9C97B9C18C45}"/>
              </a:ext>
            </a:extLst>
          </p:cNvPr>
          <p:cNvSpPr>
            <a:spLocks noGrp="1"/>
          </p:cNvSpPr>
          <p:nvPr>
            <p:ph type="ftr" sz="quarter" idx="4"/>
          </p:nvPr>
        </p:nvSpPr>
        <p:spPr/>
        <p:txBody>
          <a:bodyPr/>
          <a:lstStyle/>
          <a:p>
            <a:r>
              <a:rPr lang="fr-FR"/>
              <a:t>Speaker</a:t>
            </a:r>
          </a:p>
        </p:txBody>
      </p:sp>
      <p:sp>
        <p:nvSpPr>
          <p:cNvPr id="7" name="Slide Number Placeholder 6">
            <a:extLst>
              <a:ext uri="{FF2B5EF4-FFF2-40B4-BE49-F238E27FC236}">
                <a16:creationId xmlns:a16="http://schemas.microsoft.com/office/drawing/2014/main" id="{93372297-A004-BABC-422D-7E89D15BD8A7}"/>
              </a:ext>
            </a:extLst>
          </p:cNvPr>
          <p:cNvSpPr>
            <a:spLocks noGrp="1"/>
          </p:cNvSpPr>
          <p:nvPr>
            <p:ph type="sldNum" sz="quarter" idx="5"/>
          </p:nvPr>
        </p:nvSpPr>
        <p:spPr/>
        <p:txBody>
          <a:bodyPr/>
          <a:lstStyle/>
          <a:p>
            <a:fld id="{4CF50783-AAED-1941-8BCC-9F6140F0A6B1}" type="slidenum">
              <a:rPr lang="fr-FR" smtClean="0"/>
              <a:pPr/>
              <a:t>22</a:t>
            </a:fld>
            <a:endParaRPr lang="fr-FR"/>
          </a:p>
        </p:txBody>
      </p:sp>
    </p:spTree>
    <p:extLst>
      <p:ext uri="{BB962C8B-B14F-4D97-AF65-F5344CB8AC3E}">
        <p14:creationId xmlns:p14="http://schemas.microsoft.com/office/powerpoint/2010/main" val="3798367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47252-44DD-D12B-3C5E-A1B8563028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A3813D-C15D-0D5B-8E51-BA10C55E8291}"/>
              </a:ext>
            </a:extLst>
          </p:cNvPr>
          <p:cNvSpPr>
            <a:spLocks noGrp="1" noRot="1" noChangeAspect="1"/>
          </p:cNvSpPr>
          <p:nvPr>
            <p:ph type="sldImg"/>
          </p:nvPr>
        </p:nvSpPr>
        <p:spPr>
          <a:xfrm>
            <a:off x="211138" y="619125"/>
            <a:ext cx="6435725" cy="3621088"/>
          </a:xfrm>
        </p:spPr>
      </p:sp>
      <p:sp>
        <p:nvSpPr>
          <p:cNvPr id="3" name="Notes Placeholder 2">
            <a:extLst>
              <a:ext uri="{FF2B5EF4-FFF2-40B4-BE49-F238E27FC236}">
                <a16:creationId xmlns:a16="http://schemas.microsoft.com/office/drawing/2014/main" id="{29856DFA-79A7-320B-DD6B-51FAE5E6A4F5}"/>
              </a:ext>
            </a:extLst>
          </p:cNvPr>
          <p:cNvSpPr>
            <a:spLocks noGrp="1"/>
          </p:cNvSpPr>
          <p:nvPr>
            <p:ph type="body" idx="1"/>
          </p:nvPr>
        </p:nvSpPr>
        <p:spPr/>
        <p:txBody>
          <a:bodyPr/>
          <a:lstStyle/>
          <a:p>
            <a:endParaRPr lang="en-US">
              <a:latin typeface="Arial"/>
              <a:cs typeface="Arial"/>
            </a:endParaRPr>
          </a:p>
        </p:txBody>
      </p:sp>
      <p:sp>
        <p:nvSpPr>
          <p:cNvPr id="4" name="Header Placeholder 3">
            <a:extLst>
              <a:ext uri="{FF2B5EF4-FFF2-40B4-BE49-F238E27FC236}">
                <a16:creationId xmlns:a16="http://schemas.microsoft.com/office/drawing/2014/main" id="{8D490961-4D76-07F4-1715-E19000778384}"/>
              </a:ext>
            </a:extLst>
          </p:cNvPr>
          <p:cNvSpPr>
            <a:spLocks noGrp="1"/>
          </p:cNvSpPr>
          <p:nvPr>
            <p:ph type="hdr" sz="quarter"/>
          </p:nvPr>
        </p:nvSpPr>
        <p:spPr/>
        <p:txBody>
          <a:bodyPr/>
          <a:lstStyle/>
          <a:p>
            <a:r>
              <a:rPr lang="fr-FR"/>
              <a:t>NAME EVENT / NAME PRESENTATION</a:t>
            </a:r>
          </a:p>
        </p:txBody>
      </p:sp>
      <p:sp>
        <p:nvSpPr>
          <p:cNvPr id="5" name="Date Placeholder 4">
            <a:extLst>
              <a:ext uri="{FF2B5EF4-FFF2-40B4-BE49-F238E27FC236}">
                <a16:creationId xmlns:a16="http://schemas.microsoft.com/office/drawing/2014/main" id="{77F49566-C2E2-1327-3B55-5DB508BED936}"/>
              </a:ext>
            </a:extLst>
          </p:cNvPr>
          <p:cNvSpPr>
            <a:spLocks noGrp="1"/>
          </p:cNvSpPr>
          <p:nvPr>
            <p:ph type="dt" idx="1"/>
          </p:nvPr>
        </p:nvSpPr>
        <p:spPr/>
        <p:txBody>
          <a:bodyPr/>
          <a:lstStyle/>
          <a:p>
            <a:fld id="{3701F3EA-C8BD-D544-8519-665215575D25}" type="datetime1">
              <a:rPr lang="fr-CH" smtClean="0"/>
              <a:t>25.02.25</a:t>
            </a:fld>
            <a:endParaRPr lang="fr-FR"/>
          </a:p>
        </p:txBody>
      </p:sp>
      <p:sp>
        <p:nvSpPr>
          <p:cNvPr id="6" name="Footer Placeholder 5">
            <a:extLst>
              <a:ext uri="{FF2B5EF4-FFF2-40B4-BE49-F238E27FC236}">
                <a16:creationId xmlns:a16="http://schemas.microsoft.com/office/drawing/2014/main" id="{F5AB298C-B7B9-5FDE-220E-05BD75D9C890}"/>
              </a:ext>
            </a:extLst>
          </p:cNvPr>
          <p:cNvSpPr>
            <a:spLocks noGrp="1"/>
          </p:cNvSpPr>
          <p:nvPr>
            <p:ph type="ftr" sz="quarter" idx="4"/>
          </p:nvPr>
        </p:nvSpPr>
        <p:spPr/>
        <p:txBody>
          <a:bodyPr/>
          <a:lstStyle/>
          <a:p>
            <a:r>
              <a:rPr lang="fr-FR"/>
              <a:t>Speaker</a:t>
            </a:r>
          </a:p>
        </p:txBody>
      </p:sp>
      <p:sp>
        <p:nvSpPr>
          <p:cNvPr id="7" name="Slide Number Placeholder 6">
            <a:extLst>
              <a:ext uri="{FF2B5EF4-FFF2-40B4-BE49-F238E27FC236}">
                <a16:creationId xmlns:a16="http://schemas.microsoft.com/office/drawing/2014/main" id="{6177BE62-0CDD-F929-9A70-27ADBFDF325D}"/>
              </a:ext>
            </a:extLst>
          </p:cNvPr>
          <p:cNvSpPr>
            <a:spLocks noGrp="1"/>
          </p:cNvSpPr>
          <p:nvPr>
            <p:ph type="sldNum" sz="quarter" idx="5"/>
          </p:nvPr>
        </p:nvSpPr>
        <p:spPr/>
        <p:txBody>
          <a:bodyPr/>
          <a:lstStyle/>
          <a:p>
            <a:fld id="{4CF50783-AAED-1941-8BCC-9F6140F0A6B1}" type="slidenum">
              <a:rPr lang="fr-FR" smtClean="0"/>
              <a:pPr/>
              <a:t>23</a:t>
            </a:fld>
            <a:endParaRPr lang="fr-FR"/>
          </a:p>
        </p:txBody>
      </p:sp>
    </p:spTree>
    <p:extLst>
      <p:ext uri="{BB962C8B-B14F-4D97-AF65-F5344CB8AC3E}">
        <p14:creationId xmlns:p14="http://schemas.microsoft.com/office/powerpoint/2010/main" val="353665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F828D-9D0C-5C93-73E1-040AD42F9D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0326A3-C2DE-92FB-727C-A3274FB83F3B}"/>
              </a:ext>
            </a:extLst>
          </p:cNvPr>
          <p:cNvSpPr>
            <a:spLocks noGrp="1" noRot="1" noChangeAspect="1"/>
          </p:cNvSpPr>
          <p:nvPr>
            <p:ph type="sldImg"/>
          </p:nvPr>
        </p:nvSpPr>
        <p:spPr>
          <a:xfrm>
            <a:off x="211138" y="619125"/>
            <a:ext cx="6435725" cy="3621088"/>
          </a:xfrm>
        </p:spPr>
      </p:sp>
      <p:sp>
        <p:nvSpPr>
          <p:cNvPr id="3" name="Notes Placeholder 2">
            <a:extLst>
              <a:ext uri="{FF2B5EF4-FFF2-40B4-BE49-F238E27FC236}">
                <a16:creationId xmlns:a16="http://schemas.microsoft.com/office/drawing/2014/main" id="{62ED2C76-D9A6-A91F-6CCB-0E20E88D6BD4}"/>
              </a:ext>
            </a:extLst>
          </p:cNvPr>
          <p:cNvSpPr>
            <a:spLocks noGrp="1"/>
          </p:cNvSpPr>
          <p:nvPr>
            <p:ph type="body" idx="1"/>
          </p:nvPr>
        </p:nvSpPr>
        <p:spPr/>
        <p:txBody>
          <a:bodyPr/>
          <a:lstStyle/>
          <a:p>
            <a:endParaRPr lang="en-US">
              <a:latin typeface="Arial"/>
              <a:cs typeface="Arial"/>
            </a:endParaRPr>
          </a:p>
        </p:txBody>
      </p:sp>
      <p:sp>
        <p:nvSpPr>
          <p:cNvPr id="4" name="Header Placeholder 3">
            <a:extLst>
              <a:ext uri="{FF2B5EF4-FFF2-40B4-BE49-F238E27FC236}">
                <a16:creationId xmlns:a16="http://schemas.microsoft.com/office/drawing/2014/main" id="{6089EC29-3B02-98D9-EF42-12964B971AAC}"/>
              </a:ext>
            </a:extLst>
          </p:cNvPr>
          <p:cNvSpPr>
            <a:spLocks noGrp="1"/>
          </p:cNvSpPr>
          <p:nvPr>
            <p:ph type="hdr" sz="quarter"/>
          </p:nvPr>
        </p:nvSpPr>
        <p:spPr/>
        <p:txBody>
          <a:bodyPr/>
          <a:lstStyle/>
          <a:p>
            <a:r>
              <a:rPr lang="fr-FR"/>
              <a:t>NAME EVENT / NAME PRESENTATION</a:t>
            </a:r>
          </a:p>
        </p:txBody>
      </p:sp>
      <p:sp>
        <p:nvSpPr>
          <p:cNvPr id="5" name="Date Placeholder 4">
            <a:extLst>
              <a:ext uri="{FF2B5EF4-FFF2-40B4-BE49-F238E27FC236}">
                <a16:creationId xmlns:a16="http://schemas.microsoft.com/office/drawing/2014/main" id="{D6E00F0B-506D-3B08-AB57-93001213E4B4}"/>
              </a:ext>
            </a:extLst>
          </p:cNvPr>
          <p:cNvSpPr>
            <a:spLocks noGrp="1"/>
          </p:cNvSpPr>
          <p:nvPr>
            <p:ph type="dt" idx="1"/>
          </p:nvPr>
        </p:nvSpPr>
        <p:spPr/>
        <p:txBody>
          <a:bodyPr/>
          <a:lstStyle/>
          <a:p>
            <a:fld id="{3701F3EA-C8BD-D544-8519-665215575D25}" type="datetime1">
              <a:rPr lang="fr-CH" smtClean="0"/>
              <a:t>25.02.25</a:t>
            </a:fld>
            <a:endParaRPr lang="fr-FR"/>
          </a:p>
        </p:txBody>
      </p:sp>
      <p:sp>
        <p:nvSpPr>
          <p:cNvPr id="6" name="Footer Placeholder 5">
            <a:extLst>
              <a:ext uri="{FF2B5EF4-FFF2-40B4-BE49-F238E27FC236}">
                <a16:creationId xmlns:a16="http://schemas.microsoft.com/office/drawing/2014/main" id="{EF45B490-8B78-836D-3CC2-0CB96CD1CE60}"/>
              </a:ext>
            </a:extLst>
          </p:cNvPr>
          <p:cNvSpPr>
            <a:spLocks noGrp="1"/>
          </p:cNvSpPr>
          <p:nvPr>
            <p:ph type="ftr" sz="quarter" idx="4"/>
          </p:nvPr>
        </p:nvSpPr>
        <p:spPr/>
        <p:txBody>
          <a:bodyPr/>
          <a:lstStyle/>
          <a:p>
            <a:r>
              <a:rPr lang="fr-FR"/>
              <a:t>Speaker</a:t>
            </a:r>
          </a:p>
        </p:txBody>
      </p:sp>
      <p:sp>
        <p:nvSpPr>
          <p:cNvPr id="7" name="Slide Number Placeholder 6">
            <a:extLst>
              <a:ext uri="{FF2B5EF4-FFF2-40B4-BE49-F238E27FC236}">
                <a16:creationId xmlns:a16="http://schemas.microsoft.com/office/drawing/2014/main" id="{D0342B2A-EBF5-DA45-779F-2DFAE89959DE}"/>
              </a:ext>
            </a:extLst>
          </p:cNvPr>
          <p:cNvSpPr>
            <a:spLocks noGrp="1"/>
          </p:cNvSpPr>
          <p:nvPr>
            <p:ph type="sldNum" sz="quarter" idx="5"/>
          </p:nvPr>
        </p:nvSpPr>
        <p:spPr/>
        <p:txBody>
          <a:bodyPr/>
          <a:lstStyle/>
          <a:p>
            <a:fld id="{4CF50783-AAED-1941-8BCC-9F6140F0A6B1}" type="slidenum">
              <a:rPr lang="fr-FR" smtClean="0"/>
              <a:pPr/>
              <a:t>24</a:t>
            </a:fld>
            <a:endParaRPr lang="fr-FR"/>
          </a:p>
        </p:txBody>
      </p:sp>
    </p:spTree>
    <p:extLst>
      <p:ext uri="{BB962C8B-B14F-4D97-AF65-F5344CB8AC3E}">
        <p14:creationId xmlns:p14="http://schemas.microsoft.com/office/powerpoint/2010/main" val="2651040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B1D8E-14EF-89EC-2DEE-257054BE63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64A87E-160F-5E3A-37C3-8DDF78A7610A}"/>
              </a:ext>
            </a:extLst>
          </p:cNvPr>
          <p:cNvSpPr>
            <a:spLocks noGrp="1" noRot="1" noChangeAspect="1"/>
          </p:cNvSpPr>
          <p:nvPr>
            <p:ph type="sldImg"/>
          </p:nvPr>
        </p:nvSpPr>
        <p:spPr>
          <a:xfrm>
            <a:off x="211138" y="619125"/>
            <a:ext cx="6435725" cy="3621088"/>
          </a:xfrm>
        </p:spPr>
      </p:sp>
      <p:sp>
        <p:nvSpPr>
          <p:cNvPr id="3" name="Notes Placeholder 2">
            <a:extLst>
              <a:ext uri="{FF2B5EF4-FFF2-40B4-BE49-F238E27FC236}">
                <a16:creationId xmlns:a16="http://schemas.microsoft.com/office/drawing/2014/main" id="{F4531046-C6D3-E142-1801-2431AE9FAB0B}"/>
              </a:ext>
            </a:extLst>
          </p:cNvPr>
          <p:cNvSpPr>
            <a:spLocks noGrp="1"/>
          </p:cNvSpPr>
          <p:nvPr>
            <p:ph type="body" idx="1"/>
          </p:nvPr>
        </p:nvSpPr>
        <p:spPr/>
        <p:txBody>
          <a:bodyPr/>
          <a:lstStyle/>
          <a:p>
            <a:endParaRPr lang="en-US">
              <a:latin typeface="Arial"/>
              <a:cs typeface="Arial"/>
            </a:endParaRPr>
          </a:p>
        </p:txBody>
      </p:sp>
      <p:sp>
        <p:nvSpPr>
          <p:cNvPr id="4" name="Header Placeholder 3">
            <a:extLst>
              <a:ext uri="{FF2B5EF4-FFF2-40B4-BE49-F238E27FC236}">
                <a16:creationId xmlns:a16="http://schemas.microsoft.com/office/drawing/2014/main" id="{37DF4AC9-9D63-0494-66BD-C9D64454E84F}"/>
              </a:ext>
            </a:extLst>
          </p:cNvPr>
          <p:cNvSpPr>
            <a:spLocks noGrp="1"/>
          </p:cNvSpPr>
          <p:nvPr>
            <p:ph type="hdr" sz="quarter"/>
          </p:nvPr>
        </p:nvSpPr>
        <p:spPr/>
        <p:txBody>
          <a:bodyPr/>
          <a:lstStyle/>
          <a:p>
            <a:r>
              <a:rPr lang="fr-FR"/>
              <a:t>NAME EVENT / NAME PRESENTATION</a:t>
            </a:r>
          </a:p>
        </p:txBody>
      </p:sp>
      <p:sp>
        <p:nvSpPr>
          <p:cNvPr id="5" name="Date Placeholder 4">
            <a:extLst>
              <a:ext uri="{FF2B5EF4-FFF2-40B4-BE49-F238E27FC236}">
                <a16:creationId xmlns:a16="http://schemas.microsoft.com/office/drawing/2014/main" id="{8089B11E-37D4-15F5-E093-D2B337D4905A}"/>
              </a:ext>
            </a:extLst>
          </p:cNvPr>
          <p:cNvSpPr>
            <a:spLocks noGrp="1"/>
          </p:cNvSpPr>
          <p:nvPr>
            <p:ph type="dt" idx="1"/>
          </p:nvPr>
        </p:nvSpPr>
        <p:spPr/>
        <p:txBody>
          <a:bodyPr/>
          <a:lstStyle/>
          <a:p>
            <a:fld id="{3701F3EA-C8BD-D544-8519-665215575D25}" type="datetime1">
              <a:rPr lang="fr-CH" smtClean="0"/>
              <a:t>25.02.25</a:t>
            </a:fld>
            <a:endParaRPr lang="fr-FR"/>
          </a:p>
        </p:txBody>
      </p:sp>
      <p:sp>
        <p:nvSpPr>
          <p:cNvPr id="6" name="Footer Placeholder 5">
            <a:extLst>
              <a:ext uri="{FF2B5EF4-FFF2-40B4-BE49-F238E27FC236}">
                <a16:creationId xmlns:a16="http://schemas.microsoft.com/office/drawing/2014/main" id="{03763FB0-3377-4EA6-6EEF-FC6858A6C835}"/>
              </a:ext>
            </a:extLst>
          </p:cNvPr>
          <p:cNvSpPr>
            <a:spLocks noGrp="1"/>
          </p:cNvSpPr>
          <p:nvPr>
            <p:ph type="ftr" sz="quarter" idx="4"/>
          </p:nvPr>
        </p:nvSpPr>
        <p:spPr/>
        <p:txBody>
          <a:bodyPr/>
          <a:lstStyle/>
          <a:p>
            <a:r>
              <a:rPr lang="fr-FR"/>
              <a:t>Speaker</a:t>
            </a:r>
          </a:p>
        </p:txBody>
      </p:sp>
      <p:sp>
        <p:nvSpPr>
          <p:cNvPr id="7" name="Slide Number Placeholder 6">
            <a:extLst>
              <a:ext uri="{FF2B5EF4-FFF2-40B4-BE49-F238E27FC236}">
                <a16:creationId xmlns:a16="http://schemas.microsoft.com/office/drawing/2014/main" id="{5AF29758-F87B-E38B-B261-1126C8A1C469}"/>
              </a:ext>
            </a:extLst>
          </p:cNvPr>
          <p:cNvSpPr>
            <a:spLocks noGrp="1"/>
          </p:cNvSpPr>
          <p:nvPr>
            <p:ph type="sldNum" sz="quarter" idx="5"/>
          </p:nvPr>
        </p:nvSpPr>
        <p:spPr/>
        <p:txBody>
          <a:bodyPr/>
          <a:lstStyle/>
          <a:p>
            <a:fld id="{4CF50783-AAED-1941-8BCC-9F6140F0A6B1}" type="slidenum">
              <a:rPr lang="fr-FR" smtClean="0"/>
              <a:pPr/>
              <a:t>25</a:t>
            </a:fld>
            <a:endParaRPr lang="fr-FR"/>
          </a:p>
        </p:txBody>
      </p:sp>
    </p:spTree>
    <p:extLst>
      <p:ext uri="{BB962C8B-B14F-4D97-AF65-F5344CB8AC3E}">
        <p14:creationId xmlns:p14="http://schemas.microsoft.com/office/powerpoint/2010/main" val="1022077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B3FAF-D522-C3CD-6538-37B3A6CC23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7BB9E1-448D-45CE-D0C6-32850935128A}"/>
              </a:ext>
            </a:extLst>
          </p:cNvPr>
          <p:cNvSpPr>
            <a:spLocks noGrp="1" noRot="1" noChangeAspect="1"/>
          </p:cNvSpPr>
          <p:nvPr>
            <p:ph type="sldImg"/>
          </p:nvPr>
        </p:nvSpPr>
        <p:spPr>
          <a:xfrm>
            <a:off x="211138" y="619125"/>
            <a:ext cx="6435725" cy="3621088"/>
          </a:xfrm>
        </p:spPr>
      </p:sp>
      <p:sp>
        <p:nvSpPr>
          <p:cNvPr id="3" name="Notes Placeholder 2">
            <a:extLst>
              <a:ext uri="{FF2B5EF4-FFF2-40B4-BE49-F238E27FC236}">
                <a16:creationId xmlns:a16="http://schemas.microsoft.com/office/drawing/2014/main" id="{B910902A-17A4-09C6-D42F-847D15B9D44C}"/>
              </a:ext>
            </a:extLst>
          </p:cNvPr>
          <p:cNvSpPr>
            <a:spLocks noGrp="1"/>
          </p:cNvSpPr>
          <p:nvPr>
            <p:ph type="body" idx="1"/>
          </p:nvPr>
        </p:nvSpPr>
        <p:spPr/>
        <p:txBody>
          <a:bodyPr/>
          <a:lstStyle/>
          <a:p>
            <a:endParaRPr lang="en-US">
              <a:latin typeface="Arial"/>
              <a:cs typeface="Arial"/>
            </a:endParaRPr>
          </a:p>
        </p:txBody>
      </p:sp>
      <p:sp>
        <p:nvSpPr>
          <p:cNvPr id="4" name="Header Placeholder 3">
            <a:extLst>
              <a:ext uri="{FF2B5EF4-FFF2-40B4-BE49-F238E27FC236}">
                <a16:creationId xmlns:a16="http://schemas.microsoft.com/office/drawing/2014/main" id="{9EBF0F5E-1401-9C65-B1F1-92E2AAE5B7F0}"/>
              </a:ext>
            </a:extLst>
          </p:cNvPr>
          <p:cNvSpPr>
            <a:spLocks noGrp="1"/>
          </p:cNvSpPr>
          <p:nvPr>
            <p:ph type="hdr" sz="quarter"/>
          </p:nvPr>
        </p:nvSpPr>
        <p:spPr/>
        <p:txBody>
          <a:bodyPr/>
          <a:lstStyle/>
          <a:p>
            <a:r>
              <a:rPr lang="fr-FR"/>
              <a:t>NAME EVENT / NAME PRESENTATION</a:t>
            </a:r>
          </a:p>
        </p:txBody>
      </p:sp>
      <p:sp>
        <p:nvSpPr>
          <p:cNvPr id="5" name="Date Placeholder 4">
            <a:extLst>
              <a:ext uri="{FF2B5EF4-FFF2-40B4-BE49-F238E27FC236}">
                <a16:creationId xmlns:a16="http://schemas.microsoft.com/office/drawing/2014/main" id="{FBD4628D-247D-F044-510D-ABD1A126CEA7}"/>
              </a:ext>
            </a:extLst>
          </p:cNvPr>
          <p:cNvSpPr>
            <a:spLocks noGrp="1"/>
          </p:cNvSpPr>
          <p:nvPr>
            <p:ph type="dt" idx="1"/>
          </p:nvPr>
        </p:nvSpPr>
        <p:spPr/>
        <p:txBody>
          <a:bodyPr/>
          <a:lstStyle/>
          <a:p>
            <a:fld id="{3701F3EA-C8BD-D544-8519-665215575D25}" type="datetime1">
              <a:rPr lang="fr-CH" smtClean="0"/>
              <a:t>25.02.25</a:t>
            </a:fld>
            <a:endParaRPr lang="fr-FR"/>
          </a:p>
        </p:txBody>
      </p:sp>
      <p:sp>
        <p:nvSpPr>
          <p:cNvPr id="6" name="Footer Placeholder 5">
            <a:extLst>
              <a:ext uri="{FF2B5EF4-FFF2-40B4-BE49-F238E27FC236}">
                <a16:creationId xmlns:a16="http://schemas.microsoft.com/office/drawing/2014/main" id="{E99BB08D-F516-57EF-52DF-C5C7D4DB7C46}"/>
              </a:ext>
            </a:extLst>
          </p:cNvPr>
          <p:cNvSpPr>
            <a:spLocks noGrp="1"/>
          </p:cNvSpPr>
          <p:nvPr>
            <p:ph type="ftr" sz="quarter" idx="4"/>
          </p:nvPr>
        </p:nvSpPr>
        <p:spPr/>
        <p:txBody>
          <a:bodyPr/>
          <a:lstStyle/>
          <a:p>
            <a:r>
              <a:rPr lang="fr-FR"/>
              <a:t>Speaker</a:t>
            </a:r>
          </a:p>
        </p:txBody>
      </p:sp>
      <p:sp>
        <p:nvSpPr>
          <p:cNvPr id="7" name="Slide Number Placeholder 6">
            <a:extLst>
              <a:ext uri="{FF2B5EF4-FFF2-40B4-BE49-F238E27FC236}">
                <a16:creationId xmlns:a16="http://schemas.microsoft.com/office/drawing/2014/main" id="{E2F8EF03-524B-1140-2DFD-3F51BB5997E8}"/>
              </a:ext>
            </a:extLst>
          </p:cNvPr>
          <p:cNvSpPr>
            <a:spLocks noGrp="1"/>
          </p:cNvSpPr>
          <p:nvPr>
            <p:ph type="sldNum" sz="quarter" idx="5"/>
          </p:nvPr>
        </p:nvSpPr>
        <p:spPr/>
        <p:txBody>
          <a:bodyPr/>
          <a:lstStyle/>
          <a:p>
            <a:fld id="{4CF50783-AAED-1941-8BCC-9F6140F0A6B1}" type="slidenum">
              <a:rPr lang="fr-FR" smtClean="0"/>
              <a:pPr/>
              <a:t>26</a:t>
            </a:fld>
            <a:endParaRPr lang="fr-FR"/>
          </a:p>
        </p:txBody>
      </p:sp>
    </p:spTree>
    <p:extLst>
      <p:ext uri="{BB962C8B-B14F-4D97-AF65-F5344CB8AC3E}">
        <p14:creationId xmlns:p14="http://schemas.microsoft.com/office/powerpoint/2010/main" val="628530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5F5E1-7C8C-9623-4D79-5FBF97D1C7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7C28B1-87C6-75D1-5028-96BF53BD7AB8}"/>
              </a:ext>
            </a:extLst>
          </p:cNvPr>
          <p:cNvSpPr>
            <a:spLocks noGrp="1" noRot="1" noChangeAspect="1"/>
          </p:cNvSpPr>
          <p:nvPr>
            <p:ph type="sldImg"/>
          </p:nvPr>
        </p:nvSpPr>
        <p:spPr>
          <a:xfrm>
            <a:off x="211138" y="619125"/>
            <a:ext cx="6435725" cy="3621088"/>
          </a:xfrm>
        </p:spPr>
      </p:sp>
      <p:sp>
        <p:nvSpPr>
          <p:cNvPr id="3" name="Notes Placeholder 2">
            <a:extLst>
              <a:ext uri="{FF2B5EF4-FFF2-40B4-BE49-F238E27FC236}">
                <a16:creationId xmlns:a16="http://schemas.microsoft.com/office/drawing/2014/main" id="{E2E6869B-9211-CD71-0B2D-6975B0710446}"/>
              </a:ext>
            </a:extLst>
          </p:cNvPr>
          <p:cNvSpPr>
            <a:spLocks noGrp="1"/>
          </p:cNvSpPr>
          <p:nvPr>
            <p:ph type="body" idx="1"/>
          </p:nvPr>
        </p:nvSpPr>
        <p:spPr/>
        <p:txBody>
          <a:bodyPr/>
          <a:lstStyle/>
          <a:p>
            <a:endParaRPr lang="en-US">
              <a:latin typeface="Arial"/>
              <a:cs typeface="Arial"/>
            </a:endParaRPr>
          </a:p>
        </p:txBody>
      </p:sp>
      <p:sp>
        <p:nvSpPr>
          <p:cNvPr id="4" name="Header Placeholder 3">
            <a:extLst>
              <a:ext uri="{FF2B5EF4-FFF2-40B4-BE49-F238E27FC236}">
                <a16:creationId xmlns:a16="http://schemas.microsoft.com/office/drawing/2014/main" id="{1A9A38FF-B708-019E-4C36-BC8BEE7933DC}"/>
              </a:ext>
            </a:extLst>
          </p:cNvPr>
          <p:cNvSpPr>
            <a:spLocks noGrp="1"/>
          </p:cNvSpPr>
          <p:nvPr>
            <p:ph type="hdr" sz="quarter"/>
          </p:nvPr>
        </p:nvSpPr>
        <p:spPr/>
        <p:txBody>
          <a:bodyPr/>
          <a:lstStyle/>
          <a:p>
            <a:r>
              <a:rPr lang="fr-FR"/>
              <a:t>NAME EVENT / NAME PRESENTATION</a:t>
            </a:r>
          </a:p>
        </p:txBody>
      </p:sp>
      <p:sp>
        <p:nvSpPr>
          <p:cNvPr id="5" name="Date Placeholder 4">
            <a:extLst>
              <a:ext uri="{FF2B5EF4-FFF2-40B4-BE49-F238E27FC236}">
                <a16:creationId xmlns:a16="http://schemas.microsoft.com/office/drawing/2014/main" id="{03FE25AF-E56C-1C3E-0B13-304C04A0658F}"/>
              </a:ext>
            </a:extLst>
          </p:cNvPr>
          <p:cNvSpPr>
            <a:spLocks noGrp="1"/>
          </p:cNvSpPr>
          <p:nvPr>
            <p:ph type="dt" idx="1"/>
          </p:nvPr>
        </p:nvSpPr>
        <p:spPr/>
        <p:txBody>
          <a:bodyPr/>
          <a:lstStyle/>
          <a:p>
            <a:fld id="{3701F3EA-C8BD-D544-8519-665215575D25}" type="datetime1">
              <a:rPr lang="fr-CH" smtClean="0"/>
              <a:t>25.02.25</a:t>
            </a:fld>
            <a:endParaRPr lang="fr-FR"/>
          </a:p>
        </p:txBody>
      </p:sp>
      <p:sp>
        <p:nvSpPr>
          <p:cNvPr id="6" name="Footer Placeholder 5">
            <a:extLst>
              <a:ext uri="{FF2B5EF4-FFF2-40B4-BE49-F238E27FC236}">
                <a16:creationId xmlns:a16="http://schemas.microsoft.com/office/drawing/2014/main" id="{805A5B73-7E77-6FE9-3D44-A2BCA18F8421}"/>
              </a:ext>
            </a:extLst>
          </p:cNvPr>
          <p:cNvSpPr>
            <a:spLocks noGrp="1"/>
          </p:cNvSpPr>
          <p:nvPr>
            <p:ph type="ftr" sz="quarter" idx="4"/>
          </p:nvPr>
        </p:nvSpPr>
        <p:spPr/>
        <p:txBody>
          <a:bodyPr/>
          <a:lstStyle/>
          <a:p>
            <a:r>
              <a:rPr lang="fr-FR"/>
              <a:t>Speaker</a:t>
            </a:r>
          </a:p>
        </p:txBody>
      </p:sp>
      <p:sp>
        <p:nvSpPr>
          <p:cNvPr id="7" name="Slide Number Placeholder 6">
            <a:extLst>
              <a:ext uri="{FF2B5EF4-FFF2-40B4-BE49-F238E27FC236}">
                <a16:creationId xmlns:a16="http://schemas.microsoft.com/office/drawing/2014/main" id="{ACC51917-0FA0-26C7-8E50-4E22891621E0}"/>
              </a:ext>
            </a:extLst>
          </p:cNvPr>
          <p:cNvSpPr>
            <a:spLocks noGrp="1"/>
          </p:cNvSpPr>
          <p:nvPr>
            <p:ph type="sldNum" sz="quarter" idx="5"/>
          </p:nvPr>
        </p:nvSpPr>
        <p:spPr/>
        <p:txBody>
          <a:bodyPr/>
          <a:lstStyle/>
          <a:p>
            <a:fld id="{4CF50783-AAED-1941-8BCC-9F6140F0A6B1}" type="slidenum">
              <a:rPr lang="fr-FR" smtClean="0"/>
              <a:pPr/>
              <a:t>27</a:t>
            </a:fld>
            <a:endParaRPr lang="fr-FR"/>
          </a:p>
        </p:txBody>
      </p:sp>
    </p:spTree>
    <p:extLst>
      <p:ext uri="{BB962C8B-B14F-4D97-AF65-F5344CB8AC3E}">
        <p14:creationId xmlns:p14="http://schemas.microsoft.com/office/powerpoint/2010/main" val="4067031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278AE-4F05-E668-1FF2-0C3ED5F728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E7782-62A7-E201-E45A-00BCD1A0114F}"/>
              </a:ext>
            </a:extLst>
          </p:cNvPr>
          <p:cNvSpPr>
            <a:spLocks noGrp="1" noRot="1" noChangeAspect="1"/>
          </p:cNvSpPr>
          <p:nvPr>
            <p:ph type="sldImg"/>
          </p:nvPr>
        </p:nvSpPr>
        <p:spPr>
          <a:xfrm>
            <a:off x="211138" y="619125"/>
            <a:ext cx="6435725" cy="3621088"/>
          </a:xfrm>
        </p:spPr>
      </p:sp>
      <p:sp>
        <p:nvSpPr>
          <p:cNvPr id="3" name="Notes Placeholder 2">
            <a:extLst>
              <a:ext uri="{FF2B5EF4-FFF2-40B4-BE49-F238E27FC236}">
                <a16:creationId xmlns:a16="http://schemas.microsoft.com/office/drawing/2014/main" id="{911227F1-BDE8-B5E7-9B3F-3C594FC31884}"/>
              </a:ext>
            </a:extLst>
          </p:cNvPr>
          <p:cNvSpPr>
            <a:spLocks noGrp="1"/>
          </p:cNvSpPr>
          <p:nvPr>
            <p:ph type="body" idx="1"/>
          </p:nvPr>
        </p:nvSpPr>
        <p:spPr/>
        <p:txBody>
          <a:bodyPr/>
          <a:lstStyle/>
          <a:p>
            <a:endParaRPr lang="en-US">
              <a:latin typeface="Arial"/>
              <a:cs typeface="Arial"/>
            </a:endParaRPr>
          </a:p>
        </p:txBody>
      </p:sp>
      <p:sp>
        <p:nvSpPr>
          <p:cNvPr id="4" name="Header Placeholder 3">
            <a:extLst>
              <a:ext uri="{FF2B5EF4-FFF2-40B4-BE49-F238E27FC236}">
                <a16:creationId xmlns:a16="http://schemas.microsoft.com/office/drawing/2014/main" id="{14945643-5481-4735-C6B5-11EED1E7904D}"/>
              </a:ext>
            </a:extLst>
          </p:cNvPr>
          <p:cNvSpPr>
            <a:spLocks noGrp="1"/>
          </p:cNvSpPr>
          <p:nvPr>
            <p:ph type="hdr" sz="quarter"/>
          </p:nvPr>
        </p:nvSpPr>
        <p:spPr/>
        <p:txBody>
          <a:bodyPr/>
          <a:lstStyle/>
          <a:p>
            <a:r>
              <a:rPr lang="fr-FR"/>
              <a:t>NAME EVENT / NAME PRESENTATION</a:t>
            </a:r>
          </a:p>
        </p:txBody>
      </p:sp>
      <p:sp>
        <p:nvSpPr>
          <p:cNvPr id="5" name="Date Placeholder 4">
            <a:extLst>
              <a:ext uri="{FF2B5EF4-FFF2-40B4-BE49-F238E27FC236}">
                <a16:creationId xmlns:a16="http://schemas.microsoft.com/office/drawing/2014/main" id="{D72D7FB1-DE75-6539-2A41-8B4EBB385A4D}"/>
              </a:ext>
            </a:extLst>
          </p:cNvPr>
          <p:cNvSpPr>
            <a:spLocks noGrp="1"/>
          </p:cNvSpPr>
          <p:nvPr>
            <p:ph type="dt" idx="1"/>
          </p:nvPr>
        </p:nvSpPr>
        <p:spPr/>
        <p:txBody>
          <a:bodyPr/>
          <a:lstStyle/>
          <a:p>
            <a:fld id="{3701F3EA-C8BD-D544-8519-665215575D25}" type="datetime1">
              <a:rPr lang="fr-CH" smtClean="0"/>
              <a:t>25.02.25</a:t>
            </a:fld>
            <a:endParaRPr lang="fr-FR"/>
          </a:p>
        </p:txBody>
      </p:sp>
      <p:sp>
        <p:nvSpPr>
          <p:cNvPr id="6" name="Footer Placeholder 5">
            <a:extLst>
              <a:ext uri="{FF2B5EF4-FFF2-40B4-BE49-F238E27FC236}">
                <a16:creationId xmlns:a16="http://schemas.microsoft.com/office/drawing/2014/main" id="{72FF360A-B7F2-A982-32CB-832AADCDC625}"/>
              </a:ext>
            </a:extLst>
          </p:cNvPr>
          <p:cNvSpPr>
            <a:spLocks noGrp="1"/>
          </p:cNvSpPr>
          <p:nvPr>
            <p:ph type="ftr" sz="quarter" idx="4"/>
          </p:nvPr>
        </p:nvSpPr>
        <p:spPr/>
        <p:txBody>
          <a:bodyPr/>
          <a:lstStyle/>
          <a:p>
            <a:r>
              <a:rPr lang="fr-FR"/>
              <a:t>Speaker</a:t>
            </a:r>
          </a:p>
        </p:txBody>
      </p:sp>
      <p:sp>
        <p:nvSpPr>
          <p:cNvPr id="7" name="Slide Number Placeholder 6">
            <a:extLst>
              <a:ext uri="{FF2B5EF4-FFF2-40B4-BE49-F238E27FC236}">
                <a16:creationId xmlns:a16="http://schemas.microsoft.com/office/drawing/2014/main" id="{9DD9F88E-2CD8-7DFD-125D-B80A2F86DE2C}"/>
              </a:ext>
            </a:extLst>
          </p:cNvPr>
          <p:cNvSpPr>
            <a:spLocks noGrp="1"/>
          </p:cNvSpPr>
          <p:nvPr>
            <p:ph type="sldNum" sz="quarter" idx="5"/>
          </p:nvPr>
        </p:nvSpPr>
        <p:spPr/>
        <p:txBody>
          <a:bodyPr/>
          <a:lstStyle/>
          <a:p>
            <a:fld id="{4CF50783-AAED-1941-8BCC-9F6140F0A6B1}" type="slidenum">
              <a:rPr lang="fr-FR" smtClean="0"/>
              <a:pPr/>
              <a:t>28</a:t>
            </a:fld>
            <a:endParaRPr lang="fr-FR"/>
          </a:p>
        </p:txBody>
      </p:sp>
    </p:spTree>
    <p:extLst>
      <p:ext uri="{BB962C8B-B14F-4D97-AF65-F5344CB8AC3E}">
        <p14:creationId xmlns:p14="http://schemas.microsoft.com/office/powerpoint/2010/main" val="1200791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2E612-4D18-CF48-23EE-E56199D0E9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CB3B5E-6714-439C-35AA-02CE6C63048F}"/>
              </a:ext>
            </a:extLst>
          </p:cNvPr>
          <p:cNvSpPr>
            <a:spLocks noGrp="1" noRot="1" noChangeAspect="1"/>
          </p:cNvSpPr>
          <p:nvPr>
            <p:ph type="sldImg"/>
          </p:nvPr>
        </p:nvSpPr>
        <p:spPr>
          <a:xfrm>
            <a:off x="211138" y="619125"/>
            <a:ext cx="6435725" cy="3621088"/>
          </a:xfrm>
        </p:spPr>
      </p:sp>
      <p:sp>
        <p:nvSpPr>
          <p:cNvPr id="3" name="Notes Placeholder 2">
            <a:extLst>
              <a:ext uri="{FF2B5EF4-FFF2-40B4-BE49-F238E27FC236}">
                <a16:creationId xmlns:a16="http://schemas.microsoft.com/office/drawing/2014/main" id="{6C4F7486-6973-FD3E-7445-86702AD32AE1}"/>
              </a:ext>
            </a:extLst>
          </p:cNvPr>
          <p:cNvSpPr>
            <a:spLocks noGrp="1"/>
          </p:cNvSpPr>
          <p:nvPr>
            <p:ph type="body" idx="1"/>
          </p:nvPr>
        </p:nvSpPr>
        <p:spPr/>
        <p:txBody>
          <a:bodyPr/>
          <a:lstStyle/>
          <a:p>
            <a:endParaRPr lang="en-US">
              <a:latin typeface="Arial"/>
              <a:cs typeface="Arial"/>
            </a:endParaRPr>
          </a:p>
        </p:txBody>
      </p:sp>
      <p:sp>
        <p:nvSpPr>
          <p:cNvPr id="4" name="Header Placeholder 3">
            <a:extLst>
              <a:ext uri="{FF2B5EF4-FFF2-40B4-BE49-F238E27FC236}">
                <a16:creationId xmlns:a16="http://schemas.microsoft.com/office/drawing/2014/main" id="{F2A2DF81-286E-7AD2-0695-DC59295E2F35}"/>
              </a:ext>
            </a:extLst>
          </p:cNvPr>
          <p:cNvSpPr>
            <a:spLocks noGrp="1"/>
          </p:cNvSpPr>
          <p:nvPr>
            <p:ph type="hdr" sz="quarter"/>
          </p:nvPr>
        </p:nvSpPr>
        <p:spPr/>
        <p:txBody>
          <a:bodyPr/>
          <a:lstStyle/>
          <a:p>
            <a:r>
              <a:rPr lang="fr-FR"/>
              <a:t>NAME EVENT / NAME PRESENTATION</a:t>
            </a:r>
          </a:p>
        </p:txBody>
      </p:sp>
      <p:sp>
        <p:nvSpPr>
          <p:cNvPr id="5" name="Date Placeholder 4">
            <a:extLst>
              <a:ext uri="{FF2B5EF4-FFF2-40B4-BE49-F238E27FC236}">
                <a16:creationId xmlns:a16="http://schemas.microsoft.com/office/drawing/2014/main" id="{54178194-10F3-73BA-BD74-531BEF037A7D}"/>
              </a:ext>
            </a:extLst>
          </p:cNvPr>
          <p:cNvSpPr>
            <a:spLocks noGrp="1"/>
          </p:cNvSpPr>
          <p:nvPr>
            <p:ph type="dt" idx="1"/>
          </p:nvPr>
        </p:nvSpPr>
        <p:spPr/>
        <p:txBody>
          <a:bodyPr/>
          <a:lstStyle/>
          <a:p>
            <a:fld id="{3701F3EA-C8BD-D544-8519-665215575D25}" type="datetime1">
              <a:rPr lang="fr-CH" smtClean="0"/>
              <a:t>25.02.25</a:t>
            </a:fld>
            <a:endParaRPr lang="fr-FR"/>
          </a:p>
        </p:txBody>
      </p:sp>
      <p:sp>
        <p:nvSpPr>
          <p:cNvPr id="6" name="Footer Placeholder 5">
            <a:extLst>
              <a:ext uri="{FF2B5EF4-FFF2-40B4-BE49-F238E27FC236}">
                <a16:creationId xmlns:a16="http://schemas.microsoft.com/office/drawing/2014/main" id="{A7ECA9F5-860F-7324-D308-99ECE7D8F550}"/>
              </a:ext>
            </a:extLst>
          </p:cNvPr>
          <p:cNvSpPr>
            <a:spLocks noGrp="1"/>
          </p:cNvSpPr>
          <p:nvPr>
            <p:ph type="ftr" sz="quarter" idx="4"/>
          </p:nvPr>
        </p:nvSpPr>
        <p:spPr/>
        <p:txBody>
          <a:bodyPr/>
          <a:lstStyle/>
          <a:p>
            <a:r>
              <a:rPr lang="fr-FR"/>
              <a:t>Speaker</a:t>
            </a:r>
          </a:p>
        </p:txBody>
      </p:sp>
      <p:sp>
        <p:nvSpPr>
          <p:cNvPr id="7" name="Slide Number Placeholder 6">
            <a:extLst>
              <a:ext uri="{FF2B5EF4-FFF2-40B4-BE49-F238E27FC236}">
                <a16:creationId xmlns:a16="http://schemas.microsoft.com/office/drawing/2014/main" id="{3D234024-D0B2-B665-415A-C497B2028609}"/>
              </a:ext>
            </a:extLst>
          </p:cNvPr>
          <p:cNvSpPr>
            <a:spLocks noGrp="1"/>
          </p:cNvSpPr>
          <p:nvPr>
            <p:ph type="sldNum" sz="quarter" idx="5"/>
          </p:nvPr>
        </p:nvSpPr>
        <p:spPr/>
        <p:txBody>
          <a:bodyPr/>
          <a:lstStyle/>
          <a:p>
            <a:fld id="{4CF50783-AAED-1941-8BCC-9F6140F0A6B1}" type="slidenum">
              <a:rPr lang="fr-FR" smtClean="0"/>
              <a:pPr/>
              <a:t>29</a:t>
            </a:fld>
            <a:endParaRPr lang="fr-FR"/>
          </a:p>
        </p:txBody>
      </p:sp>
    </p:spTree>
    <p:extLst>
      <p:ext uri="{BB962C8B-B14F-4D97-AF65-F5344CB8AC3E}">
        <p14:creationId xmlns:p14="http://schemas.microsoft.com/office/powerpoint/2010/main" val="16082089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EFF5B-8ECE-7D11-F65F-4372190E95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7EFE9D-937B-7578-040B-BF51465034E5}"/>
              </a:ext>
            </a:extLst>
          </p:cNvPr>
          <p:cNvSpPr>
            <a:spLocks noGrp="1" noRot="1" noChangeAspect="1"/>
          </p:cNvSpPr>
          <p:nvPr>
            <p:ph type="sldImg"/>
          </p:nvPr>
        </p:nvSpPr>
        <p:spPr>
          <a:xfrm>
            <a:off x="211138" y="619125"/>
            <a:ext cx="6435725" cy="3621088"/>
          </a:xfrm>
        </p:spPr>
      </p:sp>
      <p:sp>
        <p:nvSpPr>
          <p:cNvPr id="3" name="Notes Placeholder 2">
            <a:extLst>
              <a:ext uri="{FF2B5EF4-FFF2-40B4-BE49-F238E27FC236}">
                <a16:creationId xmlns:a16="http://schemas.microsoft.com/office/drawing/2014/main" id="{6DB0E736-3097-AF87-1B89-6E84748374C4}"/>
              </a:ext>
            </a:extLst>
          </p:cNvPr>
          <p:cNvSpPr>
            <a:spLocks noGrp="1"/>
          </p:cNvSpPr>
          <p:nvPr>
            <p:ph type="body" idx="1"/>
          </p:nvPr>
        </p:nvSpPr>
        <p:spPr/>
        <p:txBody>
          <a:bodyPr/>
          <a:lstStyle/>
          <a:p>
            <a:r>
              <a:rPr lang="en-US">
                <a:latin typeface="Arial"/>
                <a:cs typeface="Arial"/>
              </a:rPr>
              <a:t>See Grosso ch.10</a:t>
            </a:r>
          </a:p>
        </p:txBody>
      </p:sp>
      <p:sp>
        <p:nvSpPr>
          <p:cNvPr id="4" name="Header Placeholder 3">
            <a:extLst>
              <a:ext uri="{FF2B5EF4-FFF2-40B4-BE49-F238E27FC236}">
                <a16:creationId xmlns:a16="http://schemas.microsoft.com/office/drawing/2014/main" id="{43302CBE-E21D-9307-0509-14E796CB5D12}"/>
              </a:ext>
            </a:extLst>
          </p:cNvPr>
          <p:cNvSpPr>
            <a:spLocks noGrp="1"/>
          </p:cNvSpPr>
          <p:nvPr>
            <p:ph type="hdr" sz="quarter"/>
          </p:nvPr>
        </p:nvSpPr>
        <p:spPr/>
        <p:txBody>
          <a:bodyPr/>
          <a:lstStyle/>
          <a:p>
            <a:r>
              <a:rPr lang="fr-FR"/>
              <a:t>NAME EVENT / NAME PRESENTATION</a:t>
            </a:r>
          </a:p>
        </p:txBody>
      </p:sp>
      <p:sp>
        <p:nvSpPr>
          <p:cNvPr id="5" name="Date Placeholder 4">
            <a:extLst>
              <a:ext uri="{FF2B5EF4-FFF2-40B4-BE49-F238E27FC236}">
                <a16:creationId xmlns:a16="http://schemas.microsoft.com/office/drawing/2014/main" id="{AE660E70-3167-63DD-F112-B3450D7AE047}"/>
              </a:ext>
            </a:extLst>
          </p:cNvPr>
          <p:cNvSpPr>
            <a:spLocks noGrp="1"/>
          </p:cNvSpPr>
          <p:nvPr>
            <p:ph type="dt" idx="1"/>
          </p:nvPr>
        </p:nvSpPr>
        <p:spPr/>
        <p:txBody>
          <a:bodyPr/>
          <a:lstStyle/>
          <a:p>
            <a:fld id="{3701F3EA-C8BD-D544-8519-665215575D25}" type="datetime1">
              <a:rPr lang="fr-CH" smtClean="0"/>
              <a:t>25.02.25</a:t>
            </a:fld>
            <a:endParaRPr lang="fr-FR"/>
          </a:p>
        </p:txBody>
      </p:sp>
      <p:sp>
        <p:nvSpPr>
          <p:cNvPr id="6" name="Footer Placeholder 5">
            <a:extLst>
              <a:ext uri="{FF2B5EF4-FFF2-40B4-BE49-F238E27FC236}">
                <a16:creationId xmlns:a16="http://schemas.microsoft.com/office/drawing/2014/main" id="{9A873CF5-CF2C-6A84-4DCD-431211D0FD1D}"/>
              </a:ext>
            </a:extLst>
          </p:cNvPr>
          <p:cNvSpPr>
            <a:spLocks noGrp="1"/>
          </p:cNvSpPr>
          <p:nvPr>
            <p:ph type="ftr" sz="quarter" idx="4"/>
          </p:nvPr>
        </p:nvSpPr>
        <p:spPr/>
        <p:txBody>
          <a:bodyPr/>
          <a:lstStyle/>
          <a:p>
            <a:r>
              <a:rPr lang="fr-FR"/>
              <a:t>Speaker</a:t>
            </a:r>
          </a:p>
        </p:txBody>
      </p:sp>
      <p:sp>
        <p:nvSpPr>
          <p:cNvPr id="7" name="Slide Number Placeholder 6">
            <a:extLst>
              <a:ext uri="{FF2B5EF4-FFF2-40B4-BE49-F238E27FC236}">
                <a16:creationId xmlns:a16="http://schemas.microsoft.com/office/drawing/2014/main" id="{12D2460F-C5FE-15E9-9386-13BE19B8CB26}"/>
              </a:ext>
            </a:extLst>
          </p:cNvPr>
          <p:cNvSpPr>
            <a:spLocks noGrp="1"/>
          </p:cNvSpPr>
          <p:nvPr>
            <p:ph type="sldNum" sz="quarter" idx="5"/>
          </p:nvPr>
        </p:nvSpPr>
        <p:spPr/>
        <p:txBody>
          <a:bodyPr/>
          <a:lstStyle/>
          <a:p>
            <a:fld id="{4CF50783-AAED-1941-8BCC-9F6140F0A6B1}" type="slidenum">
              <a:rPr lang="fr-FR" smtClean="0"/>
              <a:pPr/>
              <a:t>30</a:t>
            </a:fld>
            <a:endParaRPr lang="fr-FR"/>
          </a:p>
        </p:txBody>
      </p:sp>
    </p:spTree>
    <p:extLst>
      <p:ext uri="{BB962C8B-B14F-4D97-AF65-F5344CB8AC3E}">
        <p14:creationId xmlns:p14="http://schemas.microsoft.com/office/powerpoint/2010/main" val="2862770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19ABE-AA07-8B7A-58F6-263DA54E84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A2D76B-DA1B-D27F-FC56-AC964A6A0139}"/>
              </a:ext>
            </a:extLst>
          </p:cNvPr>
          <p:cNvSpPr>
            <a:spLocks noGrp="1" noRot="1" noChangeAspect="1"/>
          </p:cNvSpPr>
          <p:nvPr>
            <p:ph type="sldImg"/>
          </p:nvPr>
        </p:nvSpPr>
        <p:spPr>
          <a:xfrm>
            <a:off x="211138" y="619125"/>
            <a:ext cx="6435725" cy="3621088"/>
          </a:xfrm>
        </p:spPr>
      </p:sp>
      <p:sp>
        <p:nvSpPr>
          <p:cNvPr id="3" name="Notes Placeholder 2">
            <a:extLst>
              <a:ext uri="{FF2B5EF4-FFF2-40B4-BE49-F238E27FC236}">
                <a16:creationId xmlns:a16="http://schemas.microsoft.com/office/drawing/2014/main" id="{82FFFF0E-BF9B-0072-C11A-45C6394F6405}"/>
              </a:ext>
            </a:extLst>
          </p:cNvPr>
          <p:cNvSpPr>
            <a:spLocks noGrp="1"/>
          </p:cNvSpPr>
          <p:nvPr>
            <p:ph type="body" idx="1"/>
          </p:nvPr>
        </p:nvSpPr>
        <p:spPr/>
        <p:txBody>
          <a:bodyPr/>
          <a:lstStyle/>
          <a:p>
            <a:endParaRPr lang="en-US">
              <a:latin typeface="Arial"/>
              <a:cs typeface="Arial"/>
            </a:endParaRPr>
          </a:p>
        </p:txBody>
      </p:sp>
      <p:sp>
        <p:nvSpPr>
          <p:cNvPr id="4" name="Header Placeholder 3">
            <a:extLst>
              <a:ext uri="{FF2B5EF4-FFF2-40B4-BE49-F238E27FC236}">
                <a16:creationId xmlns:a16="http://schemas.microsoft.com/office/drawing/2014/main" id="{D8DC5785-E4D1-EF5F-928A-09A6118C867B}"/>
              </a:ext>
            </a:extLst>
          </p:cNvPr>
          <p:cNvSpPr>
            <a:spLocks noGrp="1"/>
          </p:cNvSpPr>
          <p:nvPr>
            <p:ph type="hdr" sz="quarter"/>
          </p:nvPr>
        </p:nvSpPr>
        <p:spPr/>
        <p:txBody>
          <a:bodyPr/>
          <a:lstStyle/>
          <a:p>
            <a:r>
              <a:rPr lang="fr-FR"/>
              <a:t>NAME EVENT / NAME PRESENTATION</a:t>
            </a:r>
          </a:p>
        </p:txBody>
      </p:sp>
      <p:sp>
        <p:nvSpPr>
          <p:cNvPr id="5" name="Date Placeholder 4">
            <a:extLst>
              <a:ext uri="{FF2B5EF4-FFF2-40B4-BE49-F238E27FC236}">
                <a16:creationId xmlns:a16="http://schemas.microsoft.com/office/drawing/2014/main" id="{1C30A4E3-8501-0202-0621-61FB6699BF4A}"/>
              </a:ext>
            </a:extLst>
          </p:cNvPr>
          <p:cNvSpPr>
            <a:spLocks noGrp="1"/>
          </p:cNvSpPr>
          <p:nvPr>
            <p:ph type="dt" idx="1"/>
          </p:nvPr>
        </p:nvSpPr>
        <p:spPr/>
        <p:txBody>
          <a:bodyPr/>
          <a:lstStyle/>
          <a:p>
            <a:fld id="{3701F3EA-C8BD-D544-8519-665215575D25}" type="datetime1">
              <a:rPr lang="fr-CH" smtClean="0"/>
              <a:t>25.02.25</a:t>
            </a:fld>
            <a:endParaRPr lang="fr-FR"/>
          </a:p>
        </p:txBody>
      </p:sp>
      <p:sp>
        <p:nvSpPr>
          <p:cNvPr id="6" name="Footer Placeholder 5">
            <a:extLst>
              <a:ext uri="{FF2B5EF4-FFF2-40B4-BE49-F238E27FC236}">
                <a16:creationId xmlns:a16="http://schemas.microsoft.com/office/drawing/2014/main" id="{CDB20004-2E88-2F2C-97FF-AB042CE054E3}"/>
              </a:ext>
            </a:extLst>
          </p:cNvPr>
          <p:cNvSpPr>
            <a:spLocks noGrp="1"/>
          </p:cNvSpPr>
          <p:nvPr>
            <p:ph type="ftr" sz="quarter" idx="4"/>
          </p:nvPr>
        </p:nvSpPr>
        <p:spPr/>
        <p:txBody>
          <a:bodyPr/>
          <a:lstStyle/>
          <a:p>
            <a:r>
              <a:rPr lang="fr-FR"/>
              <a:t>Speaker</a:t>
            </a:r>
          </a:p>
        </p:txBody>
      </p:sp>
      <p:sp>
        <p:nvSpPr>
          <p:cNvPr id="7" name="Slide Number Placeholder 6">
            <a:extLst>
              <a:ext uri="{FF2B5EF4-FFF2-40B4-BE49-F238E27FC236}">
                <a16:creationId xmlns:a16="http://schemas.microsoft.com/office/drawing/2014/main" id="{35ABA285-5958-252E-FE53-AB809249439B}"/>
              </a:ext>
            </a:extLst>
          </p:cNvPr>
          <p:cNvSpPr>
            <a:spLocks noGrp="1"/>
          </p:cNvSpPr>
          <p:nvPr>
            <p:ph type="sldNum" sz="quarter" idx="5"/>
          </p:nvPr>
        </p:nvSpPr>
        <p:spPr/>
        <p:txBody>
          <a:bodyPr/>
          <a:lstStyle/>
          <a:p>
            <a:fld id="{4CF50783-AAED-1941-8BCC-9F6140F0A6B1}" type="slidenum">
              <a:rPr lang="fr-FR" smtClean="0"/>
              <a:pPr/>
              <a:t>4</a:t>
            </a:fld>
            <a:endParaRPr lang="fr-FR"/>
          </a:p>
        </p:txBody>
      </p:sp>
    </p:spTree>
    <p:extLst>
      <p:ext uri="{BB962C8B-B14F-4D97-AF65-F5344CB8AC3E}">
        <p14:creationId xmlns:p14="http://schemas.microsoft.com/office/powerpoint/2010/main" val="782597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4F3A9-C504-2726-4AE6-5324655BFC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92D34-9698-0209-5086-07EAB618DD87}"/>
              </a:ext>
            </a:extLst>
          </p:cNvPr>
          <p:cNvSpPr>
            <a:spLocks noGrp="1" noRot="1" noChangeAspect="1"/>
          </p:cNvSpPr>
          <p:nvPr>
            <p:ph type="sldImg"/>
          </p:nvPr>
        </p:nvSpPr>
        <p:spPr>
          <a:xfrm>
            <a:off x="211138" y="619125"/>
            <a:ext cx="6435725" cy="3621088"/>
          </a:xfrm>
        </p:spPr>
      </p:sp>
      <p:sp>
        <p:nvSpPr>
          <p:cNvPr id="3" name="Notes Placeholder 2">
            <a:extLst>
              <a:ext uri="{FF2B5EF4-FFF2-40B4-BE49-F238E27FC236}">
                <a16:creationId xmlns:a16="http://schemas.microsoft.com/office/drawing/2014/main" id="{ED72951E-C828-671B-C403-4AB4AB4E2104}"/>
              </a:ext>
            </a:extLst>
          </p:cNvPr>
          <p:cNvSpPr>
            <a:spLocks noGrp="1"/>
          </p:cNvSpPr>
          <p:nvPr>
            <p:ph type="body" idx="1"/>
          </p:nvPr>
        </p:nvSpPr>
        <p:spPr/>
        <p:txBody>
          <a:bodyPr/>
          <a:lstStyle/>
          <a:p>
            <a:endParaRPr lang="en-US">
              <a:latin typeface="Arial"/>
              <a:cs typeface="Arial"/>
            </a:endParaRPr>
          </a:p>
        </p:txBody>
      </p:sp>
      <p:sp>
        <p:nvSpPr>
          <p:cNvPr id="4" name="Header Placeholder 3">
            <a:extLst>
              <a:ext uri="{FF2B5EF4-FFF2-40B4-BE49-F238E27FC236}">
                <a16:creationId xmlns:a16="http://schemas.microsoft.com/office/drawing/2014/main" id="{3462677C-7E00-510D-987F-43B95A2B9087}"/>
              </a:ext>
            </a:extLst>
          </p:cNvPr>
          <p:cNvSpPr>
            <a:spLocks noGrp="1"/>
          </p:cNvSpPr>
          <p:nvPr>
            <p:ph type="hdr" sz="quarter"/>
          </p:nvPr>
        </p:nvSpPr>
        <p:spPr/>
        <p:txBody>
          <a:bodyPr/>
          <a:lstStyle/>
          <a:p>
            <a:r>
              <a:rPr lang="fr-FR"/>
              <a:t>NAME EVENT / NAME PRESENTATION</a:t>
            </a:r>
          </a:p>
        </p:txBody>
      </p:sp>
      <p:sp>
        <p:nvSpPr>
          <p:cNvPr id="5" name="Date Placeholder 4">
            <a:extLst>
              <a:ext uri="{FF2B5EF4-FFF2-40B4-BE49-F238E27FC236}">
                <a16:creationId xmlns:a16="http://schemas.microsoft.com/office/drawing/2014/main" id="{283F45CD-438D-DAED-06A2-4DA2F3317941}"/>
              </a:ext>
            </a:extLst>
          </p:cNvPr>
          <p:cNvSpPr>
            <a:spLocks noGrp="1"/>
          </p:cNvSpPr>
          <p:nvPr>
            <p:ph type="dt" idx="1"/>
          </p:nvPr>
        </p:nvSpPr>
        <p:spPr/>
        <p:txBody>
          <a:bodyPr/>
          <a:lstStyle/>
          <a:p>
            <a:fld id="{3701F3EA-C8BD-D544-8519-665215575D25}" type="datetime1">
              <a:rPr lang="fr-CH" smtClean="0"/>
              <a:t>25.02.25</a:t>
            </a:fld>
            <a:endParaRPr lang="fr-FR"/>
          </a:p>
        </p:txBody>
      </p:sp>
      <p:sp>
        <p:nvSpPr>
          <p:cNvPr id="6" name="Footer Placeholder 5">
            <a:extLst>
              <a:ext uri="{FF2B5EF4-FFF2-40B4-BE49-F238E27FC236}">
                <a16:creationId xmlns:a16="http://schemas.microsoft.com/office/drawing/2014/main" id="{B7123FD0-E090-86A5-A187-313067B1813A}"/>
              </a:ext>
            </a:extLst>
          </p:cNvPr>
          <p:cNvSpPr>
            <a:spLocks noGrp="1"/>
          </p:cNvSpPr>
          <p:nvPr>
            <p:ph type="ftr" sz="quarter" idx="4"/>
          </p:nvPr>
        </p:nvSpPr>
        <p:spPr/>
        <p:txBody>
          <a:bodyPr/>
          <a:lstStyle/>
          <a:p>
            <a:r>
              <a:rPr lang="fr-FR"/>
              <a:t>Speaker</a:t>
            </a:r>
          </a:p>
        </p:txBody>
      </p:sp>
      <p:sp>
        <p:nvSpPr>
          <p:cNvPr id="7" name="Slide Number Placeholder 6">
            <a:extLst>
              <a:ext uri="{FF2B5EF4-FFF2-40B4-BE49-F238E27FC236}">
                <a16:creationId xmlns:a16="http://schemas.microsoft.com/office/drawing/2014/main" id="{3CEDBF03-F6F7-C6C1-C7FC-FE01EB336290}"/>
              </a:ext>
            </a:extLst>
          </p:cNvPr>
          <p:cNvSpPr>
            <a:spLocks noGrp="1"/>
          </p:cNvSpPr>
          <p:nvPr>
            <p:ph type="sldNum" sz="quarter" idx="5"/>
          </p:nvPr>
        </p:nvSpPr>
        <p:spPr/>
        <p:txBody>
          <a:bodyPr/>
          <a:lstStyle/>
          <a:p>
            <a:fld id="{4CF50783-AAED-1941-8BCC-9F6140F0A6B1}" type="slidenum">
              <a:rPr lang="fr-FR" smtClean="0"/>
              <a:pPr/>
              <a:t>5</a:t>
            </a:fld>
            <a:endParaRPr lang="fr-FR"/>
          </a:p>
        </p:txBody>
      </p:sp>
    </p:spTree>
    <p:extLst>
      <p:ext uri="{BB962C8B-B14F-4D97-AF65-F5344CB8AC3E}">
        <p14:creationId xmlns:p14="http://schemas.microsoft.com/office/powerpoint/2010/main" val="2921440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A1368-CCB8-1EE2-E5B0-280B8889CA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9CE3AB-382B-95D1-A773-F8880DA5EF66}"/>
              </a:ext>
            </a:extLst>
          </p:cNvPr>
          <p:cNvSpPr>
            <a:spLocks noGrp="1" noRot="1" noChangeAspect="1"/>
          </p:cNvSpPr>
          <p:nvPr>
            <p:ph type="sldImg"/>
          </p:nvPr>
        </p:nvSpPr>
        <p:spPr>
          <a:xfrm>
            <a:off x="211138" y="619125"/>
            <a:ext cx="6435725" cy="3621088"/>
          </a:xfrm>
        </p:spPr>
      </p:sp>
      <p:sp>
        <p:nvSpPr>
          <p:cNvPr id="3" name="Notes Placeholder 2">
            <a:extLst>
              <a:ext uri="{FF2B5EF4-FFF2-40B4-BE49-F238E27FC236}">
                <a16:creationId xmlns:a16="http://schemas.microsoft.com/office/drawing/2014/main" id="{7EEA5C61-CD99-5906-12E2-78C2BD557B58}"/>
              </a:ext>
            </a:extLst>
          </p:cNvPr>
          <p:cNvSpPr>
            <a:spLocks noGrp="1"/>
          </p:cNvSpPr>
          <p:nvPr>
            <p:ph type="body" idx="1"/>
          </p:nvPr>
        </p:nvSpPr>
        <p:spPr/>
        <p:txBody>
          <a:bodyPr/>
          <a:lstStyle/>
          <a:p>
            <a:endParaRPr lang="en-US">
              <a:latin typeface="Arial"/>
              <a:cs typeface="Arial"/>
            </a:endParaRPr>
          </a:p>
        </p:txBody>
      </p:sp>
      <p:sp>
        <p:nvSpPr>
          <p:cNvPr id="4" name="Header Placeholder 3">
            <a:extLst>
              <a:ext uri="{FF2B5EF4-FFF2-40B4-BE49-F238E27FC236}">
                <a16:creationId xmlns:a16="http://schemas.microsoft.com/office/drawing/2014/main" id="{1FFA08B6-DADF-1C7C-1D55-3E5F1DA98032}"/>
              </a:ext>
            </a:extLst>
          </p:cNvPr>
          <p:cNvSpPr>
            <a:spLocks noGrp="1"/>
          </p:cNvSpPr>
          <p:nvPr>
            <p:ph type="hdr" sz="quarter"/>
          </p:nvPr>
        </p:nvSpPr>
        <p:spPr/>
        <p:txBody>
          <a:bodyPr/>
          <a:lstStyle/>
          <a:p>
            <a:r>
              <a:rPr lang="fr-FR"/>
              <a:t>NAME EVENT / NAME PRESENTATION</a:t>
            </a:r>
          </a:p>
        </p:txBody>
      </p:sp>
      <p:sp>
        <p:nvSpPr>
          <p:cNvPr id="5" name="Date Placeholder 4">
            <a:extLst>
              <a:ext uri="{FF2B5EF4-FFF2-40B4-BE49-F238E27FC236}">
                <a16:creationId xmlns:a16="http://schemas.microsoft.com/office/drawing/2014/main" id="{5C96221E-32F1-2775-F93E-334F22235FF9}"/>
              </a:ext>
            </a:extLst>
          </p:cNvPr>
          <p:cNvSpPr>
            <a:spLocks noGrp="1"/>
          </p:cNvSpPr>
          <p:nvPr>
            <p:ph type="dt" idx="1"/>
          </p:nvPr>
        </p:nvSpPr>
        <p:spPr/>
        <p:txBody>
          <a:bodyPr/>
          <a:lstStyle/>
          <a:p>
            <a:fld id="{3701F3EA-C8BD-D544-8519-665215575D25}" type="datetime1">
              <a:rPr lang="fr-CH" smtClean="0"/>
              <a:t>25.02.25</a:t>
            </a:fld>
            <a:endParaRPr lang="fr-FR"/>
          </a:p>
        </p:txBody>
      </p:sp>
      <p:sp>
        <p:nvSpPr>
          <p:cNvPr id="6" name="Footer Placeholder 5">
            <a:extLst>
              <a:ext uri="{FF2B5EF4-FFF2-40B4-BE49-F238E27FC236}">
                <a16:creationId xmlns:a16="http://schemas.microsoft.com/office/drawing/2014/main" id="{F729045A-466B-D265-F0E6-9E7198679EAB}"/>
              </a:ext>
            </a:extLst>
          </p:cNvPr>
          <p:cNvSpPr>
            <a:spLocks noGrp="1"/>
          </p:cNvSpPr>
          <p:nvPr>
            <p:ph type="ftr" sz="quarter" idx="4"/>
          </p:nvPr>
        </p:nvSpPr>
        <p:spPr/>
        <p:txBody>
          <a:bodyPr/>
          <a:lstStyle/>
          <a:p>
            <a:r>
              <a:rPr lang="fr-FR"/>
              <a:t>Speaker</a:t>
            </a:r>
          </a:p>
        </p:txBody>
      </p:sp>
      <p:sp>
        <p:nvSpPr>
          <p:cNvPr id="7" name="Slide Number Placeholder 6">
            <a:extLst>
              <a:ext uri="{FF2B5EF4-FFF2-40B4-BE49-F238E27FC236}">
                <a16:creationId xmlns:a16="http://schemas.microsoft.com/office/drawing/2014/main" id="{9EDC8C5D-451F-DED6-02DF-F984B9BC5070}"/>
              </a:ext>
            </a:extLst>
          </p:cNvPr>
          <p:cNvSpPr>
            <a:spLocks noGrp="1"/>
          </p:cNvSpPr>
          <p:nvPr>
            <p:ph type="sldNum" sz="quarter" idx="5"/>
          </p:nvPr>
        </p:nvSpPr>
        <p:spPr/>
        <p:txBody>
          <a:bodyPr/>
          <a:lstStyle/>
          <a:p>
            <a:fld id="{4CF50783-AAED-1941-8BCC-9F6140F0A6B1}" type="slidenum">
              <a:rPr lang="fr-FR" smtClean="0"/>
              <a:pPr/>
              <a:t>6</a:t>
            </a:fld>
            <a:endParaRPr lang="fr-FR"/>
          </a:p>
        </p:txBody>
      </p:sp>
    </p:spTree>
    <p:extLst>
      <p:ext uri="{BB962C8B-B14F-4D97-AF65-F5344CB8AC3E}">
        <p14:creationId xmlns:p14="http://schemas.microsoft.com/office/powerpoint/2010/main" val="1710749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8903F-52FC-6D07-3C81-BC1C8C35A0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702F7D-B05C-14AC-4557-F114A991CE38}"/>
              </a:ext>
            </a:extLst>
          </p:cNvPr>
          <p:cNvSpPr>
            <a:spLocks noGrp="1" noRot="1" noChangeAspect="1"/>
          </p:cNvSpPr>
          <p:nvPr>
            <p:ph type="sldImg"/>
          </p:nvPr>
        </p:nvSpPr>
        <p:spPr>
          <a:xfrm>
            <a:off x="211138" y="619125"/>
            <a:ext cx="6435725" cy="3621088"/>
          </a:xfrm>
        </p:spPr>
      </p:sp>
      <p:sp>
        <p:nvSpPr>
          <p:cNvPr id="3" name="Notes Placeholder 2">
            <a:extLst>
              <a:ext uri="{FF2B5EF4-FFF2-40B4-BE49-F238E27FC236}">
                <a16:creationId xmlns:a16="http://schemas.microsoft.com/office/drawing/2014/main" id="{8C4F15ED-EC08-68B1-C5DD-CD09F96C6201}"/>
              </a:ext>
            </a:extLst>
          </p:cNvPr>
          <p:cNvSpPr>
            <a:spLocks noGrp="1"/>
          </p:cNvSpPr>
          <p:nvPr>
            <p:ph type="body" idx="1"/>
          </p:nvPr>
        </p:nvSpPr>
        <p:spPr/>
        <p:txBody>
          <a:bodyPr/>
          <a:lstStyle/>
          <a:p>
            <a:endParaRPr lang="en-US">
              <a:latin typeface="Arial"/>
              <a:cs typeface="Arial"/>
            </a:endParaRPr>
          </a:p>
        </p:txBody>
      </p:sp>
      <p:sp>
        <p:nvSpPr>
          <p:cNvPr id="4" name="Header Placeholder 3">
            <a:extLst>
              <a:ext uri="{FF2B5EF4-FFF2-40B4-BE49-F238E27FC236}">
                <a16:creationId xmlns:a16="http://schemas.microsoft.com/office/drawing/2014/main" id="{13D18EDC-FB59-3522-7BBF-57FEA20077A6}"/>
              </a:ext>
            </a:extLst>
          </p:cNvPr>
          <p:cNvSpPr>
            <a:spLocks noGrp="1"/>
          </p:cNvSpPr>
          <p:nvPr>
            <p:ph type="hdr" sz="quarter"/>
          </p:nvPr>
        </p:nvSpPr>
        <p:spPr/>
        <p:txBody>
          <a:bodyPr/>
          <a:lstStyle/>
          <a:p>
            <a:r>
              <a:rPr lang="fr-FR"/>
              <a:t>NAME EVENT / NAME PRESENTATION</a:t>
            </a:r>
          </a:p>
        </p:txBody>
      </p:sp>
      <p:sp>
        <p:nvSpPr>
          <p:cNvPr id="5" name="Date Placeholder 4">
            <a:extLst>
              <a:ext uri="{FF2B5EF4-FFF2-40B4-BE49-F238E27FC236}">
                <a16:creationId xmlns:a16="http://schemas.microsoft.com/office/drawing/2014/main" id="{62D77121-9D5E-DDD0-A034-4046DE6C3BB3}"/>
              </a:ext>
            </a:extLst>
          </p:cNvPr>
          <p:cNvSpPr>
            <a:spLocks noGrp="1"/>
          </p:cNvSpPr>
          <p:nvPr>
            <p:ph type="dt" idx="1"/>
          </p:nvPr>
        </p:nvSpPr>
        <p:spPr/>
        <p:txBody>
          <a:bodyPr/>
          <a:lstStyle/>
          <a:p>
            <a:fld id="{3701F3EA-C8BD-D544-8519-665215575D25}" type="datetime1">
              <a:rPr lang="fr-CH" smtClean="0"/>
              <a:t>25.02.25</a:t>
            </a:fld>
            <a:endParaRPr lang="fr-FR"/>
          </a:p>
        </p:txBody>
      </p:sp>
      <p:sp>
        <p:nvSpPr>
          <p:cNvPr id="6" name="Footer Placeholder 5">
            <a:extLst>
              <a:ext uri="{FF2B5EF4-FFF2-40B4-BE49-F238E27FC236}">
                <a16:creationId xmlns:a16="http://schemas.microsoft.com/office/drawing/2014/main" id="{D5276BF1-7D12-47D4-3663-9083CE2960E0}"/>
              </a:ext>
            </a:extLst>
          </p:cNvPr>
          <p:cNvSpPr>
            <a:spLocks noGrp="1"/>
          </p:cNvSpPr>
          <p:nvPr>
            <p:ph type="ftr" sz="quarter" idx="4"/>
          </p:nvPr>
        </p:nvSpPr>
        <p:spPr/>
        <p:txBody>
          <a:bodyPr/>
          <a:lstStyle/>
          <a:p>
            <a:r>
              <a:rPr lang="fr-FR"/>
              <a:t>Speaker</a:t>
            </a:r>
          </a:p>
        </p:txBody>
      </p:sp>
      <p:sp>
        <p:nvSpPr>
          <p:cNvPr id="7" name="Slide Number Placeholder 6">
            <a:extLst>
              <a:ext uri="{FF2B5EF4-FFF2-40B4-BE49-F238E27FC236}">
                <a16:creationId xmlns:a16="http://schemas.microsoft.com/office/drawing/2014/main" id="{5F64B658-82C1-D883-75EC-90FEFA136064}"/>
              </a:ext>
            </a:extLst>
          </p:cNvPr>
          <p:cNvSpPr>
            <a:spLocks noGrp="1"/>
          </p:cNvSpPr>
          <p:nvPr>
            <p:ph type="sldNum" sz="quarter" idx="5"/>
          </p:nvPr>
        </p:nvSpPr>
        <p:spPr/>
        <p:txBody>
          <a:bodyPr/>
          <a:lstStyle/>
          <a:p>
            <a:fld id="{4CF50783-AAED-1941-8BCC-9F6140F0A6B1}" type="slidenum">
              <a:rPr lang="fr-FR" smtClean="0"/>
              <a:pPr/>
              <a:t>7</a:t>
            </a:fld>
            <a:endParaRPr lang="fr-FR"/>
          </a:p>
        </p:txBody>
      </p:sp>
    </p:spTree>
    <p:extLst>
      <p:ext uri="{BB962C8B-B14F-4D97-AF65-F5344CB8AC3E}">
        <p14:creationId xmlns:p14="http://schemas.microsoft.com/office/powerpoint/2010/main" val="4118541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1D79A-A57A-8E28-E04E-1107717813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0DE281-D439-B87C-78D8-7A4657ABDB7E}"/>
              </a:ext>
            </a:extLst>
          </p:cNvPr>
          <p:cNvSpPr>
            <a:spLocks noGrp="1" noRot="1" noChangeAspect="1"/>
          </p:cNvSpPr>
          <p:nvPr>
            <p:ph type="sldImg"/>
          </p:nvPr>
        </p:nvSpPr>
        <p:spPr>
          <a:xfrm>
            <a:off x="211138" y="619125"/>
            <a:ext cx="6435725" cy="3621088"/>
          </a:xfrm>
        </p:spPr>
      </p:sp>
      <p:sp>
        <p:nvSpPr>
          <p:cNvPr id="3" name="Notes Placeholder 2">
            <a:extLst>
              <a:ext uri="{FF2B5EF4-FFF2-40B4-BE49-F238E27FC236}">
                <a16:creationId xmlns:a16="http://schemas.microsoft.com/office/drawing/2014/main" id="{6085EAAC-84C0-815C-8BC1-D8A90AAE600B}"/>
              </a:ext>
            </a:extLst>
          </p:cNvPr>
          <p:cNvSpPr>
            <a:spLocks noGrp="1"/>
          </p:cNvSpPr>
          <p:nvPr>
            <p:ph type="body" idx="1"/>
          </p:nvPr>
        </p:nvSpPr>
        <p:spPr/>
        <p:txBody>
          <a:bodyPr/>
          <a:lstStyle/>
          <a:p>
            <a:endParaRPr lang="en-US">
              <a:latin typeface="Arial"/>
              <a:cs typeface="Arial"/>
            </a:endParaRPr>
          </a:p>
        </p:txBody>
      </p:sp>
      <p:sp>
        <p:nvSpPr>
          <p:cNvPr id="4" name="Header Placeholder 3">
            <a:extLst>
              <a:ext uri="{FF2B5EF4-FFF2-40B4-BE49-F238E27FC236}">
                <a16:creationId xmlns:a16="http://schemas.microsoft.com/office/drawing/2014/main" id="{28B58FB1-D95B-08C5-B1E3-39EE8912C3D4}"/>
              </a:ext>
            </a:extLst>
          </p:cNvPr>
          <p:cNvSpPr>
            <a:spLocks noGrp="1"/>
          </p:cNvSpPr>
          <p:nvPr>
            <p:ph type="hdr" sz="quarter"/>
          </p:nvPr>
        </p:nvSpPr>
        <p:spPr/>
        <p:txBody>
          <a:bodyPr/>
          <a:lstStyle/>
          <a:p>
            <a:r>
              <a:rPr lang="fr-FR"/>
              <a:t>NAME EVENT / NAME PRESENTATION</a:t>
            </a:r>
          </a:p>
        </p:txBody>
      </p:sp>
      <p:sp>
        <p:nvSpPr>
          <p:cNvPr id="5" name="Date Placeholder 4">
            <a:extLst>
              <a:ext uri="{FF2B5EF4-FFF2-40B4-BE49-F238E27FC236}">
                <a16:creationId xmlns:a16="http://schemas.microsoft.com/office/drawing/2014/main" id="{226B72FF-1FCB-5B3B-CF3E-7451102344A6}"/>
              </a:ext>
            </a:extLst>
          </p:cNvPr>
          <p:cNvSpPr>
            <a:spLocks noGrp="1"/>
          </p:cNvSpPr>
          <p:nvPr>
            <p:ph type="dt" idx="1"/>
          </p:nvPr>
        </p:nvSpPr>
        <p:spPr/>
        <p:txBody>
          <a:bodyPr/>
          <a:lstStyle/>
          <a:p>
            <a:fld id="{3701F3EA-C8BD-D544-8519-665215575D25}" type="datetime1">
              <a:rPr lang="fr-CH" smtClean="0"/>
              <a:t>25.02.25</a:t>
            </a:fld>
            <a:endParaRPr lang="fr-FR"/>
          </a:p>
        </p:txBody>
      </p:sp>
      <p:sp>
        <p:nvSpPr>
          <p:cNvPr id="6" name="Footer Placeholder 5">
            <a:extLst>
              <a:ext uri="{FF2B5EF4-FFF2-40B4-BE49-F238E27FC236}">
                <a16:creationId xmlns:a16="http://schemas.microsoft.com/office/drawing/2014/main" id="{00212342-A10D-48D4-BDD9-CC87538AF466}"/>
              </a:ext>
            </a:extLst>
          </p:cNvPr>
          <p:cNvSpPr>
            <a:spLocks noGrp="1"/>
          </p:cNvSpPr>
          <p:nvPr>
            <p:ph type="ftr" sz="quarter" idx="4"/>
          </p:nvPr>
        </p:nvSpPr>
        <p:spPr/>
        <p:txBody>
          <a:bodyPr/>
          <a:lstStyle/>
          <a:p>
            <a:r>
              <a:rPr lang="fr-FR"/>
              <a:t>Speaker</a:t>
            </a:r>
          </a:p>
        </p:txBody>
      </p:sp>
      <p:sp>
        <p:nvSpPr>
          <p:cNvPr id="7" name="Slide Number Placeholder 6">
            <a:extLst>
              <a:ext uri="{FF2B5EF4-FFF2-40B4-BE49-F238E27FC236}">
                <a16:creationId xmlns:a16="http://schemas.microsoft.com/office/drawing/2014/main" id="{58115FCA-8681-C30B-7790-F0C4B1D9607D}"/>
              </a:ext>
            </a:extLst>
          </p:cNvPr>
          <p:cNvSpPr>
            <a:spLocks noGrp="1"/>
          </p:cNvSpPr>
          <p:nvPr>
            <p:ph type="sldNum" sz="quarter" idx="5"/>
          </p:nvPr>
        </p:nvSpPr>
        <p:spPr/>
        <p:txBody>
          <a:bodyPr/>
          <a:lstStyle/>
          <a:p>
            <a:fld id="{4CF50783-AAED-1941-8BCC-9F6140F0A6B1}" type="slidenum">
              <a:rPr lang="fr-FR" smtClean="0"/>
              <a:pPr/>
              <a:t>8</a:t>
            </a:fld>
            <a:endParaRPr lang="fr-FR"/>
          </a:p>
        </p:txBody>
      </p:sp>
    </p:spTree>
    <p:extLst>
      <p:ext uri="{BB962C8B-B14F-4D97-AF65-F5344CB8AC3E}">
        <p14:creationId xmlns:p14="http://schemas.microsoft.com/office/powerpoint/2010/main" val="4124262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B7D5E-5C6D-E128-7121-476B355E50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035C8D-9E82-62E0-1DC2-C15FAD2735BD}"/>
              </a:ext>
            </a:extLst>
          </p:cNvPr>
          <p:cNvSpPr>
            <a:spLocks noGrp="1" noRot="1" noChangeAspect="1"/>
          </p:cNvSpPr>
          <p:nvPr>
            <p:ph type="sldImg"/>
          </p:nvPr>
        </p:nvSpPr>
        <p:spPr>
          <a:xfrm>
            <a:off x="211138" y="619125"/>
            <a:ext cx="6435725" cy="3621088"/>
          </a:xfrm>
        </p:spPr>
      </p:sp>
      <p:sp>
        <p:nvSpPr>
          <p:cNvPr id="3" name="Notes Placeholder 2">
            <a:extLst>
              <a:ext uri="{FF2B5EF4-FFF2-40B4-BE49-F238E27FC236}">
                <a16:creationId xmlns:a16="http://schemas.microsoft.com/office/drawing/2014/main" id="{9AF78905-B512-446F-EE54-DA92D979ACE9}"/>
              </a:ext>
            </a:extLst>
          </p:cNvPr>
          <p:cNvSpPr>
            <a:spLocks noGrp="1"/>
          </p:cNvSpPr>
          <p:nvPr>
            <p:ph type="body" idx="1"/>
          </p:nvPr>
        </p:nvSpPr>
        <p:spPr/>
        <p:txBody>
          <a:bodyPr/>
          <a:lstStyle/>
          <a:p>
            <a:endParaRPr lang="en-US">
              <a:latin typeface="Arial"/>
              <a:cs typeface="Arial"/>
            </a:endParaRPr>
          </a:p>
        </p:txBody>
      </p:sp>
      <p:sp>
        <p:nvSpPr>
          <p:cNvPr id="4" name="Header Placeholder 3">
            <a:extLst>
              <a:ext uri="{FF2B5EF4-FFF2-40B4-BE49-F238E27FC236}">
                <a16:creationId xmlns:a16="http://schemas.microsoft.com/office/drawing/2014/main" id="{224044CF-66F9-C0C7-729E-91A6A5CA73F6}"/>
              </a:ext>
            </a:extLst>
          </p:cNvPr>
          <p:cNvSpPr>
            <a:spLocks noGrp="1"/>
          </p:cNvSpPr>
          <p:nvPr>
            <p:ph type="hdr" sz="quarter"/>
          </p:nvPr>
        </p:nvSpPr>
        <p:spPr/>
        <p:txBody>
          <a:bodyPr/>
          <a:lstStyle/>
          <a:p>
            <a:r>
              <a:rPr lang="fr-FR"/>
              <a:t>NAME EVENT / NAME PRESENTATION</a:t>
            </a:r>
          </a:p>
        </p:txBody>
      </p:sp>
      <p:sp>
        <p:nvSpPr>
          <p:cNvPr id="5" name="Date Placeholder 4">
            <a:extLst>
              <a:ext uri="{FF2B5EF4-FFF2-40B4-BE49-F238E27FC236}">
                <a16:creationId xmlns:a16="http://schemas.microsoft.com/office/drawing/2014/main" id="{18CC4266-30F6-2B9A-1E74-5C4DD13F635F}"/>
              </a:ext>
            </a:extLst>
          </p:cNvPr>
          <p:cNvSpPr>
            <a:spLocks noGrp="1"/>
          </p:cNvSpPr>
          <p:nvPr>
            <p:ph type="dt" idx="1"/>
          </p:nvPr>
        </p:nvSpPr>
        <p:spPr/>
        <p:txBody>
          <a:bodyPr/>
          <a:lstStyle/>
          <a:p>
            <a:fld id="{3701F3EA-C8BD-D544-8519-665215575D25}" type="datetime1">
              <a:rPr lang="fr-CH" smtClean="0"/>
              <a:t>25.02.25</a:t>
            </a:fld>
            <a:endParaRPr lang="fr-FR"/>
          </a:p>
        </p:txBody>
      </p:sp>
      <p:sp>
        <p:nvSpPr>
          <p:cNvPr id="6" name="Footer Placeholder 5">
            <a:extLst>
              <a:ext uri="{FF2B5EF4-FFF2-40B4-BE49-F238E27FC236}">
                <a16:creationId xmlns:a16="http://schemas.microsoft.com/office/drawing/2014/main" id="{B1CCCD19-56F1-4736-7F22-B68DD68FA1ED}"/>
              </a:ext>
            </a:extLst>
          </p:cNvPr>
          <p:cNvSpPr>
            <a:spLocks noGrp="1"/>
          </p:cNvSpPr>
          <p:nvPr>
            <p:ph type="ftr" sz="quarter" idx="4"/>
          </p:nvPr>
        </p:nvSpPr>
        <p:spPr/>
        <p:txBody>
          <a:bodyPr/>
          <a:lstStyle/>
          <a:p>
            <a:r>
              <a:rPr lang="fr-FR"/>
              <a:t>Speaker</a:t>
            </a:r>
          </a:p>
        </p:txBody>
      </p:sp>
      <p:sp>
        <p:nvSpPr>
          <p:cNvPr id="7" name="Slide Number Placeholder 6">
            <a:extLst>
              <a:ext uri="{FF2B5EF4-FFF2-40B4-BE49-F238E27FC236}">
                <a16:creationId xmlns:a16="http://schemas.microsoft.com/office/drawing/2014/main" id="{10B40954-EEC3-E2A1-4CAA-EA54D4CCB2D0}"/>
              </a:ext>
            </a:extLst>
          </p:cNvPr>
          <p:cNvSpPr>
            <a:spLocks noGrp="1"/>
          </p:cNvSpPr>
          <p:nvPr>
            <p:ph type="sldNum" sz="quarter" idx="5"/>
          </p:nvPr>
        </p:nvSpPr>
        <p:spPr/>
        <p:txBody>
          <a:bodyPr/>
          <a:lstStyle/>
          <a:p>
            <a:fld id="{4CF50783-AAED-1941-8BCC-9F6140F0A6B1}" type="slidenum">
              <a:rPr lang="fr-FR" smtClean="0"/>
              <a:pPr/>
              <a:t>9</a:t>
            </a:fld>
            <a:endParaRPr lang="fr-FR"/>
          </a:p>
        </p:txBody>
      </p:sp>
    </p:spTree>
    <p:extLst>
      <p:ext uri="{BB962C8B-B14F-4D97-AF65-F5344CB8AC3E}">
        <p14:creationId xmlns:p14="http://schemas.microsoft.com/office/powerpoint/2010/main" val="90512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C9CE5-E153-0E87-15F6-4874815F66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C97794-FE75-F9F1-57B6-3A004C21AC26}"/>
              </a:ext>
            </a:extLst>
          </p:cNvPr>
          <p:cNvSpPr>
            <a:spLocks noGrp="1" noRot="1" noChangeAspect="1"/>
          </p:cNvSpPr>
          <p:nvPr>
            <p:ph type="sldImg"/>
          </p:nvPr>
        </p:nvSpPr>
        <p:spPr>
          <a:xfrm>
            <a:off x="211138" y="619125"/>
            <a:ext cx="6435725" cy="3621088"/>
          </a:xfrm>
        </p:spPr>
      </p:sp>
      <p:sp>
        <p:nvSpPr>
          <p:cNvPr id="3" name="Notes Placeholder 2">
            <a:extLst>
              <a:ext uri="{FF2B5EF4-FFF2-40B4-BE49-F238E27FC236}">
                <a16:creationId xmlns:a16="http://schemas.microsoft.com/office/drawing/2014/main" id="{C2F85C6F-147E-D4BB-0D36-CB91A4C2C8D3}"/>
              </a:ext>
            </a:extLst>
          </p:cNvPr>
          <p:cNvSpPr>
            <a:spLocks noGrp="1"/>
          </p:cNvSpPr>
          <p:nvPr>
            <p:ph type="body" idx="1"/>
          </p:nvPr>
        </p:nvSpPr>
        <p:spPr/>
        <p:txBody>
          <a:bodyPr/>
          <a:lstStyle/>
          <a:p>
            <a:endParaRPr lang="en-US">
              <a:latin typeface="Arial"/>
              <a:cs typeface="Arial"/>
            </a:endParaRPr>
          </a:p>
        </p:txBody>
      </p:sp>
      <p:sp>
        <p:nvSpPr>
          <p:cNvPr id="4" name="Header Placeholder 3">
            <a:extLst>
              <a:ext uri="{FF2B5EF4-FFF2-40B4-BE49-F238E27FC236}">
                <a16:creationId xmlns:a16="http://schemas.microsoft.com/office/drawing/2014/main" id="{FF215FCA-7302-BFE5-DFD0-A9106284ED04}"/>
              </a:ext>
            </a:extLst>
          </p:cNvPr>
          <p:cNvSpPr>
            <a:spLocks noGrp="1"/>
          </p:cNvSpPr>
          <p:nvPr>
            <p:ph type="hdr" sz="quarter"/>
          </p:nvPr>
        </p:nvSpPr>
        <p:spPr/>
        <p:txBody>
          <a:bodyPr/>
          <a:lstStyle/>
          <a:p>
            <a:r>
              <a:rPr lang="fr-FR"/>
              <a:t>NAME EVENT / NAME PRESENTATION</a:t>
            </a:r>
          </a:p>
        </p:txBody>
      </p:sp>
      <p:sp>
        <p:nvSpPr>
          <p:cNvPr id="5" name="Date Placeholder 4">
            <a:extLst>
              <a:ext uri="{FF2B5EF4-FFF2-40B4-BE49-F238E27FC236}">
                <a16:creationId xmlns:a16="http://schemas.microsoft.com/office/drawing/2014/main" id="{AA199E08-FFF2-3FD1-6021-94070E9F7E2B}"/>
              </a:ext>
            </a:extLst>
          </p:cNvPr>
          <p:cNvSpPr>
            <a:spLocks noGrp="1"/>
          </p:cNvSpPr>
          <p:nvPr>
            <p:ph type="dt" idx="1"/>
          </p:nvPr>
        </p:nvSpPr>
        <p:spPr/>
        <p:txBody>
          <a:bodyPr/>
          <a:lstStyle/>
          <a:p>
            <a:fld id="{3701F3EA-C8BD-D544-8519-665215575D25}" type="datetime1">
              <a:rPr lang="fr-CH" smtClean="0"/>
              <a:t>25.02.25</a:t>
            </a:fld>
            <a:endParaRPr lang="fr-FR"/>
          </a:p>
        </p:txBody>
      </p:sp>
      <p:sp>
        <p:nvSpPr>
          <p:cNvPr id="6" name="Footer Placeholder 5">
            <a:extLst>
              <a:ext uri="{FF2B5EF4-FFF2-40B4-BE49-F238E27FC236}">
                <a16:creationId xmlns:a16="http://schemas.microsoft.com/office/drawing/2014/main" id="{FB76E2AC-85A9-B15A-3E01-668280AB3ABD}"/>
              </a:ext>
            </a:extLst>
          </p:cNvPr>
          <p:cNvSpPr>
            <a:spLocks noGrp="1"/>
          </p:cNvSpPr>
          <p:nvPr>
            <p:ph type="ftr" sz="quarter" idx="4"/>
          </p:nvPr>
        </p:nvSpPr>
        <p:spPr/>
        <p:txBody>
          <a:bodyPr/>
          <a:lstStyle/>
          <a:p>
            <a:r>
              <a:rPr lang="fr-FR"/>
              <a:t>Speaker</a:t>
            </a:r>
          </a:p>
        </p:txBody>
      </p:sp>
      <p:sp>
        <p:nvSpPr>
          <p:cNvPr id="7" name="Slide Number Placeholder 6">
            <a:extLst>
              <a:ext uri="{FF2B5EF4-FFF2-40B4-BE49-F238E27FC236}">
                <a16:creationId xmlns:a16="http://schemas.microsoft.com/office/drawing/2014/main" id="{B6858530-DBF3-6C2B-BB04-BB6ABC5339D6}"/>
              </a:ext>
            </a:extLst>
          </p:cNvPr>
          <p:cNvSpPr>
            <a:spLocks noGrp="1"/>
          </p:cNvSpPr>
          <p:nvPr>
            <p:ph type="sldNum" sz="quarter" idx="5"/>
          </p:nvPr>
        </p:nvSpPr>
        <p:spPr/>
        <p:txBody>
          <a:bodyPr/>
          <a:lstStyle/>
          <a:p>
            <a:fld id="{4CF50783-AAED-1941-8BCC-9F6140F0A6B1}" type="slidenum">
              <a:rPr lang="fr-FR" smtClean="0"/>
              <a:pPr/>
              <a:t>10</a:t>
            </a:fld>
            <a:endParaRPr lang="fr-FR"/>
          </a:p>
        </p:txBody>
      </p:sp>
    </p:spTree>
    <p:extLst>
      <p:ext uri="{BB962C8B-B14F-4D97-AF65-F5344CB8AC3E}">
        <p14:creationId xmlns:p14="http://schemas.microsoft.com/office/powerpoint/2010/main" val="19874957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Faculty">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4CF6F629-51E7-9F40-939D-F50AE3925ADE}"/>
              </a:ext>
            </a:extLst>
          </p:cNvPr>
          <p:cNvSpPr>
            <a:spLocks noGrp="1"/>
          </p:cNvSpPr>
          <p:nvPr>
            <p:ph type="pic" sz="quarter" idx="10"/>
          </p:nvPr>
        </p:nvSpPr>
        <p:spPr>
          <a:xfrm>
            <a:off x="1331913" y="0"/>
            <a:ext cx="7812087" cy="4948238"/>
          </a:xfrm>
        </p:spPr>
        <p:txBody>
          <a:bodyPr/>
          <a:lstStyle/>
          <a:p>
            <a:r>
              <a:rPr lang="en-GB" noProof="0"/>
              <a:t>Cliquez sur l'icône pour ajouter une image</a:t>
            </a:r>
          </a:p>
        </p:txBody>
      </p:sp>
      <p:sp>
        <p:nvSpPr>
          <p:cNvPr id="2" name="Title 1"/>
          <p:cNvSpPr>
            <a:spLocks noGrp="1"/>
          </p:cNvSpPr>
          <p:nvPr>
            <p:ph type="ctrTitle"/>
          </p:nvPr>
        </p:nvSpPr>
        <p:spPr>
          <a:xfrm>
            <a:off x="6405563" y="786535"/>
            <a:ext cx="2738437" cy="2338387"/>
          </a:xfrm>
          <a:solidFill>
            <a:schemeClr val="accent1"/>
          </a:solidFill>
        </p:spPr>
        <p:txBody>
          <a:bodyPr lIns="216000" anchor="ctr" anchorCtr="0">
            <a:normAutofit/>
          </a:bodyPr>
          <a:lstStyle>
            <a:lvl1pPr algn="l">
              <a:defRPr sz="3600">
                <a:solidFill>
                  <a:schemeClr val="bg1"/>
                </a:solidFill>
              </a:defRPr>
            </a:lvl1pPr>
          </a:lstStyle>
          <a:p>
            <a:r>
              <a:rPr lang="en-GB" noProof="0"/>
              <a:t>Modifiez le style du titre</a:t>
            </a:r>
          </a:p>
        </p:txBody>
      </p:sp>
      <p:sp>
        <p:nvSpPr>
          <p:cNvPr id="3" name="Subtitle 2"/>
          <p:cNvSpPr>
            <a:spLocks noGrp="1"/>
          </p:cNvSpPr>
          <p:nvPr>
            <p:ph type="subTitle" idx="1"/>
          </p:nvPr>
        </p:nvSpPr>
        <p:spPr>
          <a:xfrm>
            <a:off x="4576763" y="3124922"/>
            <a:ext cx="1828800" cy="1568450"/>
          </a:xfrm>
          <a:solidFill>
            <a:schemeClr val="tx1"/>
          </a:solidFill>
        </p:spPr>
        <p:txBody>
          <a:bodyPr lIns="90000" anchor="ctr" anchorCtr="0">
            <a:normAutofit/>
          </a:bodyPr>
          <a:lstStyle>
            <a:lvl1pPr marL="0" indent="0" algn="ctr">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Modifiez le style des sous-titres du masque</a:t>
            </a:r>
          </a:p>
        </p:txBody>
      </p:sp>
      <p:pic>
        <p:nvPicPr>
          <p:cNvPr id="9" name="Image 8">
            <a:extLst>
              <a:ext uri="{FF2B5EF4-FFF2-40B4-BE49-F238E27FC236}">
                <a16:creationId xmlns:a16="http://schemas.microsoft.com/office/drawing/2014/main" id="{6535A482-EC85-1C41-A1E4-7882A0E39FFD}"/>
              </a:ext>
            </a:extLst>
          </p:cNvPr>
          <p:cNvPicPr>
            <a:picLocks noChangeAspect="1"/>
          </p:cNvPicPr>
          <p:nvPr userDrawn="1"/>
        </p:nvPicPr>
        <p:blipFill>
          <a:blip r:embed="rId2"/>
          <a:stretch>
            <a:fillRect/>
          </a:stretch>
        </p:blipFill>
        <p:spPr>
          <a:xfrm>
            <a:off x="82647" y="80283"/>
            <a:ext cx="1175301" cy="508655"/>
          </a:xfrm>
          <a:prstGeom prst="rect">
            <a:avLst/>
          </a:prstGeom>
        </p:spPr>
      </p:pic>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p:nvPr>
        </p:nvSpPr>
        <p:spPr>
          <a:xfrm>
            <a:off x="6400800" y="4683125"/>
            <a:ext cx="1828800" cy="460375"/>
          </a:xfrm>
          <a:solidFill>
            <a:schemeClr val="bg1"/>
          </a:solidFill>
        </p:spPr>
        <p:txBody>
          <a:bodyPr lIns="90000" anchor="ctr">
            <a:noAutofit/>
          </a:bodyPr>
          <a:lstStyle>
            <a:lvl1pPr marL="0" indent="0" algn="ctr">
              <a:buNone/>
              <a:defRPr sz="1100"/>
            </a:lvl1pPr>
          </a:lstStyle>
          <a:p>
            <a:pPr lvl="0"/>
            <a:r>
              <a:rPr lang="en-GB" noProof="0"/>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1E187583-F16A-6F41-8B68-000F9C9C20D3}"/>
              </a:ext>
            </a:extLst>
          </p:cNvPr>
          <p:cNvSpPr>
            <a:spLocks noGrp="1"/>
          </p:cNvSpPr>
          <p:nvPr>
            <p:ph type="body" sz="quarter" idx="12"/>
          </p:nvPr>
        </p:nvSpPr>
        <p:spPr>
          <a:xfrm>
            <a:off x="82550" y="4440264"/>
            <a:ext cx="698500" cy="507975"/>
          </a:xfrm>
        </p:spPr>
        <p:txBody>
          <a:bodyPr lIns="0" tIns="0" rIns="0" bIns="0" anchor="b" anchorCtr="0">
            <a:noAutofit/>
          </a:bodyPr>
          <a:lstStyle>
            <a:lvl1pPr marL="114300" indent="-107950">
              <a:buFontTx/>
              <a:buBlip>
                <a:blip r:embed="rId3"/>
              </a:buBlip>
              <a:tabLst/>
              <a:defRPr sz="700">
                <a:solidFill>
                  <a:schemeClr val="tx1"/>
                </a:solidFill>
              </a:defRPr>
            </a:lvl1pPr>
          </a:lstStyle>
          <a:p>
            <a:r>
              <a:rPr lang="en-GB" noProof="0"/>
              <a:t>Modifier les styles du texte du masque</a:t>
            </a:r>
          </a:p>
        </p:txBody>
      </p:sp>
    </p:spTree>
    <p:extLst>
      <p:ext uri="{BB962C8B-B14F-4D97-AF65-F5344CB8AC3E}">
        <p14:creationId xmlns:p14="http://schemas.microsoft.com/office/powerpoint/2010/main" val="57788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126" userDrawn="1">
          <p15:clr>
            <a:srgbClr val="FBAE40"/>
          </p15:clr>
        </p15:guide>
        <p15:guide id="5" orient="horz" pos="123" userDrawn="1">
          <p15:clr>
            <a:srgbClr val="FBAE40"/>
          </p15:clr>
        </p15:guide>
        <p15:guide id="6" orient="horz" pos="3117" userDrawn="1">
          <p15:clr>
            <a:srgbClr val="FBAE40"/>
          </p15:clr>
        </p15:guide>
        <p15:guide id="7" pos="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_Content_Image4">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904875" y="1563688"/>
            <a:ext cx="3144838" cy="3579812"/>
          </a:xfrm>
        </p:spPr>
        <p:txBody>
          <a:bodyPr/>
          <a:lstStyle/>
          <a:p>
            <a:r>
              <a:rPr lang="fr-FR"/>
              <a:t>Cliquez sur l'icône pour ajouter une image</a:t>
            </a:r>
          </a:p>
        </p:txBody>
      </p:sp>
      <p:sp>
        <p:nvSpPr>
          <p:cNvPr id="3" name="Content Placeholder 2"/>
          <p:cNvSpPr>
            <a:spLocks noGrp="1"/>
          </p:cNvSpPr>
          <p:nvPr>
            <p:ph idx="1"/>
          </p:nvPr>
        </p:nvSpPr>
        <p:spPr>
          <a:xfrm>
            <a:off x="4049395" y="1563688"/>
            <a:ext cx="4581525" cy="3386772"/>
          </a:xfrm>
        </p:spPr>
        <p:txBody>
          <a:bodyPr/>
          <a:lstStyle/>
          <a:p>
            <a:pPr lvl="0"/>
            <a:r>
              <a:rPr lang="fr-FR"/>
              <a:t>Modifier les styles du texte du masque
Deuxième niveau
Troisième niveau
Quatrième niveau
Cinquième niveau</a:t>
            </a:r>
          </a:p>
        </p:txBody>
      </p:sp>
      <p:sp>
        <p:nvSpPr>
          <p:cNvPr id="7" name="Titre 6">
            <a:extLst>
              <a:ext uri="{FF2B5EF4-FFF2-40B4-BE49-F238E27FC236}">
                <a16:creationId xmlns:a16="http://schemas.microsoft.com/office/drawing/2014/main" id="{C026A30B-6F8E-1445-88F0-A5FB77E124E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826567D5-4A83-9E48-B441-CCB2A72BA6D1}"/>
              </a:ext>
            </a:extLst>
          </p:cNvPr>
          <p:cNvSpPr>
            <a:spLocks noGrp="1"/>
          </p:cNvSpPr>
          <p:nvPr>
            <p:ph type="dt" sz="half" idx="14"/>
          </p:nvPr>
        </p:nvSpPr>
        <p:spPr/>
        <p:txBody>
          <a:bodyPr/>
          <a:lstStyle/>
          <a:p>
            <a:r>
              <a:rPr lang="fr-CH"/>
              <a:t>WELCOME TO EPFL</a:t>
            </a:r>
            <a:endParaRPr lang="fr-FR"/>
          </a:p>
        </p:txBody>
      </p:sp>
      <p:sp>
        <p:nvSpPr>
          <p:cNvPr id="10" name="Espace réservé du pied de page 9">
            <a:extLst>
              <a:ext uri="{FF2B5EF4-FFF2-40B4-BE49-F238E27FC236}">
                <a16:creationId xmlns:a16="http://schemas.microsoft.com/office/drawing/2014/main" id="{C830A539-93F1-2541-B9F0-330893BD5190}"/>
              </a:ext>
            </a:extLst>
          </p:cNvPr>
          <p:cNvSpPr>
            <a:spLocks noGrp="1"/>
          </p:cNvSpPr>
          <p:nvPr>
            <p:ph type="ftr" sz="quarter" idx="15"/>
          </p:nvPr>
        </p:nvSpPr>
        <p:spPr/>
        <p:txBody>
          <a:bodyPr/>
          <a:lstStyle/>
          <a:p>
            <a:r>
              <a:rPr lang="fr-FR"/>
              <a:t>Speaker</a:t>
            </a:r>
          </a:p>
        </p:txBody>
      </p:sp>
      <p:sp>
        <p:nvSpPr>
          <p:cNvPr id="11" name="Espace réservé du numéro de diapositive 10">
            <a:extLst>
              <a:ext uri="{FF2B5EF4-FFF2-40B4-BE49-F238E27FC236}">
                <a16:creationId xmlns:a16="http://schemas.microsoft.com/office/drawing/2014/main" id="{82F21D18-8706-7E4D-8FBE-C1E2584541D1}"/>
              </a:ext>
            </a:extLst>
          </p:cNvPr>
          <p:cNvSpPr>
            <a:spLocks noGrp="1"/>
          </p:cNvSpPr>
          <p:nvPr>
            <p:ph type="sldNum" sz="quarter" idx="16"/>
          </p:nvPr>
        </p:nvSpPr>
        <p:spPr/>
        <p:txBody>
          <a:bodyPr/>
          <a:lstStyle/>
          <a:p>
            <a:fld id="{E1E1CD7C-2161-7D43-862E-CE4C333CD873}" type="slidenum">
              <a:rPr lang="fr-FR" smtClean="0"/>
              <a:pPr/>
              <a:t>‹#›</a:t>
            </a:fld>
            <a:endParaRPr lang="fr-FR"/>
          </a:p>
        </p:txBody>
      </p:sp>
    </p:spTree>
    <p:extLst>
      <p:ext uri="{BB962C8B-B14F-4D97-AF65-F5344CB8AC3E}">
        <p14:creationId xmlns:p14="http://schemas.microsoft.com/office/powerpoint/2010/main" val="243454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2_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04875" y="1563688"/>
            <a:ext cx="3671466" cy="3263504"/>
          </a:xfrm>
        </p:spPr>
        <p:txBody>
          <a:bodyPr/>
          <a:lstStyle/>
          <a:p>
            <a:pPr lvl="0"/>
            <a:r>
              <a:rPr lang="fr-FR"/>
              <a:t>Modifier les styles du texte du masque
Deuxième niveau
Troisième niveau
Quatrième niveau
Cinquième niveau</a:t>
            </a:r>
          </a:p>
        </p:txBody>
      </p:sp>
      <p:sp>
        <p:nvSpPr>
          <p:cNvPr id="4" name="Content Placeholder 3"/>
          <p:cNvSpPr>
            <a:spLocks noGrp="1"/>
          </p:cNvSpPr>
          <p:nvPr>
            <p:ph sz="half" idx="2"/>
          </p:nvPr>
        </p:nvSpPr>
        <p:spPr>
          <a:xfrm>
            <a:off x="4959772" y="1563688"/>
            <a:ext cx="3671466" cy="3263504"/>
          </a:xfrm>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6897D737-724C-984A-82E1-2A2DBD5F624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E34C2B73-67B7-BB4C-AE0F-7D16D8DDD2B2}"/>
              </a:ext>
            </a:extLst>
          </p:cNvPr>
          <p:cNvSpPr>
            <a:spLocks noGrp="1"/>
          </p:cNvSpPr>
          <p:nvPr>
            <p:ph type="dt" sz="half" idx="10"/>
          </p:nvPr>
        </p:nvSpPr>
        <p:spPr/>
        <p:txBody>
          <a:bodyPr/>
          <a:lstStyle/>
          <a:p>
            <a:r>
              <a:rPr lang="fr-CH"/>
              <a:t>WELCOME TO EPFL</a:t>
            </a:r>
            <a:endParaRPr lang="fr-FR"/>
          </a:p>
        </p:txBody>
      </p:sp>
      <p:sp>
        <p:nvSpPr>
          <p:cNvPr id="10" name="Espace réservé du pied de page 9">
            <a:extLst>
              <a:ext uri="{FF2B5EF4-FFF2-40B4-BE49-F238E27FC236}">
                <a16:creationId xmlns:a16="http://schemas.microsoft.com/office/drawing/2014/main" id="{C9FF6AA9-AC16-D748-B815-56221BFFFB93}"/>
              </a:ext>
            </a:extLst>
          </p:cNvPr>
          <p:cNvSpPr>
            <a:spLocks noGrp="1"/>
          </p:cNvSpPr>
          <p:nvPr>
            <p:ph type="ftr" sz="quarter" idx="11"/>
          </p:nvPr>
        </p:nvSpPr>
        <p:spPr/>
        <p:txBody>
          <a:bodyPr/>
          <a:lstStyle/>
          <a:p>
            <a:r>
              <a:rPr lang="fr-FR"/>
              <a:t>Speaker</a:t>
            </a:r>
          </a:p>
        </p:txBody>
      </p:sp>
      <p:sp>
        <p:nvSpPr>
          <p:cNvPr id="11" name="Espace réservé du numéro de diapositive 10">
            <a:extLst>
              <a:ext uri="{FF2B5EF4-FFF2-40B4-BE49-F238E27FC236}">
                <a16:creationId xmlns:a16="http://schemas.microsoft.com/office/drawing/2014/main" id="{DD59D891-3F23-D04C-AB43-6FA4220AFE80}"/>
              </a:ext>
            </a:extLst>
          </p:cNvPr>
          <p:cNvSpPr>
            <a:spLocks noGrp="1"/>
          </p:cNvSpPr>
          <p:nvPr>
            <p:ph type="sldNum" sz="quarter" idx="12"/>
          </p:nvPr>
        </p:nvSpPr>
        <p:spPr/>
        <p:txBody>
          <a:bodyPr/>
          <a:lstStyle/>
          <a:p>
            <a:fld id="{E1E1CD7C-2161-7D43-862E-CE4C333CD873}" type="slidenum">
              <a:rPr lang="fr-FR" smtClean="0"/>
              <a:pPr/>
              <a:t>‹#›</a:t>
            </a:fld>
            <a:endParaRPr lang="fr-FR"/>
          </a:p>
        </p:txBody>
      </p:sp>
    </p:spTree>
    <p:extLst>
      <p:ext uri="{BB962C8B-B14F-4D97-AF65-F5344CB8AC3E}">
        <p14:creationId xmlns:p14="http://schemas.microsoft.com/office/powerpoint/2010/main" val="177670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BFFD8D9-6AAA-B44F-8BD5-98D7A6546A6C}"/>
              </a:ext>
            </a:extLst>
          </p:cNvPr>
          <p:cNvSpPr>
            <a:spLocks noGrp="1"/>
          </p:cNvSpPr>
          <p:nvPr>
            <p:ph type="title"/>
          </p:nvPr>
        </p:nvSpPr>
        <p:spPr/>
        <p:txBody>
          <a:bodyPr/>
          <a:lstStyle/>
          <a:p>
            <a:r>
              <a:rPr lang="fr-FR"/>
              <a:t>Modifiez le style du titre</a:t>
            </a:r>
          </a:p>
        </p:txBody>
      </p:sp>
      <p:sp>
        <p:nvSpPr>
          <p:cNvPr id="7" name="Espace réservé de la date 6">
            <a:extLst>
              <a:ext uri="{FF2B5EF4-FFF2-40B4-BE49-F238E27FC236}">
                <a16:creationId xmlns:a16="http://schemas.microsoft.com/office/drawing/2014/main" id="{084C64CE-C88F-2044-AD84-19F588F18902}"/>
              </a:ext>
            </a:extLst>
          </p:cNvPr>
          <p:cNvSpPr>
            <a:spLocks noGrp="1"/>
          </p:cNvSpPr>
          <p:nvPr>
            <p:ph type="dt" sz="half" idx="10"/>
          </p:nvPr>
        </p:nvSpPr>
        <p:spPr/>
        <p:txBody>
          <a:bodyPr/>
          <a:lstStyle/>
          <a:p>
            <a:r>
              <a:rPr lang="fr-CH"/>
              <a:t>WELCOME TO EPFL</a:t>
            </a:r>
            <a:endParaRPr lang="fr-FR"/>
          </a:p>
        </p:txBody>
      </p:sp>
      <p:sp>
        <p:nvSpPr>
          <p:cNvPr id="8" name="Espace réservé du pied de page 7">
            <a:extLst>
              <a:ext uri="{FF2B5EF4-FFF2-40B4-BE49-F238E27FC236}">
                <a16:creationId xmlns:a16="http://schemas.microsoft.com/office/drawing/2014/main" id="{A948AF20-C2DF-3542-BB6A-8354A9817325}"/>
              </a:ext>
            </a:extLst>
          </p:cNvPr>
          <p:cNvSpPr>
            <a:spLocks noGrp="1"/>
          </p:cNvSpPr>
          <p:nvPr>
            <p:ph type="ftr" sz="quarter" idx="11"/>
          </p:nvPr>
        </p:nvSpPr>
        <p:spPr/>
        <p:txBody>
          <a:bodyPr/>
          <a:lstStyle/>
          <a:p>
            <a:r>
              <a:rPr lang="fr-FR"/>
              <a:t>Speaker</a:t>
            </a:r>
          </a:p>
        </p:txBody>
      </p:sp>
      <p:sp>
        <p:nvSpPr>
          <p:cNvPr id="9" name="Espace réservé du numéro de diapositive 8">
            <a:extLst>
              <a:ext uri="{FF2B5EF4-FFF2-40B4-BE49-F238E27FC236}">
                <a16:creationId xmlns:a16="http://schemas.microsoft.com/office/drawing/2014/main" id="{71083942-1443-BC45-9F95-32C82A8DCDEF}"/>
              </a:ext>
            </a:extLst>
          </p:cNvPr>
          <p:cNvSpPr>
            <a:spLocks noGrp="1"/>
          </p:cNvSpPr>
          <p:nvPr>
            <p:ph type="sldNum" sz="quarter" idx="12"/>
          </p:nvPr>
        </p:nvSpPr>
        <p:spPr/>
        <p:txBody>
          <a:bodyPr/>
          <a:lstStyle/>
          <a:p>
            <a:fld id="{E1E1CD7C-2161-7D43-862E-CE4C333CD873}" type="slidenum">
              <a:rPr lang="fr-FR" smtClean="0"/>
              <a:pPr/>
              <a:t>‹#›</a:t>
            </a:fld>
            <a:endParaRPr lang="fr-FR"/>
          </a:p>
        </p:txBody>
      </p:sp>
    </p:spTree>
    <p:extLst>
      <p:ext uri="{BB962C8B-B14F-4D97-AF65-F5344CB8AC3E}">
        <p14:creationId xmlns:p14="http://schemas.microsoft.com/office/powerpoint/2010/main" val="307403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_Title">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904875" y="0"/>
            <a:ext cx="7726363" cy="5143500"/>
          </a:xfrm>
        </p:spPr>
        <p:txBody>
          <a:bodyPr/>
          <a:lstStyle/>
          <a:p>
            <a:r>
              <a:rPr lang="fr-FR"/>
              <a:t>Cliquez sur l'icône pour ajouter une image</a:t>
            </a:r>
          </a:p>
        </p:txBody>
      </p:sp>
      <p:sp>
        <p:nvSpPr>
          <p:cNvPr id="2" name="Title 1"/>
          <p:cNvSpPr>
            <a:spLocks noGrp="1"/>
          </p:cNvSpPr>
          <p:nvPr>
            <p:ph type="title"/>
          </p:nvPr>
        </p:nvSpPr>
        <p:spPr>
          <a:xfrm>
            <a:off x="6405563" y="2571750"/>
            <a:ext cx="2738437" cy="2111375"/>
          </a:xfrm>
          <a:solidFill>
            <a:schemeClr val="accent2"/>
          </a:solidFill>
        </p:spPr>
        <p:txBody>
          <a:bodyPr anchor="ctr" anchorCtr="0"/>
          <a:lstStyle>
            <a:lvl1pPr>
              <a:defRPr>
                <a:solidFill>
                  <a:schemeClr val="bg1"/>
                </a:solidFill>
              </a:defRPr>
            </a:lvl1pPr>
          </a:lstStyle>
          <a:p>
            <a:r>
              <a:rPr lang="fr-FR"/>
              <a:t>Modifiez le style du titre</a:t>
            </a:r>
            <a:endParaRPr lang="en-US"/>
          </a:p>
        </p:txBody>
      </p:sp>
      <p:sp>
        <p:nvSpPr>
          <p:cNvPr id="3" name="Espace réservé de la date 2">
            <a:extLst>
              <a:ext uri="{FF2B5EF4-FFF2-40B4-BE49-F238E27FC236}">
                <a16:creationId xmlns:a16="http://schemas.microsoft.com/office/drawing/2014/main" id="{60E5EA1C-63CE-2C4F-B9F4-39FDBC14B9A3}"/>
              </a:ext>
            </a:extLst>
          </p:cNvPr>
          <p:cNvSpPr>
            <a:spLocks noGrp="1"/>
          </p:cNvSpPr>
          <p:nvPr>
            <p:ph type="dt" sz="half" idx="14"/>
          </p:nvPr>
        </p:nvSpPr>
        <p:spPr/>
        <p:txBody>
          <a:bodyPr/>
          <a:lstStyle/>
          <a:p>
            <a:r>
              <a:rPr lang="fr-CH"/>
              <a:t>WELCOME TO EPFL</a:t>
            </a:r>
            <a:endParaRPr lang="fr-FR"/>
          </a:p>
        </p:txBody>
      </p:sp>
      <p:sp>
        <p:nvSpPr>
          <p:cNvPr id="4" name="Espace réservé du pied de page 3">
            <a:extLst>
              <a:ext uri="{FF2B5EF4-FFF2-40B4-BE49-F238E27FC236}">
                <a16:creationId xmlns:a16="http://schemas.microsoft.com/office/drawing/2014/main" id="{8E7A5892-F23D-BD48-84D1-FD279BA16865}"/>
              </a:ext>
            </a:extLst>
          </p:cNvPr>
          <p:cNvSpPr>
            <a:spLocks noGrp="1"/>
          </p:cNvSpPr>
          <p:nvPr>
            <p:ph type="ftr" sz="quarter" idx="15"/>
          </p:nvPr>
        </p:nvSpPr>
        <p:spPr/>
        <p:txBody>
          <a:bodyPr/>
          <a:lstStyle/>
          <a:p>
            <a:r>
              <a:rPr lang="fr-FR"/>
              <a:t>Speaker</a:t>
            </a:r>
          </a:p>
        </p:txBody>
      </p:sp>
      <p:sp>
        <p:nvSpPr>
          <p:cNvPr id="5" name="Espace réservé du numéro de diapositive 4">
            <a:extLst>
              <a:ext uri="{FF2B5EF4-FFF2-40B4-BE49-F238E27FC236}">
                <a16:creationId xmlns:a16="http://schemas.microsoft.com/office/drawing/2014/main" id="{6C516D46-C7BB-2141-A4EE-18D1756414F6}"/>
              </a:ext>
            </a:extLst>
          </p:cNvPr>
          <p:cNvSpPr>
            <a:spLocks noGrp="1"/>
          </p:cNvSpPr>
          <p:nvPr>
            <p:ph type="sldNum" sz="quarter" idx="16"/>
          </p:nvPr>
        </p:nvSpPr>
        <p:spPr/>
        <p:txBody>
          <a:bodyPr/>
          <a:lstStyle/>
          <a:p>
            <a:fld id="{E1E1CD7C-2161-7D43-862E-CE4C333CD873}" type="slidenum">
              <a:rPr lang="fr-FR" smtClean="0"/>
              <a:pPr/>
              <a:t>‹#›</a:t>
            </a:fld>
            <a:endParaRPr lang="fr-FR"/>
          </a:p>
        </p:txBody>
      </p:sp>
    </p:spTree>
    <p:extLst>
      <p:ext uri="{BB962C8B-B14F-4D97-AF65-F5344CB8AC3E}">
        <p14:creationId xmlns:p14="http://schemas.microsoft.com/office/powerpoint/2010/main" val="204094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904875" y="0"/>
            <a:ext cx="7726363" cy="5143500"/>
          </a:xfrm>
        </p:spPr>
        <p:txBody>
          <a:bodyPr/>
          <a:lstStyle/>
          <a:p>
            <a:r>
              <a:rPr lang="fr-FR"/>
              <a:t>Cliquez sur l'icône pour ajouter une image</a:t>
            </a:r>
          </a:p>
        </p:txBody>
      </p:sp>
      <p:sp>
        <p:nvSpPr>
          <p:cNvPr id="5" name="Espace réservé de la date 4">
            <a:extLst>
              <a:ext uri="{FF2B5EF4-FFF2-40B4-BE49-F238E27FC236}">
                <a16:creationId xmlns:a16="http://schemas.microsoft.com/office/drawing/2014/main" id="{91E6F4EB-CC02-6E4D-9146-CE4A7A789A95}"/>
              </a:ext>
            </a:extLst>
          </p:cNvPr>
          <p:cNvSpPr>
            <a:spLocks noGrp="1"/>
          </p:cNvSpPr>
          <p:nvPr>
            <p:ph type="dt" sz="half" idx="14"/>
          </p:nvPr>
        </p:nvSpPr>
        <p:spPr/>
        <p:txBody>
          <a:bodyPr/>
          <a:lstStyle/>
          <a:p>
            <a:r>
              <a:rPr lang="fr-CH"/>
              <a:t>WELCOME TO EPFL</a:t>
            </a:r>
            <a:endParaRPr lang="fr-FR"/>
          </a:p>
        </p:txBody>
      </p:sp>
      <p:sp>
        <p:nvSpPr>
          <p:cNvPr id="6" name="Espace réservé du pied de page 5">
            <a:extLst>
              <a:ext uri="{FF2B5EF4-FFF2-40B4-BE49-F238E27FC236}">
                <a16:creationId xmlns:a16="http://schemas.microsoft.com/office/drawing/2014/main" id="{DED4AA2C-29B3-CA42-B7C3-C932911A7586}"/>
              </a:ext>
            </a:extLst>
          </p:cNvPr>
          <p:cNvSpPr>
            <a:spLocks noGrp="1"/>
          </p:cNvSpPr>
          <p:nvPr>
            <p:ph type="ftr" sz="quarter" idx="15"/>
          </p:nvPr>
        </p:nvSpPr>
        <p:spPr/>
        <p:txBody>
          <a:bodyPr/>
          <a:lstStyle/>
          <a:p>
            <a:r>
              <a:rPr lang="fr-FR"/>
              <a:t>Speaker</a:t>
            </a:r>
          </a:p>
        </p:txBody>
      </p:sp>
      <p:sp>
        <p:nvSpPr>
          <p:cNvPr id="8" name="Espace réservé du numéro de diapositive 7">
            <a:extLst>
              <a:ext uri="{FF2B5EF4-FFF2-40B4-BE49-F238E27FC236}">
                <a16:creationId xmlns:a16="http://schemas.microsoft.com/office/drawing/2014/main" id="{0FE7A1E3-AAEC-7641-B6C5-8D9FC0B6A211}"/>
              </a:ext>
            </a:extLst>
          </p:cNvPr>
          <p:cNvSpPr>
            <a:spLocks noGrp="1"/>
          </p:cNvSpPr>
          <p:nvPr>
            <p:ph type="sldNum" sz="quarter" idx="16"/>
          </p:nvPr>
        </p:nvSpPr>
        <p:spPr/>
        <p:txBody>
          <a:bodyPr/>
          <a:lstStyle/>
          <a:p>
            <a:fld id="{E1E1CD7C-2161-7D43-862E-CE4C333CD873}" type="slidenum">
              <a:rPr lang="fr-FR" smtClean="0"/>
              <a:pPr/>
              <a:t>‹#›</a:t>
            </a:fld>
            <a:endParaRPr lang="fr-FR"/>
          </a:p>
        </p:txBody>
      </p:sp>
    </p:spTree>
    <p:extLst>
      <p:ext uri="{BB962C8B-B14F-4D97-AF65-F5344CB8AC3E}">
        <p14:creationId xmlns:p14="http://schemas.microsoft.com/office/powerpoint/2010/main" val="1201727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_Content_ImageBelow">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904875" y="3114674"/>
            <a:ext cx="8239125" cy="2028825"/>
          </a:xfrm>
        </p:spPr>
        <p:txBody>
          <a:bodyPr/>
          <a:lstStyle/>
          <a:p>
            <a:r>
              <a:rPr lang="fr-FR"/>
              <a:t>Cliquez sur l'icône pour ajouter une image</a:t>
            </a:r>
          </a:p>
        </p:txBody>
      </p:sp>
      <p:sp>
        <p:nvSpPr>
          <p:cNvPr id="4" name="Espace réservé du texte 3"/>
          <p:cNvSpPr>
            <a:spLocks noGrp="1"/>
          </p:cNvSpPr>
          <p:nvPr>
            <p:ph type="body" sz="quarter" idx="17"/>
          </p:nvPr>
        </p:nvSpPr>
        <p:spPr>
          <a:xfrm>
            <a:off x="904875" y="1563688"/>
            <a:ext cx="7646988" cy="1436687"/>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fr-FR"/>
              <a:t>Modifier les styles du texte du masque
Deuxième niveau
Troisième niveau
Quatrième niveau
Cinquième niveau</a:t>
            </a:r>
            <a:endParaRPr lang="fr-CH"/>
          </a:p>
        </p:txBody>
      </p:sp>
      <p:sp>
        <p:nvSpPr>
          <p:cNvPr id="6" name="Espace réservé de la date 5">
            <a:extLst>
              <a:ext uri="{FF2B5EF4-FFF2-40B4-BE49-F238E27FC236}">
                <a16:creationId xmlns:a16="http://schemas.microsoft.com/office/drawing/2014/main" id="{37CF3032-2465-874C-B786-95E1B594A5AB}"/>
              </a:ext>
            </a:extLst>
          </p:cNvPr>
          <p:cNvSpPr>
            <a:spLocks noGrp="1"/>
          </p:cNvSpPr>
          <p:nvPr>
            <p:ph type="dt" sz="half" idx="18"/>
          </p:nvPr>
        </p:nvSpPr>
        <p:spPr/>
        <p:txBody>
          <a:bodyPr/>
          <a:lstStyle/>
          <a:p>
            <a:r>
              <a:rPr lang="fr-CH"/>
              <a:t>WELCOME TO EPFL</a:t>
            </a:r>
            <a:endParaRPr lang="fr-FR"/>
          </a:p>
        </p:txBody>
      </p:sp>
      <p:sp>
        <p:nvSpPr>
          <p:cNvPr id="8" name="Espace réservé du pied de page 7">
            <a:extLst>
              <a:ext uri="{FF2B5EF4-FFF2-40B4-BE49-F238E27FC236}">
                <a16:creationId xmlns:a16="http://schemas.microsoft.com/office/drawing/2014/main" id="{AAF73E2A-22D7-894A-9267-185CB4E4B13E}"/>
              </a:ext>
            </a:extLst>
          </p:cNvPr>
          <p:cNvSpPr>
            <a:spLocks noGrp="1"/>
          </p:cNvSpPr>
          <p:nvPr>
            <p:ph type="ftr" sz="quarter" idx="19"/>
          </p:nvPr>
        </p:nvSpPr>
        <p:spPr/>
        <p:txBody>
          <a:bodyPr/>
          <a:lstStyle/>
          <a:p>
            <a:r>
              <a:rPr lang="fr-FR"/>
              <a:t>Speaker</a:t>
            </a:r>
          </a:p>
        </p:txBody>
      </p:sp>
      <p:sp>
        <p:nvSpPr>
          <p:cNvPr id="9" name="Espace réservé du numéro de diapositive 8">
            <a:extLst>
              <a:ext uri="{FF2B5EF4-FFF2-40B4-BE49-F238E27FC236}">
                <a16:creationId xmlns:a16="http://schemas.microsoft.com/office/drawing/2014/main" id="{39D9777C-EC90-1141-9E30-4B4F669C2BE1}"/>
              </a:ext>
            </a:extLst>
          </p:cNvPr>
          <p:cNvSpPr>
            <a:spLocks noGrp="1"/>
          </p:cNvSpPr>
          <p:nvPr>
            <p:ph type="sldNum" sz="quarter" idx="20"/>
          </p:nvPr>
        </p:nvSpPr>
        <p:spPr/>
        <p:txBody>
          <a:bodyPr/>
          <a:lstStyle/>
          <a:p>
            <a:fld id="{E1E1CD7C-2161-7D43-862E-CE4C333CD873}" type="slidenum">
              <a:rPr lang="fr-FR" smtClean="0"/>
              <a:pPr/>
              <a:t>‹#›</a:t>
            </a:fld>
            <a:endParaRPr lang="fr-FR"/>
          </a:p>
        </p:txBody>
      </p:sp>
      <p:sp>
        <p:nvSpPr>
          <p:cNvPr id="11" name="Titre 10">
            <a:extLst>
              <a:ext uri="{FF2B5EF4-FFF2-40B4-BE49-F238E27FC236}">
                <a16:creationId xmlns:a16="http://schemas.microsoft.com/office/drawing/2014/main" id="{0E011164-727C-4C46-B34E-7729CB350E3E}"/>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53115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4D8101AB-8ACE-BB4C-9D61-B4AABFE11591}"/>
              </a:ext>
            </a:extLst>
          </p:cNvPr>
          <p:cNvSpPr>
            <a:spLocks noGrp="1"/>
          </p:cNvSpPr>
          <p:nvPr>
            <p:ph type="dt" sz="half" idx="10"/>
          </p:nvPr>
        </p:nvSpPr>
        <p:spPr/>
        <p:txBody>
          <a:bodyPr/>
          <a:lstStyle/>
          <a:p>
            <a:r>
              <a:rPr lang="fr-CH"/>
              <a:t>WELCOME TO EPFL</a:t>
            </a:r>
            <a:endParaRPr lang="fr-FR"/>
          </a:p>
        </p:txBody>
      </p:sp>
      <p:sp>
        <p:nvSpPr>
          <p:cNvPr id="6" name="Espace réservé du pied de page 5">
            <a:extLst>
              <a:ext uri="{FF2B5EF4-FFF2-40B4-BE49-F238E27FC236}">
                <a16:creationId xmlns:a16="http://schemas.microsoft.com/office/drawing/2014/main" id="{5F9CFC1D-0B2A-0A4E-9C0D-682EECA55703}"/>
              </a:ext>
            </a:extLst>
          </p:cNvPr>
          <p:cNvSpPr>
            <a:spLocks noGrp="1"/>
          </p:cNvSpPr>
          <p:nvPr>
            <p:ph type="ftr" sz="quarter" idx="11"/>
          </p:nvPr>
        </p:nvSpPr>
        <p:spPr/>
        <p:txBody>
          <a:bodyPr/>
          <a:lstStyle/>
          <a:p>
            <a:r>
              <a:rPr lang="fr-FR"/>
              <a:t>Speaker</a:t>
            </a:r>
          </a:p>
        </p:txBody>
      </p:sp>
      <p:sp>
        <p:nvSpPr>
          <p:cNvPr id="7" name="Espace réservé du numéro de diapositive 6">
            <a:extLst>
              <a:ext uri="{FF2B5EF4-FFF2-40B4-BE49-F238E27FC236}">
                <a16:creationId xmlns:a16="http://schemas.microsoft.com/office/drawing/2014/main" id="{56622065-A833-2340-B0FD-ACB065A3B8CF}"/>
              </a:ext>
            </a:extLst>
          </p:cNvPr>
          <p:cNvSpPr>
            <a:spLocks noGrp="1"/>
          </p:cNvSpPr>
          <p:nvPr>
            <p:ph type="sldNum" sz="quarter" idx="12"/>
          </p:nvPr>
        </p:nvSpPr>
        <p:spPr/>
        <p:txBody>
          <a:bodyPr/>
          <a:lstStyle/>
          <a:p>
            <a:fld id="{E1E1CD7C-2161-7D43-862E-CE4C333CD873}" type="slidenum">
              <a:rPr lang="fr-FR" smtClean="0"/>
              <a:pPr/>
              <a:t>‹#›</a:t>
            </a:fld>
            <a:endParaRPr lang="fr-FR"/>
          </a:p>
        </p:txBody>
      </p:sp>
    </p:spTree>
    <p:extLst>
      <p:ext uri="{BB962C8B-B14F-4D97-AF65-F5344CB8AC3E}">
        <p14:creationId xmlns:p14="http://schemas.microsoft.com/office/powerpoint/2010/main" val="189484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904876" y="0"/>
            <a:ext cx="8239125" cy="5143500"/>
          </a:xfrm>
        </p:spPr>
        <p:txBody>
          <a:bodyPr/>
          <a:lstStyle/>
          <a:p>
            <a:r>
              <a:rPr lang="fr-FR"/>
              <a:t>Cliquez sur l'icône pour ajouter une image</a:t>
            </a:r>
          </a:p>
        </p:txBody>
      </p:sp>
      <p:sp>
        <p:nvSpPr>
          <p:cNvPr id="2" name="Title 1"/>
          <p:cNvSpPr>
            <a:spLocks noGrp="1"/>
          </p:cNvSpPr>
          <p:nvPr>
            <p:ph type="title"/>
          </p:nvPr>
        </p:nvSpPr>
        <p:spPr>
          <a:xfrm>
            <a:off x="6405564" y="2571751"/>
            <a:ext cx="2738437" cy="2111375"/>
          </a:xfrm>
          <a:solidFill>
            <a:schemeClr val="accent2"/>
          </a:solidFill>
        </p:spPr>
        <p:txBody>
          <a:bodyPr anchor="ctr" anchorCtr="0"/>
          <a:lstStyle>
            <a:lvl1pPr>
              <a:defRPr>
                <a:solidFill>
                  <a:schemeClr val="bg1"/>
                </a:solidFill>
              </a:defRPr>
            </a:lvl1pPr>
          </a:lstStyle>
          <a:p>
            <a:r>
              <a:rPr lang="fr-FR"/>
              <a:t>Modifiez le style du titre</a:t>
            </a:r>
            <a:endParaRPr lang="en-US"/>
          </a:p>
        </p:txBody>
      </p:sp>
      <p:sp>
        <p:nvSpPr>
          <p:cNvPr id="3" name="Espace réservé de la date 2">
            <a:extLst>
              <a:ext uri="{FF2B5EF4-FFF2-40B4-BE49-F238E27FC236}">
                <a16:creationId xmlns:a16="http://schemas.microsoft.com/office/drawing/2014/main" id="{60E5EA1C-63CE-2C4F-B9F4-39FDBC14B9A3}"/>
              </a:ext>
            </a:extLst>
          </p:cNvPr>
          <p:cNvSpPr>
            <a:spLocks noGrp="1"/>
          </p:cNvSpPr>
          <p:nvPr>
            <p:ph type="dt" sz="half" idx="14"/>
          </p:nvPr>
        </p:nvSpPr>
        <p:spPr/>
        <p:txBody>
          <a:bodyPr/>
          <a:lstStyle/>
          <a:p>
            <a:r>
              <a:rPr lang="fr-CH"/>
              <a:t>WELCOME TO EPFL</a:t>
            </a:r>
            <a:endParaRPr lang="fr-FR"/>
          </a:p>
        </p:txBody>
      </p:sp>
      <p:sp>
        <p:nvSpPr>
          <p:cNvPr id="4" name="Espace réservé du pied de page 3">
            <a:extLst>
              <a:ext uri="{FF2B5EF4-FFF2-40B4-BE49-F238E27FC236}">
                <a16:creationId xmlns:a16="http://schemas.microsoft.com/office/drawing/2014/main" id="{8E7A5892-F23D-BD48-84D1-FD279BA16865}"/>
              </a:ext>
            </a:extLst>
          </p:cNvPr>
          <p:cNvSpPr>
            <a:spLocks noGrp="1"/>
          </p:cNvSpPr>
          <p:nvPr>
            <p:ph type="ftr" sz="quarter" idx="15"/>
          </p:nvPr>
        </p:nvSpPr>
        <p:spPr/>
        <p:txBody>
          <a:bodyPr/>
          <a:lstStyle/>
          <a:p>
            <a:r>
              <a:rPr lang="fr-FR"/>
              <a:t>Speaker</a:t>
            </a:r>
          </a:p>
        </p:txBody>
      </p:sp>
      <p:sp>
        <p:nvSpPr>
          <p:cNvPr id="5" name="Espace réservé du numéro de diapositive 4">
            <a:extLst>
              <a:ext uri="{FF2B5EF4-FFF2-40B4-BE49-F238E27FC236}">
                <a16:creationId xmlns:a16="http://schemas.microsoft.com/office/drawing/2014/main" id="{6C516D46-C7BB-2141-A4EE-18D1756414F6}"/>
              </a:ext>
            </a:extLst>
          </p:cNvPr>
          <p:cNvSpPr>
            <a:spLocks noGrp="1"/>
          </p:cNvSpPr>
          <p:nvPr>
            <p:ph type="sldNum" sz="quarter" idx="16"/>
          </p:nvPr>
        </p:nvSpPr>
        <p:spPr/>
        <p:txBody>
          <a:bodyPr/>
          <a:lstStyle/>
          <a:p>
            <a:fld id="{E1E1CD7C-2161-7D43-862E-CE4C333CD873}" type="slidenum">
              <a:rPr lang="fr-FR" smtClean="0"/>
              <a:pPr/>
              <a:t>‹#›</a:t>
            </a:fld>
            <a:endParaRPr lang="fr-FR"/>
          </a:p>
        </p:txBody>
      </p:sp>
    </p:spTree>
    <p:extLst>
      <p:ext uri="{BB962C8B-B14F-4D97-AF65-F5344CB8AC3E}">
        <p14:creationId xmlns:p14="http://schemas.microsoft.com/office/powerpoint/2010/main" val="203448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_EPFL">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4CF6F629-51E7-9F40-939D-F50AE3925ADE}"/>
              </a:ext>
            </a:extLst>
          </p:cNvPr>
          <p:cNvSpPr>
            <a:spLocks noGrp="1"/>
          </p:cNvSpPr>
          <p:nvPr>
            <p:ph type="pic" sz="quarter" idx="10"/>
          </p:nvPr>
        </p:nvSpPr>
        <p:spPr>
          <a:xfrm>
            <a:off x="1331913" y="0"/>
            <a:ext cx="7812087" cy="4948238"/>
          </a:xfrm>
        </p:spPr>
        <p:txBody>
          <a:bodyPr/>
          <a:lstStyle/>
          <a:p>
            <a:r>
              <a:rPr lang="fr-FR"/>
              <a:t>Cliquez sur l'icône pour ajouter une image</a:t>
            </a:r>
          </a:p>
        </p:txBody>
      </p:sp>
      <p:sp>
        <p:nvSpPr>
          <p:cNvPr id="2" name="Title 1"/>
          <p:cNvSpPr>
            <a:spLocks noGrp="1"/>
          </p:cNvSpPr>
          <p:nvPr>
            <p:ph type="ctrTitle"/>
          </p:nvPr>
        </p:nvSpPr>
        <p:spPr>
          <a:xfrm>
            <a:off x="6405563" y="786535"/>
            <a:ext cx="2738437" cy="2338387"/>
          </a:xfrm>
          <a:solidFill>
            <a:schemeClr val="accent1"/>
          </a:solidFill>
        </p:spPr>
        <p:txBody>
          <a:bodyPr lIns="216000" anchor="ctr" anchorCtr="0">
            <a:normAutofit/>
          </a:bodyPr>
          <a:lstStyle>
            <a:lvl1pPr algn="l">
              <a:defRPr sz="3600">
                <a:solidFill>
                  <a:schemeClr val="bg1"/>
                </a:solidFill>
              </a:defRPr>
            </a:lvl1pPr>
          </a:lstStyle>
          <a:p>
            <a:r>
              <a:rPr lang="fr-FR"/>
              <a:t>Modifiez le style du titre</a:t>
            </a:r>
            <a:endParaRPr lang="en-US"/>
          </a:p>
        </p:txBody>
      </p:sp>
      <p:sp>
        <p:nvSpPr>
          <p:cNvPr id="3" name="Subtitle 2"/>
          <p:cNvSpPr>
            <a:spLocks noGrp="1"/>
          </p:cNvSpPr>
          <p:nvPr>
            <p:ph type="subTitle" idx="1"/>
          </p:nvPr>
        </p:nvSpPr>
        <p:spPr>
          <a:xfrm>
            <a:off x="4576763" y="3124922"/>
            <a:ext cx="1828800" cy="1568450"/>
          </a:xfrm>
          <a:solidFill>
            <a:schemeClr val="tx1"/>
          </a:solidFill>
        </p:spPr>
        <p:txBody>
          <a:bodyPr lIns="90000" anchor="ctr" anchorCtr="0">
            <a:normAutofit/>
          </a:bodyPr>
          <a:lstStyle>
            <a:lvl1pPr marL="0" indent="0" algn="ctr">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a:p>
        </p:txBody>
      </p:sp>
      <p:pic>
        <p:nvPicPr>
          <p:cNvPr id="9" name="Image 8">
            <a:extLst>
              <a:ext uri="{FF2B5EF4-FFF2-40B4-BE49-F238E27FC236}">
                <a16:creationId xmlns:a16="http://schemas.microsoft.com/office/drawing/2014/main" id="{6535A482-EC85-1C41-A1E4-7882A0E39FFD}"/>
              </a:ext>
            </a:extLst>
          </p:cNvPr>
          <p:cNvPicPr>
            <a:picLocks noChangeAspect="1"/>
          </p:cNvPicPr>
          <p:nvPr userDrawn="1"/>
        </p:nvPicPr>
        <p:blipFill>
          <a:blip r:embed="rId2"/>
          <a:stretch>
            <a:fillRect/>
          </a:stretch>
        </p:blipFill>
        <p:spPr>
          <a:xfrm>
            <a:off x="82647" y="80283"/>
            <a:ext cx="1175301" cy="508655"/>
          </a:xfrm>
          <a:prstGeom prst="rect">
            <a:avLst/>
          </a:prstGeom>
        </p:spPr>
      </p:pic>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p:nvPr>
        </p:nvSpPr>
        <p:spPr>
          <a:xfrm>
            <a:off x="6400800" y="4683125"/>
            <a:ext cx="1828800" cy="460375"/>
          </a:xfrm>
          <a:solidFill>
            <a:schemeClr val="bg1"/>
          </a:solidFill>
        </p:spPr>
        <p:txBody>
          <a:bodyPr lIns="90000" anchor="ctr">
            <a:noAutofit/>
          </a:bodyPr>
          <a:lstStyle>
            <a:lvl1pPr marL="0" indent="0" algn="ctr">
              <a:buNone/>
              <a:defRPr sz="1100"/>
            </a:lvl1pPr>
          </a:lstStyle>
          <a:p>
            <a:pPr lvl="0"/>
            <a:r>
              <a:rPr lang="fr-FR"/>
              <a:t>Modifier les styles du texte du masque
Deuxième niveau
Troisième niveau
Quatrième niveau
Cinquième niveau</a:t>
            </a:r>
          </a:p>
        </p:txBody>
      </p:sp>
      <p:pic>
        <p:nvPicPr>
          <p:cNvPr id="8" name="Image 7">
            <a:extLst>
              <a:ext uri="{FF2B5EF4-FFF2-40B4-BE49-F238E27FC236}">
                <a16:creationId xmlns:a16="http://schemas.microsoft.com/office/drawing/2014/main" id="{05041849-939B-E04F-AABC-A900B2B4E3DF}"/>
              </a:ext>
            </a:extLst>
          </p:cNvPr>
          <p:cNvPicPr>
            <a:picLocks noChangeAspect="1"/>
          </p:cNvPicPr>
          <p:nvPr userDrawn="1"/>
        </p:nvPicPr>
        <p:blipFill>
          <a:blip r:embed="rId3"/>
          <a:stretch>
            <a:fillRect/>
          </a:stretch>
        </p:blipFill>
        <p:spPr>
          <a:xfrm>
            <a:off x="200025" y="4579268"/>
            <a:ext cx="561543" cy="367382"/>
          </a:xfrm>
          <a:prstGeom prst="rect">
            <a:avLst/>
          </a:prstGeom>
        </p:spPr>
      </p:pic>
      <p:sp>
        <p:nvSpPr>
          <p:cNvPr id="10" name="Rectangle 9">
            <a:extLst>
              <a:ext uri="{FF2B5EF4-FFF2-40B4-BE49-F238E27FC236}">
                <a16:creationId xmlns:a16="http://schemas.microsoft.com/office/drawing/2014/main" id="{82865CD0-FD83-AF44-9C32-763AAD652C05}"/>
              </a:ext>
            </a:extLst>
          </p:cNvPr>
          <p:cNvSpPr/>
          <p:nvPr userDrawn="1"/>
        </p:nvSpPr>
        <p:spPr>
          <a:xfrm rot="16200000">
            <a:off x="89679" y="4591427"/>
            <a:ext cx="45719" cy="597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endParaRPr>
          </a:p>
        </p:txBody>
      </p:sp>
    </p:spTree>
    <p:extLst>
      <p:ext uri="{BB962C8B-B14F-4D97-AF65-F5344CB8AC3E}">
        <p14:creationId xmlns:p14="http://schemas.microsoft.com/office/powerpoint/2010/main" val="69356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5" orient="horz" pos="123">
          <p15:clr>
            <a:srgbClr val="FBAE40"/>
          </p15:clr>
        </p15:guide>
        <p15:guide id="6" orient="horz" pos="3117">
          <p15:clr>
            <a:srgbClr val="FBAE40"/>
          </p15:clr>
        </p15:guide>
        <p15:guide id="7" pos="83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457200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endParaRPr>
          </a:p>
        </p:txBody>
      </p:sp>
      <p:sp>
        <p:nvSpPr>
          <p:cNvPr id="2" name="Title 1"/>
          <p:cNvSpPr>
            <a:spLocks noGrp="1"/>
          </p:cNvSpPr>
          <p:nvPr>
            <p:ph type="title"/>
          </p:nvPr>
        </p:nvSpPr>
        <p:spPr>
          <a:xfrm>
            <a:off x="4572000" y="777875"/>
            <a:ext cx="4058920" cy="1793875"/>
          </a:xfrm>
        </p:spPr>
        <p:txBody>
          <a:bodyPr anchor="ctr" anchorCtr="0">
            <a:normAutofit/>
          </a:bodyPr>
          <a:lstStyle>
            <a:lvl1pPr>
              <a:defRPr sz="3200">
                <a:solidFill>
                  <a:schemeClr val="bg1"/>
                </a:solidFill>
              </a:defRPr>
            </a:lvl1pPr>
          </a:lstStyle>
          <a:p>
            <a:r>
              <a:rPr lang="fr-FR"/>
              <a:t>Modifiez le style du titre</a:t>
            </a:r>
            <a:endParaRPr lang="en-US"/>
          </a:p>
        </p:txBody>
      </p:sp>
      <p:sp>
        <p:nvSpPr>
          <p:cNvPr id="3" name="Text Placeholder 2"/>
          <p:cNvSpPr>
            <a:spLocks noGrp="1"/>
          </p:cNvSpPr>
          <p:nvPr>
            <p:ph type="body" idx="1"/>
          </p:nvPr>
        </p:nvSpPr>
        <p:spPr>
          <a:xfrm>
            <a:off x="4572000" y="2571750"/>
            <a:ext cx="4058920" cy="215650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904875" y="0"/>
            <a:ext cx="3667125" cy="51435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fr-CH"/>
              <a:t>WELCOME TO EPFL</a:t>
            </a:r>
            <a:endParaRPr lang="fr-FR"/>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Speaker</a:t>
            </a:r>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a:p>
        </p:txBody>
      </p:sp>
    </p:spTree>
    <p:extLst>
      <p:ext uri="{BB962C8B-B14F-4D97-AF65-F5344CB8AC3E}">
        <p14:creationId xmlns:p14="http://schemas.microsoft.com/office/powerpoint/2010/main" val="398886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Section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endParaRPr>
          </a:p>
        </p:txBody>
      </p:sp>
      <p:sp>
        <p:nvSpPr>
          <p:cNvPr id="2" name="Title 1"/>
          <p:cNvSpPr>
            <a:spLocks noGrp="1"/>
          </p:cNvSpPr>
          <p:nvPr>
            <p:ph type="title"/>
          </p:nvPr>
        </p:nvSpPr>
        <p:spPr>
          <a:xfrm>
            <a:off x="4572000" y="777875"/>
            <a:ext cx="4058920" cy="1793875"/>
          </a:xfrm>
        </p:spPr>
        <p:txBody>
          <a:bodyPr anchor="ctr" anchorCtr="0">
            <a:normAutofit/>
          </a:bodyPr>
          <a:lstStyle>
            <a:lvl1pPr>
              <a:defRPr sz="3200">
                <a:solidFill>
                  <a:schemeClr val="bg1"/>
                </a:solidFill>
              </a:defRPr>
            </a:lvl1pPr>
          </a:lstStyle>
          <a:p>
            <a:r>
              <a:rPr lang="fr-FR"/>
              <a:t>Modifiez le style du titre</a:t>
            </a:r>
            <a:endParaRPr lang="en-US"/>
          </a:p>
        </p:txBody>
      </p:sp>
      <p:sp>
        <p:nvSpPr>
          <p:cNvPr id="3" name="Text Placeholder 2"/>
          <p:cNvSpPr>
            <a:spLocks noGrp="1"/>
          </p:cNvSpPr>
          <p:nvPr>
            <p:ph type="body" idx="1"/>
          </p:nvPr>
        </p:nvSpPr>
        <p:spPr>
          <a:xfrm>
            <a:off x="4572000" y="2571750"/>
            <a:ext cx="4058920" cy="215650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904875" y="0"/>
            <a:ext cx="3667125" cy="51435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fr-CH"/>
              <a:t>WELCOME TO EPFL</a:t>
            </a:r>
            <a:endParaRPr lang="fr-FR"/>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Speaker</a:t>
            </a:r>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a:p>
        </p:txBody>
      </p:sp>
    </p:spTree>
    <p:extLst>
      <p:ext uri="{BB962C8B-B14F-4D97-AF65-F5344CB8AC3E}">
        <p14:creationId xmlns:p14="http://schemas.microsoft.com/office/powerpoint/2010/main" val="246817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Section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457200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endParaRPr>
          </a:p>
        </p:txBody>
      </p:sp>
      <p:sp>
        <p:nvSpPr>
          <p:cNvPr id="2" name="Title 1"/>
          <p:cNvSpPr>
            <a:spLocks noGrp="1"/>
          </p:cNvSpPr>
          <p:nvPr>
            <p:ph type="title"/>
          </p:nvPr>
        </p:nvSpPr>
        <p:spPr>
          <a:xfrm>
            <a:off x="4572000" y="777875"/>
            <a:ext cx="4058920" cy="1793875"/>
          </a:xfrm>
        </p:spPr>
        <p:txBody>
          <a:bodyPr anchor="ctr" anchorCtr="0">
            <a:normAutofit/>
          </a:bodyPr>
          <a:lstStyle>
            <a:lvl1pPr>
              <a:defRPr sz="3200">
                <a:solidFill>
                  <a:schemeClr val="bg1"/>
                </a:solidFill>
              </a:defRPr>
            </a:lvl1pPr>
          </a:lstStyle>
          <a:p>
            <a:r>
              <a:rPr lang="fr-FR"/>
              <a:t>Modifiez le style du titre</a:t>
            </a:r>
            <a:endParaRPr lang="en-US"/>
          </a:p>
        </p:txBody>
      </p:sp>
      <p:sp>
        <p:nvSpPr>
          <p:cNvPr id="3" name="Text Placeholder 2"/>
          <p:cNvSpPr>
            <a:spLocks noGrp="1"/>
          </p:cNvSpPr>
          <p:nvPr>
            <p:ph type="body" idx="1"/>
          </p:nvPr>
        </p:nvSpPr>
        <p:spPr>
          <a:xfrm>
            <a:off x="4572000" y="2571750"/>
            <a:ext cx="4058920" cy="215650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904875" y="0"/>
            <a:ext cx="3667125" cy="5143500"/>
          </a:xfrm>
        </p:spPr>
        <p:txBody>
          <a:bodyPr/>
          <a:lstStyle/>
          <a:p>
            <a:r>
              <a:rPr lang="fr-FR"/>
              <a:t>Cliquez sur l'icône pour ajouter une image</a:t>
            </a:r>
          </a:p>
        </p:txBody>
      </p:sp>
      <p:sp>
        <p:nvSpPr>
          <p:cNvPr id="8" name="Espace réservé de la date 7"/>
          <p:cNvSpPr>
            <a:spLocks noGrp="1"/>
          </p:cNvSpPr>
          <p:nvPr>
            <p:ph type="dt" sz="half" idx="14"/>
          </p:nvPr>
        </p:nvSpPr>
        <p:spPr/>
        <p:txBody>
          <a:bodyPr/>
          <a:lstStyle/>
          <a:p>
            <a:r>
              <a:rPr lang="fr-CH"/>
              <a:t>WELCOME TO EPFL</a:t>
            </a:r>
            <a:endParaRPr lang="fr-FR"/>
          </a:p>
        </p:txBody>
      </p:sp>
      <p:sp>
        <p:nvSpPr>
          <p:cNvPr id="10" name="Espace réservé du pied de page 9"/>
          <p:cNvSpPr>
            <a:spLocks noGrp="1"/>
          </p:cNvSpPr>
          <p:nvPr>
            <p:ph type="ftr" sz="quarter" idx="15"/>
          </p:nvPr>
        </p:nvSpPr>
        <p:spPr/>
        <p:txBody>
          <a:bodyPr/>
          <a:lstStyle>
            <a:lvl1pPr>
              <a:defRPr>
                <a:solidFill>
                  <a:schemeClr val="bg1"/>
                </a:solidFill>
              </a:defRPr>
            </a:lvl1pPr>
          </a:lstStyle>
          <a:p>
            <a:r>
              <a:rPr lang="fr-FR"/>
              <a:t>Speaker</a:t>
            </a:r>
          </a:p>
        </p:txBody>
      </p:sp>
      <p:sp>
        <p:nvSpPr>
          <p:cNvPr id="11" name="Espace réservé du numéro de diapositive 10"/>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a:p>
        </p:txBody>
      </p:sp>
    </p:spTree>
    <p:extLst>
      <p:ext uri="{BB962C8B-B14F-4D97-AF65-F5344CB8AC3E}">
        <p14:creationId xmlns:p14="http://schemas.microsoft.com/office/powerpoint/2010/main" val="203222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Section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4572000" y="0"/>
            <a:ext cx="457200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endParaRPr>
          </a:p>
        </p:txBody>
      </p:sp>
      <p:sp>
        <p:nvSpPr>
          <p:cNvPr id="2" name="Title 1"/>
          <p:cNvSpPr>
            <a:spLocks noGrp="1"/>
          </p:cNvSpPr>
          <p:nvPr>
            <p:ph type="title"/>
          </p:nvPr>
        </p:nvSpPr>
        <p:spPr>
          <a:xfrm>
            <a:off x="4572000" y="777875"/>
            <a:ext cx="4058920" cy="1793875"/>
          </a:xfrm>
        </p:spPr>
        <p:txBody>
          <a:bodyPr anchor="ctr" anchorCtr="0">
            <a:normAutofit/>
          </a:bodyPr>
          <a:lstStyle>
            <a:lvl1pPr>
              <a:defRPr sz="3200">
                <a:solidFill>
                  <a:schemeClr val="bg1"/>
                </a:solidFill>
              </a:defRPr>
            </a:lvl1pPr>
          </a:lstStyle>
          <a:p>
            <a:r>
              <a:rPr lang="fr-FR"/>
              <a:t>Modifiez le style du titre</a:t>
            </a:r>
            <a:endParaRPr lang="en-US"/>
          </a:p>
        </p:txBody>
      </p:sp>
      <p:sp>
        <p:nvSpPr>
          <p:cNvPr id="3" name="Text Placeholder 2"/>
          <p:cNvSpPr>
            <a:spLocks noGrp="1"/>
          </p:cNvSpPr>
          <p:nvPr>
            <p:ph type="body" idx="1"/>
          </p:nvPr>
        </p:nvSpPr>
        <p:spPr>
          <a:xfrm>
            <a:off x="4572000" y="2571750"/>
            <a:ext cx="4058920" cy="215650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904875" y="0"/>
            <a:ext cx="3667125" cy="5143500"/>
          </a:xfrm>
        </p:spPr>
        <p:txBody>
          <a:bodyPr/>
          <a:lstStyle/>
          <a:p>
            <a:r>
              <a:rPr lang="fr-FR"/>
              <a:t>Cliquez sur l'icône pour ajouter une image</a:t>
            </a:r>
          </a:p>
        </p:txBody>
      </p:sp>
      <p:sp>
        <p:nvSpPr>
          <p:cNvPr id="8" name="Espace réservé de la date 7"/>
          <p:cNvSpPr>
            <a:spLocks noGrp="1"/>
          </p:cNvSpPr>
          <p:nvPr>
            <p:ph type="dt" sz="half" idx="14"/>
          </p:nvPr>
        </p:nvSpPr>
        <p:spPr/>
        <p:txBody>
          <a:bodyPr/>
          <a:lstStyle/>
          <a:p>
            <a:r>
              <a:rPr lang="fr-CH"/>
              <a:t>WELCOME TO EPFL</a:t>
            </a:r>
            <a:endParaRPr lang="fr-FR"/>
          </a:p>
        </p:txBody>
      </p:sp>
      <p:sp>
        <p:nvSpPr>
          <p:cNvPr id="10" name="Espace réservé du pied de page 9"/>
          <p:cNvSpPr>
            <a:spLocks noGrp="1"/>
          </p:cNvSpPr>
          <p:nvPr>
            <p:ph type="ftr" sz="quarter" idx="15"/>
          </p:nvPr>
        </p:nvSpPr>
        <p:spPr/>
        <p:txBody>
          <a:bodyPr/>
          <a:lstStyle>
            <a:lvl1pPr>
              <a:defRPr>
                <a:solidFill>
                  <a:schemeClr val="bg1"/>
                </a:solidFill>
              </a:defRPr>
            </a:lvl1pPr>
          </a:lstStyle>
          <a:p>
            <a:r>
              <a:rPr lang="fr-FR"/>
              <a:t>Speaker</a:t>
            </a:r>
          </a:p>
        </p:txBody>
      </p:sp>
      <p:sp>
        <p:nvSpPr>
          <p:cNvPr id="11" name="Espace réservé du numéro de diapositive 10"/>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a:p>
        </p:txBody>
      </p:sp>
    </p:spTree>
    <p:extLst>
      <p:ext uri="{BB962C8B-B14F-4D97-AF65-F5344CB8AC3E}">
        <p14:creationId xmlns:p14="http://schemas.microsoft.com/office/powerpoint/2010/main" val="86595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A30C78BE-DAD0-D748-8B93-AD898D00C88C}"/>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131A8490-33AC-9443-A9FC-9A5E9322967C}"/>
              </a:ext>
            </a:extLst>
          </p:cNvPr>
          <p:cNvSpPr>
            <a:spLocks noGrp="1"/>
          </p:cNvSpPr>
          <p:nvPr>
            <p:ph type="dt" sz="half" idx="10"/>
          </p:nvPr>
        </p:nvSpPr>
        <p:spPr/>
        <p:txBody>
          <a:bodyPr/>
          <a:lstStyle/>
          <a:p>
            <a:r>
              <a:rPr lang="fr-CH"/>
              <a:t>WELCOME TO EPFL</a:t>
            </a:r>
            <a:endParaRPr lang="fr-FR"/>
          </a:p>
        </p:txBody>
      </p:sp>
      <p:sp>
        <p:nvSpPr>
          <p:cNvPr id="10" name="Espace réservé du pied de page 9">
            <a:extLst>
              <a:ext uri="{FF2B5EF4-FFF2-40B4-BE49-F238E27FC236}">
                <a16:creationId xmlns:a16="http://schemas.microsoft.com/office/drawing/2014/main" id="{B875139C-6471-774D-89EF-2B93FAD2CB2A}"/>
              </a:ext>
            </a:extLst>
          </p:cNvPr>
          <p:cNvSpPr>
            <a:spLocks noGrp="1"/>
          </p:cNvSpPr>
          <p:nvPr>
            <p:ph type="ftr" sz="quarter" idx="11"/>
          </p:nvPr>
        </p:nvSpPr>
        <p:spPr/>
        <p:txBody>
          <a:bodyPr/>
          <a:lstStyle/>
          <a:p>
            <a:r>
              <a:rPr lang="fr-FR"/>
              <a:t>Speaker</a:t>
            </a:r>
          </a:p>
        </p:txBody>
      </p:sp>
      <p:sp>
        <p:nvSpPr>
          <p:cNvPr id="11" name="Espace réservé du numéro de diapositive 10">
            <a:extLst>
              <a:ext uri="{FF2B5EF4-FFF2-40B4-BE49-F238E27FC236}">
                <a16:creationId xmlns:a16="http://schemas.microsoft.com/office/drawing/2014/main" id="{3942AF23-4BDC-8C4A-9212-AF88439C6122}"/>
              </a:ext>
            </a:extLst>
          </p:cNvPr>
          <p:cNvSpPr>
            <a:spLocks noGrp="1"/>
          </p:cNvSpPr>
          <p:nvPr>
            <p:ph type="sldNum" sz="quarter" idx="12"/>
          </p:nvPr>
        </p:nvSpPr>
        <p:spPr/>
        <p:txBody>
          <a:bodyPr/>
          <a:lstStyle/>
          <a:p>
            <a:fld id="{E1E1CD7C-2161-7D43-862E-CE4C333CD873}" type="slidenum">
              <a:rPr lang="fr-FR" smtClean="0"/>
              <a:pPr/>
              <a:t>‹#›</a:t>
            </a:fld>
            <a:endParaRPr lang="fr-FR"/>
          </a:p>
        </p:txBody>
      </p:sp>
    </p:spTree>
    <p:extLst>
      <p:ext uri="{BB962C8B-B14F-4D97-AF65-F5344CB8AC3E}">
        <p14:creationId xmlns:p14="http://schemas.microsoft.com/office/powerpoint/2010/main" val="236962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Content_Image1">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875" y="1563688"/>
            <a:ext cx="4581525" cy="3386772"/>
          </a:xfrm>
        </p:spPr>
        <p:txBody>
          <a:bodyPr/>
          <a:lstStyle/>
          <a:p>
            <a:pPr lvl="0"/>
            <a:r>
              <a:rPr lang="fr-FR"/>
              <a:t>Modifier les styles du texte du masque
Deuxième niveau
Troisième niveau
Quatrième niveau
Cinquième niveau</a:t>
            </a:r>
          </a:p>
        </p:txBody>
      </p:sp>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5486400" y="0"/>
            <a:ext cx="3144838" cy="5143500"/>
          </a:xfrm>
        </p:spPr>
        <p:txBody>
          <a:bodyPr/>
          <a:lstStyle/>
          <a:p>
            <a:r>
              <a:rPr lang="fr-FR"/>
              <a:t>Cliquez sur l'icône pour ajouter une image</a:t>
            </a:r>
          </a:p>
        </p:txBody>
      </p:sp>
      <p:sp>
        <p:nvSpPr>
          <p:cNvPr id="5" name="Titre 4">
            <a:extLst>
              <a:ext uri="{FF2B5EF4-FFF2-40B4-BE49-F238E27FC236}">
                <a16:creationId xmlns:a16="http://schemas.microsoft.com/office/drawing/2014/main" id="{55F20A3C-6DA6-684F-8F84-A7C8F1339C00}"/>
              </a:ext>
            </a:extLst>
          </p:cNvPr>
          <p:cNvSpPr>
            <a:spLocks noGrp="1"/>
          </p:cNvSpPr>
          <p:nvPr>
            <p:ph type="title"/>
          </p:nvPr>
        </p:nvSpPr>
        <p:spPr/>
        <p:txBody>
          <a:bodyPr/>
          <a:lstStyle/>
          <a:p>
            <a:r>
              <a:rPr lang="fr-FR"/>
              <a:t>Modifiez le style du titre</a:t>
            </a:r>
          </a:p>
        </p:txBody>
      </p:sp>
      <p:sp>
        <p:nvSpPr>
          <p:cNvPr id="6" name="Espace réservé de la date 5">
            <a:extLst>
              <a:ext uri="{FF2B5EF4-FFF2-40B4-BE49-F238E27FC236}">
                <a16:creationId xmlns:a16="http://schemas.microsoft.com/office/drawing/2014/main" id="{B633A2CC-2D27-AE47-AE09-87A5F61228B8}"/>
              </a:ext>
            </a:extLst>
          </p:cNvPr>
          <p:cNvSpPr>
            <a:spLocks noGrp="1"/>
          </p:cNvSpPr>
          <p:nvPr>
            <p:ph type="dt" sz="half" idx="14"/>
          </p:nvPr>
        </p:nvSpPr>
        <p:spPr/>
        <p:txBody>
          <a:bodyPr/>
          <a:lstStyle/>
          <a:p>
            <a:r>
              <a:rPr lang="fr-CH"/>
              <a:t>WELCOME TO EPFL</a:t>
            </a:r>
            <a:endParaRPr lang="fr-FR"/>
          </a:p>
        </p:txBody>
      </p:sp>
      <p:sp>
        <p:nvSpPr>
          <p:cNvPr id="11" name="Espace réservé du pied de page 10">
            <a:extLst>
              <a:ext uri="{FF2B5EF4-FFF2-40B4-BE49-F238E27FC236}">
                <a16:creationId xmlns:a16="http://schemas.microsoft.com/office/drawing/2014/main" id="{CABC000E-4E22-1A40-9D3F-FE2F141E5CA4}"/>
              </a:ext>
            </a:extLst>
          </p:cNvPr>
          <p:cNvSpPr>
            <a:spLocks noGrp="1"/>
          </p:cNvSpPr>
          <p:nvPr>
            <p:ph type="ftr" sz="quarter" idx="15"/>
          </p:nvPr>
        </p:nvSpPr>
        <p:spPr/>
        <p:txBody>
          <a:bodyPr/>
          <a:lstStyle/>
          <a:p>
            <a:r>
              <a:rPr lang="fr-FR"/>
              <a:t>Speaker</a:t>
            </a:r>
          </a:p>
        </p:txBody>
      </p:sp>
      <p:sp>
        <p:nvSpPr>
          <p:cNvPr id="12" name="Espace réservé du numéro de diapositive 11">
            <a:extLst>
              <a:ext uri="{FF2B5EF4-FFF2-40B4-BE49-F238E27FC236}">
                <a16:creationId xmlns:a16="http://schemas.microsoft.com/office/drawing/2014/main" id="{0AF49D93-C78A-F646-92B0-A7932C43D9EE}"/>
              </a:ext>
            </a:extLst>
          </p:cNvPr>
          <p:cNvSpPr>
            <a:spLocks noGrp="1"/>
          </p:cNvSpPr>
          <p:nvPr>
            <p:ph type="sldNum" sz="quarter" idx="16"/>
          </p:nvPr>
        </p:nvSpPr>
        <p:spPr/>
        <p:txBody>
          <a:bodyPr/>
          <a:lstStyle/>
          <a:p>
            <a:fld id="{E1E1CD7C-2161-7D43-862E-CE4C333CD873}" type="slidenum">
              <a:rPr lang="fr-FR" smtClean="0"/>
              <a:pPr/>
              <a:t>‹#›</a:t>
            </a:fld>
            <a:endParaRPr lang="fr-FR"/>
          </a:p>
        </p:txBody>
      </p:sp>
    </p:spTree>
    <p:extLst>
      <p:ext uri="{BB962C8B-B14F-4D97-AF65-F5344CB8AC3E}">
        <p14:creationId xmlns:p14="http://schemas.microsoft.com/office/powerpoint/2010/main" val="414318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Content_Image2">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904875" y="0"/>
            <a:ext cx="3144838" cy="5143500"/>
          </a:xfrm>
        </p:spPr>
        <p:txBody>
          <a:bodyPr/>
          <a:lstStyle/>
          <a:p>
            <a:r>
              <a:rPr lang="fr-FR"/>
              <a:t>Cliquez sur l'icône pour ajouter une image</a:t>
            </a:r>
          </a:p>
        </p:txBody>
      </p:sp>
      <p:sp>
        <p:nvSpPr>
          <p:cNvPr id="3" name="Content Placeholder 2"/>
          <p:cNvSpPr>
            <a:spLocks noGrp="1"/>
          </p:cNvSpPr>
          <p:nvPr>
            <p:ph idx="1"/>
          </p:nvPr>
        </p:nvSpPr>
        <p:spPr>
          <a:xfrm>
            <a:off x="4049395" y="1563688"/>
            <a:ext cx="4581525" cy="3386772"/>
          </a:xfrm>
        </p:spPr>
        <p:txBody>
          <a:bodyPr/>
          <a:lstStyle/>
          <a:p>
            <a:pPr lvl="0"/>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fr-CH"/>
              <a:t>WELCOME TO EPFL</a:t>
            </a:r>
            <a:endParaRPr lang="fr-FR"/>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Speaker</a:t>
            </a:r>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904876" y="131032"/>
            <a:ext cx="3144520" cy="1072753"/>
          </a:xfrm>
        </p:spPr>
        <p:txBody>
          <a:bodyPr/>
          <a:lstStyle/>
          <a:p>
            <a:r>
              <a:rPr lang="fr-FR"/>
              <a:t>Modifiez le style du titre</a:t>
            </a:r>
          </a:p>
        </p:txBody>
      </p:sp>
    </p:spTree>
    <p:extLst>
      <p:ext uri="{BB962C8B-B14F-4D97-AF65-F5344CB8AC3E}">
        <p14:creationId xmlns:p14="http://schemas.microsoft.com/office/powerpoint/2010/main" val="169895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4875" y="179552"/>
            <a:ext cx="3667125" cy="1072753"/>
          </a:xfrm>
          <a:prstGeom prst="rect">
            <a:avLst/>
          </a:prstGeom>
        </p:spPr>
        <p:txBody>
          <a:bodyPr vert="horz" lIns="180000" tIns="0" rIns="72000" bIns="46800" rtlCol="0" anchor="t">
            <a:normAutofit/>
          </a:bodyPr>
          <a:lstStyle/>
          <a:p>
            <a:r>
              <a:rPr lang="en-GB" noProof="0"/>
              <a:t>Modifiez le style du titre</a:t>
            </a:r>
          </a:p>
        </p:txBody>
      </p:sp>
      <p:sp>
        <p:nvSpPr>
          <p:cNvPr id="3" name="Text Placeholder 2"/>
          <p:cNvSpPr>
            <a:spLocks noGrp="1"/>
          </p:cNvSpPr>
          <p:nvPr>
            <p:ph type="body" idx="1"/>
          </p:nvPr>
        </p:nvSpPr>
        <p:spPr>
          <a:xfrm>
            <a:off x="904875" y="1563688"/>
            <a:ext cx="7726363" cy="3386772"/>
          </a:xfrm>
          <a:prstGeom prst="rect">
            <a:avLst/>
          </a:prstGeom>
        </p:spPr>
        <p:txBody>
          <a:bodyPr vert="horz" lIns="180000" tIns="45720" rIns="91440" bIns="45720" rtlCol="0">
            <a:normAutofit/>
          </a:bodyPr>
          <a:lstStyle/>
          <a:p>
            <a:pPr lvl="0"/>
            <a:r>
              <a:rPr lang="en-GB" noProof="0"/>
              <a:t>Modifier les styles du </a:t>
            </a:r>
            <a:r>
              <a:rPr lang="en-GB" noProof="0" err="1"/>
              <a:t>texte</a:t>
            </a:r>
            <a:r>
              <a:rPr lang="en-GB" noProof="0"/>
              <a:t> du masque</a:t>
            </a:r>
          </a:p>
          <a:p>
            <a:pPr lvl="1"/>
            <a:r>
              <a:rPr lang="en-GB" noProof="0" err="1"/>
              <a:t>Deuxième</a:t>
            </a:r>
            <a:r>
              <a:rPr lang="en-GB" noProof="0"/>
              <a:t> </a:t>
            </a:r>
            <a:r>
              <a:rPr lang="en-GB" noProof="0" err="1"/>
              <a:t>niveau</a:t>
            </a:r>
            <a:endParaRPr lang="en-GB" noProof="0"/>
          </a:p>
          <a:p>
            <a:pPr lvl="2"/>
            <a:r>
              <a:rPr lang="en-GB" noProof="0" err="1"/>
              <a:t>Troisième</a:t>
            </a:r>
            <a:r>
              <a:rPr lang="en-GB" noProof="0"/>
              <a:t> </a:t>
            </a:r>
            <a:r>
              <a:rPr lang="en-GB" noProof="0" err="1"/>
              <a:t>niveau</a:t>
            </a:r>
            <a:r>
              <a:rPr lang="en-GB" noProof="0"/>
              <a:t>
</a:t>
            </a:r>
            <a:r>
              <a:rPr lang="en-GB" noProof="0" err="1"/>
              <a:t>Quatrième</a:t>
            </a:r>
            <a:r>
              <a:rPr lang="en-GB" noProof="0"/>
              <a:t> </a:t>
            </a:r>
            <a:r>
              <a:rPr lang="en-GB" noProof="0" err="1"/>
              <a:t>niveau</a:t>
            </a:r>
            <a:r>
              <a:rPr lang="en-GB" noProof="0"/>
              <a:t>
</a:t>
            </a:r>
            <a:r>
              <a:rPr lang="en-GB" noProof="0" err="1"/>
              <a:t>Cinquième</a:t>
            </a:r>
            <a:r>
              <a:rPr lang="en-GB" noProof="0"/>
              <a:t> </a:t>
            </a:r>
            <a:r>
              <a:rPr lang="en-GB" noProof="0" err="1"/>
              <a:t>niveau</a:t>
            </a:r>
            <a:endParaRPr lang="en-GB" noProof="0"/>
          </a:p>
        </p:txBody>
      </p:sp>
      <p:sp>
        <p:nvSpPr>
          <p:cNvPr id="4" name="Date Placeholder 3"/>
          <p:cNvSpPr>
            <a:spLocks noGrp="1"/>
          </p:cNvSpPr>
          <p:nvPr>
            <p:ph type="dt" sz="half" idx="2"/>
          </p:nvPr>
        </p:nvSpPr>
        <p:spPr>
          <a:xfrm rot="16200000">
            <a:off x="-1221413" y="2778452"/>
            <a:ext cx="3341052" cy="911524"/>
          </a:xfrm>
          <a:prstGeom prst="rect">
            <a:avLst/>
          </a:prstGeom>
        </p:spPr>
        <p:txBody>
          <a:bodyPr vert="horz" lIns="91440" tIns="45720" rIns="91440" bIns="45720" rtlCol="0" anchor="ctr"/>
          <a:lstStyle>
            <a:lvl1pPr algn="l">
              <a:defRPr sz="700">
                <a:solidFill>
                  <a:schemeClr val="accent1"/>
                </a:solidFill>
                <a:latin typeface="Arial" panose="020B0604020202020204" pitchFamily="34" charset="0"/>
              </a:defRPr>
            </a:lvl1pPr>
          </a:lstStyle>
          <a:p>
            <a:r>
              <a:rPr lang="fr-CH" noProof="0"/>
              <a:t>WELCOME TO EPFL</a:t>
            </a:r>
            <a:endParaRPr lang="en-GB" noProof="0"/>
          </a:p>
        </p:txBody>
      </p:sp>
      <p:sp>
        <p:nvSpPr>
          <p:cNvPr id="5" name="Footer Placeholder 4"/>
          <p:cNvSpPr>
            <a:spLocks noGrp="1"/>
          </p:cNvSpPr>
          <p:nvPr>
            <p:ph type="ftr" sz="quarter" idx="3"/>
          </p:nvPr>
        </p:nvSpPr>
        <p:spPr>
          <a:xfrm rot="16200000">
            <a:off x="7115989" y="1874064"/>
            <a:ext cx="3543260" cy="512762"/>
          </a:xfrm>
          <a:prstGeom prst="rect">
            <a:avLst/>
          </a:prstGeom>
        </p:spPr>
        <p:txBody>
          <a:bodyPr vert="horz" lIns="91440" tIns="45720" rIns="91440" bIns="45720" rtlCol="0" anchor="ctr"/>
          <a:lstStyle>
            <a:lvl1pPr algn="r">
              <a:defRPr sz="700">
                <a:solidFill>
                  <a:schemeClr val="tx1"/>
                </a:solidFill>
                <a:latin typeface="Arial" panose="020B0604020202020204" pitchFamily="34" charset="0"/>
              </a:defRPr>
            </a:lvl1pPr>
          </a:lstStyle>
          <a:p>
            <a:r>
              <a:rPr lang="en-GB" noProof="0"/>
              <a:t>Speaker</a:t>
            </a:r>
          </a:p>
        </p:txBody>
      </p:sp>
      <p:sp>
        <p:nvSpPr>
          <p:cNvPr id="6" name="Slide Number Placeholder 5"/>
          <p:cNvSpPr>
            <a:spLocks noGrp="1"/>
          </p:cNvSpPr>
          <p:nvPr>
            <p:ph type="sldNum" sz="quarter" idx="4"/>
          </p:nvPr>
        </p:nvSpPr>
        <p:spPr>
          <a:xfrm>
            <a:off x="8631238" y="195263"/>
            <a:ext cx="512762" cy="163552"/>
          </a:xfrm>
          <a:prstGeom prst="rect">
            <a:avLst/>
          </a:prstGeom>
        </p:spPr>
        <p:txBody>
          <a:bodyPr vert="horz" lIns="90000" tIns="0" rIns="90000" bIns="0" rtlCol="0" anchor="t"/>
          <a:lstStyle>
            <a:lvl1pPr algn="ctr">
              <a:defRPr sz="700" b="1">
                <a:solidFill>
                  <a:schemeClr val="tx1"/>
                </a:solidFill>
                <a:latin typeface="+mj-lt"/>
              </a:defRPr>
            </a:lvl1pPr>
          </a:lstStyle>
          <a:p>
            <a:fld id="{E1E1CD7C-2161-7D43-862E-CE4C333CD873}" type="slidenum">
              <a:rPr lang="en-GB" noProof="0" smtClean="0"/>
              <a:pPr/>
              <a:t>‹#›</a:t>
            </a:fld>
            <a:endParaRPr lang="en-GB" noProof="0"/>
          </a:p>
        </p:txBody>
      </p:sp>
      <p:pic>
        <p:nvPicPr>
          <p:cNvPr id="13" name="Image 12">
            <a:extLst>
              <a:ext uri="{FF2B5EF4-FFF2-40B4-BE49-F238E27FC236}">
                <a16:creationId xmlns:a16="http://schemas.microsoft.com/office/drawing/2014/main" id="{717E6E68-87EB-C34E-85D5-C26372DFEC99}"/>
              </a:ext>
            </a:extLst>
          </p:cNvPr>
          <p:cNvPicPr>
            <a:picLocks noChangeAspect="1"/>
          </p:cNvPicPr>
          <p:nvPr userDrawn="1"/>
        </p:nvPicPr>
        <p:blipFill>
          <a:blip r:embed="rId19"/>
          <a:stretch>
            <a:fillRect/>
          </a:stretch>
        </p:blipFill>
        <p:spPr>
          <a:xfrm>
            <a:off x="130273" y="132334"/>
            <a:ext cx="653952" cy="283022"/>
          </a:xfrm>
          <a:prstGeom prst="rect">
            <a:avLst/>
          </a:prstGeom>
        </p:spPr>
      </p:pic>
      <p:sp>
        <p:nvSpPr>
          <p:cNvPr id="14" name="Rectangle 13">
            <a:extLst>
              <a:ext uri="{FF2B5EF4-FFF2-40B4-BE49-F238E27FC236}">
                <a16:creationId xmlns:a16="http://schemas.microsoft.com/office/drawing/2014/main" id="{75D7A1C0-94CD-D94F-A99F-21847E542637}"/>
              </a:ext>
            </a:extLst>
          </p:cNvPr>
          <p:cNvSpPr/>
          <p:nvPr userDrawn="1"/>
        </p:nvSpPr>
        <p:spPr>
          <a:xfrm rot="16200000">
            <a:off x="430003" y="4897709"/>
            <a:ext cx="45719" cy="597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endParaRPr>
          </a:p>
        </p:txBody>
      </p:sp>
    </p:spTree>
    <p:extLst>
      <p:ext uri="{BB962C8B-B14F-4D97-AF65-F5344CB8AC3E}">
        <p14:creationId xmlns:p14="http://schemas.microsoft.com/office/powerpoint/2010/main" val="3569486836"/>
      </p:ext>
    </p:extLst>
  </p:cSld>
  <p:clrMap bg1="lt1" tx1="dk1" bg2="lt2" tx2="dk2" accent1="accent1" accent2="accent2" accent3="accent3" accent4="accent4" accent5="accent5" accent6="accent6" hlink="hlink" folHlink="folHlink"/>
  <p:sldLayoutIdLst>
    <p:sldLayoutId id="2147483661" r:id="rId1"/>
    <p:sldLayoutId id="2147483684" r:id="rId2"/>
    <p:sldLayoutId id="2147483663" r:id="rId3"/>
    <p:sldLayoutId id="2147483681" r:id="rId4"/>
    <p:sldLayoutId id="2147483673" r:id="rId5"/>
    <p:sldLayoutId id="2147483685" r:id="rId6"/>
    <p:sldLayoutId id="2147483662" r:id="rId7"/>
    <p:sldLayoutId id="2147483674" r:id="rId8"/>
    <p:sldLayoutId id="2147483675" r:id="rId9"/>
    <p:sldLayoutId id="2147483676" r:id="rId10"/>
    <p:sldLayoutId id="2147483664" r:id="rId11"/>
    <p:sldLayoutId id="2147483666" r:id="rId12"/>
    <p:sldLayoutId id="2147483677" r:id="rId13"/>
    <p:sldLayoutId id="2147483678" r:id="rId14"/>
    <p:sldLayoutId id="2147483679" r:id="rId15"/>
    <p:sldLayoutId id="2147483667" r:id="rId16"/>
    <p:sldLayoutId id="2147483701"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800" rtl="0" eaLnBrk="1" latinLnBrk="0" hangingPunct="1">
        <a:lnSpc>
          <a:spcPct val="80000"/>
        </a:lnSpc>
        <a:spcBef>
          <a:spcPct val="0"/>
        </a:spcBef>
        <a:buNone/>
        <a:defRPr sz="3200" b="1" i="0" kern="1000" spc="-70" baseline="0">
          <a:solidFill>
            <a:schemeClr val="tx1"/>
          </a:solidFill>
          <a:latin typeface="Franklin Gothic Demi Cond" panose="020B0706030402020204" pitchFamily="34" charset="0"/>
          <a:ea typeface="Roboto Bk" panose="02000000000000000000" pitchFamily="2" charset="0"/>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126" userDrawn="1">
          <p15:clr>
            <a:srgbClr val="F26B43"/>
          </p15:clr>
        </p15:guide>
        <p15:guide id="3" pos="5602" userDrawn="1">
          <p15:clr>
            <a:srgbClr val="F26B43"/>
          </p15:clr>
        </p15:guide>
        <p15:guide id="4" pos="2880" userDrawn="1">
          <p15:clr>
            <a:srgbClr val="F26B43"/>
          </p15:clr>
        </p15:guide>
        <p15:guide id="5" orient="horz" pos="123" userDrawn="1">
          <p15:clr>
            <a:srgbClr val="F26B43"/>
          </p15:clr>
        </p15:guide>
        <p15:guide id="6" orient="horz" pos="3117" userDrawn="1">
          <p15:clr>
            <a:srgbClr val="F26B43"/>
          </p15:clr>
        </p15:guide>
        <p15:guide id="7" pos="570" userDrawn="1">
          <p15:clr>
            <a:srgbClr val="F26B43"/>
          </p15:clr>
        </p15:guide>
        <p15:guide id="8" pos="1155" userDrawn="1">
          <p15:clr>
            <a:srgbClr val="F26B43"/>
          </p15:clr>
        </p15:guide>
        <p15:guide id="9" pos="1728" userDrawn="1">
          <p15:clr>
            <a:srgbClr val="F26B43"/>
          </p15:clr>
        </p15:guide>
        <p15:guide id="10" pos="2304" userDrawn="1">
          <p15:clr>
            <a:srgbClr val="F26B43"/>
          </p15:clr>
        </p15:guide>
        <p15:guide id="11" pos="3456" userDrawn="1">
          <p15:clr>
            <a:srgbClr val="F26B43"/>
          </p15:clr>
        </p15:guide>
        <p15:guide id="12" pos="4035" userDrawn="1">
          <p15:clr>
            <a:srgbClr val="F26B43"/>
          </p15:clr>
        </p15:guide>
        <p15:guide id="13" pos="4608" userDrawn="1">
          <p15:clr>
            <a:srgbClr val="F26B43"/>
          </p15:clr>
        </p15:guide>
        <p15:guide id="14" pos="5180" userDrawn="1">
          <p15:clr>
            <a:srgbClr val="F26B43"/>
          </p15:clr>
        </p15:guide>
        <p15:guide id="15" orient="horz" pos="490" userDrawn="1">
          <p15:clr>
            <a:srgbClr val="F26B43"/>
          </p15:clr>
        </p15:guide>
        <p15:guide id="16" orient="horz" pos="985" userDrawn="1">
          <p15:clr>
            <a:srgbClr val="F26B43"/>
          </p15:clr>
        </p15:guide>
        <p15:guide id="17" orient="horz" pos="1475" userDrawn="1">
          <p15:clr>
            <a:srgbClr val="F26B43"/>
          </p15:clr>
        </p15:guide>
        <p15:guide id="18" orient="horz" pos="1962" userDrawn="1">
          <p15:clr>
            <a:srgbClr val="F26B43"/>
          </p15:clr>
        </p15:guide>
        <p15:guide id="19" orient="horz" pos="2458" userDrawn="1">
          <p15:clr>
            <a:srgbClr val="F26B43"/>
          </p15:clr>
        </p15:guide>
        <p15:guide id="20" orient="horz" pos="2950" userDrawn="1">
          <p15:clr>
            <a:srgbClr val="F26B43"/>
          </p15:clr>
        </p15:guide>
        <p15:guide id="21" pos="5437" userDrawn="1">
          <p15:clr>
            <a:srgbClr val="F26B43"/>
          </p15:clr>
        </p15:guide>
        <p15:guide id="22" orient="horz" userDrawn="1">
          <p15:clr>
            <a:srgbClr val="F26B43"/>
          </p15:clr>
        </p15:guide>
        <p15:guide id="23" pos="5760" userDrawn="1">
          <p15:clr>
            <a:srgbClr val="F26B43"/>
          </p15:clr>
        </p15:guide>
        <p15:guide id="24" orient="horz" pos="3240" userDrawn="1">
          <p15:clr>
            <a:srgbClr val="F26B43"/>
          </p15:clr>
        </p15:guide>
        <p15:guide id="2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hyperlink" Target="https://doi.org/10.1063/5.007666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hyperlink" Target="https://doi.org/10.1063/5.0076665" TargetMode="Externa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hyperlink" Target="https://doi.org/10.1063/5.0076665"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hyperlink" Target="https://doi.org/10.1063/5.0076665" TargetMode="Externa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hyperlink" Target="https://doi.org/10.1063/5.0076665"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1063/5.0076665"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063/5.0076665"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hyperlink" Target="https://doi.org/10.1002/advs.202405622" TargetMode="External"/><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60.jpeg"/><Relationship Id="rId5" Type="http://schemas.openxmlformats.org/officeDocument/2006/relationships/hyperlink" Target="https://doi.org/10.1021/jacs.7b07223" TargetMode="External"/><Relationship Id="rId4" Type="http://schemas.openxmlformats.org/officeDocument/2006/relationships/hyperlink" Target="https://doi.org/10.1038/s41586-023-06514-6"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580.png"/><Relationship Id="rId4" Type="http://schemas.openxmlformats.org/officeDocument/2006/relationships/image" Target="../media/image570.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hyperlink" Target="https://doi.org/10.1038/s41586-018-0173-4" TargetMode="External"/><Relationship Id="rId5" Type="http://schemas.openxmlformats.org/officeDocument/2006/relationships/hyperlink" Target="https://doi.org/10.1038/s41558-020-00939-x" TargetMode="External"/><Relationship Id="rId4" Type="http://schemas.openxmlformats.org/officeDocument/2006/relationships/image" Target="../media/image590.png"/></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002/aenm.202303135"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https://doi.org/10.1002/aenm.202303135" TargetMode="External"/><Relationship Id="rId7"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0.png"/><Relationship Id="rId9" Type="http://schemas.openxmlformats.org/officeDocument/2006/relationships/image" Target="../media/image67.png"/></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s://doi.org/10.1002/aenm.202303135" TargetMode="External"/><Relationship Id="rId7"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hyperlink" Target="https://doi.org/10.1002/ange.202417432"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hyperlink" Target="https://doi.org/10.1002/aenm.202303135" TargetMode="External"/><Relationship Id="rId7"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hyperlink" Target="https://doi.org/10.1016/j.isci.2020.101415"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notesSlide" Target="../notesSlides/notesSlide28.xml"/><Relationship Id="rId16" Type="http://schemas.openxmlformats.org/officeDocument/2006/relationships/image" Target="../media/image89.png"/><Relationship Id="rId1" Type="http://schemas.openxmlformats.org/officeDocument/2006/relationships/slideLayout" Target="../slideLayouts/slideLayout1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hyperlink" Target="https://doi.org/10.1039/D1TC01533H"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a:extLst>
              <a:ext uri="{FF2B5EF4-FFF2-40B4-BE49-F238E27FC236}">
                <a16:creationId xmlns:a16="http://schemas.microsoft.com/office/drawing/2014/main" id="{00E5E686-2DA3-5040-3559-793E65540754}"/>
              </a:ext>
            </a:extLst>
          </p:cNvPr>
          <p:cNvPicPr>
            <a:picLocks noGrp="1" noChangeAspect="1"/>
          </p:cNvPicPr>
          <p:nvPr>
            <p:ph type="pic" sz="quarter" idx="10"/>
          </p:nvPr>
        </p:nvPicPr>
        <p:blipFill rotWithShape="1">
          <a:blip r:embed="rId2"/>
          <a:srcRect l="4019" r="4019"/>
          <a:stretch/>
        </p:blipFill>
        <p:spPr>
          <a:xfrm>
            <a:off x="1331950" y="0"/>
            <a:ext cx="7812013" cy="4948238"/>
          </a:xfrm>
          <a:noFill/>
        </p:spPr>
      </p:pic>
      <p:sp>
        <p:nvSpPr>
          <p:cNvPr id="11" name="Title 2">
            <a:extLst>
              <a:ext uri="{FF2B5EF4-FFF2-40B4-BE49-F238E27FC236}">
                <a16:creationId xmlns:a16="http://schemas.microsoft.com/office/drawing/2014/main" id="{67168984-25A8-B1AA-648C-4C8218CE472A}"/>
              </a:ext>
            </a:extLst>
          </p:cNvPr>
          <p:cNvSpPr>
            <a:spLocks noGrp="1"/>
          </p:cNvSpPr>
          <p:nvPr>
            <p:ph type="ctrTitle"/>
          </p:nvPr>
        </p:nvSpPr>
        <p:spPr>
          <a:xfrm>
            <a:off x="6405563" y="786535"/>
            <a:ext cx="2738437" cy="2338387"/>
          </a:xfrm>
        </p:spPr>
        <p:txBody>
          <a:bodyPr/>
          <a:lstStyle/>
          <a:p>
            <a:r>
              <a:rPr lang="en-US"/>
              <a:t>Advanced simulations </a:t>
            </a:r>
            <a:br>
              <a:rPr lang="en-US"/>
            </a:br>
            <a:r>
              <a:rPr lang="en-US"/>
              <a:t>of solar cell devices</a:t>
            </a:r>
          </a:p>
        </p:txBody>
      </p:sp>
      <p:sp>
        <p:nvSpPr>
          <p:cNvPr id="13" name="Subtitle 3">
            <a:extLst>
              <a:ext uri="{FF2B5EF4-FFF2-40B4-BE49-F238E27FC236}">
                <a16:creationId xmlns:a16="http://schemas.microsoft.com/office/drawing/2014/main" id="{37C2E2E2-E1B7-A6BB-EB14-8D4F5EEFEFEF}"/>
              </a:ext>
            </a:extLst>
          </p:cNvPr>
          <p:cNvSpPr>
            <a:spLocks noGrp="1"/>
          </p:cNvSpPr>
          <p:nvPr>
            <p:ph type="subTitle" idx="1"/>
          </p:nvPr>
        </p:nvSpPr>
        <p:spPr>
          <a:xfrm>
            <a:off x="4576763" y="3124922"/>
            <a:ext cx="1828800" cy="1568450"/>
          </a:xfrm>
        </p:spPr>
        <p:txBody>
          <a:bodyPr/>
          <a:lstStyle/>
          <a:p>
            <a:r>
              <a:rPr lang="en-US" b="1"/>
              <a:t>V. Carnevali, </a:t>
            </a:r>
            <a:br>
              <a:rPr lang="en-US" b="1"/>
            </a:br>
            <a:r>
              <a:rPr lang="en-US" b="1"/>
              <a:t>V. Slama, </a:t>
            </a:r>
            <a:br>
              <a:rPr lang="en-US" b="1"/>
            </a:br>
            <a:r>
              <a:rPr lang="en-US" b="1"/>
              <a:t>A. </a:t>
            </a:r>
            <a:r>
              <a:rPr lang="en-US" b="1" err="1"/>
              <a:t>Vezzosi</a:t>
            </a:r>
            <a:endParaRPr lang="en-US" b="1"/>
          </a:p>
        </p:txBody>
      </p:sp>
      <p:sp>
        <p:nvSpPr>
          <p:cNvPr id="15" name="Text Placeholder 4">
            <a:extLst>
              <a:ext uri="{FF2B5EF4-FFF2-40B4-BE49-F238E27FC236}">
                <a16:creationId xmlns:a16="http://schemas.microsoft.com/office/drawing/2014/main" id="{B6F34FD1-436A-D616-B4B0-196857C105DD}"/>
              </a:ext>
            </a:extLst>
          </p:cNvPr>
          <p:cNvSpPr>
            <a:spLocks noGrp="1"/>
          </p:cNvSpPr>
          <p:nvPr>
            <p:ph type="body" sz="quarter" idx="11"/>
          </p:nvPr>
        </p:nvSpPr>
        <p:spPr>
          <a:xfrm>
            <a:off x="6400800" y="4683125"/>
            <a:ext cx="1828800" cy="460375"/>
          </a:xfrm>
        </p:spPr>
        <p:txBody>
          <a:bodyPr/>
          <a:lstStyle/>
          <a:p>
            <a:r>
              <a:rPr lang="en-US" b="1"/>
              <a:t>February 26, 2025</a:t>
            </a:r>
          </a:p>
        </p:txBody>
      </p:sp>
      <p:sp>
        <p:nvSpPr>
          <p:cNvPr id="17" name="Text Placeholder 5">
            <a:extLst>
              <a:ext uri="{FF2B5EF4-FFF2-40B4-BE49-F238E27FC236}">
                <a16:creationId xmlns:a16="http://schemas.microsoft.com/office/drawing/2014/main" id="{E39541E6-EA31-1827-D680-FDE4ACB88C62}"/>
              </a:ext>
            </a:extLst>
          </p:cNvPr>
          <p:cNvSpPr>
            <a:spLocks noGrp="1"/>
          </p:cNvSpPr>
          <p:nvPr>
            <p:ph type="body" sz="quarter" idx="12"/>
          </p:nvPr>
        </p:nvSpPr>
        <p:spPr>
          <a:xfrm>
            <a:off x="82550" y="4440264"/>
            <a:ext cx="698500" cy="507975"/>
          </a:xfrm>
        </p:spPr>
        <p:txBody>
          <a:bodyPr/>
          <a:lstStyle/>
          <a:p>
            <a:r>
              <a:rPr lang="en-US">
                <a:solidFill>
                  <a:srgbClr val="FF0000"/>
                </a:solidFill>
              </a:rPr>
              <a:t>École Polytechnique </a:t>
            </a:r>
            <a:r>
              <a:rPr lang="en-US" err="1">
                <a:solidFill>
                  <a:srgbClr val="FF0000"/>
                </a:solidFill>
              </a:rPr>
              <a:t>fédérale</a:t>
            </a:r>
            <a:r>
              <a:rPr lang="en-US">
                <a:solidFill>
                  <a:srgbClr val="FF0000"/>
                </a:solidFill>
              </a:rPr>
              <a:t> </a:t>
            </a:r>
            <a:br>
              <a:rPr lang="en-US">
                <a:solidFill>
                  <a:srgbClr val="FF0000"/>
                </a:solidFill>
              </a:rPr>
            </a:br>
            <a:r>
              <a:rPr lang="en-US">
                <a:solidFill>
                  <a:srgbClr val="FF0000"/>
                </a:solidFill>
              </a:rPr>
              <a:t>de Lausanne</a:t>
            </a:r>
          </a:p>
        </p:txBody>
      </p:sp>
    </p:spTree>
    <p:extLst>
      <p:ext uri="{BB962C8B-B14F-4D97-AF65-F5344CB8AC3E}">
        <p14:creationId xmlns:p14="http://schemas.microsoft.com/office/powerpoint/2010/main" val="263903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876E2-EA92-5879-4ABA-D9FD2F0E82E9}"/>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A977ED48-6BD8-0D76-5EB5-398B6B3D4650}"/>
              </a:ext>
            </a:extLst>
          </p:cNvPr>
          <p:cNvSpPr>
            <a:spLocks noGrp="1"/>
          </p:cNvSpPr>
          <p:nvPr>
            <p:ph type="ftr" sz="quarter" idx="11"/>
          </p:nvPr>
        </p:nvSpPr>
        <p:spPr/>
        <p:txBody>
          <a:bodyPr/>
          <a:lstStyle/>
          <a:p>
            <a:r>
              <a:rPr lang="en-US">
                <a:solidFill>
                  <a:srgbClr val="000000"/>
                </a:solidFill>
                <a:effectLst/>
                <a:latin typeface="Helvetica Neue" panose="02000503000000020004" pitchFamily="2" charset="0"/>
              </a:rPr>
              <a:t>ChE-701 / Section EDCH</a:t>
            </a:r>
          </a:p>
        </p:txBody>
      </p:sp>
      <p:sp>
        <p:nvSpPr>
          <p:cNvPr id="5" name="Espace réservé du numéro de diapositive 4">
            <a:extLst>
              <a:ext uri="{FF2B5EF4-FFF2-40B4-BE49-F238E27FC236}">
                <a16:creationId xmlns:a16="http://schemas.microsoft.com/office/drawing/2014/main" id="{ABE60EC7-6929-9FDB-6A8D-BA801E791CDC}"/>
              </a:ext>
            </a:extLst>
          </p:cNvPr>
          <p:cNvSpPr>
            <a:spLocks noGrp="1"/>
          </p:cNvSpPr>
          <p:nvPr>
            <p:ph type="sldNum" sz="quarter" idx="12"/>
          </p:nvPr>
        </p:nvSpPr>
        <p:spPr/>
        <p:txBody>
          <a:bodyPr/>
          <a:lstStyle/>
          <a:p>
            <a:fld id="{E1E1CD7C-2161-7D43-862E-CE4C333CD873}" type="slidenum">
              <a:rPr lang="en-US" smtClean="0"/>
              <a:pPr/>
              <a:t>10</a:t>
            </a:fld>
            <a:endParaRPr lang="en-US"/>
          </a:p>
        </p:txBody>
      </p:sp>
      <p:sp>
        <p:nvSpPr>
          <p:cNvPr id="13" name="Title 12">
            <a:extLst>
              <a:ext uri="{FF2B5EF4-FFF2-40B4-BE49-F238E27FC236}">
                <a16:creationId xmlns:a16="http://schemas.microsoft.com/office/drawing/2014/main" id="{B1DB6231-874E-C15D-1B75-1FFA75F30993}"/>
              </a:ext>
            </a:extLst>
          </p:cNvPr>
          <p:cNvSpPr>
            <a:spLocks noGrp="1"/>
          </p:cNvSpPr>
          <p:nvPr>
            <p:ph type="title"/>
          </p:nvPr>
        </p:nvSpPr>
        <p:spPr>
          <a:xfrm>
            <a:off x="904875" y="196117"/>
            <a:ext cx="6251298" cy="1097601"/>
          </a:xfrm>
        </p:spPr>
        <p:txBody>
          <a:bodyPr/>
          <a:lstStyle/>
          <a:p>
            <a:r>
              <a:rPr lang="en-US">
                <a:latin typeface="Franklin Gothic Demi Cond"/>
                <a:cs typeface="Arial"/>
              </a:rPr>
              <a:t>Laboratory based XRD</a:t>
            </a:r>
            <a:endParaRPr lang="en-US"/>
          </a:p>
        </p:txBody>
      </p:sp>
      <p:sp>
        <p:nvSpPr>
          <p:cNvPr id="2" name="Espace réservé de la date 2">
            <a:extLst>
              <a:ext uri="{FF2B5EF4-FFF2-40B4-BE49-F238E27FC236}">
                <a16:creationId xmlns:a16="http://schemas.microsoft.com/office/drawing/2014/main" id="{EC7F509D-405C-01A2-C1A2-733DDE3783B0}"/>
              </a:ext>
            </a:extLst>
          </p:cNvPr>
          <p:cNvSpPr>
            <a:spLocks noGrp="1"/>
          </p:cNvSpPr>
          <p:nvPr>
            <p:ph type="dt" sz="half" idx="10"/>
          </p:nvPr>
        </p:nvSpPr>
        <p:spPr>
          <a:xfrm rot="16200000">
            <a:off x="-1221413" y="2778452"/>
            <a:ext cx="3341052" cy="911524"/>
          </a:xfrm>
        </p:spPr>
        <p:txBody>
          <a:bodyPr/>
          <a:lstStyle/>
          <a:p>
            <a:r>
              <a:rPr lang="en-US"/>
              <a:t>XRD FOR PEROVSKITES</a:t>
            </a:r>
          </a:p>
        </p:txBody>
      </p:sp>
      <p:sp>
        <p:nvSpPr>
          <p:cNvPr id="18" name="TextBox 17">
            <a:extLst>
              <a:ext uri="{FF2B5EF4-FFF2-40B4-BE49-F238E27FC236}">
                <a16:creationId xmlns:a16="http://schemas.microsoft.com/office/drawing/2014/main" id="{056B750A-8DE6-33A0-C989-1E06C7FCBDE4}"/>
              </a:ext>
            </a:extLst>
          </p:cNvPr>
          <p:cNvSpPr txBox="1"/>
          <p:nvPr/>
        </p:nvSpPr>
        <p:spPr>
          <a:xfrm>
            <a:off x="564432" y="839164"/>
            <a:ext cx="4005405" cy="22929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lphaLcParenR"/>
            </a:pPr>
            <a:r>
              <a:rPr lang="en-US" sz="1100" i="1" dirty="0">
                <a:cs typeface="Arial"/>
              </a:rPr>
              <a:t>Bragg method (rotating crystal method): </a:t>
            </a:r>
            <a:r>
              <a:rPr lang="en-US" sz="1100" dirty="0">
                <a:cs typeface="Arial"/>
              </a:rPr>
              <a:t>Incident radiation is monochromatic, but the </a:t>
            </a:r>
            <a:r>
              <a:rPr lang="en-US" sz="1100" b="1" dirty="0">
                <a:cs typeface="Arial"/>
              </a:rPr>
              <a:t>crystal is rotated</a:t>
            </a:r>
            <a:r>
              <a:rPr lang="en-US" sz="1100" dirty="0">
                <a:cs typeface="Arial"/>
              </a:rPr>
              <a:t> around a given axis (2θ </a:t>
            </a:r>
            <a:r>
              <a:rPr lang="en-US" sz="1100" dirty="0">
                <a:ea typeface="+mn-lt"/>
                <a:cs typeface="+mn-lt"/>
              </a:rPr>
              <a:t>scan) and "</a:t>
            </a:r>
            <a:r>
              <a:rPr lang="en-US" sz="1100" b="1" dirty="0">
                <a:ea typeface="+mn-lt"/>
                <a:cs typeface="+mn-lt"/>
              </a:rPr>
              <a:t>reflected</a:t>
            </a:r>
            <a:r>
              <a:rPr lang="en-US" sz="1100" dirty="0">
                <a:ea typeface="+mn-lt"/>
                <a:cs typeface="+mn-lt"/>
              </a:rPr>
              <a:t>" radiation is detected.  </a:t>
            </a:r>
            <a:br>
              <a:rPr lang="en-US" sz="1100" dirty="0">
                <a:ea typeface="+mn-lt"/>
                <a:cs typeface="+mn-lt"/>
              </a:rPr>
            </a:br>
            <a:r>
              <a:rPr lang="en-US" sz="1100" dirty="0">
                <a:ea typeface="+mn-lt"/>
                <a:cs typeface="+mn-lt"/>
              </a:rPr>
              <a:t>Ewald sphere is fixed but the reciprocal lattice rotates: when points of the reciprocal lattice intercepts the Ewald sphere we have elastic diffraction.</a:t>
            </a:r>
          </a:p>
          <a:p>
            <a:pPr marL="342900" indent="-342900">
              <a:buAutoNum type="alphaLcParenR"/>
            </a:pPr>
            <a:endParaRPr lang="en-US" sz="1100" dirty="0">
              <a:ea typeface="+mn-lt"/>
              <a:cs typeface="+mn-lt"/>
            </a:endParaRPr>
          </a:p>
          <a:p>
            <a:pPr marL="342900" indent="-342900">
              <a:buAutoNum type="alphaLcParenR"/>
            </a:pPr>
            <a:r>
              <a:rPr lang="en-US" sz="1100" i="1" dirty="0">
                <a:ea typeface="+mn-lt"/>
                <a:cs typeface="+mn-lt"/>
              </a:rPr>
              <a:t>Debye-Scherrer method (powder method)</a:t>
            </a:r>
            <a:r>
              <a:rPr lang="en-US" sz="1100" dirty="0">
                <a:ea typeface="+mn-lt"/>
                <a:cs typeface="+mn-lt"/>
              </a:rPr>
              <a:t>: Incident radiation is monochromatic, sample is polycrystalline system, or powder, with random orientation of the crystallites. The </a:t>
            </a:r>
            <a:r>
              <a:rPr lang="en-US" sz="1100" b="1" dirty="0">
                <a:ea typeface="+mn-lt"/>
                <a:cs typeface="+mn-lt"/>
              </a:rPr>
              <a:t>detector is rotated</a:t>
            </a:r>
            <a:r>
              <a:rPr lang="en-US" sz="1100" dirty="0">
                <a:ea typeface="+mn-lt"/>
                <a:cs typeface="+mn-lt"/>
              </a:rPr>
              <a:t> in order to detect the </a:t>
            </a:r>
            <a:r>
              <a:rPr lang="en-US" sz="1100" b="1" dirty="0">
                <a:ea typeface="+mn-lt"/>
                <a:cs typeface="+mn-lt"/>
              </a:rPr>
              <a:t>transmitted</a:t>
            </a:r>
            <a:r>
              <a:rPr lang="en-US" sz="1100" dirty="0">
                <a:ea typeface="+mn-lt"/>
                <a:cs typeface="+mn-lt"/>
              </a:rPr>
              <a:t> radiation.</a:t>
            </a:r>
          </a:p>
        </p:txBody>
      </p:sp>
      <p:pic>
        <p:nvPicPr>
          <p:cNvPr id="20" name="Picture 19" descr="A collage of diagrams&#10;&#10;AI-generated content may be incorrect.">
            <a:extLst>
              <a:ext uri="{FF2B5EF4-FFF2-40B4-BE49-F238E27FC236}">
                <a16:creationId xmlns:a16="http://schemas.microsoft.com/office/drawing/2014/main" id="{C8006E52-ED7A-BFBB-BFA5-0D61EAEC469A}"/>
              </a:ext>
            </a:extLst>
          </p:cNvPr>
          <p:cNvPicPr>
            <a:picLocks noChangeAspect="1"/>
          </p:cNvPicPr>
          <p:nvPr/>
        </p:nvPicPr>
        <p:blipFill>
          <a:blip r:embed="rId3"/>
          <a:srcRect l="55701" t="2883" r="5463" b="63964"/>
          <a:stretch/>
        </p:blipFill>
        <p:spPr>
          <a:xfrm>
            <a:off x="5542845" y="3570690"/>
            <a:ext cx="2147179" cy="1208786"/>
          </a:xfrm>
          <a:prstGeom prst="rect">
            <a:avLst/>
          </a:prstGeom>
        </p:spPr>
      </p:pic>
      <p:sp>
        <p:nvSpPr>
          <p:cNvPr id="21" name="TextBox 20">
            <a:extLst>
              <a:ext uri="{FF2B5EF4-FFF2-40B4-BE49-F238E27FC236}">
                <a16:creationId xmlns:a16="http://schemas.microsoft.com/office/drawing/2014/main" id="{6FDEEE42-3C89-9FB4-DC40-1E32D16EF6E5}"/>
              </a:ext>
            </a:extLst>
          </p:cNvPr>
          <p:cNvSpPr txBox="1"/>
          <p:nvPr/>
        </p:nvSpPr>
        <p:spPr>
          <a:xfrm>
            <a:off x="743607" y="3194661"/>
            <a:ext cx="4150478" cy="19543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Arial"/>
              </a:rPr>
              <a:t>Note that in the Bragg method X-ray diffraction can be observed only fo crystal planes that are parallel to the sample stage:</a:t>
            </a:r>
          </a:p>
          <a:p>
            <a:endParaRPr lang="en-US" sz="1100">
              <a:cs typeface="Arial"/>
            </a:endParaRPr>
          </a:p>
          <a:p>
            <a:pPr marL="171450" indent="-171450">
              <a:buFont typeface="Arial"/>
              <a:buChar char="•"/>
            </a:pPr>
            <a:r>
              <a:rPr lang="en-US" sz="1100">
                <a:cs typeface="Arial"/>
              </a:rPr>
              <a:t>orientation of the crystallites strongly affects the diffraction pattern</a:t>
            </a:r>
          </a:p>
          <a:p>
            <a:pPr marL="171450" indent="-171450">
              <a:buFont typeface="Arial"/>
              <a:buChar char="•"/>
            </a:pPr>
            <a:r>
              <a:rPr lang="en-US" sz="1100">
                <a:cs typeface="Arial"/>
              </a:rPr>
              <a:t>If the sample contains crystallites with all possible orientations of the crystal planes, the diffraction pattern will contain all possible peaks</a:t>
            </a:r>
          </a:p>
          <a:p>
            <a:pPr marL="171450" indent="-171450">
              <a:buFont typeface="Arial"/>
              <a:buChar char="•"/>
            </a:pPr>
            <a:r>
              <a:rPr lang="en-US" sz="1100">
                <a:cs typeface="Arial"/>
              </a:rPr>
              <a:t>If not, we can use XRD to ass the preferential alignement of the crystallites in the sample</a:t>
            </a:r>
          </a:p>
          <a:p>
            <a:pPr marL="171450" indent="-171450">
              <a:buFont typeface="Arial"/>
              <a:buChar char="•"/>
            </a:pPr>
            <a:endParaRPr lang="en-US" sz="1100" b="1">
              <a:cs typeface="Arial"/>
            </a:endParaRPr>
          </a:p>
        </p:txBody>
      </p:sp>
      <p:pic>
        <p:nvPicPr>
          <p:cNvPr id="16" name="Picture 15" descr="A collage of diagrams&#10;&#10;AI-generated content may be incorrect.">
            <a:extLst>
              <a:ext uri="{FF2B5EF4-FFF2-40B4-BE49-F238E27FC236}">
                <a16:creationId xmlns:a16="http://schemas.microsoft.com/office/drawing/2014/main" id="{86917EA1-C628-66C8-F233-F4C3701C37E9}"/>
              </a:ext>
            </a:extLst>
          </p:cNvPr>
          <p:cNvPicPr>
            <a:picLocks noChangeAspect="1"/>
          </p:cNvPicPr>
          <p:nvPr/>
        </p:nvPicPr>
        <p:blipFill>
          <a:blip r:embed="rId3"/>
          <a:srcRect r="49293" b="38449"/>
          <a:stretch/>
        </p:blipFill>
        <p:spPr>
          <a:xfrm>
            <a:off x="4895284" y="836549"/>
            <a:ext cx="3194533" cy="2556994"/>
          </a:xfrm>
          <a:prstGeom prst="rect">
            <a:avLst/>
          </a:prstGeom>
        </p:spPr>
      </p:pic>
      <p:sp>
        <p:nvSpPr>
          <p:cNvPr id="6" name="TextBox 5">
            <a:extLst>
              <a:ext uri="{FF2B5EF4-FFF2-40B4-BE49-F238E27FC236}">
                <a16:creationId xmlns:a16="http://schemas.microsoft.com/office/drawing/2014/main" id="{18894570-E78A-460F-2848-2E282A63E892}"/>
              </a:ext>
            </a:extLst>
          </p:cNvPr>
          <p:cNvSpPr txBox="1"/>
          <p:nvPr/>
        </p:nvSpPr>
        <p:spPr>
          <a:xfrm>
            <a:off x="6498020" y="280496"/>
            <a:ext cx="2132287" cy="467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413C39"/>
                </a:solidFill>
                <a:hlinkClick r:id="rId4">
                  <a:extLst>
                    <a:ext uri="{A12FA001-AC4F-418D-AE19-62706E023703}">
                      <ahyp:hlinkClr xmlns:ahyp="http://schemas.microsoft.com/office/drawing/2018/hyperlinkcolor" val="tx"/>
                    </a:ext>
                  </a:extLst>
                </a:hlinkClick>
              </a:rPr>
              <a:t>https://doi.org/10.1063/5.0076665</a:t>
            </a:r>
            <a:r>
              <a:rPr lang="en-US" sz="1000" dirty="0">
                <a:solidFill>
                  <a:srgbClr val="413C39"/>
                </a:solidFill>
              </a:rPr>
              <a:t> </a:t>
            </a:r>
          </a:p>
          <a:p>
            <a:endParaRPr lang="en-US"/>
          </a:p>
        </p:txBody>
      </p:sp>
    </p:spTree>
    <p:extLst>
      <p:ext uri="{BB962C8B-B14F-4D97-AF65-F5344CB8AC3E}">
        <p14:creationId xmlns:p14="http://schemas.microsoft.com/office/powerpoint/2010/main" val="422555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E38C5-F62D-2171-FB7C-EF765A0A9E8F}"/>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6C15F194-66FF-9F8B-9D0E-1171581F9E11}"/>
              </a:ext>
            </a:extLst>
          </p:cNvPr>
          <p:cNvSpPr>
            <a:spLocks noGrp="1"/>
          </p:cNvSpPr>
          <p:nvPr>
            <p:ph type="ftr" sz="quarter" idx="11"/>
          </p:nvPr>
        </p:nvSpPr>
        <p:spPr/>
        <p:txBody>
          <a:bodyPr/>
          <a:lstStyle/>
          <a:p>
            <a:r>
              <a:rPr lang="en-US">
                <a:solidFill>
                  <a:srgbClr val="000000"/>
                </a:solidFill>
                <a:effectLst/>
                <a:latin typeface="Helvetica Neue" panose="02000503000000020004" pitchFamily="2" charset="0"/>
              </a:rPr>
              <a:t>ChE-701 / Section EDCH</a:t>
            </a:r>
          </a:p>
        </p:txBody>
      </p:sp>
      <p:sp>
        <p:nvSpPr>
          <p:cNvPr id="5" name="Espace réservé du numéro de diapositive 4">
            <a:extLst>
              <a:ext uri="{FF2B5EF4-FFF2-40B4-BE49-F238E27FC236}">
                <a16:creationId xmlns:a16="http://schemas.microsoft.com/office/drawing/2014/main" id="{BD0F7FFA-3893-3097-E281-30DD43A145A4}"/>
              </a:ext>
            </a:extLst>
          </p:cNvPr>
          <p:cNvSpPr>
            <a:spLocks noGrp="1"/>
          </p:cNvSpPr>
          <p:nvPr>
            <p:ph type="sldNum" sz="quarter" idx="12"/>
          </p:nvPr>
        </p:nvSpPr>
        <p:spPr/>
        <p:txBody>
          <a:bodyPr/>
          <a:lstStyle/>
          <a:p>
            <a:fld id="{E1E1CD7C-2161-7D43-862E-CE4C333CD873}" type="slidenum">
              <a:rPr lang="en-US" smtClean="0"/>
              <a:pPr/>
              <a:t>11</a:t>
            </a:fld>
            <a:endParaRPr lang="en-US"/>
          </a:p>
        </p:txBody>
      </p:sp>
      <p:sp>
        <p:nvSpPr>
          <p:cNvPr id="13" name="Title 12">
            <a:extLst>
              <a:ext uri="{FF2B5EF4-FFF2-40B4-BE49-F238E27FC236}">
                <a16:creationId xmlns:a16="http://schemas.microsoft.com/office/drawing/2014/main" id="{EDD296A4-752D-9993-E343-FDDCD2F29355}"/>
              </a:ext>
            </a:extLst>
          </p:cNvPr>
          <p:cNvSpPr>
            <a:spLocks noGrp="1"/>
          </p:cNvSpPr>
          <p:nvPr>
            <p:ph type="title"/>
          </p:nvPr>
        </p:nvSpPr>
        <p:spPr>
          <a:xfrm>
            <a:off x="904875" y="196117"/>
            <a:ext cx="6251298" cy="1097601"/>
          </a:xfrm>
        </p:spPr>
        <p:txBody>
          <a:bodyPr/>
          <a:lstStyle/>
          <a:p>
            <a:r>
              <a:rPr lang="en-US">
                <a:latin typeface="Franklin Gothic Demi Cond"/>
                <a:cs typeface="Arial"/>
              </a:rPr>
              <a:t>GIWAXS</a:t>
            </a:r>
            <a:endParaRPr lang="en-US"/>
          </a:p>
        </p:txBody>
      </p:sp>
      <p:sp>
        <p:nvSpPr>
          <p:cNvPr id="2" name="Espace réservé de la date 2">
            <a:extLst>
              <a:ext uri="{FF2B5EF4-FFF2-40B4-BE49-F238E27FC236}">
                <a16:creationId xmlns:a16="http://schemas.microsoft.com/office/drawing/2014/main" id="{FA85A240-D56C-F1C6-E22E-BD75880D7305}"/>
              </a:ext>
            </a:extLst>
          </p:cNvPr>
          <p:cNvSpPr>
            <a:spLocks noGrp="1"/>
          </p:cNvSpPr>
          <p:nvPr>
            <p:ph type="dt" sz="half" idx="10"/>
          </p:nvPr>
        </p:nvSpPr>
        <p:spPr>
          <a:xfrm rot="16200000">
            <a:off x="-1221413" y="2778452"/>
            <a:ext cx="3341052" cy="911524"/>
          </a:xfrm>
        </p:spPr>
        <p:txBody>
          <a:bodyPr/>
          <a:lstStyle/>
          <a:p>
            <a:r>
              <a:rPr lang="en-US"/>
              <a:t>XRD FOR PEROVSKITES</a:t>
            </a:r>
          </a:p>
        </p:txBody>
      </p:sp>
      <p:sp>
        <p:nvSpPr>
          <p:cNvPr id="6" name="TextBox 5">
            <a:extLst>
              <a:ext uri="{FF2B5EF4-FFF2-40B4-BE49-F238E27FC236}">
                <a16:creationId xmlns:a16="http://schemas.microsoft.com/office/drawing/2014/main" id="{A123BBAF-21BE-921D-7A4A-E8F2E4215620}"/>
              </a:ext>
            </a:extLst>
          </p:cNvPr>
          <p:cNvSpPr txBox="1"/>
          <p:nvPr/>
        </p:nvSpPr>
        <p:spPr>
          <a:xfrm>
            <a:off x="906517" y="624052"/>
            <a:ext cx="687770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Arial"/>
              </a:rPr>
              <a:t>X-ray diffraction exp. can be also performed using synchrotron-based techniques. Highly relevant for the sudy of the microstructure of thin-film samples is </a:t>
            </a:r>
            <a:r>
              <a:rPr lang="en-US" sz="1000" b="1">
                <a:ea typeface="+mn-lt"/>
                <a:cs typeface="+mn-lt"/>
              </a:rPr>
              <a:t>grazing-incidence wide-angle x-ray scattering (GIWAXS) technique</a:t>
            </a:r>
            <a:r>
              <a:rPr lang="en-US" sz="1000">
                <a:ea typeface="+mn-lt"/>
                <a:cs typeface="+mn-lt"/>
              </a:rPr>
              <a:t>.</a:t>
            </a:r>
          </a:p>
          <a:p>
            <a:endParaRPr lang="en-US" sz="1000">
              <a:ea typeface="+mn-lt"/>
              <a:cs typeface="+mn-lt"/>
            </a:endParaRPr>
          </a:p>
          <a:p>
            <a:pPr marL="171450" indent="-171450">
              <a:buFont typeface="Arial"/>
              <a:buChar char="•"/>
            </a:pPr>
            <a:r>
              <a:rPr lang="en-US" sz="1000" b="1">
                <a:ea typeface="+mn-lt"/>
                <a:cs typeface="+mn-lt"/>
              </a:rPr>
              <a:t>Grazing incidence</a:t>
            </a:r>
            <a:r>
              <a:rPr lang="en-US" sz="1000">
                <a:ea typeface="+mn-lt"/>
                <a:cs typeface="+mn-lt"/>
              </a:rPr>
              <a:t> (α&lt;1°) allows to </a:t>
            </a:r>
            <a:r>
              <a:rPr lang="en-US" sz="1000" b="1">
                <a:ea typeface="+mn-lt"/>
                <a:cs typeface="+mn-lt"/>
              </a:rPr>
              <a:t>increase the surface sensitivity</a:t>
            </a:r>
            <a:r>
              <a:rPr lang="en-US" sz="1000">
                <a:ea typeface="+mn-lt"/>
                <a:cs typeface="+mn-lt"/>
              </a:rPr>
              <a:t> w.r.t. the bulk.</a:t>
            </a:r>
          </a:p>
          <a:p>
            <a:pPr marL="171450" indent="-171450">
              <a:buFont typeface="Arial"/>
              <a:buChar char="•"/>
            </a:pPr>
            <a:r>
              <a:rPr lang="en-US" sz="1000" b="1">
                <a:ea typeface="+mn-lt"/>
                <a:cs typeface="+mn-lt"/>
              </a:rPr>
              <a:t>Wide-angle</a:t>
            </a:r>
            <a:r>
              <a:rPr lang="en-US" sz="1000">
                <a:ea typeface="+mn-lt"/>
                <a:cs typeface="+mn-lt"/>
              </a:rPr>
              <a:t> x-ray scatering allows to probe ordered structures with sizes down to the atomic level</a:t>
            </a:r>
          </a:p>
          <a:p>
            <a:pPr marL="171450" indent="-171450">
              <a:buFont typeface="Arial"/>
              <a:buChar char="•"/>
            </a:pPr>
            <a:r>
              <a:rPr lang="en-US" sz="1000">
                <a:ea typeface="+mn-lt"/>
                <a:cs typeface="+mn-lt"/>
              </a:rPr>
              <a:t>However, since scattering from the surface is very weak, the use of </a:t>
            </a:r>
            <a:r>
              <a:rPr lang="en-US" sz="1000" b="1">
                <a:ea typeface="+mn-lt"/>
                <a:cs typeface="+mn-lt"/>
              </a:rPr>
              <a:t>syncrotron radiation</a:t>
            </a:r>
            <a:r>
              <a:rPr lang="en-US" sz="1000">
                <a:ea typeface="+mn-lt"/>
                <a:cs typeface="+mn-lt"/>
              </a:rPr>
              <a:t> is necessary to obtain reliable data. Syncrotron radiation has also many othed advantages apart from the high brillance, such as X-ray energy tunability.</a:t>
            </a:r>
          </a:p>
        </p:txBody>
      </p:sp>
      <p:pic>
        <p:nvPicPr>
          <p:cNvPr id="3" name="Picture 2" descr="A diagram of a beam&#10;&#10;AI-generated content may be incorrect.">
            <a:extLst>
              <a:ext uri="{FF2B5EF4-FFF2-40B4-BE49-F238E27FC236}">
                <a16:creationId xmlns:a16="http://schemas.microsoft.com/office/drawing/2014/main" id="{194729BD-4652-716E-B249-A3A8A4CB41EE}"/>
              </a:ext>
            </a:extLst>
          </p:cNvPr>
          <p:cNvPicPr>
            <a:picLocks noChangeAspect="1"/>
          </p:cNvPicPr>
          <p:nvPr/>
        </p:nvPicPr>
        <p:blipFill>
          <a:blip r:embed="rId3"/>
          <a:stretch>
            <a:fillRect/>
          </a:stretch>
        </p:blipFill>
        <p:spPr>
          <a:xfrm>
            <a:off x="1172230" y="2039353"/>
            <a:ext cx="2982557" cy="3107117"/>
          </a:xfrm>
          <a:prstGeom prst="rect">
            <a:avLst/>
          </a:prstGeom>
        </p:spPr>
      </p:pic>
      <p:sp>
        <p:nvSpPr>
          <p:cNvPr id="8" name="TextBox 7">
            <a:extLst>
              <a:ext uri="{FF2B5EF4-FFF2-40B4-BE49-F238E27FC236}">
                <a16:creationId xmlns:a16="http://schemas.microsoft.com/office/drawing/2014/main" id="{55898228-0118-9CD9-7A26-D8998B745895}"/>
              </a:ext>
            </a:extLst>
          </p:cNvPr>
          <p:cNvSpPr txBox="1"/>
          <p:nvPr/>
        </p:nvSpPr>
        <p:spPr>
          <a:xfrm>
            <a:off x="4575076" y="1868577"/>
            <a:ext cx="4315809"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000">
                <a:ea typeface="+mn-lt"/>
                <a:cs typeface="+mn-lt"/>
              </a:rPr>
              <a:t>Use of a 2D detector at short distance from the sample (wide-angle setup)</a:t>
            </a:r>
          </a:p>
          <a:p>
            <a:pPr marL="171450" indent="-171450">
              <a:buFont typeface="Arial,Sans-Serif"/>
              <a:buChar char="•"/>
            </a:pPr>
            <a:r>
              <a:rPr lang="en-US" sz="1000">
                <a:ea typeface="+mn-lt"/>
                <a:cs typeface="+mn-lt"/>
              </a:rPr>
              <a:t>2D scattering data come from the projection of the reciprocal lattice intersected with the Ewald sphere onto the detector plane. Curvature of the Ewald spaces causes distortion of the reciprocal space and the so called "missing wedge" in the vertical direction. </a:t>
            </a:r>
          </a:p>
          <a:p>
            <a:pPr marL="171450" indent="-171450">
              <a:buFont typeface="Arial,Sans-Serif"/>
              <a:buChar char="•"/>
            </a:pPr>
            <a:endParaRPr lang="en-US" sz="1000">
              <a:ea typeface="+mn-lt"/>
              <a:cs typeface="+mn-lt"/>
            </a:endParaRPr>
          </a:p>
          <a:p>
            <a:pPr marL="171450" indent="-171450">
              <a:buFont typeface="Arial,Sans-Serif"/>
              <a:buChar char="•"/>
            </a:pPr>
            <a:r>
              <a:rPr lang="en-US" sz="1000">
                <a:ea typeface="+mn-lt"/>
                <a:cs typeface="+mn-lt"/>
              </a:rPr>
              <a:t>Map of the r.s. in 2D allowsto probe crystal planes with any orientation w.r.t. the substrate + info on preferred crystallite orientation</a:t>
            </a:r>
          </a:p>
          <a:p>
            <a:pPr marL="514350" lvl="1" indent="-171450">
              <a:buFont typeface="Courier New"/>
              <a:buChar char="o"/>
            </a:pPr>
            <a:r>
              <a:rPr lang="en-US" sz="1000">
                <a:ea typeface="+mn-lt"/>
                <a:cs typeface="+mn-lt"/>
              </a:rPr>
              <a:t>q</a:t>
            </a:r>
            <a:r>
              <a:rPr lang="en-US" sz="1000" baseline="-25000">
                <a:ea typeface="+mn-lt"/>
                <a:cs typeface="+mn-lt"/>
              </a:rPr>
              <a:t>z</a:t>
            </a:r>
            <a:r>
              <a:rPr lang="en-US" sz="1000">
                <a:ea typeface="+mn-lt"/>
                <a:cs typeface="+mn-lt"/>
              </a:rPr>
              <a:t> axis scattering (parallel to substrate, same as Bragg method)</a:t>
            </a:r>
          </a:p>
          <a:p>
            <a:pPr marL="514350" lvl="1" indent="-171450">
              <a:buFont typeface="Courier New"/>
              <a:buChar char="o"/>
            </a:pPr>
            <a:r>
              <a:rPr lang="en-US" sz="1000">
                <a:ea typeface="+mn-lt"/>
                <a:cs typeface="+mn-lt"/>
              </a:rPr>
              <a:t>q</a:t>
            </a:r>
            <a:r>
              <a:rPr lang="en-US" sz="1000" baseline="-25000">
                <a:ea typeface="+mn-lt"/>
                <a:cs typeface="+mn-lt"/>
              </a:rPr>
              <a:t>xy </a:t>
            </a:r>
            <a:r>
              <a:rPr lang="en-US" sz="1000">
                <a:ea typeface="+mn-lt"/>
                <a:cs typeface="+mn-lt"/>
              </a:rPr>
              <a:t>axis scattering (perpendicular to substrate)</a:t>
            </a:r>
            <a:r>
              <a:rPr lang="en-US" sz="1000" baseline="-25000">
                <a:ea typeface="+mn-lt"/>
                <a:cs typeface="+mn-lt"/>
              </a:rPr>
              <a:t> </a:t>
            </a:r>
            <a:endParaRPr lang="en-US" sz="1000">
              <a:cs typeface="Arial"/>
            </a:endParaRPr>
          </a:p>
          <a:p>
            <a:pPr marL="514350" lvl="1" indent="-171450">
              <a:buFont typeface="Courier New"/>
              <a:buChar char="o"/>
            </a:pPr>
            <a:r>
              <a:rPr lang="en-US" sz="1000">
                <a:ea typeface="+mn-lt"/>
                <a:cs typeface="+mn-lt"/>
              </a:rPr>
              <a:t>45° off-axis (45° to substrate)</a:t>
            </a:r>
          </a:p>
          <a:p>
            <a:pPr marL="514350" lvl="1" indent="-171450">
              <a:buFont typeface="Courier New"/>
              <a:buChar char="o"/>
            </a:pPr>
            <a:endParaRPr lang="en-US" sz="1000">
              <a:ea typeface="+mn-lt"/>
              <a:cs typeface="+mn-lt"/>
            </a:endParaRPr>
          </a:p>
          <a:p>
            <a:pPr marL="171450" indent="-171450">
              <a:buFont typeface="Arial,Sans-Serif"/>
              <a:buChar char="•"/>
            </a:pPr>
            <a:endParaRPr lang="en-US" sz="1000">
              <a:cs typeface="Arial"/>
            </a:endParaRPr>
          </a:p>
          <a:p>
            <a:pPr marL="171450" indent="-171450">
              <a:buFont typeface="Arial,Sans-Serif"/>
              <a:buChar char="•"/>
            </a:pPr>
            <a:endParaRPr lang="en-US" sz="1000">
              <a:ea typeface="+mn-lt"/>
              <a:cs typeface="+mn-lt"/>
            </a:endParaRPr>
          </a:p>
          <a:p>
            <a:pPr marL="171450" indent="-171450">
              <a:buFont typeface="Arial,Sans-Serif"/>
              <a:buChar char="•"/>
            </a:pPr>
            <a:endParaRPr lang="en-US" sz="1000">
              <a:ea typeface="+mn-lt"/>
              <a:cs typeface="+mn-lt"/>
            </a:endParaRPr>
          </a:p>
        </p:txBody>
      </p:sp>
      <p:pic>
        <p:nvPicPr>
          <p:cNvPr id="9" name="Picture 8" descr="A diagram of a graph&#10;&#10;AI-generated content may be incorrect.">
            <a:extLst>
              <a:ext uri="{FF2B5EF4-FFF2-40B4-BE49-F238E27FC236}">
                <a16:creationId xmlns:a16="http://schemas.microsoft.com/office/drawing/2014/main" id="{8744D35E-B444-B17F-05A0-CA24E89C4770}"/>
              </a:ext>
            </a:extLst>
          </p:cNvPr>
          <p:cNvPicPr>
            <a:picLocks noChangeAspect="1"/>
          </p:cNvPicPr>
          <p:nvPr/>
        </p:nvPicPr>
        <p:blipFill>
          <a:blip r:embed="rId4"/>
          <a:stretch>
            <a:fillRect/>
          </a:stretch>
        </p:blipFill>
        <p:spPr>
          <a:xfrm>
            <a:off x="4887309" y="3819091"/>
            <a:ext cx="3875691" cy="1210214"/>
          </a:xfrm>
          <a:prstGeom prst="rect">
            <a:avLst/>
          </a:prstGeom>
        </p:spPr>
      </p:pic>
      <p:sp>
        <p:nvSpPr>
          <p:cNvPr id="10" name="TextBox 9">
            <a:extLst>
              <a:ext uri="{FF2B5EF4-FFF2-40B4-BE49-F238E27FC236}">
                <a16:creationId xmlns:a16="http://schemas.microsoft.com/office/drawing/2014/main" id="{9BBDE6E3-000B-8645-35F9-898C85C7E8DB}"/>
              </a:ext>
            </a:extLst>
          </p:cNvPr>
          <p:cNvSpPr txBox="1"/>
          <p:nvPr/>
        </p:nvSpPr>
        <p:spPr>
          <a:xfrm>
            <a:off x="6498020" y="280496"/>
            <a:ext cx="2132287" cy="467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413C39"/>
                </a:solidFill>
                <a:hlinkClick r:id="rId5">
                  <a:extLst>
                    <a:ext uri="{A12FA001-AC4F-418D-AE19-62706E023703}">
                      <ahyp:hlinkClr xmlns:ahyp="http://schemas.microsoft.com/office/drawing/2018/hyperlinkcolor" val="tx"/>
                    </a:ext>
                  </a:extLst>
                </a:hlinkClick>
              </a:rPr>
              <a:t>https://doi.org/10.1063/5.0076665</a:t>
            </a:r>
            <a:r>
              <a:rPr lang="en-US" sz="1000" dirty="0">
                <a:solidFill>
                  <a:srgbClr val="413C39"/>
                </a:solidFill>
              </a:rPr>
              <a:t> </a:t>
            </a:r>
          </a:p>
          <a:p>
            <a:endParaRPr lang="en-US"/>
          </a:p>
        </p:txBody>
      </p:sp>
    </p:spTree>
    <p:extLst>
      <p:ext uri="{BB962C8B-B14F-4D97-AF65-F5344CB8AC3E}">
        <p14:creationId xmlns:p14="http://schemas.microsoft.com/office/powerpoint/2010/main" val="236944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B25E0-9140-3B32-1B10-53C622F52B67}"/>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EE6E9328-FC6F-7253-EFBF-5A5FD594685D}"/>
              </a:ext>
            </a:extLst>
          </p:cNvPr>
          <p:cNvSpPr>
            <a:spLocks noGrp="1"/>
          </p:cNvSpPr>
          <p:nvPr>
            <p:ph type="ftr" sz="quarter" idx="11"/>
          </p:nvPr>
        </p:nvSpPr>
        <p:spPr/>
        <p:txBody>
          <a:bodyPr/>
          <a:lstStyle/>
          <a:p>
            <a:r>
              <a:rPr lang="en-US">
                <a:solidFill>
                  <a:srgbClr val="000000"/>
                </a:solidFill>
                <a:effectLst/>
                <a:latin typeface="Helvetica Neue" panose="02000503000000020004" pitchFamily="2" charset="0"/>
              </a:rPr>
              <a:t>ChE-701 / Section EDCH</a:t>
            </a:r>
          </a:p>
        </p:txBody>
      </p:sp>
      <p:sp>
        <p:nvSpPr>
          <p:cNvPr id="5" name="Espace réservé du numéro de diapositive 4">
            <a:extLst>
              <a:ext uri="{FF2B5EF4-FFF2-40B4-BE49-F238E27FC236}">
                <a16:creationId xmlns:a16="http://schemas.microsoft.com/office/drawing/2014/main" id="{19BC7E08-7C78-E315-AEDC-3C49F14B302F}"/>
              </a:ext>
            </a:extLst>
          </p:cNvPr>
          <p:cNvSpPr>
            <a:spLocks noGrp="1"/>
          </p:cNvSpPr>
          <p:nvPr>
            <p:ph type="sldNum" sz="quarter" idx="12"/>
          </p:nvPr>
        </p:nvSpPr>
        <p:spPr/>
        <p:txBody>
          <a:bodyPr/>
          <a:lstStyle/>
          <a:p>
            <a:fld id="{E1E1CD7C-2161-7D43-862E-CE4C333CD873}" type="slidenum">
              <a:rPr lang="en-US" smtClean="0"/>
              <a:pPr/>
              <a:t>12</a:t>
            </a:fld>
            <a:endParaRPr lang="en-US"/>
          </a:p>
        </p:txBody>
      </p:sp>
      <p:sp>
        <p:nvSpPr>
          <p:cNvPr id="13" name="Title 12">
            <a:extLst>
              <a:ext uri="{FF2B5EF4-FFF2-40B4-BE49-F238E27FC236}">
                <a16:creationId xmlns:a16="http://schemas.microsoft.com/office/drawing/2014/main" id="{C09F6E3C-2CFD-405D-1051-24DA148DDABB}"/>
              </a:ext>
            </a:extLst>
          </p:cNvPr>
          <p:cNvSpPr>
            <a:spLocks noGrp="1"/>
          </p:cNvSpPr>
          <p:nvPr>
            <p:ph type="title"/>
          </p:nvPr>
        </p:nvSpPr>
        <p:spPr>
          <a:xfrm>
            <a:off x="904875" y="196117"/>
            <a:ext cx="6251298" cy="1097601"/>
          </a:xfrm>
        </p:spPr>
        <p:txBody>
          <a:bodyPr/>
          <a:lstStyle/>
          <a:p>
            <a:r>
              <a:rPr lang="en-US">
                <a:latin typeface="Franklin Gothic Demi Cond"/>
                <a:cs typeface="Arial"/>
              </a:rPr>
              <a:t>GIWAXS</a:t>
            </a:r>
            <a:endParaRPr lang="en-US"/>
          </a:p>
        </p:txBody>
      </p:sp>
      <p:sp>
        <p:nvSpPr>
          <p:cNvPr id="2" name="Espace réservé de la date 2">
            <a:extLst>
              <a:ext uri="{FF2B5EF4-FFF2-40B4-BE49-F238E27FC236}">
                <a16:creationId xmlns:a16="http://schemas.microsoft.com/office/drawing/2014/main" id="{32ADDA28-6A17-746A-8B86-39D660CE6937}"/>
              </a:ext>
            </a:extLst>
          </p:cNvPr>
          <p:cNvSpPr>
            <a:spLocks noGrp="1"/>
          </p:cNvSpPr>
          <p:nvPr>
            <p:ph type="dt" sz="half" idx="10"/>
          </p:nvPr>
        </p:nvSpPr>
        <p:spPr>
          <a:xfrm rot="16200000">
            <a:off x="-1221413" y="2778452"/>
            <a:ext cx="3341052" cy="911524"/>
          </a:xfrm>
        </p:spPr>
        <p:txBody>
          <a:bodyPr/>
          <a:lstStyle/>
          <a:p>
            <a:r>
              <a:rPr lang="en-US"/>
              <a:t>XRD FOR PEROVSKITES</a:t>
            </a:r>
          </a:p>
        </p:txBody>
      </p:sp>
      <p:sp>
        <p:nvSpPr>
          <p:cNvPr id="6" name="TextBox 5">
            <a:extLst>
              <a:ext uri="{FF2B5EF4-FFF2-40B4-BE49-F238E27FC236}">
                <a16:creationId xmlns:a16="http://schemas.microsoft.com/office/drawing/2014/main" id="{A29C5D2D-E724-20D0-42E4-AF04D4F94F60}"/>
              </a:ext>
            </a:extLst>
          </p:cNvPr>
          <p:cNvSpPr txBox="1"/>
          <p:nvPr/>
        </p:nvSpPr>
        <p:spPr>
          <a:xfrm>
            <a:off x="906517" y="624052"/>
            <a:ext cx="687770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Arial"/>
              </a:rPr>
              <a:t>X-ray diffraction exp. can be also performed using synchrotron-based techniques. Highly relevant for the sudy of the microstructure of thin-film samples is </a:t>
            </a:r>
            <a:r>
              <a:rPr lang="en-US" sz="1000" b="1">
                <a:ea typeface="+mn-lt"/>
                <a:cs typeface="+mn-lt"/>
              </a:rPr>
              <a:t>grazing-incidence wide-angle x-ray scattering (GIWAXS) technique</a:t>
            </a:r>
            <a:r>
              <a:rPr lang="en-US" sz="1000">
                <a:ea typeface="+mn-lt"/>
                <a:cs typeface="+mn-lt"/>
              </a:rPr>
              <a:t>.</a:t>
            </a:r>
          </a:p>
          <a:p>
            <a:endParaRPr lang="en-US" sz="1000">
              <a:ea typeface="+mn-lt"/>
              <a:cs typeface="+mn-lt"/>
            </a:endParaRPr>
          </a:p>
          <a:p>
            <a:pPr marL="171450" indent="-171450">
              <a:buFont typeface="Arial"/>
              <a:buChar char="•"/>
            </a:pPr>
            <a:r>
              <a:rPr lang="en-US" sz="1000" b="1">
                <a:ea typeface="+mn-lt"/>
                <a:cs typeface="+mn-lt"/>
              </a:rPr>
              <a:t>Grazing incidence</a:t>
            </a:r>
            <a:r>
              <a:rPr lang="en-US" sz="1000">
                <a:ea typeface="+mn-lt"/>
                <a:cs typeface="+mn-lt"/>
              </a:rPr>
              <a:t> (α&lt;1°) allows to </a:t>
            </a:r>
            <a:r>
              <a:rPr lang="en-US" sz="1000" b="1">
                <a:ea typeface="+mn-lt"/>
                <a:cs typeface="+mn-lt"/>
              </a:rPr>
              <a:t>increase the surface sensitivity</a:t>
            </a:r>
            <a:r>
              <a:rPr lang="en-US" sz="1000">
                <a:ea typeface="+mn-lt"/>
                <a:cs typeface="+mn-lt"/>
              </a:rPr>
              <a:t> w.r.t. the bulk.</a:t>
            </a:r>
          </a:p>
          <a:p>
            <a:pPr marL="171450" indent="-171450">
              <a:buFont typeface="Arial"/>
              <a:buChar char="•"/>
            </a:pPr>
            <a:r>
              <a:rPr lang="en-US" sz="1000" b="1">
                <a:ea typeface="+mn-lt"/>
                <a:cs typeface="+mn-lt"/>
              </a:rPr>
              <a:t>Wide-angle</a:t>
            </a:r>
            <a:r>
              <a:rPr lang="en-US" sz="1000">
                <a:ea typeface="+mn-lt"/>
                <a:cs typeface="+mn-lt"/>
              </a:rPr>
              <a:t> x-ray scatering allows to probe ordered structures with sizes down to the atomic level</a:t>
            </a:r>
          </a:p>
          <a:p>
            <a:pPr marL="171450" indent="-171450">
              <a:buFont typeface="Arial"/>
              <a:buChar char="•"/>
            </a:pPr>
            <a:r>
              <a:rPr lang="en-US" sz="1000">
                <a:ea typeface="+mn-lt"/>
                <a:cs typeface="+mn-lt"/>
              </a:rPr>
              <a:t>However, since scattering from the surface is very weak, the use of </a:t>
            </a:r>
            <a:r>
              <a:rPr lang="en-US" sz="1000" b="1">
                <a:ea typeface="+mn-lt"/>
                <a:cs typeface="+mn-lt"/>
              </a:rPr>
              <a:t>syncrotron radiation</a:t>
            </a:r>
            <a:r>
              <a:rPr lang="en-US" sz="1000">
                <a:ea typeface="+mn-lt"/>
                <a:cs typeface="+mn-lt"/>
              </a:rPr>
              <a:t> is necessary to obtain reliable data. Syncrotron radiation has also many othed advantages apart from the high brillance, such as X-ray energy tunability.</a:t>
            </a:r>
          </a:p>
        </p:txBody>
      </p:sp>
      <p:pic>
        <p:nvPicPr>
          <p:cNvPr id="3" name="Picture 2" descr="A diagram of a beam&#10;&#10;AI-generated content may be incorrect.">
            <a:extLst>
              <a:ext uri="{FF2B5EF4-FFF2-40B4-BE49-F238E27FC236}">
                <a16:creationId xmlns:a16="http://schemas.microsoft.com/office/drawing/2014/main" id="{5017AFB6-C277-0869-1880-C0FCEAA9575F}"/>
              </a:ext>
            </a:extLst>
          </p:cNvPr>
          <p:cNvPicPr>
            <a:picLocks noChangeAspect="1"/>
          </p:cNvPicPr>
          <p:nvPr/>
        </p:nvPicPr>
        <p:blipFill>
          <a:blip r:embed="rId3"/>
          <a:stretch>
            <a:fillRect/>
          </a:stretch>
        </p:blipFill>
        <p:spPr>
          <a:xfrm>
            <a:off x="1172230" y="2039353"/>
            <a:ext cx="2982557" cy="3107117"/>
          </a:xfrm>
          <a:prstGeom prst="rect">
            <a:avLst/>
          </a:prstGeom>
        </p:spPr>
      </p:pic>
      <p:sp>
        <p:nvSpPr>
          <p:cNvPr id="8" name="TextBox 7">
            <a:extLst>
              <a:ext uri="{FF2B5EF4-FFF2-40B4-BE49-F238E27FC236}">
                <a16:creationId xmlns:a16="http://schemas.microsoft.com/office/drawing/2014/main" id="{0B0A093B-1E2C-7548-12B5-77C9CDF993B1}"/>
              </a:ext>
            </a:extLst>
          </p:cNvPr>
          <p:cNvSpPr txBox="1"/>
          <p:nvPr/>
        </p:nvSpPr>
        <p:spPr>
          <a:xfrm>
            <a:off x="4575076" y="1868577"/>
            <a:ext cx="4315809"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000">
                <a:ea typeface="+mn-lt"/>
                <a:cs typeface="+mn-lt"/>
              </a:rPr>
              <a:t>Use of a 2D detector at short distance from the sample (wide-angle setup)</a:t>
            </a:r>
          </a:p>
          <a:p>
            <a:pPr marL="171450" indent="-171450">
              <a:buFont typeface="Arial,Sans-Serif"/>
              <a:buChar char="•"/>
            </a:pPr>
            <a:r>
              <a:rPr lang="en-US" sz="1000">
                <a:ea typeface="+mn-lt"/>
                <a:cs typeface="+mn-lt"/>
              </a:rPr>
              <a:t>2D scattering data come from the projection of the reciprocal lattice intersected with the Ewald sphere onto the detector plane. Curvature of the Ewald spaces causes distortion of the reciprocal space and the so called "missing wedge" in the vertical direction. </a:t>
            </a:r>
          </a:p>
          <a:p>
            <a:pPr marL="171450" indent="-171450">
              <a:buFont typeface="Arial,Sans-Serif"/>
              <a:buChar char="•"/>
            </a:pPr>
            <a:endParaRPr lang="en-US" sz="1000">
              <a:ea typeface="+mn-lt"/>
              <a:cs typeface="+mn-lt"/>
            </a:endParaRPr>
          </a:p>
          <a:p>
            <a:pPr marL="171450" indent="-171450">
              <a:buFont typeface="Arial,Sans-Serif"/>
              <a:buChar char="•"/>
            </a:pPr>
            <a:r>
              <a:rPr lang="en-US" sz="1000">
                <a:ea typeface="+mn-lt"/>
                <a:cs typeface="+mn-lt"/>
              </a:rPr>
              <a:t>Map of the r.s. in 2D allowsto probe crystal planes with any orientation w.r.t. the substrate + info on preferred crystallite orientation</a:t>
            </a:r>
          </a:p>
          <a:p>
            <a:pPr marL="514350" lvl="1" indent="-171450">
              <a:buFont typeface="Courier New"/>
              <a:buChar char="o"/>
            </a:pPr>
            <a:r>
              <a:rPr lang="en-US" sz="1000">
                <a:ea typeface="+mn-lt"/>
                <a:cs typeface="+mn-lt"/>
              </a:rPr>
              <a:t>q</a:t>
            </a:r>
            <a:r>
              <a:rPr lang="en-US" sz="1000" baseline="-25000">
                <a:ea typeface="+mn-lt"/>
                <a:cs typeface="+mn-lt"/>
              </a:rPr>
              <a:t>z</a:t>
            </a:r>
            <a:r>
              <a:rPr lang="en-US" sz="1000">
                <a:ea typeface="+mn-lt"/>
                <a:cs typeface="+mn-lt"/>
              </a:rPr>
              <a:t> axis scattering (parallel to substrate, same as Bragg method)</a:t>
            </a:r>
          </a:p>
          <a:p>
            <a:pPr marL="514350" lvl="1" indent="-171450">
              <a:buFont typeface="Courier New"/>
              <a:buChar char="o"/>
            </a:pPr>
            <a:r>
              <a:rPr lang="en-US" sz="1000">
                <a:ea typeface="+mn-lt"/>
                <a:cs typeface="+mn-lt"/>
              </a:rPr>
              <a:t>q</a:t>
            </a:r>
            <a:r>
              <a:rPr lang="en-US" sz="1000" baseline="-25000">
                <a:ea typeface="+mn-lt"/>
                <a:cs typeface="+mn-lt"/>
              </a:rPr>
              <a:t>xy </a:t>
            </a:r>
            <a:r>
              <a:rPr lang="en-US" sz="1000">
                <a:ea typeface="+mn-lt"/>
                <a:cs typeface="+mn-lt"/>
              </a:rPr>
              <a:t>axis scattering (perpendicular to substrate)</a:t>
            </a:r>
            <a:r>
              <a:rPr lang="en-US" sz="1000" baseline="-25000">
                <a:ea typeface="+mn-lt"/>
                <a:cs typeface="+mn-lt"/>
              </a:rPr>
              <a:t> </a:t>
            </a:r>
            <a:endParaRPr lang="en-US" sz="1000">
              <a:cs typeface="Arial"/>
            </a:endParaRPr>
          </a:p>
          <a:p>
            <a:pPr marL="514350" lvl="1" indent="-171450">
              <a:buFont typeface="Courier New"/>
              <a:buChar char="o"/>
            </a:pPr>
            <a:r>
              <a:rPr lang="en-US" sz="1000">
                <a:ea typeface="+mn-lt"/>
                <a:cs typeface="+mn-lt"/>
              </a:rPr>
              <a:t>45° off-axis (45° to substrate)</a:t>
            </a:r>
          </a:p>
          <a:p>
            <a:pPr marL="514350" lvl="1" indent="-171450">
              <a:buFont typeface="Courier New"/>
              <a:buChar char="o"/>
            </a:pPr>
            <a:endParaRPr lang="en-US" sz="1000">
              <a:ea typeface="+mn-lt"/>
              <a:cs typeface="+mn-lt"/>
            </a:endParaRPr>
          </a:p>
          <a:p>
            <a:pPr marL="171450" indent="-171450">
              <a:buFont typeface="Arial,Sans-Serif"/>
              <a:buChar char="•"/>
            </a:pPr>
            <a:endParaRPr lang="en-US" sz="1000">
              <a:cs typeface="Arial"/>
            </a:endParaRPr>
          </a:p>
          <a:p>
            <a:pPr marL="171450" indent="-171450">
              <a:buFont typeface="Arial,Sans-Serif"/>
              <a:buChar char="•"/>
            </a:pPr>
            <a:endParaRPr lang="en-US" sz="1000">
              <a:ea typeface="+mn-lt"/>
              <a:cs typeface="+mn-lt"/>
            </a:endParaRPr>
          </a:p>
          <a:p>
            <a:pPr marL="171450" indent="-171450">
              <a:buFont typeface="Arial,Sans-Serif"/>
              <a:buChar char="•"/>
            </a:pPr>
            <a:endParaRPr lang="en-US" sz="1000">
              <a:ea typeface="+mn-lt"/>
              <a:cs typeface="+mn-lt"/>
            </a:endParaRPr>
          </a:p>
        </p:txBody>
      </p:sp>
      <p:sp>
        <p:nvSpPr>
          <p:cNvPr id="7" name="TextBox 6">
            <a:extLst>
              <a:ext uri="{FF2B5EF4-FFF2-40B4-BE49-F238E27FC236}">
                <a16:creationId xmlns:a16="http://schemas.microsoft.com/office/drawing/2014/main" id="{B4575539-94F0-4927-DA77-4093D9561E55}"/>
              </a:ext>
            </a:extLst>
          </p:cNvPr>
          <p:cNvSpPr txBox="1"/>
          <p:nvPr/>
        </p:nvSpPr>
        <p:spPr>
          <a:xfrm>
            <a:off x="4499740" y="4204137"/>
            <a:ext cx="4460327" cy="60016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cs typeface="Arial"/>
              </a:rPr>
              <a:t>Hybrid perovskite</a:t>
            </a:r>
            <a:r>
              <a:rPr lang="en-US" sz="1100">
                <a:cs typeface="Arial"/>
              </a:rPr>
              <a:t> material are highly crystalline and </a:t>
            </a:r>
            <a:endParaRPr lang="en-US"/>
          </a:p>
          <a:p>
            <a:r>
              <a:rPr lang="en-US" sz="1100" b="1">
                <a:cs typeface="Arial"/>
              </a:rPr>
              <a:t>GIWAXS pattern indexation is not trivial</a:t>
            </a:r>
            <a:r>
              <a:rPr lang="en-US" sz="1100">
                <a:cs typeface="Arial"/>
              </a:rPr>
              <a:t> due to the </a:t>
            </a:r>
            <a:r>
              <a:rPr lang="en-US" sz="1100" b="1">
                <a:cs typeface="Arial"/>
              </a:rPr>
              <a:t>large number of diffraction spots</a:t>
            </a:r>
            <a:endParaRPr lang="en-US" sz="1100">
              <a:cs typeface="Arial"/>
            </a:endParaRPr>
          </a:p>
        </p:txBody>
      </p:sp>
      <p:sp>
        <p:nvSpPr>
          <p:cNvPr id="10" name="TextBox 9">
            <a:extLst>
              <a:ext uri="{FF2B5EF4-FFF2-40B4-BE49-F238E27FC236}">
                <a16:creationId xmlns:a16="http://schemas.microsoft.com/office/drawing/2014/main" id="{2F4A962F-8707-60C4-60B4-B52DD5E8E708}"/>
              </a:ext>
            </a:extLst>
          </p:cNvPr>
          <p:cNvSpPr txBox="1"/>
          <p:nvPr/>
        </p:nvSpPr>
        <p:spPr>
          <a:xfrm>
            <a:off x="6498020" y="280496"/>
            <a:ext cx="2132287" cy="467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413C39"/>
                </a:solidFill>
                <a:hlinkClick r:id="rId4">
                  <a:extLst>
                    <a:ext uri="{A12FA001-AC4F-418D-AE19-62706E023703}">
                      <ahyp:hlinkClr xmlns:ahyp="http://schemas.microsoft.com/office/drawing/2018/hyperlinkcolor" val="tx"/>
                    </a:ext>
                  </a:extLst>
                </a:hlinkClick>
              </a:rPr>
              <a:t>https://doi.org/10.1063/5.0076665</a:t>
            </a:r>
            <a:r>
              <a:rPr lang="en-US" sz="1000" dirty="0">
                <a:solidFill>
                  <a:srgbClr val="413C39"/>
                </a:solidFill>
              </a:rPr>
              <a:t> </a:t>
            </a:r>
          </a:p>
          <a:p>
            <a:endParaRPr lang="en-US"/>
          </a:p>
        </p:txBody>
      </p:sp>
    </p:spTree>
    <p:extLst>
      <p:ext uri="{BB962C8B-B14F-4D97-AF65-F5344CB8AC3E}">
        <p14:creationId xmlns:p14="http://schemas.microsoft.com/office/powerpoint/2010/main" val="128802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C61F2-C9F1-CEF8-1551-2FD1D227AD97}"/>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8452C7DA-FCF2-A718-9634-81DD3994D552}"/>
              </a:ext>
            </a:extLst>
          </p:cNvPr>
          <p:cNvSpPr>
            <a:spLocks noGrp="1"/>
          </p:cNvSpPr>
          <p:nvPr>
            <p:ph type="ftr" sz="quarter" idx="11"/>
          </p:nvPr>
        </p:nvSpPr>
        <p:spPr/>
        <p:txBody>
          <a:bodyPr/>
          <a:lstStyle/>
          <a:p>
            <a:r>
              <a:rPr lang="en-US">
                <a:solidFill>
                  <a:srgbClr val="000000"/>
                </a:solidFill>
                <a:effectLst/>
                <a:latin typeface="Helvetica Neue" panose="02000503000000020004" pitchFamily="2" charset="0"/>
              </a:rPr>
              <a:t>ChE-701 / Section EDCH</a:t>
            </a:r>
          </a:p>
        </p:txBody>
      </p:sp>
      <p:sp>
        <p:nvSpPr>
          <p:cNvPr id="5" name="Espace réservé du numéro de diapositive 4">
            <a:extLst>
              <a:ext uri="{FF2B5EF4-FFF2-40B4-BE49-F238E27FC236}">
                <a16:creationId xmlns:a16="http://schemas.microsoft.com/office/drawing/2014/main" id="{9B37F8B6-6277-1E96-357B-B8F2E71382D2}"/>
              </a:ext>
            </a:extLst>
          </p:cNvPr>
          <p:cNvSpPr>
            <a:spLocks noGrp="1"/>
          </p:cNvSpPr>
          <p:nvPr>
            <p:ph type="sldNum" sz="quarter" idx="12"/>
          </p:nvPr>
        </p:nvSpPr>
        <p:spPr/>
        <p:txBody>
          <a:bodyPr/>
          <a:lstStyle/>
          <a:p>
            <a:fld id="{E1E1CD7C-2161-7D43-862E-CE4C333CD873}" type="slidenum">
              <a:rPr lang="en-US" smtClean="0"/>
              <a:pPr/>
              <a:t>13</a:t>
            </a:fld>
            <a:endParaRPr lang="en-US"/>
          </a:p>
        </p:txBody>
      </p:sp>
      <p:sp>
        <p:nvSpPr>
          <p:cNvPr id="13" name="Title 12">
            <a:extLst>
              <a:ext uri="{FF2B5EF4-FFF2-40B4-BE49-F238E27FC236}">
                <a16:creationId xmlns:a16="http://schemas.microsoft.com/office/drawing/2014/main" id="{2F9E6A4F-E2DC-C68C-7AB6-67A817275602}"/>
              </a:ext>
            </a:extLst>
          </p:cNvPr>
          <p:cNvSpPr>
            <a:spLocks noGrp="1"/>
          </p:cNvSpPr>
          <p:nvPr>
            <p:ph type="title"/>
          </p:nvPr>
        </p:nvSpPr>
        <p:spPr>
          <a:xfrm>
            <a:off x="904875" y="196117"/>
            <a:ext cx="6251298" cy="1097601"/>
          </a:xfrm>
        </p:spPr>
        <p:txBody>
          <a:bodyPr/>
          <a:lstStyle/>
          <a:p>
            <a:r>
              <a:rPr lang="en-US">
                <a:latin typeface="Franklin Gothic Demi Cond"/>
                <a:cs typeface="Arial"/>
              </a:rPr>
              <a:t>Structural phase identification</a:t>
            </a:r>
            <a:endParaRPr lang="en-US"/>
          </a:p>
        </p:txBody>
      </p:sp>
      <p:sp>
        <p:nvSpPr>
          <p:cNvPr id="2" name="Espace réservé de la date 2">
            <a:extLst>
              <a:ext uri="{FF2B5EF4-FFF2-40B4-BE49-F238E27FC236}">
                <a16:creationId xmlns:a16="http://schemas.microsoft.com/office/drawing/2014/main" id="{A48CDB70-58F8-7EFA-437E-F1915BBDD513}"/>
              </a:ext>
            </a:extLst>
          </p:cNvPr>
          <p:cNvSpPr>
            <a:spLocks noGrp="1"/>
          </p:cNvSpPr>
          <p:nvPr>
            <p:ph type="dt" sz="half" idx="10"/>
          </p:nvPr>
        </p:nvSpPr>
        <p:spPr>
          <a:xfrm rot="16200000">
            <a:off x="-1221413" y="2778452"/>
            <a:ext cx="3341052" cy="911524"/>
          </a:xfrm>
        </p:spPr>
        <p:txBody>
          <a:bodyPr/>
          <a:lstStyle/>
          <a:p>
            <a:r>
              <a:rPr lang="en-US"/>
              <a:t>XRD FOR PEROVSKITES</a:t>
            </a:r>
          </a:p>
        </p:txBody>
      </p:sp>
      <p:sp>
        <p:nvSpPr>
          <p:cNvPr id="9" name="TextBox 8">
            <a:extLst>
              <a:ext uri="{FF2B5EF4-FFF2-40B4-BE49-F238E27FC236}">
                <a16:creationId xmlns:a16="http://schemas.microsoft.com/office/drawing/2014/main" id="{69021412-FC15-5E38-0A9F-49561C5F6DA7}"/>
              </a:ext>
            </a:extLst>
          </p:cNvPr>
          <p:cNvSpPr txBox="1"/>
          <p:nvPr/>
        </p:nvSpPr>
        <p:spPr>
          <a:xfrm>
            <a:off x="537410" y="657035"/>
            <a:ext cx="800210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000">
                <a:cs typeface="Arial"/>
              </a:rPr>
              <a:t>A typical XRD pattern is a 1D plot with diffraction angle (2</a:t>
            </a:r>
            <a:r>
              <a:rPr lang="en-US" sz="1000">
                <a:ea typeface="+mn-lt"/>
                <a:cs typeface="+mn-lt"/>
              </a:rPr>
              <a:t>θ</a:t>
            </a:r>
            <a:r>
              <a:rPr lang="en-US" sz="1000">
                <a:cs typeface="Arial"/>
              </a:rPr>
              <a:t>) or </a:t>
            </a:r>
            <a:r>
              <a:rPr lang="en-US" sz="1000" i="1">
                <a:cs typeface="Arial"/>
              </a:rPr>
              <a:t>q </a:t>
            </a:r>
            <a:r>
              <a:rPr lang="en-US" sz="1000">
                <a:cs typeface="Arial"/>
              </a:rPr>
              <a:t>vector on the </a:t>
            </a:r>
            <a:r>
              <a:rPr lang="en-US" sz="1000" i="1">
                <a:cs typeface="Arial"/>
              </a:rPr>
              <a:t>x</a:t>
            </a:r>
            <a:r>
              <a:rPr lang="en-US" sz="1000">
                <a:cs typeface="Arial"/>
              </a:rPr>
              <a:t>-axis and diffraction intensity on the </a:t>
            </a:r>
            <a:r>
              <a:rPr lang="en-US" sz="1000" i="1">
                <a:cs typeface="Arial"/>
              </a:rPr>
              <a:t>y</a:t>
            </a:r>
            <a:r>
              <a:rPr lang="en-US" sz="1000">
                <a:cs typeface="Arial"/>
              </a:rPr>
              <a:t>-a​xis. </a:t>
            </a:r>
          </a:p>
          <a:p>
            <a:pPr marL="285750" indent="-285750">
              <a:buFont typeface="Arial" panose="020B0604020202020204" pitchFamily="34" charset="0"/>
              <a:buChar char="•"/>
            </a:pPr>
            <a:r>
              <a:rPr lang="en-US" sz="1000">
                <a:cs typeface="Arial"/>
              </a:rPr>
              <a:t>Each Bragg peak is indexed to a miller index (</a:t>
            </a:r>
            <a:r>
              <a:rPr lang="en-US" sz="1000" i="1">
                <a:cs typeface="Arial"/>
              </a:rPr>
              <a:t>hkl</a:t>
            </a:r>
            <a:r>
              <a:rPr lang="en-US" sz="1000">
                <a:cs typeface="Arial"/>
              </a:rPr>
              <a:t>).</a:t>
            </a:r>
          </a:p>
          <a:p>
            <a:pPr marL="285750" indent="-285750">
              <a:buFont typeface="Arial" panose="020B0604020202020204" pitchFamily="34" charset="0"/>
              <a:buChar char="•"/>
            </a:pPr>
            <a:r>
              <a:rPr lang="en-US" sz="1000">
                <a:cs typeface="Arial"/>
              </a:rPr>
              <a:t>The miller index (</a:t>
            </a:r>
            <a:r>
              <a:rPr lang="en-US" sz="1000" i="1">
                <a:cs typeface="Arial"/>
              </a:rPr>
              <a:t>hkl</a:t>
            </a:r>
            <a:r>
              <a:rPr lang="en-US" sz="1000">
                <a:cs typeface="Arial"/>
              </a:rPr>
              <a:t>) represents the crystal plane that intersects the three principal crystallographic axes at a distance 1/</a:t>
            </a:r>
            <a:r>
              <a:rPr lang="en-US" sz="1000" i="1">
                <a:cs typeface="Arial"/>
              </a:rPr>
              <a:t>h</a:t>
            </a:r>
            <a:r>
              <a:rPr lang="en-US" sz="1000">
                <a:cs typeface="Arial"/>
              </a:rPr>
              <a:t> 1/</a:t>
            </a:r>
            <a:r>
              <a:rPr lang="en-US" sz="1000" i="1">
                <a:cs typeface="Arial"/>
              </a:rPr>
              <a:t>k</a:t>
            </a:r>
            <a:r>
              <a:rPr lang="en-US" sz="1000">
                <a:cs typeface="Arial"/>
              </a:rPr>
              <a:t> and 1/</a:t>
            </a:r>
            <a:r>
              <a:rPr lang="en-US" sz="1000" i="1">
                <a:cs typeface="Arial"/>
              </a:rPr>
              <a:t>l</a:t>
            </a:r>
            <a:r>
              <a:rPr lang="en-US" sz="1000">
                <a:cs typeface="Arial"/>
              </a:rPr>
              <a:t> along the lattice vectors.</a:t>
            </a:r>
          </a:p>
        </p:txBody>
      </p:sp>
      <p:pic>
        <p:nvPicPr>
          <p:cNvPr id="10" name="Picture 9" descr="A diagram of a molecule&#10;&#10;AI-generated content may be incorrect.">
            <a:extLst>
              <a:ext uri="{FF2B5EF4-FFF2-40B4-BE49-F238E27FC236}">
                <a16:creationId xmlns:a16="http://schemas.microsoft.com/office/drawing/2014/main" id="{1DC83E1D-B6F4-4B84-86B6-DCAA8C48494A}"/>
              </a:ext>
            </a:extLst>
          </p:cNvPr>
          <p:cNvPicPr>
            <a:picLocks noChangeAspect="1"/>
          </p:cNvPicPr>
          <p:nvPr/>
        </p:nvPicPr>
        <p:blipFill>
          <a:blip r:embed="rId3"/>
          <a:srcRect r="204" b="21429"/>
          <a:stretch/>
        </p:blipFill>
        <p:spPr>
          <a:xfrm>
            <a:off x="814729" y="1605987"/>
            <a:ext cx="3535750" cy="2626009"/>
          </a:xfrm>
          <a:prstGeom prst="rect">
            <a:avLst/>
          </a:prstGeom>
        </p:spPr>
      </p:pic>
      <p:sp>
        <p:nvSpPr>
          <p:cNvPr id="11" name="TextBox 10">
            <a:extLst>
              <a:ext uri="{FF2B5EF4-FFF2-40B4-BE49-F238E27FC236}">
                <a16:creationId xmlns:a16="http://schemas.microsoft.com/office/drawing/2014/main" id="{F91472F5-254B-4504-CD28-DB677A0E0052}"/>
              </a:ext>
            </a:extLst>
          </p:cNvPr>
          <p:cNvSpPr txBox="1"/>
          <p:nvPr/>
        </p:nvSpPr>
        <p:spPr>
          <a:xfrm>
            <a:off x="1077893" y="4236123"/>
            <a:ext cx="3338140"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cs typeface="Arial"/>
              </a:rPr>
              <a:t>Simulated and indexed XRD pattern of MAPbI3 in its cubc phase. Inset contains representation of the crystal planes.</a:t>
            </a:r>
          </a:p>
          <a:p>
            <a:r>
              <a:rPr lang="en-US" sz="900">
                <a:cs typeface="Arial"/>
              </a:rPr>
              <a:t>MA is indicated as a sphere for simplicity.</a:t>
            </a:r>
          </a:p>
        </p:txBody>
      </p:sp>
      <p:pic>
        <p:nvPicPr>
          <p:cNvPr id="12" name="Picture 11">
            <a:extLst>
              <a:ext uri="{FF2B5EF4-FFF2-40B4-BE49-F238E27FC236}">
                <a16:creationId xmlns:a16="http://schemas.microsoft.com/office/drawing/2014/main" id="{9A43E1E7-49EB-C1A6-A065-28DACB819097}"/>
              </a:ext>
            </a:extLst>
          </p:cNvPr>
          <p:cNvPicPr>
            <a:picLocks noChangeAspect="1"/>
          </p:cNvPicPr>
          <p:nvPr/>
        </p:nvPicPr>
        <p:blipFill>
          <a:blip r:embed="rId4"/>
          <a:stretch>
            <a:fillRect/>
          </a:stretch>
        </p:blipFill>
        <p:spPr>
          <a:xfrm>
            <a:off x="4823207" y="1366345"/>
            <a:ext cx="3530930" cy="3750880"/>
          </a:xfrm>
          <a:prstGeom prst="rect">
            <a:avLst/>
          </a:prstGeom>
        </p:spPr>
      </p:pic>
      <p:sp>
        <p:nvSpPr>
          <p:cNvPr id="14" name="TextBox 13">
            <a:extLst>
              <a:ext uri="{FF2B5EF4-FFF2-40B4-BE49-F238E27FC236}">
                <a16:creationId xmlns:a16="http://schemas.microsoft.com/office/drawing/2014/main" id="{7C7B3AA5-5BBA-4599-EE31-401D16BAEC54}"/>
              </a:ext>
            </a:extLst>
          </p:cNvPr>
          <p:cNvSpPr txBox="1"/>
          <p:nvPr/>
        </p:nvSpPr>
        <p:spPr>
          <a:xfrm rot="5400000">
            <a:off x="7468913" y="3266653"/>
            <a:ext cx="201385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Arial"/>
              </a:rPr>
              <a:t>Reduced symmetry</a:t>
            </a:r>
          </a:p>
        </p:txBody>
      </p:sp>
      <p:sp>
        <p:nvSpPr>
          <p:cNvPr id="15" name="TextBox 14">
            <a:extLst>
              <a:ext uri="{FF2B5EF4-FFF2-40B4-BE49-F238E27FC236}">
                <a16:creationId xmlns:a16="http://schemas.microsoft.com/office/drawing/2014/main" id="{E955D9EC-B9A9-D4CE-439E-014657A6D3DE}"/>
              </a:ext>
            </a:extLst>
          </p:cNvPr>
          <p:cNvSpPr txBox="1"/>
          <p:nvPr/>
        </p:nvSpPr>
        <p:spPr>
          <a:xfrm rot="5400000">
            <a:off x="7803930" y="3266653"/>
            <a:ext cx="201385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Arial"/>
              </a:rPr>
              <a:t>Increaasing complexity</a:t>
            </a:r>
          </a:p>
        </p:txBody>
      </p:sp>
      <p:cxnSp>
        <p:nvCxnSpPr>
          <p:cNvPr id="16" name="Straight Arrow Connector 15">
            <a:extLst>
              <a:ext uri="{FF2B5EF4-FFF2-40B4-BE49-F238E27FC236}">
                <a16:creationId xmlns:a16="http://schemas.microsoft.com/office/drawing/2014/main" id="{D040CA62-91E9-0D0B-83F8-51A9471E8B8E}"/>
              </a:ext>
            </a:extLst>
          </p:cNvPr>
          <p:cNvCxnSpPr/>
          <p:nvPr/>
        </p:nvCxnSpPr>
        <p:spPr>
          <a:xfrm flipH="1">
            <a:off x="8625989" y="2442482"/>
            <a:ext cx="5865" cy="14099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B9B16D3-106C-4B5B-564C-51EBDCB5F753}"/>
              </a:ext>
            </a:extLst>
          </p:cNvPr>
          <p:cNvSpPr txBox="1"/>
          <p:nvPr/>
        </p:nvSpPr>
        <p:spPr>
          <a:xfrm>
            <a:off x="6498020" y="280496"/>
            <a:ext cx="2132287" cy="467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413C39"/>
                </a:solidFill>
                <a:hlinkClick r:id="rId5">
                  <a:extLst>
                    <a:ext uri="{A12FA001-AC4F-418D-AE19-62706E023703}">
                      <ahyp:hlinkClr xmlns:ahyp="http://schemas.microsoft.com/office/drawing/2018/hyperlinkcolor" val="tx"/>
                    </a:ext>
                  </a:extLst>
                </a:hlinkClick>
              </a:rPr>
              <a:t>https://doi.org/10.1063/5.0076665</a:t>
            </a:r>
            <a:r>
              <a:rPr lang="en-US" sz="1000" dirty="0">
                <a:solidFill>
                  <a:srgbClr val="413C39"/>
                </a:solidFill>
              </a:rPr>
              <a:t> </a:t>
            </a:r>
          </a:p>
          <a:p>
            <a:endParaRPr lang="en-US"/>
          </a:p>
        </p:txBody>
      </p:sp>
    </p:spTree>
    <p:extLst>
      <p:ext uri="{BB962C8B-B14F-4D97-AF65-F5344CB8AC3E}">
        <p14:creationId xmlns:p14="http://schemas.microsoft.com/office/powerpoint/2010/main" val="345233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0016C-EC8E-1A88-018C-11F2ECD9809A}"/>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A7D01958-CEB3-B714-9654-A137357E7F71}"/>
              </a:ext>
            </a:extLst>
          </p:cNvPr>
          <p:cNvSpPr>
            <a:spLocks noGrp="1"/>
          </p:cNvSpPr>
          <p:nvPr>
            <p:ph type="ftr" sz="quarter" idx="11"/>
          </p:nvPr>
        </p:nvSpPr>
        <p:spPr/>
        <p:txBody>
          <a:bodyPr/>
          <a:lstStyle/>
          <a:p>
            <a:r>
              <a:rPr lang="en-US">
                <a:solidFill>
                  <a:srgbClr val="000000"/>
                </a:solidFill>
                <a:effectLst/>
                <a:latin typeface="Helvetica Neue" panose="02000503000000020004" pitchFamily="2" charset="0"/>
              </a:rPr>
              <a:t>ChE-701 / Section EDCH</a:t>
            </a:r>
          </a:p>
        </p:txBody>
      </p:sp>
      <p:sp>
        <p:nvSpPr>
          <p:cNvPr id="5" name="Espace réservé du numéro de diapositive 4">
            <a:extLst>
              <a:ext uri="{FF2B5EF4-FFF2-40B4-BE49-F238E27FC236}">
                <a16:creationId xmlns:a16="http://schemas.microsoft.com/office/drawing/2014/main" id="{46E79CAF-3800-C8C1-49C1-7CBE361AB7EF}"/>
              </a:ext>
            </a:extLst>
          </p:cNvPr>
          <p:cNvSpPr>
            <a:spLocks noGrp="1"/>
          </p:cNvSpPr>
          <p:nvPr>
            <p:ph type="sldNum" sz="quarter" idx="12"/>
          </p:nvPr>
        </p:nvSpPr>
        <p:spPr/>
        <p:txBody>
          <a:bodyPr/>
          <a:lstStyle/>
          <a:p>
            <a:fld id="{E1E1CD7C-2161-7D43-862E-CE4C333CD873}" type="slidenum">
              <a:rPr lang="en-US" smtClean="0"/>
              <a:pPr/>
              <a:t>14</a:t>
            </a:fld>
            <a:endParaRPr lang="en-US"/>
          </a:p>
        </p:txBody>
      </p:sp>
      <p:sp>
        <p:nvSpPr>
          <p:cNvPr id="13" name="Title 12">
            <a:extLst>
              <a:ext uri="{FF2B5EF4-FFF2-40B4-BE49-F238E27FC236}">
                <a16:creationId xmlns:a16="http://schemas.microsoft.com/office/drawing/2014/main" id="{A2264D1F-ABC9-C2DF-CA94-4978D2E79C27}"/>
              </a:ext>
            </a:extLst>
          </p:cNvPr>
          <p:cNvSpPr>
            <a:spLocks noGrp="1"/>
          </p:cNvSpPr>
          <p:nvPr>
            <p:ph type="title"/>
          </p:nvPr>
        </p:nvSpPr>
        <p:spPr>
          <a:xfrm>
            <a:off x="904875" y="196117"/>
            <a:ext cx="6251298" cy="1097601"/>
          </a:xfrm>
        </p:spPr>
        <p:txBody>
          <a:bodyPr/>
          <a:lstStyle/>
          <a:p>
            <a:r>
              <a:rPr lang="en-US">
                <a:latin typeface="Franklin Gothic Demi Cond"/>
                <a:cs typeface="Arial"/>
              </a:rPr>
              <a:t>Structural phase identification</a:t>
            </a:r>
            <a:endParaRPr lang="en-US"/>
          </a:p>
        </p:txBody>
      </p:sp>
      <p:sp>
        <p:nvSpPr>
          <p:cNvPr id="2" name="Espace réservé de la date 2">
            <a:extLst>
              <a:ext uri="{FF2B5EF4-FFF2-40B4-BE49-F238E27FC236}">
                <a16:creationId xmlns:a16="http://schemas.microsoft.com/office/drawing/2014/main" id="{0B81086D-0EFC-0731-8C88-92C81C0635B5}"/>
              </a:ext>
            </a:extLst>
          </p:cNvPr>
          <p:cNvSpPr>
            <a:spLocks noGrp="1"/>
          </p:cNvSpPr>
          <p:nvPr>
            <p:ph type="dt" sz="half" idx="10"/>
          </p:nvPr>
        </p:nvSpPr>
        <p:spPr>
          <a:xfrm rot="16200000">
            <a:off x="-1221413" y="2778452"/>
            <a:ext cx="3341052" cy="911524"/>
          </a:xfrm>
        </p:spPr>
        <p:txBody>
          <a:bodyPr/>
          <a:lstStyle/>
          <a:p>
            <a:r>
              <a:rPr lang="en-US"/>
              <a:t>XRD FOR PEROVSKITES</a:t>
            </a:r>
          </a:p>
        </p:txBody>
      </p:sp>
      <p:pic>
        <p:nvPicPr>
          <p:cNvPr id="3" name="Picture 2" descr="A diagram of a graph&#10;&#10;AI-generated content may be incorrect.">
            <a:extLst>
              <a:ext uri="{FF2B5EF4-FFF2-40B4-BE49-F238E27FC236}">
                <a16:creationId xmlns:a16="http://schemas.microsoft.com/office/drawing/2014/main" id="{A43F5513-15EF-DF00-97E3-A768FE0134B4}"/>
              </a:ext>
            </a:extLst>
          </p:cNvPr>
          <p:cNvPicPr>
            <a:picLocks noChangeAspect="1"/>
          </p:cNvPicPr>
          <p:nvPr/>
        </p:nvPicPr>
        <p:blipFill>
          <a:blip r:embed="rId3"/>
          <a:stretch>
            <a:fillRect/>
          </a:stretch>
        </p:blipFill>
        <p:spPr>
          <a:xfrm>
            <a:off x="1010339" y="661737"/>
            <a:ext cx="2557337" cy="4331369"/>
          </a:xfrm>
          <a:prstGeom prst="rect">
            <a:avLst/>
          </a:prstGeom>
        </p:spPr>
      </p:pic>
      <p:sp>
        <p:nvSpPr>
          <p:cNvPr id="6" name="TextBox 5">
            <a:extLst>
              <a:ext uri="{FF2B5EF4-FFF2-40B4-BE49-F238E27FC236}">
                <a16:creationId xmlns:a16="http://schemas.microsoft.com/office/drawing/2014/main" id="{1D4328F2-4CB7-80A6-58D9-CAD1999BD3BB}"/>
              </a:ext>
            </a:extLst>
          </p:cNvPr>
          <p:cNvSpPr txBox="1"/>
          <p:nvPr/>
        </p:nvSpPr>
        <p:spPr>
          <a:xfrm>
            <a:off x="3767459" y="663669"/>
            <a:ext cx="4603438" cy="19543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100" dirty="0">
                <a:cs typeface="Arial"/>
              </a:rPr>
              <a:t>The position of the peaks provides information on the geometry of the </a:t>
            </a:r>
            <a:r>
              <a:rPr lang="en-US" sz="1100" b="1" dirty="0">
                <a:cs typeface="Arial"/>
              </a:rPr>
              <a:t>unit cell. </a:t>
            </a:r>
            <a:r>
              <a:rPr lang="en-US" sz="1100" dirty="0">
                <a:cs typeface="Arial"/>
              </a:rPr>
              <a:t>The relative intensities of the peaks provide information on the atoms/molecules within the unit cell, or </a:t>
            </a:r>
            <a:r>
              <a:rPr lang="en-US" sz="1100" b="1" dirty="0">
                <a:cs typeface="Arial"/>
              </a:rPr>
              <a:t>the associated basis</a:t>
            </a:r>
            <a:r>
              <a:rPr lang="en-US" sz="1100" dirty="0">
                <a:cs typeface="Arial"/>
              </a:rPr>
              <a:t> (</a:t>
            </a:r>
            <a:r>
              <a:rPr lang="en-US" sz="1100" i="1" dirty="0">
                <a:cs typeface="Arial"/>
              </a:rPr>
              <a:t>phase identification</a:t>
            </a:r>
            <a:r>
              <a:rPr lang="en-US" sz="1100" dirty="0">
                <a:cs typeface="Arial"/>
              </a:rPr>
              <a:t>)</a:t>
            </a:r>
          </a:p>
          <a:p>
            <a:pPr marL="171450" indent="-171450">
              <a:buFont typeface="Arial"/>
              <a:buChar char="•"/>
            </a:pPr>
            <a:endParaRPr lang="en-US" sz="1100" dirty="0">
              <a:cs typeface="Arial"/>
            </a:endParaRPr>
          </a:p>
          <a:p>
            <a:pPr marL="171450" indent="-171450">
              <a:buFont typeface="Arial"/>
              <a:buChar char="•"/>
            </a:pPr>
            <a:r>
              <a:rPr lang="en-US" sz="1100" dirty="0">
                <a:cs typeface="Arial"/>
              </a:rPr>
              <a:t>XRD can also identify different materials in multi-component sample.</a:t>
            </a:r>
            <a:br>
              <a:rPr lang="en-US" sz="1100" dirty="0">
                <a:cs typeface="Arial"/>
              </a:rPr>
            </a:br>
            <a:r>
              <a:rPr lang="en-US" sz="1100" dirty="0">
                <a:cs typeface="Arial"/>
              </a:rPr>
              <a:t>For example, fabricated thin films with FAPbI</a:t>
            </a:r>
            <a:r>
              <a:rPr lang="en-US" sz="1100" baseline="-25000" dirty="0">
                <a:cs typeface="Arial"/>
              </a:rPr>
              <a:t>3</a:t>
            </a:r>
            <a:r>
              <a:rPr lang="en-US" sz="1100" dirty="0">
                <a:cs typeface="Arial"/>
              </a:rPr>
              <a:t> composition typically show coexistence of multiple and different crystal phases</a:t>
            </a:r>
          </a:p>
          <a:p>
            <a:pPr marL="171450" indent="-171450">
              <a:buFont typeface="Arial"/>
              <a:buChar char="•"/>
            </a:pPr>
            <a:endParaRPr lang="en-US" sz="1100" dirty="0">
              <a:cs typeface="Arial"/>
            </a:endParaRPr>
          </a:p>
          <a:p>
            <a:pPr marL="171450" indent="-171450">
              <a:buFont typeface="Arial"/>
              <a:buChar char="•"/>
            </a:pPr>
            <a:r>
              <a:rPr lang="en-US" sz="1100" dirty="0">
                <a:cs typeface="Arial"/>
              </a:rPr>
              <a:t>As different phases exhibit different XRD patterns, we can use XRD to determine the phase-purity of the thin film.</a:t>
            </a:r>
          </a:p>
        </p:txBody>
      </p:sp>
      <p:sp>
        <p:nvSpPr>
          <p:cNvPr id="7" name="TextBox 6">
            <a:extLst>
              <a:ext uri="{FF2B5EF4-FFF2-40B4-BE49-F238E27FC236}">
                <a16:creationId xmlns:a16="http://schemas.microsoft.com/office/drawing/2014/main" id="{CE16301E-21B9-2A85-C497-2F66C316611A}"/>
              </a:ext>
            </a:extLst>
          </p:cNvPr>
          <p:cNvSpPr txBox="1"/>
          <p:nvPr/>
        </p:nvSpPr>
        <p:spPr>
          <a:xfrm>
            <a:off x="3827690" y="2824914"/>
            <a:ext cx="4600000" cy="769441"/>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Arial"/>
              </a:rPr>
              <a:t>However, the </a:t>
            </a:r>
            <a:r>
              <a:rPr lang="en-US" sz="1100" b="1">
                <a:cs typeface="Arial"/>
              </a:rPr>
              <a:t>identification of different phases is not a trivial task</a:t>
            </a:r>
            <a:r>
              <a:rPr lang="en-US" sz="1100">
                <a:cs typeface="Arial"/>
              </a:rPr>
              <a:t>. A valid phase identification usually requires comparison between experimental and simulated patterns in terms of position and relative intensities of the Bragg peaks.</a:t>
            </a:r>
            <a:endParaRPr lang="en-US"/>
          </a:p>
        </p:txBody>
      </p:sp>
      <p:sp>
        <p:nvSpPr>
          <p:cNvPr id="8" name="TextBox 7">
            <a:extLst>
              <a:ext uri="{FF2B5EF4-FFF2-40B4-BE49-F238E27FC236}">
                <a16:creationId xmlns:a16="http://schemas.microsoft.com/office/drawing/2014/main" id="{85435879-E067-3979-7F32-4636186B42CA}"/>
              </a:ext>
            </a:extLst>
          </p:cNvPr>
          <p:cNvSpPr txBox="1"/>
          <p:nvPr/>
        </p:nvSpPr>
        <p:spPr>
          <a:xfrm>
            <a:off x="3674930" y="3901239"/>
            <a:ext cx="5339514"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Arial"/>
              </a:rPr>
              <a:t>Question: </a:t>
            </a:r>
            <a:br>
              <a:rPr lang="en-US" i="1">
                <a:cs typeface="Arial"/>
              </a:rPr>
            </a:br>
            <a:r>
              <a:rPr lang="en-US" i="1">
                <a:cs typeface="Arial"/>
              </a:rPr>
              <a:t>To which phase does the very weak peak at </a:t>
            </a:r>
            <a:r>
              <a:rPr lang="en-US" i="1">
                <a:ea typeface="+mn-lt"/>
                <a:cs typeface="+mn-lt"/>
              </a:rPr>
              <a:t>2θ</a:t>
            </a:r>
            <a:r>
              <a:rPr lang="it" i="1">
                <a:ea typeface="+mn-lt"/>
                <a:cs typeface="+mn-lt"/>
              </a:rPr>
              <a:t>~11.8 correspond?</a:t>
            </a:r>
          </a:p>
        </p:txBody>
      </p:sp>
      <p:sp>
        <p:nvSpPr>
          <p:cNvPr id="10" name="TextBox 9">
            <a:extLst>
              <a:ext uri="{FF2B5EF4-FFF2-40B4-BE49-F238E27FC236}">
                <a16:creationId xmlns:a16="http://schemas.microsoft.com/office/drawing/2014/main" id="{1D090A58-D798-69BF-2767-B31206B293DA}"/>
              </a:ext>
            </a:extLst>
          </p:cNvPr>
          <p:cNvSpPr txBox="1"/>
          <p:nvPr/>
        </p:nvSpPr>
        <p:spPr>
          <a:xfrm>
            <a:off x="6498020" y="280496"/>
            <a:ext cx="2132287" cy="467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413C39"/>
                </a:solidFill>
                <a:hlinkClick r:id="rId4">
                  <a:extLst>
                    <a:ext uri="{A12FA001-AC4F-418D-AE19-62706E023703}">
                      <ahyp:hlinkClr xmlns:ahyp="http://schemas.microsoft.com/office/drawing/2018/hyperlinkcolor" val="tx"/>
                    </a:ext>
                  </a:extLst>
                </a:hlinkClick>
              </a:rPr>
              <a:t>https://doi.org/10.1063/5.0076665</a:t>
            </a:r>
            <a:r>
              <a:rPr lang="en-US" sz="1000" dirty="0">
                <a:solidFill>
                  <a:srgbClr val="413C39"/>
                </a:solidFill>
              </a:rPr>
              <a:t> </a:t>
            </a:r>
          </a:p>
          <a:p>
            <a:endParaRPr lang="en-US"/>
          </a:p>
        </p:txBody>
      </p:sp>
    </p:spTree>
    <p:extLst>
      <p:ext uri="{BB962C8B-B14F-4D97-AF65-F5344CB8AC3E}">
        <p14:creationId xmlns:p14="http://schemas.microsoft.com/office/powerpoint/2010/main" val="7967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F27D6-9D92-FABD-BAAC-CEBF48E2BB16}"/>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F9FE507D-3BB3-6E97-59D7-5F5698453BCB}"/>
              </a:ext>
            </a:extLst>
          </p:cNvPr>
          <p:cNvSpPr>
            <a:spLocks noGrp="1"/>
          </p:cNvSpPr>
          <p:nvPr>
            <p:ph type="ftr" sz="quarter" idx="11"/>
          </p:nvPr>
        </p:nvSpPr>
        <p:spPr/>
        <p:txBody>
          <a:bodyPr/>
          <a:lstStyle/>
          <a:p>
            <a:r>
              <a:rPr lang="en-US">
                <a:solidFill>
                  <a:srgbClr val="000000"/>
                </a:solidFill>
                <a:effectLst/>
                <a:latin typeface="Helvetica Neue" panose="02000503000000020004" pitchFamily="2" charset="0"/>
              </a:rPr>
              <a:t>ChE-701 / Section EDCH</a:t>
            </a:r>
          </a:p>
        </p:txBody>
      </p:sp>
      <p:sp>
        <p:nvSpPr>
          <p:cNvPr id="5" name="Espace réservé du numéro de diapositive 4">
            <a:extLst>
              <a:ext uri="{FF2B5EF4-FFF2-40B4-BE49-F238E27FC236}">
                <a16:creationId xmlns:a16="http://schemas.microsoft.com/office/drawing/2014/main" id="{72C5A5F7-5589-4922-075D-F33A9E5B42EF}"/>
              </a:ext>
            </a:extLst>
          </p:cNvPr>
          <p:cNvSpPr>
            <a:spLocks noGrp="1"/>
          </p:cNvSpPr>
          <p:nvPr>
            <p:ph type="sldNum" sz="quarter" idx="12"/>
          </p:nvPr>
        </p:nvSpPr>
        <p:spPr/>
        <p:txBody>
          <a:bodyPr/>
          <a:lstStyle/>
          <a:p>
            <a:fld id="{E1E1CD7C-2161-7D43-862E-CE4C333CD873}" type="slidenum">
              <a:rPr lang="en-US" smtClean="0"/>
              <a:pPr/>
              <a:t>15</a:t>
            </a:fld>
            <a:endParaRPr lang="en-US"/>
          </a:p>
        </p:txBody>
      </p:sp>
      <p:sp>
        <p:nvSpPr>
          <p:cNvPr id="13" name="Title 12">
            <a:extLst>
              <a:ext uri="{FF2B5EF4-FFF2-40B4-BE49-F238E27FC236}">
                <a16:creationId xmlns:a16="http://schemas.microsoft.com/office/drawing/2014/main" id="{6CBC95E0-7414-54EA-449D-38177480D63C}"/>
              </a:ext>
            </a:extLst>
          </p:cNvPr>
          <p:cNvSpPr>
            <a:spLocks noGrp="1"/>
          </p:cNvSpPr>
          <p:nvPr>
            <p:ph type="title"/>
          </p:nvPr>
        </p:nvSpPr>
        <p:spPr>
          <a:xfrm>
            <a:off x="904875" y="196117"/>
            <a:ext cx="6251298" cy="1097601"/>
          </a:xfrm>
        </p:spPr>
        <p:txBody>
          <a:bodyPr/>
          <a:lstStyle/>
          <a:p>
            <a:r>
              <a:rPr lang="en-US">
                <a:latin typeface="Franklin Gothic Demi Cond"/>
                <a:cs typeface="Arial"/>
              </a:rPr>
              <a:t>XRD of Layered perovskites</a:t>
            </a:r>
            <a:endParaRPr lang="en-US"/>
          </a:p>
        </p:txBody>
      </p:sp>
      <p:sp>
        <p:nvSpPr>
          <p:cNvPr id="2" name="Espace réservé de la date 2">
            <a:extLst>
              <a:ext uri="{FF2B5EF4-FFF2-40B4-BE49-F238E27FC236}">
                <a16:creationId xmlns:a16="http://schemas.microsoft.com/office/drawing/2014/main" id="{1693F3AE-527B-BCCF-92F0-5C19FD357899}"/>
              </a:ext>
            </a:extLst>
          </p:cNvPr>
          <p:cNvSpPr>
            <a:spLocks noGrp="1"/>
          </p:cNvSpPr>
          <p:nvPr>
            <p:ph type="dt" sz="half" idx="10"/>
          </p:nvPr>
        </p:nvSpPr>
        <p:spPr>
          <a:xfrm rot="16200000">
            <a:off x="-1221413" y="2778452"/>
            <a:ext cx="3341052" cy="911524"/>
          </a:xfrm>
        </p:spPr>
        <p:txBody>
          <a:bodyPr/>
          <a:lstStyle/>
          <a:p>
            <a:r>
              <a:rPr lang="en-US"/>
              <a:t>XRD FOR PEROVSKITES</a:t>
            </a:r>
          </a:p>
        </p:txBody>
      </p:sp>
      <p:sp>
        <p:nvSpPr>
          <p:cNvPr id="10" name="TextBox 9">
            <a:extLst>
              <a:ext uri="{FF2B5EF4-FFF2-40B4-BE49-F238E27FC236}">
                <a16:creationId xmlns:a16="http://schemas.microsoft.com/office/drawing/2014/main" id="{E990C3DB-7255-1194-D69A-217CDCE759D1}"/>
              </a:ext>
            </a:extLst>
          </p:cNvPr>
          <p:cNvSpPr txBox="1"/>
          <p:nvPr/>
        </p:nvSpPr>
        <p:spPr>
          <a:xfrm>
            <a:off x="6498020" y="280496"/>
            <a:ext cx="2132287" cy="467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413C39"/>
                </a:solidFill>
                <a:hlinkClick r:id="rId3">
                  <a:extLst>
                    <a:ext uri="{A12FA001-AC4F-418D-AE19-62706E023703}">
                      <ahyp:hlinkClr xmlns:ahyp="http://schemas.microsoft.com/office/drawing/2018/hyperlinkcolor" val="tx"/>
                    </a:ext>
                  </a:extLst>
                </a:hlinkClick>
              </a:rPr>
              <a:t>https://doi.org/10.1063/5.0076665</a:t>
            </a:r>
            <a:r>
              <a:rPr lang="en-US" sz="1000" dirty="0">
                <a:solidFill>
                  <a:srgbClr val="413C39"/>
                </a:solidFill>
              </a:rPr>
              <a:t> </a:t>
            </a:r>
          </a:p>
          <a:p>
            <a:endParaRPr lang="en-US"/>
          </a:p>
        </p:txBody>
      </p:sp>
      <p:pic>
        <p:nvPicPr>
          <p:cNvPr id="9" name="Picture 8" descr="A diagram of a crystal plane&#10;&#10;AI-generated content may be incorrect.">
            <a:extLst>
              <a:ext uri="{FF2B5EF4-FFF2-40B4-BE49-F238E27FC236}">
                <a16:creationId xmlns:a16="http://schemas.microsoft.com/office/drawing/2014/main" id="{D41C1217-11D0-4BED-FDC9-92532822C872}"/>
              </a:ext>
            </a:extLst>
          </p:cNvPr>
          <p:cNvPicPr>
            <a:picLocks noChangeAspect="1"/>
          </p:cNvPicPr>
          <p:nvPr/>
        </p:nvPicPr>
        <p:blipFill>
          <a:blip r:embed="rId4"/>
          <a:stretch>
            <a:fillRect/>
          </a:stretch>
        </p:blipFill>
        <p:spPr>
          <a:xfrm>
            <a:off x="1611982" y="1294613"/>
            <a:ext cx="2683466" cy="2845469"/>
          </a:xfrm>
          <a:prstGeom prst="rect">
            <a:avLst/>
          </a:prstGeom>
        </p:spPr>
      </p:pic>
      <p:sp>
        <p:nvSpPr>
          <p:cNvPr id="15" name="TextBox 14">
            <a:extLst>
              <a:ext uri="{FF2B5EF4-FFF2-40B4-BE49-F238E27FC236}">
                <a16:creationId xmlns:a16="http://schemas.microsoft.com/office/drawing/2014/main" id="{EFD5ECDD-C730-B284-ECFD-90A89515AD38}"/>
              </a:ext>
            </a:extLst>
          </p:cNvPr>
          <p:cNvSpPr txBox="1"/>
          <p:nvPr/>
        </p:nvSpPr>
        <p:spPr>
          <a:xfrm>
            <a:off x="2359573" y="1108184"/>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413C39"/>
                </a:solidFill>
              </a:rPr>
              <a:t>BA</a:t>
            </a:r>
            <a:r>
              <a:rPr lang="en-US" sz="1000" baseline="-25000">
                <a:solidFill>
                  <a:srgbClr val="413C39"/>
                </a:solidFill>
              </a:rPr>
              <a:t>2</a:t>
            </a:r>
            <a:r>
              <a:rPr lang="en-US" sz="1000">
                <a:solidFill>
                  <a:srgbClr val="413C39"/>
                </a:solidFill>
              </a:rPr>
              <a:t>PbI</a:t>
            </a:r>
            <a:r>
              <a:rPr lang="en-US" sz="1000" baseline="-25000">
                <a:solidFill>
                  <a:srgbClr val="413C39"/>
                </a:solidFill>
              </a:rPr>
              <a:t>4</a:t>
            </a:r>
            <a:r>
              <a:rPr lang="en-US" sz="1000">
                <a:solidFill>
                  <a:srgbClr val="413C39"/>
                </a:solidFill>
              </a:rPr>
              <a:t> crystal structure</a:t>
            </a:r>
          </a:p>
        </p:txBody>
      </p:sp>
    </p:spTree>
    <p:extLst>
      <p:ext uri="{BB962C8B-B14F-4D97-AF65-F5344CB8AC3E}">
        <p14:creationId xmlns:p14="http://schemas.microsoft.com/office/powerpoint/2010/main" val="35123179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C049D-523C-8CA4-A539-3EC3C71569A6}"/>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0334E657-1304-6D64-3C37-FE734C0B6348}"/>
              </a:ext>
            </a:extLst>
          </p:cNvPr>
          <p:cNvSpPr>
            <a:spLocks noGrp="1"/>
          </p:cNvSpPr>
          <p:nvPr>
            <p:ph type="ftr" sz="quarter" idx="11"/>
          </p:nvPr>
        </p:nvSpPr>
        <p:spPr/>
        <p:txBody>
          <a:bodyPr/>
          <a:lstStyle/>
          <a:p>
            <a:r>
              <a:rPr lang="en-US">
                <a:solidFill>
                  <a:srgbClr val="000000"/>
                </a:solidFill>
                <a:effectLst/>
                <a:latin typeface="Helvetica Neue" panose="02000503000000020004" pitchFamily="2" charset="0"/>
              </a:rPr>
              <a:t>ChE-701 / Section EDCH</a:t>
            </a:r>
          </a:p>
        </p:txBody>
      </p:sp>
      <p:sp>
        <p:nvSpPr>
          <p:cNvPr id="5" name="Espace réservé du numéro de diapositive 4">
            <a:extLst>
              <a:ext uri="{FF2B5EF4-FFF2-40B4-BE49-F238E27FC236}">
                <a16:creationId xmlns:a16="http://schemas.microsoft.com/office/drawing/2014/main" id="{2A5A659D-27D8-7D86-9053-C07C47280D86}"/>
              </a:ext>
            </a:extLst>
          </p:cNvPr>
          <p:cNvSpPr>
            <a:spLocks noGrp="1"/>
          </p:cNvSpPr>
          <p:nvPr>
            <p:ph type="sldNum" sz="quarter" idx="12"/>
          </p:nvPr>
        </p:nvSpPr>
        <p:spPr/>
        <p:txBody>
          <a:bodyPr/>
          <a:lstStyle/>
          <a:p>
            <a:fld id="{E1E1CD7C-2161-7D43-862E-CE4C333CD873}" type="slidenum">
              <a:rPr lang="en-US" smtClean="0"/>
              <a:pPr/>
              <a:t>16</a:t>
            </a:fld>
            <a:endParaRPr lang="en-US"/>
          </a:p>
        </p:txBody>
      </p:sp>
      <p:sp>
        <p:nvSpPr>
          <p:cNvPr id="13" name="Title 12">
            <a:extLst>
              <a:ext uri="{FF2B5EF4-FFF2-40B4-BE49-F238E27FC236}">
                <a16:creationId xmlns:a16="http://schemas.microsoft.com/office/drawing/2014/main" id="{F638D3C8-D41D-A750-E342-FBB9B7E795C2}"/>
              </a:ext>
            </a:extLst>
          </p:cNvPr>
          <p:cNvSpPr>
            <a:spLocks noGrp="1"/>
          </p:cNvSpPr>
          <p:nvPr>
            <p:ph type="title"/>
          </p:nvPr>
        </p:nvSpPr>
        <p:spPr>
          <a:xfrm>
            <a:off x="904875" y="196117"/>
            <a:ext cx="6251298" cy="1097601"/>
          </a:xfrm>
        </p:spPr>
        <p:txBody>
          <a:bodyPr/>
          <a:lstStyle/>
          <a:p>
            <a:r>
              <a:rPr lang="en-US">
                <a:latin typeface="Franklin Gothic Demi Cond"/>
                <a:cs typeface="Arial"/>
              </a:rPr>
              <a:t>XRD of Layered perovskites</a:t>
            </a:r>
            <a:endParaRPr lang="en-US"/>
          </a:p>
        </p:txBody>
      </p:sp>
      <p:sp>
        <p:nvSpPr>
          <p:cNvPr id="2" name="Espace réservé de la date 2">
            <a:extLst>
              <a:ext uri="{FF2B5EF4-FFF2-40B4-BE49-F238E27FC236}">
                <a16:creationId xmlns:a16="http://schemas.microsoft.com/office/drawing/2014/main" id="{128E9722-2918-43A8-54F0-8F8E4396383E}"/>
              </a:ext>
            </a:extLst>
          </p:cNvPr>
          <p:cNvSpPr>
            <a:spLocks noGrp="1"/>
          </p:cNvSpPr>
          <p:nvPr>
            <p:ph type="dt" sz="half" idx="10"/>
          </p:nvPr>
        </p:nvSpPr>
        <p:spPr>
          <a:xfrm rot="16200000">
            <a:off x="-1221413" y="2778452"/>
            <a:ext cx="3341052" cy="911524"/>
          </a:xfrm>
        </p:spPr>
        <p:txBody>
          <a:bodyPr/>
          <a:lstStyle/>
          <a:p>
            <a:r>
              <a:rPr lang="en-US"/>
              <a:t>XRD FOR PEROVSKITES</a:t>
            </a:r>
          </a:p>
        </p:txBody>
      </p:sp>
      <p:sp>
        <p:nvSpPr>
          <p:cNvPr id="10" name="TextBox 9">
            <a:extLst>
              <a:ext uri="{FF2B5EF4-FFF2-40B4-BE49-F238E27FC236}">
                <a16:creationId xmlns:a16="http://schemas.microsoft.com/office/drawing/2014/main" id="{84C34585-2C18-3D00-81B0-3C64DE5C9FE4}"/>
              </a:ext>
            </a:extLst>
          </p:cNvPr>
          <p:cNvSpPr txBox="1"/>
          <p:nvPr/>
        </p:nvSpPr>
        <p:spPr>
          <a:xfrm>
            <a:off x="6498020" y="280496"/>
            <a:ext cx="2132287" cy="467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413C39"/>
                </a:solidFill>
                <a:hlinkClick r:id="rId3">
                  <a:extLst>
                    <a:ext uri="{A12FA001-AC4F-418D-AE19-62706E023703}">
                      <ahyp:hlinkClr xmlns:ahyp="http://schemas.microsoft.com/office/drawing/2018/hyperlinkcolor" val="tx"/>
                    </a:ext>
                  </a:extLst>
                </a:hlinkClick>
              </a:rPr>
              <a:t>https://doi.org/10.1063/5.0076665</a:t>
            </a:r>
            <a:r>
              <a:rPr lang="en-US" sz="1000" dirty="0">
                <a:solidFill>
                  <a:srgbClr val="413C39"/>
                </a:solidFill>
              </a:rPr>
              <a:t> </a:t>
            </a:r>
          </a:p>
          <a:p>
            <a:endParaRPr lang="en-US"/>
          </a:p>
        </p:txBody>
      </p:sp>
      <p:pic>
        <p:nvPicPr>
          <p:cNvPr id="9" name="Picture 8" descr="A diagram of a crystal plane&#10;&#10;AI-generated content may be incorrect.">
            <a:extLst>
              <a:ext uri="{FF2B5EF4-FFF2-40B4-BE49-F238E27FC236}">
                <a16:creationId xmlns:a16="http://schemas.microsoft.com/office/drawing/2014/main" id="{9F43BC25-CB61-DB7A-92DF-0CD8D9C4A63A}"/>
              </a:ext>
            </a:extLst>
          </p:cNvPr>
          <p:cNvPicPr>
            <a:picLocks noChangeAspect="1"/>
          </p:cNvPicPr>
          <p:nvPr/>
        </p:nvPicPr>
        <p:blipFill>
          <a:blip r:embed="rId4"/>
          <a:stretch>
            <a:fillRect/>
          </a:stretch>
        </p:blipFill>
        <p:spPr>
          <a:xfrm>
            <a:off x="1611982" y="1294613"/>
            <a:ext cx="2683466" cy="2845469"/>
          </a:xfrm>
          <a:prstGeom prst="rect">
            <a:avLst/>
          </a:prstGeom>
        </p:spPr>
      </p:pic>
      <p:pic>
        <p:nvPicPr>
          <p:cNvPr id="12" name="Picture 11">
            <a:extLst>
              <a:ext uri="{FF2B5EF4-FFF2-40B4-BE49-F238E27FC236}">
                <a16:creationId xmlns:a16="http://schemas.microsoft.com/office/drawing/2014/main" id="{56A8D7B9-F7C8-1445-4F9F-E617D6EE4871}"/>
              </a:ext>
            </a:extLst>
          </p:cNvPr>
          <p:cNvPicPr>
            <a:picLocks noChangeAspect="1"/>
          </p:cNvPicPr>
          <p:nvPr/>
        </p:nvPicPr>
        <p:blipFill>
          <a:blip r:embed="rId5"/>
          <a:stretch>
            <a:fillRect/>
          </a:stretch>
        </p:blipFill>
        <p:spPr>
          <a:xfrm>
            <a:off x="5198177" y="1287382"/>
            <a:ext cx="2943468" cy="2937680"/>
          </a:xfrm>
          <a:prstGeom prst="rect">
            <a:avLst/>
          </a:prstGeom>
        </p:spPr>
      </p:pic>
      <p:sp>
        <p:nvSpPr>
          <p:cNvPr id="14" name="TextBox 13">
            <a:extLst>
              <a:ext uri="{FF2B5EF4-FFF2-40B4-BE49-F238E27FC236}">
                <a16:creationId xmlns:a16="http://schemas.microsoft.com/office/drawing/2014/main" id="{3549C352-DE57-5283-DC98-5100879CDA18}"/>
              </a:ext>
            </a:extLst>
          </p:cNvPr>
          <p:cNvSpPr txBox="1"/>
          <p:nvPr/>
        </p:nvSpPr>
        <p:spPr>
          <a:xfrm>
            <a:off x="1298576" y="4428646"/>
            <a:ext cx="6656523" cy="430887"/>
          </a:xfrm>
          <a:prstGeom prst="rect">
            <a:avLst/>
          </a:prstGeom>
          <a:noFill/>
          <a:ln>
            <a:solidFill>
              <a:srgbClr val="413C3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413C39"/>
                </a:solidFill>
                <a:cs typeface="Arial"/>
              </a:rPr>
              <a:t>Typical XRD patterns of 2D perovskite show the appearance of "low-theta" or, equivalently, "low-q" peaks, corresponding to first order </a:t>
            </a:r>
            <a:r>
              <a:rPr lang="en-US" sz="1100">
                <a:solidFill>
                  <a:srgbClr val="413C39"/>
                </a:solidFill>
                <a:cs typeface="Arial"/>
              </a:rPr>
              <a:t>reflections from the inorganic layer seprated by a distance d </a:t>
            </a:r>
            <a:r>
              <a:rPr lang="en-US" sz="1100">
                <a:solidFill>
                  <a:srgbClr val="413C39"/>
                </a:solidFill>
                <a:ea typeface="+mn-lt"/>
                <a:cs typeface="+mn-lt"/>
              </a:rPr>
              <a:t>~</a:t>
            </a:r>
            <a:r>
              <a:rPr lang="en-US" sz="1100">
                <a:solidFill>
                  <a:srgbClr val="413C39"/>
                </a:solidFill>
                <a:cs typeface="Arial"/>
              </a:rPr>
              <a:t> 2</a:t>
            </a:r>
            <a:r>
              <a:rPr lang="en-US" sz="1100">
                <a:solidFill>
                  <a:srgbClr val="413C39"/>
                </a:solidFill>
                <a:ea typeface="+mn-lt"/>
                <a:cs typeface="+mn-lt"/>
              </a:rPr>
              <a:t>π/q</a:t>
            </a:r>
            <a:endParaRPr lang="en-US" sz="1100">
              <a:solidFill>
                <a:srgbClr val="413C39"/>
              </a:solidFill>
            </a:endParaRPr>
          </a:p>
        </p:txBody>
      </p:sp>
      <p:sp>
        <p:nvSpPr>
          <p:cNvPr id="15" name="TextBox 14">
            <a:extLst>
              <a:ext uri="{FF2B5EF4-FFF2-40B4-BE49-F238E27FC236}">
                <a16:creationId xmlns:a16="http://schemas.microsoft.com/office/drawing/2014/main" id="{C4E68000-6410-1E32-2AF8-F1B193E43A5E}"/>
              </a:ext>
            </a:extLst>
          </p:cNvPr>
          <p:cNvSpPr txBox="1"/>
          <p:nvPr/>
        </p:nvSpPr>
        <p:spPr>
          <a:xfrm>
            <a:off x="2359573" y="1108184"/>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413C39"/>
                </a:solidFill>
              </a:rPr>
              <a:t>BA</a:t>
            </a:r>
            <a:r>
              <a:rPr lang="en-US" sz="1000" baseline="-25000">
                <a:solidFill>
                  <a:srgbClr val="413C39"/>
                </a:solidFill>
              </a:rPr>
              <a:t>2</a:t>
            </a:r>
            <a:r>
              <a:rPr lang="en-US" sz="1000">
                <a:solidFill>
                  <a:srgbClr val="413C39"/>
                </a:solidFill>
              </a:rPr>
              <a:t>PbI</a:t>
            </a:r>
            <a:r>
              <a:rPr lang="en-US" sz="1000" baseline="-25000">
                <a:solidFill>
                  <a:srgbClr val="413C39"/>
                </a:solidFill>
              </a:rPr>
              <a:t>4</a:t>
            </a:r>
            <a:r>
              <a:rPr lang="en-US" sz="1000">
                <a:solidFill>
                  <a:srgbClr val="413C39"/>
                </a:solidFill>
              </a:rPr>
              <a:t> crystal structure</a:t>
            </a:r>
          </a:p>
        </p:txBody>
      </p:sp>
    </p:spTree>
    <p:extLst>
      <p:ext uri="{BB962C8B-B14F-4D97-AF65-F5344CB8AC3E}">
        <p14:creationId xmlns:p14="http://schemas.microsoft.com/office/powerpoint/2010/main" val="39699840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992DE-DEEE-B62B-6908-62BF200782A4}"/>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0BC47CBA-989D-35A3-E74B-FC5D238949D8}"/>
              </a:ext>
            </a:extLst>
          </p:cNvPr>
          <p:cNvSpPr>
            <a:spLocks noGrp="1"/>
          </p:cNvSpPr>
          <p:nvPr>
            <p:ph type="ftr" sz="quarter" idx="11"/>
          </p:nvPr>
        </p:nvSpPr>
        <p:spPr/>
        <p:txBody>
          <a:bodyPr/>
          <a:lstStyle/>
          <a:p>
            <a:r>
              <a:rPr lang="en-US">
                <a:solidFill>
                  <a:srgbClr val="000000"/>
                </a:solidFill>
                <a:effectLst/>
                <a:latin typeface="Helvetica Neue" panose="02000503000000020004" pitchFamily="2" charset="0"/>
              </a:rPr>
              <a:t>ChE-701 / Section EDCH</a:t>
            </a:r>
          </a:p>
        </p:txBody>
      </p:sp>
      <p:sp>
        <p:nvSpPr>
          <p:cNvPr id="5" name="Espace réservé du numéro de diapositive 4">
            <a:extLst>
              <a:ext uri="{FF2B5EF4-FFF2-40B4-BE49-F238E27FC236}">
                <a16:creationId xmlns:a16="http://schemas.microsoft.com/office/drawing/2014/main" id="{7D58EBC6-A8B7-6EB3-7006-4808741C7159}"/>
              </a:ext>
            </a:extLst>
          </p:cNvPr>
          <p:cNvSpPr>
            <a:spLocks noGrp="1"/>
          </p:cNvSpPr>
          <p:nvPr>
            <p:ph type="sldNum" sz="quarter" idx="12"/>
          </p:nvPr>
        </p:nvSpPr>
        <p:spPr/>
        <p:txBody>
          <a:bodyPr/>
          <a:lstStyle/>
          <a:p>
            <a:fld id="{E1E1CD7C-2161-7D43-862E-CE4C333CD873}" type="slidenum">
              <a:rPr lang="en-US" smtClean="0"/>
              <a:pPr/>
              <a:t>17</a:t>
            </a:fld>
            <a:endParaRPr lang="en-US"/>
          </a:p>
        </p:txBody>
      </p:sp>
      <p:sp>
        <p:nvSpPr>
          <p:cNvPr id="13" name="Title 12">
            <a:extLst>
              <a:ext uri="{FF2B5EF4-FFF2-40B4-BE49-F238E27FC236}">
                <a16:creationId xmlns:a16="http://schemas.microsoft.com/office/drawing/2014/main" id="{A4AD8EB6-CF8B-709E-EA32-5C0A2BADC7DB}"/>
              </a:ext>
            </a:extLst>
          </p:cNvPr>
          <p:cNvSpPr>
            <a:spLocks noGrp="1"/>
          </p:cNvSpPr>
          <p:nvPr>
            <p:ph type="title"/>
          </p:nvPr>
        </p:nvSpPr>
        <p:spPr>
          <a:xfrm>
            <a:off x="904875" y="196117"/>
            <a:ext cx="6251298" cy="580163"/>
          </a:xfrm>
        </p:spPr>
        <p:txBody>
          <a:bodyPr/>
          <a:lstStyle/>
          <a:p>
            <a:r>
              <a:rPr lang="en-US">
                <a:latin typeface="Franklin Gothic Demi Cond"/>
                <a:cs typeface="Arial"/>
              </a:rPr>
              <a:t>XRD of layered perovskites</a:t>
            </a:r>
            <a:endParaRPr lang="en-US"/>
          </a:p>
        </p:txBody>
      </p:sp>
      <p:sp>
        <p:nvSpPr>
          <p:cNvPr id="2" name="Espace réservé de la date 2">
            <a:extLst>
              <a:ext uri="{FF2B5EF4-FFF2-40B4-BE49-F238E27FC236}">
                <a16:creationId xmlns:a16="http://schemas.microsoft.com/office/drawing/2014/main" id="{A8436E3F-8D73-1FC0-641E-C45B8A2586F5}"/>
              </a:ext>
            </a:extLst>
          </p:cNvPr>
          <p:cNvSpPr>
            <a:spLocks noGrp="1"/>
          </p:cNvSpPr>
          <p:nvPr>
            <p:ph type="dt" sz="half" idx="10"/>
          </p:nvPr>
        </p:nvSpPr>
        <p:spPr>
          <a:xfrm rot="16200000">
            <a:off x="-1221413" y="2778452"/>
            <a:ext cx="3341052" cy="911524"/>
          </a:xfrm>
        </p:spPr>
        <p:txBody>
          <a:bodyPr/>
          <a:lstStyle/>
          <a:p>
            <a:r>
              <a:rPr lang="en-US"/>
              <a:t>XRD FOR PEROVSKITES</a:t>
            </a:r>
          </a:p>
        </p:txBody>
      </p:sp>
      <p:pic>
        <p:nvPicPr>
          <p:cNvPr id="3" name="Picture 2">
            <a:extLst>
              <a:ext uri="{FF2B5EF4-FFF2-40B4-BE49-F238E27FC236}">
                <a16:creationId xmlns:a16="http://schemas.microsoft.com/office/drawing/2014/main" id="{E6189C68-92C9-EB64-A5EF-80FCF47C0144}"/>
              </a:ext>
            </a:extLst>
          </p:cNvPr>
          <p:cNvPicPr>
            <a:picLocks noChangeAspect="1"/>
          </p:cNvPicPr>
          <p:nvPr/>
        </p:nvPicPr>
        <p:blipFill>
          <a:blip r:embed="rId3"/>
          <a:stretch>
            <a:fillRect/>
          </a:stretch>
        </p:blipFill>
        <p:spPr>
          <a:xfrm>
            <a:off x="951592" y="2130604"/>
            <a:ext cx="1992039" cy="1505279"/>
          </a:xfrm>
          <a:prstGeom prst="rect">
            <a:avLst/>
          </a:prstGeom>
        </p:spPr>
      </p:pic>
      <p:grpSp>
        <p:nvGrpSpPr>
          <p:cNvPr id="6" name="Group 5">
            <a:extLst>
              <a:ext uri="{FF2B5EF4-FFF2-40B4-BE49-F238E27FC236}">
                <a16:creationId xmlns:a16="http://schemas.microsoft.com/office/drawing/2014/main" id="{2E53DF37-A4F1-9ACF-F2ED-E637324085C6}"/>
              </a:ext>
            </a:extLst>
          </p:cNvPr>
          <p:cNvGrpSpPr/>
          <p:nvPr/>
        </p:nvGrpSpPr>
        <p:grpSpPr>
          <a:xfrm>
            <a:off x="3188293" y="2025902"/>
            <a:ext cx="3422984" cy="1980420"/>
            <a:chOff x="3001878" y="1066300"/>
            <a:chExt cx="3422984" cy="1980420"/>
          </a:xfrm>
        </p:grpSpPr>
        <p:sp>
          <p:nvSpPr>
            <p:cNvPr id="7" name="Rettangolo 9">
              <a:extLst>
                <a:ext uri="{FF2B5EF4-FFF2-40B4-BE49-F238E27FC236}">
                  <a16:creationId xmlns:a16="http://schemas.microsoft.com/office/drawing/2014/main" id="{E5DB9514-9F02-AF22-1D4B-61F84D8C9AC6}"/>
                </a:ext>
              </a:extLst>
            </p:cNvPr>
            <p:cNvSpPr/>
            <p:nvPr/>
          </p:nvSpPr>
          <p:spPr>
            <a:xfrm>
              <a:off x="3534275" y="1066300"/>
              <a:ext cx="270710" cy="2707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it-IT"/>
            </a:p>
          </p:txBody>
        </p:sp>
        <p:pic>
          <p:nvPicPr>
            <p:cNvPr id="8" name="Picture 7" descr="A graph of a graph&#10;&#10;Description automatically generated">
              <a:extLst>
                <a:ext uri="{FF2B5EF4-FFF2-40B4-BE49-F238E27FC236}">
                  <a16:creationId xmlns:a16="http://schemas.microsoft.com/office/drawing/2014/main" id="{51ADFF89-7F0E-0276-CDC3-DBCE2ED044EE}"/>
                </a:ext>
              </a:extLst>
            </p:cNvPr>
            <p:cNvPicPr>
              <a:picLocks noChangeAspect="1"/>
            </p:cNvPicPr>
            <p:nvPr/>
          </p:nvPicPr>
          <p:blipFill>
            <a:blip r:embed="rId4"/>
            <a:stretch>
              <a:fillRect/>
            </a:stretch>
          </p:blipFill>
          <p:spPr>
            <a:xfrm>
              <a:off x="3001878" y="1152301"/>
              <a:ext cx="3422984" cy="1894419"/>
            </a:xfrm>
            <a:prstGeom prst="rect">
              <a:avLst/>
            </a:prstGeom>
          </p:spPr>
        </p:pic>
        <p:sp>
          <p:nvSpPr>
            <p:cNvPr id="10" name="Rectangle 9">
              <a:extLst>
                <a:ext uri="{FF2B5EF4-FFF2-40B4-BE49-F238E27FC236}">
                  <a16:creationId xmlns:a16="http://schemas.microsoft.com/office/drawing/2014/main" id="{72F7DB92-D932-6DD1-5F76-8E21AF9F9801}"/>
                </a:ext>
              </a:extLst>
            </p:cNvPr>
            <p:cNvSpPr/>
            <p:nvPr/>
          </p:nvSpPr>
          <p:spPr>
            <a:xfrm>
              <a:off x="3941238" y="1501163"/>
              <a:ext cx="589548" cy="156412"/>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en-US" sz="1200">
                  <a:solidFill>
                    <a:schemeClr val="tx1"/>
                  </a:solidFill>
                  <a:cs typeface="Arial"/>
                </a:rPr>
                <a:t>1D</a:t>
              </a:r>
              <a:endParaRPr lang="en-US" sz="1200">
                <a:solidFill>
                  <a:schemeClr val="tx1"/>
                </a:solidFill>
              </a:endParaRPr>
            </a:p>
          </p:txBody>
        </p:sp>
        <p:sp>
          <p:nvSpPr>
            <p:cNvPr id="11" name="TextBox 24">
              <a:extLst>
                <a:ext uri="{FF2B5EF4-FFF2-40B4-BE49-F238E27FC236}">
                  <a16:creationId xmlns:a16="http://schemas.microsoft.com/office/drawing/2014/main" id="{AD83A7B3-6EFF-90BE-AD63-F5EAF63BE4F5}"/>
                </a:ext>
              </a:extLst>
            </p:cNvPr>
            <p:cNvSpPr txBox="1"/>
            <p:nvPr/>
          </p:nvSpPr>
          <p:spPr>
            <a:xfrm>
              <a:off x="3465067" y="1255906"/>
              <a:ext cx="439613" cy="30008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US">
                  <a:cs typeface="Arial"/>
                </a:rPr>
                <a:t>2D</a:t>
              </a:r>
              <a:endParaRPr lang="en-US"/>
            </a:p>
          </p:txBody>
        </p:sp>
        <p:sp>
          <p:nvSpPr>
            <p:cNvPr id="12" name="TextBox 25">
              <a:extLst>
                <a:ext uri="{FF2B5EF4-FFF2-40B4-BE49-F238E27FC236}">
                  <a16:creationId xmlns:a16="http://schemas.microsoft.com/office/drawing/2014/main" id="{890A9423-3E6D-653E-6355-D95AEF265B0A}"/>
                </a:ext>
              </a:extLst>
            </p:cNvPr>
            <p:cNvSpPr txBox="1"/>
            <p:nvPr/>
          </p:nvSpPr>
          <p:spPr>
            <a:xfrm>
              <a:off x="3801949" y="1947721"/>
              <a:ext cx="439613"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US" sz="1200">
                  <a:cs typeface="Arial"/>
                </a:rPr>
                <a:t>(a)</a:t>
              </a:r>
            </a:p>
          </p:txBody>
        </p:sp>
        <p:sp>
          <p:nvSpPr>
            <p:cNvPr id="14" name="TextBox 26">
              <a:extLst>
                <a:ext uri="{FF2B5EF4-FFF2-40B4-BE49-F238E27FC236}">
                  <a16:creationId xmlns:a16="http://schemas.microsoft.com/office/drawing/2014/main" id="{6E522FD9-0478-B99F-9606-BA505D60E51A}"/>
                </a:ext>
              </a:extLst>
            </p:cNvPr>
            <p:cNvSpPr txBox="1"/>
            <p:nvPr/>
          </p:nvSpPr>
          <p:spPr>
            <a:xfrm>
              <a:off x="4054611" y="2098115"/>
              <a:ext cx="439613"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US" sz="1200">
                  <a:cs typeface="Arial"/>
                </a:rPr>
                <a:t>(b)</a:t>
              </a:r>
              <a:endParaRPr lang="en-US" sz="1200"/>
            </a:p>
          </p:txBody>
        </p:sp>
        <p:sp>
          <p:nvSpPr>
            <p:cNvPr id="15" name="TextBox 27">
              <a:extLst>
                <a:ext uri="{FF2B5EF4-FFF2-40B4-BE49-F238E27FC236}">
                  <a16:creationId xmlns:a16="http://schemas.microsoft.com/office/drawing/2014/main" id="{FDE9D215-7F6C-FDCE-7636-40866ADE4788}"/>
                </a:ext>
              </a:extLst>
            </p:cNvPr>
            <p:cNvSpPr txBox="1"/>
            <p:nvPr/>
          </p:nvSpPr>
          <p:spPr>
            <a:xfrm>
              <a:off x="4313290" y="1725136"/>
              <a:ext cx="439613"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US" sz="1200">
                  <a:cs typeface="Arial"/>
                </a:rPr>
                <a:t>(c)</a:t>
              </a:r>
            </a:p>
          </p:txBody>
        </p:sp>
      </p:grpSp>
      <p:grpSp>
        <p:nvGrpSpPr>
          <p:cNvPr id="16" name="Gruppo 22">
            <a:extLst>
              <a:ext uri="{FF2B5EF4-FFF2-40B4-BE49-F238E27FC236}">
                <a16:creationId xmlns:a16="http://schemas.microsoft.com/office/drawing/2014/main" id="{362DC097-374C-717E-827C-557F89994142}"/>
              </a:ext>
            </a:extLst>
          </p:cNvPr>
          <p:cNvGrpSpPr/>
          <p:nvPr/>
        </p:nvGrpSpPr>
        <p:grpSpPr>
          <a:xfrm>
            <a:off x="7083401" y="3524858"/>
            <a:ext cx="2006410" cy="1193025"/>
            <a:chOff x="7083401" y="3524858"/>
            <a:chExt cx="2006410" cy="1193025"/>
          </a:xfrm>
        </p:grpSpPr>
        <p:sp>
          <p:nvSpPr>
            <p:cNvPr id="27" name="TextBox 41">
              <a:extLst>
                <a:ext uri="{FF2B5EF4-FFF2-40B4-BE49-F238E27FC236}">
                  <a16:creationId xmlns:a16="http://schemas.microsoft.com/office/drawing/2014/main" id="{9CA69689-0077-6B20-5BCC-8377E7983E38}"/>
                </a:ext>
              </a:extLst>
            </p:cNvPr>
            <p:cNvSpPr txBox="1"/>
            <p:nvPr/>
          </p:nvSpPr>
          <p:spPr>
            <a:xfrm>
              <a:off x="7110621" y="3524858"/>
              <a:ext cx="1979190"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100">
                  <a:cs typeface="Arial"/>
                </a:rPr>
                <a:t>(c) - </a:t>
              </a:r>
              <a:r>
                <a:rPr lang="en-US" sz="1100">
                  <a:ea typeface="+mn-lt"/>
                  <a:cs typeface="+mn-lt"/>
                </a:rPr>
                <a:t>(BTDZ)PbI3 </a:t>
              </a:r>
              <a:r>
                <a:rPr lang="en-US" sz="1100">
                  <a:highlight>
                    <a:srgbClr val="C0C0C0"/>
                  </a:highlight>
                  <a:ea typeface="+mn-lt"/>
                  <a:cs typeface="+mn-lt"/>
                </a:rPr>
                <a:t>1D</a:t>
              </a:r>
              <a:r>
                <a:rPr lang="en-US" sz="1100">
                  <a:highlight>
                    <a:srgbClr val="C0C0C0"/>
                  </a:highlight>
                  <a:cs typeface="Arial"/>
                </a:rPr>
                <a:t> </a:t>
              </a:r>
              <a:endParaRPr lang="en-US">
                <a:highlight>
                  <a:srgbClr val="C0C0C0"/>
                </a:highlight>
                <a:cs typeface="Arial"/>
              </a:endParaRPr>
            </a:p>
          </p:txBody>
        </p:sp>
        <p:pic>
          <p:nvPicPr>
            <p:cNvPr id="28" name="Picture 27">
              <a:extLst>
                <a:ext uri="{FF2B5EF4-FFF2-40B4-BE49-F238E27FC236}">
                  <a16:creationId xmlns:a16="http://schemas.microsoft.com/office/drawing/2014/main" id="{923BEFAF-CFD5-E5D0-290B-ED1916344A93}"/>
                </a:ext>
              </a:extLst>
            </p:cNvPr>
            <p:cNvPicPr>
              <a:picLocks noChangeAspect="1"/>
            </p:cNvPicPr>
            <p:nvPr/>
          </p:nvPicPr>
          <p:blipFill>
            <a:blip r:embed="rId5"/>
            <a:stretch>
              <a:fillRect/>
            </a:stretch>
          </p:blipFill>
          <p:spPr>
            <a:xfrm>
              <a:off x="7083401" y="3810626"/>
              <a:ext cx="1582154" cy="907257"/>
            </a:xfrm>
            <a:prstGeom prst="rect">
              <a:avLst/>
            </a:prstGeom>
          </p:spPr>
        </p:pic>
      </p:grpSp>
      <p:grpSp>
        <p:nvGrpSpPr>
          <p:cNvPr id="17" name="Gruppo 2">
            <a:extLst>
              <a:ext uri="{FF2B5EF4-FFF2-40B4-BE49-F238E27FC236}">
                <a16:creationId xmlns:a16="http://schemas.microsoft.com/office/drawing/2014/main" id="{03C48DAC-D052-78B7-3B9F-349059AF655F}"/>
              </a:ext>
            </a:extLst>
          </p:cNvPr>
          <p:cNvGrpSpPr/>
          <p:nvPr/>
        </p:nvGrpSpPr>
        <p:grpSpPr>
          <a:xfrm>
            <a:off x="6970824" y="2154169"/>
            <a:ext cx="1807308" cy="1370689"/>
            <a:chOff x="6970824" y="2154169"/>
            <a:chExt cx="1807308" cy="1370689"/>
          </a:xfrm>
        </p:grpSpPr>
        <p:sp>
          <p:nvSpPr>
            <p:cNvPr id="25" name="TextBox 12">
              <a:extLst>
                <a:ext uri="{FF2B5EF4-FFF2-40B4-BE49-F238E27FC236}">
                  <a16:creationId xmlns:a16="http://schemas.microsoft.com/office/drawing/2014/main" id="{8131E59C-CB34-5C47-51E7-2258D36D484D}"/>
                </a:ext>
              </a:extLst>
            </p:cNvPr>
            <p:cNvSpPr txBox="1"/>
            <p:nvPr/>
          </p:nvSpPr>
          <p:spPr>
            <a:xfrm>
              <a:off x="7276757" y="2154169"/>
              <a:ext cx="1146040"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100">
                  <a:cs typeface="Arial"/>
                </a:rPr>
                <a:t>(a),(b) - </a:t>
              </a:r>
              <a:r>
                <a:rPr lang="en-US" sz="1100">
                  <a:ea typeface="+mn-lt"/>
                  <a:cs typeface="+mn-lt"/>
                </a:rPr>
                <a:t>LD </a:t>
              </a:r>
              <a:r>
                <a:rPr lang="en-US" sz="1100">
                  <a:highlight>
                    <a:srgbClr val="C0C0C0"/>
                  </a:highlight>
                  <a:ea typeface="+mn-lt"/>
                  <a:cs typeface="+mn-lt"/>
                </a:rPr>
                <a:t>1D</a:t>
              </a:r>
              <a:r>
                <a:rPr lang="en-US" sz="1100">
                  <a:cs typeface="Arial"/>
                </a:rPr>
                <a:t> </a:t>
              </a:r>
              <a:endParaRPr lang="en-US">
                <a:cs typeface="Arial"/>
              </a:endParaRPr>
            </a:p>
          </p:txBody>
        </p:sp>
        <p:pic>
          <p:nvPicPr>
            <p:cNvPr id="26" name="Picture 25">
              <a:extLst>
                <a:ext uri="{FF2B5EF4-FFF2-40B4-BE49-F238E27FC236}">
                  <a16:creationId xmlns:a16="http://schemas.microsoft.com/office/drawing/2014/main" id="{93101092-7361-2567-1445-5A9F1AA00DDE}"/>
                </a:ext>
              </a:extLst>
            </p:cNvPr>
            <p:cNvPicPr>
              <a:picLocks noChangeAspect="1"/>
            </p:cNvPicPr>
            <p:nvPr/>
          </p:nvPicPr>
          <p:blipFill rotWithShape="1">
            <a:blip r:embed="rId6"/>
            <a:srcRect l="7919" t="1803" r="6971" b="1272"/>
            <a:stretch/>
          </p:blipFill>
          <p:spPr>
            <a:xfrm>
              <a:off x="6970824" y="2383991"/>
              <a:ext cx="1807308" cy="1140867"/>
            </a:xfrm>
            <a:prstGeom prst="rect">
              <a:avLst/>
            </a:prstGeom>
          </p:spPr>
        </p:pic>
      </p:grpSp>
      <p:grpSp>
        <p:nvGrpSpPr>
          <p:cNvPr id="18" name="Group 17">
            <a:extLst>
              <a:ext uri="{FF2B5EF4-FFF2-40B4-BE49-F238E27FC236}">
                <a16:creationId xmlns:a16="http://schemas.microsoft.com/office/drawing/2014/main" id="{51752912-208D-116C-68CD-019B40394559}"/>
              </a:ext>
            </a:extLst>
          </p:cNvPr>
          <p:cNvGrpSpPr/>
          <p:nvPr/>
        </p:nvGrpSpPr>
        <p:grpSpPr>
          <a:xfrm>
            <a:off x="6868943" y="599057"/>
            <a:ext cx="1481050" cy="1423451"/>
            <a:chOff x="6868943" y="599057"/>
            <a:chExt cx="1481050" cy="1423451"/>
          </a:xfrm>
        </p:grpSpPr>
        <p:pic>
          <p:nvPicPr>
            <p:cNvPr id="19" name="Picture 18" descr="A diagram of a molecule&#10;&#10;Description automatically generated">
              <a:extLst>
                <a:ext uri="{FF2B5EF4-FFF2-40B4-BE49-F238E27FC236}">
                  <a16:creationId xmlns:a16="http://schemas.microsoft.com/office/drawing/2014/main" id="{3163EB2B-5D59-06DC-386A-97B63BF90D19}"/>
                </a:ext>
              </a:extLst>
            </p:cNvPr>
            <p:cNvPicPr>
              <a:picLocks noChangeAspect="1"/>
            </p:cNvPicPr>
            <p:nvPr/>
          </p:nvPicPr>
          <p:blipFill>
            <a:blip r:embed="rId7"/>
            <a:stretch>
              <a:fillRect/>
            </a:stretch>
          </p:blipFill>
          <p:spPr>
            <a:xfrm>
              <a:off x="7222533" y="897053"/>
              <a:ext cx="1127460" cy="1125455"/>
            </a:xfrm>
            <a:prstGeom prst="rect">
              <a:avLst/>
            </a:prstGeom>
          </p:spPr>
        </p:pic>
        <p:sp>
          <p:nvSpPr>
            <p:cNvPr id="20" name="Rectangle 19">
              <a:extLst>
                <a:ext uri="{FF2B5EF4-FFF2-40B4-BE49-F238E27FC236}">
                  <a16:creationId xmlns:a16="http://schemas.microsoft.com/office/drawing/2014/main" id="{F235E7D9-2013-34F1-7102-E8773458B55E}"/>
                </a:ext>
              </a:extLst>
            </p:cNvPr>
            <p:cNvSpPr/>
            <p:nvPr/>
          </p:nvSpPr>
          <p:spPr>
            <a:xfrm>
              <a:off x="7110621" y="873002"/>
              <a:ext cx="138363" cy="1323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a:p>
          </p:txBody>
        </p:sp>
        <p:sp>
          <p:nvSpPr>
            <p:cNvPr id="21" name="TextBox 34">
              <a:extLst>
                <a:ext uri="{FF2B5EF4-FFF2-40B4-BE49-F238E27FC236}">
                  <a16:creationId xmlns:a16="http://schemas.microsoft.com/office/drawing/2014/main" id="{D21C5A15-AA2E-435D-020A-8163FC4F1D63}"/>
                </a:ext>
              </a:extLst>
            </p:cNvPr>
            <p:cNvSpPr txBox="1"/>
            <p:nvPr/>
          </p:nvSpPr>
          <p:spPr>
            <a:xfrm>
              <a:off x="7435004" y="599057"/>
              <a:ext cx="800096" cy="3060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cs typeface="Arial"/>
                </a:rPr>
                <a:t>2D n=1</a:t>
              </a:r>
            </a:p>
          </p:txBody>
        </p:sp>
        <p:sp>
          <p:nvSpPr>
            <p:cNvPr id="22" name="Rectangle 21">
              <a:extLst>
                <a:ext uri="{FF2B5EF4-FFF2-40B4-BE49-F238E27FC236}">
                  <a16:creationId xmlns:a16="http://schemas.microsoft.com/office/drawing/2014/main" id="{95562349-B35B-5EC8-3982-9CF841ABC2D2}"/>
                </a:ext>
              </a:extLst>
            </p:cNvPr>
            <p:cNvSpPr/>
            <p:nvPr/>
          </p:nvSpPr>
          <p:spPr>
            <a:xfrm>
              <a:off x="7207441" y="837472"/>
              <a:ext cx="174457" cy="138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a:p>
          </p:txBody>
        </p:sp>
        <p:cxnSp>
          <p:nvCxnSpPr>
            <p:cNvPr id="23" name="Straight Arrow Connector 22">
              <a:extLst>
                <a:ext uri="{FF2B5EF4-FFF2-40B4-BE49-F238E27FC236}">
                  <a16:creationId xmlns:a16="http://schemas.microsoft.com/office/drawing/2014/main" id="{67C1196A-646E-EA2A-236A-725520388EC4}"/>
                </a:ext>
              </a:extLst>
            </p:cNvPr>
            <p:cNvCxnSpPr/>
            <p:nvPr/>
          </p:nvCxnSpPr>
          <p:spPr>
            <a:xfrm>
              <a:off x="7096454" y="1049705"/>
              <a:ext cx="6014" cy="84822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45">
              <a:extLst>
                <a:ext uri="{FF2B5EF4-FFF2-40B4-BE49-F238E27FC236}">
                  <a16:creationId xmlns:a16="http://schemas.microsoft.com/office/drawing/2014/main" id="{CD299975-6A7F-D082-A46C-062CCBFD3D3F}"/>
                </a:ext>
              </a:extLst>
            </p:cNvPr>
            <p:cNvSpPr txBox="1"/>
            <p:nvPr/>
          </p:nvSpPr>
          <p:spPr>
            <a:xfrm rot="-5400000">
              <a:off x="6654954" y="1221564"/>
              <a:ext cx="858866"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100">
                  <a:cs typeface="Arial"/>
                </a:rPr>
                <a:t>Inter-layer </a:t>
              </a:r>
              <a:endParaRPr lang="en-US">
                <a:cs typeface="Arial"/>
              </a:endParaRPr>
            </a:p>
            <a:p>
              <a:r>
                <a:rPr lang="en-US" sz="1100">
                  <a:cs typeface="Arial"/>
                </a:rPr>
                <a:t>distance</a:t>
              </a:r>
              <a:endParaRPr lang="en-US">
                <a:cs typeface="Arial"/>
              </a:endParaRPr>
            </a:p>
          </p:txBody>
        </p:sp>
      </p:grpSp>
      <p:sp>
        <p:nvSpPr>
          <p:cNvPr id="9" name="TextBox 8">
            <a:extLst>
              <a:ext uri="{FF2B5EF4-FFF2-40B4-BE49-F238E27FC236}">
                <a16:creationId xmlns:a16="http://schemas.microsoft.com/office/drawing/2014/main" id="{7B9A7DFF-3560-599A-BC70-3B2EA5AFE328}"/>
              </a:ext>
            </a:extLst>
          </p:cNvPr>
          <p:cNvSpPr txBox="1"/>
          <p:nvPr/>
        </p:nvSpPr>
        <p:spPr>
          <a:xfrm>
            <a:off x="5525814" y="280495"/>
            <a:ext cx="2421321"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413C39"/>
                </a:solidFill>
                <a:hlinkClick r:id="rId8">
                  <a:extLst>
                    <a:ext uri="{A12FA001-AC4F-418D-AE19-62706E023703}">
                      <ahyp:hlinkClr xmlns:ahyp="http://schemas.microsoft.com/office/drawing/2018/hyperlinkcolor" val="tx"/>
                    </a:ext>
                  </a:extLst>
                </a:hlinkClick>
              </a:rPr>
              <a:t>https://doi.org/10.1002/advs.202405622</a:t>
            </a:r>
          </a:p>
        </p:txBody>
      </p:sp>
      <p:sp>
        <p:nvSpPr>
          <p:cNvPr id="29" name="TextBox 28">
            <a:extLst>
              <a:ext uri="{FF2B5EF4-FFF2-40B4-BE49-F238E27FC236}">
                <a16:creationId xmlns:a16="http://schemas.microsoft.com/office/drawing/2014/main" id="{CE50069C-3975-77AD-8755-BF072F1C597F}"/>
              </a:ext>
            </a:extLst>
          </p:cNvPr>
          <p:cNvSpPr txBox="1"/>
          <p:nvPr/>
        </p:nvSpPr>
        <p:spPr>
          <a:xfrm>
            <a:off x="794844" y="913086"/>
            <a:ext cx="5813533" cy="7155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Arial"/>
              </a:rPr>
              <a:t>Layered perovskite thin films are rarely phase pure, especially for n&gt;1. Multiple phases coexist that are to be indexed through the comparison of simulated and experimental XRD patterns.</a:t>
            </a:r>
          </a:p>
        </p:txBody>
      </p:sp>
    </p:spTree>
    <p:extLst>
      <p:ext uri="{BB962C8B-B14F-4D97-AF65-F5344CB8AC3E}">
        <p14:creationId xmlns:p14="http://schemas.microsoft.com/office/powerpoint/2010/main" val="3697628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ECE12-DF13-E21F-0BE7-9C207111A051}"/>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3824E4BC-4671-EE13-C8F3-E1E6DF904027}"/>
              </a:ext>
            </a:extLst>
          </p:cNvPr>
          <p:cNvSpPr>
            <a:spLocks noGrp="1"/>
          </p:cNvSpPr>
          <p:nvPr>
            <p:ph type="ftr" sz="quarter" idx="11"/>
          </p:nvPr>
        </p:nvSpPr>
        <p:spPr/>
        <p:txBody>
          <a:bodyPr/>
          <a:lstStyle/>
          <a:p>
            <a:r>
              <a:rPr lang="en-US">
                <a:solidFill>
                  <a:srgbClr val="000000"/>
                </a:solidFill>
                <a:effectLst/>
                <a:latin typeface="Helvetica Neue" panose="02000503000000020004" pitchFamily="2" charset="0"/>
              </a:rPr>
              <a:t>ChE-701 / Section EDCH</a:t>
            </a:r>
          </a:p>
        </p:txBody>
      </p:sp>
      <p:sp>
        <p:nvSpPr>
          <p:cNvPr id="5" name="Espace réservé du numéro de diapositive 4">
            <a:extLst>
              <a:ext uri="{FF2B5EF4-FFF2-40B4-BE49-F238E27FC236}">
                <a16:creationId xmlns:a16="http://schemas.microsoft.com/office/drawing/2014/main" id="{491D0CE8-3247-B3EC-6F80-F2C00238E49C}"/>
              </a:ext>
            </a:extLst>
          </p:cNvPr>
          <p:cNvSpPr>
            <a:spLocks noGrp="1"/>
          </p:cNvSpPr>
          <p:nvPr>
            <p:ph type="sldNum" sz="quarter" idx="12"/>
          </p:nvPr>
        </p:nvSpPr>
        <p:spPr/>
        <p:txBody>
          <a:bodyPr/>
          <a:lstStyle/>
          <a:p>
            <a:fld id="{E1E1CD7C-2161-7D43-862E-CE4C333CD873}" type="slidenum">
              <a:rPr lang="en-US" smtClean="0"/>
              <a:pPr/>
              <a:t>18</a:t>
            </a:fld>
            <a:endParaRPr lang="en-US"/>
          </a:p>
        </p:txBody>
      </p:sp>
      <p:sp>
        <p:nvSpPr>
          <p:cNvPr id="13" name="Title 12">
            <a:extLst>
              <a:ext uri="{FF2B5EF4-FFF2-40B4-BE49-F238E27FC236}">
                <a16:creationId xmlns:a16="http://schemas.microsoft.com/office/drawing/2014/main" id="{493B2558-2E80-DE2E-76E0-6CF1FBA49882}"/>
              </a:ext>
            </a:extLst>
          </p:cNvPr>
          <p:cNvSpPr>
            <a:spLocks noGrp="1"/>
          </p:cNvSpPr>
          <p:nvPr>
            <p:ph type="title"/>
          </p:nvPr>
        </p:nvSpPr>
        <p:spPr>
          <a:xfrm>
            <a:off x="904875" y="196117"/>
            <a:ext cx="6251298" cy="580163"/>
          </a:xfrm>
        </p:spPr>
        <p:txBody>
          <a:bodyPr/>
          <a:lstStyle/>
          <a:p>
            <a:r>
              <a:rPr lang="en-US">
                <a:latin typeface="Franklin Gothic Demi Cond"/>
                <a:cs typeface="Arial"/>
              </a:rPr>
              <a:t>XRD of layered perovskites</a:t>
            </a:r>
            <a:endParaRPr lang="en-US"/>
          </a:p>
        </p:txBody>
      </p:sp>
      <p:sp>
        <p:nvSpPr>
          <p:cNvPr id="2" name="Espace réservé de la date 2">
            <a:extLst>
              <a:ext uri="{FF2B5EF4-FFF2-40B4-BE49-F238E27FC236}">
                <a16:creationId xmlns:a16="http://schemas.microsoft.com/office/drawing/2014/main" id="{F5B76005-DFCD-32BC-2D0A-C7A5A214869C}"/>
              </a:ext>
            </a:extLst>
          </p:cNvPr>
          <p:cNvSpPr>
            <a:spLocks noGrp="1"/>
          </p:cNvSpPr>
          <p:nvPr>
            <p:ph type="dt" sz="half" idx="10"/>
          </p:nvPr>
        </p:nvSpPr>
        <p:spPr>
          <a:xfrm rot="16200000">
            <a:off x="-1221413" y="2778452"/>
            <a:ext cx="3341052" cy="911524"/>
          </a:xfrm>
        </p:spPr>
        <p:txBody>
          <a:bodyPr/>
          <a:lstStyle/>
          <a:p>
            <a:r>
              <a:rPr lang="en-US"/>
              <a:t>XRD FOR PEROVSKITES</a:t>
            </a:r>
          </a:p>
        </p:txBody>
      </p:sp>
      <p:pic>
        <p:nvPicPr>
          <p:cNvPr id="30" name="Picture 29" descr="A comparison of normalized intensity&#10;&#10;AI-generated content may be incorrect.">
            <a:extLst>
              <a:ext uri="{FF2B5EF4-FFF2-40B4-BE49-F238E27FC236}">
                <a16:creationId xmlns:a16="http://schemas.microsoft.com/office/drawing/2014/main" id="{05BB5F24-44BF-D97A-A3E4-D1362109BF65}"/>
              </a:ext>
            </a:extLst>
          </p:cNvPr>
          <p:cNvPicPr>
            <a:picLocks noChangeAspect="1"/>
          </p:cNvPicPr>
          <p:nvPr/>
        </p:nvPicPr>
        <p:blipFill>
          <a:blip r:embed="rId3"/>
          <a:stretch>
            <a:fillRect/>
          </a:stretch>
        </p:blipFill>
        <p:spPr>
          <a:xfrm>
            <a:off x="812969" y="848379"/>
            <a:ext cx="4907515" cy="4090737"/>
          </a:xfrm>
          <a:prstGeom prst="rect">
            <a:avLst/>
          </a:prstGeom>
        </p:spPr>
      </p:pic>
      <p:pic>
        <p:nvPicPr>
          <p:cNvPr id="31" name="Picture 30" descr="A screenshot of a computer generated image&#10;&#10;AI-generated content may be incorrect.">
            <a:extLst>
              <a:ext uri="{FF2B5EF4-FFF2-40B4-BE49-F238E27FC236}">
                <a16:creationId xmlns:a16="http://schemas.microsoft.com/office/drawing/2014/main" id="{654A6ABC-48F4-FBDA-BE1C-C40007606BF9}"/>
              </a:ext>
            </a:extLst>
          </p:cNvPr>
          <p:cNvPicPr>
            <a:picLocks noChangeAspect="1"/>
          </p:cNvPicPr>
          <p:nvPr/>
        </p:nvPicPr>
        <p:blipFill>
          <a:blip r:embed="rId4"/>
          <a:srcRect l="39349" r="33096" b="-231"/>
          <a:stretch/>
        </p:blipFill>
        <p:spPr>
          <a:xfrm>
            <a:off x="6368817" y="486363"/>
            <a:ext cx="1571880" cy="1957125"/>
          </a:xfrm>
          <a:prstGeom prst="rect">
            <a:avLst/>
          </a:prstGeom>
        </p:spPr>
      </p:pic>
      <p:cxnSp>
        <p:nvCxnSpPr>
          <p:cNvPr id="32" name="Straight Arrow Connector 31">
            <a:extLst>
              <a:ext uri="{FF2B5EF4-FFF2-40B4-BE49-F238E27FC236}">
                <a16:creationId xmlns:a16="http://schemas.microsoft.com/office/drawing/2014/main" id="{320A2115-BED0-38CB-57CB-BA69920CCC24}"/>
              </a:ext>
            </a:extLst>
          </p:cNvPr>
          <p:cNvCxnSpPr/>
          <p:nvPr/>
        </p:nvCxnSpPr>
        <p:spPr>
          <a:xfrm flipV="1">
            <a:off x="5360525" y="1367259"/>
            <a:ext cx="889803" cy="173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3" name="Picture 32" descr="A close up of a pattern&#10;&#10;AI-generated content may be incorrect.">
            <a:extLst>
              <a:ext uri="{FF2B5EF4-FFF2-40B4-BE49-F238E27FC236}">
                <a16:creationId xmlns:a16="http://schemas.microsoft.com/office/drawing/2014/main" id="{63B42878-C129-9115-D4DE-6D836DCC3C66}"/>
              </a:ext>
            </a:extLst>
          </p:cNvPr>
          <p:cNvPicPr>
            <a:picLocks noChangeAspect="1"/>
          </p:cNvPicPr>
          <p:nvPr/>
        </p:nvPicPr>
        <p:blipFill>
          <a:blip r:embed="rId5"/>
          <a:srcRect l="59647" r="8"/>
          <a:stretch/>
        </p:blipFill>
        <p:spPr>
          <a:xfrm>
            <a:off x="6496598" y="2871968"/>
            <a:ext cx="1318877" cy="2061741"/>
          </a:xfrm>
          <a:prstGeom prst="rect">
            <a:avLst/>
          </a:prstGeom>
        </p:spPr>
      </p:pic>
      <p:sp>
        <p:nvSpPr>
          <p:cNvPr id="34" name="TextBox 33">
            <a:extLst>
              <a:ext uri="{FF2B5EF4-FFF2-40B4-BE49-F238E27FC236}">
                <a16:creationId xmlns:a16="http://schemas.microsoft.com/office/drawing/2014/main" id="{755CDBB2-50CB-C60E-BB3A-3CA91FF8F200}"/>
              </a:ext>
            </a:extLst>
          </p:cNvPr>
          <p:cNvSpPr txBox="1"/>
          <p:nvPr/>
        </p:nvSpPr>
        <p:spPr>
          <a:xfrm>
            <a:off x="6438418" y="217025"/>
            <a:ext cx="1577049" cy="300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1D delta-phase</a:t>
            </a:r>
            <a:endParaRPr lang="en-US"/>
          </a:p>
        </p:txBody>
      </p:sp>
      <p:sp>
        <p:nvSpPr>
          <p:cNvPr id="35" name="TextBox 34">
            <a:extLst>
              <a:ext uri="{FF2B5EF4-FFF2-40B4-BE49-F238E27FC236}">
                <a16:creationId xmlns:a16="http://schemas.microsoft.com/office/drawing/2014/main" id="{55D8CC37-A18B-6EC8-8ECB-CBF2BEF93A07}"/>
              </a:ext>
            </a:extLst>
          </p:cNvPr>
          <p:cNvSpPr txBox="1"/>
          <p:nvPr/>
        </p:nvSpPr>
        <p:spPr>
          <a:xfrm>
            <a:off x="6496291" y="2570794"/>
            <a:ext cx="1577049" cy="300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2D-RP phase</a:t>
            </a:r>
            <a:endParaRPr lang="en-US"/>
          </a:p>
        </p:txBody>
      </p:sp>
      <p:cxnSp>
        <p:nvCxnSpPr>
          <p:cNvPr id="36" name="Straight Arrow Connector 35">
            <a:extLst>
              <a:ext uri="{FF2B5EF4-FFF2-40B4-BE49-F238E27FC236}">
                <a16:creationId xmlns:a16="http://schemas.microsoft.com/office/drawing/2014/main" id="{977311D7-39D0-C9ED-4E54-475D2068970D}"/>
              </a:ext>
            </a:extLst>
          </p:cNvPr>
          <p:cNvCxnSpPr>
            <a:cxnSpLocks/>
          </p:cNvCxnSpPr>
          <p:nvPr/>
        </p:nvCxnSpPr>
        <p:spPr>
          <a:xfrm>
            <a:off x="5347387" y="2388275"/>
            <a:ext cx="1080303" cy="53582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03432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E86C5-3D27-A627-43DA-E67BC49AD6F3}"/>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B8539E25-DFC9-0170-5E57-C72F641CF1DD}"/>
              </a:ext>
            </a:extLst>
          </p:cNvPr>
          <p:cNvSpPr>
            <a:spLocks noGrp="1"/>
          </p:cNvSpPr>
          <p:nvPr>
            <p:ph type="ftr" sz="quarter" idx="11"/>
          </p:nvPr>
        </p:nvSpPr>
        <p:spPr/>
        <p:txBody>
          <a:bodyPr/>
          <a:lstStyle/>
          <a:p>
            <a:r>
              <a:rPr lang="en-US">
                <a:solidFill>
                  <a:srgbClr val="000000"/>
                </a:solidFill>
                <a:effectLst/>
                <a:latin typeface="Helvetica Neue" panose="02000503000000020004" pitchFamily="2" charset="0"/>
              </a:rPr>
              <a:t>ChE-701 / Section EDCH</a:t>
            </a:r>
          </a:p>
        </p:txBody>
      </p:sp>
      <p:sp>
        <p:nvSpPr>
          <p:cNvPr id="5" name="Espace réservé du numéro de diapositive 4">
            <a:extLst>
              <a:ext uri="{FF2B5EF4-FFF2-40B4-BE49-F238E27FC236}">
                <a16:creationId xmlns:a16="http://schemas.microsoft.com/office/drawing/2014/main" id="{CC394285-56E9-62F7-ADBC-C01F0A07E2FB}"/>
              </a:ext>
            </a:extLst>
          </p:cNvPr>
          <p:cNvSpPr>
            <a:spLocks noGrp="1"/>
          </p:cNvSpPr>
          <p:nvPr>
            <p:ph type="sldNum" sz="quarter" idx="12"/>
          </p:nvPr>
        </p:nvSpPr>
        <p:spPr/>
        <p:txBody>
          <a:bodyPr/>
          <a:lstStyle/>
          <a:p>
            <a:fld id="{E1E1CD7C-2161-7D43-862E-CE4C333CD873}" type="slidenum">
              <a:rPr lang="en-US" smtClean="0"/>
              <a:pPr/>
              <a:t>19</a:t>
            </a:fld>
            <a:endParaRPr lang="en-US"/>
          </a:p>
        </p:txBody>
      </p:sp>
      <p:sp>
        <p:nvSpPr>
          <p:cNvPr id="13" name="Title 12">
            <a:extLst>
              <a:ext uri="{FF2B5EF4-FFF2-40B4-BE49-F238E27FC236}">
                <a16:creationId xmlns:a16="http://schemas.microsoft.com/office/drawing/2014/main" id="{96A8BC2A-6F54-7429-B1FE-4DA38E7DEDCB}"/>
              </a:ext>
            </a:extLst>
          </p:cNvPr>
          <p:cNvSpPr>
            <a:spLocks noGrp="1"/>
          </p:cNvSpPr>
          <p:nvPr>
            <p:ph type="title"/>
          </p:nvPr>
        </p:nvSpPr>
        <p:spPr>
          <a:xfrm>
            <a:off x="904875" y="196117"/>
            <a:ext cx="6251298" cy="417817"/>
          </a:xfrm>
        </p:spPr>
        <p:txBody>
          <a:bodyPr>
            <a:normAutofit fontScale="90000"/>
          </a:bodyPr>
          <a:lstStyle/>
          <a:p>
            <a:r>
              <a:rPr lang="en-US">
                <a:latin typeface="Franklin Gothic Demi Cond"/>
                <a:cs typeface="Arial"/>
              </a:rPr>
              <a:t>NMR</a:t>
            </a:r>
            <a:endParaRPr lang="en-US"/>
          </a:p>
        </p:txBody>
      </p:sp>
      <p:sp>
        <p:nvSpPr>
          <p:cNvPr id="2" name="Espace réservé de la date 2">
            <a:extLst>
              <a:ext uri="{FF2B5EF4-FFF2-40B4-BE49-F238E27FC236}">
                <a16:creationId xmlns:a16="http://schemas.microsoft.com/office/drawing/2014/main" id="{D023504C-33E6-19FC-ABBF-BDE5F27D4309}"/>
              </a:ext>
            </a:extLst>
          </p:cNvPr>
          <p:cNvSpPr>
            <a:spLocks noGrp="1"/>
          </p:cNvSpPr>
          <p:nvPr>
            <p:ph type="dt" sz="half" idx="10"/>
          </p:nvPr>
        </p:nvSpPr>
        <p:spPr>
          <a:xfrm rot="16200000">
            <a:off x="-1221413" y="2778452"/>
            <a:ext cx="3341052" cy="911524"/>
          </a:xfrm>
        </p:spPr>
        <p:txBody>
          <a:bodyPr/>
          <a:lstStyle/>
          <a:p>
            <a:r>
              <a:rPr lang="en-US" dirty="0"/>
              <a:t>NMR</a:t>
            </a:r>
          </a:p>
        </p:txBody>
      </p:sp>
      <p:sp>
        <p:nvSpPr>
          <p:cNvPr id="3" name="TextBox 2">
            <a:extLst>
              <a:ext uri="{FF2B5EF4-FFF2-40B4-BE49-F238E27FC236}">
                <a16:creationId xmlns:a16="http://schemas.microsoft.com/office/drawing/2014/main" id="{6C2C2C77-3E41-CAB7-C24C-5DCC8D1FDF49}"/>
              </a:ext>
            </a:extLst>
          </p:cNvPr>
          <p:cNvSpPr txBox="1"/>
          <p:nvPr/>
        </p:nvSpPr>
        <p:spPr>
          <a:xfrm>
            <a:off x="545884" y="761637"/>
            <a:ext cx="6497846" cy="300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How the energies of the nuclei depend on an external magnetic field?</a:t>
            </a:r>
            <a:endParaRPr lang="en-US"/>
          </a:p>
        </p:txBody>
      </p:sp>
      <p:sp>
        <p:nvSpPr>
          <p:cNvPr id="6" name="TextBox 5">
            <a:extLst>
              <a:ext uri="{FF2B5EF4-FFF2-40B4-BE49-F238E27FC236}">
                <a16:creationId xmlns:a16="http://schemas.microsoft.com/office/drawing/2014/main" id="{9D7516E0-9318-8BEA-FCE6-D0F956069AB2}"/>
              </a:ext>
            </a:extLst>
          </p:cNvPr>
          <p:cNvSpPr txBox="1"/>
          <p:nvPr/>
        </p:nvSpPr>
        <p:spPr>
          <a:xfrm>
            <a:off x="632802" y="1219153"/>
            <a:ext cx="8442988" cy="25776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cs typeface="Arial"/>
              </a:rPr>
              <a:t>According to QM nuclei have spin angular momentum </a:t>
            </a:r>
            <a:r>
              <a:rPr lang="en-US" sz="1100" b="1" i="1" dirty="0">
                <a:cs typeface="Arial"/>
              </a:rPr>
              <a:t>I</a:t>
            </a:r>
            <a:r>
              <a:rPr lang="en-US" sz="1100" dirty="0">
                <a:cs typeface="Arial"/>
              </a:rPr>
              <a:t> with spin quantum number </a:t>
            </a:r>
            <a:r>
              <a:rPr lang="en-US" sz="1100" i="1" dirty="0">
                <a:cs typeface="Arial"/>
              </a:rPr>
              <a:t>I:</a:t>
            </a:r>
            <a:endParaRPr lang="en-US" sz="1100" b="1" i="1" dirty="0">
              <a:cs typeface="Arial"/>
            </a:endParaRPr>
          </a:p>
          <a:p>
            <a:endParaRPr lang="en-US" sz="1100" i="1" dirty="0">
              <a:cs typeface="Arial"/>
            </a:endParaRPr>
          </a:p>
          <a:p>
            <a:pPr marL="285750" indent="-285750">
              <a:buFont typeface="Arial"/>
              <a:buChar char="•"/>
            </a:pPr>
            <a:r>
              <a:rPr lang="en-US" sz="1100" dirty="0">
                <a:cs typeface="Arial"/>
              </a:rPr>
              <a:t>Magnitude </a:t>
            </a:r>
          </a:p>
          <a:p>
            <a:pPr marL="285750" indent="-285750">
              <a:buFont typeface="Arial"/>
              <a:buChar char="•"/>
            </a:pPr>
            <a:endParaRPr lang="en-US" sz="1100" dirty="0">
              <a:cs typeface="Arial"/>
            </a:endParaRPr>
          </a:p>
          <a:p>
            <a:pPr marL="285750" indent="-285750">
              <a:buFont typeface="Arial"/>
              <a:buChar char="•"/>
            </a:pPr>
            <a:r>
              <a:rPr lang="en-US" sz="1100" dirty="0">
                <a:cs typeface="Arial"/>
              </a:rPr>
              <a:t>Component along a chosen quantization axis</a:t>
            </a:r>
          </a:p>
          <a:p>
            <a:pPr marL="285750" indent="-285750">
              <a:buFont typeface="Arial"/>
              <a:buChar char="•"/>
            </a:pPr>
            <a:endParaRPr lang="en-US" sz="1100" dirty="0">
              <a:cs typeface="Arial"/>
            </a:endParaRPr>
          </a:p>
          <a:p>
            <a:pPr marL="285750" indent="-285750">
              <a:buFont typeface="Arial"/>
              <a:buChar char="•"/>
            </a:pPr>
            <a:r>
              <a:rPr lang="en-US" sz="1100" dirty="0">
                <a:cs typeface="Arial"/>
              </a:rPr>
              <a:t>Spin multiplicity is given by 2</a:t>
            </a:r>
            <a:r>
              <a:rPr lang="en-US" sz="1100" i="1" dirty="0">
                <a:cs typeface="Arial"/>
              </a:rPr>
              <a:t>I</a:t>
            </a:r>
            <a:r>
              <a:rPr lang="en-US" sz="1100" dirty="0">
                <a:cs typeface="Arial"/>
              </a:rPr>
              <a:t>+1 (example: </a:t>
            </a:r>
            <a:r>
              <a:rPr lang="en-US" sz="1100" baseline="30000" dirty="0">
                <a:cs typeface="Arial"/>
              </a:rPr>
              <a:t>14</a:t>
            </a:r>
            <a:r>
              <a:rPr lang="en-US" sz="1100" dirty="0">
                <a:cs typeface="Arial"/>
              </a:rPr>
              <a:t>N has I=1 and three possible values for the magnetic quantum number </a:t>
            </a:r>
            <a:r>
              <a:rPr lang="en-US" sz="1100" i="1" dirty="0">
                <a:cs typeface="Arial"/>
              </a:rPr>
              <a:t>m. </a:t>
            </a:r>
            <a:r>
              <a:rPr lang="en-US" sz="1100" baseline="30000" dirty="0">
                <a:cs typeface="Arial"/>
              </a:rPr>
              <a:t>16</a:t>
            </a:r>
            <a:r>
              <a:rPr lang="en-US" sz="1100" dirty="0">
                <a:cs typeface="Arial"/>
              </a:rPr>
              <a:t>O has I=0 and zero magnetic moment).</a:t>
            </a:r>
          </a:p>
          <a:p>
            <a:pPr marL="285750" indent="-285750">
              <a:buFont typeface="Arial"/>
              <a:buChar char="•"/>
            </a:pPr>
            <a:endParaRPr lang="en-US" sz="1100" dirty="0">
              <a:cs typeface="Arial"/>
            </a:endParaRPr>
          </a:p>
          <a:p>
            <a:pPr marL="285750" indent="-285750">
              <a:buFont typeface="Arial"/>
              <a:buChar char="•"/>
            </a:pPr>
            <a:r>
              <a:rPr lang="en-US" sz="1100" dirty="0">
                <a:cs typeface="Arial"/>
              </a:rPr>
              <a:t>Energy of interaction with a magnetic field </a:t>
            </a:r>
          </a:p>
          <a:p>
            <a:endParaRPr lang="en-US" sz="1100" dirty="0">
              <a:cs typeface="Arial"/>
            </a:endParaRPr>
          </a:p>
          <a:p>
            <a:pPr marL="285750" indent="-285750">
              <a:buFont typeface="Arial"/>
              <a:buChar char="•"/>
            </a:pPr>
            <a:endParaRPr lang="en-US" b="1" dirty="0">
              <a:ea typeface="+mn-lt"/>
              <a:cs typeface="+mn-lt"/>
            </a:endParaRPr>
          </a:p>
          <a:p>
            <a:pPr marL="285750" indent="-285750">
              <a:buFont typeface="Arial"/>
              <a:buChar char="•"/>
            </a:pPr>
            <a:endParaRPr lang="en-US" b="1" dirty="0">
              <a:cs typeface="Arial"/>
            </a:endParaRPr>
          </a:p>
          <a:p>
            <a:pPr marL="285750" indent="-285750">
              <a:buFont typeface="Arial"/>
              <a:buChar char="•"/>
            </a:pPr>
            <a:endParaRPr lang="en-US" b="1" dirty="0">
              <a:cs typeface="Arial"/>
            </a:endParaRPr>
          </a:p>
        </p:txBody>
      </p:sp>
      <p:pic>
        <p:nvPicPr>
          <p:cNvPr id="7" name="Picture 6">
            <a:extLst>
              <a:ext uri="{FF2B5EF4-FFF2-40B4-BE49-F238E27FC236}">
                <a16:creationId xmlns:a16="http://schemas.microsoft.com/office/drawing/2014/main" id="{CC0FFA1B-F835-6D0A-B932-D555650C3E57}"/>
              </a:ext>
            </a:extLst>
          </p:cNvPr>
          <p:cNvPicPr>
            <a:picLocks noChangeAspect="1"/>
          </p:cNvPicPr>
          <p:nvPr/>
        </p:nvPicPr>
        <p:blipFill>
          <a:blip r:embed="rId3"/>
          <a:stretch>
            <a:fillRect/>
          </a:stretch>
        </p:blipFill>
        <p:spPr>
          <a:xfrm>
            <a:off x="1825116" y="1578274"/>
            <a:ext cx="921769" cy="218536"/>
          </a:xfrm>
          <a:prstGeom prst="rect">
            <a:avLst/>
          </a:prstGeom>
        </p:spPr>
      </p:pic>
      <p:pic>
        <p:nvPicPr>
          <p:cNvPr id="11" name="Picture 10">
            <a:extLst>
              <a:ext uri="{FF2B5EF4-FFF2-40B4-BE49-F238E27FC236}">
                <a16:creationId xmlns:a16="http://schemas.microsoft.com/office/drawing/2014/main" id="{8503EAE1-B091-C0B9-CD4F-FB373BF983CF}"/>
              </a:ext>
            </a:extLst>
          </p:cNvPr>
          <p:cNvPicPr>
            <a:picLocks noChangeAspect="1"/>
          </p:cNvPicPr>
          <p:nvPr/>
        </p:nvPicPr>
        <p:blipFill>
          <a:blip r:embed="rId4"/>
          <a:stretch>
            <a:fillRect/>
          </a:stretch>
        </p:blipFill>
        <p:spPr>
          <a:xfrm>
            <a:off x="4848926" y="1904206"/>
            <a:ext cx="2247900" cy="219075"/>
          </a:xfrm>
          <a:prstGeom prst="rect">
            <a:avLst/>
          </a:prstGeom>
        </p:spPr>
      </p:pic>
      <p:pic>
        <p:nvPicPr>
          <p:cNvPr id="12" name="Picture 11">
            <a:extLst>
              <a:ext uri="{FF2B5EF4-FFF2-40B4-BE49-F238E27FC236}">
                <a16:creationId xmlns:a16="http://schemas.microsoft.com/office/drawing/2014/main" id="{B6CC380C-0267-8F76-FEE4-E99C344CF55E}"/>
              </a:ext>
            </a:extLst>
          </p:cNvPr>
          <p:cNvPicPr>
            <a:picLocks noChangeAspect="1"/>
          </p:cNvPicPr>
          <p:nvPr/>
        </p:nvPicPr>
        <p:blipFill>
          <a:blip r:embed="rId5"/>
          <a:stretch>
            <a:fillRect/>
          </a:stretch>
        </p:blipFill>
        <p:spPr>
          <a:xfrm>
            <a:off x="4126784" y="1910508"/>
            <a:ext cx="476250" cy="209550"/>
          </a:xfrm>
          <a:prstGeom prst="rect">
            <a:avLst/>
          </a:prstGeom>
        </p:spPr>
      </p:pic>
      <p:pic>
        <p:nvPicPr>
          <p:cNvPr id="8" name="Picture 7">
            <a:extLst>
              <a:ext uri="{FF2B5EF4-FFF2-40B4-BE49-F238E27FC236}">
                <a16:creationId xmlns:a16="http://schemas.microsoft.com/office/drawing/2014/main" id="{AF39C37D-36E6-F6C1-7DC2-124E132E3473}"/>
              </a:ext>
            </a:extLst>
          </p:cNvPr>
          <p:cNvPicPr>
            <a:picLocks noChangeAspect="1"/>
          </p:cNvPicPr>
          <p:nvPr/>
        </p:nvPicPr>
        <p:blipFill>
          <a:blip r:embed="rId6"/>
          <a:stretch>
            <a:fillRect/>
          </a:stretch>
        </p:blipFill>
        <p:spPr>
          <a:xfrm>
            <a:off x="4360653" y="3165390"/>
            <a:ext cx="1285875" cy="304800"/>
          </a:xfrm>
          <a:prstGeom prst="rect">
            <a:avLst/>
          </a:prstGeom>
        </p:spPr>
      </p:pic>
      <p:pic>
        <p:nvPicPr>
          <p:cNvPr id="9" name="Picture 8">
            <a:extLst>
              <a:ext uri="{FF2B5EF4-FFF2-40B4-BE49-F238E27FC236}">
                <a16:creationId xmlns:a16="http://schemas.microsoft.com/office/drawing/2014/main" id="{6CC5F826-01A8-D2A6-7DE4-43C8E3AAEC52}"/>
              </a:ext>
            </a:extLst>
          </p:cNvPr>
          <p:cNvPicPr>
            <a:picLocks noChangeAspect="1"/>
          </p:cNvPicPr>
          <p:nvPr/>
        </p:nvPicPr>
        <p:blipFill>
          <a:blip r:embed="rId7"/>
          <a:stretch>
            <a:fillRect/>
          </a:stretch>
        </p:blipFill>
        <p:spPr>
          <a:xfrm>
            <a:off x="2833566" y="3165156"/>
            <a:ext cx="809625" cy="295275"/>
          </a:xfrm>
          <a:prstGeom prst="rect">
            <a:avLst/>
          </a:prstGeom>
        </p:spPr>
      </p:pic>
      <p:pic>
        <p:nvPicPr>
          <p:cNvPr id="10" name="Picture 9">
            <a:extLst>
              <a:ext uri="{FF2B5EF4-FFF2-40B4-BE49-F238E27FC236}">
                <a16:creationId xmlns:a16="http://schemas.microsoft.com/office/drawing/2014/main" id="{44F4AD02-A969-6B10-A0FF-EB04775B91EB}"/>
              </a:ext>
            </a:extLst>
          </p:cNvPr>
          <p:cNvPicPr>
            <a:picLocks noChangeAspect="1"/>
          </p:cNvPicPr>
          <p:nvPr/>
        </p:nvPicPr>
        <p:blipFill>
          <a:blip r:embed="rId8"/>
          <a:stretch>
            <a:fillRect/>
          </a:stretch>
        </p:blipFill>
        <p:spPr>
          <a:xfrm>
            <a:off x="2580631" y="3781038"/>
            <a:ext cx="1171575" cy="238125"/>
          </a:xfrm>
          <a:prstGeom prst="rect">
            <a:avLst/>
          </a:prstGeom>
        </p:spPr>
      </p:pic>
      <p:pic>
        <p:nvPicPr>
          <p:cNvPr id="14" name="Picture 13">
            <a:extLst>
              <a:ext uri="{FF2B5EF4-FFF2-40B4-BE49-F238E27FC236}">
                <a16:creationId xmlns:a16="http://schemas.microsoft.com/office/drawing/2014/main" id="{0795D13D-0213-0697-0740-9958BC8DE9FE}"/>
              </a:ext>
            </a:extLst>
          </p:cNvPr>
          <p:cNvPicPr>
            <a:picLocks noChangeAspect="1"/>
          </p:cNvPicPr>
          <p:nvPr/>
        </p:nvPicPr>
        <p:blipFill>
          <a:blip r:embed="rId9"/>
          <a:stretch>
            <a:fillRect/>
          </a:stretch>
        </p:blipFill>
        <p:spPr>
          <a:xfrm>
            <a:off x="4362796" y="3593113"/>
            <a:ext cx="1162050" cy="609600"/>
          </a:xfrm>
          <a:prstGeom prst="rect">
            <a:avLst/>
          </a:prstGeom>
        </p:spPr>
      </p:pic>
      <p:sp>
        <p:nvSpPr>
          <p:cNvPr id="15" name="TextBox 14">
            <a:extLst>
              <a:ext uri="{FF2B5EF4-FFF2-40B4-BE49-F238E27FC236}">
                <a16:creationId xmlns:a16="http://schemas.microsoft.com/office/drawing/2014/main" id="{5FFB8F9F-2199-8453-7868-D5F358C3E1E4}"/>
              </a:ext>
            </a:extLst>
          </p:cNvPr>
          <p:cNvSpPr txBox="1"/>
          <p:nvPr/>
        </p:nvSpPr>
        <p:spPr>
          <a:xfrm>
            <a:off x="1128503" y="4284040"/>
            <a:ext cx="7504210" cy="4693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cs typeface="Arial"/>
              </a:rPr>
              <a:t>The interaction energies of the nuclear spin with magnetic fields is 2000 times smaller as compared to electrons! </a:t>
            </a:r>
            <a:endParaRPr lang="en-US" sz="1100"/>
          </a:p>
          <a:p>
            <a:pPr algn="l"/>
            <a:endParaRPr lang="en-US" dirty="0">
              <a:cs typeface="Arial"/>
            </a:endParaRPr>
          </a:p>
        </p:txBody>
      </p:sp>
      <p:sp>
        <p:nvSpPr>
          <p:cNvPr id="18" name="TextBox 17">
            <a:extLst>
              <a:ext uri="{FF2B5EF4-FFF2-40B4-BE49-F238E27FC236}">
                <a16:creationId xmlns:a16="http://schemas.microsoft.com/office/drawing/2014/main" id="{12D06CAB-F5F5-0424-DA63-6A92C933DA5D}"/>
              </a:ext>
            </a:extLst>
          </p:cNvPr>
          <p:cNvSpPr txBox="1"/>
          <p:nvPr/>
        </p:nvSpPr>
        <p:spPr>
          <a:xfrm>
            <a:off x="3541987" y="-34815"/>
            <a:ext cx="516714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t>Atkins, P. W., De Paula, J., &amp; Keeler, J. (2023). </a:t>
            </a:r>
            <a:r>
              <a:rPr lang="en-US" sz="900" i="1"/>
              <a:t>Atkins' physical chemistry</a:t>
            </a:r>
            <a:r>
              <a:rPr lang="en-US" sz="900"/>
              <a:t>. Oxford university press.</a:t>
            </a:r>
          </a:p>
        </p:txBody>
      </p:sp>
    </p:spTree>
    <p:extLst>
      <p:ext uri="{BB962C8B-B14F-4D97-AF65-F5344CB8AC3E}">
        <p14:creationId xmlns:p14="http://schemas.microsoft.com/office/powerpoint/2010/main" val="13932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D13BB-EF7B-498D-CE21-4F796C6A6B59}"/>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92CB9D3F-44ED-7556-3282-59289A0B2CDF}"/>
              </a:ext>
            </a:extLst>
          </p:cNvPr>
          <p:cNvSpPr>
            <a:spLocks noGrp="1"/>
          </p:cNvSpPr>
          <p:nvPr>
            <p:ph type="dt" sz="half" idx="10"/>
          </p:nvPr>
        </p:nvSpPr>
        <p:spPr/>
        <p:txBody>
          <a:bodyPr/>
          <a:lstStyle/>
          <a:p>
            <a:r>
              <a:rPr lang="en-US"/>
              <a:t>XRD FOR PEROVSKITES</a:t>
            </a:r>
          </a:p>
        </p:txBody>
      </p:sp>
      <p:sp>
        <p:nvSpPr>
          <p:cNvPr id="4" name="Espace réservé du pied de page 3">
            <a:extLst>
              <a:ext uri="{FF2B5EF4-FFF2-40B4-BE49-F238E27FC236}">
                <a16:creationId xmlns:a16="http://schemas.microsoft.com/office/drawing/2014/main" id="{49FCB148-8CB8-F679-BC27-5C53FB51DE15}"/>
              </a:ext>
            </a:extLst>
          </p:cNvPr>
          <p:cNvSpPr>
            <a:spLocks noGrp="1"/>
          </p:cNvSpPr>
          <p:nvPr>
            <p:ph type="ftr" sz="quarter" idx="11"/>
          </p:nvPr>
        </p:nvSpPr>
        <p:spPr/>
        <p:txBody>
          <a:bodyPr/>
          <a:lstStyle/>
          <a:p>
            <a:r>
              <a:rPr lang="en-US">
                <a:solidFill>
                  <a:srgbClr val="000000"/>
                </a:solidFill>
                <a:effectLst/>
                <a:latin typeface="Helvetica Neue" panose="02000503000000020004" pitchFamily="2" charset="0"/>
              </a:rPr>
              <a:t>ChE-701 / Section EDCH</a:t>
            </a:r>
          </a:p>
        </p:txBody>
      </p:sp>
      <p:sp>
        <p:nvSpPr>
          <p:cNvPr id="5" name="Espace réservé du numéro de diapositive 4">
            <a:extLst>
              <a:ext uri="{FF2B5EF4-FFF2-40B4-BE49-F238E27FC236}">
                <a16:creationId xmlns:a16="http://schemas.microsoft.com/office/drawing/2014/main" id="{8AC3B677-57EE-ACE4-10A6-CC3DB6893892}"/>
              </a:ext>
            </a:extLst>
          </p:cNvPr>
          <p:cNvSpPr>
            <a:spLocks noGrp="1"/>
          </p:cNvSpPr>
          <p:nvPr>
            <p:ph type="sldNum" sz="quarter" idx="12"/>
          </p:nvPr>
        </p:nvSpPr>
        <p:spPr/>
        <p:txBody>
          <a:bodyPr/>
          <a:lstStyle/>
          <a:p>
            <a:fld id="{E1E1CD7C-2161-7D43-862E-CE4C333CD873}" type="slidenum">
              <a:rPr lang="en-US" smtClean="0"/>
              <a:pPr/>
              <a:t>2</a:t>
            </a:fld>
            <a:endParaRPr lang="en-US"/>
          </a:p>
        </p:txBody>
      </p:sp>
      <p:sp>
        <p:nvSpPr>
          <p:cNvPr id="13" name="Title 12">
            <a:extLst>
              <a:ext uri="{FF2B5EF4-FFF2-40B4-BE49-F238E27FC236}">
                <a16:creationId xmlns:a16="http://schemas.microsoft.com/office/drawing/2014/main" id="{24D20BD6-D5CE-CE95-911F-F4DCA50E7C79}"/>
              </a:ext>
            </a:extLst>
          </p:cNvPr>
          <p:cNvSpPr>
            <a:spLocks noGrp="1"/>
          </p:cNvSpPr>
          <p:nvPr>
            <p:ph type="title"/>
          </p:nvPr>
        </p:nvSpPr>
        <p:spPr>
          <a:xfrm>
            <a:off x="904875" y="196117"/>
            <a:ext cx="6251298" cy="1097601"/>
          </a:xfrm>
        </p:spPr>
        <p:txBody>
          <a:bodyPr/>
          <a:lstStyle/>
          <a:p>
            <a:r>
              <a:rPr lang="en-US">
                <a:latin typeface="Franklin Gothic Demi Cond"/>
                <a:cs typeface="Arial"/>
              </a:rPr>
              <a:t>Structural phase transitions</a:t>
            </a:r>
          </a:p>
        </p:txBody>
      </p:sp>
      <p:sp>
        <p:nvSpPr>
          <p:cNvPr id="6" name="TextBox 5">
            <a:extLst>
              <a:ext uri="{FF2B5EF4-FFF2-40B4-BE49-F238E27FC236}">
                <a16:creationId xmlns:a16="http://schemas.microsoft.com/office/drawing/2014/main" id="{366313B6-8FC3-4435-3F11-CCBF74C10ADF}"/>
              </a:ext>
            </a:extLst>
          </p:cNvPr>
          <p:cNvSpPr txBox="1"/>
          <p:nvPr/>
        </p:nvSpPr>
        <p:spPr>
          <a:xfrm>
            <a:off x="5146241" y="1457149"/>
            <a:ext cx="3480070"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100">
                <a:cs typeface="Arial"/>
              </a:rPr>
              <a:t>Organic-</a:t>
            </a:r>
            <a:r>
              <a:rPr lang="en-US" sz="1100" err="1">
                <a:cs typeface="Arial"/>
              </a:rPr>
              <a:t>ionrganic</a:t>
            </a:r>
            <a:r>
              <a:rPr lang="en-US" sz="1100">
                <a:cs typeface="Arial"/>
              </a:rPr>
              <a:t> hybrid metal halide perovskite with general formula AMI</a:t>
            </a:r>
            <a:r>
              <a:rPr lang="en-US" sz="1100" baseline="-25000">
                <a:cs typeface="Arial"/>
              </a:rPr>
              <a:t>3 </a:t>
            </a:r>
            <a:r>
              <a:rPr lang="en-US" sz="1100">
                <a:cs typeface="Arial"/>
              </a:rPr>
              <a:t>show structural phase transitions as a function of temperature.</a:t>
            </a:r>
            <a:r>
              <a:rPr lang="en-US" sz="1100" baseline="-25000">
                <a:cs typeface="Arial"/>
              </a:rPr>
              <a:t> </a:t>
            </a:r>
            <a:endParaRPr lang="en-US" sz="1100" baseline="-25000" dirty="0">
              <a:cs typeface="Arial"/>
            </a:endParaRPr>
          </a:p>
          <a:p>
            <a:pPr marL="171450" indent="-171450">
              <a:buFont typeface="Arial"/>
              <a:buChar char="•"/>
            </a:pPr>
            <a:endParaRPr lang="en-US" sz="1100">
              <a:cs typeface="Arial"/>
            </a:endParaRPr>
          </a:p>
          <a:p>
            <a:pPr marL="171450" indent="-171450">
              <a:buFont typeface="Arial"/>
              <a:buChar char="•"/>
            </a:pPr>
            <a:r>
              <a:rPr lang="en-US" sz="1100">
                <a:cs typeface="Arial"/>
              </a:rPr>
              <a:t>In particular, for FAPbI</a:t>
            </a:r>
            <a:r>
              <a:rPr lang="en-US" sz="1100" baseline="-25000">
                <a:cs typeface="Arial"/>
              </a:rPr>
              <a:t>3</a:t>
            </a:r>
            <a:r>
              <a:rPr lang="en-US" sz="1100">
                <a:cs typeface="Arial"/>
              </a:rPr>
              <a:t> the most stable structure at room temperature is the trigonal δ-FAPbI</a:t>
            </a:r>
            <a:r>
              <a:rPr lang="en-US" sz="1100" baseline="-25000">
                <a:cs typeface="Arial"/>
              </a:rPr>
              <a:t>3</a:t>
            </a:r>
            <a:r>
              <a:rPr lang="en-US" sz="1100" dirty="0">
                <a:cs typeface="Arial"/>
              </a:rPr>
              <a:t> </a:t>
            </a:r>
            <a:r>
              <a:rPr lang="en-US" sz="1100">
                <a:cs typeface="Arial"/>
              </a:rPr>
              <a:t>phase, and exhibit a large band gap (2.43 eV) leading to very low photoactivity.</a:t>
            </a:r>
            <a:endParaRPr lang="en-US" sz="1400" i="1">
              <a:cs typeface="Arial"/>
            </a:endParaRPr>
          </a:p>
        </p:txBody>
      </p:sp>
      <p:pic>
        <p:nvPicPr>
          <p:cNvPr id="8" name="Picture 7">
            <a:extLst>
              <a:ext uri="{FF2B5EF4-FFF2-40B4-BE49-F238E27FC236}">
                <a16:creationId xmlns:a16="http://schemas.microsoft.com/office/drawing/2014/main" id="{2878D48B-A1D6-D699-B547-169D058BFD7F}"/>
              </a:ext>
            </a:extLst>
          </p:cNvPr>
          <p:cNvPicPr>
            <a:picLocks noChangeAspect="1"/>
          </p:cNvPicPr>
          <p:nvPr/>
        </p:nvPicPr>
        <p:blipFill>
          <a:blip r:embed="rId3"/>
          <a:stretch>
            <a:fillRect/>
          </a:stretch>
        </p:blipFill>
        <p:spPr>
          <a:xfrm>
            <a:off x="908503" y="864973"/>
            <a:ext cx="3828489" cy="3413555"/>
          </a:xfrm>
          <a:prstGeom prst="rect">
            <a:avLst/>
          </a:prstGeom>
        </p:spPr>
      </p:pic>
      <p:sp>
        <p:nvSpPr>
          <p:cNvPr id="9" name="TextBox 8">
            <a:extLst>
              <a:ext uri="{FF2B5EF4-FFF2-40B4-BE49-F238E27FC236}">
                <a16:creationId xmlns:a16="http://schemas.microsoft.com/office/drawing/2014/main" id="{10A7AFF5-F690-8FDD-ED2D-47A70B48FA60}"/>
              </a:ext>
            </a:extLst>
          </p:cNvPr>
          <p:cNvSpPr txBox="1"/>
          <p:nvPr/>
        </p:nvSpPr>
        <p:spPr>
          <a:xfrm>
            <a:off x="5231542" y="3092278"/>
            <a:ext cx="3276084" cy="60016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t>Different structural phases corresponds to different optoelectronic properties and impact on the efficiency of the solar cell device.</a:t>
            </a:r>
            <a:endParaRPr lang="en-US">
              <a:cs typeface="Arial"/>
            </a:endParaRPr>
          </a:p>
        </p:txBody>
      </p:sp>
      <p:sp>
        <p:nvSpPr>
          <p:cNvPr id="2" name="TextBox 1">
            <a:extLst>
              <a:ext uri="{FF2B5EF4-FFF2-40B4-BE49-F238E27FC236}">
                <a16:creationId xmlns:a16="http://schemas.microsoft.com/office/drawing/2014/main" id="{2C4AC781-001E-9350-76D4-87710E641716}"/>
              </a:ext>
            </a:extLst>
          </p:cNvPr>
          <p:cNvSpPr txBox="1"/>
          <p:nvPr/>
        </p:nvSpPr>
        <p:spPr>
          <a:xfrm>
            <a:off x="5722883" y="280494"/>
            <a:ext cx="296654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u="sng" dirty="0"/>
              <a:t>https://doi.org/10.1038/s41598-020-76742-7</a:t>
            </a:r>
          </a:p>
        </p:txBody>
      </p:sp>
    </p:spTree>
    <p:extLst>
      <p:ext uri="{BB962C8B-B14F-4D97-AF65-F5344CB8AC3E}">
        <p14:creationId xmlns:p14="http://schemas.microsoft.com/office/powerpoint/2010/main" val="216287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4297C-FDFF-B060-A79B-AAF6273CA707}"/>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74148A8A-D22E-2366-AC84-011860B0FB93}"/>
              </a:ext>
            </a:extLst>
          </p:cNvPr>
          <p:cNvSpPr>
            <a:spLocks noGrp="1"/>
          </p:cNvSpPr>
          <p:nvPr>
            <p:ph type="ftr" sz="quarter" idx="11"/>
          </p:nvPr>
        </p:nvSpPr>
        <p:spPr/>
        <p:txBody>
          <a:bodyPr/>
          <a:lstStyle/>
          <a:p>
            <a:r>
              <a:rPr lang="en-US">
                <a:solidFill>
                  <a:srgbClr val="000000"/>
                </a:solidFill>
                <a:effectLst/>
                <a:latin typeface="Helvetica Neue" panose="02000503000000020004" pitchFamily="2" charset="0"/>
              </a:rPr>
              <a:t>ChE-701 / Section EDCH</a:t>
            </a:r>
          </a:p>
        </p:txBody>
      </p:sp>
      <p:sp>
        <p:nvSpPr>
          <p:cNvPr id="5" name="Espace réservé du numéro de diapositive 4">
            <a:extLst>
              <a:ext uri="{FF2B5EF4-FFF2-40B4-BE49-F238E27FC236}">
                <a16:creationId xmlns:a16="http://schemas.microsoft.com/office/drawing/2014/main" id="{A42EA1A5-B624-4BBB-2FA9-FB9E728104A4}"/>
              </a:ext>
            </a:extLst>
          </p:cNvPr>
          <p:cNvSpPr>
            <a:spLocks noGrp="1"/>
          </p:cNvSpPr>
          <p:nvPr>
            <p:ph type="sldNum" sz="quarter" idx="12"/>
          </p:nvPr>
        </p:nvSpPr>
        <p:spPr/>
        <p:txBody>
          <a:bodyPr/>
          <a:lstStyle/>
          <a:p>
            <a:fld id="{E1E1CD7C-2161-7D43-862E-CE4C333CD873}" type="slidenum">
              <a:rPr lang="en-US" smtClean="0"/>
              <a:pPr/>
              <a:t>20</a:t>
            </a:fld>
            <a:endParaRPr lang="en-US"/>
          </a:p>
        </p:txBody>
      </p:sp>
      <p:sp>
        <p:nvSpPr>
          <p:cNvPr id="13" name="Title 12">
            <a:extLst>
              <a:ext uri="{FF2B5EF4-FFF2-40B4-BE49-F238E27FC236}">
                <a16:creationId xmlns:a16="http://schemas.microsoft.com/office/drawing/2014/main" id="{74C1AA4A-6F64-7AE8-922C-6FFD35FEB070}"/>
              </a:ext>
            </a:extLst>
          </p:cNvPr>
          <p:cNvSpPr>
            <a:spLocks noGrp="1"/>
          </p:cNvSpPr>
          <p:nvPr>
            <p:ph type="title"/>
          </p:nvPr>
        </p:nvSpPr>
        <p:spPr>
          <a:xfrm>
            <a:off x="904875" y="196117"/>
            <a:ext cx="6251298" cy="417817"/>
          </a:xfrm>
        </p:spPr>
        <p:txBody>
          <a:bodyPr>
            <a:normAutofit fontScale="90000"/>
          </a:bodyPr>
          <a:lstStyle/>
          <a:p>
            <a:r>
              <a:rPr lang="en-US">
                <a:latin typeface="Franklin Gothic Demi Cond"/>
                <a:cs typeface="Arial"/>
              </a:rPr>
              <a:t>NMR</a:t>
            </a:r>
            <a:endParaRPr lang="en-US"/>
          </a:p>
        </p:txBody>
      </p:sp>
      <p:sp>
        <p:nvSpPr>
          <p:cNvPr id="2" name="Espace réservé de la date 2">
            <a:extLst>
              <a:ext uri="{FF2B5EF4-FFF2-40B4-BE49-F238E27FC236}">
                <a16:creationId xmlns:a16="http://schemas.microsoft.com/office/drawing/2014/main" id="{68DCC2F5-3681-E546-389A-1B20D4934667}"/>
              </a:ext>
            </a:extLst>
          </p:cNvPr>
          <p:cNvSpPr>
            <a:spLocks noGrp="1"/>
          </p:cNvSpPr>
          <p:nvPr>
            <p:ph type="dt" sz="half" idx="10"/>
          </p:nvPr>
        </p:nvSpPr>
        <p:spPr>
          <a:xfrm rot="16200000">
            <a:off x="-1221413" y="2778452"/>
            <a:ext cx="3341052" cy="911524"/>
          </a:xfrm>
        </p:spPr>
        <p:txBody>
          <a:bodyPr/>
          <a:lstStyle/>
          <a:p>
            <a:r>
              <a:rPr lang="en-US" dirty="0"/>
              <a:t>NMR</a:t>
            </a:r>
          </a:p>
        </p:txBody>
      </p:sp>
      <p:sp>
        <p:nvSpPr>
          <p:cNvPr id="17" name="TextBox 16">
            <a:extLst>
              <a:ext uri="{FF2B5EF4-FFF2-40B4-BE49-F238E27FC236}">
                <a16:creationId xmlns:a16="http://schemas.microsoft.com/office/drawing/2014/main" id="{4D6F0B9E-F1C8-33D8-B197-D6182C7617E2}"/>
              </a:ext>
            </a:extLst>
          </p:cNvPr>
          <p:cNvSpPr txBox="1"/>
          <p:nvPr/>
        </p:nvSpPr>
        <p:spPr>
          <a:xfrm>
            <a:off x="3701736" y="1211932"/>
            <a:ext cx="4732981" cy="60016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cs typeface="Arial"/>
              </a:rPr>
              <a:t>Nuclear magnetic resonance</a:t>
            </a:r>
            <a:endParaRPr lang="en-US" b="1" dirty="0">
              <a:cs typeface="Arial"/>
            </a:endParaRPr>
          </a:p>
          <a:p>
            <a:r>
              <a:rPr lang="en-US" sz="1100" dirty="0">
                <a:cs typeface="Arial"/>
              </a:rPr>
              <a:t>Study of materials containing magnetic nuclei by applying a magnetic field and observing the frequency of the resonant electromagnetic field</a:t>
            </a:r>
          </a:p>
        </p:txBody>
      </p:sp>
      <p:pic>
        <p:nvPicPr>
          <p:cNvPr id="18" name="Picture 17" descr="A diagram of a field on a blue surface&#10;&#10;AI-generated content may be incorrect.">
            <a:extLst>
              <a:ext uri="{FF2B5EF4-FFF2-40B4-BE49-F238E27FC236}">
                <a16:creationId xmlns:a16="http://schemas.microsoft.com/office/drawing/2014/main" id="{8A2CFD24-68BB-EC5F-D67F-8D993A5B8D42}"/>
              </a:ext>
            </a:extLst>
          </p:cNvPr>
          <p:cNvPicPr>
            <a:picLocks noChangeAspect="1"/>
          </p:cNvPicPr>
          <p:nvPr/>
        </p:nvPicPr>
        <p:blipFill>
          <a:blip r:embed="rId3"/>
          <a:stretch>
            <a:fillRect/>
          </a:stretch>
        </p:blipFill>
        <p:spPr>
          <a:xfrm>
            <a:off x="596463" y="1097512"/>
            <a:ext cx="2656490" cy="3112703"/>
          </a:xfrm>
          <a:prstGeom prst="rect">
            <a:avLst/>
          </a:prstGeom>
        </p:spPr>
      </p:pic>
      <p:pic>
        <p:nvPicPr>
          <p:cNvPr id="6" name="Picture 5">
            <a:extLst>
              <a:ext uri="{FF2B5EF4-FFF2-40B4-BE49-F238E27FC236}">
                <a16:creationId xmlns:a16="http://schemas.microsoft.com/office/drawing/2014/main" id="{266F736F-947B-ABAA-5C6B-58D52E1A9459}"/>
              </a:ext>
            </a:extLst>
          </p:cNvPr>
          <p:cNvPicPr>
            <a:picLocks noChangeAspect="1"/>
          </p:cNvPicPr>
          <p:nvPr/>
        </p:nvPicPr>
        <p:blipFill>
          <a:blip r:embed="rId4"/>
          <a:stretch>
            <a:fillRect/>
          </a:stretch>
        </p:blipFill>
        <p:spPr>
          <a:xfrm>
            <a:off x="6063785" y="2025616"/>
            <a:ext cx="1200150" cy="238125"/>
          </a:xfrm>
          <a:prstGeom prst="rect">
            <a:avLst/>
          </a:prstGeom>
        </p:spPr>
      </p:pic>
      <p:sp>
        <p:nvSpPr>
          <p:cNvPr id="19" name="TextBox 18">
            <a:extLst>
              <a:ext uri="{FF2B5EF4-FFF2-40B4-BE49-F238E27FC236}">
                <a16:creationId xmlns:a16="http://schemas.microsoft.com/office/drawing/2014/main" id="{FDF47D23-B743-DB78-FA1F-B1A45B2BECC4}"/>
              </a:ext>
            </a:extLst>
          </p:cNvPr>
          <p:cNvSpPr txBox="1"/>
          <p:nvPr/>
        </p:nvSpPr>
        <p:spPr>
          <a:xfrm>
            <a:off x="4164171" y="1964120"/>
            <a:ext cx="3258205" cy="300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Resonance condition</a:t>
            </a:r>
            <a:endParaRPr lang="en-US" dirty="0"/>
          </a:p>
        </p:txBody>
      </p:sp>
      <p:sp>
        <p:nvSpPr>
          <p:cNvPr id="20" name="TextBox 19">
            <a:extLst>
              <a:ext uri="{FF2B5EF4-FFF2-40B4-BE49-F238E27FC236}">
                <a16:creationId xmlns:a16="http://schemas.microsoft.com/office/drawing/2014/main" id="{BE00A20B-2792-0467-4D5B-5799CD6FC866}"/>
              </a:ext>
            </a:extLst>
          </p:cNvPr>
          <p:cNvSpPr txBox="1"/>
          <p:nvPr/>
        </p:nvSpPr>
        <p:spPr>
          <a:xfrm>
            <a:off x="3369879" y="2535620"/>
            <a:ext cx="586608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cs typeface="Arial"/>
              </a:rPr>
              <a:t>Typical </a:t>
            </a:r>
            <a:r>
              <a:rPr lang="en-US" sz="1100" err="1">
                <a:cs typeface="Arial"/>
              </a:rPr>
              <a:t>larmor</a:t>
            </a:r>
            <a:r>
              <a:rPr lang="en-US" sz="1100" dirty="0">
                <a:cs typeface="Arial"/>
              </a:rPr>
              <a:t> frequency at B=12 T </a:t>
            </a:r>
            <a:r>
              <a:rPr lang="en-US" sz="1100" dirty="0">
                <a:ea typeface="+mn-lt"/>
                <a:cs typeface="+mn-lt"/>
              </a:rPr>
              <a:t>~ 500 MHz =&gt; NMR is a </a:t>
            </a:r>
            <a:r>
              <a:rPr lang="en-US" sz="1100" b="1" dirty="0">
                <a:ea typeface="+mn-lt"/>
                <a:cs typeface="+mn-lt"/>
              </a:rPr>
              <a:t>radiofrequency technique</a:t>
            </a:r>
            <a:endParaRPr lang="en-US" sz="1100" b="1" dirty="0"/>
          </a:p>
        </p:txBody>
      </p:sp>
      <p:sp>
        <p:nvSpPr>
          <p:cNvPr id="22" name="TextBox 21">
            <a:extLst>
              <a:ext uri="{FF2B5EF4-FFF2-40B4-BE49-F238E27FC236}">
                <a16:creationId xmlns:a16="http://schemas.microsoft.com/office/drawing/2014/main" id="{F781CBB8-DC66-3695-A8C9-7CC7268688FC}"/>
              </a:ext>
            </a:extLst>
          </p:cNvPr>
          <p:cNvSpPr txBox="1"/>
          <p:nvPr/>
        </p:nvSpPr>
        <p:spPr>
          <a:xfrm>
            <a:off x="4571999" y="3028292"/>
            <a:ext cx="265386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cs typeface="Arial"/>
              </a:rPr>
              <a:t>NMR transition intensity </a:t>
            </a:r>
            <a:r>
              <a:rPr lang="en-US" sz="1100" dirty="0">
                <a:ea typeface="+mn-lt"/>
                <a:cs typeface="+mn-lt"/>
              </a:rPr>
              <a:t>∝ (N</a:t>
            </a:r>
            <a:r>
              <a:rPr lang="en-US" sz="1100" baseline="-25000" dirty="0">
                <a:ea typeface="+mn-lt"/>
                <a:cs typeface="+mn-lt"/>
              </a:rPr>
              <a:t>α</a:t>
            </a:r>
            <a:r>
              <a:rPr lang="en-US" sz="1100" dirty="0">
                <a:ea typeface="+mn-lt"/>
                <a:cs typeface="+mn-lt"/>
              </a:rPr>
              <a:t> - N</a:t>
            </a:r>
            <a:r>
              <a:rPr lang="en-US" sz="1100" baseline="-25000" dirty="0">
                <a:ea typeface="+mn-lt"/>
                <a:cs typeface="+mn-lt"/>
              </a:rPr>
              <a:t>β</a:t>
            </a:r>
            <a:r>
              <a:rPr lang="en-US" sz="1100" dirty="0">
                <a:ea typeface="+mn-lt"/>
                <a:cs typeface="+mn-lt"/>
              </a:rPr>
              <a:t>) B</a:t>
            </a:r>
            <a:r>
              <a:rPr lang="en-US" sz="1100" baseline="-25000" dirty="0">
                <a:ea typeface="+mn-lt"/>
                <a:cs typeface="+mn-lt"/>
              </a:rPr>
              <a:t>0</a:t>
            </a:r>
            <a:endParaRPr lang="en-US" sz="1100" baseline="-25000" dirty="0">
              <a:cs typeface="Arial"/>
            </a:endParaRPr>
          </a:p>
        </p:txBody>
      </p:sp>
      <p:sp>
        <p:nvSpPr>
          <p:cNvPr id="23" name="TextBox 22">
            <a:extLst>
              <a:ext uri="{FF2B5EF4-FFF2-40B4-BE49-F238E27FC236}">
                <a16:creationId xmlns:a16="http://schemas.microsoft.com/office/drawing/2014/main" id="{B880C48F-34F5-F48E-37C7-FF159B5E8861}"/>
              </a:ext>
            </a:extLst>
          </p:cNvPr>
          <p:cNvSpPr txBox="1"/>
          <p:nvPr/>
        </p:nvSpPr>
        <p:spPr>
          <a:xfrm>
            <a:off x="4158154" y="3402723"/>
            <a:ext cx="202980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ea typeface="+mn-lt"/>
                <a:cs typeface="+mn-lt"/>
              </a:rPr>
              <a:t>(N</a:t>
            </a:r>
            <a:r>
              <a:rPr lang="en-US" sz="1100" baseline="-25000" dirty="0">
                <a:ea typeface="+mn-lt"/>
                <a:cs typeface="+mn-lt"/>
              </a:rPr>
              <a:t>α</a:t>
            </a:r>
            <a:r>
              <a:rPr lang="en-US" sz="1100" dirty="0">
                <a:ea typeface="+mn-lt"/>
                <a:cs typeface="+mn-lt"/>
              </a:rPr>
              <a:t> - N</a:t>
            </a:r>
            <a:r>
              <a:rPr lang="en-US" sz="1100" baseline="-25000" dirty="0">
                <a:ea typeface="+mn-lt"/>
                <a:cs typeface="+mn-lt"/>
              </a:rPr>
              <a:t>β</a:t>
            </a:r>
            <a:r>
              <a:rPr lang="en-US" sz="1100" dirty="0">
                <a:ea typeface="+mn-lt"/>
                <a:cs typeface="+mn-lt"/>
              </a:rPr>
              <a:t>) ~ (N γ ℏ B</a:t>
            </a:r>
            <a:r>
              <a:rPr lang="en-US" sz="1100" baseline="-25000" dirty="0">
                <a:ea typeface="+mn-lt"/>
                <a:cs typeface="+mn-lt"/>
              </a:rPr>
              <a:t>0</a:t>
            </a:r>
            <a:r>
              <a:rPr lang="en-US" sz="1100" dirty="0">
                <a:ea typeface="+mn-lt"/>
                <a:cs typeface="+mn-lt"/>
              </a:rPr>
              <a:t>) / (2 k T)</a:t>
            </a:r>
            <a:endParaRPr lang="en-US" sz="1100" dirty="0">
              <a:cs typeface="Arial"/>
            </a:endParaRPr>
          </a:p>
        </p:txBody>
      </p:sp>
      <p:sp>
        <p:nvSpPr>
          <p:cNvPr id="24" name="TextBox 23">
            <a:extLst>
              <a:ext uri="{FF2B5EF4-FFF2-40B4-BE49-F238E27FC236}">
                <a16:creationId xmlns:a16="http://schemas.microsoft.com/office/drawing/2014/main" id="{BED5D814-4FF1-BA7F-0EA1-3B7B970DAB54}"/>
              </a:ext>
            </a:extLst>
          </p:cNvPr>
          <p:cNvSpPr txBox="1"/>
          <p:nvPr/>
        </p:nvSpPr>
        <p:spPr>
          <a:xfrm>
            <a:off x="6503276" y="3402723"/>
            <a:ext cx="120211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ea typeface="+mn-lt"/>
                <a:cs typeface="+mn-lt"/>
              </a:rPr>
              <a:t>N = N</a:t>
            </a:r>
            <a:r>
              <a:rPr lang="en-US" sz="1100" baseline="-25000" dirty="0">
                <a:ea typeface="+mn-lt"/>
                <a:cs typeface="+mn-lt"/>
              </a:rPr>
              <a:t>α</a:t>
            </a:r>
            <a:r>
              <a:rPr lang="en-US" sz="1100" dirty="0">
                <a:ea typeface="+mn-lt"/>
                <a:cs typeface="+mn-lt"/>
              </a:rPr>
              <a:t> + N</a:t>
            </a:r>
            <a:r>
              <a:rPr lang="en-US" sz="1100" baseline="-25000" dirty="0">
                <a:ea typeface="+mn-lt"/>
                <a:cs typeface="+mn-lt"/>
              </a:rPr>
              <a:t>β</a:t>
            </a:r>
            <a:endParaRPr lang="en-US" sz="1100" dirty="0">
              <a:cs typeface="Arial"/>
            </a:endParaRPr>
          </a:p>
        </p:txBody>
      </p:sp>
      <p:sp>
        <p:nvSpPr>
          <p:cNvPr id="25" name="TextBox 24">
            <a:extLst>
              <a:ext uri="{FF2B5EF4-FFF2-40B4-BE49-F238E27FC236}">
                <a16:creationId xmlns:a16="http://schemas.microsoft.com/office/drawing/2014/main" id="{E80D9075-ADB5-1C04-A55D-6E614B028604}"/>
              </a:ext>
            </a:extLst>
          </p:cNvPr>
          <p:cNvSpPr txBox="1"/>
          <p:nvPr/>
        </p:nvSpPr>
        <p:spPr>
          <a:xfrm>
            <a:off x="3704894" y="3855982"/>
            <a:ext cx="5182913" cy="60016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100" b="1" dirty="0">
                <a:cs typeface="Arial"/>
              </a:rPr>
              <a:t>Decreasing T</a:t>
            </a:r>
            <a:r>
              <a:rPr lang="en-US" sz="1100" dirty="0">
                <a:cs typeface="Arial"/>
              </a:rPr>
              <a:t> increases the intensity by increasing the population difference</a:t>
            </a:r>
          </a:p>
          <a:p>
            <a:pPr marL="171450" indent="-171450">
              <a:buFont typeface="Arial"/>
              <a:buChar char="•"/>
            </a:pPr>
            <a:r>
              <a:rPr lang="en-US" sz="1100" dirty="0">
                <a:cs typeface="Arial"/>
              </a:rPr>
              <a:t>Intensity grows with the square of the applied </a:t>
            </a:r>
            <a:r>
              <a:rPr lang="en-US" sz="1100" b="1" dirty="0">
                <a:cs typeface="Arial"/>
              </a:rPr>
              <a:t>magnetic field</a:t>
            </a:r>
            <a:endParaRPr lang="en-US" b="1" dirty="0">
              <a:cs typeface="Arial"/>
            </a:endParaRPr>
          </a:p>
          <a:p>
            <a:pPr marL="171450" indent="-171450">
              <a:buFont typeface="Arial"/>
              <a:buChar char="•"/>
            </a:pPr>
            <a:r>
              <a:rPr lang="en-US" sz="1100" dirty="0">
                <a:cs typeface="Arial"/>
              </a:rPr>
              <a:t>Absorption from nuclei with </a:t>
            </a:r>
            <a:r>
              <a:rPr lang="en-US" sz="1100" b="1" dirty="0">
                <a:cs typeface="Arial"/>
              </a:rPr>
              <a:t>large </a:t>
            </a:r>
            <a:r>
              <a:rPr lang="en-US" sz="1100" b="1" dirty="0" err="1">
                <a:cs typeface="Arial"/>
              </a:rPr>
              <a:t>magnetogyric</a:t>
            </a:r>
            <a:r>
              <a:rPr lang="en-US" sz="1100" b="1" dirty="0">
                <a:cs typeface="Arial"/>
              </a:rPr>
              <a:t> ratios</a:t>
            </a:r>
            <a:r>
              <a:rPr lang="en-US" sz="1100" dirty="0">
                <a:cs typeface="Arial"/>
              </a:rPr>
              <a:t> are more intense</a:t>
            </a:r>
          </a:p>
        </p:txBody>
      </p:sp>
      <p:sp>
        <p:nvSpPr>
          <p:cNvPr id="27" name="TextBox 26">
            <a:extLst>
              <a:ext uri="{FF2B5EF4-FFF2-40B4-BE49-F238E27FC236}">
                <a16:creationId xmlns:a16="http://schemas.microsoft.com/office/drawing/2014/main" id="{2425DC82-BB4B-292F-A76D-DDCF482F09DC}"/>
              </a:ext>
            </a:extLst>
          </p:cNvPr>
          <p:cNvSpPr txBox="1"/>
          <p:nvPr/>
        </p:nvSpPr>
        <p:spPr>
          <a:xfrm>
            <a:off x="545884" y="761637"/>
            <a:ext cx="6497846" cy="300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How does NMR work?</a:t>
            </a:r>
            <a:endParaRPr lang="en-US" dirty="0"/>
          </a:p>
        </p:txBody>
      </p:sp>
      <p:sp>
        <p:nvSpPr>
          <p:cNvPr id="9" name="TextBox 8">
            <a:extLst>
              <a:ext uri="{FF2B5EF4-FFF2-40B4-BE49-F238E27FC236}">
                <a16:creationId xmlns:a16="http://schemas.microsoft.com/office/drawing/2014/main" id="{1D41E015-C46B-A0EC-AEF8-5278206BEC88}"/>
              </a:ext>
            </a:extLst>
          </p:cNvPr>
          <p:cNvSpPr txBox="1"/>
          <p:nvPr/>
        </p:nvSpPr>
        <p:spPr>
          <a:xfrm>
            <a:off x="3541987" y="-34815"/>
            <a:ext cx="516714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t>Atkins, P. W., De Paula, J., &amp; Keeler, J. (2023). </a:t>
            </a:r>
            <a:r>
              <a:rPr lang="en-US" sz="900" i="1"/>
              <a:t>Atkins' physical chemistry</a:t>
            </a:r>
            <a:r>
              <a:rPr lang="en-US" sz="900"/>
              <a:t>. Oxford university press.</a:t>
            </a:r>
          </a:p>
        </p:txBody>
      </p:sp>
    </p:spTree>
    <p:extLst>
      <p:ext uri="{BB962C8B-B14F-4D97-AF65-F5344CB8AC3E}">
        <p14:creationId xmlns:p14="http://schemas.microsoft.com/office/powerpoint/2010/main" val="29933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947EF-C714-1F7D-0330-8EA38DC71D18}"/>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7EF6E82E-348B-3235-A0CD-98E7BB1BDB38}"/>
              </a:ext>
            </a:extLst>
          </p:cNvPr>
          <p:cNvSpPr>
            <a:spLocks noGrp="1"/>
          </p:cNvSpPr>
          <p:nvPr>
            <p:ph type="ftr" sz="quarter" idx="11"/>
          </p:nvPr>
        </p:nvSpPr>
        <p:spPr/>
        <p:txBody>
          <a:bodyPr/>
          <a:lstStyle/>
          <a:p>
            <a:r>
              <a:rPr lang="en-US">
                <a:solidFill>
                  <a:srgbClr val="000000"/>
                </a:solidFill>
                <a:effectLst/>
                <a:latin typeface="Helvetica Neue" panose="02000503000000020004" pitchFamily="2" charset="0"/>
              </a:rPr>
              <a:t>ChE-701 / Section EDCH</a:t>
            </a:r>
          </a:p>
        </p:txBody>
      </p:sp>
      <p:sp>
        <p:nvSpPr>
          <p:cNvPr id="5" name="Espace réservé du numéro de diapositive 4">
            <a:extLst>
              <a:ext uri="{FF2B5EF4-FFF2-40B4-BE49-F238E27FC236}">
                <a16:creationId xmlns:a16="http://schemas.microsoft.com/office/drawing/2014/main" id="{92291EE0-96C4-4784-B2BC-AF69F215EDF1}"/>
              </a:ext>
            </a:extLst>
          </p:cNvPr>
          <p:cNvSpPr>
            <a:spLocks noGrp="1"/>
          </p:cNvSpPr>
          <p:nvPr>
            <p:ph type="sldNum" sz="quarter" idx="12"/>
          </p:nvPr>
        </p:nvSpPr>
        <p:spPr/>
        <p:txBody>
          <a:bodyPr/>
          <a:lstStyle/>
          <a:p>
            <a:fld id="{E1E1CD7C-2161-7D43-862E-CE4C333CD873}" type="slidenum">
              <a:rPr lang="en-US" smtClean="0"/>
              <a:pPr/>
              <a:t>21</a:t>
            </a:fld>
            <a:endParaRPr lang="en-US"/>
          </a:p>
        </p:txBody>
      </p:sp>
      <p:sp>
        <p:nvSpPr>
          <p:cNvPr id="13" name="Title 12">
            <a:extLst>
              <a:ext uri="{FF2B5EF4-FFF2-40B4-BE49-F238E27FC236}">
                <a16:creationId xmlns:a16="http://schemas.microsoft.com/office/drawing/2014/main" id="{FA9552CF-2EC6-8D41-34B8-4B92958A4EB8}"/>
              </a:ext>
            </a:extLst>
          </p:cNvPr>
          <p:cNvSpPr>
            <a:spLocks noGrp="1"/>
          </p:cNvSpPr>
          <p:nvPr>
            <p:ph type="title"/>
          </p:nvPr>
        </p:nvSpPr>
        <p:spPr>
          <a:xfrm>
            <a:off x="904875" y="196117"/>
            <a:ext cx="6251298" cy="417817"/>
          </a:xfrm>
        </p:spPr>
        <p:txBody>
          <a:bodyPr>
            <a:normAutofit fontScale="90000"/>
          </a:bodyPr>
          <a:lstStyle/>
          <a:p>
            <a:r>
              <a:rPr lang="en-US">
                <a:latin typeface="Franklin Gothic Demi Cond"/>
                <a:cs typeface="Arial"/>
              </a:rPr>
              <a:t>NMR</a:t>
            </a:r>
            <a:endParaRPr lang="en-US"/>
          </a:p>
        </p:txBody>
      </p:sp>
      <p:sp>
        <p:nvSpPr>
          <p:cNvPr id="2" name="Espace réservé de la date 2">
            <a:extLst>
              <a:ext uri="{FF2B5EF4-FFF2-40B4-BE49-F238E27FC236}">
                <a16:creationId xmlns:a16="http://schemas.microsoft.com/office/drawing/2014/main" id="{450862E9-F7AF-FE33-D7CD-367417DDA760}"/>
              </a:ext>
            </a:extLst>
          </p:cNvPr>
          <p:cNvSpPr>
            <a:spLocks noGrp="1"/>
          </p:cNvSpPr>
          <p:nvPr>
            <p:ph type="dt" sz="half" idx="10"/>
          </p:nvPr>
        </p:nvSpPr>
        <p:spPr>
          <a:xfrm rot="16200000">
            <a:off x="-1221413" y="2778452"/>
            <a:ext cx="3341052" cy="911524"/>
          </a:xfrm>
        </p:spPr>
        <p:txBody>
          <a:bodyPr/>
          <a:lstStyle/>
          <a:p>
            <a:r>
              <a:rPr lang="en-US" dirty="0"/>
              <a:t>NMR</a:t>
            </a:r>
          </a:p>
        </p:txBody>
      </p:sp>
      <p:sp>
        <p:nvSpPr>
          <p:cNvPr id="8" name="TextBox 7">
            <a:extLst>
              <a:ext uri="{FF2B5EF4-FFF2-40B4-BE49-F238E27FC236}">
                <a16:creationId xmlns:a16="http://schemas.microsoft.com/office/drawing/2014/main" id="{F991C6F4-FE0A-2024-80E0-8C972C0C3BAE}"/>
              </a:ext>
            </a:extLst>
          </p:cNvPr>
          <p:cNvSpPr txBox="1"/>
          <p:nvPr/>
        </p:nvSpPr>
        <p:spPr>
          <a:xfrm>
            <a:off x="673837" y="572122"/>
            <a:ext cx="8148697" cy="39857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100" dirty="0">
                <a:cs typeface="Arial"/>
              </a:rPr>
              <a:t>Nuclear magnetic moments interacts with </a:t>
            </a:r>
            <a:r>
              <a:rPr lang="en-US" sz="1100" b="1" dirty="0">
                <a:cs typeface="Arial"/>
              </a:rPr>
              <a:t>local</a:t>
            </a:r>
            <a:r>
              <a:rPr lang="en-US" sz="1100" dirty="0">
                <a:cs typeface="Arial"/>
              </a:rPr>
              <a:t> </a:t>
            </a:r>
            <a:r>
              <a:rPr lang="en-US" sz="1100" b="1" dirty="0">
                <a:cs typeface="Arial"/>
              </a:rPr>
              <a:t>magnetic fields</a:t>
            </a:r>
            <a:endParaRPr lang="en-US" sz="1100" dirty="0">
              <a:cs typeface="Arial"/>
            </a:endParaRPr>
          </a:p>
          <a:p>
            <a:pPr marL="285750" indent="-285750">
              <a:buFont typeface="Arial"/>
              <a:buChar char="•"/>
            </a:pPr>
            <a:endParaRPr lang="en-US" sz="1100" dirty="0">
              <a:cs typeface="Arial"/>
            </a:endParaRPr>
          </a:p>
          <a:p>
            <a:pPr marL="285750" indent="-285750">
              <a:buFont typeface="Arial"/>
              <a:buChar char="•"/>
            </a:pPr>
            <a:r>
              <a:rPr lang="en-US" sz="1100" dirty="0">
                <a:cs typeface="Arial"/>
              </a:rPr>
              <a:t>The local field is different from the applied field as the </a:t>
            </a:r>
            <a:r>
              <a:rPr lang="en-US" sz="1100" b="1" dirty="0">
                <a:cs typeface="Arial"/>
              </a:rPr>
              <a:t>external field induces circulation of electronic currents</a:t>
            </a:r>
            <a:r>
              <a:rPr lang="en-US" sz="1100" dirty="0">
                <a:cs typeface="Arial"/>
              </a:rPr>
              <a:t> which generate additional magnetic field  </a:t>
            </a:r>
            <a:r>
              <a:rPr lang="en-US" sz="1100" dirty="0" err="1">
                <a:cs typeface="Arial"/>
              </a:rPr>
              <a:t>δB</a:t>
            </a:r>
            <a:r>
              <a:rPr lang="en-US" sz="1100" dirty="0">
                <a:cs typeface="Arial"/>
              </a:rPr>
              <a:t> at the nuclei</a:t>
            </a:r>
          </a:p>
          <a:p>
            <a:pPr marL="285750" indent="-285750">
              <a:buFont typeface="Arial"/>
              <a:buChar char="•"/>
            </a:pPr>
            <a:endParaRPr lang="en-US" sz="1100" dirty="0">
              <a:cs typeface="Arial"/>
            </a:endParaRPr>
          </a:p>
          <a:p>
            <a:pPr marL="285750" indent="-285750">
              <a:buFont typeface="Arial"/>
              <a:buChar char="•"/>
            </a:pPr>
            <a:endParaRPr lang="en-US" sz="1100" dirty="0">
              <a:cs typeface="Arial"/>
            </a:endParaRPr>
          </a:p>
          <a:p>
            <a:pPr marL="285750" indent="-285750">
              <a:buFont typeface="Arial"/>
              <a:buChar char="•"/>
            </a:pPr>
            <a:endParaRPr lang="en-US" sz="1100" dirty="0">
              <a:cs typeface="Arial"/>
            </a:endParaRPr>
          </a:p>
          <a:p>
            <a:pPr marL="285750" indent="-285750">
              <a:buFont typeface="Arial"/>
              <a:buChar char="•"/>
            </a:pPr>
            <a:r>
              <a:rPr lang="en-US" sz="1100" dirty="0">
                <a:cs typeface="Arial"/>
              </a:rPr>
              <a:t>The (dimensionless) quantity σ is called </a:t>
            </a:r>
            <a:r>
              <a:rPr lang="en-US" sz="1100" b="1" dirty="0">
                <a:cs typeface="Arial"/>
              </a:rPr>
              <a:t>shielding constant</a:t>
            </a:r>
            <a:r>
              <a:rPr lang="en-US" sz="1100" dirty="0">
                <a:cs typeface="Arial"/>
              </a:rPr>
              <a:t>.</a:t>
            </a:r>
          </a:p>
          <a:p>
            <a:pPr marL="285750" indent="-285750">
              <a:buFont typeface="Arial"/>
              <a:buChar char="•"/>
            </a:pPr>
            <a:endParaRPr lang="en-US" sz="1100" dirty="0">
              <a:cs typeface="Arial"/>
            </a:endParaRPr>
          </a:p>
          <a:p>
            <a:pPr marL="285750" indent="-285750">
              <a:buFont typeface="Arial"/>
              <a:buChar char="•"/>
            </a:pPr>
            <a:r>
              <a:rPr lang="en-US" sz="1100" dirty="0">
                <a:cs typeface="Arial"/>
              </a:rPr>
              <a:t>We expect </a:t>
            </a:r>
            <a:r>
              <a:rPr lang="en-US" sz="1100" u="sng" dirty="0">
                <a:cs typeface="Arial"/>
              </a:rPr>
              <a:t>different chemical groups</a:t>
            </a:r>
            <a:r>
              <a:rPr lang="en-US" sz="1100" dirty="0">
                <a:cs typeface="Arial"/>
              </a:rPr>
              <a:t> to </a:t>
            </a:r>
            <a:r>
              <a:rPr lang="en-US" sz="1100" u="sng" dirty="0">
                <a:cs typeface="Arial"/>
              </a:rPr>
              <a:t>have different σ</a:t>
            </a:r>
            <a:r>
              <a:rPr lang="en-US" sz="1100" dirty="0">
                <a:cs typeface="Arial"/>
              </a:rPr>
              <a:t> because their electronic structure near the nucleus is different</a:t>
            </a:r>
          </a:p>
          <a:p>
            <a:pPr marL="285750" indent="-285750">
              <a:buFont typeface="Arial"/>
              <a:buChar char="•"/>
            </a:pPr>
            <a:endParaRPr lang="en-US" sz="1100" dirty="0">
              <a:cs typeface="Arial"/>
            </a:endParaRPr>
          </a:p>
          <a:p>
            <a:pPr marL="285750" indent="-285750">
              <a:buFont typeface="Arial"/>
              <a:buChar char="•"/>
            </a:pPr>
            <a:r>
              <a:rPr lang="en-US" sz="1100" dirty="0">
                <a:cs typeface="Arial"/>
              </a:rPr>
              <a:t>If we refer the shielding </a:t>
            </a:r>
            <a:r>
              <a:rPr lang="en-US" sz="1100" dirty="0">
                <a:ea typeface="+mn-lt"/>
                <a:cs typeface="+mn-lt"/>
              </a:rPr>
              <a:t>constant σ with respect to a reference standard σ</a:t>
            </a:r>
            <a:r>
              <a:rPr lang="en-US" sz="1100" baseline="-25000" dirty="0">
                <a:ea typeface="+mn-lt"/>
                <a:cs typeface="+mn-lt"/>
              </a:rPr>
              <a:t>0</a:t>
            </a:r>
            <a:r>
              <a:rPr lang="en-US" sz="1100" dirty="0">
                <a:ea typeface="+mn-lt"/>
                <a:cs typeface="+mn-lt"/>
              </a:rPr>
              <a:t>, we can define the </a:t>
            </a:r>
            <a:r>
              <a:rPr lang="en-US" sz="1100" b="1" dirty="0">
                <a:ea typeface="+mn-lt"/>
                <a:cs typeface="+mn-lt"/>
              </a:rPr>
              <a:t>chemical shift </a:t>
            </a:r>
            <a:r>
              <a:rPr lang="en-US" sz="1100" dirty="0">
                <a:ea typeface="+mn-lt"/>
                <a:cs typeface="+mn-lt"/>
              </a:rPr>
              <a:t>as</a:t>
            </a:r>
          </a:p>
          <a:p>
            <a:pPr marL="285750" indent="-285750">
              <a:buFont typeface="Arial"/>
              <a:buChar char="•"/>
            </a:pPr>
            <a:endParaRPr lang="en-US" sz="1100" dirty="0">
              <a:ea typeface="+mn-lt"/>
              <a:cs typeface="+mn-lt"/>
            </a:endParaRPr>
          </a:p>
          <a:p>
            <a:endParaRPr lang="en-US" sz="1100" dirty="0">
              <a:ea typeface="+mn-lt"/>
              <a:cs typeface="+mn-lt"/>
            </a:endParaRPr>
          </a:p>
          <a:p>
            <a:pPr marL="285750" indent="-285750">
              <a:buFont typeface="Arial"/>
              <a:buChar char="•"/>
            </a:pPr>
            <a:endParaRPr lang="en-US" sz="1100" dirty="0">
              <a:ea typeface="+mn-lt"/>
              <a:cs typeface="+mn-lt"/>
            </a:endParaRPr>
          </a:p>
          <a:p>
            <a:pPr marL="285750" indent="-285750">
              <a:buFont typeface="Arial"/>
              <a:buChar char="•"/>
            </a:pPr>
            <a:r>
              <a:rPr lang="en-US" sz="1100" dirty="0">
                <a:ea typeface="+mn-lt"/>
                <a:cs typeface="+mn-lt"/>
              </a:rPr>
              <a:t>Nuclei with large chemical shift are said to be strongly </a:t>
            </a:r>
            <a:r>
              <a:rPr lang="en-US" sz="1100" b="1" err="1">
                <a:ea typeface="+mn-lt"/>
                <a:cs typeface="+mn-lt"/>
              </a:rPr>
              <a:t>deshielded</a:t>
            </a:r>
            <a:endParaRPr lang="en-US" sz="1100" b="1">
              <a:ea typeface="+mn-lt"/>
              <a:cs typeface="+mn-lt"/>
            </a:endParaRPr>
          </a:p>
          <a:p>
            <a:pPr marL="285750" indent="-285750">
              <a:buFont typeface="Arial"/>
              <a:buChar char="•"/>
            </a:pPr>
            <a:endParaRPr lang="en-US" sz="1100" b="1" dirty="0">
              <a:ea typeface="+mn-lt"/>
              <a:cs typeface="+mn-lt"/>
            </a:endParaRPr>
          </a:p>
          <a:p>
            <a:pPr marL="285750" indent="-285750">
              <a:buFont typeface="Arial"/>
              <a:buChar char="•"/>
            </a:pPr>
            <a:r>
              <a:rPr lang="en-US" sz="1100">
                <a:ea typeface="+mn-lt"/>
                <a:cs typeface="+mn-lt"/>
              </a:rPr>
              <a:t>Example CH</a:t>
            </a:r>
            <a:r>
              <a:rPr lang="en-US" sz="1100" baseline="-25000">
                <a:ea typeface="+mn-lt"/>
                <a:cs typeface="+mn-lt"/>
              </a:rPr>
              <a:t>3</a:t>
            </a:r>
            <a:r>
              <a:rPr lang="en-US" sz="1100">
                <a:ea typeface="+mn-lt"/>
                <a:cs typeface="+mn-lt"/>
              </a:rPr>
              <a:t>CH</a:t>
            </a:r>
            <a:r>
              <a:rPr lang="en-US" sz="1100" baseline="-25000">
                <a:ea typeface="+mn-lt"/>
                <a:cs typeface="+mn-lt"/>
              </a:rPr>
              <a:t>2</a:t>
            </a:r>
            <a:r>
              <a:rPr lang="en-US" sz="1100">
                <a:ea typeface="+mn-lt"/>
                <a:cs typeface="+mn-lt"/>
              </a:rPr>
              <a:t>OH: the O atom reduces the electron density of the closest OH proton. </a:t>
            </a:r>
            <a:br>
              <a:rPr lang="en-US" sz="1100" dirty="0">
                <a:ea typeface="+mn-lt"/>
                <a:cs typeface="+mn-lt"/>
              </a:rPr>
            </a:br>
            <a:r>
              <a:rPr lang="en-US" sz="1100">
                <a:ea typeface="+mn-lt"/>
                <a:cs typeface="+mn-lt"/>
              </a:rPr>
              <a:t>As a result, this proton exhibit a larger δ (more deshielding) as compared to the </a:t>
            </a:r>
            <a:br>
              <a:rPr lang="en-US" sz="1100" dirty="0">
                <a:ea typeface="+mn-lt"/>
                <a:cs typeface="+mn-lt"/>
              </a:rPr>
            </a:br>
            <a:r>
              <a:rPr lang="en-US" sz="1100">
                <a:ea typeface="+mn-lt"/>
                <a:cs typeface="+mn-lt"/>
              </a:rPr>
              <a:t>methyl protons that are further away from the oxygen (less deshielding).</a:t>
            </a:r>
          </a:p>
          <a:p>
            <a:pPr marL="285750" indent="-285750">
              <a:buFont typeface="Arial"/>
              <a:buChar char="•"/>
            </a:pPr>
            <a:endParaRPr lang="en-US" sz="1100" dirty="0">
              <a:ea typeface="+mn-lt"/>
              <a:cs typeface="+mn-lt"/>
            </a:endParaRPr>
          </a:p>
          <a:p>
            <a:pPr marL="285750" indent="-285750">
              <a:buFont typeface="Arial"/>
              <a:buChar char="•"/>
            </a:pPr>
            <a:r>
              <a:rPr lang="en-US" sz="1100">
                <a:ea typeface="+mn-lt"/>
                <a:cs typeface="+mn-lt"/>
              </a:rPr>
              <a:t>Example benzene ring: protons attached to the ring are deshielded, </a:t>
            </a:r>
            <a:br>
              <a:rPr lang="en-US" sz="1100" dirty="0">
                <a:ea typeface="+mn-lt"/>
                <a:cs typeface="+mn-lt"/>
              </a:rPr>
            </a:br>
            <a:r>
              <a:rPr lang="en-US" sz="1100">
                <a:ea typeface="+mn-lt"/>
                <a:cs typeface="+mn-lt"/>
              </a:rPr>
              <a:t>the hydrogen above the ring is shielded.</a:t>
            </a:r>
            <a:endParaRPr lang="en-US" sz="1100" dirty="0">
              <a:ea typeface="+mn-lt"/>
              <a:cs typeface="+mn-lt"/>
            </a:endParaRPr>
          </a:p>
        </p:txBody>
      </p:sp>
      <p:sp>
        <p:nvSpPr>
          <p:cNvPr id="10" name="TextBox 9">
            <a:extLst>
              <a:ext uri="{FF2B5EF4-FFF2-40B4-BE49-F238E27FC236}">
                <a16:creationId xmlns:a16="http://schemas.microsoft.com/office/drawing/2014/main" id="{5A59BC46-66AF-9938-8B8A-B0837A618C2E}"/>
              </a:ext>
            </a:extLst>
          </p:cNvPr>
          <p:cNvSpPr txBox="1"/>
          <p:nvPr/>
        </p:nvSpPr>
        <p:spPr>
          <a:xfrm>
            <a:off x="3826043" y="1374608"/>
            <a:ext cx="1112922" cy="307777"/>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cs typeface="Arial"/>
              </a:rPr>
              <a:t>ΔB = </a:t>
            </a:r>
            <a:r>
              <a:rPr lang="en-US" sz="1400" dirty="0">
                <a:ea typeface="+mn-lt"/>
                <a:cs typeface="+mn-lt"/>
              </a:rPr>
              <a:t>- σ B</a:t>
            </a:r>
            <a:r>
              <a:rPr lang="en-US" sz="1400" baseline="-25000" dirty="0">
                <a:ea typeface="+mn-lt"/>
                <a:cs typeface="+mn-lt"/>
              </a:rPr>
              <a:t>0</a:t>
            </a:r>
            <a:r>
              <a:rPr lang="en-US" sz="1400" dirty="0">
                <a:ea typeface="+mn-lt"/>
                <a:cs typeface="+mn-lt"/>
              </a:rPr>
              <a:t> </a:t>
            </a:r>
            <a:endParaRPr lang="en-US" dirty="0"/>
          </a:p>
        </p:txBody>
      </p:sp>
      <p:sp>
        <p:nvSpPr>
          <p:cNvPr id="11" name="TextBox 10">
            <a:extLst>
              <a:ext uri="{FF2B5EF4-FFF2-40B4-BE49-F238E27FC236}">
                <a16:creationId xmlns:a16="http://schemas.microsoft.com/office/drawing/2014/main" id="{261675B9-083F-200F-C4CC-21F7209C7D56}"/>
              </a:ext>
            </a:extLst>
          </p:cNvPr>
          <p:cNvSpPr txBox="1"/>
          <p:nvPr/>
        </p:nvSpPr>
        <p:spPr>
          <a:xfrm>
            <a:off x="3826110" y="2743821"/>
            <a:ext cx="1597502" cy="307777"/>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cs typeface="Arial"/>
              </a:rPr>
              <a:t>δ = (σ</a:t>
            </a:r>
            <a:r>
              <a:rPr lang="en-US" sz="1400" baseline="-25000" dirty="0">
                <a:cs typeface="Arial"/>
              </a:rPr>
              <a:t>0</a:t>
            </a:r>
            <a:r>
              <a:rPr lang="en-US" sz="1400" dirty="0">
                <a:cs typeface="Arial"/>
              </a:rPr>
              <a:t> - σ) x 10</a:t>
            </a:r>
            <a:r>
              <a:rPr lang="en-US" sz="1400" baseline="30000" dirty="0">
                <a:cs typeface="Arial"/>
              </a:rPr>
              <a:t>6</a:t>
            </a:r>
            <a:endParaRPr lang="en-US" baseline="30000" dirty="0">
              <a:cs typeface="Arial"/>
            </a:endParaRPr>
          </a:p>
        </p:txBody>
      </p:sp>
      <p:pic>
        <p:nvPicPr>
          <p:cNvPr id="14" name="Picture 13" descr="A graph of chemical formulas&#10;&#10;AI-generated content may be incorrect.">
            <a:extLst>
              <a:ext uri="{FF2B5EF4-FFF2-40B4-BE49-F238E27FC236}">
                <a16:creationId xmlns:a16="http://schemas.microsoft.com/office/drawing/2014/main" id="{DCD7D3FF-99D8-0A2C-4334-A2B957910F6E}"/>
              </a:ext>
            </a:extLst>
          </p:cNvPr>
          <p:cNvPicPr>
            <a:picLocks noChangeAspect="1"/>
          </p:cNvPicPr>
          <p:nvPr/>
        </p:nvPicPr>
        <p:blipFill>
          <a:blip r:embed="rId3"/>
          <a:stretch>
            <a:fillRect/>
          </a:stretch>
        </p:blipFill>
        <p:spPr>
          <a:xfrm>
            <a:off x="6861761" y="2675773"/>
            <a:ext cx="2031833" cy="2456948"/>
          </a:xfrm>
          <a:prstGeom prst="rect">
            <a:avLst/>
          </a:prstGeom>
        </p:spPr>
      </p:pic>
      <p:pic>
        <p:nvPicPr>
          <p:cNvPr id="15" name="Picture 14" descr="A diagram of a ring current and magnetic field&#10;&#10;AI-generated content may be incorrect.">
            <a:extLst>
              <a:ext uri="{FF2B5EF4-FFF2-40B4-BE49-F238E27FC236}">
                <a16:creationId xmlns:a16="http://schemas.microsoft.com/office/drawing/2014/main" id="{B441CB58-19C7-3BB3-1D81-B605C2B96303}"/>
              </a:ext>
            </a:extLst>
          </p:cNvPr>
          <p:cNvPicPr>
            <a:picLocks noChangeAspect="1"/>
          </p:cNvPicPr>
          <p:nvPr/>
        </p:nvPicPr>
        <p:blipFill>
          <a:blip r:embed="rId4"/>
          <a:stretch>
            <a:fillRect/>
          </a:stretch>
        </p:blipFill>
        <p:spPr>
          <a:xfrm>
            <a:off x="5303169" y="4086475"/>
            <a:ext cx="1347036" cy="1043239"/>
          </a:xfrm>
          <a:prstGeom prst="rect">
            <a:avLst/>
          </a:prstGeom>
        </p:spPr>
      </p:pic>
      <p:sp>
        <p:nvSpPr>
          <p:cNvPr id="6" name="TextBox 5">
            <a:extLst>
              <a:ext uri="{FF2B5EF4-FFF2-40B4-BE49-F238E27FC236}">
                <a16:creationId xmlns:a16="http://schemas.microsoft.com/office/drawing/2014/main" id="{ABCE7B17-145B-4A8A-A251-3BA9E11E3AB2}"/>
              </a:ext>
            </a:extLst>
          </p:cNvPr>
          <p:cNvSpPr txBox="1"/>
          <p:nvPr/>
        </p:nvSpPr>
        <p:spPr>
          <a:xfrm>
            <a:off x="3541987" y="-34815"/>
            <a:ext cx="516714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t>Atkins, P. W., De Paula, J., &amp; Keeler, J. (2023). </a:t>
            </a:r>
            <a:r>
              <a:rPr lang="en-US" sz="900" i="1"/>
              <a:t>Atkins' physical chemistry</a:t>
            </a:r>
            <a:r>
              <a:rPr lang="en-US" sz="900"/>
              <a:t>. Oxford university press.</a:t>
            </a:r>
          </a:p>
        </p:txBody>
      </p:sp>
    </p:spTree>
    <p:extLst>
      <p:ext uri="{BB962C8B-B14F-4D97-AF65-F5344CB8AC3E}">
        <p14:creationId xmlns:p14="http://schemas.microsoft.com/office/powerpoint/2010/main" val="75207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A1B4F-1F74-B9A0-B067-EC5A67EBF1BF}"/>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BC2AFB19-10D1-B79E-4044-3EC1C7771AAA}"/>
              </a:ext>
            </a:extLst>
          </p:cNvPr>
          <p:cNvSpPr>
            <a:spLocks noGrp="1"/>
          </p:cNvSpPr>
          <p:nvPr>
            <p:ph type="ftr" sz="quarter" idx="11"/>
          </p:nvPr>
        </p:nvSpPr>
        <p:spPr/>
        <p:txBody>
          <a:bodyPr/>
          <a:lstStyle/>
          <a:p>
            <a:r>
              <a:rPr lang="en-US">
                <a:solidFill>
                  <a:srgbClr val="000000"/>
                </a:solidFill>
                <a:effectLst/>
                <a:latin typeface="Helvetica Neue" panose="02000503000000020004" pitchFamily="2" charset="0"/>
              </a:rPr>
              <a:t>ChE-701 / Section EDCH</a:t>
            </a:r>
          </a:p>
        </p:txBody>
      </p:sp>
      <p:sp>
        <p:nvSpPr>
          <p:cNvPr id="5" name="Espace réservé du numéro de diapositive 4">
            <a:extLst>
              <a:ext uri="{FF2B5EF4-FFF2-40B4-BE49-F238E27FC236}">
                <a16:creationId xmlns:a16="http://schemas.microsoft.com/office/drawing/2014/main" id="{855A4CF9-A0A6-04B6-F9F0-E25E86762A6B}"/>
              </a:ext>
            </a:extLst>
          </p:cNvPr>
          <p:cNvSpPr>
            <a:spLocks noGrp="1"/>
          </p:cNvSpPr>
          <p:nvPr>
            <p:ph type="sldNum" sz="quarter" idx="12"/>
          </p:nvPr>
        </p:nvSpPr>
        <p:spPr/>
        <p:txBody>
          <a:bodyPr/>
          <a:lstStyle/>
          <a:p>
            <a:fld id="{E1E1CD7C-2161-7D43-862E-CE4C333CD873}" type="slidenum">
              <a:rPr lang="en-US" smtClean="0"/>
              <a:pPr/>
              <a:t>22</a:t>
            </a:fld>
            <a:endParaRPr lang="en-US"/>
          </a:p>
        </p:txBody>
      </p:sp>
      <p:sp>
        <p:nvSpPr>
          <p:cNvPr id="13" name="Title 12">
            <a:extLst>
              <a:ext uri="{FF2B5EF4-FFF2-40B4-BE49-F238E27FC236}">
                <a16:creationId xmlns:a16="http://schemas.microsoft.com/office/drawing/2014/main" id="{74559085-9EF7-D1A0-3BF1-83619CA55E2E}"/>
              </a:ext>
            </a:extLst>
          </p:cNvPr>
          <p:cNvSpPr>
            <a:spLocks noGrp="1"/>
          </p:cNvSpPr>
          <p:nvPr>
            <p:ph type="title"/>
          </p:nvPr>
        </p:nvSpPr>
        <p:spPr>
          <a:xfrm>
            <a:off x="904875" y="196117"/>
            <a:ext cx="6251298" cy="417817"/>
          </a:xfrm>
        </p:spPr>
        <p:txBody>
          <a:bodyPr>
            <a:normAutofit fontScale="90000"/>
          </a:bodyPr>
          <a:lstStyle/>
          <a:p>
            <a:r>
              <a:rPr lang="en-US">
                <a:latin typeface="Franklin Gothic Demi Cond"/>
                <a:cs typeface="Arial"/>
              </a:rPr>
              <a:t>NMR</a:t>
            </a:r>
            <a:endParaRPr lang="en-US"/>
          </a:p>
        </p:txBody>
      </p:sp>
      <p:sp>
        <p:nvSpPr>
          <p:cNvPr id="2" name="Espace réservé de la date 2">
            <a:extLst>
              <a:ext uri="{FF2B5EF4-FFF2-40B4-BE49-F238E27FC236}">
                <a16:creationId xmlns:a16="http://schemas.microsoft.com/office/drawing/2014/main" id="{85DF73BB-3955-B713-7A76-0D08D38E4AAF}"/>
              </a:ext>
            </a:extLst>
          </p:cNvPr>
          <p:cNvSpPr>
            <a:spLocks noGrp="1"/>
          </p:cNvSpPr>
          <p:nvPr>
            <p:ph type="dt" sz="half" idx="10"/>
          </p:nvPr>
        </p:nvSpPr>
        <p:spPr>
          <a:xfrm rot="16200000">
            <a:off x="-1221413" y="2778452"/>
            <a:ext cx="3341052" cy="911524"/>
          </a:xfrm>
        </p:spPr>
        <p:txBody>
          <a:bodyPr/>
          <a:lstStyle/>
          <a:p>
            <a:r>
              <a:rPr lang="en-US" dirty="0"/>
              <a:t>NMR</a:t>
            </a:r>
          </a:p>
        </p:txBody>
      </p:sp>
      <p:pic>
        <p:nvPicPr>
          <p:cNvPr id="3" name="Picture 2" descr="Fig. 1">
            <a:extLst>
              <a:ext uri="{FF2B5EF4-FFF2-40B4-BE49-F238E27FC236}">
                <a16:creationId xmlns:a16="http://schemas.microsoft.com/office/drawing/2014/main" id="{F8F3BED2-6CFB-1811-06DE-ADBCF4C976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508" t="36374" r="32895" b="37658"/>
          <a:stretch/>
        </p:blipFill>
        <p:spPr bwMode="auto">
          <a:xfrm>
            <a:off x="1313843" y="2556852"/>
            <a:ext cx="2214282" cy="133574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5CEDA7F-14A4-D2A2-6B51-58552C96C0DA}"/>
              </a:ext>
            </a:extLst>
          </p:cNvPr>
          <p:cNvGrpSpPr/>
          <p:nvPr/>
        </p:nvGrpSpPr>
        <p:grpSpPr>
          <a:xfrm>
            <a:off x="1375955" y="730479"/>
            <a:ext cx="2090058" cy="1807029"/>
            <a:chOff x="1140271" y="743676"/>
            <a:chExt cx="2090058" cy="1807029"/>
          </a:xfrm>
        </p:grpSpPr>
        <p:pic>
          <p:nvPicPr>
            <p:cNvPr id="1026" name="Picture 2" descr="Fig. 1">
              <a:extLst>
                <a:ext uri="{FF2B5EF4-FFF2-40B4-BE49-F238E27FC236}">
                  <a16:creationId xmlns:a16="http://schemas.microsoft.com/office/drawing/2014/main" id="{D679F27B-1662-0FC6-5526-A59A86E6B9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628" r="34604" b="64868"/>
            <a:stretch/>
          </p:blipFill>
          <p:spPr bwMode="auto">
            <a:xfrm>
              <a:off x="1140271" y="743676"/>
              <a:ext cx="2090058" cy="180702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6860B20-5075-2D4F-A3B1-8FFA5AFBBDCD}"/>
                </a:ext>
              </a:extLst>
            </p:cNvPr>
            <p:cNvSpPr/>
            <p:nvPr/>
          </p:nvSpPr>
          <p:spPr>
            <a:xfrm>
              <a:off x="1140271" y="743676"/>
              <a:ext cx="168576" cy="1527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a:extLst>
              <a:ext uri="{FF2B5EF4-FFF2-40B4-BE49-F238E27FC236}">
                <a16:creationId xmlns:a16="http://schemas.microsoft.com/office/drawing/2014/main" id="{032A68F7-8707-9796-7E80-B064F02C559F}"/>
              </a:ext>
            </a:extLst>
          </p:cNvPr>
          <p:cNvSpPr txBox="1"/>
          <p:nvPr/>
        </p:nvSpPr>
        <p:spPr>
          <a:xfrm>
            <a:off x="693877" y="3955865"/>
            <a:ext cx="3454214" cy="461665"/>
          </a:xfrm>
          <a:prstGeom prst="rect">
            <a:avLst/>
          </a:prstGeom>
          <a:noFill/>
        </p:spPr>
        <p:txBody>
          <a:bodyPr wrap="square">
            <a:spAutoFit/>
          </a:bodyPr>
          <a:lstStyle/>
          <a:p>
            <a:r>
              <a:rPr lang="en-GB" sz="1200" b="1" dirty="0"/>
              <a:t>Chemical shift of the resonance signal of CA </a:t>
            </a:r>
            <a:r>
              <a:rPr lang="en-GB" sz="1200" dirty="0"/>
              <a:t>Hydrogen bond formation N=C–OH⋯I</a:t>
            </a:r>
            <a:r>
              <a:rPr lang="en-GB" sz="1200" baseline="30000" dirty="0"/>
              <a:t>−</a:t>
            </a:r>
            <a:endParaRPr lang="en-GB" sz="1200" dirty="0"/>
          </a:p>
        </p:txBody>
      </p:sp>
      <p:sp>
        <p:nvSpPr>
          <p:cNvPr id="17" name="TextBox 16">
            <a:extLst>
              <a:ext uri="{FF2B5EF4-FFF2-40B4-BE49-F238E27FC236}">
                <a16:creationId xmlns:a16="http://schemas.microsoft.com/office/drawing/2014/main" id="{035C907D-3528-DFC4-95AB-3C9D2766350B}"/>
              </a:ext>
            </a:extLst>
          </p:cNvPr>
          <p:cNvSpPr txBox="1"/>
          <p:nvPr/>
        </p:nvSpPr>
        <p:spPr>
          <a:xfrm>
            <a:off x="693877" y="4491952"/>
            <a:ext cx="3454214" cy="461665"/>
          </a:xfrm>
          <a:prstGeom prst="rect">
            <a:avLst/>
          </a:prstGeom>
          <a:noFill/>
        </p:spPr>
        <p:txBody>
          <a:bodyPr wrap="square">
            <a:spAutoFit/>
          </a:bodyPr>
          <a:lstStyle/>
          <a:p>
            <a:r>
              <a:rPr lang="en-GB" sz="1200" b="1" dirty="0"/>
              <a:t>The broad resonance signal of SnI</a:t>
            </a:r>
            <a:r>
              <a:rPr lang="en-GB" sz="1200" b="1" baseline="-25000" dirty="0"/>
              <a:t>2</a:t>
            </a:r>
            <a:r>
              <a:rPr lang="en-GB" sz="1200" b="1" dirty="0"/>
              <a:t>-CA</a:t>
            </a:r>
            <a:br>
              <a:rPr lang="en-GB" sz="1200" dirty="0"/>
            </a:br>
            <a:r>
              <a:rPr lang="en-GB" sz="1200" dirty="0"/>
              <a:t>CA is immobilized by the N=C–OH⋯I</a:t>
            </a:r>
            <a:r>
              <a:rPr lang="en-GB" sz="1200" baseline="30000" dirty="0"/>
              <a:t>−</a:t>
            </a:r>
            <a:endParaRPr lang="en-GB" sz="1200" dirty="0"/>
          </a:p>
        </p:txBody>
      </p:sp>
      <p:sp>
        <p:nvSpPr>
          <p:cNvPr id="8" name="TextBox 7">
            <a:extLst>
              <a:ext uri="{FF2B5EF4-FFF2-40B4-BE49-F238E27FC236}">
                <a16:creationId xmlns:a16="http://schemas.microsoft.com/office/drawing/2014/main" id="{EE35E069-89FC-7ECB-5435-2149D18CDB0F}"/>
              </a:ext>
            </a:extLst>
          </p:cNvPr>
          <p:cNvSpPr txBox="1"/>
          <p:nvPr/>
        </p:nvSpPr>
        <p:spPr>
          <a:xfrm>
            <a:off x="5925722" y="104259"/>
            <a:ext cx="2385688" cy="338554"/>
          </a:xfrm>
          <a:prstGeom prst="rect">
            <a:avLst/>
          </a:prstGeom>
          <a:noFill/>
        </p:spPr>
        <p:txBody>
          <a:bodyPr wrap="square">
            <a:spAutoFit/>
          </a:bodyPr>
          <a:lstStyle/>
          <a:p>
            <a:r>
              <a:rPr lang="en-GB" sz="800" dirty="0">
                <a:hlinkClick r:id="rId4">
                  <a:extLst>
                    <a:ext uri="{A12FA001-AC4F-418D-AE19-62706E023703}">
                      <ahyp:hlinkClr xmlns:ahyp="http://schemas.microsoft.com/office/drawing/2018/hyperlinkcolor" val="tx"/>
                    </a:ext>
                  </a:extLst>
                </a:hlinkClick>
              </a:rPr>
              <a:t>https://doi.org/10.1038/s41586-023-06514-6</a:t>
            </a:r>
            <a:br>
              <a:rPr lang="en-GB" sz="800" dirty="0"/>
            </a:br>
            <a:r>
              <a:rPr lang="en-GB" sz="800" dirty="0">
                <a:hlinkClick r:id="rId5">
                  <a:extLst>
                    <a:ext uri="{A12FA001-AC4F-418D-AE19-62706E023703}">
                      <ahyp:hlinkClr xmlns:ahyp="http://schemas.microsoft.com/office/drawing/2018/hyperlinkcolor" val="tx"/>
                    </a:ext>
                  </a:extLst>
                </a:hlinkClick>
              </a:rPr>
              <a:t>https://doi.org/10.1021/jacs.7b07223</a:t>
            </a:r>
            <a:r>
              <a:rPr lang="en-GB" sz="800" dirty="0"/>
              <a:t>  </a:t>
            </a:r>
          </a:p>
        </p:txBody>
      </p:sp>
      <p:pic>
        <p:nvPicPr>
          <p:cNvPr id="9" name="Picture 4">
            <a:extLst>
              <a:ext uri="{FF2B5EF4-FFF2-40B4-BE49-F238E27FC236}">
                <a16:creationId xmlns:a16="http://schemas.microsoft.com/office/drawing/2014/main" id="{42CBF37A-4122-A1EF-E8F4-9B8269D092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4576" y="585741"/>
            <a:ext cx="2487006" cy="394222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328042A-BAA3-32FB-879B-40B548DE43E6}"/>
              </a:ext>
            </a:extLst>
          </p:cNvPr>
          <p:cNvSpPr txBox="1"/>
          <p:nvPr/>
        </p:nvSpPr>
        <p:spPr>
          <a:xfrm>
            <a:off x="5294595" y="4557759"/>
            <a:ext cx="3454214" cy="461665"/>
          </a:xfrm>
          <a:prstGeom prst="rect">
            <a:avLst/>
          </a:prstGeom>
          <a:noFill/>
        </p:spPr>
        <p:txBody>
          <a:bodyPr wrap="square">
            <a:spAutoFit/>
          </a:bodyPr>
          <a:lstStyle/>
          <a:p>
            <a:r>
              <a:rPr lang="en-GB" sz="1200" b="1" dirty="0"/>
              <a:t>Element incorporation/phase identification of perovskite crystalline structures</a:t>
            </a:r>
            <a:endParaRPr lang="en-GB" sz="1200" dirty="0"/>
          </a:p>
        </p:txBody>
      </p:sp>
    </p:spTree>
    <p:extLst>
      <p:ext uri="{BB962C8B-B14F-4D97-AF65-F5344CB8AC3E}">
        <p14:creationId xmlns:p14="http://schemas.microsoft.com/office/powerpoint/2010/main" val="236973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32C85-C0A0-E1E2-793D-9CA2F0114454}"/>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843ABED2-4CDD-7D48-85FA-418396A01203}"/>
              </a:ext>
            </a:extLst>
          </p:cNvPr>
          <p:cNvSpPr>
            <a:spLocks noGrp="1"/>
          </p:cNvSpPr>
          <p:nvPr>
            <p:ph type="dt" sz="half" idx="10"/>
          </p:nvPr>
        </p:nvSpPr>
        <p:spPr/>
        <p:txBody>
          <a:bodyPr/>
          <a:lstStyle/>
          <a:p>
            <a:r>
              <a:rPr lang="en-US"/>
              <a:t>SOLAR CELL PERFORMANCE </a:t>
            </a:r>
          </a:p>
        </p:txBody>
      </p:sp>
      <p:sp>
        <p:nvSpPr>
          <p:cNvPr id="4" name="Espace réservé du pied de page 3">
            <a:extLst>
              <a:ext uri="{FF2B5EF4-FFF2-40B4-BE49-F238E27FC236}">
                <a16:creationId xmlns:a16="http://schemas.microsoft.com/office/drawing/2014/main" id="{FBE4F0A9-A986-C345-480B-526CC8430D79}"/>
              </a:ext>
            </a:extLst>
          </p:cNvPr>
          <p:cNvSpPr>
            <a:spLocks noGrp="1"/>
          </p:cNvSpPr>
          <p:nvPr>
            <p:ph type="ftr" sz="quarter" idx="11"/>
          </p:nvPr>
        </p:nvSpPr>
        <p:spPr/>
        <p:txBody>
          <a:bodyPr/>
          <a:lstStyle/>
          <a:p>
            <a:r>
              <a:rPr lang="en-US">
                <a:solidFill>
                  <a:srgbClr val="000000"/>
                </a:solidFill>
                <a:effectLst/>
                <a:latin typeface="Helvetica Neue" panose="02000503000000020004" pitchFamily="2" charset="0"/>
              </a:rPr>
              <a:t>ChE-701 / Section EDCH</a:t>
            </a:r>
          </a:p>
        </p:txBody>
      </p:sp>
      <p:sp>
        <p:nvSpPr>
          <p:cNvPr id="5" name="Espace réservé du numéro de diapositive 4">
            <a:extLst>
              <a:ext uri="{FF2B5EF4-FFF2-40B4-BE49-F238E27FC236}">
                <a16:creationId xmlns:a16="http://schemas.microsoft.com/office/drawing/2014/main" id="{7369A0CB-9108-B3B6-C04A-C0AE7E0CD5FE}"/>
              </a:ext>
            </a:extLst>
          </p:cNvPr>
          <p:cNvSpPr>
            <a:spLocks noGrp="1"/>
          </p:cNvSpPr>
          <p:nvPr>
            <p:ph type="sldNum" sz="quarter" idx="12"/>
          </p:nvPr>
        </p:nvSpPr>
        <p:spPr/>
        <p:txBody>
          <a:bodyPr/>
          <a:lstStyle/>
          <a:p>
            <a:fld id="{E1E1CD7C-2161-7D43-862E-CE4C333CD873}" type="slidenum">
              <a:rPr lang="en-US" smtClean="0"/>
              <a:pPr/>
              <a:t>23</a:t>
            </a:fld>
            <a:endParaRPr lang="en-US"/>
          </a:p>
        </p:txBody>
      </p:sp>
      <p:sp>
        <p:nvSpPr>
          <p:cNvPr id="13" name="Title 12">
            <a:extLst>
              <a:ext uri="{FF2B5EF4-FFF2-40B4-BE49-F238E27FC236}">
                <a16:creationId xmlns:a16="http://schemas.microsoft.com/office/drawing/2014/main" id="{03888F61-EA90-3D7D-811A-F7E3A218C429}"/>
              </a:ext>
            </a:extLst>
          </p:cNvPr>
          <p:cNvSpPr>
            <a:spLocks noGrp="1"/>
          </p:cNvSpPr>
          <p:nvPr>
            <p:ph type="title"/>
          </p:nvPr>
        </p:nvSpPr>
        <p:spPr>
          <a:xfrm>
            <a:off x="904875" y="196117"/>
            <a:ext cx="6251298" cy="1097601"/>
          </a:xfrm>
        </p:spPr>
        <p:txBody>
          <a:bodyPr/>
          <a:lstStyle/>
          <a:p>
            <a:r>
              <a:rPr lang="en-US">
                <a:latin typeface="Franklin Gothic Demi Cond"/>
                <a:cs typeface="Arial"/>
              </a:rPr>
              <a:t>Power Conversion Efficiency (PCE)</a:t>
            </a:r>
            <a:endParaRPr lang="en-US"/>
          </a:p>
        </p:txBody>
      </p:sp>
      <p:pic>
        <p:nvPicPr>
          <p:cNvPr id="2" name="Picture 1" descr="A diagram of a diagram of a diagram of a diagram&#10;&#10;Description automatically generated">
            <a:extLst>
              <a:ext uri="{FF2B5EF4-FFF2-40B4-BE49-F238E27FC236}">
                <a16:creationId xmlns:a16="http://schemas.microsoft.com/office/drawing/2014/main" id="{C2B62BFE-A8A3-5D48-3E9E-91406D861C60}"/>
              </a:ext>
            </a:extLst>
          </p:cNvPr>
          <p:cNvPicPr>
            <a:picLocks noChangeAspect="1"/>
          </p:cNvPicPr>
          <p:nvPr/>
        </p:nvPicPr>
        <p:blipFill rotWithShape="1">
          <a:blip r:embed="rId3"/>
          <a:srcRect l="57068" b="42360"/>
          <a:stretch/>
        </p:blipFill>
        <p:spPr>
          <a:xfrm>
            <a:off x="4860191" y="771311"/>
            <a:ext cx="3453106" cy="237744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A1908A4-AFA6-6F08-BC4A-B4645247A065}"/>
                  </a:ext>
                </a:extLst>
              </p:cNvPr>
              <p:cNvSpPr txBox="1"/>
              <p:nvPr/>
            </p:nvSpPr>
            <p:spPr>
              <a:xfrm>
                <a:off x="457956" y="1403724"/>
                <a:ext cx="2802874" cy="50257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𝑃𝐶𝐸</m:t>
                      </m:r>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𝑜𝑢𝑡</m:t>
                              </m:r>
                            </m:sub>
                          </m:sSub>
                        </m:num>
                        <m:den>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𝑖𝑛</m:t>
                              </m:r>
                            </m:sub>
                          </m:sSub>
                        </m:den>
                      </m:f>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𝐽</m:t>
                              </m:r>
                            </m:e>
                            <m:sub>
                              <m:r>
                                <a:rPr lang="en-US" sz="1600" b="0" i="1" smtClean="0">
                                  <a:latin typeface="Cambria Math" panose="02040503050406030204" pitchFamily="18" charset="0"/>
                                </a:rPr>
                                <m:t>𝑠𝑐</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𝑉</m:t>
                              </m:r>
                            </m:e>
                            <m:sub>
                              <m:r>
                                <a:rPr lang="en-US" sz="1600" b="0" i="1" smtClean="0">
                                  <a:latin typeface="Cambria Math" panose="02040503050406030204" pitchFamily="18" charset="0"/>
                                </a:rPr>
                                <m:t>𝑜𝑐</m:t>
                              </m:r>
                            </m:sub>
                          </m:sSub>
                          <m:r>
                            <a:rPr lang="en-US" sz="1600" b="0" i="1" smtClean="0">
                              <a:latin typeface="Cambria Math" panose="02040503050406030204" pitchFamily="18" charset="0"/>
                            </a:rPr>
                            <m:t>𝐹𝐹</m:t>
                          </m:r>
                        </m:num>
                        <m:den>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𝑖𝑛</m:t>
                              </m:r>
                            </m:sub>
                          </m:sSub>
                        </m:den>
                      </m:f>
                    </m:oMath>
                  </m:oMathPara>
                </a14:m>
                <a:endParaRPr lang="en-US" sz="1600"/>
              </a:p>
            </p:txBody>
          </p:sp>
        </mc:Choice>
        <mc:Fallback xmlns="">
          <p:sp>
            <p:nvSpPr>
              <p:cNvPr id="6" name="TextBox 5">
                <a:extLst>
                  <a:ext uri="{FF2B5EF4-FFF2-40B4-BE49-F238E27FC236}">
                    <a16:creationId xmlns:a16="http://schemas.microsoft.com/office/drawing/2014/main" id="{8A1908A4-AFA6-6F08-BC4A-B4645247A065}"/>
                  </a:ext>
                </a:extLst>
              </p:cNvPr>
              <p:cNvSpPr txBox="1">
                <a:spLocks noRot="1" noChangeAspect="1" noMove="1" noResize="1" noEditPoints="1" noAdjustHandles="1" noChangeArrowheads="1" noChangeShapeType="1" noTextEdit="1"/>
              </p:cNvSpPr>
              <p:nvPr/>
            </p:nvSpPr>
            <p:spPr>
              <a:xfrm>
                <a:off x="457956" y="1403724"/>
                <a:ext cx="2802874" cy="50257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82A47F1-CDAB-7031-60EF-5EBDF59A5203}"/>
                  </a:ext>
                </a:extLst>
              </p:cNvPr>
              <p:cNvSpPr txBox="1"/>
              <p:nvPr/>
            </p:nvSpPr>
            <p:spPr>
              <a:xfrm>
                <a:off x="248231" y="2217126"/>
                <a:ext cx="2802874" cy="50257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𝐹𝐹</m:t>
                      </m:r>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𝐽</m:t>
                              </m:r>
                            </m:e>
                            <m:sub>
                              <m:r>
                                <a:rPr lang="en-US" sz="1600" b="0" i="1" smtClean="0">
                                  <a:latin typeface="Cambria Math" panose="02040503050406030204" pitchFamily="18" charset="0"/>
                                </a:rPr>
                                <m:t>𝑀𝑃</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𝑉</m:t>
                              </m:r>
                            </m:e>
                            <m:sub>
                              <m:r>
                                <a:rPr lang="en-US" sz="1600" b="0" i="1" smtClean="0">
                                  <a:latin typeface="Cambria Math" panose="02040503050406030204" pitchFamily="18" charset="0"/>
                                </a:rPr>
                                <m:t>𝑀𝑃</m:t>
                              </m:r>
                            </m:sub>
                          </m:sSub>
                        </m:num>
                        <m:den>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𝐽</m:t>
                              </m:r>
                            </m:e>
                            <m:sub>
                              <m:r>
                                <a:rPr lang="en-US" sz="1600" b="0" i="1" smtClean="0">
                                  <a:latin typeface="Cambria Math" panose="02040503050406030204" pitchFamily="18" charset="0"/>
                                </a:rPr>
                                <m:t>𝑠𝑐</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𝑉</m:t>
                              </m:r>
                            </m:e>
                            <m:sub>
                              <m:r>
                                <a:rPr lang="en-US" sz="1600" b="0" i="1" smtClean="0">
                                  <a:latin typeface="Cambria Math" panose="02040503050406030204" pitchFamily="18" charset="0"/>
                                </a:rPr>
                                <m:t>𝑜𝑐</m:t>
                              </m:r>
                            </m:sub>
                          </m:sSub>
                        </m:den>
                      </m:f>
                    </m:oMath>
                  </m:oMathPara>
                </a14:m>
                <a:endParaRPr lang="en-US" sz="1600"/>
              </a:p>
            </p:txBody>
          </p:sp>
        </mc:Choice>
        <mc:Fallback xmlns="">
          <p:sp>
            <p:nvSpPr>
              <p:cNvPr id="7" name="TextBox 6">
                <a:extLst>
                  <a:ext uri="{FF2B5EF4-FFF2-40B4-BE49-F238E27FC236}">
                    <a16:creationId xmlns:a16="http://schemas.microsoft.com/office/drawing/2014/main" id="{F82A47F1-CDAB-7031-60EF-5EBDF59A5203}"/>
                  </a:ext>
                </a:extLst>
              </p:cNvPr>
              <p:cNvSpPr txBox="1">
                <a:spLocks noRot="1" noChangeAspect="1" noMove="1" noResize="1" noEditPoints="1" noAdjustHandles="1" noChangeArrowheads="1" noChangeShapeType="1" noTextEdit="1"/>
              </p:cNvSpPr>
              <p:nvPr/>
            </p:nvSpPr>
            <p:spPr>
              <a:xfrm>
                <a:off x="248231" y="2217126"/>
                <a:ext cx="2802874" cy="502573"/>
              </a:xfrm>
              <a:prstGeom prst="rect">
                <a:avLst/>
              </a:prstGeom>
              <a:blipFill>
                <a:blip r:embed="rId5"/>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E0804A89-C3D7-A8AC-05E5-CB1B83120587}"/>
              </a:ext>
            </a:extLst>
          </p:cNvPr>
          <p:cNvCxnSpPr>
            <a:cxnSpLocks/>
          </p:cNvCxnSpPr>
          <p:nvPr/>
        </p:nvCxnSpPr>
        <p:spPr>
          <a:xfrm>
            <a:off x="4503296" y="944011"/>
            <a:ext cx="407194" cy="292894"/>
          </a:xfrm>
          <a:prstGeom prst="straightConnector1">
            <a:avLst/>
          </a:prstGeom>
          <a:ln w="12700">
            <a:solidFill>
              <a:srgbClr val="413C39"/>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49CF132-E05F-F103-CBDD-EDC159C6C503}"/>
              </a:ext>
            </a:extLst>
          </p:cNvPr>
          <p:cNvSpPr txBox="1"/>
          <p:nvPr/>
        </p:nvSpPr>
        <p:spPr>
          <a:xfrm>
            <a:off x="3159873" y="716713"/>
            <a:ext cx="1335882" cy="400110"/>
          </a:xfrm>
          <a:prstGeom prst="rect">
            <a:avLst/>
          </a:prstGeom>
          <a:noFill/>
        </p:spPr>
        <p:txBody>
          <a:bodyPr wrap="square" rtlCol="0">
            <a:spAutoFit/>
          </a:bodyPr>
          <a:lstStyle/>
          <a:p>
            <a:pPr algn="r"/>
            <a:r>
              <a:rPr lang="en-GB" sz="1000"/>
              <a:t>Short-circuit current density</a:t>
            </a:r>
          </a:p>
        </p:txBody>
      </p:sp>
      <p:cxnSp>
        <p:nvCxnSpPr>
          <p:cNvPr id="12" name="Straight Arrow Connector 11">
            <a:extLst>
              <a:ext uri="{FF2B5EF4-FFF2-40B4-BE49-F238E27FC236}">
                <a16:creationId xmlns:a16="http://schemas.microsoft.com/office/drawing/2014/main" id="{305F7F42-B8E9-7F5F-560F-746BD8CE1FA6}"/>
              </a:ext>
            </a:extLst>
          </p:cNvPr>
          <p:cNvCxnSpPr>
            <a:cxnSpLocks/>
          </p:cNvCxnSpPr>
          <p:nvPr/>
        </p:nvCxnSpPr>
        <p:spPr>
          <a:xfrm flipV="1">
            <a:off x="4510042" y="1540761"/>
            <a:ext cx="407194" cy="292894"/>
          </a:xfrm>
          <a:prstGeom prst="straightConnector1">
            <a:avLst/>
          </a:prstGeom>
          <a:ln w="12700">
            <a:solidFill>
              <a:srgbClr val="413C39"/>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9FBC74E-B939-8A8E-25D3-34926B661906}"/>
              </a:ext>
            </a:extLst>
          </p:cNvPr>
          <p:cNvSpPr txBox="1"/>
          <p:nvPr/>
        </p:nvSpPr>
        <p:spPr>
          <a:xfrm>
            <a:off x="3167414" y="1687208"/>
            <a:ext cx="1335882" cy="400110"/>
          </a:xfrm>
          <a:prstGeom prst="rect">
            <a:avLst/>
          </a:prstGeom>
          <a:noFill/>
        </p:spPr>
        <p:txBody>
          <a:bodyPr wrap="square" rtlCol="0">
            <a:spAutoFit/>
          </a:bodyPr>
          <a:lstStyle/>
          <a:p>
            <a:pPr algn="r"/>
            <a:r>
              <a:rPr lang="en-GB" sz="1000"/>
              <a:t>Maximum power current density</a:t>
            </a:r>
          </a:p>
        </p:txBody>
      </p:sp>
      <p:cxnSp>
        <p:nvCxnSpPr>
          <p:cNvPr id="16" name="Straight Arrow Connector 15">
            <a:extLst>
              <a:ext uri="{FF2B5EF4-FFF2-40B4-BE49-F238E27FC236}">
                <a16:creationId xmlns:a16="http://schemas.microsoft.com/office/drawing/2014/main" id="{1A42AC15-2729-B021-5B1C-82BCD14636D3}"/>
              </a:ext>
            </a:extLst>
          </p:cNvPr>
          <p:cNvCxnSpPr>
            <a:cxnSpLocks/>
          </p:cNvCxnSpPr>
          <p:nvPr/>
        </p:nvCxnSpPr>
        <p:spPr>
          <a:xfrm flipV="1">
            <a:off x="6512673" y="3002304"/>
            <a:ext cx="407194" cy="292894"/>
          </a:xfrm>
          <a:prstGeom prst="straightConnector1">
            <a:avLst/>
          </a:prstGeom>
          <a:ln w="12700">
            <a:solidFill>
              <a:srgbClr val="413C39"/>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52B99AD-CEFE-55DA-F7A8-DE1A0E38D504}"/>
              </a:ext>
            </a:extLst>
          </p:cNvPr>
          <p:cNvSpPr txBox="1"/>
          <p:nvPr/>
        </p:nvSpPr>
        <p:spPr>
          <a:xfrm>
            <a:off x="5176791" y="3095143"/>
            <a:ext cx="1335882" cy="400110"/>
          </a:xfrm>
          <a:prstGeom prst="rect">
            <a:avLst/>
          </a:prstGeom>
          <a:noFill/>
        </p:spPr>
        <p:txBody>
          <a:bodyPr wrap="square" rtlCol="0">
            <a:spAutoFit/>
          </a:bodyPr>
          <a:lstStyle/>
          <a:p>
            <a:pPr algn="r"/>
            <a:r>
              <a:rPr lang="en-GB" sz="1000"/>
              <a:t>Maximum power voltage</a:t>
            </a:r>
          </a:p>
        </p:txBody>
      </p:sp>
      <p:cxnSp>
        <p:nvCxnSpPr>
          <p:cNvPr id="18" name="Straight Arrow Connector 17">
            <a:extLst>
              <a:ext uri="{FF2B5EF4-FFF2-40B4-BE49-F238E27FC236}">
                <a16:creationId xmlns:a16="http://schemas.microsoft.com/office/drawing/2014/main" id="{25752A1F-5BD5-2495-B01C-E18809AFE3CA}"/>
              </a:ext>
            </a:extLst>
          </p:cNvPr>
          <p:cNvCxnSpPr>
            <a:cxnSpLocks/>
          </p:cNvCxnSpPr>
          <p:nvPr/>
        </p:nvCxnSpPr>
        <p:spPr>
          <a:xfrm flipH="1" flipV="1">
            <a:off x="7556776" y="3029108"/>
            <a:ext cx="407194" cy="292894"/>
          </a:xfrm>
          <a:prstGeom prst="straightConnector1">
            <a:avLst/>
          </a:prstGeom>
          <a:ln w="12700">
            <a:solidFill>
              <a:srgbClr val="413C39"/>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FFB08E8-3C35-7AD4-75E0-406663D6880F}"/>
              </a:ext>
            </a:extLst>
          </p:cNvPr>
          <p:cNvSpPr txBox="1"/>
          <p:nvPr/>
        </p:nvSpPr>
        <p:spPr>
          <a:xfrm>
            <a:off x="8015962" y="3144066"/>
            <a:ext cx="1210941" cy="400110"/>
          </a:xfrm>
          <a:prstGeom prst="rect">
            <a:avLst/>
          </a:prstGeom>
          <a:noFill/>
        </p:spPr>
        <p:txBody>
          <a:bodyPr wrap="square" rtlCol="0">
            <a:spAutoFit/>
          </a:bodyPr>
          <a:lstStyle/>
          <a:p>
            <a:r>
              <a:rPr lang="en-GB" sz="1000"/>
              <a:t>Open circuit voltage</a:t>
            </a:r>
          </a:p>
        </p:txBody>
      </p:sp>
      <p:grpSp>
        <p:nvGrpSpPr>
          <p:cNvPr id="32" name="Group 31">
            <a:extLst>
              <a:ext uri="{FF2B5EF4-FFF2-40B4-BE49-F238E27FC236}">
                <a16:creationId xmlns:a16="http://schemas.microsoft.com/office/drawing/2014/main" id="{4EE93D28-4D89-7CE4-F1A0-8AF77FA0470A}"/>
              </a:ext>
            </a:extLst>
          </p:cNvPr>
          <p:cNvGrpSpPr/>
          <p:nvPr/>
        </p:nvGrpSpPr>
        <p:grpSpPr>
          <a:xfrm>
            <a:off x="-208775" y="2964557"/>
            <a:ext cx="7682648" cy="1035077"/>
            <a:chOff x="-208775" y="2964557"/>
            <a:chExt cx="7682648" cy="1035077"/>
          </a:xfrm>
        </p:grpSpPr>
        <p:sp>
          <p:nvSpPr>
            <p:cNvPr id="20" name="Rectangle 19">
              <a:extLst>
                <a:ext uri="{FF2B5EF4-FFF2-40B4-BE49-F238E27FC236}">
                  <a16:creationId xmlns:a16="http://schemas.microsoft.com/office/drawing/2014/main" id="{C59C8B14-B243-4AF1-45EB-3109979FEDAC}"/>
                </a:ext>
              </a:extLst>
            </p:cNvPr>
            <p:cNvSpPr/>
            <p:nvPr/>
          </p:nvSpPr>
          <p:spPr>
            <a:xfrm>
              <a:off x="-208775" y="2964557"/>
              <a:ext cx="1404243" cy="852195"/>
            </a:xfrm>
            <a:prstGeom prst="rect">
              <a:avLst/>
            </a:prstGeom>
            <a:noFill/>
          </p:spPr>
          <p:txBody>
            <a:bodyPr wrap="square" anchor="ctr" anchorCtr="0">
              <a:noAutofit/>
            </a:bodyPr>
            <a:lstStyle/>
            <a:p>
              <a:pPr marL="0" marR="0" lvl="0" indent="0" algn="r" defTabSz="685800" rtl="0" eaLnBrk="1" fontAlgn="auto" latinLnBrk="0" hangingPunct="1">
                <a:lnSpc>
                  <a:spcPct val="100000"/>
                </a:lnSpc>
                <a:spcBef>
                  <a:spcPts val="0"/>
                </a:spcBef>
                <a:spcAft>
                  <a:spcPts val="0"/>
                </a:spcAft>
                <a:buClr>
                  <a:srgbClr val="E30613"/>
                </a:buClr>
                <a:buSzPct val="90000"/>
                <a:buFont typeface="Wingdings" pitchFamily="2" charset="2"/>
                <a:buNone/>
                <a:tabLst/>
                <a:defRPr/>
              </a:pPr>
              <a:r>
                <a:rPr lang="en-US" sz="1400" b="1" i="1" err="1">
                  <a:solidFill>
                    <a:srgbClr val="413C39"/>
                  </a:solidFill>
                  <a:latin typeface="Arial" panose="020B0604020202020204" pitchFamily="34" charset="0"/>
                  <a:cs typeface="Arial" panose="020B0604020202020204" pitchFamily="34" charset="0"/>
                </a:rPr>
                <a:t>J</a:t>
              </a:r>
              <a:r>
                <a:rPr lang="en-US" sz="1400" b="1" i="1" baseline="-25000" err="1">
                  <a:solidFill>
                    <a:srgbClr val="413C39"/>
                  </a:solidFill>
                  <a:latin typeface="Arial" panose="020B0604020202020204" pitchFamily="34" charset="0"/>
                  <a:cs typeface="Arial" panose="020B0604020202020204" pitchFamily="34" charset="0"/>
                </a:rPr>
                <a:t>sc</a:t>
              </a:r>
              <a:endParaRPr kumimoji="0" lang="en-US" sz="1400" b="0" i="1" u="none" strike="noStrike" kern="1200" cap="none" spc="0" normalizeH="0" baseline="-25000" noProof="0">
                <a:ln>
                  <a:noFill/>
                </a:ln>
                <a:solidFill>
                  <a:srgbClr val="413C3A"/>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150D8369-C1DB-70C9-1C7D-0E4A3AF5B960}"/>
                </a:ext>
              </a:extLst>
            </p:cNvPr>
            <p:cNvSpPr txBox="1"/>
            <p:nvPr/>
          </p:nvSpPr>
          <p:spPr>
            <a:xfrm>
              <a:off x="1168316" y="3248641"/>
              <a:ext cx="4576482" cy="276999"/>
            </a:xfrm>
            <a:prstGeom prst="rect">
              <a:avLst/>
            </a:prstGeom>
            <a:noFill/>
          </p:spPr>
          <p:txBody>
            <a:bodyPr wrap="square">
              <a:spAutoFit/>
            </a:bodyPr>
            <a:lstStyle/>
            <a:p>
              <a:r>
                <a:rPr kumimoji="0" lang="en-US" sz="1200" b="1" i="0" u="none" strike="noStrike" kern="1200" cap="none" spc="0" normalizeH="0" baseline="0" noProof="0">
                  <a:ln>
                    <a:noFill/>
                  </a:ln>
                  <a:solidFill>
                    <a:srgbClr val="413C3A"/>
                  </a:solidFill>
                  <a:effectLst/>
                  <a:uLnTx/>
                  <a:uFillTx/>
                  <a:latin typeface="Arial" panose="020B0604020202020204" pitchFamily="34" charset="0"/>
                  <a:ea typeface="+mn-ea"/>
                  <a:cs typeface="Arial" panose="020B0604020202020204" pitchFamily="34" charset="0"/>
                </a:rPr>
                <a:t>– </a:t>
              </a:r>
              <a:r>
                <a:rPr lang="en-US" sz="1200">
                  <a:solidFill>
                    <a:srgbClr val="C00000"/>
                  </a:solidFill>
                  <a:latin typeface="Arial" panose="020B0604020202020204" pitchFamily="34" charset="0"/>
                  <a:cs typeface="Arial" panose="020B0604020202020204" pitchFamily="34" charset="0"/>
                </a:rPr>
                <a:t>absorption</a:t>
              </a:r>
              <a:r>
                <a:rPr lang="en-US" sz="1200">
                  <a:solidFill>
                    <a:srgbClr val="413C3A"/>
                  </a:solidFill>
                  <a:latin typeface="Arial" panose="020B0604020202020204" pitchFamily="34" charset="0"/>
                  <a:cs typeface="Arial" panose="020B0604020202020204" pitchFamily="34" charset="0"/>
                </a:rPr>
                <a:t> characteristics of the photoactive layer</a:t>
              </a:r>
              <a:endParaRPr lang="en-GB" sz="1200"/>
            </a:p>
          </p:txBody>
        </p:sp>
        <p:sp>
          <p:nvSpPr>
            <p:cNvPr id="22" name="TextBox 21">
              <a:extLst>
                <a:ext uri="{FF2B5EF4-FFF2-40B4-BE49-F238E27FC236}">
                  <a16:creationId xmlns:a16="http://schemas.microsoft.com/office/drawing/2014/main" id="{624A7434-733B-7F90-1CA4-2F67ACB269F4}"/>
                </a:ext>
              </a:extLst>
            </p:cNvPr>
            <p:cNvSpPr txBox="1"/>
            <p:nvPr/>
          </p:nvSpPr>
          <p:spPr>
            <a:xfrm>
              <a:off x="1168316" y="3722635"/>
              <a:ext cx="6305557" cy="276999"/>
            </a:xfrm>
            <a:prstGeom prst="rect">
              <a:avLst/>
            </a:prstGeom>
            <a:noFill/>
          </p:spPr>
          <p:txBody>
            <a:bodyPr wrap="square">
              <a:spAutoFit/>
            </a:bodyPr>
            <a:lstStyle/>
            <a:p>
              <a:r>
                <a:rPr kumimoji="0" lang="en-US" sz="1200" b="1" i="0" u="none" strike="noStrike" kern="1200" cap="none" spc="0" normalizeH="0" baseline="0" noProof="0">
                  <a:ln>
                    <a:noFill/>
                  </a:ln>
                  <a:solidFill>
                    <a:srgbClr val="413C3A"/>
                  </a:solidFill>
                  <a:effectLst/>
                  <a:uLnTx/>
                  <a:uFillTx/>
                  <a:latin typeface="Arial" panose="020B0604020202020204" pitchFamily="34" charset="0"/>
                  <a:ea typeface="+mn-ea"/>
                  <a:cs typeface="Arial" panose="020B0604020202020204" pitchFamily="34" charset="0"/>
                </a:rPr>
                <a:t>– </a:t>
              </a:r>
              <a:r>
                <a:rPr lang="en-US" sz="1200">
                  <a:solidFill>
                    <a:srgbClr val="C00000"/>
                  </a:solidFill>
                  <a:latin typeface="Arial" panose="020B0604020202020204" pitchFamily="34" charset="0"/>
                  <a:cs typeface="Arial" panose="020B0604020202020204" pitchFamily="34" charset="0"/>
                </a:rPr>
                <a:t>charge extraction </a:t>
              </a:r>
              <a:r>
                <a:rPr lang="en-US" sz="1200">
                  <a:solidFill>
                    <a:srgbClr val="413C3A"/>
                  </a:solidFill>
                  <a:latin typeface="Arial" panose="020B0604020202020204" pitchFamily="34" charset="0"/>
                  <a:cs typeface="Arial" panose="020B0604020202020204" pitchFamily="34" charset="0"/>
                </a:rPr>
                <a:t>efficiency</a:t>
              </a:r>
              <a:endParaRPr lang="en-GB" sz="1200"/>
            </a:p>
          </p:txBody>
        </p:sp>
        <p:sp>
          <p:nvSpPr>
            <p:cNvPr id="23" name="TextBox 22">
              <a:extLst>
                <a:ext uri="{FF2B5EF4-FFF2-40B4-BE49-F238E27FC236}">
                  <a16:creationId xmlns:a16="http://schemas.microsoft.com/office/drawing/2014/main" id="{B1E9D317-2579-21B2-0CE6-FBA1ED5186F3}"/>
                </a:ext>
              </a:extLst>
            </p:cNvPr>
            <p:cNvSpPr txBox="1"/>
            <p:nvPr/>
          </p:nvSpPr>
          <p:spPr>
            <a:xfrm>
              <a:off x="1168316" y="3485638"/>
              <a:ext cx="4576482" cy="276999"/>
            </a:xfrm>
            <a:prstGeom prst="rect">
              <a:avLst/>
            </a:prstGeom>
            <a:noFill/>
          </p:spPr>
          <p:txBody>
            <a:bodyPr wrap="square">
              <a:spAutoFit/>
            </a:bodyPr>
            <a:lstStyle/>
            <a:p>
              <a:r>
                <a:rPr kumimoji="0" lang="en-US" sz="1200" b="1" i="0" u="none" strike="noStrike" kern="1200" cap="none" spc="0" normalizeH="0" baseline="0" noProof="0">
                  <a:ln>
                    <a:noFill/>
                  </a:ln>
                  <a:solidFill>
                    <a:srgbClr val="413C3A"/>
                  </a:solidFill>
                  <a:effectLst/>
                  <a:uLnTx/>
                  <a:uFillTx/>
                  <a:latin typeface="Arial" panose="020B0604020202020204" pitchFamily="34" charset="0"/>
                  <a:ea typeface="+mn-ea"/>
                  <a:cs typeface="Arial" panose="020B0604020202020204" pitchFamily="34" charset="0"/>
                </a:rPr>
                <a:t>– </a:t>
              </a:r>
              <a:r>
                <a:rPr lang="en-US" sz="1200">
                  <a:solidFill>
                    <a:srgbClr val="C00000"/>
                  </a:solidFill>
                  <a:latin typeface="Arial" panose="020B0604020202020204" pitchFamily="34" charset="0"/>
                  <a:cs typeface="Arial" panose="020B0604020202020204" pitchFamily="34" charset="0"/>
                </a:rPr>
                <a:t>charge generation </a:t>
              </a:r>
              <a:r>
                <a:rPr lang="en-US" sz="1200">
                  <a:solidFill>
                    <a:srgbClr val="413C3A"/>
                  </a:solidFill>
                  <a:latin typeface="Arial" panose="020B0604020202020204" pitchFamily="34" charset="0"/>
                  <a:cs typeface="Arial" panose="020B0604020202020204" pitchFamily="34" charset="0"/>
                </a:rPr>
                <a:t>and </a:t>
              </a:r>
              <a:r>
                <a:rPr lang="en-US" sz="1200">
                  <a:solidFill>
                    <a:srgbClr val="C00000"/>
                  </a:solidFill>
                  <a:latin typeface="Arial" panose="020B0604020202020204" pitchFamily="34" charset="0"/>
                  <a:cs typeface="Arial" panose="020B0604020202020204" pitchFamily="34" charset="0"/>
                </a:rPr>
                <a:t>charge transport</a:t>
              </a:r>
              <a:endParaRPr lang="en-GB" sz="1200">
                <a:solidFill>
                  <a:srgbClr val="C00000"/>
                </a:solidFill>
              </a:endParaRPr>
            </a:p>
          </p:txBody>
        </p:sp>
      </p:grpSp>
      <p:grpSp>
        <p:nvGrpSpPr>
          <p:cNvPr id="33" name="Group 32">
            <a:extLst>
              <a:ext uri="{FF2B5EF4-FFF2-40B4-BE49-F238E27FC236}">
                <a16:creationId xmlns:a16="http://schemas.microsoft.com/office/drawing/2014/main" id="{EB606033-B9BE-8A8A-4F6A-4B15FCB6FD5E}"/>
              </a:ext>
            </a:extLst>
          </p:cNvPr>
          <p:cNvGrpSpPr/>
          <p:nvPr/>
        </p:nvGrpSpPr>
        <p:grpSpPr>
          <a:xfrm>
            <a:off x="-223568" y="3816040"/>
            <a:ext cx="7682648" cy="1035077"/>
            <a:chOff x="-223568" y="3816040"/>
            <a:chExt cx="7682648" cy="1035077"/>
          </a:xfrm>
        </p:grpSpPr>
        <p:sp>
          <p:nvSpPr>
            <p:cNvPr id="24" name="Rectangle 23">
              <a:extLst>
                <a:ext uri="{FF2B5EF4-FFF2-40B4-BE49-F238E27FC236}">
                  <a16:creationId xmlns:a16="http://schemas.microsoft.com/office/drawing/2014/main" id="{167332C5-4596-3478-AA01-E511A355E5F3}"/>
                </a:ext>
              </a:extLst>
            </p:cNvPr>
            <p:cNvSpPr/>
            <p:nvPr/>
          </p:nvSpPr>
          <p:spPr>
            <a:xfrm>
              <a:off x="-223568" y="3816040"/>
              <a:ext cx="1404243" cy="852195"/>
            </a:xfrm>
            <a:prstGeom prst="rect">
              <a:avLst/>
            </a:prstGeom>
            <a:noFill/>
          </p:spPr>
          <p:txBody>
            <a:bodyPr wrap="square" anchor="ctr" anchorCtr="0">
              <a:noAutofit/>
            </a:bodyPr>
            <a:lstStyle/>
            <a:p>
              <a:pPr marL="0" marR="0" lvl="0" indent="0" algn="r" defTabSz="685800" rtl="0" eaLnBrk="1" fontAlgn="auto" latinLnBrk="0" hangingPunct="1">
                <a:lnSpc>
                  <a:spcPct val="100000"/>
                </a:lnSpc>
                <a:spcBef>
                  <a:spcPts val="0"/>
                </a:spcBef>
                <a:spcAft>
                  <a:spcPts val="0"/>
                </a:spcAft>
                <a:buClr>
                  <a:srgbClr val="E30613"/>
                </a:buClr>
                <a:buSzPct val="90000"/>
                <a:buFont typeface="Wingdings" pitchFamily="2" charset="2"/>
                <a:buNone/>
                <a:tabLst/>
                <a:defRPr/>
              </a:pPr>
              <a:r>
                <a:rPr lang="en-US" sz="1400" b="1" i="1" err="1">
                  <a:solidFill>
                    <a:srgbClr val="413C39"/>
                  </a:solidFill>
                  <a:latin typeface="Arial" panose="020B0604020202020204" pitchFamily="34" charset="0"/>
                  <a:cs typeface="Arial" panose="020B0604020202020204" pitchFamily="34" charset="0"/>
                </a:rPr>
                <a:t>V</a:t>
              </a:r>
              <a:r>
                <a:rPr lang="en-US" sz="1400" b="1" i="1" baseline="-25000" err="1">
                  <a:solidFill>
                    <a:srgbClr val="413C39"/>
                  </a:solidFill>
                  <a:latin typeface="Arial" panose="020B0604020202020204" pitchFamily="34" charset="0"/>
                  <a:cs typeface="Arial" panose="020B0604020202020204" pitchFamily="34" charset="0"/>
                </a:rPr>
                <a:t>oc</a:t>
              </a:r>
              <a:endParaRPr kumimoji="0" lang="en-US" sz="1400" b="0" i="1" u="none" strike="noStrike" kern="1200" cap="none" spc="0" normalizeH="0" baseline="-25000" noProof="0">
                <a:ln>
                  <a:noFill/>
                </a:ln>
                <a:solidFill>
                  <a:srgbClr val="413C3A"/>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C1EA7086-A135-D03D-2167-0902F95AA91D}"/>
                </a:ext>
              </a:extLst>
            </p:cNvPr>
            <p:cNvSpPr txBox="1"/>
            <p:nvPr/>
          </p:nvSpPr>
          <p:spPr>
            <a:xfrm>
              <a:off x="1153523" y="4100124"/>
              <a:ext cx="4576482" cy="276999"/>
            </a:xfrm>
            <a:prstGeom prst="rect">
              <a:avLst/>
            </a:prstGeom>
            <a:noFill/>
          </p:spPr>
          <p:txBody>
            <a:bodyPr wrap="square">
              <a:spAutoFit/>
            </a:bodyPr>
            <a:lstStyle/>
            <a:p>
              <a:r>
                <a:rPr kumimoji="0" lang="en-US" sz="1200" b="1" i="0" u="none" strike="noStrike" kern="1200" cap="none" spc="0" normalizeH="0" baseline="0" noProof="0">
                  <a:ln>
                    <a:noFill/>
                  </a:ln>
                  <a:solidFill>
                    <a:srgbClr val="413C3A"/>
                  </a:solidFill>
                  <a:effectLst/>
                  <a:uLnTx/>
                  <a:uFillTx/>
                  <a:latin typeface="Arial" panose="020B0604020202020204" pitchFamily="34" charset="0"/>
                  <a:ea typeface="+mn-ea"/>
                  <a:cs typeface="Arial" panose="020B0604020202020204" pitchFamily="34" charset="0"/>
                </a:rPr>
                <a:t>– </a:t>
              </a:r>
              <a:r>
                <a:rPr lang="en-US" sz="1200">
                  <a:solidFill>
                    <a:srgbClr val="C00000"/>
                  </a:solidFill>
                  <a:latin typeface="Arial" panose="020B0604020202020204" pitchFamily="34" charset="0"/>
                  <a:cs typeface="Arial" panose="020B0604020202020204" pitchFamily="34" charset="0"/>
                </a:rPr>
                <a:t>energy levels </a:t>
              </a:r>
              <a:r>
                <a:rPr lang="en-US" sz="1200">
                  <a:solidFill>
                    <a:srgbClr val="413C3A"/>
                  </a:solidFill>
                  <a:latin typeface="Arial" panose="020B0604020202020204" pitchFamily="34" charset="0"/>
                  <a:cs typeface="Arial" panose="020B0604020202020204" pitchFamily="34" charset="0"/>
                </a:rPr>
                <a:t>of the photoactive materials</a:t>
              </a:r>
              <a:endParaRPr lang="en-GB" sz="1200"/>
            </a:p>
          </p:txBody>
        </p:sp>
        <p:sp>
          <p:nvSpPr>
            <p:cNvPr id="26" name="TextBox 25">
              <a:extLst>
                <a:ext uri="{FF2B5EF4-FFF2-40B4-BE49-F238E27FC236}">
                  <a16:creationId xmlns:a16="http://schemas.microsoft.com/office/drawing/2014/main" id="{6F1A4A70-32F3-9ECB-51FA-B61CF927D87B}"/>
                </a:ext>
              </a:extLst>
            </p:cNvPr>
            <p:cNvSpPr txBox="1"/>
            <p:nvPr/>
          </p:nvSpPr>
          <p:spPr>
            <a:xfrm>
              <a:off x="1153523" y="4574118"/>
              <a:ext cx="6305557" cy="276999"/>
            </a:xfrm>
            <a:prstGeom prst="rect">
              <a:avLst/>
            </a:prstGeom>
            <a:noFill/>
          </p:spPr>
          <p:txBody>
            <a:bodyPr wrap="square">
              <a:spAutoFit/>
            </a:bodyPr>
            <a:lstStyle/>
            <a:p>
              <a:r>
                <a:rPr kumimoji="0" lang="en-US" sz="1200" b="1" i="0" u="none" strike="noStrike" kern="1200" cap="none" spc="0" normalizeH="0" baseline="0" noProof="0">
                  <a:ln>
                    <a:noFill/>
                  </a:ln>
                  <a:solidFill>
                    <a:srgbClr val="413C3A"/>
                  </a:solidFill>
                  <a:effectLst/>
                  <a:uLnTx/>
                  <a:uFillTx/>
                  <a:latin typeface="Arial" panose="020B0604020202020204" pitchFamily="34" charset="0"/>
                  <a:ea typeface="+mn-ea"/>
                  <a:cs typeface="Arial" panose="020B0604020202020204" pitchFamily="34" charset="0"/>
                </a:rPr>
                <a:t>– </a:t>
              </a:r>
              <a:r>
                <a:rPr lang="en-US" sz="1200">
                  <a:solidFill>
                    <a:srgbClr val="C00000"/>
                  </a:solidFill>
                  <a:latin typeface="Arial" panose="020B0604020202020204" pitchFamily="34" charset="0"/>
                  <a:cs typeface="Arial" panose="020B0604020202020204" pitchFamily="34" charset="0"/>
                </a:rPr>
                <a:t>charge carrier recombination </a:t>
              </a:r>
              <a:r>
                <a:rPr lang="en-US" sz="1200">
                  <a:solidFill>
                    <a:srgbClr val="413C3A"/>
                  </a:solidFill>
                  <a:latin typeface="Arial" panose="020B0604020202020204" pitchFamily="34" charset="0"/>
                  <a:cs typeface="Arial" panose="020B0604020202020204" pitchFamily="34" charset="0"/>
                </a:rPr>
                <a:t>rate</a:t>
              </a:r>
              <a:endParaRPr lang="en-GB" sz="1200"/>
            </a:p>
          </p:txBody>
        </p:sp>
        <p:sp>
          <p:nvSpPr>
            <p:cNvPr id="27" name="TextBox 26">
              <a:extLst>
                <a:ext uri="{FF2B5EF4-FFF2-40B4-BE49-F238E27FC236}">
                  <a16:creationId xmlns:a16="http://schemas.microsoft.com/office/drawing/2014/main" id="{3AE7C498-CCCE-61DF-39BE-44118C74A3EB}"/>
                </a:ext>
              </a:extLst>
            </p:cNvPr>
            <p:cNvSpPr txBox="1"/>
            <p:nvPr/>
          </p:nvSpPr>
          <p:spPr>
            <a:xfrm>
              <a:off x="1153523" y="4337121"/>
              <a:ext cx="4576482" cy="276999"/>
            </a:xfrm>
            <a:prstGeom prst="rect">
              <a:avLst/>
            </a:prstGeom>
            <a:noFill/>
          </p:spPr>
          <p:txBody>
            <a:bodyPr wrap="square">
              <a:spAutoFit/>
            </a:bodyPr>
            <a:lstStyle/>
            <a:p>
              <a:r>
                <a:rPr kumimoji="0" lang="en-US" sz="1200" b="1" i="0" u="none" strike="noStrike" kern="1200" cap="none" spc="0" normalizeH="0" baseline="0" noProof="0">
                  <a:ln>
                    <a:noFill/>
                  </a:ln>
                  <a:solidFill>
                    <a:srgbClr val="413C3A"/>
                  </a:solidFill>
                  <a:effectLst/>
                  <a:uLnTx/>
                  <a:uFillTx/>
                  <a:latin typeface="Arial" panose="020B0604020202020204" pitchFamily="34" charset="0"/>
                  <a:ea typeface="+mn-ea"/>
                  <a:cs typeface="Arial" panose="020B0604020202020204" pitchFamily="34" charset="0"/>
                </a:rPr>
                <a:t>– </a:t>
              </a:r>
              <a:r>
                <a:rPr lang="en-US" sz="1200">
                  <a:solidFill>
                    <a:srgbClr val="C00000"/>
                  </a:solidFill>
                  <a:latin typeface="Arial" panose="020B0604020202020204" pitchFamily="34" charset="0"/>
                  <a:cs typeface="Arial" panose="020B0604020202020204" pitchFamily="34" charset="0"/>
                </a:rPr>
                <a:t>work functions </a:t>
              </a:r>
              <a:r>
                <a:rPr lang="en-US" sz="1200">
                  <a:solidFill>
                    <a:srgbClr val="413C3A"/>
                  </a:solidFill>
                  <a:latin typeface="Arial" panose="020B0604020202020204" pitchFamily="34" charset="0"/>
                  <a:cs typeface="Arial" panose="020B0604020202020204" pitchFamily="34" charset="0"/>
                </a:rPr>
                <a:t>of the electrode materials</a:t>
              </a:r>
              <a:endParaRPr lang="en-GB" sz="1200"/>
            </a:p>
          </p:txBody>
        </p:sp>
      </p:grpSp>
      <p:grpSp>
        <p:nvGrpSpPr>
          <p:cNvPr id="34" name="Group 33">
            <a:extLst>
              <a:ext uri="{FF2B5EF4-FFF2-40B4-BE49-F238E27FC236}">
                <a16:creationId xmlns:a16="http://schemas.microsoft.com/office/drawing/2014/main" id="{C4F9313B-9277-7D61-A631-F43C2E7E2894}"/>
              </a:ext>
            </a:extLst>
          </p:cNvPr>
          <p:cNvGrpSpPr/>
          <p:nvPr/>
        </p:nvGrpSpPr>
        <p:grpSpPr>
          <a:xfrm>
            <a:off x="3448224" y="3811106"/>
            <a:ext cx="7657481" cy="1035077"/>
            <a:chOff x="3481780" y="3811106"/>
            <a:chExt cx="7657481" cy="1035077"/>
          </a:xfrm>
        </p:grpSpPr>
        <p:sp>
          <p:nvSpPr>
            <p:cNvPr id="28" name="Rectangle 27">
              <a:extLst>
                <a:ext uri="{FF2B5EF4-FFF2-40B4-BE49-F238E27FC236}">
                  <a16:creationId xmlns:a16="http://schemas.microsoft.com/office/drawing/2014/main" id="{4C8DBE0B-424E-21BA-3B9B-535132AB46C1}"/>
                </a:ext>
              </a:extLst>
            </p:cNvPr>
            <p:cNvSpPr/>
            <p:nvPr/>
          </p:nvSpPr>
          <p:spPr>
            <a:xfrm>
              <a:off x="3481780" y="3811106"/>
              <a:ext cx="1404243" cy="852195"/>
            </a:xfrm>
            <a:prstGeom prst="rect">
              <a:avLst/>
            </a:prstGeom>
            <a:noFill/>
          </p:spPr>
          <p:txBody>
            <a:bodyPr wrap="square" anchor="ctr" anchorCtr="0">
              <a:noAutofit/>
            </a:bodyPr>
            <a:lstStyle/>
            <a:p>
              <a:pPr marL="0" marR="0" lvl="0" indent="0" algn="r" defTabSz="685800" rtl="0" eaLnBrk="1" fontAlgn="auto" latinLnBrk="0" hangingPunct="1">
                <a:lnSpc>
                  <a:spcPct val="100000"/>
                </a:lnSpc>
                <a:spcBef>
                  <a:spcPts val="0"/>
                </a:spcBef>
                <a:spcAft>
                  <a:spcPts val="0"/>
                </a:spcAft>
                <a:buClr>
                  <a:srgbClr val="E30613"/>
                </a:buClr>
                <a:buSzPct val="90000"/>
                <a:buFont typeface="Wingdings" pitchFamily="2" charset="2"/>
                <a:buNone/>
                <a:tabLst/>
                <a:defRPr/>
              </a:pPr>
              <a:r>
                <a:rPr lang="en-US" sz="1400" b="1" i="1">
                  <a:solidFill>
                    <a:srgbClr val="413C39"/>
                  </a:solidFill>
                  <a:latin typeface="Arial" panose="020B0604020202020204" pitchFamily="34" charset="0"/>
                  <a:cs typeface="Arial" panose="020B0604020202020204" pitchFamily="34" charset="0"/>
                </a:rPr>
                <a:t>FF</a:t>
              </a:r>
              <a:endParaRPr kumimoji="0" lang="en-US" sz="1400" b="0" i="1" u="none" strike="noStrike" kern="1200" cap="none" spc="0" normalizeH="0" baseline="-25000" noProof="0">
                <a:ln>
                  <a:noFill/>
                </a:ln>
                <a:solidFill>
                  <a:srgbClr val="413C3A"/>
                </a:solidFill>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7D88F1FF-4C55-C427-3D92-25BE51818D82}"/>
                </a:ext>
              </a:extLst>
            </p:cNvPr>
            <p:cNvSpPr txBox="1"/>
            <p:nvPr/>
          </p:nvSpPr>
          <p:spPr>
            <a:xfrm>
              <a:off x="4833704" y="4095190"/>
              <a:ext cx="4576482" cy="276999"/>
            </a:xfrm>
            <a:prstGeom prst="rect">
              <a:avLst/>
            </a:prstGeom>
            <a:noFill/>
          </p:spPr>
          <p:txBody>
            <a:bodyPr wrap="square">
              <a:spAutoFit/>
            </a:bodyPr>
            <a:lstStyle/>
            <a:p>
              <a:r>
                <a:rPr kumimoji="0" lang="en-US" sz="1200" b="1" i="0" u="none" strike="noStrike" kern="1200" cap="none" spc="0" normalizeH="0" baseline="0" noProof="0">
                  <a:ln>
                    <a:noFill/>
                  </a:ln>
                  <a:solidFill>
                    <a:srgbClr val="413C3A"/>
                  </a:solidFill>
                  <a:effectLst/>
                  <a:uLnTx/>
                  <a:uFillTx/>
                  <a:latin typeface="Arial" panose="020B0604020202020204" pitchFamily="34" charset="0"/>
                  <a:ea typeface="+mn-ea"/>
                  <a:cs typeface="Arial" panose="020B0604020202020204" pitchFamily="34" charset="0"/>
                </a:rPr>
                <a:t>– </a:t>
              </a:r>
              <a:r>
                <a:rPr kumimoji="0" lang="en-US" sz="120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resistance due energetic barriers </a:t>
              </a:r>
              <a:r>
                <a:rPr kumimoji="0" lang="en-US" sz="1200" i="0" u="none" strike="noStrike" kern="1200" cap="none" spc="0" normalizeH="0" baseline="0" noProof="0">
                  <a:ln>
                    <a:noFill/>
                  </a:ln>
                  <a:solidFill>
                    <a:srgbClr val="413C3A"/>
                  </a:solidFill>
                  <a:effectLst/>
                  <a:uLnTx/>
                  <a:uFillTx/>
                  <a:latin typeface="Arial" panose="020B0604020202020204" pitchFamily="34" charset="0"/>
                  <a:ea typeface="+mn-ea"/>
                  <a:cs typeface="Arial" panose="020B0604020202020204" pitchFamily="34" charset="0"/>
                </a:rPr>
                <a:t>at ETL/AL/HTL </a:t>
              </a:r>
              <a:r>
                <a:rPr kumimoji="0" lang="en-US" sz="120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interfaces</a:t>
              </a:r>
              <a:endParaRPr lang="en-GB" sz="1200">
                <a:solidFill>
                  <a:srgbClr val="C00000"/>
                </a:solidFill>
              </a:endParaRPr>
            </a:p>
          </p:txBody>
        </p:sp>
        <p:sp>
          <p:nvSpPr>
            <p:cNvPr id="30" name="TextBox 29">
              <a:extLst>
                <a:ext uri="{FF2B5EF4-FFF2-40B4-BE49-F238E27FC236}">
                  <a16:creationId xmlns:a16="http://schemas.microsoft.com/office/drawing/2014/main" id="{A7DBBBD9-93AD-562D-78FB-27CB025AC0D1}"/>
                </a:ext>
              </a:extLst>
            </p:cNvPr>
            <p:cNvSpPr txBox="1"/>
            <p:nvPr/>
          </p:nvSpPr>
          <p:spPr>
            <a:xfrm>
              <a:off x="4833704" y="4569184"/>
              <a:ext cx="6305557" cy="276999"/>
            </a:xfrm>
            <a:prstGeom prst="rect">
              <a:avLst/>
            </a:prstGeom>
            <a:noFill/>
          </p:spPr>
          <p:txBody>
            <a:bodyPr wrap="square">
              <a:spAutoFit/>
            </a:bodyPr>
            <a:lstStyle/>
            <a:p>
              <a:r>
                <a:rPr kumimoji="0" lang="en-US" sz="1200" b="1" i="0" u="none" strike="noStrike" kern="1200" cap="none" spc="0" normalizeH="0" baseline="0" noProof="0">
                  <a:ln>
                    <a:noFill/>
                  </a:ln>
                  <a:solidFill>
                    <a:srgbClr val="413C3A"/>
                  </a:solidFill>
                  <a:effectLst/>
                  <a:uLnTx/>
                  <a:uFillTx/>
                  <a:latin typeface="Arial" panose="020B0604020202020204" pitchFamily="34" charset="0"/>
                  <a:ea typeface="+mn-ea"/>
                  <a:cs typeface="Arial" panose="020B0604020202020204" pitchFamily="34" charset="0"/>
                </a:rPr>
                <a:t>– </a:t>
              </a:r>
              <a:r>
                <a:rPr lang="en-US" sz="1200">
                  <a:solidFill>
                    <a:srgbClr val="C00000"/>
                  </a:solidFill>
                  <a:latin typeface="Arial" panose="020B0604020202020204" pitchFamily="34" charset="0"/>
                  <a:cs typeface="Arial" panose="020B0604020202020204" pitchFamily="34" charset="0"/>
                </a:rPr>
                <a:t>exciton recombination</a:t>
              </a:r>
              <a:endParaRPr lang="en-GB" sz="1200">
                <a:solidFill>
                  <a:srgbClr val="C00000"/>
                </a:solidFill>
              </a:endParaRPr>
            </a:p>
          </p:txBody>
        </p:sp>
        <p:sp>
          <p:nvSpPr>
            <p:cNvPr id="31" name="TextBox 30">
              <a:extLst>
                <a:ext uri="{FF2B5EF4-FFF2-40B4-BE49-F238E27FC236}">
                  <a16:creationId xmlns:a16="http://schemas.microsoft.com/office/drawing/2014/main" id="{E852ECA0-F6C4-A5EB-BEE8-8964D0A2A802}"/>
                </a:ext>
              </a:extLst>
            </p:cNvPr>
            <p:cNvSpPr txBox="1"/>
            <p:nvPr/>
          </p:nvSpPr>
          <p:spPr>
            <a:xfrm>
              <a:off x="4833704" y="4332187"/>
              <a:ext cx="4576482" cy="276999"/>
            </a:xfrm>
            <a:prstGeom prst="rect">
              <a:avLst/>
            </a:prstGeom>
            <a:noFill/>
          </p:spPr>
          <p:txBody>
            <a:bodyPr wrap="square">
              <a:spAutoFit/>
            </a:bodyPr>
            <a:lstStyle/>
            <a:p>
              <a:r>
                <a:rPr kumimoji="0" lang="en-US" sz="1200" b="1" i="0" u="none" strike="noStrike" kern="1200" cap="none" spc="0" normalizeH="0" baseline="0" noProof="0">
                  <a:ln>
                    <a:noFill/>
                  </a:ln>
                  <a:solidFill>
                    <a:srgbClr val="413C3A"/>
                  </a:solidFill>
                  <a:effectLst/>
                  <a:uLnTx/>
                  <a:uFillTx/>
                  <a:latin typeface="Arial" panose="020B0604020202020204" pitchFamily="34" charset="0"/>
                  <a:ea typeface="+mn-ea"/>
                  <a:cs typeface="Arial" panose="020B0604020202020204" pitchFamily="34" charset="0"/>
                </a:rPr>
                <a:t>– </a:t>
              </a:r>
              <a:r>
                <a:rPr lang="en-US" sz="1200">
                  <a:solidFill>
                    <a:srgbClr val="413C3A"/>
                  </a:solidFill>
                  <a:latin typeface="Arial" panose="020B0604020202020204" pitchFamily="34" charset="0"/>
                  <a:cs typeface="Arial" panose="020B0604020202020204" pitchFamily="34" charset="0"/>
                </a:rPr>
                <a:t>bulk </a:t>
              </a:r>
              <a:r>
                <a:rPr lang="en-US" sz="1200">
                  <a:solidFill>
                    <a:srgbClr val="C00000"/>
                  </a:solidFill>
                  <a:latin typeface="Arial" panose="020B0604020202020204" pitchFamily="34" charset="0"/>
                  <a:cs typeface="Arial" panose="020B0604020202020204" pitchFamily="34" charset="0"/>
                </a:rPr>
                <a:t>resistance within the layers</a:t>
              </a:r>
              <a:endParaRPr lang="en-GB" sz="1200">
                <a:solidFill>
                  <a:srgbClr val="C00000"/>
                </a:solidFill>
              </a:endParaRPr>
            </a:p>
          </p:txBody>
        </p:sp>
      </p:grpSp>
    </p:spTree>
    <p:extLst>
      <p:ext uri="{BB962C8B-B14F-4D97-AF65-F5344CB8AC3E}">
        <p14:creationId xmlns:p14="http://schemas.microsoft.com/office/powerpoint/2010/main" val="242302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5" grpId="0"/>
      <p:bldP spid="17"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8117B-340A-6725-83B5-77DA81AECBD0}"/>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F6136F9C-D7F5-205E-316E-4E81A3BD5E21}"/>
              </a:ext>
            </a:extLst>
          </p:cNvPr>
          <p:cNvSpPr>
            <a:spLocks noGrp="1"/>
          </p:cNvSpPr>
          <p:nvPr>
            <p:ph type="dt" sz="half" idx="10"/>
          </p:nvPr>
        </p:nvSpPr>
        <p:spPr/>
        <p:txBody>
          <a:bodyPr/>
          <a:lstStyle/>
          <a:p>
            <a:r>
              <a:rPr lang="en-US"/>
              <a:t>SOLAR CELL PERFORMANCE </a:t>
            </a:r>
          </a:p>
        </p:txBody>
      </p:sp>
      <p:sp>
        <p:nvSpPr>
          <p:cNvPr id="4" name="Espace réservé du pied de page 3">
            <a:extLst>
              <a:ext uri="{FF2B5EF4-FFF2-40B4-BE49-F238E27FC236}">
                <a16:creationId xmlns:a16="http://schemas.microsoft.com/office/drawing/2014/main" id="{42CE4DBA-3689-E7F0-7969-B795E3FB62EC}"/>
              </a:ext>
            </a:extLst>
          </p:cNvPr>
          <p:cNvSpPr>
            <a:spLocks noGrp="1"/>
          </p:cNvSpPr>
          <p:nvPr>
            <p:ph type="ftr" sz="quarter" idx="11"/>
          </p:nvPr>
        </p:nvSpPr>
        <p:spPr/>
        <p:txBody>
          <a:bodyPr/>
          <a:lstStyle/>
          <a:p>
            <a:r>
              <a:rPr lang="en-US">
                <a:solidFill>
                  <a:srgbClr val="000000"/>
                </a:solidFill>
                <a:effectLst/>
                <a:latin typeface="Helvetica Neue" panose="02000503000000020004" pitchFamily="2" charset="0"/>
              </a:rPr>
              <a:t>ChE-701 / Section EDCH</a:t>
            </a:r>
          </a:p>
        </p:txBody>
      </p:sp>
      <p:sp>
        <p:nvSpPr>
          <p:cNvPr id="5" name="Espace réservé du numéro de diapositive 4">
            <a:extLst>
              <a:ext uri="{FF2B5EF4-FFF2-40B4-BE49-F238E27FC236}">
                <a16:creationId xmlns:a16="http://schemas.microsoft.com/office/drawing/2014/main" id="{D62389A3-282F-F0A6-E596-256CD2C14154}"/>
              </a:ext>
            </a:extLst>
          </p:cNvPr>
          <p:cNvSpPr>
            <a:spLocks noGrp="1"/>
          </p:cNvSpPr>
          <p:nvPr>
            <p:ph type="sldNum" sz="quarter" idx="12"/>
          </p:nvPr>
        </p:nvSpPr>
        <p:spPr/>
        <p:txBody>
          <a:bodyPr/>
          <a:lstStyle/>
          <a:p>
            <a:fld id="{E1E1CD7C-2161-7D43-862E-CE4C333CD873}" type="slidenum">
              <a:rPr lang="en-US" smtClean="0"/>
              <a:pPr/>
              <a:t>24</a:t>
            </a:fld>
            <a:endParaRPr lang="en-US"/>
          </a:p>
        </p:txBody>
      </p:sp>
      <p:sp>
        <p:nvSpPr>
          <p:cNvPr id="13" name="Title 12">
            <a:extLst>
              <a:ext uri="{FF2B5EF4-FFF2-40B4-BE49-F238E27FC236}">
                <a16:creationId xmlns:a16="http://schemas.microsoft.com/office/drawing/2014/main" id="{B9392828-4403-3A20-C1A7-EEC49B52BB7C}"/>
              </a:ext>
            </a:extLst>
          </p:cNvPr>
          <p:cNvSpPr>
            <a:spLocks noGrp="1"/>
          </p:cNvSpPr>
          <p:nvPr>
            <p:ph type="title"/>
          </p:nvPr>
        </p:nvSpPr>
        <p:spPr>
          <a:xfrm>
            <a:off x="904875" y="196117"/>
            <a:ext cx="6251298" cy="1097601"/>
          </a:xfrm>
        </p:spPr>
        <p:txBody>
          <a:bodyPr/>
          <a:lstStyle/>
          <a:p>
            <a:r>
              <a:rPr lang="en-US">
                <a:latin typeface="Franklin Gothic Demi Cond"/>
                <a:cs typeface="Arial"/>
              </a:rPr>
              <a:t>Solar cell equivalent circuit</a:t>
            </a:r>
            <a:endParaRPr lang="en-US"/>
          </a:p>
        </p:txBody>
      </p:sp>
      <p:pic>
        <p:nvPicPr>
          <p:cNvPr id="14" name="Picture 13" descr="A diagram of a diagram of a diagram of a diagram&#10;&#10;AI-generated content may be incorrect.">
            <a:extLst>
              <a:ext uri="{FF2B5EF4-FFF2-40B4-BE49-F238E27FC236}">
                <a16:creationId xmlns:a16="http://schemas.microsoft.com/office/drawing/2014/main" id="{70728DBA-A939-3EB2-383F-173542338997}"/>
              </a:ext>
            </a:extLst>
          </p:cNvPr>
          <p:cNvPicPr>
            <a:picLocks noChangeAspect="1"/>
          </p:cNvPicPr>
          <p:nvPr/>
        </p:nvPicPr>
        <p:blipFill>
          <a:blip r:embed="rId3"/>
          <a:srcRect l="57395" t="60716"/>
          <a:stretch/>
        </p:blipFill>
        <p:spPr>
          <a:xfrm>
            <a:off x="3123165" y="892266"/>
            <a:ext cx="3674246" cy="1737360"/>
          </a:xfrm>
          <a:prstGeom prst="rect">
            <a:avLst/>
          </a:prstGeom>
        </p:spPr>
      </p:pic>
      <p:grpSp>
        <p:nvGrpSpPr>
          <p:cNvPr id="36" name="Group 35">
            <a:extLst>
              <a:ext uri="{FF2B5EF4-FFF2-40B4-BE49-F238E27FC236}">
                <a16:creationId xmlns:a16="http://schemas.microsoft.com/office/drawing/2014/main" id="{D887D384-3C91-A316-4E79-AF7E91DB38DD}"/>
              </a:ext>
            </a:extLst>
          </p:cNvPr>
          <p:cNvGrpSpPr>
            <a:grpSpLocks noChangeAspect="1"/>
          </p:cNvGrpSpPr>
          <p:nvPr/>
        </p:nvGrpSpPr>
        <p:grpSpPr>
          <a:xfrm>
            <a:off x="812575" y="822191"/>
            <a:ext cx="2030598" cy="2011680"/>
            <a:chOff x="523345" y="899730"/>
            <a:chExt cx="2685522" cy="2660503"/>
          </a:xfrm>
        </p:grpSpPr>
        <p:pic>
          <p:nvPicPr>
            <p:cNvPr id="10" name="Picture 9" descr="A diagram of a diagram of a diagram of a diagram&#10;&#10;AI-generated content may be incorrect.">
              <a:extLst>
                <a:ext uri="{FF2B5EF4-FFF2-40B4-BE49-F238E27FC236}">
                  <a16:creationId xmlns:a16="http://schemas.microsoft.com/office/drawing/2014/main" id="{989D690B-652C-A7DA-D1F9-A678F8112543}"/>
                </a:ext>
              </a:extLst>
            </p:cNvPr>
            <p:cNvPicPr>
              <a:picLocks noChangeAspect="1"/>
            </p:cNvPicPr>
            <p:nvPr/>
          </p:nvPicPr>
          <p:blipFill>
            <a:blip r:embed="rId3"/>
            <a:srcRect l="2321" t="4777" r="48388" b="1"/>
            <a:stretch/>
          </p:blipFill>
          <p:spPr>
            <a:xfrm>
              <a:off x="523345" y="899730"/>
              <a:ext cx="2685522" cy="2660503"/>
            </a:xfrm>
            <a:prstGeom prst="rect">
              <a:avLst/>
            </a:prstGeom>
          </p:spPr>
        </p:pic>
        <p:sp>
          <p:nvSpPr>
            <p:cNvPr id="35" name="Rectangle 34">
              <a:extLst>
                <a:ext uri="{FF2B5EF4-FFF2-40B4-BE49-F238E27FC236}">
                  <a16:creationId xmlns:a16="http://schemas.microsoft.com/office/drawing/2014/main" id="{83D50F3C-4AAC-C6F2-AAA1-AF062BD3C5BC}"/>
                </a:ext>
              </a:extLst>
            </p:cNvPr>
            <p:cNvSpPr/>
            <p:nvPr/>
          </p:nvSpPr>
          <p:spPr>
            <a:xfrm>
              <a:off x="523345" y="899730"/>
              <a:ext cx="92775" cy="929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TextBox 36">
            <a:extLst>
              <a:ext uri="{FF2B5EF4-FFF2-40B4-BE49-F238E27FC236}">
                <a16:creationId xmlns:a16="http://schemas.microsoft.com/office/drawing/2014/main" id="{3FA8199F-6D49-67EB-DD48-A57C9780C0E9}"/>
              </a:ext>
            </a:extLst>
          </p:cNvPr>
          <p:cNvSpPr txBox="1"/>
          <p:nvPr/>
        </p:nvSpPr>
        <p:spPr>
          <a:xfrm>
            <a:off x="6909577" y="1504606"/>
            <a:ext cx="1254047" cy="461665"/>
          </a:xfrm>
          <a:prstGeom prst="rect">
            <a:avLst/>
          </a:prstGeom>
          <a:noFill/>
        </p:spPr>
        <p:txBody>
          <a:bodyPr wrap="square" rtlCol="0">
            <a:spAutoFit/>
          </a:bodyPr>
          <a:lstStyle/>
          <a:p>
            <a:pPr algn="ctr"/>
            <a:r>
              <a:rPr lang="en-US" sz="1200" b="1">
                <a:solidFill>
                  <a:srgbClr val="B61F1F"/>
                </a:solidFill>
              </a:rPr>
              <a:t>EQUIVALENT CIRCUIT</a:t>
            </a: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2716078A-7423-D209-8AED-8FE2956593F4}"/>
                  </a:ext>
                </a:extLst>
              </p:cNvPr>
              <p:cNvSpPr txBox="1"/>
              <p:nvPr/>
            </p:nvSpPr>
            <p:spPr>
              <a:xfrm>
                <a:off x="320291" y="3208658"/>
                <a:ext cx="2802874" cy="50257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𝐹𝐹</m:t>
                      </m:r>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𝐽</m:t>
                              </m:r>
                            </m:e>
                            <m:sub>
                              <m:r>
                                <a:rPr lang="en-US" sz="1600" b="0" i="1" smtClean="0">
                                  <a:latin typeface="Cambria Math" panose="02040503050406030204" pitchFamily="18" charset="0"/>
                                </a:rPr>
                                <m:t>𝑀𝑃</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𝑉</m:t>
                              </m:r>
                            </m:e>
                            <m:sub>
                              <m:r>
                                <a:rPr lang="en-US" sz="1600" b="0" i="1" smtClean="0">
                                  <a:latin typeface="Cambria Math" panose="02040503050406030204" pitchFamily="18" charset="0"/>
                                </a:rPr>
                                <m:t>𝑀𝑃</m:t>
                              </m:r>
                            </m:sub>
                          </m:sSub>
                        </m:num>
                        <m:den>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𝐽</m:t>
                              </m:r>
                            </m:e>
                            <m:sub>
                              <m:r>
                                <a:rPr lang="en-US" sz="1600" b="0" i="1" smtClean="0">
                                  <a:latin typeface="Cambria Math" panose="02040503050406030204" pitchFamily="18" charset="0"/>
                                </a:rPr>
                                <m:t>𝑠𝑐</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𝑉</m:t>
                              </m:r>
                            </m:e>
                            <m:sub>
                              <m:r>
                                <a:rPr lang="en-US" sz="1600" b="0" i="1" smtClean="0">
                                  <a:latin typeface="Cambria Math" panose="02040503050406030204" pitchFamily="18" charset="0"/>
                                </a:rPr>
                                <m:t>𝑜𝑐</m:t>
                              </m:r>
                            </m:sub>
                          </m:sSub>
                        </m:den>
                      </m:f>
                    </m:oMath>
                  </m:oMathPara>
                </a14:m>
                <a:endParaRPr lang="en-US" sz="1600"/>
              </a:p>
            </p:txBody>
          </p:sp>
        </mc:Choice>
        <mc:Fallback xmlns="">
          <p:sp>
            <p:nvSpPr>
              <p:cNvPr id="38" name="TextBox 37">
                <a:extLst>
                  <a:ext uri="{FF2B5EF4-FFF2-40B4-BE49-F238E27FC236}">
                    <a16:creationId xmlns:a16="http://schemas.microsoft.com/office/drawing/2014/main" id="{2716078A-7423-D209-8AED-8FE2956593F4}"/>
                  </a:ext>
                </a:extLst>
              </p:cNvPr>
              <p:cNvSpPr txBox="1">
                <a:spLocks noRot="1" noChangeAspect="1" noMove="1" noResize="1" noEditPoints="1" noAdjustHandles="1" noChangeArrowheads="1" noChangeShapeType="1" noTextEdit="1"/>
              </p:cNvSpPr>
              <p:nvPr/>
            </p:nvSpPr>
            <p:spPr>
              <a:xfrm>
                <a:off x="320291" y="3208658"/>
                <a:ext cx="2802874" cy="502573"/>
              </a:xfrm>
              <a:prstGeom prst="rect">
                <a:avLst/>
              </a:prstGeom>
              <a:blipFill>
                <a:blip r:embed="rId4"/>
                <a:stretch>
                  <a:fillRect/>
                </a:stretch>
              </a:blipFill>
            </p:spPr>
            <p:txBody>
              <a:bodyPr/>
              <a:lstStyle/>
              <a:p>
                <a:r>
                  <a:rPr lang="en-US">
                    <a:noFill/>
                  </a:rPr>
                  <a:t> </a:t>
                </a:r>
              </a:p>
            </p:txBody>
          </p:sp>
        </mc:Fallback>
      </mc:AlternateContent>
      <p:sp>
        <p:nvSpPr>
          <p:cNvPr id="39" name="TextBox 38">
            <a:extLst>
              <a:ext uri="{FF2B5EF4-FFF2-40B4-BE49-F238E27FC236}">
                <a16:creationId xmlns:a16="http://schemas.microsoft.com/office/drawing/2014/main" id="{2BCF3FCA-E4B3-99E1-99D2-4F3BFF77226D}"/>
              </a:ext>
            </a:extLst>
          </p:cNvPr>
          <p:cNvSpPr txBox="1"/>
          <p:nvPr/>
        </p:nvSpPr>
        <p:spPr>
          <a:xfrm>
            <a:off x="1266634" y="3896247"/>
            <a:ext cx="1122480" cy="276999"/>
          </a:xfrm>
          <a:prstGeom prst="rect">
            <a:avLst/>
          </a:prstGeom>
          <a:noFill/>
        </p:spPr>
        <p:txBody>
          <a:bodyPr wrap="square">
            <a:spAutoFit/>
          </a:bodyPr>
          <a:lstStyle/>
          <a:p>
            <a:pPr algn="ctr"/>
            <a:r>
              <a:rPr kumimoji="0" lang="en-US" sz="1200" b="1" i="0" u="none" strike="noStrike" kern="1200" cap="none" spc="0" normalizeH="0" baseline="0" noProof="0">
                <a:ln>
                  <a:noFill/>
                </a:ln>
                <a:solidFill>
                  <a:schemeClr val="accent4"/>
                </a:solidFill>
                <a:effectLst/>
                <a:uLnTx/>
                <a:uFillTx/>
                <a:latin typeface="Arial" panose="020B0604020202020204" pitchFamily="34" charset="0"/>
                <a:ea typeface="+mn-ea"/>
                <a:cs typeface="Arial" panose="020B0604020202020204" pitchFamily="34" charset="0"/>
              </a:rPr>
              <a:t>Ideally ~ </a:t>
            </a:r>
            <a:r>
              <a:rPr lang="en-US" sz="1200" b="1">
                <a:solidFill>
                  <a:schemeClr val="accent4"/>
                </a:solidFill>
                <a:latin typeface="Arial" panose="020B0604020202020204" pitchFamily="34" charset="0"/>
                <a:cs typeface="Arial" panose="020B0604020202020204" pitchFamily="34" charset="0"/>
              </a:rPr>
              <a:t>1</a:t>
            </a:r>
            <a:endParaRPr lang="en-GB" sz="1600" b="1">
              <a:solidFill>
                <a:schemeClr val="accent4"/>
              </a:solidFill>
            </a:endParaRPr>
          </a:p>
        </p:txBody>
      </p:sp>
      <p:sp>
        <p:nvSpPr>
          <p:cNvPr id="40" name="Oval 39">
            <a:extLst>
              <a:ext uri="{FF2B5EF4-FFF2-40B4-BE49-F238E27FC236}">
                <a16:creationId xmlns:a16="http://schemas.microsoft.com/office/drawing/2014/main" id="{B4895D42-C87D-8E67-2488-8AAF362BABAB}"/>
              </a:ext>
            </a:extLst>
          </p:cNvPr>
          <p:cNvSpPr/>
          <p:nvPr/>
        </p:nvSpPr>
        <p:spPr>
          <a:xfrm>
            <a:off x="1560352" y="3109470"/>
            <a:ext cx="838899" cy="470978"/>
          </a:xfrm>
          <a:prstGeom prst="ellipse">
            <a:avLst/>
          </a:prstGeom>
          <a:noFill/>
          <a:ln w="190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a:p>
        </p:txBody>
      </p:sp>
      <p:sp>
        <p:nvSpPr>
          <p:cNvPr id="41" name="Rectangle 40">
            <a:extLst>
              <a:ext uri="{FF2B5EF4-FFF2-40B4-BE49-F238E27FC236}">
                <a16:creationId xmlns:a16="http://schemas.microsoft.com/office/drawing/2014/main" id="{EF9F111D-8014-0E65-7B2D-454AAD047E8A}"/>
              </a:ext>
            </a:extLst>
          </p:cNvPr>
          <p:cNvSpPr/>
          <p:nvPr/>
        </p:nvSpPr>
        <p:spPr>
          <a:xfrm>
            <a:off x="3290666" y="3278367"/>
            <a:ext cx="5340572" cy="852195"/>
          </a:xfrm>
          <a:prstGeom prst="rect">
            <a:avLst/>
          </a:prstGeom>
          <a:noFill/>
        </p:spPr>
        <p:txBody>
          <a:bodyPr wrap="square" anchor="ctr" anchorCtr="0">
            <a:noAutofit/>
          </a:bodyPr>
          <a:lstStyle/>
          <a:p>
            <a:pPr marL="0" marR="0" lvl="0" indent="0" algn="l" defTabSz="685800" rtl="0" eaLnBrk="1" fontAlgn="auto" latinLnBrk="0" hangingPunct="1">
              <a:lnSpc>
                <a:spcPct val="100000"/>
              </a:lnSpc>
              <a:spcBef>
                <a:spcPts val="0"/>
              </a:spcBef>
              <a:spcAft>
                <a:spcPts val="0"/>
              </a:spcAft>
              <a:buClr>
                <a:srgbClr val="E30613"/>
              </a:buClr>
              <a:buSzPct val="90000"/>
              <a:buFont typeface="Wingdings" pitchFamily="2" charset="2"/>
              <a:buNone/>
              <a:tabLst/>
              <a:defRPr/>
            </a:pPr>
            <a:r>
              <a:rPr kumimoji="0" lang="en-US" sz="1400" b="1" i="1" u="none" strike="noStrike" kern="1200" cap="none" spc="0" normalizeH="0" baseline="0" noProof="0">
                <a:ln>
                  <a:noFill/>
                </a:ln>
                <a:solidFill>
                  <a:srgbClr val="413C39"/>
                </a:solidFill>
                <a:effectLst/>
                <a:uLnTx/>
                <a:uFillTx/>
                <a:latin typeface="Arial" panose="020B0604020202020204" pitchFamily="34" charset="0"/>
                <a:ea typeface="+mn-ea"/>
                <a:cs typeface="Arial" panose="020B0604020202020204" pitchFamily="34" charset="0"/>
              </a:rPr>
              <a:t>R</a:t>
            </a:r>
            <a:r>
              <a:rPr kumimoji="0" lang="en-US" sz="1400" b="1" i="1" u="none" strike="noStrike" kern="1200" cap="none" spc="0" normalizeH="0" baseline="-25000" noProof="0">
                <a:ln>
                  <a:noFill/>
                </a:ln>
                <a:solidFill>
                  <a:srgbClr val="413C39"/>
                </a:solidFill>
                <a:effectLst/>
                <a:uLnTx/>
                <a:uFillTx/>
                <a:latin typeface="Arial" panose="020B0604020202020204" pitchFamily="34" charset="0"/>
                <a:ea typeface="+mn-ea"/>
                <a:cs typeface="Arial" panose="020B0604020202020204" pitchFamily="34" charset="0"/>
              </a:rPr>
              <a:t>s</a:t>
            </a:r>
            <a:r>
              <a:rPr kumimoji="0" lang="en-US" sz="1400" b="1" i="0" u="none" strike="noStrike" kern="1200" cap="none" spc="0" normalizeH="0" baseline="0" noProof="0">
                <a:ln>
                  <a:noFill/>
                </a:ln>
                <a:solidFill>
                  <a:srgbClr val="E30613"/>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a:ln>
                  <a:noFill/>
                </a:ln>
                <a:solidFill>
                  <a:srgbClr val="413C3A"/>
                </a:solidFill>
                <a:effectLst/>
                <a:uLnTx/>
                <a:uFillTx/>
                <a:latin typeface="Arial" panose="020B0604020202020204" pitchFamily="34" charset="0"/>
                <a:ea typeface="+mn-ea"/>
                <a:cs typeface="Arial" panose="020B0604020202020204" pitchFamily="34" charset="0"/>
              </a:rPr>
              <a:t>– </a:t>
            </a:r>
            <a:r>
              <a:rPr lang="en-US" sz="1400">
                <a:solidFill>
                  <a:srgbClr val="413C3A"/>
                </a:solidFill>
                <a:latin typeface="Arial" panose="020B0604020202020204" pitchFamily="34" charset="0"/>
                <a:cs typeface="Arial" panose="020B0604020202020204" pitchFamily="34" charset="0"/>
              </a:rPr>
              <a:t>series resistances</a:t>
            </a:r>
            <a:endParaRPr kumimoji="0" lang="en-US" sz="1400" b="0" i="0" u="none" strike="noStrike" kern="1200" cap="none" spc="0" normalizeH="0" baseline="0" noProof="0">
              <a:ln>
                <a:noFill/>
              </a:ln>
              <a:solidFill>
                <a:srgbClr val="413C3A"/>
              </a:solidFill>
              <a:effectLst/>
              <a:uLnTx/>
              <a:uFillTx/>
              <a:latin typeface="Arial" panose="020B0604020202020204" pitchFamily="34" charset="0"/>
              <a:ea typeface="+mn-ea"/>
              <a:cs typeface="Arial" panose="020B0604020202020204" pitchFamily="34" charset="0"/>
            </a:endParaRPr>
          </a:p>
          <a:p>
            <a:pPr>
              <a:buClr>
                <a:srgbClr val="E30613"/>
              </a:buClr>
              <a:buSzPct val="90000"/>
              <a:defRPr/>
            </a:pPr>
            <a:r>
              <a:rPr lang="en-US" sz="1200">
                <a:solidFill>
                  <a:schemeClr val="accent3"/>
                </a:solidFill>
                <a:latin typeface="Arial" panose="020B0604020202020204" pitchFamily="34" charset="0"/>
                <a:cs typeface="Arial" panose="020B0604020202020204" pitchFamily="34" charset="0"/>
              </a:rPr>
              <a:t>Energetic barriers at interfaces and bulk resistances within layers. </a:t>
            </a:r>
            <a:br>
              <a:rPr lang="en-US" sz="1200">
                <a:solidFill>
                  <a:schemeClr val="accent3"/>
                </a:solidFill>
                <a:latin typeface="Arial" panose="020B0604020202020204" pitchFamily="34" charset="0"/>
                <a:cs typeface="Arial" panose="020B0604020202020204" pitchFamily="34" charset="0"/>
              </a:rPr>
            </a:br>
            <a:r>
              <a:rPr lang="en-US" sz="1200">
                <a:solidFill>
                  <a:schemeClr val="accent3"/>
                </a:solidFill>
                <a:latin typeface="Arial" panose="020B0604020202020204" pitchFamily="34" charset="0"/>
                <a:cs typeface="Arial" panose="020B0604020202020204" pitchFamily="34" charset="0"/>
              </a:rPr>
              <a:t>It must be minimized to avoid efficiency losses due to increased exciton recombination. </a:t>
            </a:r>
          </a:p>
          <a:p>
            <a:pPr>
              <a:buClr>
                <a:srgbClr val="E30613"/>
              </a:buClr>
              <a:buSzPct val="90000"/>
              <a:defRPr/>
            </a:pPr>
            <a:r>
              <a:rPr lang="en-US" sz="1200">
                <a:solidFill>
                  <a:schemeClr val="accent3"/>
                </a:solidFill>
                <a:latin typeface="Arial" panose="020B0604020202020204" pitchFamily="34" charset="0"/>
                <a:cs typeface="Arial" panose="020B0604020202020204" pitchFamily="34" charset="0"/>
              </a:rPr>
              <a:t> </a:t>
            </a:r>
          </a:p>
        </p:txBody>
      </p:sp>
      <p:sp>
        <p:nvSpPr>
          <p:cNvPr id="42" name="Rectangle 41">
            <a:extLst>
              <a:ext uri="{FF2B5EF4-FFF2-40B4-BE49-F238E27FC236}">
                <a16:creationId xmlns:a16="http://schemas.microsoft.com/office/drawing/2014/main" id="{858D7871-2D37-A911-5C88-123B410F2C30}"/>
              </a:ext>
            </a:extLst>
          </p:cNvPr>
          <p:cNvSpPr/>
          <p:nvPr/>
        </p:nvSpPr>
        <p:spPr>
          <a:xfrm>
            <a:off x="3290666" y="4082773"/>
            <a:ext cx="5340572" cy="852195"/>
          </a:xfrm>
          <a:prstGeom prst="rect">
            <a:avLst/>
          </a:prstGeom>
          <a:noFill/>
        </p:spPr>
        <p:txBody>
          <a:bodyPr wrap="square" anchor="ctr" anchorCtr="0">
            <a:noAutofit/>
          </a:bodyPr>
          <a:lstStyle/>
          <a:p>
            <a:pPr marL="0" marR="0" lvl="0" indent="0" algn="l" defTabSz="685800" rtl="0" eaLnBrk="1" fontAlgn="auto" latinLnBrk="0" hangingPunct="1">
              <a:lnSpc>
                <a:spcPct val="100000"/>
              </a:lnSpc>
              <a:spcBef>
                <a:spcPts val="0"/>
              </a:spcBef>
              <a:spcAft>
                <a:spcPts val="0"/>
              </a:spcAft>
              <a:buClr>
                <a:srgbClr val="E30613"/>
              </a:buClr>
              <a:buSzPct val="90000"/>
              <a:buFont typeface="Wingdings" pitchFamily="2" charset="2"/>
              <a:buNone/>
              <a:tabLst/>
              <a:defRPr/>
            </a:pPr>
            <a:r>
              <a:rPr kumimoji="0" lang="en-US" sz="1400" b="1" i="1" u="none" strike="noStrike" kern="1200" cap="none" spc="0" normalizeH="0" baseline="0" noProof="0" err="1">
                <a:ln>
                  <a:noFill/>
                </a:ln>
                <a:solidFill>
                  <a:srgbClr val="413C39"/>
                </a:solidFill>
                <a:effectLst/>
                <a:uLnTx/>
                <a:uFillTx/>
                <a:latin typeface="Arial" panose="020B0604020202020204" pitchFamily="34" charset="0"/>
                <a:ea typeface="+mn-ea"/>
                <a:cs typeface="Arial" panose="020B0604020202020204" pitchFamily="34" charset="0"/>
              </a:rPr>
              <a:t>R</a:t>
            </a:r>
            <a:r>
              <a:rPr kumimoji="0" lang="en-US" sz="1400" b="1" i="1" u="none" strike="noStrike" kern="1200" cap="none" spc="0" normalizeH="0" baseline="-25000" noProof="0" err="1">
                <a:ln>
                  <a:noFill/>
                </a:ln>
                <a:solidFill>
                  <a:srgbClr val="413C39"/>
                </a:solidFill>
                <a:effectLst/>
                <a:uLnTx/>
                <a:uFillTx/>
                <a:latin typeface="Arial" panose="020B0604020202020204" pitchFamily="34" charset="0"/>
                <a:ea typeface="+mn-ea"/>
                <a:cs typeface="Arial" panose="020B0604020202020204" pitchFamily="34" charset="0"/>
              </a:rPr>
              <a:t>sh</a:t>
            </a:r>
            <a:r>
              <a:rPr kumimoji="0" lang="en-US" sz="1400" b="1" i="0" u="none" strike="noStrike" kern="1200" cap="none" spc="0" normalizeH="0" baseline="0" noProof="0">
                <a:ln>
                  <a:noFill/>
                </a:ln>
                <a:solidFill>
                  <a:srgbClr val="E30613"/>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a:ln>
                  <a:noFill/>
                </a:ln>
                <a:solidFill>
                  <a:srgbClr val="413C3A"/>
                </a:solidFill>
                <a:effectLst/>
                <a:uLnTx/>
                <a:uFillTx/>
                <a:latin typeface="Arial" panose="020B0604020202020204" pitchFamily="34" charset="0"/>
                <a:ea typeface="+mn-ea"/>
                <a:cs typeface="Arial" panose="020B0604020202020204" pitchFamily="34" charset="0"/>
              </a:rPr>
              <a:t>– </a:t>
            </a:r>
            <a:r>
              <a:rPr lang="en-US" sz="1400">
                <a:solidFill>
                  <a:srgbClr val="413C3A"/>
                </a:solidFill>
                <a:latin typeface="Arial" panose="020B0604020202020204" pitchFamily="34" charset="0"/>
                <a:cs typeface="Arial" panose="020B0604020202020204" pitchFamily="34" charset="0"/>
              </a:rPr>
              <a:t>shunt resistance</a:t>
            </a:r>
            <a:endParaRPr kumimoji="0" lang="en-US" sz="1400" b="0" i="0" u="none" strike="noStrike" kern="1200" cap="none" spc="0" normalizeH="0" baseline="0" noProof="0">
              <a:ln>
                <a:noFill/>
              </a:ln>
              <a:solidFill>
                <a:srgbClr val="413C3A"/>
              </a:solidFill>
              <a:effectLst/>
              <a:uLnTx/>
              <a:uFillTx/>
              <a:latin typeface="Arial" panose="020B0604020202020204" pitchFamily="34" charset="0"/>
              <a:ea typeface="+mn-ea"/>
              <a:cs typeface="Arial" panose="020B0604020202020204" pitchFamily="34" charset="0"/>
            </a:endParaRPr>
          </a:p>
          <a:p>
            <a:pPr>
              <a:buClr>
                <a:srgbClr val="E30613"/>
              </a:buClr>
              <a:buSzPct val="90000"/>
              <a:defRPr/>
            </a:pPr>
            <a:r>
              <a:rPr lang="en-US" sz="1200">
                <a:solidFill>
                  <a:schemeClr val="accent3"/>
                </a:solidFill>
                <a:latin typeface="Arial" panose="020B0604020202020204" pitchFamily="34" charset="0"/>
                <a:cs typeface="Arial" panose="020B0604020202020204" pitchFamily="34" charset="0"/>
              </a:rPr>
              <a:t>Existence of alternate current paths through a solar cell </a:t>
            </a:r>
            <a:br>
              <a:rPr lang="en-US" sz="1200">
                <a:solidFill>
                  <a:schemeClr val="accent3"/>
                </a:solidFill>
                <a:latin typeface="Arial" panose="020B0604020202020204" pitchFamily="34" charset="0"/>
                <a:cs typeface="Arial" panose="020B0604020202020204" pitchFamily="34" charset="0"/>
              </a:rPr>
            </a:br>
            <a:r>
              <a:rPr lang="en-US" sz="1200">
                <a:solidFill>
                  <a:schemeClr val="accent3"/>
                </a:solidFill>
                <a:latin typeface="Arial" panose="020B0604020202020204" pitchFamily="34" charset="0"/>
                <a:cs typeface="Arial" panose="020B0604020202020204" pitchFamily="34" charset="0"/>
              </a:rPr>
              <a:t>It should be as high as possible to prevent current leakage through these alternate paths. </a:t>
            </a:r>
          </a:p>
        </p:txBody>
      </p:sp>
      <p:sp>
        <p:nvSpPr>
          <p:cNvPr id="44" name="TextBox 43">
            <a:extLst>
              <a:ext uri="{FF2B5EF4-FFF2-40B4-BE49-F238E27FC236}">
                <a16:creationId xmlns:a16="http://schemas.microsoft.com/office/drawing/2014/main" id="{AE940D5C-6F83-4CBA-19CF-EEDDCBCD42F2}"/>
              </a:ext>
            </a:extLst>
          </p:cNvPr>
          <p:cNvSpPr txBox="1"/>
          <p:nvPr/>
        </p:nvSpPr>
        <p:spPr>
          <a:xfrm>
            <a:off x="1254503" y="4242032"/>
            <a:ext cx="1134611" cy="553998"/>
          </a:xfrm>
          <a:prstGeom prst="rect">
            <a:avLst/>
          </a:prstGeom>
          <a:noFill/>
        </p:spPr>
        <p:txBody>
          <a:bodyPr wrap="square">
            <a:spAutoFit/>
          </a:bodyPr>
          <a:lstStyle/>
          <a:p>
            <a:pPr algn="ctr"/>
            <a:r>
              <a:rPr lang="en-US" sz="1200" b="1" i="1">
                <a:solidFill>
                  <a:schemeClr val="accent6"/>
                </a:solidFill>
                <a:latin typeface="Arial" panose="020B0604020202020204" pitchFamily="34" charset="0"/>
                <a:cs typeface="Arial" panose="020B0604020202020204" pitchFamily="34" charset="0"/>
              </a:rPr>
              <a:t>R</a:t>
            </a:r>
            <a:r>
              <a:rPr lang="en-US" sz="1200" b="1" i="1" baseline="-25000">
                <a:solidFill>
                  <a:schemeClr val="accent6"/>
                </a:solidFill>
                <a:latin typeface="Arial" panose="020B0604020202020204" pitchFamily="34" charset="0"/>
                <a:cs typeface="Arial" panose="020B0604020202020204" pitchFamily="34" charset="0"/>
              </a:rPr>
              <a:t>s</a:t>
            </a:r>
            <a:r>
              <a:rPr lang="en-US" sz="1200" b="1">
                <a:solidFill>
                  <a:schemeClr val="accent6"/>
                </a:solidFill>
                <a:latin typeface="Arial" panose="020B0604020202020204" pitchFamily="34" charset="0"/>
                <a:cs typeface="Arial" panose="020B0604020202020204" pitchFamily="34" charset="0"/>
              </a:rPr>
              <a:t> ~ 0</a:t>
            </a:r>
          </a:p>
          <a:p>
            <a:pPr algn="ctr"/>
            <a:r>
              <a:rPr lang="en-US" sz="1200" b="1" i="1" err="1">
                <a:solidFill>
                  <a:schemeClr val="accent6"/>
                </a:solidFill>
                <a:latin typeface="Arial" panose="020B0604020202020204" pitchFamily="34" charset="0"/>
                <a:cs typeface="Arial" panose="020B0604020202020204" pitchFamily="34" charset="0"/>
              </a:rPr>
              <a:t>R</a:t>
            </a:r>
            <a:r>
              <a:rPr lang="en-US" sz="1200" b="1" i="1" baseline="-25000" err="1">
                <a:solidFill>
                  <a:schemeClr val="accent6"/>
                </a:solidFill>
                <a:latin typeface="Arial" panose="020B0604020202020204" pitchFamily="34" charset="0"/>
                <a:cs typeface="Arial" panose="020B0604020202020204" pitchFamily="34" charset="0"/>
              </a:rPr>
              <a:t>sh</a:t>
            </a:r>
            <a:r>
              <a:rPr lang="en-US" sz="1200" b="1" i="1" baseline="-25000">
                <a:solidFill>
                  <a:schemeClr val="accent6"/>
                </a:solidFill>
                <a:latin typeface="Arial" panose="020B0604020202020204" pitchFamily="34" charset="0"/>
                <a:cs typeface="Arial" panose="020B0604020202020204" pitchFamily="34" charset="0"/>
              </a:rPr>
              <a:t> </a:t>
            </a:r>
            <a:r>
              <a:rPr lang="en-US" sz="1200" b="1">
                <a:solidFill>
                  <a:schemeClr val="accent6"/>
                </a:solidFill>
                <a:latin typeface="Arial" panose="020B0604020202020204" pitchFamily="34" charset="0"/>
                <a:cs typeface="Arial" panose="020B0604020202020204" pitchFamily="34" charset="0"/>
              </a:rPr>
              <a:t>~ </a:t>
            </a:r>
            <a:r>
              <a:rPr lang="en-US" sz="1800" b="1">
                <a:solidFill>
                  <a:schemeClr val="accent6"/>
                </a:solidFill>
                <a:latin typeface="Arial" panose="020B0604020202020204" pitchFamily="34" charset="0"/>
                <a:cs typeface="Arial" panose="020B0604020202020204" pitchFamily="34" charset="0"/>
              </a:rPr>
              <a:t>∞</a:t>
            </a:r>
            <a:endParaRPr lang="en-GB" sz="1800" b="1">
              <a:solidFill>
                <a:schemeClr val="accent6"/>
              </a:solidFill>
            </a:endParaRPr>
          </a:p>
        </p:txBody>
      </p:sp>
      <p:sp>
        <p:nvSpPr>
          <p:cNvPr id="45" name="Rectangle 44">
            <a:extLst>
              <a:ext uri="{FF2B5EF4-FFF2-40B4-BE49-F238E27FC236}">
                <a16:creationId xmlns:a16="http://schemas.microsoft.com/office/drawing/2014/main" id="{22CE890A-796B-DA74-45AC-CEA32C0B588E}"/>
              </a:ext>
            </a:extLst>
          </p:cNvPr>
          <p:cNvSpPr/>
          <p:nvPr/>
        </p:nvSpPr>
        <p:spPr>
          <a:xfrm>
            <a:off x="3290666" y="2490358"/>
            <a:ext cx="5340572" cy="852195"/>
          </a:xfrm>
          <a:prstGeom prst="rect">
            <a:avLst/>
          </a:prstGeom>
          <a:noFill/>
        </p:spPr>
        <p:txBody>
          <a:bodyPr wrap="square" anchor="ctr" anchorCtr="0">
            <a:noAutofit/>
          </a:bodyPr>
          <a:lstStyle/>
          <a:p>
            <a:pPr marL="0" marR="0" lvl="0" indent="0" algn="l" defTabSz="685800" rtl="0" eaLnBrk="1" fontAlgn="auto" latinLnBrk="0" hangingPunct="1">
              <a:lnSpc>
                <a:spcPct val="100000"/>
              </a:lnSpc>
              <a:spcBef>
                <a:spcPts val="0"/>
              </a:spcBef>
              <a:spcAft>
                <a:spcPts val="0"/>
              </a:spcAft>
              <a:buClr>
                <a:srgbClr val="E30613"/>
              </a:buClr>
              <a:buSzPct val="90000"/>
              <a:buFont typeface="Wingdings" pitchFamily="2" charset="2"/>
              <a:buNone/>
              <a:tabLst/>
              <a:defRPr/>
            </a:pPr>
            <a:r>
              <a:rPr kumimoji="0" lang="en-US" sz="1400" b="1" i="1" u="none" strike="noStrike" kern="1200" cap="none" spc="0" normalizeH="0" baseline="0" noProof="0">
                <a:ln>
                  <a:noFill/>
                </a:ln>
                <a:solidFill>
                  <a:srgbClr val="413C39"/>
                </a:solidFill>
                <a:effectLst/>
                <a:uLnTx/>
                <a:uFillTx/>
                <a:latin typeface="Arial" panose="020B0604020202020204" pitchFamily="34" charset="0"/>
                <a:ea typeface="+mn-ea"/>
                <a:cs typeface="Arial" panose="020B0604020202020204" pitchFamily="34" charset="0"/>
              </a:rPr>
              <a:t>J</a:t>
            </a:r>
            <a:r>
              <a:rPr kumimoji="0" lang="en-US" sz="1400" b="1" i="1" u="none" strike="noStrike" kern="1200" cap="none" spc="0" normalizeH="0" baseline="-25000" noProof="0">
                <a:ln>
                  <a:noFill/>
                </a:ln>
                <a:solidFill>
                  <a:srgbClr val="413C39"/>
                </a:solidFill>
                <a:effectLst/>
                <a:uLnTx/>
                <a:uFillTx/>
                <a:latin typeface="Arial" panose="020B0604020202020204" pitchFamily="34" charset="0"/>
                <a:ea typeface="+mn-ea"/>
                <a:cs typeface="Arial" panose="020B0604020202020204" pitchFamily="34" charset="0"/>
              </a:rPr>
              <a:t>D</a:t>
            </a:r>
            <a:r>
              <a:rPr kumimoji="0" lang="en-US" sz="1400" b="1" i="0" u="none" strike="noStrike" kern="1200" cap="none" spc="0" normalizeH="0" baseline="0" noProof="0">
                <a:ln>
                  <a:noFill/>
                </a:ln>
                <a:solidFill>
                  <a:srgbClr val="E30613"/>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a:ln>
                  <a:noFill/>
                </a:ln>
                <a:solidFill>
                  <a:srgbClr val="413C3A"/>
                </a:solidFill>
                <a:effectLst/>
                <a:uLnTx/>
                <a:uFillTx/>
                <a:latin typeface="Arial" panose="020B0604020202020204" pitchFamily="34" charset="0"/>
                <a:ea typeface="+mn-ea"/>
                <a:cs typeface="Arial" panose="020B0604020202020204" pitchFamily="34" charset="0"/>
              </a:rPr>
              <a:t>– </a:t>
            </a:r>
            <a:r>
              <a:rPr lang="en-US" sz="1400">
                <a:solidFill>
                  <a:srgbClr val="413C3A"/>
                </a:solidFill>
                <a:latin typeface="Arial" panose="020B0604020202020204" pitchFamily="34" charset="0"/>
                <a:cs typeface="Arial" panose="020B0604020202020204" pitchFamily="34" charset="0"/>
              </a:rPr>
              <a:t>diode current</a:t>
            </a:r>
            <a:endParaRPr kumimoji="0" lang="en-US" sz="1400" b="0" i="0" u="none" strike="noStrike" kern="1200" cap="none" spc="0" normalizeH="0" baseline="0" noProof="0">
              <a:ln>
                <a:noFill/>
              </a:ln>
              <a:solidFill>
                <a:srgbClr val="413C3A"/>
              </a:solidFill>
              <a:effectLst/>
              <a:uLnTx/>
              <a:uFillTx/>
              <a:latin typeface="Arial" panose="020B0604020202020204" pitchFamily="34" charset="0"/>
              <a:ea typeface="+mn-ea"/>
              <a:cs typeface="Arial" panose="020B0604020202020204" pitchFamily="34" charset="0"/>
            </a:endParaRPr>
          </a:p>
          <a:p>
            <a:pPr>
              <a:buClr>
                <a:srgbClr val="E30613"/>
              </a:buClr>
              <a:buSzPct val="90000"/>
              <a:defRPr/>
            </a:pPr>
            <a:r>
              <a:rPr lang="en-US" sz="1200">
                <a:solidFill>
                  <a:schemeClr val="accent3"/>
                </a:solidFill>
                <a:latin typeface="Arial" panose="020B0604020202020204" pitchFamily="34" charset="0"/>
                <a:cs typeface="Arial" panose="020B0604020202020204" pitchFamily="34" charset="0"/>
              </a:rPr>
              <a:t>Solar cell can be model as a diode.</a:t>
            </a:r>
          </a:p>
        </p:txBody>
      </p:sp>
      <p:sp>
        <p:nvSpPr>
          <p:cNvPr id="47" name="TextBox 46">
            <a:extLst>
              <a:ext uri="{FF2B5EF4-FFF2-40B4-BE49-F238E27FC236}">
                <a16:creationId xmlns:a16="http://schemas.microsoft.com/office/drawing/2014/main" id="{16EA35E4-FA20-11A4-751B-2165753CABF7}"/>
              </a:ext>
            </a:extLst>
          </p:cNvPr>
          <p:cNvSpPr txBox="1"/>
          <p:nvPr/>
        </p:nvSpPr>
        <p:spPr>
          <a:xfrm>
            <a:off x="6123300" y="183602"/>
            <a:ext cx="2434904" cy="338554"/>
          </a:xfrm>
          <a:prstGeom prst="rect">
            <a:avLst/>
          </a:prstGeom>
          <a:noFill/>
        </p:spPr>
        <p:txBody>
          <a:bodyPr wrap="square">
            <a:spAutoFit/>
          </a:bodyPr>
          <a:lstStyle/>
          <a:p>
            <a:r>
              <a:rPr lang="en-GB" sz="80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https://doi.org/10.1038/s41558-020-00939-x</a:t>
            </a:r>
            <a:r>
              <a:rPr lang="en-GB" sz="800">
                <a:latin typeface="Arial" panose="020B0604020202020204" pitchFamily="34" charset="0"/>
                <a:cs typeface="Arial" panose="020B0604020202020204" pitchFamily="34" charset="0"/>
              </a:rPr>
              <a:t> </a:t>
            </a:r>
            <a:br>
              <a:rPr lang="en-GB" sz="800">
                <a:latin typeface="Arial" panose="020B0604020202020204" pitchFamily="34" charset="0"/>
                <a:cs typeface="Arial" panose="020B0604020202020204" pitchFamily="34" charset="0"/>
              </a:rPr>
            </a:br>
            <a:r>
              <a:rPr lang="en-GB" sz="80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https://doi.org/10.1038/s41586-018-0173-4</a:t>
            </a:r>
            <a:r>
              <a:rPr lang="en-GB" sz="8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6118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animBg="1"/>
      <p:bldP spid="41" grpId="0"/>
      <p:bldP spid="42" grpId="0"/>
      <p:bldP spid="44" grpId="0"/>
      <p:bldP spid="4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0370A-A0C5-F0FD-E151-24596C1D1088}"/>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B8F1F24A-DD75-F609-FFA9-2F5D38B3B399}"/>
              </a:ext>
            </a:extLst>
          </p:cNvPr>
          <p:cNvSpPr>
            <a:spLocks noGrp="1"/>
          </p:cNvSpPr>
          <p:nvPr>
            <p:ph type="dt" sz="half" idx="10"/>
          </p:nvPr>
        </p:nvSpPr>
        <p:spPr/>
        <p:txBody>
          <a:bodyPr/>
          <a:lstStyle/>
          <a:p>
            <a:r>
              <a:rPr lang="en-US"/>
              <a:t>QFLS</a:t>
            </a:r>
          </a:p>
        </p:txBody>
      </p:sp>
      <p:sp>
        <p:nvSpPr>
          <p:cNvPr id="4" name="Espace réservé du pied de page 3">
            <a:extLst>
              <a:ext uri="{FF2B5EF4-FFF2-40B4-BE49-F238E27FC236}">
                <a16:creationId xmlns:a16="http://schemas.microsoft.com/office/drawing/2014/main" id="{B1691759-8505-78F1-3E77-95371D8E3D9A}"/>
              </a:ext>
            </a:extLst>
          </p:cNvPr>
          <p:cNvSpPr>
            <a:spLocks noGrp="1"/>
          </p:cNvSpPr>
          <p:nvPr>
            <p:ph type="ftr" sz="quarter" idx="11"/>
          </p:nvPr>
        </p:nvSpPr>
        <p:spPr/>
        <p:txBody>
          <a:bodyPr/>
          <a:lstStyle/>
          <a:p>
            <a:r>
              <a:rPr lang="en-US">
                <a:solidFill>
                  <a:srgbClr val="000000"/>
                </a:solidFill>
                <a:effectLst/>
                <a:latin typeface="Helvetica Neue" panose="02000503000000020004" pitchFamily="2" charset="0"/>
              </a:rPr>
              <a:t>ChE-701 / Section EDCH</a:t>
            </a:r>
          </a:p>
        </p:txBody>
      </p:sp>
      <p:sp>
        <p:nvSpPr>
          <p:cNvPr id="5" name="Espace réservé du numéro de diapositive 4">
            <a:extLst>
              <a:ext uri="{FF2B5EF4-FFF2-40B4-BE49-F238E27FC236}">
                <a16:creationId xmlns:a16="http://schemas.microsoft.com/office/drawing/2014/main" id="{3268A6C7-B95A-ED7F-DFB6-51D56AF85B1B}"/>
              </a:ext>
            </a:extLst>
          </p:cNvPr>
          <p:cNvSpPr>
            <a:spLocks noGrp="1"/>
          </p:cNvSpPr>
          <p:nvPr>
            <p:ph type="sldNum" sz="quarter" idx="12"/>
          </p:nvPr>
        </p:nvSpPr>
        <p:spPr/>
        <p:txBody>
          <a:bodyPr/>
          <a:lstStyle/>
          <a:p>
            <a:fld id="{E1E1CD7C-2161-7D43-862E-CE4C333CD873}" type="slidenum">
              <a:rPr lang="en-US" smtClean="0"/>
              <a:pPr/>
              <a:t>25</a:t>
            </a:fld>
            <a:endParaRPr lang="en-US"/>
          </a:p>
        </p:txBody>
      </p:sp>
      <p:sp>
        <p:nvSpPr>
          <p:cNvPr id="13" name="Title 12">
            <a:extLst>
              <a:ext uri="{FF2B5EF4-FFF2-40B4-BE49-F238E27FC236}">
                <a16:creationId xmlns:a16="http://schemas.microsoft.com/office/drawing/2014/main" id="{7C328451-3043-CC82-CB00-76B480C3F7AD}"/>
              </a:ext>
            </a:extLst>
          </p:cNvPr>
          <p:cNvSpPr>
            <a:spLocks noGrp="1"/>
          </p:cNvSpPr>
          <p:nvPr>
            <p:ph type="title"/>
          </p:nvPr>
        </p:nvSpPr>
        <p:spPr>
          <a:xfrm>
            <a:off x="904875" y="196117"/>
            <a:ext cx="6251298" cy="1097601"/>
          </a:xfrm>
        </p:spPr>
        <p:txBody>
          <a:bodyPr/>
          <a:lstStyle/>
          <a:p>
            <a:r>
              <a:rPr lang="en-US">
                <a:latin typeface="Franklin Gothic Demi Cond"/>
                <a:cs typeface="Arial"/>
              </a:rPr>
              <a:t>Quasi-Fermi Level Splitting (QFLS)</a:t>
            </a:r>
            <a:endParaRPr lang="en-US"/>
          </a:p>
        </p:txBody>
      </p:sp>
      <p:sp>
        <p:nvSpPr>
          <p:cNvPr id="47" name="TextBox 46">
            <a:extLst>
              <a:ext uri="{FF2B5EF4-FFF2-40B4-BE49-F238E27FC236}">
                <a16:creationId xmlns:a16="http://schemas.microsoft.com/office/drawing/2014/main" id="{58EFE7F1-3A92-0F08-F161-9DC768771620}"/>
              </a:ext>
            </a:extLst>
          </p:cNvPr>
          <p:cNvSpPr txBox="1"/>
          <p:nvPr/>
        </p:nvSpPr>
        <p:spPr>
          <a:xfrm>
            <a:off x="6461104" y="277039"/>
            <a:ext cx="2434904" cy="215444"/>
          </a:xfrm>
          <a:prstGeom prst="rect">
            <a:avLst/>
          </a:prstGeom>
          <a:noFill/>
        </p:spPr>
        <p:txBody>
          <a:bodyPr wrap="square">
            <a:spAutoFit/>
          </a:bodyPr>
          <a:lstStyle/>
          <a:p>
            <a:r>
              <a:rPr lang="en-GB" sz="80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https://doi.org/10.1002/aenm.202303135</a:t>
            </a:r>
            <a:endParaRPr lang="en-GB" sz="80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4046269-23B3-E6B9-061B-280AFB8F8A6A}"/>
              </a:ext>
            </a:extLst>
          </p:cNvPr>
          <p:cNvSpPr/>
          <p:nvPr/>
        </p:nvSpPr>
        <p:spPr>
          <a:xfrm>
            <a:off x="1005645" y="660823"/>
            <a:ext cx="7625593" cy="1164305"/>
          </a:xfrm>
          <a:prstGeom prst="rect">
            <a:avLst/>
          </a:prstGeom>
          <a:noFill/>
        </p:spPr>
        <p:txBody>
          <a:bodyPr wrap="square" anchor="ctr" anchorCtr="0">
            <a:noAutofit/>
          </a:bodyPr>
          <a:lstStyle/>
          <a:p>
            <a:pPr marL="0" marR="0" lvl="0" indent="0" algn="l" defTabSz="685800" rtl="0" eaLnBrk="1" fontAlgn="auto" latinLnBrk="0" hangingPunct="1">
              <a:lnSpc>
                <a:spcPct val="100000"/>
              </a:lnSpc>
              <a:spcBef>
                <a:spcPts val="0"/>
              </a:spcBef>
              <a:spcAft>
                <a:spcPts val="0"/>
              </a:spcAft>
              <a:buClr>
                <a:srgbClr val="E30613"/>
              </a:buClr>
              <a:buSzPct val="90000"/>
              <a:buFont typeface="Wingdings" pitchFamily="2" charset="2"/>
              <a:buNone/>
              <a:tabLst/>
              <a:defRPr/>
            </a:pPr>
            <a:r>
              <a:rPr kumimoji="0" lang="en-US" sz="1400" b="1" u="none" strike="noStrike" kern="1200" cap="none" spc="0" normalizeH="0" baseline="0" noProof="0">
                <a:ln>
                  <a:noFill/>
                </a:ln>
                <a:solidFill>
                  <a:srgbClr val="413C39"/>
                </a:solidFill>
                <a:effectLst/>
                <a:uLnTx/>
                <a:uFillTx/>
                <a:latin typeface="Arial" panose="020B0604020202020204" pitchFamily="34" charset="0"/>
                <a:ea typeface="+mn-ea"/>
                <a:cs typeface="Arial" panose="020B0604020202020204" pitchFamily="34" charset="0"/>
              </a:rPr>
              <a:t>QFLS</a:t>
            </a:r>
            <a:r>
              <a:rPr kumimoji="0" lang="en-US" sz="1400" b="1" i="0" u="none" strike="noStrike" kern="1200" cap="none" spc="0" normalizeH="0" baseline="0" noProof="0">
                <a:ln>
                  <a:noFill/>
                </a:ln>
                <a:solidFill>
                  <a:srgbClr val="E30613"/>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a:ln>
                  <a:noFill/>
                </a:ln>
                <a:solidFill>
                  <a:srgbClr val="413C3A"/>
                </a:solidFill>
                <a:effectLst/>
                <a:uLnTx/>
                <a:uFillTx/>
                <a:latin typeface="Arial" panose="020B0604020202020204" pitchFamily="34" charset="0"/>
                <a:ea typeface="+mn-ea"/>
                <a:cs typeface="Arial" panose="020B0604020202020204" pitchFamily="34" charset="0"/>
              </a:rPr>
              <a:t>– </a:t>
            </a:r>
            <a:r>
              <a:rPr lang="en-US" sz="1400" noProof="0">
                <a:solidFill>
                  <a:srgbClr val="413C3A"/>
                </a:solidFill>
                <a:latin typeface="Arial" panose="020B0604020202020204" pitchFamily="34" charset="0"/>
                <a:cs typeface="Arial" panose="020B0604020202020204" pitchFamily="34" charset="0"/>
              </a:rPr>
              <a:t>excited e</a:t>
            </a:r>
            <a:r>
              <a:rPr lang="en-US" sz="1400" baseline="30000" noProof="0">
                <a:solidFill>
                  <a:srgbClr val="413C3A"/>
                </a:solidFill>
                <a:latin typeface="Arial" panose="020B0604020202020204" pitchFamily="34" charset="0"/>
                <a:cs typeface="Arial" panose="020B0604020202020204" pitchFamily="34" charset="0"/>
              </a:rPr>
              <a:t>-</a:t>
            </a:r>
            <a:r>
              <a:rPr lang="en-US" sz="1400">
                <a:solidFill>
                  <a:srgbClr val="413C3A"/>
                </a:solidFill>
                <a:latin typeface="Arial" panose="020B0604020202020204" pitchFamily="34" charset="0"/>
                <a:cs typeface="Arial" panose="020B0604020202020204" pitchFamily="34" charset="0"/>
              </a:rPr>
              <a:t> in the CB and corresponding h</a:t>
            </a:r>
            <a:r>
              <a:rPr lang="en-US" sz="1400" baseline="30000">
                <a:solidFill>
                  <a:srgbClr val="413C3A"/>
                </a:solidFill>
                <a:latin typeface="Arial" panose="020B0604020202020204" pitchFamily="34" charset="0"/>
                <a:cs typeface="Arial" panose="020B0604020202020204" pitchFamily="34" charset="0"/>
              </a:rPr>
              <a:t>+</a:t>
            </a:r>
            <a:r>
              <a:rPr lang="en-US" sz="1400">
                <a:solidFill>
                  <a:srgbClr val="413C3A"/>
                </a:solidFill>
                <a:latin typeface="Arial" panose="020B0604020202020204" pitchFamily="34" charset="0"/>
                <a:cs typeface="Arial" panose="020B0604020202020204" pitchFamily="34" charset="0"/>
              </a:rPr>
              <a:t> in the VB have different chemical potential.</a:t>
            </a:r>
          </a:p>
          <a:p>
            <a:pPr lvl="0">
              <a:buClr>
                <a:srgbClr val="E30613"/>
              </a:buClr>
              <a:buSzPct val="90000"/>
              <a:defRPr/>
            </a:pPr>
            <a:r>
              <a:rPr lang="en-US" sz="1200">
                <a:solidFill>
                  <a:srgbClr val="413C3A"/>
                </a:solidFill>
                <a:latin typeface="Arial" panose="020B0604020202020204" pitchFamily="34" charset="0"/>
                <a:cs typeface="Arial" panose="020B0604020202020204" pitchFamily="34" charset="0"/>
              </a:rPr>
              <a:t>Related to the </a:t>
            </a:r>
            <a:r>
              <a:rPr lang="en-US" sz="1200">
                <a:solidFill>
                  <a:schemeClr val="accent6"/>
                </a:solidFill>
                <a:latin typeface="Arial" panose="020B0604020202020204" pitchFamily="34" charset="0"/>
                <a:cs typeface="Arial" panose="020B0604020202020204" pitchFamily="34" charset="0"/>
              </a:rPr>
              <a:t>internal potential of semiconductor</a:t>
            </a:r>
            <a:r>
              <a:rPr lang="en-US" sz="1200">
                <a:solidFill>
                  <a:srgbClr val="413C3A"/>
                </a:solidFill>
                <a:latin typeface="Arial" panose="020B0604020202020204" pitchFamily="34" charset="0"/>
                <a:cs typeface="Arial" panose="020B0604020202020204" pitchFamily="34" charset="0"/>
              </a:rPr>
              <a:t>.</a:t>
            </a:r>
            <a:endParaRPr kumimoji="0" lang="en-US" sz="1200" b="0" i="0" u="none" strike="noStrike" kern="1200" cap="none" spc="0" normalizeH="0" baseline="0" noProof="0">
              <a:ln>
                <a:noFill/>
              </a:ln>
              <a:solidFill>
                <a:srgbClr val="413C3A"/>
              </a:solidFill>
              <a:effectLst/>
              <a:uLnTx/>
              <a:uFillTx/>
              <a:latin typeface="Arial" panose="020B0604020202020204" pitchFamily="34" charset="0"/>
              <a:cs typeface="Arial" panose="020B0604020202020204" pitchFamily="34" charset="0"/>
            </a:endParaRPr>
          </a:p>
          <a:p>
            <a:pPr>
              <a:buClr>
                <a:srgbClr val="E30613"/>
              </a:buClr>
              <a:buSzPct val="90000"/>
              <a:defRPr/>
            </a:pPr>
            <a:r>
              <a:rPr lang="en-US" sz="1200">
                <a:solidFill>
                  <a:schemeClr val="accent3"/>
                </a:solidFill>
                <a:latin typeface="Arial" panose="020B0604020202020204" pitchFamily="34" charset="0"/>
                <a:cs typeface="Arial" panose="020B0604020202020204" pitchFamily="34" charset="0"/>
              </a:rPr>
              <a:t>Depends on the </a:t>
            </a:r>
            <a:r>
              <a:rPr lang="en-US" sz="1200">
                <a:solidFill>
                  <a:schemeClr val="accent6"/>
                </a:solidFill>
                <a:latin typeface="Arial" panose="020B0604020202020204" pitchFamily="34" charset="0"/>
                <a:cs typeface="Arial" panose="020B0604020202020204" pitchFamily="34" charset="0"/>
              </a:rPr>
              <a:t>population of the exited e</a:t>
            </a:r>
            <a:r>
              <a:rPr lang="en-US" sz="1200" baseline="30000">
                <a:solidFill>
                  <a:schemeClr val="accent6"/>
                </a:solidFill>
                <a:latin typeface="Arial" panose="020B0604020202020204" pitchFamily="34" charset="0"/>
                <a:cs typeface="Arial" panose="020B0604020202020204" pitchFamily="34" charset="0"/>
              </a:rPr>
              <a:t>-</a:t>
            </a:r>
            <a:r>
              <a:rPr lang="en-US" sz="1200">
                <a:solidFill>
                  <a:schemeClr val="accent6"/>
                </a:solidFill>
                <a:latin typeface="Arial" panose="020B0604020202020204" pitchFamily="34" charset="0"/>
                <a:cs typeface="Arial" panose="020B0604020202020204" pitchFamily="34" charset="0"/>
              </a:rPr>
              <a:t> and h</a:t>
            </a:r>
            <a:r>
              <a:rPr lang="en-US" sz="1200" baseline="30000">
                <a:solidFill>
                  <a:schemeClr val="accent6"/>
                </a:solidFill>
                <a:latin typeface="Arial" panose="020B0604020202020204" pitchFamily="34" charset="0"/>
                <a:cs typeface="Arial" panose="020B0604020202020204" pitchFamily="34" charset="0"/>
              </a:rPr>
              <a:t>+</a:t>
            </a:r>
            <a:r>
              <a:rPr lang="en-US" sz="1200">
                <a:solidFill>
                  <a:schemeClr val="accent3"/>
                </a:solidFill>
                <a:latin typeface="Arial" panose="020B0604020202020204" pitchFamily="34" charset="0"/>
                <a:cs typeface="Arial" panose="020B0604020202020204" pitchFamily="34" charset="0"/>
              </a:rPr>
              <a:t>.</a:t>
            </a:r>
          </a:p>
          <a:p>
            <a:pPr>
              <a:buClr>
                <a:srgbClr val="E30613"/>
              </a:buClr>
              <a:buSzPct val="90000"/>
              <a:defRPr/>
            </a:pPr>
            <a:r>
              <a:rPr lang="en-US" sz="1200">
                <a:solidFill>
                  <a:schemeClr val="accent3"/>
                </a:solidFill>
                <a:latin typeface="Arial" panose="020B0604020202020204" pitchFamily="34" charset="0"/>
                <a:cs typeface="Arial" panose="020B0604020202020204" pitchFamily="34" charset="0"/>
              </a:rPr>
              <a:t>Increasing the excited carrier population in the bands increases </a:t>
            </a:r>
            <a:r>
              <a:rPr lang="en-US" sz="1200">
                <a:solidFill>
                  <a:schemeClr val="accent6"/>
                </a:solidFill>
                <a:latin typeface="Arial" panose="020B0604020202020204" pitchFamily="34" charset="0"/>
                <a:cs typeface="Arial" panose="020B0604020202020204" pitchFamily="34" charset="0"/>
              </a:rPr>
              <a:t>the difference in chemical potential </a:t>
            </a:r>
            <a:r>
              <a:rPr lang="en-US" sz="1200">
                <a:solidFill>
                  <a:schemeClr val="accent3"/>
                </a:solidFill>
                <a:latin typeface="Arial" panose="020B0604020202020204" pitchFamily="34" charset="0"/>
                <a:cs typeface="Arial" panose="020B0604020202020204" pitchFamily="34" charset="0"/>
              </a:rPr>
              <a:t>between e</a:t>
            </a:r>
            <a:r>
              <a:rPr lang="en-US" sz="1200" baseline="30000">
                <a:solidFill>
                  <a:schemeClr val="accent3"/>
                </a:solidFill>
                <a:latin typeface="Arial" panose="020B0604020202020204" pitchFamily="34" charset="0"/>
                <a:cs typeface="Arial" panose="020B0604020202020204" pitchFamily="34" charset="0"/>
              </a:rPr>
              <a:t>-</a:t>
            </a:r>
            <a:r>
              <a:rPr lang="en-US" sz="1200">
                <a:solidFill>
                  <a:schemeClr val="accent3"/>
                </a:solidFill>
                <a:latin typeface="Arial" panose="020B0604020202020204" pitchFamily="34" charset="0"/>
                <a:cs typeface="Arial" panose="020B0604020202020204" pitchFamily="34" charset="0"/>
              </a:rPr>
              <a:t> and h</a:t>
            </a:r>
            <a:r>
              <a:rPr lang="en-US" sz="1200" baseline="30000">
                <a:solidFill>
                  <a:schemeClr val="accent3"/>
                </a:solidFill>
                <a:latin typeface="Arial" panose="020B0604020202020204" pitchFamily="34" charset="0"/>
                <a:cs typeface="Arial" panose="020B0604020202020204" pitchFamily="34" charset="0"/>
              </a:rPr>
              <a:t>+</a:t>
            </a:r>
            <a:r>
              <a:rPr lang="en-US" sz="1200">
                <a:solidFill>
                  <a:schemeClr val="accent3"/>
                </a:solidFill>
                <a:latin typeface="Arial" panose="020B0604020202020204" pitchFamily="34" charset="0"/>
                <a:cs typeface="Arial" panose="020B0604020202020204" pitchFamily="34" charset="0"/>
              </a:rPr>
              <a:t>, which </a:t>
            </a:r>
            <a:r>
              <a:rPr lang="en-US" sz="1200">
                <a:solidFill>
                  <a:schemeClr val="accent6"/>
                </a:solidFill>
                <a:latin typeface="Arial" panose="020B0604020202020204" pitchFamily="34" charset="0"/>
                <a:cs typeface="Arial" panose="020B0604020202020204" pitchFamily="34" charset="0"/>
              </a:rPr>
              <a:t>generates an internal voltage</a:t>
            </a:r>
            <a:r>
              <a:rPr lang="en-US" sz="1200">
                <a:solidFill>
                  <a:schemeClr val="accent3"/>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5F0F9022-4539-9473-9F3A-839D71E5B041}"/>
              </a:ext>
            </a:extLst>
          </p:cNvPr>
          <p:cNvSpPr/>
          <p:nvPr/>
        </p:nvSpPr>
        <p:spPr>
          <a:xfrm>
            <a:off x="1005645" y="3992749"/>
            <a:ext cx="7625593" cy="1164305"/>
          </a:xfrm>
          <a:prstGeom prst="rect">
            <a:avLst/>
          </a:prstGeom>
          <a:noFill/>
        </p:spPr>
        <p:txBody>
          <a:bodyPr wrap="square" anchor="ctr" anchorCtr="0">
            <a:noAutofit/>
          </a:bodyPr>
          <a:lstStyle/>
          <a:p>
            <a:pPr lvl="0">
              <a:buClr>
                <a:srgbClr val="E30613"/>
              </a:buClr>
              <a:buSzPct val="90000"/>
              <a:defRPr/>
            </a:pPr>
            <a:r>
              <a:rPr kumimoji="0" lang="en-US" sz="1400" b="1" u="none" strike="noStrike" kern="1200" cap="none" spc="0" normalizeH="0" baseline="0" noProof="0">
                <a:ln>
                  <a:noFill/>
                </a:ln>
                <a:solidFill>
                  <a:srgbClr val="413C39"/>
                </a:solidFill>
                <a:effectLst/>
                <a:uLnTx/>
                <a:uFillTx/>
                <a:latin typeface="Arial" panose="020B0604020202020204" pitchFamily="34" charset="0"/>
                <a:cs typeface="Arial" panose="020B0604020202020204" pitchFamily="34" charset="0"/>
              </a:rPr>
              <a:t>QFLS</a:t>
            </a:r>
            <a:r>
              <a:rPr kumimoji="0" lang="en-US" sz="1400" b="1" i="0" u="none" strike="noStrike" kern="1200" cap="none" spc="0" normalizeH="0" baseline="0" noProof="0">
                <a:ln>
                  <a:noFill/>
                </a:ln>
                <a:solidFill>
                  <a:srgbClr val="E30613"/>
                </a:solidFill>
                <a:effectLst/>
                <a:uLnTx/>
                <a:uFillTx/>
                <a:latin typeface="Arial" panose="020B0604020202020204" pitchFamily="34" charset="0"/>
                <a:cs typeface="Arial" panose="020B0604020202020204" pitchFamily="34" charset="0"/>
              </a:rPr>
              <a:t> </a:t>
            </a:r>
            <a:r>
              <a:rPr kumimoji="0" lang="en-US" sz="1400" b="1" i="0" u="none" strike="noStrike" kern="1200" cap="none" spc="0" normalizeH="0" baseline="0" noProof="0">
                <a:ln>
                  <a:noFill/>
                </a:ln>
                <a:solidFill>
                  <a:srgbClr val="413C3A"/>
                </a:solidFill>
                <a:effectLst/>
                <a:uLnTx/>
                <a:uFillTx/>
                <a:latin typeface="Arial" panose="020B0604020202020204" pitchFamily="34" charset="0"/>
                <a:cs typeface="Arial" panose="020B0604020202020204" pitchFamily="34" charset="0"/>
              </a:rPr>
              <a:t>&amp; </a:t>
            </a:r>
            <a:r>
              <a:rPr kumimoji="0" lang="en-US" sz="1400" b="1" i="1" u="none" strike="noStrike" kern="1200" cap="none" spc="0" normalizeH="0" baseline="0" noProof="0" err="1">
                <a:ln>
                  <a:noFill/>
                </a:ln>
                <a:solidFill>
                  <a:srgbClr val="413C3A"/>
                </a:solidFill>
                <a:effectLst/>
                <a:uLnTx/>
                <a:uFillTx/>
                <a:latin typeface="Arial" panose="020B0604020202020204" pitchFamily="34" charset="0"/>
                <a:cs typeface="Arial" panose="020B0604020202020204" pitchFamily="34" charset="0"/>
              </a:rPr>
              <a:t>V</a:t>
            </a:r>
            <a:r>
              <a:rPr kumimoji="0" lang="en-US" sz="1400" b="1" i="1" u="none" strike="noStrike" kern="1200" cap="none" spc="0" normalizeH="0" baseline="-25000" noProof="0" err="1">
                <a:ln>
                  <a:noFill/>
                </a:ln>
                <a:solidFill>
                  <a:srgbClr val="413C3A"/>
                </a:solidFill>
                <a:effectLst/>
                <a:uLnTx/>
                <a:uFillTx/>
                <a:latin typeface="Arial" panose="020B0604020202020204" pitchFamily="34" charset="0"/>
                <a:cs typeface="Arial" panose="020B0604020202020204" pitchFamily="34" charset="0"/>
              </a:rPr>
              <a:t>oc</a:t>
            </a:r>
            <a:r>
              <a:rPr kumimoji="0" lang="en-US" sz="1400" b="1" i="0" u="none" strike="noStrike" kern="1200" cap="none" spc="0" normalizeH="0" baseline="0" noProof="0">
                <a:ln>
                  <a:noFill/>
                </a:ln>
                <a:solidFill>
                  <a:srgbClr val="413C3A"/>
                </a:solidFill>
                <a:effectLst/>
                <a:uLnTx/>
                <a:uFillTx/>
                <a:latin typeface="Arial" panose="020B0604020202020204" pitchFamily="34" charset="0"/>
                <a:cs typeface="Arial" panose="020B0604020202020204" pitchFamily="34" charset="0"/>
              </a:rPr>
              <a:t> </a:t>
            </a:r>
            <a:r>
              <a:rPr lang="en-US" sz="1400" b="1" noProof="0">
                <a:solidFill>
                  <a:srgbClr val="413C3A"/>
                </a:solidFill>
                <a:latin typeface="Arial" panose="020B0604020202020204" pitchFamily="34" charset="0"/>
                <a:cs typeface="Arial" panose="020B0604020202020204" pitchFamily="34" charset="0"/>
              </a:rPr>
              <a:t>are related </a:t>
            </a:r>
            <a:r>
              <a:rPr lang="en-US" sz="1400" b="1">
                <a:solidFill>
                  <a:srgbClr val="413C3A"/>
                </a:solidFill>
                <a:latin typeface="Arial" panose="020B0604020202020204" pitchFamily="34" charset="0"/>
                <a:cs typeface="Arial" panose="020B0604020202020204" pitchFamily="34" charset="0"/>
              </a:rPr>
              <a:t>– </a:t>
            </a:r>
            <a:r>
              <a:rPr lang="en-US" sz="1400">
                <a:solidFill>
                  <a:srgbClr val="413C3A"/>
                </a:solidFill>
                <a:latin typeface="Arial" panose="020B0604020202020204" pitchFamily="34" charset="0"/>
                <a:cs typeface="Arial" panose="020B0604020202020204" pitchFamily="34" charset="0"/>
              </a:rPr>
              <a:t>ideally QFLS ≈ </a:t>
            </a:r>
            <a:r>
              <a:rPr lang="en-US" sz="1400" i="1" err="1">
                <a:solidFill>
                  <a:srgbClr val="413C3A"/>
                </a:solidFill>
                <a:latin typeface="Arial" panose="020B0604020202020204" pitchFamily="34" charset="0"/>
                <a:cs typeface="Arial" panose="020B0604020202020204" pitchFamily="34" charset="0"/>
              </a:rPr>
              <a:t>V</a:t>
            </a:r>
            <a:r>
              <a:rPr lang="en-US" sz="1400" i="1" baseline="-25000" err="1">
                <a:solidFill>
                  <a:srgbClr val="413C3A"/>
                </a:solidFill>
                <a:latin typeface="Arial" panose="020B0604020202020204" pitchFamily="34" charset="0"/>
                <a:cs typeface="Arial" panose="020B0604020202020204" pitchFamily="34" charset="0"/>
              </a:rPr>
              <a:t>oc</a:t>
            </a:r>
            <a:endParaRPr lang="en-US" sz="1400" i="1" baseline="-25000">
              <a:solidFill>
                <a:srgbClr val="413C3A"/>
              </a:solidFill>
              <a:latin typeface="Arial" panose="020B0604020202020204" pitchFamily="34" charset="0"/>
              <a:cs typeface="Arial" panose="020B0604020202020204" pitchFamily="34" charset="0"/>
            </a:endParaRPr>
          </a:p>
          <a:p>
            <a:pPr lvl="0">
              <a:buClr>
                <a:srgbClr val="E30613"/>
              </a:buClr>
              <a:buSzPct val="90000"/>
              <a:defRPr/>
            </a:pPr>
            <a:r>
              <a:rPr lang="en-US" sz="1200">
                <a:solidFill>
                  <a:srgbClr val="413C3A"/>
                </a:solidFill>
                <a:latin typeface="Arial" panose="020B0604020202020204" pitchFamily="34" charset="0"/>
                <a:cs typeface="Arial" panose="020B0604020202020204" pitchFamily="34" charset="0"/>
              </a:rPr>
              <a:t>Bottlenecks are non-radiative recombination losses, non-selective charge collecting layers, resistances at the ETL/AL/HTL interfaces.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B546DE4-1A39-A915-E5EF-05974CCD353D}"/>
                  </a:ext>
                </a:extLst>
              </p:cNvPr>
              <p:cNvSpPr txBox="1"/>
              <p:nvPr/>
            </p:nvSpPr>
            <p:spPr>
              <a:xfrm>
                <a:off x="1144638" y="2605610"/>
                <a:ext cx="3526815" cy="55322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𝑄𝐹𝐿𝑆</m:t>
                      </m:r>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𝑘</m:t>
                          </m:r>
                        </m:e>
                        <m:sub>
                          <m:r>
                            <a:rPr lang="en-US" sz="1600" b="0" i="1" smtClean="0">
                              <a:latin typeface="Cambria Math" panose="02040503050406030204" pitchFamily="18" charset="0"/>
                            </a:rPr>
                            <m:t>𝐵</m:t>
                          </m:r>
                        </m:sub>
                      </m:sSub>
                      <m:r>
                        <a:rPr lang="en-US" sz="1600" b="0" i="1" smtClean="0">
                          <a:latin typeface="Cambria Math" panose="02040503050406030204" pitchFamily="18" charset="0"/>
                        </a:rPr>
                        <m:t>𝑇</m:t>
                      </m:r>
                      <m:r>
                        <a:rPr lang="en-US" sz="1600" b="0" i="1" smtClean="0">
                          <a:latin typeface="Cambria Math" panose="02040503050406030204" pitchFamily="18" charset="0"/>
                        </a:rPr>
                        <m:t> </m:t>
                      </m:r>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ln</m:t>
                          </m:r>
                        </m:fName>
                        <m:e>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𝑃𝐿𝑄𝑌</m:t>
                              </m:r>
                              <m:r>
                                <m:rPr>
                                  <m:lit/>
                                </m:rPr>
                                <a:rPr lang="en-US" sz="1600" b="0" i="1" smtClean="0">
                                  <a:latin typeface="Cambria Math" panose="02040503050406030204" pitchFamily="18" charset="0"/>
                                </a:rPr>
                                <m:t> </m:t>
                              </m:r>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𝐽</m:t>
                                      </m:r>
                                    </m:e>
                                    <m:sub>
                                      <m:r>
                                        <a:rPr lang="en-US" sz="1600" b="0" i="1" smtClean="0">
                                          <a:latin typeface="Cambria Math" panose="02040503050406030204" pitchFamily="18" charset="0"/>
                                        </a:rPr>
                                        <m:t>𝐺</m:t>
                                      </m:r>
                                    </m:sub>
                                  </m:sSub>
                                </m:num>
                                <m:den>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𝐽</m:t>
                                      </m:r>
                                    </m:e>
                                    <m:sub>
                                      <m:r>
                                        <a:rPr lang="en-US" sz="1600" b="0" i="1" smtClean="0">
                                          <a:latin typeface="Cambria Math" panose="02040503050406030204" pitchFamily="18" charset="0"/>
                                        </a:rPr>
                                        <m:t>0,</m:t>
                                      </m:r>
                                      <m:r>
                                        <a:rPr lang="en-US" sz="1600" b="0" i="1" smtClean="0">
                                          <a:latin typeface="Cambria Math" panose="02040503050406030204" pitchFamily="18" charset="0"/>
                                        </a:rPr>
                                        <m:t>𝑟𝑎𝑑</m:t>
                                      </m:r>
                                    </m:sub>
                                  </m:sSub>
                                </m:den>
                              </m:f>
                            </m:e>
                          </m:d>
                        </m:e>
                      </m:func>
                    </m:oMath>
                  </m:oMathPara>
                </a14:m>
                <a:endParaRPr lang="en-US" sz="1600"/>
              </a:p>
            </p:txBody>
          </p:sp>
        </mc:Choice>
        <mc:Fallback xmlns="">
          <p:sp>
            <p:nvSpPr>
              <p:cNvPr id="7" name="TextBox 6">
                <a:extLst>
                  <a:ext uri="{FF2B5EF4-FFF2-40B4-BE49-F238E27FC236}">
                    <a16:creationId xmlns:a16="http://schemas.microsoft.com/office/drawing/2014/main" id="{DB546DE4-1A39-A915-E5EF-05974CCD353D}"/>
                  </a:ext>
                </a:extLst>
              </p:cNvPr>
              <p:cNvSpPr txBox="1">
                <a:spLocks noRot="1" noChangeAspect="1" noMove="1" noResize="1" noEditPoints="1" noAdjustHandles="1" noChangeArrowheads="1" noChangeShapeType="1" noTextEdit="1"/>
              </p:cNvSpPr>
              <p:nvPr/>
            </p:nvSpPr>
            <p:spPr>
              <a:xfrm>
                <a:off x="1144638" y="2605610"/>
                <a:ext cx="3526815" cy="553228"/>
              </a:xfrm>
              <a:prstGeom prst="rect">
                <a:avLst/>
              </a:prstGeom>
              <a:blipFill>
                <a:blip r:embed="rId4"/>
                <a:stretch>
                  <a:fillRect b="-1099"/>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DCC5710D-011D-9EF1-BA84-2704F8FF5746}"/>
              </a:ext>
            </a:extLst>
          </p:cNvPr>
          <p:cNvGrpSpPr>
            <a:grpSpLocks noChangeAspect="1"/>
          </p:cNvGrpSpPr>
          <p:nvPr/>
        </p:nvGrpSpPr>
        <p:grpSpPr>
          <a:xfrm>
            <a:off x="5286708" y="1734834"/>
            <a:ext cx="2917766" cy="2468880"/>
            <a:chOff x="1437298" y="1247775"/>
            <a:chExt cx="3136900" cy="2654300"/>
          </a:xfrm>
        </p:grpSpPr>
        <p:pic>
          <p:nvPicPr>
            <p:cNvPr id="9" name="Picture 8" descr="A graph with a red line and black line&#10;&#10;AI-generated content may be incorrect.">
              <a:extLst>
                <a:ext uri="{FF2B5EF4-FFF2-40B4-BE49-F238E27FC236}">
                  <a16:creationId xmlns:a16="http://schemas.microsoft.com/office/drawing/2014/main" id="{4AC5B0CC-6AC9-03E9-4272-AB7419A88C32}"/>
                </a:ext>
              </a:extLst>
            </p:cNvPr>
            <p:cNvPicPr>
              <a:picLocks noChangeAspect="1"/>
            </p:cNvPicPr>
            <p:nvPr/>
          </p:nvPicPr>
          <p:blipFill>
            <a:blip r:embed="rId5"/>
            <a:stretch>
              <a:fillRect/>
            </a:stretch>
          </p:blipFill>
          <p:spPr>
            <a:xfrm>
              <a:off x="1437298" y="1247775"/>
              <a:ext cx="3136900" cy="2654300"/>
            </a:xfrm>
            <a:prstGeom prst="rect">
              <a:avLst/>
            </a:prstGeom>
          </p:spPr>
        </p:pic>
        <p:sp>
          <p:nvSpPr>
            <p:cNvPr id="11" name="Rectangle 10">
              <a:extLst>
                <a:ext uri="{FF2B5EF4-FFF2-40B4-BE49-F238E27FC236}">
                  <a16:creationId xmlns:a16="http://schemas.microsoft.com/office/drawing/2014/main" id="{745B8DCA-702C-28B7-945F-CC40F899F335}"/>
                </a:ext>
              </a:extLst>
            </p:cNvPr>
            <p:cNvSpPr/>
            <p:nvPr/>
          </p:nvSpPr>
          <p:spPr>
            <a:xfrm>
              <a:off x="1437298" y="1293718"/>
              <a:ext cx="257278" cy="2427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5" name="Straight Arrow Connector 14">
            <a:extLst>
              <a:ext uri="{FF2B5EF4-FFF2-40B4-BE49-F238E27FC236}">
                <a16:creationId xmlns:a16="http://schemas.microsoft.com/office/drawing/2014/main" id="{56F82E0A-FBC5-1C12-8C7D-5E651F6CCDD4}"/>
              </a:ext>
            </a:extLst>
          </p:cNvPr>
          <p:cNvCxnSpPr>
            <a:cxnSpLocks/>
            <a:stCxn id="18" idx="2"/>
          </p:cNvCxnSpPr>
          <p:nvPr/>
        </p:nvCxnSpPr>
        <p:spPr>
          <a:xfrm flipH="1">
            <a:off x="4004143" y="2245123"/>
            <a:ext cx="154697" cy="360487"/>
          </a:xfrm>
          <a:prstGeom prst="straightConnector1">
            <a:avLst/>
          </a:prstGeom>
          <a:ln w="12700">
            <a:solidFill>
              <a:srgbClr val="413C39"/>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983A840-CBE8-9DFB-06A3-0281B1124DC1}"/>
              </a:ext>
            </a:extLst>
          </p:cNvPr>
          <p:cNvSpPr txBox="1"/>
          <p:nvPr/>
        </p:nvSpPr>
        <p:spPr>
          <a:xfrm>
            <a:off x="3490899" y="1998902"/>
            <a:ext cx="1335882" cy="246221"/>
          </a:xfrm>
          <a:prstGeom prst="rect">
            <a:avLst/>
          </a:prstGeom>
          <a:noFill/>
        </p:spPr>
        <p:txBody>
          <a:bodyPr wrap="square" rtlCol="0">
            <a:spAutoFit/>
          </a:bodyPr>
          <a:lstStyle/>
          <a:p>
            <a:pPr algn="r"/>
            <a:r>
              <a:rPr lang="en-GB" sz="1000"/>
              <a:t>Generation current</a:t>
            </a:r>
          </a:p>
        </p:txBody>
      </p:sp>
      <p:cxnSp>
        <p:nvCxnSpPr>
          <p:cNvPr id="21" name="Straight Arrow Connector 20">
            <a:extLst>
              <a:ext uri="{FF2B5EF4-FFF2-40B4-BE49-F238E27FC236}">
                <a16:creationId xmlns:a16="http://schemas.microsoft.com/office/drawing/2014/main" id="{5BEB3C8C-AA5C-6978-41EA-0A552E72A9EC}"/>
              </a:ext>
            </a:extLst>
          </p:cNvPr>
          <p:cNvCxnSpPr>
            <a:cxnSpLocks/>
          </p:cNvCxnSpPr>
          <p:nvPr/>
        </p:nvCxnSpPr>
        <p:spPr>
          <a:xfrm flipH="1" flipV="1">
            <a:off x="4007951" y="3200414"/>
            <a:ext cx="154697" cy="360487"/>
          </a:xfrm>
          <a:prstGeom prst="straightConnector1">
            <a:avLst/>
          </a:prstGeom>
          <a:ln w="12700">
            <a:solidFill>
              <a:srgbClr val="413C39"/>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7B0F79B-ECB8-67F2-C940-8C7AA2EBA1DF}"/>
              </a:ext>
            </a:extLst>
          </p:cNvPr>
          <p:cNvSpPr txBox="1"/>
          <p:nvPr/>
        </p:nvSpPr>
        <p:spPr>
          <a:xfrm>
            <a:off x="3284299" y="3568311"/>
            <a:ext cx="1762646" cy="246221"/>
          </a:xfrm>
          <a:prstGeom prst="rect">
            <a:avLst/>
          </a:prstGeom>
          <a:noFill/>
        </p:spPr>
        <p:txBody>
          <a:bodyPr wrap="square" rtlCol="0">
            <a:spAutoFit/>
          </a:bodyPr>
          <a:lstStyle/>
          <a:p>
            <a:pPr algn="r"/>
            <a:r>
              <a:rPr lang="en-GB" sz="1000"/>
              <a:t>Radiative current in the dark</a:t>
            </a:r>
          </a:p>
        </p:txBody>
      </p:sp>
    </p:spTree>
    <p:extLst>
      <p:ext uri="{BB962C8B-B14F-4D97-AF65-F5344CB8AC3E}">
        <p14:creationId xmlns:p14="http://schemas.microsoft.com/office/powerpoint/2010/main" val="195831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8"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53D05-0D16-3D38-EB8B-29206F84CA8F}"/>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58843D5E-5B8B-5A22-B83A-C981CD0D1EEB}"/>
              </a:ext>
            </a:extLst>
          </p:cNvPr>
          <p:cNvSpPr>
            <a:spLocks noGrp="1"/>
          </p:cNvSpPr>
          <p:nvPr>
            <p:ph type="ftr" sz="quarter" idx="11"/>
          </p:nvPr>
        </p:nvSpPr>
        <p:spPr/>
        <p:txBody>
          <a:bodyPr/>
          <a:lstStyle/>
          <a:p>
            <a:r>
              <a:rPr lang="en-US">
                <a:solidFill>
                  <a:srgbClr val="000000"/>
                </a:solidFill>
                <a:effectLst/>
                <a:latin typeface="Helvetica Neue" panose="02000503000000020004" pitchFamily="2" charset="0"/>
              </a:rPr>
              <a:t>ChE-701 / Section EDCH</a:t>
            </a:r>
          </a:p>
        </p:txBody>
      </p:sp>
      <p:sp>
        <p:nvSpPr>
          <p:cNvPr id="5" name="Espace réservé du numéro de diapositive 4">
            <a:extLst>
              <a:ext uri="{FF2B5EF4-FFF2-40B4-BE49-F238E27FC236}">
                <a16:creationId xmlns:a16="http://schemas.microsoft.com/office/drawing/2014/main" id="{7C39FA9B-B419-3221-35B0-74749671FE98}"/>
              </a:ext>
            </a:extLst>
          </p:cNvPr>
          <p:cNvSpPr>
            <a:spLocks noGrp="1"/>
          </p:cNvSpPr>
          <p:nvPr>
            <p:ph type="sldNum" sz="quarter" idx="12"/>
          </p:nvPr>
        </p:nvSpPr>
        <p:spPr/>
        <p:txBody>
          <a:bodyPr/>
          <a:lstStyle/>
          <a:p>
            <a:fld id="{E1E1CD7C-2161-7D43-862E-CE4C333CD873}" type="slidenum">
              <a:rPr lang="en-US" smtClean="0"/>
              <a:pPr/>
              <a:t>26</a:t>
            </a:fld>
            <a:endParaRPr lang="en-US"/>
          </a:p>
        </p:txBody>
      </p:sp>
      <p:sp>
        <p:nvSpPr>
          <p:cNvPr id="13" name="Title 12">
            <a:extLst>
              <a:ext uri="{FF2B5EF4-FFF2-40B4-BE49-F238E27FC236}">
                <a16:creationId xmlns:a16="http://schemas.microsoft.com/office/drawing/2014/main" id="{127576E8-FEE5-0093-8F11-82AD33A237A2}"/>
              </a:ext>
            </a:extLst>
          </p:cNvPr>
          <p:cNvSpPr>
            <a:spLocks noGrp="1"/>
          </p:cNvSpPr>
          <p:nvPr>
            <p:ph type="title"/>
          </p:nvPr>
        </p:nvSpPr>
        <p:spPr>
          <a:xfrm>
            <a:off x="904875" y="196117"/>
            <a:ext cx="6251298" cy="1097601"/>
          </a:xfrm>
        </p:spPr>
        <p:txBody>
          <a:bodyPr/>
          <a:lstStyle/>
          <a:p>
            <a:r>
              <a:rPr lang="en-US">
                <a:latin typeface="Franklin Gothic Demi Cond"/>
                <a:cs typeface="Arial"/>
              </a:rPr>
              <a:t>Quasi-Fermi Level Splitting (QFLS)</a:t>
            </a:r>
            <a:endParaRPr lang="en-US"/>
          </a:p>
        </p:txBody>
      </p:sp>
      <p:sp>
        <p:nvSpPr>
          <p:cNvPr id="47" name="TextBox 46">
            <a:extLst>
              <a:ext uri="{FF2B5EF4-FFF2-40B4-BE49-F238E27FC236}">
                <a16:creationId xmlns:a16="http://schemas.microsoft.com/office/drawing/2014/main" id="{8BB3D47D-440D-21FD-DC6B-FEE6E01BFC80}"/>
              </a:ext>
            </a:extLst>
          </p:cNvPr>
          <p:cNvSpPr txBox="1"/>
          <p:nvPr/>
        </p:nvSpPr>
        <p:spPr>
          <a:xfrm>
            <a:off x="6461104" y="277039"/>
            <a:ext cx="2434904" cy="215444"/>
          </a:xfrm>
          <a:prstGeom prst="rect">
            <a:avLst/>
          </a:prstGeom>
          <a:noFill/>
        </p:spPr>
        <p:txBody>
          <a:bodyPr wrap="square">
            <a:spAutoFit/>
          </a:bodyPr>
          <a:lstStyle/>
          <a:p>
            <a:r>
              <a:rPr lang="en-GB" sz="80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https://doi.org/10.1002/aenm.202303135</a:t>
            </a:r>
            <a:endParaRPr lang="en-GB" sz="8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F1A1531-F242-1902-55C4-7046AAA96576}"/>
                  </a:ext>
                </a:extLst>
              </p:cNvPr>
              <p:cNvSpPr txBox="1"/>
              <p:nvPr/>
            </p:nvSpPr>
            <p:spPr>
              <a:xfrm>
                <a:off x="5423160" y="1163085"/>
                <a:ext cx="3127036" cy="50129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400" b="0" i="1" smtClean="0">
                              <a:latin typeface="Cambria Math" panose="02040503050406030204" pitchFamily="18" charset="0"/>
                            </a:rPr>
                          </m:ctrlPr>
                        </m:fPr>
                        <m:num>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𝑉</m:t>
                              </m:r>
                            </m:e>
                            <m:sub>
                              <m:r>
                                <a:rPr lang="en-US" sz="1400" b="0" i="1" smtClean="0">
                                  <a:latin typeface="Cambria Math" panose="02040503050406030204" pitchFamily="18" charset="0"/>
                                </a:rPr>
                                <m:t>𝑜𝑐</m:t>
                              </m:r>
                            </m:sub>
                          </m:sSub>
                        </m:num>
                        <m:den>
                          <m:r>
                            <a:rPr lang="en-US" sz="1400" b="0" i="1" smtClean="0">
                              <a:latin typeface="Cambria Math" panose="02040503050406030204" pitchFamily="18" charset="0"/>
                            </a:rPr>
                            <m:t>𝑄𝐹𝐿𝑆</m:t>
                          </m:r>
                        </m:den>
                      </m:f>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𝜌</m:t>
                              </m:r>
                            </m:e>
                            <m:sub>
                              <m:r>
                                <a:rPr lang="en-US" sz="1400" b="0" i="1" smtClean="0">
                                  <a:latin typeface="Cambria Math" panose="02040503050406030204" pitchFamily="18" charset="0"/>
                                </a:rPr>
                                <m:t>𝑐</m:t>
                              </m:r>
                              <m:r>
                                <a:rPr lang="en-US" sz="1400" b="0" i="1" smtClean="0">
                                  <a:latin typeface="Cambria Math" panose="02040503050406030204" pitchFamily="18" charset="0"/>
                                </a:rPr>
                                <m:t>,</m:t>
                              </m:r>
                              <m:r>
                                <a:rPr lang="en-US" sz="1400" b="0" i="1" smtClean="0">
                                  <a:latin typeface="Cambria Math" panose="02040503050406030204" pitchFamily="18" charset="0"/>
                                </a:rPr>
                                <m:t>𝑚𝑖𝑛</m:t>
                              </m:r>
                            </m:sub>
                            <m:sup>
                              <m:r>
                                <a:rPr lang="en-US" sz="1400" b="0" i="1" smtClean="0">
                                  <a:latin typeface="Cambria Math" panose="02040503050406030204" pitchFamily="18" charset="0"/>
                                </a:rPr>
                                <m:t>𝑟</m:t>
                              </m:r>
                            </m:sup>
                          </m:sSubSup>
                        </m:num>
                        <m:den>
                          <m:sSubSup>
                            <m:sSubSupPr>
                              <m:ctrlPr>
                                <a:rPr lang="en-US" sz="1400" i="1">
                                  <a:latin typeface="Cambria Math" panose="02040503050406030204" pitchFamily="18" charset="0"/>
                                </a:rPr>
                              </m:ctrlPr>
                            </m:sSubSupPr>
                            <m:e>
                              <m:r>
                                <a:rPr lang="en-US" sz="1400" i="1">
                                  <a:latin typeface="Cambria Math" panose="02040503050406030204" pitchFamily="18" charset="0"/>
                                </a:rPr>
                                <m:t>𝜌</m:t>
                              </m:r>
                            </m:e>
                            <m:sub>
                              <m:r>
                                <a:rPr lang="en-US" sz="1400" i="1">
                                  <a:latin typeface="Cambria Math" panose="02040503050406030204" pitchFamily="18" charset="0"/>
                                </a:rPr>
                                <m:t>𝑐</m:t>
                              </m:r>
                              <m:r>
                                <a:rPr lang="en-US" sz="1400" i="1">
                                  <a:latin typeface="Cambria Math" panose="02040503050406030204" pitchFamily="18" charset="0"/>
                                </a:rPr>
                                <m:t>,</m:t>
                              </m:r>
                              <m:r>
                                <a:rPr lang="en-US" sz="1400" i="1">
                                  <a:latin typeface="Cambria Math" panose="02040503050406030204" pitchFamily="18" charset="0"/>
                                </a:rPr>
                                <m:t>𝑚𝑖𝑛</m:t>
                              </m:r>
                            </m:sub>
                            <m:sup>
                              <m:r>
                                <a:rPr lang="en-US" sz="1400" i="1">
                                  <a:latin typeface="Cambria Math" panose="02040503050406030204" pitchFamily="18" charset="0"/>
                                </a:rPr>
                                <m:t>𝑟</m:t>
                              </m:r>
                            </m:sup>
                          </m:sSubSup>
                          <m:r>
                            <a:rPr lang="en-US" sz="1400" b="0" i="1" smtClean="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𝜌</m:t>
                              </m:r>
                            </m:e>
                            <m:sub>
                              <m:r>
                                <a:rPr lang="en-US" sz="1400" i="1">
                                  <a:latin typeface="Cambria Math" panose="02040503050406030204" pitchFamily="18" charset="0"/>
                                </a:rPr>
                                <m:t>𝑐</m:t>
                              </m:r>
                              <m:r>
                                <a:rPr lang="en-US" sz="1400" i="1">
                                  <a:latin typeface="Cambria Math" panose="02040503050406030204" pitchFamily="18" charset="0"/>
                                </a:rPr>
                                <m:t>,</m:t>
                              </m:r>
                              <m:r>
                                <a:rPr lang="en-US" sz="1400" b="0" i="1" smtClean="0">
                                  <a:latin typeface="Cambria Math" panose="02040503050406030204" pitchFamily="18" charset="0"/>
                                </a:rPr>
                                <m:t>𝑚𝑎𝑗</m:t>
                              </m:r>
                            </m:sub>
                            <m:sup>
                              <m:r>
                                <a:rPr lang="en-US" sz="1400" i="1">
                                  <a:latin typeface="Cambria Math" panose="02040503050406030204" pitchFamily="18" charset="0"/>
                                </a:rPr>
                                <m:t>𝑟</m:t>
                              </m:r>
                            </m:sup>
                          </m:sSubSup>
                        </m:den>
                      </m:f>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𝑆</m:t>
                          </m:r>
                        </m:e>
                        <m:sub>
                          <m:r>
                            <a:rPr lang="en-US" sz="1400" b="0" i="1" smtClean="0">
                              <a:latin typeface="Cambria Math" panose="02040503050406030204" pitchFamily="18" charset="0"/>
                            </a:rPr>
                            <m:t>𝑒</m:t>
                          </m:r>
                          <m:r>
                            <a:rPr lang="en-US" sz="1400" b="0" i="1" smtClean="0">
                              <a:latin typeface="Cambria Math" panose="02040503050406030204" pitchFamily="18" charset="0"/>
                            </a:rPr>
                            <m:t>,</m:t>
                          </m:r>
                          <m:r>
                            <a:rPr lang="en-US" sz="1400" b="0" i="1" smtClean="0">
                              <a:latin typeface="Cambria Math" panose="02040503050406030204" pitchFamily="18" charset="0"/>
                            </a:rPr>
                            <m:t>𝑚𝑎𝑗</m:t>
                          </m:r>
                        </m:sub>
                      </m:sSub>
                    </m:oMath>
                  </m:oMathPara>
                </a14:m>
                <a:endParaRPr lang="en-US" sz="1400"/>
              </a:p>
            </p:txBody>
          </p:sp>
        </mc:Choice>
        <mc:Fallback xmlns="">
          <p:sp>
            <p:nvSpPr>
              <p:cNvPr id="14" name="TextBox 13">
                <a:extLst>
                  <a:ext uri="{FF2B5EF4-FFF2-40B4-BE49-F238E27FC236}">
                    <a16:creationId xmlns:a16="http://schemas.microsoft.com/office/drawing/2014/main" id="{4F1A1531-F242-1902-55C4-7046AAA96576}"/>
                  </a:ext>
                </a:extLst>
              </p:cNvPr>
              <p:cNvSpPr txBox="1">
                <a:spLocks noRot="1" noChangeAspect="1" noMove="1" noResize="1" noEditPoints="1" noAdjustHandles="1" noChangeArrowheads="1" noChangeShapeType="1" noTextEdit="1"/>
              </p:cNvSpPr>
              <p:nvPr/>
            </p:nvSpPr>
            <p:spPr>
              <a:xfrm>
                <a:off x="5423160" y="1163085"/>
                <a:ext cx="3127036" cy="501291"/>
              </a:xfrm>
              <a:prstGeom prst="rect">
                <a:avLst/>
              </a:prstGeom>
              <a:blipFill>
                <a:blip r:embed="rId4"/>
                <a:stretch>
                  <a:fillRect b="-109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EE333F5-11BF-FEB5-E882-9806A9497072}"/>
                  </a:ext>
                </a:extLst>
              </p:cNvPr>
              <p:cNvSpPr txBox="1"/>
              <p:nvPr/>
            </p:nvSpPr>
            <p:spPr>
              <a:xfrm>
                <a:off x="5709801" y="1743082"/>
                <a:ext cx="1478213" cy="33233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𝜌</m:t>
                          </m:r>
                        </m:e>
                        <m:sub>
                          <m:r>
                            <a:rPr lang="en-US" sz="1400" b="0" i="1" smtClean="0">
                              <a:latin typeface="Cambria Math" panose="02040503050406030204" pitchFamily="18" charset="0"/>
                            </a:rPr>
                            <m:t>𝑐</m:t>
                          </m:r>
                          <m:r>
                            <a:rPr lang="en-US" sz="1400" b="0" i="1" smtClean="0">
                              <a:latin typeface="Cambria Math" panose="02040503050406030204" pitchFamily="18" charset="0"/>
                            </a:rPr>
                            <m:t>,</m:t>
                          </m:r>
                          <m:r>
                            <a:rPr lang="en-US" sz="1400" b="0" i="1" smtClean="0">
                              <a:latin typeface="Cambria Math" panose="02040503050406030204" pitchFamily="18" charset="0"/>
                            </a:rPr>
                            <m:t>𝑚𝑖𝑛</m:t>
                          </m:r>
                        </m:sub>
                        <m:sup>
                          <m:r>
                            <a:rPr lang="en-US" sz="1400" b="0" i="1" smtClean="0">
                              <a:latin typeface="Cambria Math" panose="02040503050406030204" pitchFamily="18" charset="0"/>
                            </a:rPr>
                            <m:t>𝑟</m:t>
                          </m:r>
                        </m:sup>
                      </m:sSubSup>
                      <m:r>
                        <a:rPr lang="en-US" sz="1400" b="0" i="1" smtClean="0">
                          <a:latin typeface="Cambria Math" panose="02040503050406030204" pitchFamily="18" charset="0"/>
                        </a:rPr>
                        <m:t> /</m:t>
                      </m:r>
                      <m:sSubSup>
                        <m:sSubSupPr>
                          <m:ctrlPr>
                            <a:rPr lang="en-US" sz="1400" i="1">
                              <a:latin typeface="Cambria Math" panose="02040503050406030204" pitchFamily="18" charset="0"/>
                            </a:rPr>
                          </m:ctrlPr>
                        </m:sSubSupPr>
                        <m:e>
                          <m:r>
                            <a:rPr lang="en-US" sz="1400" i="1">
                              <a:latin typeface="Cambria Math" panose="02040503050406030204" pitchFamily="18" charset="0"/>
                            </a:rPr>
                            <m:t>𝜌</m:t>
                          </m:r>
                        </m:e>
                        <m:sub>
                          <m:r>
                            <a:rPr lang="en-US" sz="1400" i="1">
                              <a:latin typeface="Cambria Math" panose="02040503050406030204" pitchFamily="18" charset="0"/>
                            </a:rPr>
                            <m:t>𝑐</m:t>
                          </m:r>
                          <m:r>
                            <a:rPr lang="en-US" sz="1400" i="1">
                              <a:latin typeface="Cambria Math" panose="02040503050406030204" pitchFamily="18" charset="0"/>
                            </a:rPr>
                            <m:t>,</m:t>
                          </m:r>
                          <m:r>
                            <a:rPr lang="en-US" sz="1400" i="1">
                              <a:latin typeface="Cambria Math" panose="02040503050406030204" pitchFamily="18" charset="0"/>
                            </a:rPr>
                            <m:t>𝑚𝑎𝑗</m:t>
                          </m:r>
                        </m:sub>
                        <m:sup>
                          <m:r>
                            <a:rPr lang="en-US" sz="1400" i="1">
                              <a:latin typeface="Cambria Math" panose="02040503050406030204" pitchFamily="18" charset="0"/>
                            </a:rPr>
                            <m:t>𝑟</m:t>
                          </m:r>
                        </m:sup>
                      </m:sSubSup>
                    </m:oMath>
                  </m:oMathPara>
                </a14:m>
                <a:endParaRPr lang="en-GB" sz="1400"/>
              </a:p>
            </p:txBody>
          </p:sp>
        </mc:Choice>
        <mc:Fallback xmlns="">
          <p:sp>
            <p:nvSpPr>
              <p:cNvPr id="19" name="TextBox 18">
                <a:extLst>
                  <a:ext uri="{FF2B5EF4-FFF2-40B4-BE49-F238E27FC236}">
                    <a16:creationId xmlns:a16="http://schemas.microsoft.com/office/drawing/2014/main" id="{3EE333F5-11BF-FEB5-E882-9806A9497072}"/>
                  </a:ext>
                </a:extLst>
              </p:cNvPr>
              <p:cNvSpPr txBox="1">
                <a:spLocks noRot="1" noChangeAspect="1" noMove="1" noResize="1" noEditPoints="1" noAdjustHandles="1" noChangeArrowheads="1" noChangeShapeType="1" noTextEdit="1"/>
              </p:cNvSpPr>
              <p:nvPr/>
            </p:nvSpPr>
            <p:spPr>
              <a:xfrm>
                <a:off x="5709801" y="1743082"/>
                <a:ext cx="1478213" cy="332335"/>
              </a:xfrm>
              <a:prstGeom prst="rect">
                <a:avLst/>
              </a:prstGeom>
              <a:blipFill>
                <a:blip r:embed="rId5"/>
                <a:stretch>
                  <a:fillRect b="-5556"/>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9D452B1B-0E59-A88D-F89F-B465095C2C3B}"/>
              </a:ext>
            </a:extLst>
          </p:cNvPr>
          <p:cNvSpPr txBox="1"/>
          <p:nvPr/>
        </p:nvSpPr>
        <p:spPr>
          <a:xfrm>
            <a:off x="5712949" y="2045579"/>
            <a:ext cx="2950130" cy="461665"/>
          </a:xfrm>
          <a:prstGeom prst="rect">
            <a:avLst/>
          </a:prstGeom>
          <a:noFill/>
        </p:spPr>
        <p:txBody>
          <a:bodyPr wrap="square">
            <a:spAutoFit/>
          </a:bodyPr>
          <a:lstStyle/>
          <a:p>
            <a:r>
              <a:rPr lang="en-US" sz="1200">
                <a:solidFill>
                  <a:schemeClr val="accent3"/>
                </a:solidFill>
                <a:latin typeface="Arial" panose="020B0604020202020204" pitchFamily="34" charset="0"/>
                <a:cs typeface="Arial" panose="020B0604020202020204" pitchFamily="34" charset="0"/>
              </a:rPr>
              <a:t>Device contact resistances for majority and minority carries</a:t>
            </a:r>
            <a:endParaRPr lang="en-GB" sz="1200"/>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DA80C6F-BAE2-40BC-1898-E668990BF8BF}"/>
                  </a:ext>
                </a:extLst>
              </p:cNvPr>
              <p:cNvSpPr txBox="1"/>
              <p:nvPr/>
            </p:nvSpPr>
            <p:spPr>
              <a:xfrm>
                <a:off x="5709801" y="2575351"/>
                <a:ext cx="1478213" cy="325089"/>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𝑆</m:t>
                          </m:r>
                        </m:e>
                        <m:sub>
                          <m:r>
                            <a:rPr lang="en-US" sz="1400" i="1">
                              <a:latin typeface="Cambria Math" panose="02040503050406030204" pitchFamily="18" charset="0"/>
                            </a:rPr>
                            <m:t>𝑒</m:t>
                          </m:r>
                          <m:r>
                            <a:rPr lang="en-US" sz="1400" i="1">
                              <a:latin typeface="Cambria Math" panose="02040503050406030204" pitchFamily="18" charset="0"/>
                            </a:rPr>
                            <m:t>,</m:t>
                          </m:r>
                          <m:r>
                            <a:rPr lang="en-US" sz="1400" i="1">
                              <a:latin typeface="Cambria Math" panose="02040503050406030204" pitchFamily="18" charset="0"/>
                            </a:rPr>
                            <m:t>𝑚𝑎𝑗</m:t>
                          </m:r>
                        </m:sub>
                      </m:sSub>
                      <m:r>
                        <a:rPr lang="en-US" sz="1400" b="0" i="1" smtClean="0">
                          <a:latin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∈{0,1}</m:t>
                      </m:r>
                    </m:oMath>
                  </m:oMathPara>
                </a14:m>
                <a:endParaRPr lang="en-GB" sz="1400"/>
              </a:p>
            </p:txBody>
          </p:sp>
        </mc:Choice>
        <mc:Fallback xmlns="">
          <p:sp>
            <p:nvSpPr>
              <p:cNvPr id="27" name="TextBox 26">
                <a:extLst>
                  <a:ext uri="{FF2B5EF4-FFF2-40B4-BE49-F238E27FC236}">
                    <a16:creationId xmlns:a16="http://schemas.microsoft.com/office/drawing/2014/main" id="{DDA80C6F-BAE2-40BC-1898-E668990BF8BF}"/>
                  </a:ext>
                </a:extLst>
              </p:cNvPr>
              <p:cNvSpPr txBox="1">
                <a:spLocks noRot="1" noChangeAspect="1" noMove="1" noResize="1" noEditPoints="1" noAdjustHandles="1" noChangeArrowheads="1" noChangeShapeType="1" noTextEdit="1"/>
              </p:cNvSpPr>
              <p:nvPr/>
            </p:nvSpPr>
            <p:spPr>
              <a:xfrm>
                <a:off x="5709801" y="2575351"/>
                <a:ext cx="1478213" cy="325089"/>
              </a:xfrm>
              <a:prstGeom prst="rect">
                <a:avLst/>
              </a:prstGeom>
              <a:blipFill>
                <a:blip r:embed="rId6"/>
                <a:stretch>
                  <a:fillRect b="-3704"/>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759C8DE4-0D57-BBF4-52D8-488EEB9D6C59}"/>
              </a:ext>
            </a:extLst>
          </p:cNvPr>
          <p:cNvSpPr txBox="1"/>
          <p:nvPr/>
        </p:nvSpPr>
        <p:spPr>
          <a:xfrm>
            <a:off x="5712949" y="2861070"/>
            <a:ext cx="3127036" cy="276999"/>
          </a:xfrm>
          <a:prstGeom prst="rect">
            <a:avLst/>
          </a:prstGeom>
          <a:noFill/>
        </p:spPr>
        <p:txBody>
          <a:bodyPr wrap="square">
            <a:spAutoFit/>
          </a:bodyPr>
          <a:lstStyle/>
          <a:p>
            <a:r>
              <a:rPr lang="en-US" sz="1200">
                <a:solidFill>
                  <a:schemeClr val="accent3"/>
                </a:solidFill>
                <a:latin typeface="Arial" panose="020B0604020202020204" pitchFamily="34" charset="0"/>
                <a:cs typeface="Arial" panose="020B0604020202020204" pitchFamily="34" charset="0"/>
              </a:rPr>
              <a:t>Selectivity for majority carries</a:t>
            </a:r>
            <a:endParaRPr lang="en-GB" sz="1200"/>
          </a:p>
        </p:txBody>
      </p:sp>
      <p:sp>
        <p:nvSpPr>
          <p:cNvPr id="29" name="TextBox 28">
            <a:extLst>
              <a:ext uri="{FF2B5EF4-FFF2-40B4-BE49-F238E27FC236}">
                <a16:creationId xmlns:a16="http://schemas.microsoft.com/office/drawing/2014/main" id="{DB4F14A6-FF46-DD16-CA49-3B4CA3001601}"/>
              </a:ext>
            </a:extLst>
          </p:cNvPr>
          <p:cNvSpPr txBox="1"/>
          <p:nvPr/>
        </p:nvSpPr>
        <p:spPr>
          <a:xfrm>
            <a:off x="917406" y="3280688"/>
            <a:ext cx="2841178" cy="523220"/>
          </a:xfrm>
          <a:prstGeom prst="rect">
            <a:avLst/>
          </a:prstGeom>
          <a:noFill/>
        </p:spPr>
        <p:txBody>
          <a:bodyPr wrap="square">
            <a:spAutoFit/>
          </a:bodyPr>
          <a:lstStyle/>
          <a:p>
            <a:pPr algn="r"/>
            <a:r>
              <a:rPr lang="en-US" sz="1400">
                <a:solidFill>
                  <a:schemeClr val="accent6"/>
                </a:solidFill>
                <a:latin typeface="Arial" panose="020B0604020202020204" pitchFamily="34" charset="0"/>
                <a:cs typeface="Arial" panose="020B0604020202020204" pitchFamily="34" charset="0"/>
              </a:rPr>
              <a:t>e</a:t>
            </a:r>
            <a:r>
              <a:rPr lang="en-US" sz="1400" baseline="30000">
                <a:solidFill>
                  <a:schemeClr val="accent6"/>
                </a:solidFill>
                <a:latin typeface="Arial" panose="020B0604020202020204" pitchFamily="34" charset="0"/>
                <a:cs typeface="Arial" panose="020B0604020202020204" pitchFamily="34" charset="0"/>
              </a:rPr>
              <a:t>-</a:t>
            </a:r>
            <a:r>
              <a:rPr lang="en-US" sz="1400">
                <a:solidFill>
                  <a:schemeClr val="accent6"/>
                </a:solidFill>
                <a:latin typeface="Arial" panose="020B0604020202020204" pitchFamily="34" charset="0"/>
                <a:cs typeface="Arial" panose="020B0604020202020204" pitchFamily="34" charset="0"/>
              </a:rPr>
              <a:t>/h</a:t>
            </a:r>
            <a:r>
              <a:rPr lang="en-US" sz="1400" baseline="30000">
                <a:solidFill>
                  <a:schemeClr val="accent6"/>
                </a:solidFill>
                <a:latin typeface="Arial" panose="020B0604020202020204" pitchFamily="34" charset="0"/>
                <a:cs typeface="Arial" panose="020B0604020202020204" pitchFamily="34" charset="0"/>
              </a:rPr>
              <a:t>+</a:t>
            </a:r>
            <a:r>
              <a:rPr lang="en-US" sz="1400">
                <a:solidFill>
                  <a:schemeClr val="accent6"/>
                </a:solidFill>
                <a:latin typeface="Arial" panose="020B0604020202020204" pitchFamily="34" charset="0"/>
                <a:cs typeface="Arial" panose="020B0604020202020204" pitchFamily="34" charset="0"/>
              </a:rPr>
              <a:t> electrical current density </a:t>
            </a:r>
            <a:r>
              <a:rPr lang="en-US" sz="1400">
                <a:solidFill>
                  <a:schemeClr val="accent3"/>
                </a:solidFill>
                <a:latin typeface="Arial" panose="020B0604020202020204" pitchFamily="34" charset="0"/>
                <a:cs typeface="Arial" panose="020B0604020202020204" pitchFamily="34" charset="0"/>
              </a:rPr>
              <a:t>at  each point in the devices</a:t>
            </a:r>
            <a:endParaRPr lang="en-GB"/>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0B7BDAA-281D-60A0-2786-C501C6BCD8F0}"/>
                  </a:ext>
                </a:extLst>
              </p:cNvPr>
              <p:cNvSpPr txBox="1"/>
              <p:nvPr/>
            </p:nvSpPr>
            <p:spPr>
              <a:xfrm>
                <a:off x="3893124" y="3307106"/>
                <a:ext cx="4412609" cy="41145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𝐽</m:t>
                          </m:r>
                        </m:e>
                        <m:sub>
                          <m:r>
                            <a:rPr lang="en-US" sz="1400" b="0" i="1" smtClean="0">
                              <a:latin typeface="Cambria Math" panose="02040503050406030204" pitchFamily="18" charset="0"/>
                            </a:rPr>
                            <m:t>𝑒</m:t>
                          </m:r>
                          <m:r>
                            <a:rPr lang="en-US" sz="1400" b="0" i="1" smtClean="0">
                              <a:latin typeface="Cambria Math" panose="02040503050406030204" pitchFamily="18" charset="0"/>
                            </a:rPr>
                            <m:t>/</m:t>
                          </m:r>
                          <m:r>
                            <a:rPr lang="en-US" sz="1400" b="0" i="1" smtClean="0">
                              <a:latin typeface="Cambria Math" panose="02040503050406030204" pitchFamily="18" charset="0"/>
                            </a:rPr>
                            <m:t>h</m:t>
                          </m:r>
                        </m:sub>
                      </m:sSub>
                      <m:r>
                        <a:rPr lang="en-US" sz="1400" b="0" i="1" smtClean="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𝐽</m:t>
                          </m:r>
                        </m:e>
                        <m:sub>
                          <m:r>
                            <a:rPr lang="en-US" sz="1400" i="1">
                              <a:latin typeface="Cambria Math" panose="02040503050406030204" pitchFamily="18" charset="0"/>
                            </a:rPr>
                            <m:t>𝑒</m:t>
                          </m:r>
                          <m:r>
                            <a:rPr lang="en-US" sz="1400" i="1">
                              <a:latin typeface="Cambria Math" panose="02040503050406030204" pitchFamily="18" charset="0"/>
                            </a:rPr>
                            <m:t>/</m:t>
                          </m:r>
                          <m:r>
                            <a:rPr lang="en-US" sz="1400" i="1">
                              <a:latin typeface="Cambria Math" panose="02040503050406030204" pitchFamily="18" charset="0"/>
                            </a:rPr>
                            <m:t>h</m:t>
                          </m:r>
                          <m:r>
                            <a:rPr lang="en-US" sz="1400" b="0" i="1" smtClean="0">
                              <a:latin typeface="Cambria Math" panose="02040503050406030204" pitchFamily="18" charset="0"/>
                            </a:rPr>
                            <m:t>, </m:t>
                          </m:r>
                          <m:r>
                            <a:rPr lang="en-US" sz="1400" b="0" i="1" smtClean="0">
                              <a:latin typeface="Cambria Math" panose="02040503050406030204" pitchFamily="18" charset="0"/>
                            </a:rPr>
                            <m:t>𝑑𝑟𝑖𝑓𝑡</m:t>
                          </m:r>
                        </m:sub>
                      </m:sSub>
                      <m:r>
                        <a:rPr lang="en-US" sz="1400" b="0" i="1" smtClean="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𝐽</m:t>
                          </m:r>
                        </m:e>
                        <m:sub>
                          <m:r>
                            <a:rPr lang="en-US" sz="1400" i="1">
                              <a:latin typeface="Cambria Math" panose="02040503050406030204" pitchFamily="18" charset="0"/>
                            </a:rPr>
                            <m:t>𝑒</m:t>
                          </m:r>
                          <m:r>
                            <a:rPr lang="en-US" sz="1400" i="1">
                              <a:latin typeface="Cambria Math" panose="02040503050406030204" pitchFamily="18" charset="0"/>
                            </a:rPr>
                            <m:t>/</m:t>
                          </m:r>
                          <m:r>
                            <a:rPr lang="en-US" sz="1400" i="1">
                              <a:latin typeface="Cambria Math" panose="02040503050406030204" pitchFamily="18" charset="0"/>
                            </a:rPr>
                            <m:t>h</m:t>
                          </m:r>
                          <m:r>
                            <a:rPr lang="en-US" sz="1400" i="1">
                              <a:latin typeface="Cambria Math" panose="02040503050406030204" pitchFamily="18" charset="0"/>
                            </a:rPr>
                            <m:t>, </m:t>
                          </m:r>
                          <m:r>
                            <a:rPr lang="en-US" sz="1400" i="1">
                              <a:latin typeface="Cambria Math" panose="02040503050406030204" pitchFamily="18" charset="0"/>
                            </a:rPr>
                            <m:t>𝑑𝑖𝑓𝑓</m:t>
                          </m:r>
                        </m:sub>
                      </m:sSub>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𝜎</m:t>
                              </m:r>
                            </m:e>
                            <m:sub>
                              <m:r>
                                <a:rPr lang="en-US" sz="1400" b="0" i="1" smtClean="0">
                                  <a:latin typeface="Cambria Math" panose="02040503050406030204" pitchFamily="18" charset="0"/>
                                </a:rPr>
                                <m:t>𝑒</m:t>
                              </m:r>
                              <m:r>
                                <a:rPr lang="en-US" sz="1400" b="0" i="1" smtClean="0">
                                  <a:latin typeface="Cambria Math" panose="02040503050406030204" pitchFamily="18" charset="0"/>
                                </a:rPr>
                                <m:t>/</m:t>
                              </m:r>
                              <m:r>
                                <a:rPr lang="en-US" sz="1400" b="0" i="1" smtClean="0">
                                  <a:latin typeface="Cambria Math" panose="02040503050406030204" pitchFamily="18" charset="0"/>
                                </a:rPr>
                                <m:t>h</m:t>
                              </m:r>
                            </m:sub>
                          </m:sSub>
                          <m:r>
                            <m:rPr>
                              <m:sty m:val="p"/>
                            </m:rPr>
                            <a:rPr lang="en-US" sz="1400" b="0" i="1" smtClean="0">
                              <a:latin typeface="Cambria Math" panose="02040503050406030204" pitchFamily="18" charset="0"/>
                              <a:ea typeface="Cambria Math" panose="02040503050406030204" pitchFamily="18" charset="0"/>
                            </a:rPr>
                            <m:t>∇</m:t>
                          </m:r>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𝐸</m:t>
                              </m:r>
                            </m:e>
                            <m:sub>
                              <m:r>
                                <a:rPr lang="en-US" sz="1400" b="0" i="1" smtClean="0">
                                  <a:latin typeface="Cambria Math" panose="02040503050406030204" pitchFamily="18" charset="0"/>
                                  <a:ea typeface="Cambria Math" panose="02040503050406030204" pitchFamily="18" charset="0"/>
                                </a:rPr>
                                <m:t>𝑓</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𝑒</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h</m:t>
                              </m:r>
                            </m:sub>
                          </m:sSub>
                        </m:num>
                        <m:den>
                          <m:r>
                            <a:rPr lang="en-US" sz="1400" b="0" i="1" smtClean="0">
                              <a:latin typeface="Cambria Math" panose="02040503050406030204" pitchFamily="18" charset="0"/>
                            </a:rPr>
                            <m:t>𝑒</m:t>
                          </m:r>
                        </m:den>
                      </m:f>
                    </m:oMath>
                  </m:oMathPara>
                </a14:m>
                <a:endParaRPr lang="en-US" sz="1400"/>
              </a:p>
            </p:txBody>
          </p:sp>
        </mc:Choice>
        <mc:Fallback xmlns="">
          <p:sp>
            <p:nvSpPr>
              <p:cNvPr id="30" name="TextBox 29">
                <a:extLst>
                  <a:ext uri="{FF2B5EF4-FFF2-40B4-BE49-F238E27FC236}">
                    <a16:creationId xmlns:a16="http://schemas.microsoft.com/office/drawing/2014/main" id="{D0B7BDAA-281D-60A0-2786-C501C6BCD8F0}"/>
                  </a:ext>
                </a:extLst>
              </p:cNvPr>
              <p:cNvSpPr txBox="1">
                <a:spLocks noRot="1" noChangeAspect="1" noMove="1" noResize="1" noEditPoints="1" noAdjustHandles="1" noChangeArrowheads="1" noChangeShapeType="1" noTextEdit="1"/>
              </p:cNvSpPr>
              <p:nvPr/>
            </p:nvSpPr>
            <p:spPr>
              <a:xfrm>
                <a:off x="3893124" y="3307106"/>
                <a:ext cx="4412609" cy="411459"/>
              </a:xfrm>
              <a:prstGeom prst="rect">
                <a:avLst/>
              </a:prstGeom>
              <a:blipFill>
                <a:blip r:embed="rId7"/>
                <a:stretch>
                  <a:fillRect t="-1493" b="-8955"/>
                </a:stretch>
              </a:blipFill>
            </p:spPr>
            <p:txBody>
              <a:bodyPr/>
              <a:lstStyle/>
              <a:p>
                <a:r>
                  <a:rPr lang="en-US">
                    <a:noFill/>
                  </a:rPr>
                  <a:t> </a:t>
                </a:r>
              </a:p>
            </p:txBody>
          </p:sp>
        </mc:Fallback>
      </mc:AlternateContent>
      <p:sp>
        <p:nvSpPr>
          <p:cNvPr id="34" name="Rectangle 33">
            <a:extLst>
              <a:ext uri="{FF2B5EF4-FFF2-40B4-BE49-F238E27FC236}">
                <a16:creationId xmlns:a16="http://schemas.microsoft.com/office/drawing/2014/main" id="{3E6B89A3-0497-2999-E24F-FB27D1C43896}"/>
              </a:ext>
            </a:extLst>
          </p:cNvPr>
          <p:cNvSpPr/>
          <p:nvPr/>
        </p:nvSpPr>
        <p:spPr>
          <a:xfrm>
            <a:off x="1032932" y="228723"/>
            <a:ext cx="7810909" cy="1164305"/>
          </a:xfrm>
          <a:prstGeom prst="rect">
            <a:avLst/>
          </a:prstGeom>
          <a:noFill/>
        </p:spPr>
        <p:txBody>
          <a:bodyPr wrap="square" anchor="ctr" anchorCtr="0">
            <a:noAutofit/>
          </a:bodyPr>
          <a:lstStyle/>
          <a:p>
            <a:pPr marL="0" marR="0" lvl="0" indent="0" algn="l" defTabSz="685800" rtl="0" eaLnBrk="1" fontAlgn="auto" latinLnBrk="0" hangingPunct="1">
              <a:lnSpc>
                <a:spcPct val="100000"/>
              </a:lnSpc>
              <a:spcBef>
                <a:spcPts val="0"/>
              </a:spcBef>
              <a:spcAft>
                <a:spcPts val="0"/>
              </a:spcAft>
              <a:buClr>
                <a:srgbClr val="E30613"/>
              </a:buClr>
              <a:buSzPct val="90000"/>
              <a:buFont typeface="Wingdings" pitchFamily="2" charset="2"/>
              <a:buNone/>
              <a:tabLst/>
              <a:defRPr/>
            </a:pPr>
            <a:r>
              <a:rPr kumimoji="0" lang="en-US" sz="1400" b="1" u="none" strike="noStrike" kern="1200" cap="none" spc="0" normalizeH="0" baseline="0" noProof="0">
                <a:ln>
                  <a:noFill/>
                </a:ln>
                <a:solidFill>
                  <a:srgbClr val="413C39"/>
                </a:solidFill>
                <a:effectLst/>
                <a:uLnTx/>
                <a:uFillTx/>
                <a:latin typeface="Arial" panose="020B0604020202020204" pitchFamily="34" charset="0"/>
                <a:ea typeface="+mn-ea"/>
                <a:cs typeface="Arial" panose="020B0604020202020204" pitchFamily="34" charset="0"/>
              </a:rPr>
              <a:t>Metallic electrodes / degenerated doped semiconductors </a:t>
            </a:r>
            <a:r>
              <a:rPr kumimoji="0" lang="en-US" sz="1400" b="1" i="0" u="none" strike="noStrike" kern="1200" cap="none" spc="0" normalizeH="0" baseline="0" noProof="0">
                <a:ln>
                  <a:noFill/>
                </a:ln>
                <a:solidFill>
                  <a:srgbClr val="413C3A"/>
                </a:solidFill>
                <a:effectLst/>
                <a:uLnTx/>
                <a:uFillTx/>
                <a:latin typeface="Arial" panose="020B0604020202020204" pitchFamily="34" charset="0"/>
                <a:ea typeface="+mn-ea"/>
                <a:cs typeface="Arial" panose="020B0604020202020204" pitchFamily="34" charset="0"/>
              </a:rPr>
              <a:t>– </a:t>
            </a:r>
            <a:r>
              <a:rPr lang="en-US" sz="1400" noProof="0">
                <a:solidFill>
                  <a:srgbClr val="413C3A"/>
                </a:solidFill>
                <a:latin typeface="Arial" panose="020B0604020202020204" pitchFamily="34" charset="0"/>
                <a:cs typeface="Arial" panose="020B0604020202020204" pitchFamily="34" charset="0"/>
              </a:rPr>
              <a:t>QFL has to collapse</a:t>
            </a:r>
            <a:endParaRPr lang="en-US" sz="1400">
              <a:solidFill>
                <a:srgbClr val="413C3A"/>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08A78878-924E-95F3-E810-8619C75070A9}"/>
              </a:ext>
            </a:extLst>
          </p:cNvPr>
          <p:cNvSpPr txBox="1"/>
          <p:nvPr/>
        </p:nvSpPr>
        <p:spPr>
          <a:xfrm>
            <a:off x="917406" y="3901809"/>
            <a:ext cx="2841178" cy="307777"/>
          </a:xfrm>
          <a:prstGeom prst="rect">
            <a:avLst/>
          </a:prstGeom>
          <a:noFill/>
        </p:spPr>
        <p:txBody>
          <a:bodyPr wrap="square">
            <a:spAutoFit/>
          </a:bodyPr>
          <a:lstStyle/>
          <a:p>
            <a:pPr algn="r"/>
            <a:r>
              <a:rPr lang="en-US" sz="1400" i="1" err="1">
                <a:solidFill>
                  <a:schemeClr val="accent6"/>
                </a:solidFill>
                <a:latin typeface="Arial" panose="020B0604020202020204" pitchFamily="34" charset="0"/>
                <a:cs typeface="Arial" panose="020B0604020202020204" pitchFamily="34" charset="0"/>
              </a:rPr>
              <a:t>V</a:t>
            </a:r>
            <a:r>
              <a:rPr lang="en-US" sz="1400" i="1" baseline="-25000" err="1">
                <a:solidFill>
                  <a:schemeClr val="accent6"/>
                </a:solidFill>
                <a:latin typeface="Arial" panose="020B0604020202020204" pitchFamily="34" charset="0"/>
                <a:cs typeface="Arial" panose="020B0604020202020204" pitchFamily="34" charset="0"/>
              </a:rPr>
              <a:t>oc</a:t>
            </a:r>
            <a:r>
              <a:rPr lang="en-US" sz="1400">
                <a:solidFill>
                  <a:schemeClr val="accent6"/>
                </a:solidFill>
                <a:latin typeface="Arial" panose="020B0604020202020204" pitchFamily="34" charset="0"/>
                <a:cs typeface="Arial" panose="020B0604020202020204" pitchFamily="34" charset="0"/>
              </a:rPr>
              <a:t> steady state</a:t>
            </a:r>
            <a:endParaRPr lang="en-GB"/>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87B7C705-5D0C-A56C-B6C3-DB6608EB8B63}"/>
                  </a:ext>
                </a:extLst>
              </p:cNvPr>
              <p:cNvSpPr txBox="1"/>
              <p:nvPr/>
            </p:nvSpPr>
            <p:spPr>
              <a:xfrm>
                <a:off x="3435784" y="3932587"/>
                <a:ext cx="4412609"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𝐽</m:t>
                      </m:r>
                      <m:r>
                        <a:rPr lang="en-US" sz="1400" b="0" i="1" smtClean="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𝐽</m:t>
                          </m:r>
                        </m:e>
                        <m:sub>
                          <m:r>
                            <a:rPr lang="en-US" sz="1400" i="1">
                              <a:latin typeface="Cambria Math" panose="02040503050406030204" pitchFamily="18" charset="0"/>
                            </a:rPr>
                            <m:t>𝑒</m:t>
                          </m:r>
                        </m:sub>
                      </m:sSub>
                      <m:r>
                        <a:rPr lang="en-US" sz="1400" b="0" i="1" smtClean="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𝐽</m:t>
                          </m:r>
                        </m:e>
                        <m:sub>
                          <m:r>
                            <a:rPr lang="en-US" sz="1400" i="1">
                              <a:latin typeface="Cambria Math" panose="02040503050406030204" pitchFamily="18" charset="0"/>
                            </a:rPr>
                            <m:t>h</m:t>
                          </m:r>
                        </m:sub>
                      </m:sSub>
                      <m:r>
                        <a:rPr lang="en-US" sz="1400" b="0" i="1" smtClean="0">
                          <a:latin typeface="Cambria Math" panose="02040503050406030204" pitchFamily="18" charset="0"/>
                        </a:rPr>
                        <m:t>=0 →</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𝐽</m:t>
                          </m:r>
                        </m:e>
                        <m:sub>
                          <m:r>
                            <a:rPr lang="en-US" sz="1400" b="0" i="1" smtClean="0">
                              <a:latin typeface="Cambria Math" panose="02040503050406030204" pitchFamily="18" charset="0"/>
                            </a:rPr>
                            <m:t>h</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𝐽</m:t>
                          </m:r>
                        </m:e>
                        <m:sub>
                          <m:r>
                            <a:rPr lang="en-US" sz="1400" b="0" i="1" smtClean="0">
                              <a:latin typeface="Cambria Math" panose="02040503050406030204" pitchFamily="18" charset="0"/>
                            </a:rPr>
                            <m:t>𝑒</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𝐽</m:t>
                          </m:r>
                        </m:e>
                        <m:sub>
                          <m:r>
                            <a:rPr lang="en-US" sz="1400" b="0" i="1" smtClean="0">
                              <a:latin typeface="Cambria Math" panose="02040503050406030204" pitchFamily="18" charset="0"/>
                            </a:rPr>
                            <m:t>𝑅</m:t>
                          </m:r>
                        </m:sub>
                      </m:sSub>
                      <m:r>
                        <a:rPr lang="en-US" sz="1400" b="0" i="1" smtClean="0">
                          <a:latin typeface="Cambria Math" panose="02040503050406030204" pitchFamily="18" charset="0"/>
                        </a:rPr>
                        <m:t> </m:t>
                      </m:r>
                    </m:oMath>
                  </m:oMathPara>
                </a14:m>
                <a:endParaRPr lang="en-US" sz="1400"/>
              </a:p>
            </p:txBody>
          </p:sp>
        </mc:Choice>
        <mc:Fallback xmlns="">
          <p:sp>
            <p:nvSpPr>
              <p:cNvPr id="36" name="TextBox 35">
                <a:extLst>
                  <a:ext uri="{FF2B5EF4-FFF2-40B4-BE49-F238E27FC236}">
                    <a16:creationId xmlns:a16="http://schemas.microsoft.com/office/drawing/2014/main" id="{87B7C705-5D0C-A56C-B6C3-DB6608EB8B63}"/>
                  </a:ext>
                </a:extLst>
              </p:cNvPr>
              <p:cNvSpPr txBox="1">
                <a:spLocks noRot="1" noChangeAspect="1" noMove="1" noResize="1" noEditPoints="1" noAdjustHandles="1" noChangeArrowheads="1" noChangeShapeType="1" noTextEdit="1"/>
              </p:cNvSpPr>
              <p:nvPr/>
            </p:nvSpPr>
            <p:spPr>
              <a:xfrm>
                <a:off x="3435784" y="3932587"/>
                <a:ext cx="4412609" cy="215444"/>
              </a:xfrm>
              <a:prstGeom prst="rect">
                <a:avLst/>
              </a:prstGeom>
              <a:blipFill>
                <a:blip r:embed="rId8"/>
                <a:stretch>
                  <a:fillRect b="-3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64074FA8-5F78-BED1-37C4-70E3F8F599A3}"/>
                  </a:ext>
                </a:extLst>
              </p:cNvPr>
              <p:cNvSpPr txBox="1"/>
              <p:nvPr/>
            </p:nvSpPr>
            <p:spPr>
              <a:xfrm>
                <a:off x="2363326" y="4357712"/>
                <a:ext cx="1505278" cy="56239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1400" b="0" i="1" smtClean="0">
                              <a:latin typeface="Cambria Math" panose="02040503050406030204" pitchFamily="18" charset="0"/>
                            </a:rPr>
                          </m:ctrlPr>
                        </m:fPr>
                        <m:num>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𝜎</m:t>
                              </m:r>
                            </m:e>
                            <m:sub>
                              <m:r>
                                <a:rPr lang="en-US" sz="1400" b="0" i="1" smtClean="0">
                                  <a:latin typeface="Cambria Math" panose="02040503050406030204" pitchFamily="18" charset="0"/>
                                </a:rPr>
                                <m:t>h</m:t>
                              </m:r>
                            </m:sub>
                          </m:sSub>
                        </m:num>
                        <m:den>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𝜎</m:t>
                              </m:r>
                            </m:e>
                            <m:sub>
                              <m:r>
                                <a:rPr lang="en-US" sz="1400" b="0" i="1" smtClean="0">
                                  <a:latin typeface="Cambria Math" panose="02040503050406030204" pitchFamily="18" charset="0"/>
                                  <a:ea typeface="Cambria Math" panose="02040503050406030204" pitchFamily="18" charset="0"/>
                                </a:rPr>
                                <m:t>𝑒</m:t>
                              </m:r>
                            </m:sub>
                          </m:sSub>
                        </m:den>
                      </m:f>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m:rPr>
                              <m:sty m:val="p"/>
                            </m:rPr>
                            <a:rPr lang="en-US" sz="1400" b="0" i="1" smtClean="0">
                              <a:latin typeface="Cambria Math" panose="02040503050406030204" pitchFamily="18" charset="0"/>
                              <a:ea typeface="Cambria Math" panose="02040503050406030204" pitchFamily="18" charset="0"/>
                            </a:rPr>
                            <m:t>∇</m:t>
                          </m:r>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𝐸</m:t>
                              </m:r>
                            </m:e>
                            <m:sub>
                              <m:r>
                                <a:rPr lang="en-US" sz="1400" b="0" i="1" smtClean="0">
                                  <a:latin typeface="Cambria Math" panose="02040503050406030204" pitchFamily="18" charset="0"/>
                                  <a:ea typeface="Cambria Math" panose="02040503050406030204" pitchFamily="18" charset="0"/>
                                </a:rPr>
                                <m:t>𝑓</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𝑒</m:t>
                              </m:r>
                            </m:sub>
                          </m:sSub>
                        </m:num>
                        <m:den>
                          <m:r>
                            <m:rPr>
                              <m:sty m:val="p"/>
                            </m:rPr>
                            <a:rPr lang="en-US" sz="1400" b="0" i="1" smtClean="0">
                              <a:latin typeface="Cambria Math" panose="02040503050406030204" pitchFamily="18" charset="0"/>
                              <a:ea typeface="Cambria Math" panose="02040503050406030204" pitchFamily="18" charset="0"/>
                            </a:rPr>
                            <m:t>∇</m:t>
                          </m:r>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𝐸</m:t>
                              </m:r>
                            </m:e>
                            <m:sub>
                              <m:r>
                                <a:rPr lang="en-US" sz="1400" b="0" i="1" smtClean="0">
                                  <a:latin typeface="Cambria Math" panose="02040503050406030204" pitchFamily="18" charset="0"/>
                                  <a:ea typeface="Cambria Math" panose="02040503050406030204" pitchFamily="18" charset="0"/>
                                </a:rPr>
                                <m:t>𝑓</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h</m:t>
                              </m:r>
                            </m:sub>
                          </m:sSub>
                        </m:den>
                      </m:f>
                    </m:oMath>
                  </m:oMathPara>
                </a14:m>
                <a:endParaRPr lang="en-GB" sz="1400"/>
              </a:p>
            </p:txBody>
          </p:sp>
        </mc:Choice>
        <mc:Fallback xmlns="">
          <p:sp>
            <p:nvSpPr>
              <p:cNvPr id="38" name="TextBox 37">
                <a:extLst>
                  <a:ext uri="{FF2B5EF4-FFF2-40B4-BE49-F238E27FC236}">
                    <a16:creationId xmlns:a16="http://schemas.microsoft.com/office/drawing/2014/main" id="{64074FA8-5F78-BED1-37C4-70E3F8F599A3}"/>
                  </a:ext>
                </a:extLst>
              </p:cNvPr>
              <p:cNvSpPr txBox="1">
                <a:spLocks noRot="1" noChangeAspect="1" noMove="1" noResize="1" noEditPoints="1" noAdjustHandles="1" noChangeArrowheads="1" noChangeShapeType="1" noTextEdit="1"/>
              </p:cNvSpPr>
              <p:nvPr/>
            </p:nvSpPr>
            <p:spPr>
              <a:xfrm>
                <a:off x="2363326" y="4357712"/>
                <a:ext cx="1505278" cy="562398"/>
              </a:xfrm>
              <a:prstGeom prst="rect">
                <a:avLst/>
              </a:prstGeom>
              <a:blipFill>
                <a:blip r:embed="rId9"/>
                <a:stretch>
                  <a:fillRect b="-1087"/>
                </a:stretch>
              </a:blipFill>
            </p:spPr>
            <p:txBody>
              <a:bodyPr/>
              <a:lstStyle/>
              <a:p>
                <a:r>
                  <a:rPr lang="en-US">
                    <a:noFill/>
                  </a:rPr>
                  <a:t> </a:t>
                </a:r>
              </a:p>
            </p:txBody>
          </p:sp>
        </mc:Fallback>
      </mc:AlternateContent>
      <p:sp>
        <p:nvSpPr>
          <p:cNvPr id="39" name="TextBox 38">
            <a:extLst>
              <a:ext uri="{FF2B5EF4-FFF2-40B4-BE49-F238E27FC236}">
                <a16:creationId xmlns:a16="http://schemas.microsoft.com/office/drawing/2014/main" id="{36050C95-00B1-408C-9B00-8CC06C0B4718}"/>
              </a:ext>
            </a:extLst>
          </p:cNvPr>
          <p:cNvSpPr txBox="1"/>
          <p:nvPr/>
        </p:nvSpPr>
        <p:spPr>
          <a:xfrm>
            <a:off x="4273938" y="4363281"/>
            <a:ext cx="4656396" cy="523220"/>
          </a:xfrm>
          <a:prstGeom prst="rect">
            <a:avLst/>
          </a:prstGeom>
          <a:noFill/>
        </p:spPr>
        <p:txBody>
          <a:bodyPr wrap="square">
            <a:spAutoFit/>
          </a:bodyPr>
          <a:lstStyle/>
          <a:p>
            <a:r>
              <a:rPr lang="en-US" sz="1400" dirty="0">
                <a:solidFill>
                  <a:schemeClr val="accent6"/>
                </a:solidFill>
                <a:latin typeface="Arial" panose="020B0604020202020204" pitchFamily="34" charset="0"/>
                <a:cs typeface="Arial" panose="020B0604020202020204" pitchFamily="34" charset="0"/>
              </a:rPr>
              <a:t>At </a:t>
            </a:r>
            <a:r>
              <a:rPr lang="en-US" sz="1400" i="1" dirty="0" err="1">
                <a:solidFill>
                  <a:schemeClr val="accent6"/>
                </a:solidFill>
                <a:latin typeface="Arial" panose="020B0604020202020204" pitchFamily="34" charset="0"/>
                <a:cs typeface="Arial" panose="020B0604020202020204" pitchFamily="34" charset="0"/>
              </a:rPr>
              <a:t>V</a:t>
            </a:r>
            <a:r>
              <a:rPr lang="en-US" sz="1400" i="1" baseline="-25000" dirty="0" err="1">
                <a:solidFill>
                  <a:schemeClr val="accent6"/>
                </a:solidFill>
                <a:latin typeface="Arial" panose="020B0604020202020204" pitchFamily="34" charset="0"/>
                <a:cs typeface="Arial" panose="020B0604020202020204" pitchFamily="34" charset="0"/>
              </a:rPr>
              <a:t>oc</a:t>
            </a:r>
            <a:r>
              <a:rPr lang="en-US" sz="1400" dirty="0">
                <a:solidFill>
                  <a:schemeClr val="accent3"/>
                </a:solidFill>
                <a:latin typeface="Arial" panose="020B0604020202020204" pitchFamily="34" charset="0"/>
                <a:cs typeface="Arial" panose="020B0604020202020204" pitchFamily="34" charset="0"/>
              </a:rPr>
              <a:t>, e- and h+ QFL gradients are inversely proportional to the ratio of the carriers’ conductivities.</a:t>
            </a:r>
            <a:r>
              <a:rPr lang="en-US" sz="1400" dirty="0">
                <a:solidFill>
                  <a:schemeClr val="accent6"/>
                </a:solidFill>
                <a:latin typeface="Arial" panose="020B0604020202020204" pitchFamily="34" charset="0"/>
                <a:cs typeface="Arial" panose="020B0604020202020204" pitchFamily="34" charset="0"/>
              </a:rPr>
              <a:t> </a:t>
            </a:r>
            <a:endParaRPr lang="en-GB" dirty="0"/>
          </a:p>
        </p:txBody>
      </p:sp>
      <p:sp>
        <p:nvSpPr>
          <p:cNvPr id="40" name="Oval 39">
            <a:extLst>
              <a:ext uri="{FF2B5EF4-FFF2-40B4-BE49-F238E27FC236}">
                <a16:creationId xmlns:a16="http://schemas.microsoft.com/office/drawing/2014/main" id="{EEBCF87B-0663-AE10-3A56-3FC0C58EA7BD}"/>
              </a:ext>
            </a:extLst>
          </p:cNvPr>
          <p:cNvSpPr/>
          <p:nvPr/>
        </p:nvSpPr>
        <p:spPr>
          <a:xfrm>
            <a:off x="6602136" y="3899031"/>
            <a:ext cx="343948" cy="34747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4C4C9253-502A-74E6-1D42-2CD342E93E9A}"/>
              </a:ext>
            </a:extLst>
          </p:cNvPr>
          <p:cNvSpPr txBox="1"/>
          <p:nvPr/>
        </p:nvSpPr>
        <p:spPr>
          <a:xfrm>
            <a:off x="6877621" y="3962240"/>
            <a:ext cx="1518236" cy="246221"/>
          </a:xfrm>
          <a:prstGeom prst="rect">
            <a:avLst/>
          </a:prstGeom>
          <a:noFill/>
        </p:spPr>
        <p:txBody>
          <a:bodyPr wrap="square" rtlCol="0">
            <a:spAutoFit/>
          </a:bodyPr>
          <a:lstStyle/>
          <a:p>
            <a:pPr algn="r"/>
            <a:r>
              <a:rPr lang="en-GB" sz="1000"/>
              <a:t>Recombination current</a:t>
            </a:r>
          </a:p>
        </p:txBody>
      </p:sp>
      <p:sp>
        <p:nvSpPr>
          <p:cNvPr id="42" name="TextBox 41">
            <a:extLst>
              <a:ext uri="{FF2B5EF4-FFF2-40B4-BE49-F238E27FC236}">
                <a16:creationId xmlns:a16="http://schemas.microsoft.com/office/drawing/2014/main" id="{F6CA4C6A-8637-54E4-D2CE-C1E66120F21E}"/>
              </a:ext>
            </a:extLst>
          </p:cNvPr>
          <p:cNvSpPr txBox="1"/>
          <p:nvPr/>
        </p:nvSpPr>
        <p:spPr>
          <a:xfrm>
            <a:off x="2705529" y="2900209"/>
            <a:ext cx="378630" cy="215444"/>
          </a:xfrm>
          <a:prstGeom prst="rect">
            <a:avLst/>
          </a:prstGeom>
          <a:noFill/>
        </p:spPr>
        <p:txBody>
          <a:bodyPr wrap="none" rtlCol="0">
            <a:spAutoFit/>
          </a:bodyPr>
          <a:lstStyle/>
          <a:p>
            <a:r>
              <a:rPr lang="en-GB" sz="800" b="1"/>
              <a:t>ETL</a:t>
            </a:r>
          </a:p>
        </p:txBody>
      </p:sp>
      <p:sp>
        <p:nvSpPr>
          <p:cNvPr id="43" name="TextBox 42">
            <a:extLst>
              <a:ext uri="{FF2B5EF4-FFF2-40B4-BE49-F238E27FC236}">
                <a16:creationId xmlns:a16="http://schemas.microsoft.com/office/drawing/2014/main" id="{68694761-DE14-02E4-DC36-ECF71BBE0332}"/>
              </a:ext>
            </a:extLst>
          </p:cNvPr>
          <p:cNvSpPr txBox="1"/>
          <p:nvPr/>
        </p:nvSpPr>
        <p:spPr>
          <a:xfrm>
            <a:off x="2136010" y="2900209"/>
            <a:ext cx="320922" cy="215444"/>
          </a:xfrm>
          <a:prstGeom prst="rect">
            <a:avLst/>
          </a:prstGeom>
          <a:noFill/>
        </p:spPr>
        <p:txBody>
          <a:bodyPr wrap="none" rtlCol="0">
            <a:spAutoFit/>
          </a:bodyPr>
          <a:lstStyle/>
          <a:p>
            <a:r>
              <a:rPr lang="en-GB" sz="800" b="1"/>
              <a:t>AL</a:t>
            </a:r>
          </a:p>
        </p:txBody>
      </p:sp>
      <p:grpSp>
        <p:nvGrpSpPr>
          <p:cNvPr id="52" name="Group 51">
            <a:extLst>
              <a:ext uri="{FF2B5EF4-FFF2-40B4-BE49-F238E27FC236}">
                <a16:creationId xmlns:a16="http://schemas.microsoft.com/office/drawing/2014/main" id="{B40D0F1B-321B-9550-F8EB-9E922D8A36C7}"/>
              </a:ext>
            </a:extLst>
          </p:cNvPr>
          <p:cNvGrpSpPr/>
          <p:nvPr/>
        </p:nvGrpSpPr>
        <p:grpSpPr>
          <a:xfrm>
            <a:off x="923589" y="989901"/>
            <a:ext cx="4562505" cy="2184286"/>
            <a:chOff x="923589" y="989901"/>
            <a:chExt cx="4562505" cy="2184286"/>
          </a:xfrm>
        </p:grpSpPr>
        <p:grpSp>
          <p:nvGrpSpPr>
            <p:cNvPr id="33" name="Group 32">
              <a:extLst>
                <a:ext uri="{FF2B5EF4-FFF2-40B4-BE49-F238E27FC236}">
                  <a16:creationId xmlns:a16="http://schemas.microsoft.com/office/drawing/2014/main" id="{22E9A817-F7D7-945C-71BD-63AC36A00695}"/>
                </a:ext>
              </a:extLst>
            </p:cNvPr>
            <p:cNvGrpSpPr/>
            <p:nvPr/>
          </p:nvGrpSpPr>
          <p:grpSpPr>
            <a:xfrm>
              <a:off x="923589" y="989901"/>
              <a:ext cx="4458459" cy="2184286"/>
              <a:chOff x="352295" y="1048608"/>
              <a:chExt cx="4852717" cy="2377440"/>
            </a:xfrm>
          </p:grpSpPr>
          <p:pic>
            <p:nvPicPr>
              <p:cNvPr id="10" name="Picture 9" descr="A diagram of a diagram of a square and a square&#10;&#10;AI-generated content may be incorrect.">
                <a:extLst>
                  <a:ext uri="{FF2B5EF4-FFF2-40B4-BE49-F238E27FC236}">
                    <a16:creationId xmlns:a16="http://schemas.microsoft.com/office/drawing/2014/main" id="{90043CA9-9D81-A432-F2D2-1C070D69384D}"/>
                  </a:ext>
                </a:extLst>
              </p:cNvPr>
              <p:cNvPicPr>
                <a:picLocks noChangeAspect="1"/>
              </p:cNvPicPr>
              <p:nvPr/>
            </p:nvPicPr>
            <p:blipFill>
              <a:blip r:embed="rId10"/>
              <a:stretch>
                <a:fillRect/>
              </a:stretch>
            </p:blipFill>
            <p:spPr>
              <a:xfrm>
                <a:off x="352295" y="1048608"/>
                <a:ext cx="4852717" cy="2377440"/>
              </a:xfrm>
              <a:prstGeom prst="rect">
                <a:avLst/>
              </a:prstGeom>
            </p:spPr>
          </p:pic>
          <p:sp>
            <p:nvSpPr>
              <p:cNvPr id="31" name="Rectangle 30">
                <a:extLst>
                  <a:ext uri="{FF2B5EF4-FFF2-40B4-BE49-F238E27FC236}">
                    <a16:creationId xmlns:a16="http://schemas.microsoft.com/office/drawing/2014/main" id="{6EB78E70-F8B1-4E50-B425-1405D45CEDCB}"/>
                  </a:ext>
                </a:extLst>
              </p:cNvPr>
              <p:cNvSpPr/>
              <p:nvPr/>
            </p:nvSpPr>
            <p:spPr>
              <a:xfrm>
                <a:off x="461394" y="1048608"/>
                <a:ext cx="226503" cy="2451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604263ED-1AFB-BBB7-DACD-7BDEDFA0922C}"/>
                  </a:ext>
                </a:extLst>
              </p:cNvPr>
              <p:cNvSpPr/>
              <p:nvPr/>
            </p:nvSpPr>
            <p:spPr>
              <a:xfrm>
                <a:off x="2950429" y="1048608"/>
                <a:ext cx="254165" cy="2913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4" name="TextBox 43">
              <a:extLst>
                <a:ext uri="{FF2B5EF4-FFF2-40B4-BE49-F238E27FC236}">
                  <a16:creationId xmlns:a16="http://schemas.microsoft.com/office/drawing/2014/main" id="{9068460A-66A6-262C-1BCC-912050D8D670}"/>
                </a:ext>
              </a:extLst>
            </p:cNvPr>
            <p:cNvSpPr txBox="1"/>
            <p:nvPr/>
          </p:nvSpPr>
          <p:spPr>
            <a:xfrm>
              <a:off x="1390655" y="2900209"/>
              <a:ext cx="383438" cy="215444"/>
            </a:xfrm>
            <a:prstGeom prst="rect">
              <a:avLst/>
            </a:prstGeom>
            <a:noFill/>
          </p:spPr>
          <p:txBody>
            <a:bodyPr wrap="none" rtlCol="0">
              <a:spAutoFit/>
            </a:bodyPr>
            <a:lstStyle/>
            <a:p>
              <a:r>
                <a:rPr lang="en-GB" sz="800" b="1"/>
                <a:t>HTL</a:t>
              </a:r>
            </a:p>
          </p:txBody>
        </p:sp>
        <p:sp>
          <p:nvSpPr>
            <p:cNvPr id="45" name="TextBox 44">
              <a:extLst>
                <a:ext uri="{FF2B5EF4-FFF2-40B4-BE49-F238E27FC236}">
                  <a16:creationId xmlns:a16="http://schemas.microsoft.com/office/drawing/2014/main" id="{880A59E0-72D0-0795-1A26-3CB42014A950}"/>
                </a:ext>
              </a:extLst>
            </p:cNvPr>
            <p:cNvSpPr txBox="1"/>
            <p:nvPr/>
          </p:nvSpPr>
          <p:spPr>
            <a:xfrm>
              <a:off x="5107464" y="2898333"/>
              <a:ext cx="378630" cy="215444"/>
            </a:xfrm>
            <a:prstGeom prst="rect">
              <a:avLst/>
            </a:prstGeom>
            <a:noFill/>
          </p:spPr>
          <p:txBody>
            <a:bodyPr wrap="none" rtlCol="0">
              <a:spAutoFit/>
            </a:bodyPr>
            <a:lstStyle/>
            <a:p>
              <a:r>
                <a:rPr lang="en-GB" sz="800" b="1"/>
                <a:t>ETL</a:t>
              </a:r>
            </a:p>
          </p:txBody>
        </p:sp>
        <p:sp>
          <p:nvSpPr>
            <p:cNvPr id="46" name="TextBox 45">
              <a:extLst>
                <a:ext uri="{FF2B5EF4-FFF2-40B4-BE49-F238E27FC236}">
                  <a16:creationId xmlns:a16="http://schemas.microsoft.com/office/drawing/2014/main" id="{D246862E-32A9-A06D-2F6D-D4BACE9968DD}"/>
                </a:ext>
              </a:extLst>
            </p:cNvPr>
            <p:cNvSpPr txBox="1"/>
            <p:nvPr/>
          </p:nvSpPr>
          <p:spPr>
            <a:xfrm>
              <a:off x="4537945" y="2898333"/>
              <a:ext cx="320922" cy="215444"/>
            </a:xfrm>
            <a:prstGeom prst="rect">
              <a:avLst/>
            </a:prstGeom>
            <a:noFill/>
          </p:spPr>
          <p:txBody>
            <a:bodyPr wrap="none" rtlCol="0">
              <a:spAutoFit/>
            </a:bodyPr>
            <a:lstStyle/>
            <a:p>
              <a:r>
                <a:rPr lang="en-GB" sz="800" b="1"/>
                <a:t>AL</a:t>
              </a:r>
            </a:p>
          </p:txBody>
        </p:sp>
        <p:sp>
          <p:nvSpPr>
            <p:cNvPr id="48" name="TextBox 47">
              <a:extLst>
                <a:ext uri="{FF2B5EF4-FFF2-40B4-BE49-F238E27FC236}">
                  <a16:creationId xmlns:a16="http://schemas.microsoft.com/office/drawing/2014/main" id="{7380CF63-9FC5-93FF-B55D-73C0A7D96862}"/>
                </a:ext>
              </a:extLst>
            </p:cNvPr>
            <p:cNvSpPr txBox="1"/>
            <p:nvPr/>
          </p:nvSpPr>
          <p:spPr>
            <a:xfrm>
              <a:off x="3792590" y="2898333"/>
              <a:ext cx="383438" cy="215444"/>
            </a:xfrm>
            <a:prstGeom prst="rect">
              <a:avLst/>
            </a:prstGeom>
            <a:noFill/>
          </p:spPr>
          <p:txBody>
            <a:bodyPr wrap="none" rtlCol="0">
              <a:spAutoFit/>
            </a:bodyPr>
            <a:lstStyle/>
            <a:p>
              <a:r>
                <a:rPr lang="en-GB" sz="800" b="1"/>
                <a:t>HTL</a:t>
              </a:r>
            </a:p>
          </p:txBody>
        </p:sp>
        <p:sp>
          <p:nvSpPr>
            <p:cNvPr id="50" name="TextBox 49">
              <a:extLst>
                <a:ext uri="{FF2B5EF4-FFF2-40B4-BE49-F238E27FC236}">
                  <a16:creationId xmlns:a16="http://schemas.microsoft.com/office/drawing/2014/main" id="{9017D4FC-9BBD-C600-0FF6-7F51FAD1B624}"/>
                </a:ext>
              </a:extLst>
            </p:cNvPr>
            <p:cNvSpPr txBox="1"/>
            <p:nvPr/>
          </p:nvSpPr>
          <p:spPr>
            <a:xfrm>
              <a:off x="2712613" y="2894643"/>
              <a:ext cx="378630" cy="215444"/>
            </a:xfrm>
            <a:prstGeom prst="rect">
              <a:avLst/>
            </a:prstGeom>
            <a:noFill/>
          </p:spPr>
          <p:txBody>
            <a:bodyPr wrap="none" rtlCol="0">
              <a:spAutoFit/>
            </a:bodyPr>
            <a:lstStyle/>
            <a:p>
              <a:r>
                <a:rPr lang="en-GB" sz="800" b="1"/>
                <a:t>ETL</a:t>
              </a:r>
            </a:p>
          </p:txBody>
        </p:sp>
        <p:sp>
          <p:nvSpPr>
            <p:cNvPr id="51" name="TextBox 50">
              <a:extLst>
                <a:ext uri="{FF2B5EF4-FFF2-40B4-BE49-F238E27FC236}">
                  <a16:creationId xmlns:a16="http://schemas.microsoft.com/office/drawing/2014/main" id="{1796A86F-EFF6-8757-7843-93A798EB634C}"/>
                </a:ext>
              </a:extLst>
            </p:cNvPr>
            <p:cNvSpPr txBox="1"/>
            <p:nvPr/>
          </p:nvSpPr>
          <p:spPr>
            <a:xfrm>
              <a:off x="2143094" y="2894643"/>
              <a:ext cx="320922" cy="215444"/>
            </a:xfrm>
            <a:prstGeom prst="rect">
              <a:avLst/>
            </a:prstGeom>
            <a:noFill/>
          </p:spPr>
          <p:txBody>
            <a:bodyPr wrap="none" rtlCol="0">
              <a:spAutoFit/>
            </a:bodyPr>
            <a:lstStyle/>
            <a:p>
              <a:r>
                <a:rPr lang="en-GB" sz="800" b="1"/>
                <a:t>AL</a:t>
              </a:r>
            </a:p>
          </p:txBody>
        </p:sp>
      </p:grpSp>
      <p:sp>
        <p:nvSpPr>
          <p:cNvPr id="53" name="Espace réservé de la date 2">
            <a:extLst>
              <a:ext uri="{FF2B5EF4-FFF2-40B4-BE49-F238E27FC236}">
                <a16:creationId xmlns:a16="http://schemas.microsoft.com/office/drawing/2014/main" id="{D0AF834E-303B-9E7E-85FF-6BA9A102E3B5}"/>
              </a:ext>
            </a:extLst>
          </p:cNvPr>
          <p:cNvSpPr>
            <a:spLocks noGrp="1"/>
          </p:cNvSpPr>
          <p:nvPr>
            <p:ph type="dt" sz="half" idx="10"/>
          </p:nvPr>
        </p:nvSpPr>
        <p:spPr>
          <a:xfrm rot="16200000">
            <a:off x="-1221413" y="2778452"/>
            <a:ext cx="3341052" cy="911524"/>
          </a:xfrm>
        </p:spPr>
        <p:txBody>
          <a:bodyPr/>
          <a:lstStyle/>
          <a:p>
            <a:r>
              <a:rPr lang="en-US"/>
              <a:t>QFLS</a:t>
            </a:r>
          </a:p>
        </p:txBody>
      </p:sp>
    </p:spTree>
    <p:extLst>
      <p:ext uri="{BB962C8B-B14F-4D97-AF65-F5344CB8AC3E}">
        <p14:creationId xmlns:p14="http://schemas.microsoft.com/office/powerpoint/2010/main" val="37123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3" grpId="0"/>
      <p:bldP spid="27" grpId="0"/>
      <p:bldP spid="28" grpId="0"/>
      <p:bldP spid="29" grpId="0"/>
      <p:bldP spid="30" grpId="0"/>
      <p:bldP spid="35" grpId="0"/>
      <p:bldP spid="36" grpId="0"/>
      <p:bldP spid="38" grpId="0"/>
      <p:bldP spid="39" grpId="0"/>
      <p:bldP spid="40" grpId="0" animBg="1"/>
      <p:bldP spid="4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739AD-644D-89F1-BC37-78CF31E4D0EF}"/>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C071C588-D53B-D60B-888E-3D54FD60A537}"/>
              </a:ext>
            </a:extLst>
          </p:cNvPr>
          <p:cNvSpPr>
            <a:spLocks noGrp="1"/>
          </p:cNvSpPr>
          <p:nvPr>
            <p:ph type="ftr" sz="quarter" idx="11"/>
          </p:nvPr>
        </p:nvSpPr>
        <p:spPr/>
        <p:txBody>
          <a:bodyPr/>
          <a:lstStyle/>
          <a:p>
            <a:r>
              <a:rPr lang="en-US">
                <a:solidFill>
                  <a:srgbClr val="000000"/>
                </a:solidFill>
                <a:effectLst/>
                <a:latin typeface="Helvetica Neue" panose="02000503000000020004" pitchFamily="2" charset="0"/>
              </a:rPr>
              <a:t>ChE-701 / Section EDCH</a:t>
            </a:r>
          </a:p>
        </p:txBody>
      </p:sp>
      <p:sp>
        <p:nvSpPr>
          <p:cNvPr id="5" name="Espace réservé du numéro de diapositive 4">
            <a:extLst>
              <a:ext uri="{FF2B5EF4-FFF2-40B4-BE49-F238E27FC236}">
                <a16:creationId xmlns:a16="http://schemas.microsoft.com/office/drawing/2014/main" id="{655C0321-DEDF-31A9-C677-4DFCA8BC9998}"/>
              </a:ext>
            </a:extLst>
          </p:cNvPr>
          <p:cNvSpPr>
            <a:spLocks noGrp="1"/>
          </p:cNvSpPr>
          <p:nvPr>
            <p:ph type="sldNum" sz="quarter" idx="12"/>
          </p:nvPr>
        </p:nvSpPr>
        <p:spPr/>
        <p:txBody>
          <a:bodyPr/>
          <a:lstStyle/>
          <a:p>
            <a:fld id="{E1E1CD7C-2161-7D43-862E-CE4C333CD873}" type="slidenum">
              <a:rPr lang="en-US" smtClean="0"/>
              <a:pPr/>
              <a:t>27</a:t>
            </a:fld>
            <a:endParaRPr lang="en-US"/>
          </a:p>
        </p:txBody>
      </p:sp>
      <p:sp>
        <p:nvSpPr>
          <p:cNvPr id="13" name="Title 12">
            <a:extLst>
              <a:ext uri="{FF2B5EF4-FFF2-40B4-BE49-F238E27FC236}">
                <a16:creationId xmlns:a16="http://schemas.microsoft.com/office/drawing/2014/main" id="{9909F822-7205-D70D-D274-396B3A67222D}"/>
              </a:ext>
            </a:extLst>
          </p:cNvPr>
          <p:cNvSpPr>
            <a:spLocks noGrp="1"/>
          </p:cNvSpPr>
          <p:nvPr>
            <p:ph type="title"/>
          </p:nvPr>
        </p:nvSpPr>
        <p:spPr>
          <a:xfrm>
            <a:off x="904875" y="196117"/>
            <a:ext cx="6251298" cy="1097601"/>
          </a:xfrm>
        </p:spPr>
        <p:txBody>
          <a:bodyPr/>
          <a:lstStyle/>
          <a:p>
            <a:r>
              <a:rPr lang="en-US" err="1">
                <a:latin typeface="Franklin Gothic Demi Cond"/>
                <a:cs typeface="Arial"/>
              </a:rPr>
              <a:t>V</a:t>
            </a:r>
            <a:r>
              <a:rPr lang="en-US" baseline="-25000" err="1">
                <a:latin typeface="Franklin Gothic Demi Cond"/>
                <a:cs typeface="Arial"/>
              </a:rPr>
              <a:t>oc</a:t>
            </a:r>
            <a:r>
              <a:rPr lang="en-US">
                <a:latin typeface="Franklin Gothic Demi Cond"/>
                <a:cs typeface="Arial"/>
              </a:rPr>
              <a:t>-QFLS mismatch in PSC</a:t>
            </a:r>
            <a:endParaRPr lang="en-US"/>
          </a:p>
        </p:txBody>
      </p:sp>
      <p:sp>
        <p:nvSpPr>
          <p:cNvPr id="47" name="TextBox 46">
            <a:extLst>
              <a:ext uri="{FF2B5EF4-FFF2-40B4-BE49-F238E27FC236}">
                <a16:creationId xmlns:a16="http://schemas.microsoft.com/office/drawing/2014/main" id="{1035A621-F2F0-BD23-5FA0-395C11796BA6}"/>
              </a:ext>
            </a:extLst>
          </p:cNvPr>
          <p:cNvSpPr txBox="1"/>
          <p:nvPr/>
        </p:nvSpPr>
        <p:spPr>
          <a:xfrm>
            <a:off x="6376094" y="176438"/>
            <a:ext cx="2434904" cy="461665"/>
          </a:xfrm>
          <a:prstGeom prst="rect">
            <a:avLst/>
          </a:prstGeom>
          <a:noFill/>
        </p:spPr>
        <p:txBody>
          <a:bodyPr wrap="square">
            <a:spAutoFit/>
          </a:bodyPr>
          <a:lstStyle/>
          <a:p>
            <a:r>
              <a:rPr lang="en-GB" sz="800">
                <a:solidFill>
                  <a:schemeClr val="accent3"/>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https://doi.org/10.1002/aenm.202303135</a:t>
            </a:r>
            <a:endParaRPr lang="en-GB" sz="800">
              <a:solidFill>
                <a:schemeClr val="accent3"/>
              </a:solidFill>
              <a:latin typeface="Arial" panose="020B0604020202020204" pitchFamily="34" charset="0"/>
              <a:cs typeface="Arial" panose="020B0604020202020204" pitchFamily="34" charset="0"/>
            </a:endParaRPr>
          </a:p>
          <a:p>
            <a:r>
              <a:rPr lang="en-GB" sz="800">
                <a:solidFill>
                  <a:schemeClr val="accent3"/>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https://doi.org/10.1002/ange.202417432</a:t>
            </a:r>
            <a:r>
              <a:rPr lang="en-GB" sz="800">
                <a:solidFill>
                  <a:schemeClr val="accent3"/>
                </a:solidFill>
                <a:latin typeface="Arial" panose="020B0604020202020204" pitchFamily="34" charset="0"/>
                <a:cs typeface="Arial" panose="020B0604020202020204" pitchFamily="34" charset="0"/>
              </a:rPr>
              <a:t> </a:t>
            </a:r>
          </a:p>
          <a:p>
            <a:endParaRPr lang="en-GB" sz="8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0586214A-CDFC-62C0-8B3D-8BEB7575C9A7}"/>
              </a:ext>
            </a:extLst>
          </p:cNvPr>
          <p:cNvSpPr txBox="1"/>
          <p:nvPr/>
        </p:nvSpPr>
        <p:spPr>
          <a:xfrm>
            <a:off x="2892582" y="2932997"/>
            <a:ext cx="3638080" cy="1908215"/>
          </a:xfrm>
          <a:prstGeom prst="rect">
            <a:avLst/>
          </a:prstGeom>
          <a:noFill/>
        </p:spPr>
        <p:txBody>
          <a:bodyPr wrap="square">
            <a:spAutoFit/>
          </a:bodyPr>
          <a:lstStyle/>
          <a:p>
            <a:r>
              <a:rPr lang="en-US" sz="1200" b="1">
                <a:solidFill>
                  <a:schemeClr val="accent3"/>
                </a:solidFill>
                <a:latin typeface="Arial" panose="020B0604020202020204" pitchFamily="34" charset="0"/>
                <a:cs typeface="Arial" panose="020B0604020202020204" pitchFamily="34" charset="0"/>
              </a:rPr>
              <a:t>Large offset for the majority carriers</a:t>
            </a:r>
            <a:br>
              <a:rPr lang="en-US" sz="1200">
                <a:solidFill>
                  <a:schemeClr val="accent3"/>
                </a:solidFill>
                <a:latin typeface="Arial" panose="020B0604020202020204" pitchFamily="34" charset="0"/>
                <a:cs typeface="Arial" panose="020B0604020202020204" pitchFamily="34" charset="0"/>
              </a:rPr>
            </a:br>
            <a:r>
              <a:rPr lang="en-US" sz="1000">
                <a:solidFill>
                  <a:schemeClr val="accent3"/>
                </a:solidFill>
                <a:latin typeface="Arial" panose="020B0604020202020204" pitchFamily="34" charset="0"/>
                <a:cs typeface="Arial" panose="020B0604020202020204" pitchFamily="34" charset="0"/>
                <a:sym typeface="Wingdings" pitchFamily="2" charset="2"/>
              </a:rPr>
              <a:t>Contact region without energetic selectivity</a:t>
            </a:r>
          </a:p>
          <a:p>
            <a:br>
              <a:rPr lang="en-US" sz="1200">
                <a:solidFill>
                  <a:schemeClr val="accent3"/>
                </a:solidFill>
                <a:latin typeface="Arial" panose="020B0604020202020204" pitchFamily="34" charset="0"/>
                <a:cs typeface="Arial" panose="020B0604020202020204" pitchFamily="34" charset="0"/>
                <a:sym typeface="Wingdings" pitchFamily="2" charset="2"/>
              </a:rPr>
            </a:br>
            <a:r>
              <a:rPr lang="en-US" sz="1200" b="1">
                <a:solidFill>
                  <a:schemeClr val="accent3"/>
                </a:solidFill>
                <a:latin typeface="Arial" panose="020B0604020202020204" pitchFamily="34" charset="0"/>
                <a:cs typeface="Arial" panose="020B0604020202020204" pitchFamily="34" charset="0"/>
                <a:sym typeface="Wingdings" pitchFamily="2" charset="2"/>
              </a:rPr>
              <a:t>Passivator layer with strong dipole </a:t>
            </a:r>
            <a:br>
              <a:rPr lang="en-US" sz="1200">
                <a:solidFill>
                  <a:schemeClr val="accent3"/>
                </a:solidFill>
                <a:latin typeface="Arial" panose="020B0604020202020204" pitchFamily="34" charset="0"/>
                <a:cs typeface="Arial" panose="020B0604020202020204" pitchFamily="34" charset="0"/>
                <a:sym typeface="Wingdings" pitchFamily="2" charset="2"/>
              </a:rPr>
            </a:br>
            <a:r>
              <a:rPr lang="en-US" sz="1000">
                <a:solidFill>
                  <a:schemeClr val="accent3"/>
                </a:solidFill>
                <a:latin typeface="Arial" panose="020B0604020202020204" pitchFamily="34" charset="0"/>
                <a:cs typeface="Arial" panose="020B0604020202020204" pitchFamily="34" charset="0"/>
                <a:sym typeface="Wingdings" pitchFamily="2" charset="2"/>
              </a:rPr>
              <a:t>Reducing of QFLS-</a:t>
            </a:r>
            <a:r>
              <a:rPr lang="en-US" sz="1000" err="1">
                <a:solidFill>
                  <a:schemeClr val="accent3"/>
                </a:solidFill>
                <a:latin typeface="Arial" panose="020B0604020202020204" pitchFamily="34" charset="0"/>
                <a:cs typeface="Arial" panose="020B0604020202020204" pitchFamily="34" charset="0"/>
                <a:sym typeface="Wingdings" pitchFamily="2" charset="2"/>
              </a:rPr>
              <a:t>V</a:t>
            </a:r>
            <a:r>
              <a:rPr lang="en-US" sz="1000" baseline="-25000" err="1">
                <a:solidFill>
                  <a:schemeClr val="accent3"/>
                </a:solidFill>
                <a:latin typeface="Arial" panose="020B0604020202020204" pitchFamily="34" charset="0"/>
                <a:cs typeface="Arial" panose="020B0604020202020204" pitchFamily="34" charset="0"/>
                <a:sym typeface="Wingdings" pitchFamily="2" charset="2"/>
              </a:rPr>
              <a:t>oc</a:t>
            </a:r>
            <a:r>
              <a:rPr lang="en-US" sz="1000">
                <a:solidFill>
                  <a:schemeClr val="accent3"/>
                </a:solidFill>
                <a:latin typeface="Arial" panose="020B0604020202020204" pitchFamily="34" charset="0"/>
                <a:cs typeface="Arial" panose="020B0604020202020204" pitchFamily="34" charset="0"/>
                <a:sym typeface="Wingdings" pitchFamily="2" charset="2"/>
              </a:rPr>
              <a:t> mismatch</a:t>
            </a:r>
            <a:endParaRPr lang="en-GB" sz="1000"/>
          </a:p>
          <a:p>
            <a:endParaRPr lang="en-US" sz="1200">
              <a:solidFill>
                <a:schemeClr val="accent3"/>
              </a:solidFill>
              <a:latin typeface="Arial" panose="020B0604020202020204" pitchFamily="34" charset="0"/>
              <a:cs typeface="Arial" panose="020B0604020202020204" pitchFamily="34" charset="0"/>
            </a:endParaRPr>
          </a:p>
          <a:p>
            <a:r>
              <a:rPr lang="en-US" sz="1200" b="1">
                <a:solidFill>
                  <a:schemeClr val="accent3"/>
                </a:solidFill>
                <a:latin typeface="Arial" panose="020B0604020202020204" pitchFamily="34" charset="0"/>
                <a:cs typeface="Arial" panose="020B0604020202020204" pitchFamily="34" charset="0"/>
              </a:rPr>
              <a:t>Energy injection barrier formation </a:t>
            </a:r>
          </a:p>
          <a:p>
            <a:r>
              <a:rPr lang="en-US" sz="1000">
                <a:solidFill>
                  <a:schemeClr val="accent3"/>
                </a:solidFill>
                <a:latin typeface="Arial" panose="020B0604020202020204" pitchFamily="34" charset="0"/>
                <a:cs typeface="Arial" panose="020B0604020202020204" pitchFamily="34" charset="0"/>
              </a:rPr>
              <a:t>The majority carriers go back into perovskites</a:t>
            </a:r>
          </a:p>
          <a:p>
            <a:br>
              <a:rPr lang="en-US" sz="1200">
                <a:solidFill>
                  <a:schemeClr val="accent3"/>
                </a:solidFill>
                <a:latin typeface="Arial" panose="020B0604020202020204" pitchFamily="34" charset="0"/>
                <a:cs typeface="Arial" panose="020B0604020202020204" pitchFamily="34" charset="0"/>
              </a:rPr>
            </a:br>
            <a:r>
              <a:rPr lang="en-US" sz="1200" b="1">
                <a:solidFill>
                  <a:schemeClr val="accent3"/>
                </a:solidFill>
                <a:latin typeface="Arial" panose="020B0604020202020204" pitchFamily="34" charset="0"/>
                <a:cs typeface="Arial" panose="020B0604020202020204" pitchFamily="34" charset="0"/>
              </a:rPr>
              <a:t>Built-in field reduction across the device</a:t>
            </a:r>
          </a:p>
        </p:txBody>
      </p:sp>
      <p:sp>
        <p:nvSpPr>
          <p:cNvPr id="21" name="TextBox 20">
            <a:extLst>
              <a:ext uri="{FF2B5EF4-FFF2-40B4-BE49-F238E27FC236}">
                <a16:creationId xmlns:a16="http://schemas.microsoft.com/office/drawing/2014/main" id="{A0E46912-5CAD-4FB0-DC09-2854878F2E4F}"/>
              </a:ext>
            </a:extLst>
          </p:cNvPr>
          <p:cNvSpPr txBox="1"/>
          <p:nvPr/>
        </p:nvSpPr>
        <p:spPr>
          <a:xfrm>
            <a:off x="2882956" y="1159916"/>
            <a:ext cx="3053894" cy="1138773"/>
          </a:xfrm>
          <a:prstGeom prst="rect">
            <a:avLst/>
          </a:prstGeom>
          <a:noFill/>
        </p:spPr>
        <p:txBody>
          <a:bodyPr wrap="square">
            <a:spAutoFit/>
          </a:bodyPr>
          <a:lstStyle/>
          <a:p>
            <a:r>
              <a:rPr lang="en-US" sz="1200" b="1">
                <a:solidFill>
                  <a:schemeClr val="accent3"/>
                </a:solidFill>
                <a:latin typeface="Arial" panose="020B0604020202020204" pitchFamily="34" charset="0"/>
                <a:cs typeface="Arial" panose="020B0604020202020204" pitchFamily="34" charset="0"/>
              </a:rPr>
              <a:t>3D perovskite mobility ~1 cm</a:t>
            </a:r>
            <a:r>
              <a:rPr lang="en-US" sz="1200" b="1" baseline="30000">
                <a:solidFill>
                  <a:schemeClr val="accent3"/>
                </a:solidFill>
                <a:latin typeface="Arial" panose="020B0604020202020204" pitchFamily="34" charset="0"/>
                <a:cs typeface="Arial" panose="020B0604020202020204" pitchFamily="34" charset="0"/>
              </a:rPr>
              <a:t>2</a:t>
            </a:r>
            <a:r>
              <a:rPr lang="en-US" sz="1200" b="1">
                <a:solidFill>
                  <a:schemeClr val="accent3"/>
                </a:solidFill>
                <a:latin typeface="Arial" panose="020B0604020202020204" pitchFamily="34" charset="0"/>
                <a:cs typeface="Arial" panose="020B0604020202020204" pitchFamily="34" charset="0"/>
              </a:rPr>
              <a:t>V</a:t>
            </a:r>
            <a:r>
              <a:rPr lang="en-US" sz="1200" b="1" baseline="30000">
                <a:solidFill>
                  <a:schemeClr val="accent3"/>
                </a:solidFill>
                <a:latin typeface="Arial" panose="020B0604020202020204" pitchFamily="34" charset="0"/>
                <a:cs typeface="Arial" panose="020B0604020202020204" pitchFamily="34" charset="0"/>
              </a:rPr>
              <a:t>-1</a:t>
            </a:r>
            <a:r>
              <a:rPr lang="en-US" sz="1200" b="1">
                <a:solidFill>
                  <a:schemeClr val="accent3"/>
                </a:solidFill>
                <a:latin typeface="Arial" panose="020B0604020202020204" pitchFamily="34" charset="0"/>
                <a:cs typeface="Arial" panose="020B0604020202020204" pitchFamily="34" charset="0"/>
              </a:rPr>
              <a:t>s</a:t>
            </a:r>
            <a:r>
              <a:rPr lang="en-US" sz="1200" b="1" baseline="30000">
                <a:solidFill>
                  <a:schemeClr val="accent3"/>
                </a:solidFill>
                <a:latin typeface="Arial" panose="020B0604020202020204" pitchFamily="34" charset="0"/>
                <a:cs typeface="Arial" panose="020B0604020202020204" pitchFamily="34" charset="0"/>
              </a:rPr>
              <a:t>-2</a:t>
            </a:r>
          </a:p>
          <a:p>
            <a:br>
              <a:rPr lang="en-US" sz="1200" b="1">
                <a:solidFill>
                  <a:schemeClr val="accent3"/>
                </a:solidFill>
                <a:latin typeface="Arial" panose="020B0604020202020204" pitchFamily="34" charset="0"/>
                <a:cs typeface="Arial" panose="020B0604020202020204" pitchFamily="34" charset="0"/>
              </a:rPr>
            </a:br>
            <a:r>
              <a:rPr lang="en-US" sz="1200" b="1">
                <a:solidFill>
                  <a:schemeClr val="accent3"/>
                </a:solidFill>
                <a:latin typeface="Arial" panose="020B0604020202020204" pitchFamily="34" charset="0"/>
                <a:cs typeface="Arial" panose="020B0604020202020204" pitchFamily="34" charset="0"/>
              </a:rPr>
              <a:t>2D/3D perovskites </a:t>
            </a:r>
            <a:br>
              <a:rPr lang="en-US" sz="1200" b="1">
                <a:solidFill>
                  <a:schemeClr val="accent3"/>
                </a:solidFill>
                <a:latin typeface="Arial" panose="020B0604020202020204" pitchFamily="34" charset="0"/>
                <a:cs typeface="Arial" panose="020B0604020202020204" pitchFamily="34" charset="0"/>
              </a:rPr>
            </a:br>
            <a:r>
              <a:rPr lang="en-US" sz="1000">
                <a:solidFill>
                  <a:schemeClr val="accent3"/>
                </a:solidFill>
                <a:latin typeface="Arial" panose="020B0604020202020204" pitchFamily="34" charset="0"/>
                <a:cs typeface="Arial" panose="020B0604020202020204" pitchFamily="34" charset="0"/>
              </a:rPr>
              <a:t>Very low out-of-plane mobility</a:t>
            </a:r>
            <a:r>
              <a:rPr lang="en-US" sz="1200">
                <a:solidFill>
                  <a:schemeClr val="accent3"/>
                </a:solidFill>
                <a:latin typeface="Arial" panose="020B0604020202020204" pitchFamily="34" charset="0"/>
                <a:cs typeface="Arial" panose="020B0604020202020204" pitchFamily="34" charset="0"/>
              </a:rPr>
              <a:t>: </a:t>
            </a:r>
            <a:r>
              <a:rPr lang="en-US" sz="1000">
                <a:solidFill>
                  <a:schemeClr val="accent3"/>
                </a:solidFill>
                <a:latin typeface="Arial" panose="020B0604020202020204" pitchFamily="34" charset="0"/>
                <a:cs typeface="Arial" panose="020B0604020202020204" pitchFamily="34" charset="0"/>
                <a:sym typeface="Wingdings" pitchFamily="2" charset="2"/>
              </a:rPr>
              <a:t>carriers do not diffuse fast enough to the interface, and rapid non-radiative recombination</a:t>
            </a:r>
            <a:endParaRPr lang="en-US" sz="1000">
              <a:solidFill>
                <a:schemeClr val="accent3"/>
              </a:solidFill>
              <a:latin typeface="Arial" panose="020B0604020202020204" pitchFamily="34" charset="0"/>
              <a:cs typeface="Arial" panose="020B0604020202020204" pitchFamily="34" charset="0"/>
            </a:endParaRPr>
          </a:p>
        </p:txBody>
      </p:sp>
      <p:grpSp>
        <p:nvGrpSpPr>
          <p:cNvPr id="43" name="Group 42">
            <a:extLst>
              <a:ext uri="{FF2B5EF4-FFF2-40B4-BE49-F238E27FC236}">
                <a16:creationId xmlns:a16="http://schemas.microsoft.com/office/drawing/2014/main" id="{834A6E7D-4FE3-64F9-C109-9EBC0E7F6C34}"/>
              </a:ext>
            </a:extLst>
          </p:cNvPr>
          <p:cNvGrpSpPr/>
          <p:nvPr/>
        </p:nvGrpSpPr>
        <p:grpSpPr>
          <a:xfrm>
            <a:off x="647410" y="1035674"/>
            <a:ext cx="2046670" cy="1224766"/>
            <a:chOff x="982938" y="1149245"/>
            <a:chExt cx="2046670" cy="1224766"/>
          </a:xfrm>
        </p:grpSpPr>
        <p:pic>
          <p:nvPicPr>
            <p:cNvPr id="11" name="Picture 10">
              <a:extLst>
                <a:ext uri="{FF2B5EF4-FFF2-40B4-BE49-F238E27FC236}">
                  <a16:creationId xmlns:a16="http://schemas.microsoft.com/office/drawing/2014/main" id="{474F0EF6-3687-6DA7-F1AA-F747C5199F73}"/>
                </a:ext>
              </a:extLst>
            </p:cNvPr>
            <p:cNvPicPr>
              <a:picLocks noChangeAspect="1"/>
            </p:cNvPicPr>
            <p:nvPr/>
          </p:nvPicPr>
          <p:blipFill>
            <a:blip r:embed="rId5"/>
            <a:stretch>
              <a:fillRect/>
            </a:stretch>
          </p:blipFill>
          <p:spPr>
            <a:xfrm>
              <a:off x="982938" y="1149245"/>
              <a:ext cx="2003921" cy="1219200"/>
            </a:xfrm>
            <a:prstGeom prst="rect">
              <a:avLst/>
            </a:prstGeom>
          </p:spPr>
        </p:pic>
        <p:sp>
          <p:nvSpPr>
            <p:cNvPr id="22" name="TextBox 21">
              <a:extLst>
                <a:ext uri="{FF2B5EF4-FFF2-40B4-BE49-F238E27FC236}">
                  <a16:creationId xmlns:a16="http://schemas.microsoft.com/office/drawing/2014/main" id="{DEA4A862-513F-AD3C-6D2F-49FBAF388A9A}"/>
                </a:ext>
              </a:extLst>
            </p:cNvPr>
            <p:cNvSpPr txBox="1"/>
            <p:nvPr/>
          </p:nvSpPr>
          <p:spPr>
            <a:xfrm>
              <a:off x="1139237" y="2158567"/>
              <a:ext cx="383438" cy="215444"/>
            </a:xfrm>
            <a:prstGeom prst="rect">
              <a:avLst/>
            </a:prstGeom>
            <a:noFill/>
          </p:spPr>
          <p:txBody>
            <a:bodyPr wrap="none" rtlCol="0">
              <a:spAutoFit/>
            </a:bodyPr>
            <a:lstStyle/>
            <a:p>
              <a:r>
                <a:rPr lang="en-GB" sz="800" b="1"/>
                <a:t>HTL</a:t>
              </a:r>
            </a:p>
          </p:txBody>
        </p:sp>
        <p:sp>
          <p:nvSpPr>
            <p:cNvPr id="24" name="TextBox 23">
              <a:extLst>
                <a:ext uri="{FF2B5EF4-FFF2-40B4-BE49-F238E27FC236}">
                  <a16:creationId xmlns:a16="http://schemas.microsoft.com/office/drawing/2014/main" id="{B006DE58-1EE2-FFFD-8A95-7B371BB96494}"/>
                </a:ext>
              </a:extLst>
            </p:cNvPr>
            <p:cNvSpPr txBox="1"/>
            <p:nvPr/>
          </p:nvSpPr>
          <p:spPr>
            <a:xfrm>
              <a:off x="2650978" y="2153001"/>
              <a:ext cx="378630" cy="215444"/>
            </a:xfrm>
            <a:prstGeom prst="rect">
              <a:avLst/>
            </a:prstGeom>
            <a:noFill/>
          </p:spPr>
          <p:txBody>
            <a:bodyPr wrap="none" rtlCol="0">
              <a:spAutoFit/>
            </a:bodyPr>
            <a:lstStyle/>
            <a:p>
              <a:r>
                <a:rPr lang="en-GB" sz="800" b="1"/>
                <a:t>ETL</a:t>
              </a:r>
            </a:p>
          </p:txBody>
        </p:sp>
        <p:sp>
          <p:nvSpPr>
            <p:cNvPr id="25" name="TextBox 24">
              <a:extLst>
                <a:ext uri="{FF2B5EF4-FFF2-40B4-BE49-F238E27FC236}">
                  <a16:creationId xmlns:a16="http://schemas.microsoft.com/office/drawing/2014/main" id="{D500E2C6-4FAF-2B36-A27D-D15FB69E2FC8}"/>
                </a:ext>
              </a:extLst>
            </p:cNvPr>
            <p:cNvSpPr txBox="1"/>
            <p:nvPr/>
          </p:nvSpPr>
          <p:spPr>
            <a:xfrm>
              <a:off x="1931933" y="2153001"/>
              <a:ext cx="320922" cy="215444"/>
            </a:xfrm>
            <a:prstGeom prst="rect">
              <a:avLst/>
            </a:prstGeom>
            <a:noFill/>
          </p:spPr>
          <p:txBody>
            <a:bodyPr wrap="none" rtlCol="0">
              <a:spAutoFit/>
            </a:bodyPr>
            <a:lstStyle/>
            <a:p>
              <a:r>
                <a:rPr lang="en-GB" sz="800" b="1"/>
                <a:t>AL</a:t>
              </a:r>
            </a:p>
          </p:txBody>
        </p:sp>
      </p:grpSp>
      <p:grpSp>
        <p:nvGrpSpPr>
          <p:cNvPr id="44" name="Group 43">
            <a:extLst>
              <a:ext uri="{FF2B5EF4-FFF2-40B4-BE49-F238E27FC236}">
                <a16:creationId xmlns:a16="http://schemas.microsoft.com/office/drawing/2014/main" id="{1AF2A64F-14DB-8C8A-3DE5-0DA3882D8EAA}"/>
              </a:ext>
            </a:extLst>
          </p:cNvPr>
          <p:cNvGrpSpPr/>
          <p:nvPr/>
        </p:nvGrpSpPr>
        <p:grpSpPr>
          <a:xfrm>
            <a:off x="647410" y="3188062"/>
            <a:ext cx="2080950" cy="1347512"/>
            <a:chOff x="5305698" y="905916"/>
            <a:chExt cx="2080950" cy="1347512"/>
          </a:xfrm>
        </p:grpSpPr>
        <p:pic>
          <p:nvPicPr>
            <p:cNvPr id="15" name="Picture 14">
              <a:extLst>
                <a:ext uri="{FF2B5EF4-FFF2-40B4-BE49-F238E27FC236}">
                  <a16:creationId xmlns:a16="http://schemas.microsoft.com/office/drawing/2014/main" id="{5E1A2970-2F42-FE83-4AD4-1853850B4DA4}"/>
                </a:ext>
              </a:extLst>
            </p:cNvPr>
            <p:cNvPicPr>
              <a:picLocks noChangeAspect="1"/>
            </p:cNvPicPr>
            <p:nvPr/>
          </p:nvPicPr>
          <p:blipFill>
            <a:blip r:embed="rId6"/>
            <a:stretch>
              <a:fillRect/>
            </a:stretch>
          </p:blipFill>
          <p:spPr>
            <a:xfrm>
              <a:off x="5305698" y="905916"/>
              <a:ext cx="2080950" cy="1315543"/>
            </a:xfrm>
            <a:prstGeom prst="rect">
              <a:avLst/>
            </a:prstGeom>
          </p:spPr>
        </p:pic>
        <p:sp>
          <p:nvSpPr>
            <p:cNvPr id="26" name="TextBox 25">
              <a:extLst>
                <a:ext uri="{FF2B5EF4-FFF2-40B4-BE49-F238E27FC236}">
                  <a16:creationId xmlns:a16="http://schemas.microsoft.com/office/drawing/2014/main" id="{4094CACC-E87C-5C9E-7D5A-4751CA189255}"/>
                </a:ext>
              </a:extLst>
            </p:cNvPr>
            <p:cNvSpPr txBox="1"/>
            <p:nvPr/>
          </p:nvSpPr>
          <p:spPr>
            <a:xfrm>
              <a:off x="5455117" y="2037984"/>
              <a:ext cx="383438" cy="215444"/>
            </a:xfrm>
            <a:prstGeom prst="rect">
              <a:avLst/>
            </a:prstGeom>
            <a:noFill/>
          </p:spPr>
          <p:txBody>
            <a:bodyPr wrap="none" rtlCol="0">
              <a:spAutoFit/>
            </a:bodyPr>
            <a:lstStyle/>
            <a:p>
              <a:r>
                <a:rPr lang="en-GB" sz="800" b="1"/>
                <a:t>HTL</a:t>
              </a:r>
            </a:p>
          </p:txBody>
        </p:sp>
        <p:sp>
          <p:nvSpPr>
            <p:cNvPr id="37" name="TextBox 36">
              <a:extLst>
                <a:ext uri="{FF2B5EF4-FFF2-40B4-BE49-F238E27FC236}">
                  <a16:creationId xmlns:a16="http://schemas.microsoft.com/office/drawing/2014/main" id="{729E2431-066D-8F30-5F64-2D5250624CBC}"/>
                </a:ext>
              </a:extLst>
            </p:cNvPr>
            <p:cNvSpPr txBox="1"/>
            <p:nvPr/>
          </p:nvSpPr>
          <p:spPr>
            <a:xfrm>
              <a:off x="6966858" y="2032418"/>
              <a:ext cx="378630" cy="215444"/>
            </a:xfrm>
            <a:prstGeom prst="rect">
              <a:avLst/>
            </a:prstGeom>
            <a:noFill/>
          </p:spPr>
          <p:txBody>
            <a:bodyPr wrap="none" rtlCol="0">
              <a:spAutoFit/>
            </a:bodyPr>
            <a:lstStyle/>
            <a:p>
              <a:r>
                <a:rPr lang="en-GB" sz="800" b="1"/>
                <a:t>ETL</a:t>
              </a:r>
            </a:p>
          </p:txBody>
        </p:sp>
        <p:sp>
          <p:nvSpPr>
            <p:cNvPr id="42" name="TextBox 41">
              <a:extLst>
                <a:ext uri="{FF2B5EF4-FFF2-40B4-BE49-F238E27FC236}">
                  <a16:creationId xmlns:a16="http://schemas.microsoft.com/office/drawing/2014/main" id="{5C760CAF-894D-DC5B-5886-09102A03E1AA}"/>
                </a:ext>
              </a:extLst>
            </p:cNvPr>
            <p:cNvSpPr txBox="1"/>
            <p:nvPr/>
          </p:nvSpPr>
          <p:spPr>
            <a:xfrm>
              <a:off x="6247813" y="2032418"/>
              <a:ext cx="320922" cy="215444"/>
            </a:xfrm>
            <a:prstGeom prst="rect">
              <a:avLst/>
            </a:prstGeom>
            <a:noFill/>
          </p:spPr>
          <p:txBody>
            <a:bodyPr wrap="none" rtlCol="0">
              <a:spAutoFit/>
            </a:bodyPr>
            <a:lstStyle/>
            <a:p>
              <a:r>
                <a:rPr lang="en-GB" sz="800" b="1"/>
                <a:t>AL</a:t>
              </a:r>
            </a:p>
          </p:txBody>
        </p:sp>
      </p:grpSp>
      <p:grpSp>
        <p:nvGrpSpPr>
          <p:cNvPr id="80" name="Group 79">
            <a:extLst>
              <a:ext uri="{FF2B5EF4-FFF2-40B4-BE49-F238E27FC236}">
                <a16:creationId xmlns:a16="http://schemas.microsoft.com/office/drawing/2014/main" id="{B9D804B3-5497-39E7-9E7C-EAD2141E467F}"/>
              </a:ext>
            </a:extLst>
          </p:cNvPr>
          <p:cNvGrpSpPr/>
          <p:nvPr/>
        </p:nvGrpSpPr>
        <p:grpSpPr>
          <a:xfrm>
            <a:off x="6660522" y="2982344"/>
            <a:ext cx="1894981" cy="1675902"/>
            <a:chOff x="6660522" y="2982344"/>
            <a:chExt cx="1894981" cy="1675902"/>
          </a:xfrm>
        </p:grpSpPr>
        <p:pic>
          <p:nvPicPr>
            <p:cNvPr id="76" name="Picture 75" descr="A diagram of a graphing of a graphing structure&#10;&#10;AI-generated content may be incorrect.">
              <a:extLst>
                <a:ext uri="{FF2B5EF4-FFF2-40B4-BE49-F238E27FC236}">
                  <a16:creationId xmlns:a16="http://schemas.microsoft.com/office/drawing/2014/main" id="{E62E1448-139A-042D-4793-BE152BD52486}"/>
                </a:ext>
              </a:extLst>
            </p:cNvPr>
            <p:cNvPicPr>
              <a:picLocks noChangeAspect="1"/>
            </p:cNvPicPr>
            <p:nvPr/>
          </p:nvPicPr>
          <p:blipFill>
            <a:blip r:embed="rId7"/>
            <a:srcRect t="22385" r="69490" b="24842"/>
            <a:stretch/>
          </p:blipFill>
          <p:spPr>
            <a:xfrm>
              <a:off x="6660522" y="2982344"/>
              <a:ext cx="1453372" cy="1675902"/>
            </a:xfrm>
            <a:prstGeom prst="rect">
              <a:avLst/>
            </a:prstGeom>
          </p:spPr>
        </p:pic>
        <p:grpSp>
          <p:nvGrpSpPr>
            <p:cNvPr id="60" name="Group 59">
              <a:extLst>
                <a:ext uri="{FF2B5EF4-FFF2-40B4-BE49-F238E27FC236}">
                  <a16:creationId xmlns:a16="http://schemas.microsoft.com/office/drawing/2014/main" id="{77CA3876-20EB-2DE9-3C9D-0C200D1B3A74}"/>
                </a:ext>
              </a:extLst>
            </p:cNvPr>
            <p:cNvGrpSpPr/>
            <p:nvPr/>
          </p:nvGrpSpPr>
          <p:grpSpPr>
            <a:xfrm>
              <a:off x="8047157" y="3086717"/>
              <a:ext cx="508346" cy="1518232"/>
              <a:chOff x="8081599" y="2497959"/>
              <a:chExt cx="660758" cy="1774686"/>
            </a:xfrm>
          </p:grpSpPr>
          <p:sp>
            <p:nvSpPr>
              <p:cNvPr id="49" name="TextBox 48">
                <a:extLst>
                  <a:ext uri="{FF2B5EF4-FFF2-40B4-BE49-F238E27FC236}">
                    <a16:creationId xmlns:a16="http://schemas.microsoft.com/office/drawing/2014/main" id="{967258B1-9DB7-840A-76B2-A970D90C2D6F}"/>
                  </a:ext>
                </a:extLst>
              </p:cNvPr>
              <p:cNvSpPr txBox="1"/>
              <p:nvPr/>
            </p:nvSpPr>
            <p:spPr>
              <a:xfrm>
                <a:off x="8095332" y="2660567"/>
                <a:ext cx="495648" cy="246220"/>
              </a:xfrm>
              <a:prstGeom prst="rect">
                <a:avLst/>
              </a:prstGeom>
              <a:noFill/>
            </p:spPr>
            <p:txBody>
              <a:bodyPr wrap="none" rtlCol="0">
                <a:spAutoFit/>
              </a:bodyPr>
              <a:lstStyle/>
              <a:p>
                <a:r>
                  <a:rPr lang="en-GB" sz="1000" b="1"/>
                  <a:t>SnO</a:t>
                </a:r>
                <a:r>
                  <a:rPr lang="en-GB" sz="1000" b="1" baseline="-25000"/>
                  <a:t>2</a:t>
                </a:r>
              </a:p>
            </p:txBody>
          </p:sp>
          <p:sp>
            <p:nvSpPr>
              <p:cNvPr id="50" name="TextBox 49">
                <a:extLst>
                  <a:ext uri="{FF2B5EF4-FFF2-40B4-BE49-F238E27FC236}">
                    <a16:creationId xmlns:a16="http://schemas.microsoft.com/office/drawing/2014/main" id="{21C5AC13-8C7C-B2B4-DC23-764503B28E85}"/>
                  </a:ext>
                </a:extLst>
              </p:cNvPr>
              <p:cNvSpPr txBox="1"/>
              <p:nvPr/>
            </p:nvSpPr>
            <p:spPr>
              <a:xfrm>
                <a:off x="8095332" y="3082049"/>
                <a:ext cx="285872" cy="287812"/>
              </a:xfrm>
              <a:prstGeom prst="rect">
                <a:avLst/>
              </a:prstGeom>
              <a:noFill/>
            </p:spPr>
            <p:txBody>
              <a:bodyPr wrap="none" rtlCol="0">
                <a:spAutoFit/>
              </a:bodyPr>
              <a:lstStyle/>
              <a:p>
                <a:r>
                  <a:rPr lang="en-GB" sz="1000" b="1"/>
                  <a:t> </a:t>
                </a:r>
                <a:endParaRPr lang="en-GB" sz="1000" b="1" baseline="-25000"/>
              </a:p>
            </p:txBody>
          </p:sp>
          <p:sp>
            <p:nvSpPr>
              <p:cNvPr id="51" name="TextBox 50">
                <a:extLst>
                  <a:ext uri="{FF2B5EF4-FFF2-40B4-BE49-F238E27FC236}">
                    <a16:creationId xmlns:a16="http://schemas.microsoft.com/office/drawing/2014/main" id="{E6CC0B24-DEDA-33FC-4380-3A75C408E7E7}"/>
                  </a:ext>
                </a:extLst>
              </p:cNvPr>
              <p:cNvSpPr txBox="1"/>
              <p:nvPr/>
            </p:nvSpPr>
            <p:spPr>
              <a:xfrm>
                <a:off x="8081599" y="3511634"/>
                <a:ext cx="660758" cy="246221"/>
              </a:xfrm>
              <a:prstGeom prst="rect">
                <a:avLst/>
              </a:prstGeom>
              <a:noFill/>
            </p:spPr>
            <p:txBody>
              <a:bodyPr wrap="none" rtlCol="0">
                <a:spAutoFit/>
              </a:bodyPr>
              <a:lstStyle/>
              <a:p>
                <a:r>
                  <a:rPr lang="en-GB" sz="1000" b="1"/>
                  <a:t>FAPbI</a:t>
                </a:r>
                <a:r>
                  <a:rPr lang="en-GB" sz="1000" b="1" baseline="-25000"/>
                  <a:t>3</a:t>
                </a:r>
                <a:r>
                  <a:rPr lang="en-GB" sz="1000" b="1"/>
                  <a:t> </a:t>
                </a:r>
                <a:endParaRPr lang="en-GB" sz="1000" b="1" baseline="-25000"/>
              </a:p>
            </p:txBody>
          </p:sp>
          <p:cxnSp>
            <p:nvCxnSpPr>
              <p:cNvPr id="53" name="Straight Connector 52">
                <a:extLst>
                  <a:ext uri="{FF2B5EF4-FFF2-40B4-BE49-F238E27FC236}">
                    <a16:creationId xmlns:a16="http://schemas.microsoft.com/office/drawing/2014/main" id="{75C17FBE-52CB-A531-386A-3C159010D2DA}"/>
                  </a:ext>
                </a:extLst>
              </p:cNvPr>
              <p:cNvCxnSpPr>
                <a:cxnSpLocks/>
              </p:cNvCxnSpPr>
              <p:nvPr/>
            </p:nvCxnSpPr>
            <p:spPr>
              <a:xfrm>
                <a:off x="8095332" y="2497959"/>
                <a:ext cx="0" cy="584090"/>
              </a:xfrm>
              <a:prstGeom prst="line">
                <a:avLst/>
              </a:prstGeom>
              <a:ln w="19050">
                <a:solidFill>
                  <a:schemeClr val="accent3"/>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1CD5623-C5C9-1A3E-9305-417FDC509390}"/>
                  </a:ext>
                </a:extLst>
              </p:cNvPr>
              <p:cNvCxnSpPr>
                <a:cxnSpLocks/>
              </p:cNvCxnSpPr>
              <p:nvPr/>
            </p:nvCxnSpPr>
            <p:spPr>
              <a:xfrm>
                <a:off x="8095332" y="3166480"/>
                <a:ext cx="0" cy="1106165"/>
              </a:xfrm>
              <a:prstGeom prst="line">
                <a:avLst/>
              </a:prstGeom>
              <a:ln w="19050">
                <a:solidFill>
                  <a:schemeClr val="accent3"/>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grpSp>
        <p:nvGrpSpPr>
          <p:cNvPr id="73" name="Group 72">
            <a:extLst>
              <a:ext uri="{FF2B5EF4-FFF2-40B4-BE49-F238E27FC236}">
                <a16:creationId xmlns:a16="http://schemas.microsoft.com/office/drawing/2014/main" id="{082F9577-4E37-9AF4-3988-9D16F68AEBF6}"/>
              </a:ext>
            </a:extLst>
          </p:cNvPr>
          <p:cNvGrpSpPr/>
          <p:nvPr/>
        </p:nvGrpSpPr>
        <p:grpSpPr>
          <a:xfrm>
            <a:off x="6745573" y="722470"/>
            <a:ext cx="1734194" cy="2065228"/>
            <a:chOff x="6745573" y="722470"/>
            <a:chExt cx="1734194" cy="2065228"/>
          </a:xfrm>
        </p:grpSpPr>
        <p:pic>
          <p:nvPicPr>
            <p:cNvPr id="64" name="Picture 63" descr="A structure of a molecule&#10;&#10;AI-generated content may be incorrect.">
              <a:extLst>
                <a:ext uri="{FF2B5EF4-FFF2-40B4-BE49-F238E27FC236}">
                  <a16:creationId xmlns:a16="http://schemas.microsoft.com/office/drawing/2014/main" id="{C9EC5C4C-01CF-8FF2-D388-3AD28A9C321B}"/>
                </a:ext>
              </a:extLst>
            </p:cNvPr>
            <p:cNvPicPr>
              <a:picLocks noChangeAspect="1"/>
            </p:cNvPicPr>
            <p:nvPr/>
          </p:nvPicPr>
          <p:blipFill>
            <a:blip r:embed="rId8"/>
            <a:stretch>
              <a:fillRect/>
            </a:stretch>
          </p:blipFill>
          <p:spPr>
            <a:xfrm>
              <a:off x="6745573" y="722470"/>
              <a:ext cx="1219323" cy="2065228"/>
            </a:xfrm>
            <a:prstGeom prst="rect">
              <a:avLst/>
            </a:prstGeom>
          </p:spPr>
        </p:pic>
        <p:sp>
          <p:nvSpPr>
            <p:cNvPr id="66" name="TextBox 65">
              <a:extLst>
                <a:ext uri="{FF2B5EF4-FFF2-40B4-BE49-F238E27FC236}">
                  <a16:creationId xmlns:a16="http://schemas.microsoft.com/office/drawing/2014/main" id="{D1B5AD6F-FC5B-B9E1-AFF7-271691975183}"/>
                </a:ext>
              </a:extLst>
            </p:cNvPr>
            <p:cNvSpPr txBox="1"/>
            <p:nvPr/>
          </p:nvSpPr>
          <p:spPr>
            <a:xfrm>
              <a:off x="7899492" y="1484681"/>
              <a:ext cx="508346" cy="210641"/>
            </a:xfrm>
            <a:prstGeom prst="rect">
              <a:avLst/>
            </a:prstGeom>
            <a:noFill/>
          </p:spPr>
          <p:txBody>
            <a:bodyPr wrap="none" rtlCol="0">
              <a:spAutoFit/>
            </a:bodyPr>
            <a:lstStyle/>
            <a:p>
              <a:r>
                <a:rPr lang="en-GB" sz="1000" b="1"/>
                <a:t>FAPbI</a:t>
              </a:r>
              <a:r>
                <a:rPr lang="en-GB" sz="1000" b="1" baseline="-25000"/>
                <a:t>3</a:t>
              </a:r>
              <a:r>
                <a:rPr lang="en-GB" sz="1000" b="1"/>
                <a:t> </a:t>
              </a:r>
              <a:endParaRPr lang="en-GB" sz="1000" b="1" baseline="-25000"/>
            </a:p>
          </p:txBody>
        </p:sp>
        <p:cxnSp>
          <p:nvCxnSpPr>
            <p:cNvPr id="67" name="Straight Connector 66">
              <a:extLst>
                <a:ext uri="{FF2B5EF4-FFF2-40B4-BE49-F238E27FC236}">
                  <a16:creationId xmlns:a16="http://schemas.microsoft.com/office/drawing/2014/main" id="{0C10B219-39A8-C0DE-0C43-6A43E54F12EF}"/>
                </a:ext>
              </a:extLst>
            </p:cNvPr>
            <p:cNvCxnSpPr>
              <a:cxnSpLocks/>
            </p:cNvCxnSpPr>
            <p:nvPr/>
          </p:nvCxnSpPr>
          <p:spPr>
            <a:xfrm>
              <a:off x="7899492" y="1168910"/>
              <a:ext cx="0" cy="1085964"/>
            </a:xfrm>
            <a:prstGeom prst="line">
              <a:avLst/>
            </a:prstGeom>
            <a:ln w="19050">
              <a:solidFill>
                <a:schemeClr val="accent3"/>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F0A8873-74D1-A7CD-F086-E6761B358748}"/>
                </a:ext>
              </a:extLst>
            </p:cNvPr>
            <p:cNvCxnSpPr>
              <a:cxnSpLocks/>
            </p:cNvCxnSpPr>
            <p:nvPr/>
          </p:nvCxnSpPr>
          <p:spPr>
            <a:xfrm>
              <a:off x="7899492" y="787879"/>
              <a:ext cx="0" cy="322053"/>
            </a:xfrm>
            <a:prstGeom prst="line">
              <a:avLst/>
            </a:prstGeom>
            <a:ln w="19050">
              <a:solidFill>
                <a:schemeClr val="accent3"/>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F2143631-811B-0281-B202-F1B1CB3EAC91}"/>
                </a:ext>
              </a:extLst>
            </p:cNvPr>
            <p:cNvSpPr txBox="1"/>
            <p:nvPr/>
          </p:nvSpPr>
          <p:spPr>
            <a:xfrm>
              <a:off x="7908777" y="832749"/>
              <a:ext cx="570990" cy="246221"/>
            </a:xfrm>
            <a:prstGeom prst="rect">
              <a:avLst/>
            </a:prstGeom>
            <a:noFill/>
          </p:spPr>
          <p:txBody>
            <a:bodyPr wrap="none" rtlCol="0">
              <a:spAutoFit/>
            </a:bodyPr>
            <a:lstStyle/>
            <a:p>
              <a:r>
                <a:rPr lang="en-GB" sz="1000" b="1"/>
                <a:t>BNMA</a:t>
              </a:r>
              <a:endParaRPr lang="en-GB" sz="1000" b="1" baseline="-25000"/>
            </a:p>
          </p:txBody>
        </p:sp>
      </p:grpSp>
      <p:sp>
        <p:nvSpPr>
          <p:cNvPr id="81" name="Espace réservé de la date 2">
            <a:extLst>
              <a:ext uri="{FF2B5EF4-FFF2-40B4-BE49-F238E27FC236}">
                <a16:creationId xmlns:a16="http://schemas.microsoft.com/office/drawing/2014/main" id="{1B0C126A-544C-D499-DF26-C4E7DC8BB1B3}"/>
              </a:ext>
            </a:extLst>
          </p:cNvPr>
          <p:cNvSpPr>
            <a:spLocks noGrp="1"/>
          </p:cNvSpPr>
          <p:nvPr>
            <p:ph type="dt" sz="half" idx="10"/>
          </p:nvPr>
        </p:nvSpPr>
        <p:spPr>
          <a:xfrm rot="16200000">
            <a:off x="-1221413" y="2778452"/>
            <a:ext cx="3341052" cy="911524"/>
          </a:xfrm>
        </p:spPr>
        <p:txBody>
          <a:bodyPr/>
          <a:lstStyle/>
          <a:p>
            <a:r>
              <a:rPr lang="en-US"/>
              <a:t>QFLS</a:t>
            </a:r>
          </a:p>
        </p:txBody>
      </p:sp>
    </p:spTree>
    <p:extLst>
      <p:ext uri="{BB962C8B-B14F-4D97-AF65-F5344CB8AC3E}">
        <p14:creationId xmlns:p14="http://schemas.microsoft.com/office/powerpoint/2010/main" val="3982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D166D-52E6-B079-35EA-A9D389FE3290}"/>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AE2C4D6E-A04C-0A7C-8CED-6CD60FF1B595}"/>
              </a:ext>
            </a:extLst>
          </p:cNvPr>
          <p:cNvSpPr>
            <a:spLocks noGrp="1"/>
          </p:cNvSpPr>
          <p:nvPr>
            <p:ph type="ftr" sz="quarter" idx="11"/>
          </p:nvPr>
        </p:nvSpPr>
        <p:spPr/>
        <p:txBody>
          <a:bodyPr/>
          <a:lstStyle/>
          <a:p>
            <a:r>
              <a:rPr lang="en-US">
                <a:solidFill>
                  <a:srgbClr val="000000"/>
                </a:solidFill>
                <a:effectLst/>
                <a:latin typeface="Helvetica Neue" panose="02000503000000020004" pitchFamily="2" charset="0"/>
              </a:rPr>
              <a:t>ChE-701 / Section EDCH</a:t>
            </a:r>
          </a:p>
        </p:txBody>
      </p:sp>
      <p:sp>
        <p:nvSpPr>
          <p:cNvPr id="5" name="Espace réservé du numéro de diapositive 4">
            <a:extLst>
              <a:ext uri="{FF2B5EF4-FFF2-40B4-BE49-F238E27FC236}">
                <a16:creationId xmlns:a16="http://schemas.microsoft.com/office/drawing/2014/main" id="{4561A548-76E7-6855-7390-A9527BB16493}"/>
              </a:ext>
            </a:extLst>
          </p:cNvPr>
          <p:cNvSpPr>
            <a:spLocks noGrp="1"/>
          </p:cNvSpPr>
          <p:nvPr>
            <p:ph type="sldNum" sz="quarter" idx="12"/>
          </p:nvPr>
        </p:nvSpPr>
        <p:spPr/>
        <p:txBody>
          <a:bodyPr/>
          <a:lstStyle/>
          <a:p>
            <a:fld id="{E1E1CD7C-2161-7D43-862E-CE4C333CD873}" type="slidenum">
              <a:rPr lang="en-US" smtClean="0"/>
              <a:pPr/>
              <a:t>28</a:t>
            </a:fld>
            <a:endParaRPr lang="en-US"/>
          </a:p>
        </p:txBody>
      </p:sp>
      <p:sp>
        <p:nvSpPr>
          <p:cNvPr id="13" name="Title 12">
            <a:extLst>
              <a:ext uri="{FF2B5EF4-FFF2-40B4-BE49-F238E27FC236}">
                <a16:creationId xmlns:a16="http://schemas.microsoft.com/office/drawing/2014/main" id="{EE98FAC4-4AF5-0275-DBF0-6561968809D7}"/>
              </a:ext>
            </a:extLst>
          </p:cNvPr>
          <p:cNvSpPr>
            <a:spLocks noGrp="1"/>
          </p:cNvSpPr>
          <p:nvPr>
            <p:ph type="title"/>
          </p:nvPr>
        </p:nvSpPr>
        <p:spPr>
          <a:xfrm>
            <a:off x="904875" y="196117"/>
            <a:ext cx="6251298" cy="1097601"/>
          </a:xfrm>
        </p:spPr>
        <p:txBody>
          <a:bodyPr/>
          <a:lstStyle/>
          <a:p>
            <a:r>
              <a:rPr lang="en-US" err="1">
                <a:latin typeface="Franklin Gothic Demi Cond"/>
                <a:cs typeface="Arial"/>
              </a:rPr>
              <a:t>V</a:t>
            </a:r>
            <a:r>
              <a:rPr lang="en-US" baseline="-25000" err="1">
                <a:latin typeface="Franklin Gothic Demi Cond"/>
                <a:cs typeface="Arial"/>
              </a:rPr>
              <a:t>oc</a:t>
            </a:r>
            <a:r>
              <a:rPr lang="en-US">
                <a:latin typeface="Franklin Gothic Demi Cond"/>
                <a:cs typeface="Arial"/>
              </a:rPr>
              <a:t>-QFLS mismatch in PSC</a:t>
            </a:r>
            <a:endParaRPr lang="en-US"/>
          </a:p>
        </p:txBody>
      </p:sp>
      <p:sp>
        <p:nvSpPr>
          <p:cNvPr id="47" name="TextBox 46">
            <a:extLst>
              <a:ext uri="{FF2B5EF4-FFF2-40B4-BE49-F238E27FC236}">
                <a16:creationId xmlns:a16="http://schemas.microsoft.com/office/drawing/2014/main" id="{9B7B09F1-8813-7D46-F292-BB777E697689}"/>
              </a:ext>
            </a:extLst>
          </p:cNvPr>
          <p:cNvSpPr txBox="1"/>
          <p:nvPr/>
        </p:nvSpPr>
        <p:spPr>
          <a:xfrm>
            <a:off x="6461104" y="277039"/>
            <a:ext cx="2434904" cy="338554"/>
          </a:xfrm>
          <a:prstGeom prst="rect">
            <a:avLst/>
          </a:prstGeom>
          <a:noFill/>
        </p:spPr>
        <p:txBody>
          <a:bodyPr wrap="square">
            <a:spAutoFit/>
          </a:bodyPr>
          <a:lstStyle/>
          <a:p>
            <a:r>
              <a:rPr lang="en-GB" sz="80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https://doi.org/10.1002/aenm.202303135</a:t>
            </a:r>
            <a:endParaRPr lang="en-GB" sz="800">
              <a:latin typeface="Arial" panose="020B0604020202020204" pitchFamily="34" charset="0"/>
              <a:cs typeface="Arial" panose="020B0604020202020204" pitchFamily="34" charset="0"/>
            </a:endParaRPr>
          </a:p>
          <a:p>
            <a:r>
              <a:rPr lang="en-GB" sz="800">
                <a:solidFill>
                  <a:schemeClr val="accent3"/>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https://doi.org/10.1016/j.isci.2020.101415</a:t>
            </a:r>
            <a:r>
              <a:rPr lang="en-GB" sz="800">
                <a:solidFill>
                  <a:schemeClr val="accent3"/>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1C3DBB38-C9F6-9DC4-FA6D-9B121938CD32}"/>
              </a:ext>
            </a:extLst>
          </p:cNvPr>
          <p:cNvSpPr txBox="1"/>
          <p:nvPr/>
        </p:nvSpPr>
        <p:spPr>
          <a:xfrm>
            <a:off x="3192105" y="3614115"/>
            <a:ext cx="2993229" cy="738664"/>
          </a:xfrm>
          <a:prstGeom prst="rect">
            <a:avLst/>
          </a:prstGeom>
          <a:noFill/>
        </p:spPr>
        <p:txBody>
          <a:bodyPr wrap="square">
            <a:spAutoFit/>
          </a:bodyPr>
          <a:lstStyle/>
          <a:p>
            <a:r>
              <a:rPr lang="en-US" sz="1200" b="1">
                <a:solidFill>
                  <a:schemeClr val="accent3"/>
                </a:solidFill>
                <a:latin typeface="Arial" panose="020B0604020202020204" pitchFamily="34" charset="0"/>
                <a:cs typeface="Arial" panose="020B0604020202020204" pitchFamily="34" charset="0"/>
              </a:rPr>
              <a:t>Light soaking and ion migrations </a:t>
            </a:r>
            <a:r>
              <a:rPr lang="en-US" sz="1200">
                <a:solidFill>
                  <a:schemeClr val="accent3"/>
                </a:solidFill>
                <a:latin typeface="Arial" panose="020B0604020202020204" pitchFamily="34" charset="0"/>
                <a:cs typeface="Arial" panose="020B0604020202020204" pitchFamily="34" charset="0"/>
              </a:rPr>
              <a:t> </a:t>
            </a:r>
            <a:r>
              <a:rPr lang="en-US" sz="1000">
                <a:solidFill>
                  <a:schemeClr val="accent3"/>
                </a:solidFill>
                <a:latin typeface="Arial" panose="020B0604020202020204" pitchFamily="34" charset="0"/>
                <a:cs typeface="Arial" panose="020B0604020202020204" pitchFamily="34" charset="0"/>
              </a:rPr>
              <a:t>Charge accumulation that is detrimental for the internal functioning of the device;</a:t>
            </a:r>
            <a:r>
              <a:rPr lang="en-US" sz="1000">
                <a:solidFill>
                  <a:schemeClr val="accent3"/>
                </a:solidFill>
                <a:latin typeface="Arial" panose="020B0604020202020204" pitchFamily="34" charset="0"/>
                <a:cs typeface="Arial" panose="020B0604020202020204" pitchFamily="34" charset="0"/>
                <a:sym typeface="Wingdings" pitchFamily="2" charset="2"/>
              </a:rPr>
              <a:t> charges’ resistivities become more similar</a:t>
            </a:r>
            <a:endParaRPr lang="en-US" sz="1000">
              <a:solidFill>
                <a:schemeClr val="accent3"/>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4EF7D59E-5527-D2B7-AB2A-32D71C84D19A}"/>
              </a:ext>
            </a:extLst>
          </p:cNvPr>
          <p:cNvGrpSpPr/>
          <p:nvPr/>
        </p:nvGrpSpPr>
        <p:grpSpPr>
          <a:xfrm>
            <a:off x="933709" y="3305597"/>
            <a:ext cx="1987669" cy="1377757"/>
            <a:chOff x="5484340" y="964964"/>
            <a:chExt cx="1987669" cy="1377757"/>
          </a:xfrm>
        </p:grpSpPr>
        <p:pic>
          <p:nvPicPr>
            <p:cNvPr id="17" name="Picture 16">
              <a:extLst>
                <a:ext uri="{FF2B5EF4-FFF2-40B4-BE49-F238E27FC236}">
                  <a16:creationId xmlns:a16="http://schemas.microsoft.com/office/drawing/2014/main" id="{543565FE-9C19-3A02-9738-FBEA4E6C101F}"/>
                </a:ext>
              </a:extLst>
            </p:cNvPr>
            <p:cNvPicPr>
              <a:picLocks noChangeAspect="1"/>
            </p:cNvPicPr>
            <p:nvPr/>
          </p:nvPicPr>
          <p:blipFill>
            <a:blip r:embed="rId5"/>
            <a:stretch>
              <a:fillRect/>
            </a:stretch>
          </p:blipFill>
          <p:spPr>
            <a:xfrm>
              <a:off x="5484340" y="964964"/>
              <a:ext cx="1953527" cy="1355700"/>
            </a:xfrm>
            <a:prstGeom prst="rect">
              <a:avLst/>
            </a:prstGeom>
          </p:spPr>
        </p:pic>
        <p:sp>
          <p:nvSpPr>
            <p:cNvPr id="7" name="TextBox 6">
              <a:extLst>
                <a:ext uri="{FF2B5EF4-FFF2-40B4-BE49-F238E27FC236}">
                  <a16:creationId xmlns:a16="http://schemas.microsoft.com/office/drawing/2014/main" id="{AAC94558-EA46-685C-94E5-BF2433D9DAEE}"/>
                </a:ext>
              </a:extLst>
            </p:cNvPr>
            <p:cNvSpPr txBox="1"/>
            <p:nvPr/>
          </p:nvSpPr>
          <p:spPr>
            <a:xfrm>
              <a:off x="5581638" y="2127277"/>
              <a:ext cx="383438" cy="215444"/>
            </a:xfrm>
            <a:prstGeom prst="rect">
              <a:avLst/>
            </a:prstGeom>
            <a:noFill/>
          </p:spPr>
          <p:txBody>
            <a:bodyPr wrap="none" rtlCol="0">
              <a:spAutoFit/>
            </a:bodyPr>
            <a:lstStyle/>
            <a:p>
              <a:r>
                <a:rPr lang="en-GB" sz="800" b="1"/>
                <a:t>HTL</a:t>
              </a:r>
            </a:p>
          </p:txBody>
        </p:sp>
        <p:sp>
          <p:nvSpPr>
            <p:cNvPr id="8" name="TextBox 7">
              <a:extLst>
                <a:ext uri="{FF2B5EF4-FFF2-40B4-BE49-F238E27FC236}">
                  <a16:creationId xmlns:a16="http://schemas.microsoft.com/office/drawing/2014/main" id="{E1A2B39C-75B3-2102-3E42-0C15E87B87F8}"/>
                </a:ext>
              </a:extLst>
            </p:cNvPr>
            <p:cNvSpPr txBox="1"/>
            <p:nvPr/>
          </p:nvSpPr>
          <p:spPr>
            <a:xfrm>
              <a:off x="7093379" y="2121711"/>
              <a:ext cx="378630" cy="215444"/>
            </a:xfrm>
            <a:prstGeom prst="rect">
              <a:avLst/>
            </a:prstGeom>
            <a:noFill/>
          </p:spPr>
          <p:txBody>
            <a:bodyPr wrap="none" rtlCol="0">
              <a:spAutoFit/>
            </a:bodyPr>
            <a:lstStyle/>
            <a:p>
              <a:r>
                <a:rPr lang="en-GB" sz="800" b="1"/>
                <a:t>ETL</a:t>
              </a:r>
            </a:p>
          </p:txBody>
        </p:sp>
        <p:sp>
          <p:nvSpPr>
            <p:cNvPr id="10" name="TextBox 9">
              <a:extLst>
                <a:ext uri="{FF2B5EF4-FFF2-40B4-BE49-F238E27FC236}">
                  <a16:creationId xmlns:a16="http://schemas.microsoft.com/office/drawing/2014/main" id="{78CB0B60-9AE7-BC83-5ABA-A8AE242AB962}"/>
                </a:ext>
              </a:extLst>
            </p:cNvPr>
            <p:cNvSpPr txBox="1"/>
            <p:nvPr/>
          </p:nvSpPr>
          <p:spPr>
            <a:xfrm>
              <a:off x="6374334" y="2121711"/>
              <a:ext cx="320922" cy="215444"/>
            </a:xfrm>
            <a:prstGeom prst="rect">
              <a:avLst/>
            </a:prstGeom>
            <a:noFill/>
          </p:spPr>
          <p:txBody>
            <a:bodyPr wrap="none" rtlCol="0">
              <a:spAutoFit/>
            </a:bodyPr>
            <a:lstStyle/>
            <a:p>
              <a:r>
                <a:rPr lang="en-GB" sz="800" b="1"/>
                <a:t>AL</a:t>
              </a:r>
            </a:p>
          </p:txBody>
        </p:sp>
      </p:grpSp>
      <p:grpSp>
        <p:nvGrpSpPr>
          <p:cNvPr id="21" name="Group 20">
            <a:extLst>
              <a:ext uri="{FF2B5EF4-FFF2-40B4-BE49-F238E27FC236}">
                <a16:creationId xmlns:a16="http://schemas.microsoft.com/office/drawing/2014/main" id="{8A4A7B0A-2D5E-7976-FC6C-ECED2B180C58}"/>
              </a:ext>
            </a:extLst>
          </p:cNvPr>
          <p:cNvGrpSpPr/>
          <p:nvPr/>
        </p:nvGrpSpPr>
        <p:grpSpPr>
          <a:xfrm>
            <a:off x="895641" y="992479"/>
            <a:ext cx="2067154" cy="1300669"/>
            <a:chOff x="1595854" y="964964"/>
            <a:chExt cx="2067154" cy="1300669"/>
          </a:xfrm>
        </p:grpSpPr>
        <p:pic>
          <p:nvPicPr>
            <p:cNvPr id="16" name="Picture 15">
              <a:extLst>
                <a:ext uri="{FF2B5EF4-FFF2-40B4-BE49-F238E27FC236}">
                  <a16:creationId xmlns:a16="http://schemas.microsoft.com/office/drawing/2014/main" id="{52FCDDBF-64F6-F902-F9B1-B3C32024130B}"/>
                </a:ext>
              </a:extLst>
            </p:cNvPr>
            <p:cNvPicPr>
              <a:picLocks noChangeAspect="1"/>
            </p:cNvPicPr>
            <p:nvPr/>
          </p:nvPicPr>
          <p:blipFill>
            <a:blip r:embed="rId6"/>
            <a:stretch>
              <a:fillRect/>
            </a:stretch>
          </p:blipFill>
          <p:spPr>
            <a:xfrm>
              <a:off x="1595854" y="964964"/>
              <a:ext cx="2063807" cy="1299961"/>
            </a:xfrm>
            <a:prstGeom prst="rect">
              <a:avLst/>
            </a:prstGeom>
          </p:spPr>
        </p:pic>
        <p:sp>
          <p:nvSpPr>
            <p:cNvPr id="12" name="TextBox 11">
              <a:extLst>
                <a:ext uri="{FF2B5EF4-FFF2-40B4-BE49-F238E27FC236}">
                  <a16:creationId xmlns:a16="http://schemas.microsoft.com/office/drawing/2014/main" id="{8769C8AC-3948-0ABB-FD95-BA538A9FB0BD}"/>
                </a:ext>
              </a:extLst>
            </p:cNvPr>
            <p:cNvSpPr txBox="1"/>
            <p:nvPr/>
          </p:nvSpPr>
          <p:spPr>
            <a:xfrm>
              <a:off x="1772637" y="2050189"/>
              <a:ext cx="383438" cy="215444"/>
            </a:xfrm>
            <a:prstGeom prst="rect">
              <a:avLst/>
            </a:prstGeom>
            <a:noFill/>
          </p:spPr>
          <p:txBody>
            <a:bodyPr wrap="none" rtlCol="0">
              <a:spAutoFit/>
            </a:bodyPr>
            <a:lstStyle/>
            <a:p>
              <a:r>
                <a:rPr lang="en-GB" sz="800" b="1"/>
                <a:t>HTL</a:t>
              </a:r>
            </a:p>
          </p:txBody>
        </p:sp>
        <p:sp>
          <p:nvSpPr>
            <p:cNvPr id="14" name="TextBox 13">
              <a:extLst>
                <a:ext uri="{FF2B5EF4-FFF2-40B4-BE49-F238E27FC236}">
                  <a16:creationId xmlns:a16="http://schemas.microsoft.com/office/drawing/2014/main" id="{E72A400C-BBD2-599B-19F0-6D663761541E}"/>
                </a:ext>
              </a:extLst>
            </p:cNvPr>
            <p:cNvSpPr txBox="1"/>
            <p:nvPr/>
          </p:nvSpPr>
          <p:spPr>
            <a:xfrm>
              <a:off x="3284378" y="2044623"/>
              <a:ext cx="378630" cy="215444"/>
            </a:xfrm>
            <a:prstGeom prst="rect">
              <a:avLst/>
            </a:prstGeom>
            <a:noFill/>
          </p:spPr>
          <p:txBody>
            <a:bodyPr wrap="none" rtlCol="0">
              <a:spAutoFit/>
            </a:bodyPr>
            <a:lstStyle/>
            <a:p>
              <a:r>
                <a:rPr lang="en-GB" sz="800" b="1"/>
                <a:t>ETL</a:t>
              </a:r>
            </a:p>
          </p:txBody>
        </p:sp>
        <p:sp>
          <p:nvSpPr>
            <p:cNvPr id="19" name="TextBox 18">
              <a:extLst>
                <a:ext uri="{FF2B5EF4-FFF2-40B4-BE49-F238E27FC236}">
                  <a16:creationId xmlns:a16="http://schemas.microsoft.com/office/drawing/2014/main" id="{C745EFCD-F333-4686-60DA-7BE1A1024EC6}"/>
                </a:ext>
              </a:extLst>
            </p:cNvPr>
            <p:cNvSpPr txBox="1"/>
            <p:nvPr/>
          </p:nvSpPr>
          <p:spPr>
            <a:xfrm>
              <a:off x="2565333" y="2044623"/>
              <a:ext cx="320922" cy="215444"/>
            </a:xfrm>
            <a:prstGeom prst="rect">
              <a:avLst/>
            </a:prstGeom>
            <a:noFill/>
          </p:spPr>
          <p:txBody>
            <a:bodyPr wrap="none" rtlCol="0">
              <a:spAutoFit/>
            </a:bodyPr>
            <a:lstStyle/>
            <a:p>
              <a:r>
                <a:rPr lang="en-GB" sz="800" b="1"/>
                <a:t>AL</a:t>
              </a:r>
            </a:p>
          </p:txBody>
        </p:sp>
      </p:grpSp>
      <p:sp>
        <p:nvSpPr>
          <p:cNvPr id="23" name="TextBox 22">
            <a:extLst>
              <a:ext uri="{FF2B5EF4-FFF2-40B4-BE49-F238E27FC236}">
                <a16:creationId xmlns:a16="http://schemas.microsoft.com/office/drawing/2014/main" id="{6E7D9FC7-554D-CF5F-7BC2-D3F15863D665}"/>
              </a:ext>
            </a:extLst>
          </p:cNvPr>
          <p:cNvSpPr txBox="1"/>
          <p:nvPr/>
        </p:nvSpPr>
        <p:spPr>
          <a:xfrm>
            <a:off x="3218358" y="1390540"/>
            <a:ext cx="3099396" cy="584775"/>
          </a:xfrm>
          <a:prstGeom prst="rect">
            <a:avLst/>
          </a:prstGeom>
          <a:noFill/>
        </p:spPr>
        <p:txBody>
          <a:bodyPr wrap="square">
            <a:spAutoFit/>
          </a:bodyPr>
          <a:lstStyle/>
          <a:p>
            <a:r>
              <a:rPr lang="en-US" sz="1200" b="1">
                <a:solidFill>
                  <a:schemeClr val="accent3"/>
                </a:solidFill>
                <a:latin typeface="Arial" panose="020B0604020202020204" pitchFamily="34" charset="0"/>
                <a:cs typeface="Arial" panose="020B0604020202020204" pitchFamily="34" charset="0"/>
              </a:rPr>
              <a:t>Passivator layer thickness</a:t>
            </a:r>
            <a:br>
              <a:rPr lang="en-US" sz="1200">
                <a:solidFill>
                  <a:schemeClr val="accent3"/>
                </a:solidFill>
                <a:latin typeface="Arial" panose="020B0604020202020204" pitchFamily="34" charset="0"/>
                <a:cs typeface="Arial" panose="020B0604020202020204" pitchFamily="34" charset="0"/>
              </a:rPr>
            </a:br>
            <a:r>
              <a:rPr lang="en-US" sz="1000">
                <a:solidFill>
                  <a:schemeClr val="accent3"/>
                </a:solidFill>
                <a:latin typeface="Arial" panose="020B0604020202020204" pitchFamily="34" charset="0"/>
                <a:cs typeface="Arial" panose="020B0604020202020204" pitchFamily="34" charset="0"/>
                <a:sym typeface="Wingdings" pitchFamily="2" charset="2"/>
              </a:rPr>
              <a:t>Carriers’ density at the interface become more similar, increasing the interface recombination</a:t>
            </a:r>
            <a:endParaRPr lang="en-US" sz="1000">
              <a:solidFill>
                <a:schemeClr val="accent3"/>
              </a:solidFill>
              <a:latin typeface="Arial" panose="020B0604020202020204" pitchFamily="34" charset="0"/>
              <a:cs typeface="Arial" panose="020B0604020202020204" pitchFamily="34" charset="0"/>
            </a:endParaRPr>
          </a:p>
        </p:txBody>
      </p:sp>
      <p:pic>
        <p:nvPicPr>
          <p:cNvPr id="25" name="Picture 24" descr="A diagram of a graphing of a graphing structure&#10;&#10;AI-generated content may be incorrect.">
            <a:extLst>
              <a:ext uri="{FF2B5EF4-FFF2-40B4-BE49-F238E27FC236}">
                <a16:creationId xmlns:a16="http://schemas.microsoft.com/office/drawing/2014/main" id="{FA4DA949-5687-BE6F-BFFE-649EC3AA5A49}"/>
              </a:ext>
            </a:extLst>
          </p:cNvPr>
          <p:cNvPicPr>
            <a:picLocks noChangeAspect="1"/>
          </p:cNvPicPr>
          <p:nvPr/>
        </p:nvPicPr>
        <p:blipFill>
          <a:blip r:embed="rId7"/>
          <a:srcRect l="31891" t="10194" b="13617"/>
          <a:stretch/>
        </p:blipFill>
        <p:spPr>
          <a:xfrm>
            <a:off x="6181207" y="790721"/>
            <a:ext cx="2452283" cy="1828800"/>
          </a:xfrm>
          <a:prstGeom prst="rect">
            <a:avLst/>
          </a:prstGeom>
        </p:spPr>
      </p:pic>
      <p:pic>
        <p:nvPicPr>
          <p:cNvPr id="1026" name="Picture 2" descr="Inhibition of Phase Segregation in Cesium Lead Mixed-Halide Perovskites by  B-Site Doping - ScienceDirect">
            <a:extLst>
              <a:ext uri="{FF2B5EF4-FFF2-40B4-BE49-F238E27FC236}">
                <a16:creationId xmlns:a16="http://schemas.microsoft.com/office/drawing/2014/main" id="{FC0FF6C3-9D4A-2F41-3387-0E2FFC01805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535" b="45554"/>
          <a:stretch/>
        </p:blipFill>
        <p:spPr bwMode="auto">
          <a:xfrm>
            <a:off x="6181207" y="3305597"/>
            <a:ext cx="2662877" cy="1355700"/>
          </a:xfrm>
          <a:prstGeom prst="rect">
            <a:avLst/>
          </a:prstGeom>
          <a:noFill/>
          <a:extLst>
            <a:ext uri="{909E8E84-426E-40DD-AFC4-6F175D3DCCD1}">
              <a14:hiddenFill xmlns:a14="http://schemas.microsoft.com/office/drawing/2010/main">
                <a:solidFill>
                  <a:srgbClr val="FFFFFF"/>
                </a:solidFill>
              </a14:hiddenFill>
            </a:ext>
          </a:extLst>
        </p:spPr>
      </p:pic>
      <p:sp>
        <p:nvSpPr>
          <p:cNvPr id="26" name="Espace réservé de la date 2">
            <a:extLst>
              <a:ext uri="{FF2B5EF4-FFF2-40B4-BE49-F238E27FC236}">
                <a16:creationId xmlns:a16="http://schemas.microsoft.com/office/drawing/2014/main" id="{ECB550FD-8206-7DD9-A785-5A4BD5467598}"/>
              </a:ext>
            </a:extLst>
          </p:cNvPr>
          <p:cNvSpPr>
            <a:spLocks noGrp="1"/>
          </p:cNvSpPr>
          <p:nvPr>
            <p:ph type="dt" sz="half" idx="10"/>
          </p:nvPr>
        </p:nvSpPr>
        <p:spPr>
          <a:xfrm rot="16200000">
            <a:off x="-1221413" y="2778452"/>
            <a:ext cx="3341052" cy="911524"/>
          </a:xfrm>
        </p:spPr>
        <p:txBody>
          <a:bodyPr/>
          <a:lstStyle/>
          <a:p>
            <a:r>
              <a:rPr lang="en-US"/>
              <a:t>QFLS</a:t>
            </a:r>
          </a:p>
        </p:txBody>
      </p:sp>
    </p:spTree>
    <p:extLst>
      <p:ext uri="{BB962C8B-B14F-4D97-AF65-F5344CB8AC3E}">
        <p14:creationId xmlns:p14="http://schemas.microsoft.com/office/powerpoint/2010/main" val="181178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D7778-58F2-46E7-CA8B-F8B99DA63628}"/>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834C173C-D801-94CF-0E7C-ED8F4DC143D7}"/>
              </a:ext>
            </a:extLst>
          </p:cNvPr>
          <p:cNvSpPr>
            <a:spLocks noGrp="1"/>
          </p:cNvSpPr>
          <p:nvPr>
            <p:ph type="dt" sz="half" idx="10"/>
          </p:nvPr>
        </p:nvSpPr>
        <p:spPr/>
        <p:txBody>
          <a:bodyPr/>
          <a:lstStyle/>
          <a:p>
            <a:r>
              <a:rPr lang="en-US"/>
              <a:t>FREE-ELECTRON MODEL</a:t>
            </a:r>
          </a:p>
        </p:txBody>
      </p:sp>
      <p:sp>
        <p:nvSpPr>
          <p:cNvPr id="4" name="Espace réservé du pied de page 3">
            <a:extLst>
              <a:ext uri="{FF2B5EF4-FFF2-40B4-BE49-F238E27FC236}">
                <a16:creationId xmlns:a16="http://schemas.microsoft.com/office/drawing/2014/main" id="{1D2998FA-161A-8C25-2BE3-8C9880895036}"/>
              </a:ext>
            </a:extLst>
          </p:cNvPr>
          <p:cNvSpPr>
            <a:spLocks noGrp="1"/>
          </p:cNvSpPr>
          <p:nvPr>
            <p:ph type="ftr" sz="quarter" idx="11"/>
          </p:nvPr>
        </p:nvSpPr>
        <p:spPr/>
        <p:txBody>
          <a:bodyPr/>
          <a:lstStyle/>
          <a:p>
            <a:r>
              <a:rPr lang="en-US">
                <a:solidFill>
                  <a:srgbClr val="000000"/>
                </a:solidFill>
                <a:effectLst/>
                <a:latin typeface="Helvetica Neue" panose="02000503000000020004" pitchFamily="2" charset="0"/>
              </a:rPr>
              <a:t>ChE-701 / Section EDCH</a:t>
            </a:r>
          </a:p>
        </p:txBody>
      </p:sp>
      <p:sp>
        <p:nvSpPr>
          <p:cNvPr id="5" name="Espace réservé du numéro de diapositive 4">
            <a:extLst>
              <a:ext uri="{FF2B5EF4-FFF2-40B4-BE49-F238E27FC236}">
                <a16:creationId xmlns:a16="http://schemas.microsoft.com/office/drawing/2014/main" id="{43A34DBF-565C-CFB0-4CE7-D34C7FE38731}"/>
              </a:ext>
            </a:extLst>
          </p:cNvPr>
          <p:cNvSpPr>
            <a:spLocks noGrp="1"/>
          </p:cNvSpPr>
          <p:nvPr>
            <p:ph type="sldNum" sz="quarter" idx="12"/>
          </p:nvPr>
        </p:nvSpPr>
        <p:spPr/>
        <p:txBody>
          <a:bodyPr/>
          <a:lstStyle/>
          <a:p>
            <a:fld id="{E1E1CD7C-2161-7D43-862E-CE4C333CD873}" type="slidenum">
              <a:rPr lang="en-US" smtClean="0"/>
              <a:pPr/>
              <a:t>29</a:t>
            </a:fld>
            <a:endParaRPr lang="en-US"/>
          </a:p>
        </p:txBody>
      </p:sp>
      <p:sp>
        <p:nvSpPr>
          <p:cNvPr id="13" name="Title 12">
            <a:extLst>
              <a:ext uri="{FF2B5EF4-FFF2-40B4-BE49-F238E27FC236}">
                <a16:creationId xmlns:a16="http://schemas.microsoft.com/office/drawing/2014/main" id="{34D89569-079B-0EB3-FEDB-A52702FC9309}"/>
              </a:ext>
            </a:extLst>
          </p:cNvPr>
          <p:cNvSpPr>
            <a:spLocks noGrp="1"/>
          </p:cNvSpPr>
          <p:nvPr>
            <p:ph type="title"/>
          </p:nvPr>
        </p:nvSpPr>
        <p:spPr>
          <a:xfrm>
            <a:off x="904875" y="196117"/>
            <a:ext cx="6251298" cy="1097601"/>
          </a:xfrm>
        </p:spPr>
        <p:txBody>
          <a:bodyPr/>
          <a:lstStyle/>
          <a:p>
            <a:r>
              <a:rPr lang="en-US">
                <a:latin typeface="Franklin Gothic Demi Cond"/>
                <a:cs typeface="Arial"/>
              </a:rPr>
              <a:t>Charge carriers</a:t>
            </a:r>
            <a:endParaRPr lang="en-US"/>
          </a:p>
        </p:txBody>
      </p:sp>
      <p:sp>
        <p:nvSpPr>
          <p:cNvPr id="2" name="Rectangle 1">
            <a:extLst>
              <a:ext uri="{FF2B5EF4-FFF2-40B4-BE49-F238E27FC236}">
                <a16:creationId xmlns:a16="http://schemas.microsoft.com/office/drawing/2014/main" id="{3134458C-8084-923C-67E5-8A3D79AFD11C}"/>
              </a:ext>
            </a:extLst>
          </p:cNvPr>
          <p:cNvSpPr/>
          <p:nvPr/>
        </p:nvSpPr>
        <p:spPr>
          <a:xfrm>
            <a:off x="1005645" y="266488"/>
            <a:ext cx="7625593" cy="1164305"/>
          </a:xfrm>
          <a:prstGeom prst="rect">
            <a:avLst/>
          </a:prstGeom>
          <a:noFill/>
        </p:spPr>
        <p:txBody>
          <a:bodyPr wrap="square" anchor="ctr" anchorCtr="0">
            <a:noAutofit/>
          </a:bodyPr>
          <a:lstStyle/>
          <a:p>
            <a:pPr marL="0" marR="0" lvl="0" indent="0" algn="l" defTabSz="685800" rtl="0" eaLnBrk="1" fontAlgn="auto" latinLnBrk="0" hangingPunct="1">
              <a:lnSpc>
                <a:spcPct val="100000"/>
              </a:lnSpc>
              <a:spcBef>
                <a:spcPts val="0"/>
              </a:spcBef>
              <a:spcAft>
                <a:spcPts val="0"/>
              </a:spcAft>
              <a:buClr>
                <a:srgbClr val="E30613"/>
              </a:buClr>
              <a:buSzPct val="90000"/>
              <a:buFont typeface="Wingdings" pitchFamily="2" charset="2"/>
              <a:buNone/>
              <a:tabLst/>
              <a:defRPr/>
            </a:pPr>
            <a:r>
              <a:rPr kumimoji="0" lang="en-US" sz="1400" b="1" u="none" strike="noStrike" kern="1200" cap="none" spc="0" normalizeH="0" baseline="0" noProof="0">
                <a:ln>
                  <a:noFill/>
                </a:ln>
                <a:solidFill>
                  <a:srgbClr val="413C39"/>
                </a:solidFill>
                <a:effectLst/>
                <a:uLnTx/>
                <a:uFillTx/>
                <a:latin typeface="Arial" panose="020B0604020202020204" pitchFamily="34" charset="0"/>
                <a:ea typeface="+mn-ea"/>
                <a:cs typeface="Arial" panose="020B0604020202020204" pitchFamily="34" charset="0"/>
              </a:rPr>
              <a:t>Free ele</a:t>
            </a:r>
            <a:r>
              <a:rPr lang="en-US" sz="1400" b="1" err="1">
                <a:solidFill>
                  <a:srgbClr val="413C39"/>
                </a:solidFill>
                <a:latin typeface="Arial" panose="020B0604020202020204" pitchFamily="34" charset="0"/>
                <a:cs typeface="Arial" panose="020B0604020202020204" pitchFamily="34" charset="0"/>
              </a:rPr>
              <a:t>ctron</a:t>
            </a:r>
            <a:r>
              <a:rPr lang="en-US" sz="1400" b="1">
                <a:solidFill>
                  <a:srgbClr val="413C39"/>
                </a:solidFill>
                <a:latin typeface="Arial" panose="020B0604020202020204" pitchFamily="34" charset="0"/>
                <a:cs typeface="Arial" panose="020B0604020202020204" pitchFamily="34" charset="0"/>
              </a:rPr>
              <a:t> model</a:t>
            </a:r>
            <a:r>
              <a:rPr kumimoji="0" lang="en-US" sz="1400" b="1" i="0" u="none" strike="noStrike" kern="1200" cap="none" spc="0" normalizeH="0" baseline="0" noProof="0">
                <a:ln>
                  <a:noFill/>
                </a:ln>
                <a:solidFill>
                  <a:srgbClr val="E30613"/>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a:ln>
                  <a:noFill/>
                </a:ln>
                <a:solidFill>
                  <a:srgbClr val="413C3A"/>
                </a:solidFill>
                <a:effectLst/>
                <a:uLnTx/>
                <a:uFillTx/>
                <a:latin typeface="Arial" panose="020B0604020202020204" pitchFamily="34" charset="0"/>
                <a:ea typeface="+mn-ea"/>
                <a:cs typeface="Arial" panose="020B0604020202020204" pitchFamily="34" charset="0"/>
              </a:rPr>
              <a:t>– </a:t>
            </a:r>
            <a:r>
              <a:rPr lang="en-US" sz="1400" noProof="0">
                <a:solidFill>
                  <a:srgbClr val="413C3A"/>
                </a:solidFill>
                <a:latin typeface="Arial" panose="020B0604020202020204" pitchFamily="34" charset="0"/>
                <a:cs typeface="Arial" panose="020B0604020202020204" pitchFamily="34" charset="0"/>
              </a:rPr>
              <a:t>free e</a:t>
            </a:r>
            <a:r>
              <a:rPr lang="en-US" sz="1400" baseline="30000" noProof="0">
                <a:solidFill>
                  <a:srgbClr val="413C3A"/>
                </a:solidFill>
                <a:latin typeface="Arial" panose="020B0604020202020204" pitchFamily="34" charset="0"/>
                <a:cs typeface="Arial" panose="020B0604020202020204" pitchFamily="34" charset="0"/>
              </a:rPr>
              <a:t>-</a:t>
            </a:r>
            <a:r>
              <a:rPr lang="en-US" sz="1400">
                <a:solidFill>
                  <a:srgbClr val="413C3A"/>
                </a:solidFill>
                <a:latin typeface="Arial" panose="020B0604020202020204" pitchFamily="34" charset="0"/>
                <a:cs typeface="Arial" panose="020B0604020202020204" pitchFamily="34" charset="0"/>
              </a:rPr>
              <a:t> confined into a cubic box of side L</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5451CF2-C861-9240-8B6D-E66806773316}"/>
                  </a:ext>
                </a:extLst>
              </p:cNvPr>
              <p:cNvSpPr txBox="1"/>
              <p:nvPr/>
            </p:nvSpPr>
            <p:spPr>
              <a:xfrm>
                <a:off x="1041068" y="1087675"/>
                <a:ext cx="1280826" cy="430824"/>
              </a:xfrm>
              <a:prstGeom prst="rect">
                <a:avLst/>
              </a:prstGeom>
              <a:noFill/>
            </p:spPr>
            <p:txBody>
              <a:bodyPr wrap="square" lIns="0" tIns="0" rIns="0" bIns="0" rtlCol="0">
                <a:spAutoFit/>
              </a:bodyPr>
              <a:lstStyle/>
              <a:p>
                <a:pPr algn="ctr"/>
                <a14:m>
                  <m:oMathPara xmlns:m="http://schemas.openxmlformats.org/officeDocument/2006/math">
                    <m:oMathParaPr>
                      <m:jc m:val="center"/>
                    </m:oMathParaPr>
                    <m:oMath xmlns:m="http://schemas.openxmlformats.org/officeDocument/2006/math">
                      <m:acc>
                        <m:accPr>
                          <m:chr m:val="̂"/>
                          <m:ctrlPr>
                            <a:rPr lang="en-US" sz="1400" b="0" i="1" smtClean="0">
                              <a:latin typeface="Cambria Math" panose="02040503050406030204" pitchFamily="18" charset="0"/>
                            </a:rPr>
                          </m:ctrlPr>
                        </m:accPr>
                        <m:e>
                          <m:r>
                            <a:rPr lang="en-US" sz="1400" b="0" i="1" smtClean="0">
                              <a:latin typeface="Cambria Math" panose="02040503050406030204" pitchFamily="18" charset="0"/>
                            </a:rPr>
                            <m:t>𝐻</m:t>
                          </m:r>
                        </m:e>
                      </m:acc>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ℏ</m:t>
                              </m:r>
                            </m:e>
                            <m:sup>
                              <m:r>
                                <a:rPr lang="en-US" sz="1400" b="0" i="1" smtClean="0">
                                  <a:latin typeface="Cambria Math" panose="02040503050406030204" pitchFamily="18" charset="0"/>
                                </a:rPr>
                                <m:t>2</m:t>
                              </m:r>
                            </m:sup>
                          </m:sSup>
                        </m:num>
                        <m:den>
                          <m:r>
                            <a:rPr lang="en-US" sz="1400" b="0" i="1" smtClean="0">
                              <a:latin typeface="Cambria Math" panose="02040503050406030204" pitchFamily="18" charset="0"/>
                            </a:rPr>
                            <m:t>2</m:t>
                          </m:r>
                          <m:r>
                            <a:rPr lang="en-US" sz="1400" b="0" i="1" smtClean="0">
                              <a:latin typeface="Cambria Math" panose="02040503050406030204" pitchFamily="18" charset="0"/>
                            </a:rPr>
                            <m:t>𝑚</m:t>
                          </m:r>
                        </m:den>
                      </m:f>
                      <m:sSup>
                        <m:sSupPr>
                          <m:ctrlPr>
                            <a:rPr lang="en-US" sz="1400" b="0" i="1" smtClean="0">
                              <a:latin typeface="Cambria Math" panose="02040503050406030204" pitchFamily="18" charset="0"/>
                              <a:ea typeface="Cambria Math" panose="02040503050406030204" pitchFamily="18" charset="0"/>
                            </a:rPr>
                          </m:ctrlPr>
                        </m:sSupPr>
                        <m:e>
                          <m:r>
                            <m:rPr>
                              <m:sty m:val="p"/>
                            </m:rPr>
                            <a:rPr lang="en-US" sz="1400" i="1">
                              <a:latin typeface="Cambria Math" panose="02040503050406030204" pitchFamily="18" charset="0"/>
                              <a:ea typeface="Cambria Math" panose="02040503050406030204" pitchFamily="18" charset="0"/>
                            </a:rPr>
                            <m:t>∇</m:t>
                          </m:r>
                        </m:e>
                        <m:sup>
                          <m:r>
                            <a:rPr lang="en-US" sz="1400" b="0" i="1" smtClean="0">
                              <a:latin typeface="Cambria Math" panose="02040503050406030204" pitchFamily="18" charset="0"/>
                              <a:ea typeface="Cambria Math" panose="02040503050406030204" pitchFamily="18" charset="0"/>
                            </a:rPr>
                            <m:t>2</m:t>
                          </m:r>
                        </m:sup>
                      </m:sSup>
                    </m:oMath>
                  </m:oMathPara>
                </a14:m>
                <a:endParaRPr lang="en-US" sz="1400"/>
              </a:p>
            </p:txBody>
          </p:sp>
        </mc:Choice>
        <mc:Fallback xmlns="">
          <p:sp>
            <p:nvSpPr>
              <p:cNvPr id="6" name="TextBox 5">
                <a:extLst>
                  <a:ext uri="{FF2B5EF4-FFF2-40B4-BE49-F238E27FC236}">
                    <a16:creationId xmlns:a16="http://schemas.microsoft.com/office/drawing/2014/main" id="{C5451CF2-C861-9240-8B6D-E66806773316}"/>
                  </a:ext>
                </a:extLst>
              </p:cNvPr>
              <p:cNvSpPr txBox="1">
                <a:spLocks noRot="1" noChangeAspect="1" noMove="1" noResize="1" noEditPoints="1" noAdjustHandles="1" noChangeArrowheads="1" noChangeShapeType="1" noTextEdit="1"/>
              </p:cNvSpPr>
              <p:nvPr/>
            </p:nvSpPr>
            <p:spPr>
              <a:xfrm>
                <a:off x="1041068" y="1087675"/>
                <a:ext cx="1280826" cy="43082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EB8A05C-423F-1A85-8799-1A91036DB4F9}"/>
                  </a:ext>
                </a:extLst>
              </p:cNvPr>
              <p:cNvSpPr txBox="1"/>
              <p:nvPr/>
            </p:nvSpPr>
            <p:spPr>
              <a:xfrm>
                <a:off x="2868945" y="1190588"/>
                <a:ext cx="1280827" cy="224998"/>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𝜓</m:t>
                          </m:r>
                        </m:e>
                        <m:sub>
                          <m:r>
                            <a:rPr lang="en-US" sz="1400" b="1" i="1" smtClean="0">
                              <a:latin typeface="Cambria Math" panose="02040503050406030204" pitchFamily="18" charset="0"/>
                            </a:rPr>
                            <m:t>𝒌</m:t>
                          </m:r>
                        </m:sub>
                      </m:sSub>
                      <m:d>
                        <m:dPr>
                          <m:ctrlPr>
                            <a:rPr lang="en-US" sz="1400" b="0" i="1" smtClean="0">
                              <a:latin typeface="Cambria Math" panose="02040503050406030204" pitchFamily="18" charset="0"/>
                            </a:rPr>
                          </m:ctrlPr>
                        </m:dPr>
                        <m:e>
                          <m:r>
                            <a:rPr lang="en-US" sz="1400" b="1" i="1" smtClean="0">
                              <a:latin typeface="Cambria Math" panose="02040503050406030204" pitchFamily="18" charset="0"/>
                            </a:rPr>
                            <m:t>𝒓</m:t>
                          </m:r>
                        </m:e>
                      </m:d>
                      <m:r>
                        <a:rPr lang="en-US" sz="1400" b="0" i="1" smtClean="0">
                          <a:latin typeface="Cambria Math" panose="02040503050406030204" pitchFamily="18" charset="0"/>
                        </a:rPr>
                        <m:t>=</m:t>
                      </m:r>
                      <m:r>
                        <a:rPr lang="en-US" sz="1400" b="0" i="1" smtClean="0">
                          <a:latin typeface="Cambria Math" panose="02040503050406030204" pitchFamily="18" charset="0"/>
                        </a:rPr>
                        <m:t>𝐴</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𝑒</m:t>
                          </m:r>
                        </m:e>
                        <m:sup>
                          <m:r>
                            <a:rPr lang="en-US" sz="1400" b="0" i="1" smtClean="0">
                              <a:latin typeface="Cambria Math" panose="02040503050406030204" pitchFamily="18" charset="0"/>
                            </a:rPr>
                            <m:t>𝑖</m:t>
                          </m:r>
                          <m:r>
                            <a:rPr lang="en-US" sz="1400" b="1" i="1" smtClean="0">
                              <a:latin typeface="Cambria Math" panose="02040503050406030204" pitchFamily="18" charset="0"/>
                            </a:rPr>
                            <m:t>𝒌</m:t>
                          </m:r>
                          <m:r>
                            <a:rPr lang="en-US" sz="1400" b="0" i="1" smtClean="0">
                              <a:latin typeface="Cambria Math" panose="02040503050406030204" pitchFamily="18" charset="0"/>
                            </a:rPr>
                            <m:t>⋅</m:t>
                          </m:r>
                          <m:r>
                            <a:rPr lang="en-US" sz="1400" b="1" i="1" smtClean="0">
                              <a:latin typeface="Cambria Math" panose="02040503050406030204" pitchFamily="18" charset="0"/>
                            </a:rPr>
                            <m:t>𝒓</m:t>
                          </m:r>
                        </m:sup>
                      </m:sSup>
                    </m:oMath>
                  </m:oMathPara>
                </a14:m>
                <a:endParaRPr lang="en-US" sz="1400"/>
              </a:p>
            </p:txBody>
          </p:sp>
        </mc:Choice>
        <mc:Fallback xmlns="">
          <p:sp>
            <p:nvSpPr>
              <p:cNvPr id="7" name="TextBox 6">
                <a:extLst>
                  <a:ext uri="{FF2B5EF4-FFF2-40B4-BE49-F238E27FC236}">
                    <a16:creationId xmlns:a16="http://schemas.microsoft.com/office/drawing/2014/main" id="{4EB8A05C-423F-1A85-8799-1A91036DB4F9}"/>
                  </a:ext>
                </a:extLst>
              </p:cNvPr>
              <p:cNvSpPr txBox="1">
                <a:spLocks noRot="1" noChangeAspect="1" noMove="1" noResize="1" noEditPoints="1" noAdjustHandles="1" noChangeArrowheads="1" noChangeShapeType="1" noTextEdit="1"/>
              </p:cNvSpPr>
              <p:nvPr/>
            </p:nvSpPr>
            <p:spPr>
              <a:xfrm>
                <a:off x="2868945" y="1190588"/>
                <a:ext cx="1280827" cy="224998"/>
              </a:xfrm>
              <a:prstGeom prst="rect">
                <a:avLst/>
              </a:prstGeom>
              <a:blipFill>
                <a:blip r:embed="rId4"/>
                <a:stretch>
                  <a:fillRect l="-952" t="-2703" b="-351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7052EB7-00E8-F73A-286B-B24E4BE35120}"/>
                  </a:ext>
                </a:extLst>
              </p:cNvPr>
              <p:cNvSpPr txBox="1"/>
              <p:nvPr/>
            </p:nvSpPr>
            <p:spPr>
              <a:xfrm>
                <a:off x="5452663" y="1111396"/>
                <a:ext cx="1991299" cy="415114"/>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sz="1400" b="1" i="1" smtClean="0">
                          <a:latin typeface="Cambria Math" panose="02040503050406030204" pitchFamily="18" charset="0"/>
                        </a:rPr>
                        <m:t>𝒌</m:t>
                      </m:r>
                      <m:r>
                        <a:rPr lang="en-US" sz="1400" b="0" i="1" smtClean="0">
                          <a:latin typeface="Cambria Math" panose="02040503050406030204" pitchFamily="18" charset="0"/>
                        </a:rPr>
                        <m:t>=</m:t>
                      </m:r>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2</m:t>
                              </m:r>
                              <m:r>
                                <a:rPr lang="en-US" sz="1400" b="0" i="1" smtClean="0">
                                  <a:latin typeface="Cambria Math" panose="02040503050406030204" pitchFamily="18" charset="0"/>
                                </a:rPr>
                                <m:t>𝜋</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𝑛</m:t>
                                  </m:r>
                                </m:e>
                                <m:sub>
                                  <m:r>
                                    <a:rPr lang="en-US" sz="1400" b="0" i="1" smtClean="0">
                                      <a:latin typeface="Cambria Math" panose="02040503050406030204" pitchFamily="18" charset="0"/>
                                    </a:rPr>
                                    <m:t>𝑥</m:t>
                                  </m:r>
                                </m:sub>
                              </m:sSub>
                            </m:num>
                            <m:den>
                              <m:r>
                                <a:rPr lang="en-US" sz="1400" b="0" i="1" smtClean="0">
                                  <a:latin typeface="Cambria Math" panose="02040503050406030204" pitchFamily="18" charset="0"/>
                                </a:rPr>
                                <m:t>𝐿</m:t>
                              </m:r>
                            </m:den>
                          </m:f>
                          <m:r>
                            <a:rPr lang="en-US" sz="1400" b="0" i="1" smtClean="0">
                              <a:latin typeface="Cambria Math" panose="02040503050406030204" pitchFamily="18" charset="0"/>
                            </a:rPr>
                            <m:t>,</m:t>
                          </m:r>
                          <m:f>
                            <m:fPr>
                              <m:ctrlPr>
                                <a:rPr lang="en-US" sz="1400" i="1">
                                  <a:latin typeface="Cambria Math" panose="02040503050406030204" pitchFamily="18" charset="0"/>
                                </a:rPr>
                              </m:ctrlPr>
                            </m:fPr>
                            <m:num>
                              <m:r>
                                <a:rPr lang="en-US" sz="1400" i="1">
                                  <a:latin typeface="Cambria Math" panose="02040503050406030204" pitchFamily="18" charset="0"/>
                                </a:rPr>
                                <m:t>2</m:t>
                              </m:r>
                              <m:r>
                                <a:rPr lang="en-US" sz="1400" i="1">
                                  <a:latin typeface="Cambria Math" panose="02040503050406030204" pitchFamily="18" charset="0"/>
                                </a:rPr>
                                <m:t>𝜋</m:t>
                              </m:r>
                              <m:sSub>
                                <m:sSubPr>
                                  <m:ctrlPr>
                                    <a:rPr lang="en-US" sz="1400" i="1">
                                      <a:latin typeface="Cambria Math" panose="02040503050406030204" pitchFamily="18" charset="0"/>
                                    </a:rPr>
                                  </m:ctrlPr>
                                </m:sSubPr>
                                <m:e>
                                  <m:r>
                                    <a:rPr lang="en-US" sz="1400" i="1">
                                      <a:latin typeface="Cambria Math" panose="02040503050406030204" pitchFamily="18" charset="0"/>
                                    </a:rPr>
                                    <m:t>𝑛</m:t>
                                  </m:r>
                                </m:e>
                                <m:sub>
                                  <m:r>
                                    <a:rPr lang="en-US" sz="1400" b="0" i="1" smtClean="0">
                                      <a:latin typeface="Cambria Math" panose="02040503050406030204" pitchFamily="18" charset="0"/>
                                    </a:rPr>
                                    <m:t>𝑦</m:t>
                                  </m:r>
                                </m:sub>
                              </m:sSub>
                            </m:num>
                            <m:den>
                              <m:r>
                                <a:rPr lang="en-US" sz="1400" i="1">
                                  <a:latin typeface="Cambria Math" panose="02040503050406030204" pitchFamily="18" charset="0"/>
                                </a:rPr>
                                <m:t>𝐿</m:t>
                              </m:r>
                            </m:den>
                          </m:f>
                          <m:r>
                            <a:rPr lang="en-US" sz="1400" b="0" i="1" smtClean="0">
                              <a:latin typeface="Cambria Math" panose="02040503050406030204" pitchFamily="18" charset="0"/>
                            </a:rPr>
                            <m:t>,</m:t>
                          </m:r>
                          <m:f>
                            <m:fPr>
                              <m:ctrlPr>
                                <a:rPr lang="en-US" sz="1400" i="1">
                                  <a:latin typeface="Cambria Math" panose="02040503050406030204" pitchFamily="18" charset="0"/>
                                </a:rPr>
                              </m:ctrlPr>
                            </m:fPr>
                            <m:num>
                              <m:r>
                                <a:rPr lang="en-US" sz="1400" i="1">
                                  <a:latin typeface="Cambria Math" panose="02040503050406030204" pitchFamily="18" charset="0"/>
                                </a:rPr>
                                <m:t>2</m:t>
                              </m:r>
                              <m:r>
                                <a:rPr lang="en-US" sz="1400" i="1">
                                  <a:latin typeface="Cambria Math" panose="02040503050406030204" pitchFamily="18" charset="0"/>
                                </a:rPr>
                                <m:t>𝜋</m:t>
                              </m:r>
                              <m:sSub>
                                <m:sSubPr>
                                  <m:ctrlPr>
                                    <a:rPr lang="en-US" sz="1400" i="1">
                                      <a:latin typeface="Cambria Math" panose="02040503050406030204" pitchFamily="18" charset="0"/>
                                    </a:rPr>
                                  </m:ctrlPr>
                                </m:sSubPr>
                                <m:e>
                                  <m:r>
                                    <a:rPr lang="en-US" sz="1400" i="1">
                                      <a:latin typeface="Cambria Math" panose="02040503050406030204" pitchFamily="18" charset="0"/>
                                    </a:rPr>
                                    <m:t>𝑛</m:t>
                                  </m:r>
                                </m:e>
                                <m:sub>
                                  <m:r>
                                    <a:rPr lang="en-US" sz="1400" b="0" i="1" smtClean="0">
                                      <a:latin typeface="Cambria Math" panose="02040503050406030204" pitchFamily="18" charset="0"/>
                                    </a:rPr>
                                    <m:t>𝑧</m:t>
                                  </m:r>
                                </m:sub>
                              </m:sSub>
                            </m:num>
                            <m:den>
                              <m:r>
                                <a:rPr lang="en-US" sz="1400" i="1">
                                  <a:latin typeface="Cambria Math" panose="02040503050406030204" pitchFamily="18" charset="0"/>
                                </a:rPr>
                                <m:t>𝐿</m:t>
                              </m:r>
                            </m:den>
                          </m:f>
                        </m:e>
                      </m:d>
                    </m:oMath>
                  </m:oMathPara>
                </a14:m>
                <a:endParaRPr lang="en-US" sz="1400"/>
              </a:p>
            </p:txBody>
          </p:sp>
        </mc:Choice>
        <mc:Fallback xmlns="">
          <p:sp>
            <p:nvSpPr>
              <p:cNvPr id="8" name="TextBox 7">
                <a:extLst>
                  <a:ext uri="{FF2B5EF4-FFF2-40B4-BE49-F238E27FC236}">
                    <a16:creationId xmlns:a16="http://schemas.microsoft.com/office/drawing/2014/main" id="{A7052EB7-00E8-F73A-286B-B24E4BE35120}"/>
                  </a:ext>
                </a:extLst>
              </p:cNvPr>
              <p:cNvSpPr txBox="1">
                <a:spLocks noRot="1" noChangeAspect="1" noMove="1" noResize="1" noEditPoints="1" noAdjustHandles="1" noChangeArrowheads="1" noChangeShapeType="1" noTextEdit="1"/>
              </p:cNvSpPr>
              <p:nvPr/>
            </p:nvSpPr>
            <p:spPr>
              <a:xfrm>
                <a:off x="5452663" y="1111396"/>
                <a:ext cx="1991299" cy="415114"/>
              </a:xfrm>
              <a:prstGeom prst="rect">
                <a:avLst/>
              </a:prstGeom>
              <a:blipFill>
                <a:blip r:embed="rId5"/>
                <a:stretch>
                  <a:fillRect l="-1529" b="-16176"/>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ADF22B98-E6A4-C1F9-7201-A0F58E3F350B}"/>
              </a:ext>
            </a:extLst>
          </p:cNvPr>
          <p:cNvSpPr txBox="1"/>
          <p:nvPr/>
        </p:nvSpPr>
        <p:spPr>
          <a:xfrm>
            <a:off x="1013540" y="1573057"/>
            <a:ext cx="1335882" cy="246221"/>
          </a:xfrm>
          <a:prstGeom prst="rect">
            <a:avLst/>
          </a:prstGeom>
          <a:noFill/>
        </p:spPr>
        <p:txBody>
          <a:bodyPr wrap="square" rtlCol="0">
            <a:spAutoFit/>
          </a:bodyPr>
          <a:lstStyle/>
          <a:p>
            <a:pPr algn="ctr"/>
            <a:r>
              <a:rPr lang="en-GB" sz="1000">
                <a:solidFill>
                  <a:schemeClr val="accent6"/>
                </a:solidFill>
              </a:rPr>
              <a:t>Hamiltonian</a:t>
            </a:r>
          </a:p>
        </p:txBody>
      </p:sp>
      <p:sp>
        <p:nvSpPr>
          <p:cNvPr id="11" name="TextBox 10">
            <a:extLst>
              <a:ext uri="{FF2B5EF4-FFF2-40B4-BE49-F238E27FC236}">
                <a16:creationId xmlns:a16="http://schemas.microsoft.com/office/drawing/2014/main" id="{38905E2D-A624-8555-D365-6C82A911A0C4}"/>
              </a:ext>
            </a:extLst>
          </p:cNvPr>
          <p:cNvSpPr txBox="1"/>
          <p:nvPr/>
        </p:nvSpPr>
        <p:spPr>
          <a:xfrm>
            <a:off x="2841417" y="1573057"/>
            <a:ext cx="1335882" cy="246221"/>
          </a:xfrm>
          <a:prstGeom prst="rect">
            <a:avLst/>
          </a:prstGeom>
          <a:noFill/>
        </p:spPr>
        <p:txBody>
          <a:bodyPr wrap="square" rtlCol="0">
            <a:spAutoFit/>
          </a:bodyPr>
          <a:lstStyle/>
          <a:p>
            <a:pPr algn="ctr"/>
            <a:r>
              <a:rPr lang="en-GB" sz="1000">
                <a:solidFill>
                  <a:schemeClr val="accent6"/>
                </a:solidFill>
              </a:rPr>
              <a:t>Solution</a:t>
            </a:r>
          </a:p>
        </p:txBody>
      </p:sp>
      <p:sp>
        <p:nvSpPr>
          <p:cNvPr id="12" name="TextBox 11">
            <a:extLst>
              <a:ext uri="{FF2B5EF4-FFF2-40B4-BE49-F238E27FC236}">
                <a16:creationId xmlns:a16="http://schemas.microsoft.com/office/drawing/2014/main" id="{95DA35DC-1AC0-8064-2B6A-AEC624C22A34}"/>
              </a:ext>
            </a:extLst>
          </p:cNvPr>
          <p:cNvSpPr txBox="1"/>
          <p:nvPr/>
        </p:nvSpPr>
        <p:spPr>
          <a:xfrm>
            <a:off x="5780371" y="1573057"/>
            <a:ext cx="1335882" cy="246221"/>
          </a:xfrm>
          <a:prstGeom prst="rect">
            <a:avLst/>
          </a:prstGeom>
          <a:noFill/>
        </p:spPr>
        <p:txBody>
          <a:bodyPr wrap="square" rtlCol="0">
            <a:spAutoFit/>
          </a:bodyPr>
          <a:lstStyle/>
          <a:p>
            <a:pPr algn="ctr"/>
            <a:r>
              <a:rPr lang="en-GB" sz="1000">
                <a:solidFill>
                  <a:schemeClr val="accent6"/>
                </a:solidFill>
              </a:rPr>
              <a:t>Boundary conditions</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C651272-89AE-6E8D-B0FA-9BA57BBFA91F}"/>
                  </a:ext>
                </a:extLst>
              </p:cNvPr>
              <p:cNvSpPr txBox="1"/>
              <p:nvPr/>
            </p:nvSpPr>
            <p:spPr>
              <a:xfrm>
                <a:off x="914360" y="2059815"/>
                <a:ext cx="1280826" cy="432234"/>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𝜖</m:t>
                          </m:r>
                        </m:e>
                        <m:sub>
                          <m:r>
                            <a:rPr lang="en-US" sz="1400" b="1" i="1" smtClean="0">
                              <a:latin typeface="Cambria Math" panose="02040503050406030204" pitchFamily="18" charset="0"/>
                            </a:rPr>
                            <m:t>𝒌</m:t>
                          </m:r>
                        </m:sub>
                      </m:sSub>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ℏ</m:t>
                              </m:r>
                            </m:e>
                            <m:sup>
                              <m:r>
                                <a:rPr lang="en-US" sz="1400" b="0" i="1" smtClean="0">
                                  <a:latin typeface="Cambria Math" panose="02040503050406030204" pitchFamily="18" charset="0"/>
                                </a:rPr>
                                <m:t>2</m:t>
                              </m:r>
                            </m:sup>
                          </m:sSup>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𝑘</m:t>
                              </m:r>
                            </m:e>
                            <m:sup>
                              <m:r>
                                <a:rPr lang="en-US" sz="1400" b="0" i="1" smtClean="0">
                                  <a:latin typeface="Cambria Math" panose="02040503050406030204" pitchFamily="18" charset="0"/>
                                </a:rPr>
                                <m:t>2</m:t>
                              </m:r>
                            </m:sup>
                          </m:sSup>
                        </m:num>
                        <m:den>
                          <m:r>
                            <a:rPr lang="en-US" sz="1400" b="0" i="1" smtClean="0">
                              <a:latin typeface="Cambria Math" panose="02040503050406030204" pitchFamily="18" charset="0"/>
                            </a:rPr>
                            <m:t>2</m:t>
                          </m:r>
                          <m:r>
                            <a:rPr lang="en-US" sz="1400" b="0" i="1" smtClean="0">
                              <a:latin typeface="Cambria Math" panose="02040503050406030204" pitchFamily="18" charset="0"/>
                            </a:rPr>
                            <m:t>𝑚</m:t>
                          </m:r>
                        </m:den>
                      </m:f>
                    </m:oMath>
                  </m:oMathPara>
                </a14:m>
                <a:endParaRPr lang="en-US" sz="1400"/>
              </a:p>
            </p:txBody>
          </p:sp>
        </mc:Choice>
        <mc:Fallback xmlns="">
          <p:sp>
            <p:nvSpPr>
              <p:cNvPr id="16" name="TextBox 15">
                <a:extLst>
                  <a:ext uri="{FF2B5EF4-FFF2-40B4-BE49-F238E27FC236}">
                    <a16:creationId xmlns:a16="http://schemas.microsoft.com/office/drawing/2014/main" id="{7C651272-89AE-6E8D-B0FA-9BA57BBFA91F}"/>
                  </a:ext>
                </a:extLst>
              </p:cNvPr>
              <p:cNvSpPr txBox="1">
                <a:spLocks noRot="1" noChangeAspect="1" noMove="1" noResize="1" noEditPoints="1" noAdjustHandles="1" noChangeArrowheads="1" noChangeShapeType="1" noTextEdit="1"/>
              </p:cNvSpPr>
              <p:nvPr/>
            </p:nvSpPr>
            <p:spPr>
              <a:xfrm>
                <a:off x="914360" y="2059815"/>
                <a:ext cx="1280826" cy="43223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D17F7D9-BAFA-F057-E914-1A71E5EAB8F9}"/>
                  </a:ext>
                </a:extLst>
              </p:cNvPr>
              <p:cNvSpPr txBox="1"/>
              <p:nvPr/>
            </p:nvSpPr>
            <p:spPr>
              <a:xfrm>
                <a:off x="2551087" y="1963635"/>
                <a:ext cx="1876724" cy="528414"/>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sz="1400" b="0" i="1" smtClean="0">
                          <a:latin typeface="Cambria Math" panose="02040503050406030204" pitchFamily="18" charset="0"/>
                        </a:rPr>
                        <m:t>𝑁</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𝜖</m:t>
                          </m:r>
                        </m:e>
                      </m:d>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𝑉</m:t>
                          </m:r>
                        </m:num>
                        <m:den>
                          <m:r>
                            <a:rPr lang="en-US" sz="1400" b="0" i="1" smtClean="0">
                              <a:latin typeface="Cambria Math" panose="02040503050406030204" pitchFamily="18" charset="0"/>
                            </a:rPr>
                            <m:t>2</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𝜋</m:t>
                              </m:r>
                            </m:e>
                            <m:sup>
                              <m:r>
                                <a:rPr lang="en-US" sz="1400" b="0" i="1" smtClean="0">
                                  <a:latin typeface="Cambria Math" panose="02040503050406030204" pitchFamily="18" charset="0"/>
                                </a:rPr>
                                <m:t>2</m:t>
                              </m:r>
                            </m:sup>
                          </m:sSup>
                        </m:den>
                      </m:f>
                      <m:sSup>
                        <m:sSupPr>
                          <m:ctrlPr>
                            <a:rPr lang="en-US" sz="1400" b="0" i="1" smtClean="0">
                              <a:latin typeface="Cambria Math" panose="02040503050406030204" pitchFamily="18" charset="0"/>
                            </a:rPr>
                          </m:ctrlPr>
                        </m:sSupPr>
                        <m:e>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2</m:t>
                                  </m:r>
                                  <m:r>
                                    <a:rPr lang="en-US" sz="1400" b="0" i="1" smtClean="0">
                                      <a:latin typeface="Cambria Math" panose="02040503050406030204" pitchFamily="18" charset="0"/>
                                    </a:rPr>
                                    <m:t>𝑚</m:t>
                                  </m:r>
                                  <m:r>
                                    <a:rPr lang="en-US" sz="1400" i="1">
                                      <a:latin typeface="Cambria Math" panose="02040503050406030204" pitchFamily="18" charset="0"/>
                                    </a:rPr>
                                    <m:t>𝜖</m:t>
                                  </m:r>
                                </m:num>
                                <m:den>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ℏ</m:t>
                                      </m:r>
                                    </m:e>
                                    <m:sup>
                                      <m:r>
                                        <a:rPr lang="en-US" sz="1400" b="0" i="1" smtClean="0">
                                          <a:latin typeface="Cambria Math" panose="02040503050406030204" pitchFamily="18" charset="0"/>
                                        </a:rPr>
                                        <m:t>2</m:t>
                                      </m:r>
                                    </m:sup>
                                  </m:sSup>
                                </m:den>
                              </m:f>
                            </m:e>
                          </m:d>
                        </m:e>
                        <m:sup>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3</m:t>
                              </m:r>
                            </m:num>
                            <m:den>
                              <m:r>
                                <a:rPr lang="en-US" sz="1400" b="0" i="1" smtClean="0">
                                  <a:latin typeface="Cambria Math" panose="02040503050406030204" pitchFamily="18" charset="0"/>
                                </a:rPr>
                                <m:t>2</m:t>
                              </m:r>
                            </m:den>
                          </m:f>
                        </m:sup>
                      </m:sSup>
                    </m:oMath>
                  </m:oMathPara>
                </a14:m>
                <a:endParaRPr lang="en-US" sz="1400"/>
              </a:p>
            </p:txBody>
          </p:sp>
        </mc:Choice>
        <mc:Fallback xmlns="">
          <p:sp>
            <p:nvSpPr>
              <p:cNvPr id="17" name="TextBox 16">
                <a:extLst>
                  <a:ext uri="{FF2B5EF4-FFF2-40B4-BE49-F238E27FC236}">
                    <a16:creationId xmlns:a16="http://schemas.microsoft.com/office/drawing/2014/main" id="{2D17F7D9-BAFA-F057-E914-1A71E5EAB8F9}"/>
                  </a:ext>
                </a:extLst>
              </p:cNvPr>
              <p:cNvSpPr txBox="1">
                <a:spLocks noRot="1" noChangeAspect="1" noMove="1" noResize="1" noEditPoints="1" noAdjustHandles="1" noChangeArrowheads="1" noChangeShapeType="1" noTextEdit="1"/>
              </p:cNvSpPr>
              <p:nvPr/>
            </p:nvSpPr>
            <p:spPr>
              <a:xfrm>
                <a:off x="2551087" y="1963635"/>
                <a:ext cx="1876724" cy="528414"/>
              </a:xfrm>
              <a:prstGeom prst="rect">
                <a:avLst/>
              </a:prstGeom>
              <a:blipFill>
                <a:blip r:embed="rId7"/>
                <a:stretch>
                  <a:fillRect b="-126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37C28A0-9FFB-4D87-4E25-C6E6F7481D58}"/>
                  </a:ext>
                </a:extLst>
              </p:cNvPr>
              <p:cNvSpPr txBox="1"/>
              <p:nvPr/>
            </p:nvSpPr>
            <p:spPr>
              <a:xfrm>
                <a:off x="4280189" y="2195621"/>
                <a:ext cx="883839" cy="215444"/>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sz="1400" b="0" i="1" smtClean="0">
                          <a:latin typeface="Cambria Math" panose="02040503050406030204" pitchFamily="18" charset="0"/>
                        </a:rPr>
                        <m:t>→</m:t>
                      </m:r>
                    </m:oMath>
                  </m:oMathPara>
                </a14:m>
                <a:endParaRPr lang="en-US" sz="1400"/>
              </a:p>
            </p:txBody>
          </p:sp>
        </mc:Choice>
        <mc:Fallback xmlns="">
          <p:sp>
            <p:nvSpPr>
              <p:cNvPr id="18" name="TextBox 17">
                <a:extLst>
                  <a:ext uri="{FF2B5EF4-FFF2-40B4-BE49-F238E27FC236}">
                    <a16:creationId xmlns:a16="http://schemas.microsoft.com/office/drawing/2014/main" id="{737C28A0-9FFB-4D87-4E25-C6E6F7481D58}"/>
                  </a:ext>
                </a:extLst>
              </p:cNvPr>
              <p:cNvSpPr txBox="1">
                <a:spLocks noRot="1" noChangeAspect="1" noMove="1" noResize="1" noEditPoints="1" noAdjustHandles="1" noChangeArrowheads="1" noChangeShapeType="1" noTextEdit="1"/>
              </p:cNvSpPr>
              <p:nvPr/>
            </p:nvSpPr>
            <p:spPr>
              <a:xfrm>
                <a:off x="4280189" y="2195621"/>
                <a:ext cx="883839" cy="21544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9A3639B-E6FE-533A-2A51-745A9F6E888B}"/>
                  </a:ext>
                </a:extLst>
              </p:cNvPr>
              <p:cNvSpPr txBox="1"/>
              <p:nvPr/>
            </p:nvSpPr>
            <p:spPr>
              <a:xfrm>
                <a:off x="5069710" y="1963635"/>
                <a:ext cx="2866936" cy="528414"/>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sz="1400" b="0" i="1" smtClean="0">
                          <a:latin typeface="Cambria Math" panose="02040503050406030204" pitchFamily="18" charset="0"/>
                        </a:rPr>
                        <m:t>𝑔</m:t>
                      </m:r>
                      <m:d>
                        <m:dPr>
                          <m:ctrlPr>
                            <a:rPr lang="en-US" sz="1400" b="0" i="1" smtClean="0">
                              <a:latin typeface="Cambria Math" panose="02040503050406030204" pitchFamily="18" charset="0"/>
                            </a:rPr>
                          </m:ctrlPr>
                        </m:dPr>
                        <m:e>
                          <m:r>
                            <a:rPr lang="en-US" sz="1400" i="1" smtClean="0">
                              <a:latin typeface="Cambria Math" panose="02040503050406030204" pitchFamily="18" charset="0"/>
                            </a:rPr>
                            <m:t>𝜖</m:t>
                          </m:r>
                        </m:e>
                      </m:d>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i="1">
                              <a:latin typeface="Cambria Math" panose="02040503050406030204" pitchFamily="18" charset="0"/>
                            </a:rPr>
                            <m:t>𝑑𝑁</m:t>
                          </m:r>
                          <m:d>
                            <m:dPr>
                              <m:ctrlPr>
                                <a:rPr lang="en-US" sz="1400" i="1">
                                  <a:latin typeface="Cambria Math" panose="02040503050406030204" pitchFamily="18" charset="0"/>
                                </a:rPr>
                              </m:ctrlPr>
                            </m:dPr>
                            <m:e>
                              <m:r>
                                <a:rPr lang="en-US" sz="1400" i="1">
                                  <a:latin typeface="Cambria Math" panose="02040503050406030204" pitchFamily="18" charset="0"/>
                                </a:rPr>
                                <m:t>𝜖</m:t>
                              </m:r>
                            </m:e>
                          </m:d>
                        </m:num>
                        <m:den>
                          <m:r>
                            <a:rPr lang="en-US" sz="1400" b="0" i="1" smtClean="0">
                              <a:latin typeface="Cambria Math" panose="02040503050406030204" pitchFamily="18" charset="0"/>
                            </a:rPr>
                            <m:t>𝑑</m:t>
                          </m:r>
                          <m:r>
                            <a:rPr lang="en-US" sz="1400" b="0" i="1" smtClean="0">
                              <a:latin typeface="Cambria Math" panose="02040503050406030204" pitchFamily="18" charset="0"/>
                            </a:rPr>
                            <m:t>𝜖</m:t>
                          </m:r>
                        </m:den>
                      </m:f>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𝑉</m:t>
                          </m:r>
                        </m:num>
                        <m:den>
                          <m:r>
                            <a:rPr lang="en-US" sz="1400" b="0" i="1" smtClean="0">
                              <a:latin typeface="Cambria Math" panose="02040503050406030204" pitchFamily="18" charset="0"/>
                            </a:rPr>
                            <m:t>2</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𝜋</m:t>
                              </m:r>
                            </m:e>
                            <m:sup>
                              <m:r>
                                <a:rPr lang="en-US" sz="1400" b="0" i="1" smtClean="0">
                                  <a:latin typeface="Cambria Math" panose="02040503050406030204" pitchFamily="18" charset="0"/>
                                </a:rPr>
                                <m:t>2</m:t>
                              </m:r>
                            </m:sup>
                          </m:sSup>
                        </m:den>
                      </m:f>
                      <m:sSup>
                        <m:sSupPr>
                          <m:ctrlPr>
                            <a:rPr lang="en-US" sz="1400" b="0" i="1" smtClean="0">
                              <a:latin typeface="Cambria Math" panose="02040503050406030204" pitchFamily="18" charset="0"/>
                            </a:rPr>
                          </m:ctrlPr>
                        </m:sSupPr>
                        <m:e>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2</m:t>
                                  </m:r>
                                  <m:r>
                                    <a:rPr lang="en-US" sz="1400" b="0" i="1" smtClean="0">
                                      <a:latin typeface="Cambria Math" panose="02040503050406030204" pitchFamily="18" charset="0"/>
                                    </a:rPr>
                                    <m:t>𝑚</m:t>
                                  </m:r>
                                </m:num>
                                <m:den>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ℏ</m:t>
                                      </m:r>
                                    </m:e>
                                    <m:sup>
                                      <m:r>
                                        <a:rPr lang="en-US" sz="1400" b="0" i="1" smtClean="0">
                                          <a:latin typeface="Cambria Math" panose="02040503050406030204" pitchFamily="18" charset="0"/>
                                        </a:rPr>
                                        <m:t>2</m:t>
                                      </m:r>
                                    </m:sup>
                                  </m:sSup>
                                </m:den>
                              </m:f>
                            </m:e>
                          </m:d>
                        </m:e>
                        <m:sup>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3</m:t>
                              </m:r>
                            </m:num>
                            <m:den>
                              <m:r>
                                <a:rPr lang="en-US" sz="1400" b="0" i="1" smtClean="0">
                                  <a:latin typeface="Cambria Math" panose="02040503050406030204" pitchFamily="18" charset="0"/>
                                </a:rPr>
                                <m:t>2</m:t>
                              </m:r>
                            </m:den>
                          </m:f>
                        </m:sup>
                      </m:sSup>
                      <m:rad>
                        <m:radPr>
                          <m:degHide m:val="on"/>
                          <m:ctrlPr>
                            <a:rPr lang="en-US" sz="1400" b="0" i="1" smtClean="0">
                              <a:latin typeface="Cambria Math" panose="02040503050406030204" pitchFamily="18" charset="0"/>
                            </a:rPr>
                          </m:ctrlPr>
                        </m:radPr>
                        <m:deg/>
                        <m:e>
                          <m:r>
                            <a:rPr lang="en-US" sz="1400" i="1">
                              <a:latin typeface="Cambria Math" panose="02040503050406030204" pitchFamily="18" charset="0"/>
                            </a:rPr>
                            <m:t>𝜖</m:t>
                          </m:r>
                        </m:e>
                      </m:rad>
                    </m:oMath>
                  </m:oMathPara>
                </a14:m>
                <a:endParaRPr lang="en-US" sz="1400"/>
              </a:p>
            </p:txBody>
          </p:sp>
        </mc:Choice>
        <mc:Fallback xmlns="">
          <p:sp>
            <p:nvSpPr>
              <p:cNvPr id="20" name="TextBox 19">
                <a:extLst>
                  <a:ext uri="{FF2B5EF4-FFF2-40B4-BE49-F238E27FC236}">
                    <a16:creationId xmlns:a16="http://schemas.microsoft.com/office/drawing/2014/main" id="{F9A3639B-E6FE-533A-2A51-745A9F6E888B}"/>
                  </a:ext>
                </a:extLst>
              </p:cNvPr>
              <p:cNvSpPr txBox="1">
                <a:spLocks noRot="1" noChangeAspect="1" noMove="1" noResize="1" noEditPoints="1" noAdjustHandles="1" noChangeArrowheads="1" noChangeShapeType="1" noTextEdit="1"/>
              </p:cNvSpPr>
              <p:nvPr/>
            </p:nvSpPr>
            <p:spPr>
              <a:xfrm>
                <a:off x="5069710" y="1963635"/>
                <a:ext cx="2866936" cy="528414"/>
              </a:xfrm>
              <a:prstGeom prst="rect">
                <a:avLst/>
              </a:prstGeom>
              <a:blipFill>
                <a:blip r:embed="rId9"/>
                <a:stretch>
                  <a:fillRect b="-12644"/>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15F2F59D-D5AD-6CA0-8141-1B55B0C750BA}"/>
              </a:ext>
            </a:extLst>
          </p:cNvPr>
          <p:cNvSpPr txBox="1"/>
          <p:nvPr/>
        </p:nvSpPr>
        <p:spPr>
          <a:xfrm>
            <a:off x="1013540" y="2623507"/>
            <a:ext cx="1335882" cy="246221"/>
          </a:xfrm>
          <a:prstGeom prst="rect">
            <a:avLst/>
          </a:prstGeom>
          <a:noFill/>
        </p:spPr>
        <p:txBody>
          <a:bodyPr wrap="square" rtlCol="0">
            <a:spAutoFit/>
          </a:bodyPr>
          <a:lstStyle/>
          <a:p>
            <a:pPr algn="ctr"/>
            <a:r>
              <a:rPr lang="en-GB" sz="1000">
                <a:solidFill>
                  <a:schemeClr val="accent6"/>
                </a:solidFill>
              </a:rPr>
              <a:t>Energy eigenvalues</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6DF6CBC-AB5C-1B83-DA66-1C89FADAF0A1}"/>
                  </a:ext>
                </a:extLst>
              </p:cNvPr>
              <p:cNvSpPr txBox="1"/>
              <p:nvPr/>
            </p:nvSpPr>
            <p:spPr>
              <a:xfrm>
                <a:off x="2841417" y="2623507"/>
                <a:ext cx="1335882" cy="246221"/>
              </a:xfrm>
              <a:prstGeom prst="rect">
                <a:avLst/>
              </a:prstGeom>
              <a:noFill/>
            </p:spPr>
            <p:txBody>
              <a:bodyPr wrap="square" rtlCol="0">
                <a:spAutoFit/>
              </a:bodyPr>
              <a:lstStyle/>
              <a:p>
                <a:pPr algn="ctr"/>
                <a:r>
                  <a:rPr lang="en-GB" sz="1000">
                    <a:solidFill>
                      <a:schemeClr val="accent6"/>
                    </a:solidFill>
                  </a:rPr>
                  <a:t># orbitals  up to </a:t>
                </a:r>
                <a14:m>
                  <m:oMath xmlns:m="http://schemas.openxmlformats.org/officeDocument/2006/math">
                    <m:sSub>
                      <m:sSubPr>
                        <m:ctrlPr>
                          <a:rPr lang="en-US" sz="1000" b="0" i="1" smtClean="0">
                            <a:solidFill>
                              <a:schemeClr val="accent6"/>
                            </a:solidFill>
                            <a:latin typeface="Cambria Math" panose="02040503050406030204" pitchFamily="18" charset="0"/>
                          </a:rPr>
                        </m:ctrlPr>
                      </m:sSubPr>
                      <m:e>
                        <m:r>
                          <a:rPr lang="en-US" sz="1000" b="0" i="1" smtClean="0">
                            <a:solidFill>
                              <a:schemeClr val="accent6"/>
                            </a:solidFill>
                            <a:latin typeface="Cambria Math" panose="02040503050406030204" pitchFamily="18" charset="0"/>
                          </a:rPr>
                          <m:t>𝜖</m:t>
                        </m:r>
                      </m:e>
                      <m:sub>
                        <m:r>
                          <a:rPr lang="en-US" sz="1000" b="1" i="1" smtClean="0">
                            <a:solidFill>
                              <a:schemeClr val="accent6"/>
                            </a:solidFill>
                            <a:latin typeface="Cambria Math" panose="02040503050406030204" pitchFamily="18" charset="0"/>
                          </a:rPr>
                          <m:t>𝒌</m:t>
                        </m:r>
                      </m:sub>
                    </m:sSub>
                  </m:oMath>
                </a14:m>
                <a:endParaRPr lang="en-GB" sz="1000">
                  <a:solidFill>
                    <a:schemeClr val="accent6"/>
                  </a:solidFill>
                </a:endParaRPr>
              </a:p>
            </p:txBody>
          </p:sp>
        </mc:Choice>
        <mc:Fallback xmlns="">
          <p:sp>
            <p:nvSpPr>
              <p:cNvPr id="22" name="TextBox 21">
                <a:extLst>
                  <a:ext uri="{FF2B5EF4-FFF2-40B4-BE49-F238E27FC236}">
                    <a16:creationId xmlns:a16="http://schemas.microsoft.com/office/drawing/2014/main" id="{C6DF6CBC-AB5C-1B83-DA66-1C89FADAF0A1}"/>
                  </a:ext>
                </a:extLst>
              </p:cNvPr>
              <p:cNvSpPr txBox="1">
                <a:spLocks noRot="1" noChangeAspect="1" noMove="1" noResize="1" noEditPoints="1" noAdjustHandles="1" noChangeArrowheads="1" noChangeShapeType="1" noTextEdit="1"/>
              </p:cNvSpPr>
              <p:nvPr/>
            </p:nvSpPr>
            <p:spPr>
              <a:xfrm>
                <a:off x="2841417" y="2623507"/>
                <a:ext cx="1335882" cy="246221"/>
              </a:xfrm>
              <a:prstGeom prst="rect">
                <a:avLst/>
              </a:prstGeom>
              <a:blipFill>
                <a:blip r:embed="rId10"/>
                <a:stretch>
                  <a:fillRect b="-97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404BA06-1576-62CB-B083-3B5B85E05681}"/>
                  </a:ext>
                </a:extLst>
              </p:cNvPr>
              <p:cNvSpPr txBox="1"/>
              <p:nvPr/>
            </p:nvSpPr>
            <p:spPr>
              <a:xfrm>
                <a:off x="5510104" y="2623507"/>
                <a:ext cx="1986149" cy="246221"/>
              </a:xfrm>
              <a:prstGeom prst="rect">
                <a:avLst/>
              </a:prstGeom>
              <a:noFill/>
            </p:spPr>
            <p:txBody>
              <a:bodyPr wrap="square" rtlCol="0">
                <a:spAutoFit/>
              </a:bodyPr>
              <a:lstStyle/>
              <a:p>
                <a:pPr algn="ctr"/>
                <a:r>
                  <a:rPr lang="en-GB" sz="1000">
                    <a:solidFill>
                      <a:schemeClr val="accent6"/>
                    </a:solidFill>
                  </a:rPr>
                  <a:t># orbitals / </a:t>
                </a:r>
                <a14:m>
                  <m:oMath xmlns:m="http://schemas.openxmlformats.org/officeDocument/2006/math">
                    <m:sSub>
                      <m:sSubPr>
                        <m:ctrlPr>
                          <a:rPr lang="en-US" sz="1000" b="0" i="1" smtClean="0">
                            <a:solidFill>
                              <a:schemeClr val="accent6"/>
                            </a:solidFill>
                            <a:latin typeface="Cambria Math" panose="02040503050406030204" pitchFamily="18" charset="0"/>
                          </a:rPr>
                        </m:ctrlPr>
                      </m:sSubPr>
                      <m:e>
                        <m:r>
                          <a:rPr lang="en-US" sz="1000" b="0" i="1" smtClean="0">
                            <a:solidFill>
                              <a:schemeClr val="accent6"/>
                            </a:solidFill>
                            <a:latin typeface="Cambria Math" panose="02040503050406030204" pitchFamily="18" charset="0"/>
                          </a:rPr>
                          <m:t>𝜖</m:t>
                        </m:r>
                      </m:e>
                      <m:sub>
                        <m:r>
                          <a:rPr lang="en-US" sz="1000" b="1" i="1" smtClean="0">
                            <a:solidFill>
                              <a:schemeClr val="accent6"/>
                            </a:solidFill>
                            <a:latin typeface="Cambria Math" panose="02040503050406030204" pitchFamily="18" charset="0"/>
                          </a:rPr>
                          <m:t>𝒌</m:t>
                        </m:r>
                      </m:sub>
                    </m:sSub>
                  </m:oMath>
                </a14:m>
                <a:r>
                  <a:rPr lang="en-GB" sz="1000">
                    <a:solidFill>
                      <a:schemeClr val="accent6"/>
                    </a:solidFill>
                  </a:rPr>
                  <a:t> (Density of states)</a:t>
                </a:r>
              </a:p>
            </p:txBody>
          </p:sp>
        </mc:Choice>
        <mc:Fallback xmlns="">
          <p:sp>
            <p:nvSpPr>
              <p:cNvPr id="24" name="TextBox 23">
                <a:extLst>
                  <a:ext uri="{FF2B5EF4-FFF2-40B4-BE49-F238E27FC236}">
                    <a16:creationId xmlns:a16="http://schemas.microsoft.com/office/drawing/2014/main" id="{0404BA06-1576-62CB-B083-3B5B85E05681}"/>
                  </a:ext>
                </a:extLst>
              </p:cNvPr>
              <p:cNvSpPr txBox="1">
                <a:spLocks noRot="1" noChangeAspect="1" noMove="1" noResize="1" noEditPoints="1" noAdjustHandles="1" noChangeArrowheads="1" noChangeShapeType="1" noTextEdit="1"/>
              </p:cNvSpPr>
              <p:nvPr/>
            </p:nvSpPr>
            <p:spPr>
              <a:xfrm>
                <a:off x="5510104" y="2623507"/>
                <a:ext cx="1986149" cy="246221"/>
              </a:xfrm>
              <a:prstGeom prst="rect">
                <a:avLst/>
              </a:prstGeom>
              <a:blipFill>
                <a:blip r:embed="rId11"/>
                <a:stretch>
                  <a:fillRect b="-9756"/>
                </a:stretch>
              </a:blipFill>
            </p:spPr>
            <p:txBody>
              <a:bodyPr/>
              <a:lstStyle/>
              <a:p>
                <a:r>
                  <a:rPr lang="en-US">
                    <a:noFill/>
                  </a:rPr>
                  <a:t> </a:t>
                </a:r>
              </a:p>
            </p:txBody>
          </p:sp>
        </mc:Fallback>
      </mc:AlternateContent>
      <p:grpSp>
        <p:nvGrpSpPr>
          <p:cNvPr id="53" name="Group 52">
            <a:extLst>
              <a:ext uri="{FF2B5EF4-FFF2-40B4-BE49-F238E27FC236}">
                <a16:creationId xmlns:a16="http://schemas.microsoft.com/office/drawing/2014/main" id="{0DD84D42-0003-2C98-6275-4AD63A40AD86}"/>
              </a:ext>
            </a:extLst>
          </p:cNvPr>
          <p:cNvGrpSpPr/>
          <p:nvPr/>
        </p:nvGrpSpPr>
        <p:grpSpPr>
          <a:xfrm>
            <a:off x="1573049" y="3082039"/>
            <a:ext cx="3985756" cy="1912216"/>
            <a:chOff x="1573049" y="3131023"/>
            <a:chExt cx="3985756" cy="1912216"/>
          </a:xfrm>
        </p:grpSpPr>
        <p:grpSp>
          <p:nvGrpSpPr>
            <p:cNvPr id="51" name="Group 50">
              <a:extLst>
                <a:ext uri="{FF2B5EF4-FFF2-40B4-BE49-F238E27FC236}">
                  <a16:creationId xmlns:a16="http://schemas.microsoft.com/office/drawing/2014/main" id="{551D3589-F2BC-E386-5090-ECAA1CE5FE79}"/>
                </a:ext>
              </a:extLst>
            </p:cNvPr>
            <p:cNvGrpSpPr/>
            <p:nvPr/>
          </p:nvGrpSpPr>
          <p:grpSpPr>
            <a:xfrm>
              <a:off x="1573049" y="3131023"/>
              <a:ext cx="3985756" cy="1902223"/>
              <a:chOff x="2186443" y="3142839"/>
              <a:chExt cx="3985756" cy="1902223"/>
            </a:xfrm>
          </p:grpSpPr>
          <p:grpSp>
            <p:nvGrpSpPr>
              <p:cNvPr id="45" name="Group 44">
                <a:extLst>
                  <a:ext uri="{FF2B5EF4-FFF2-40B4-BE49-F238E27FC236}">
                    <a16:creationId xmlns:a16="http://schemas.microsoft.com/office/drawing/2014/main" id="{B97BC04E-2C36-4705-C5C7-8AA3B00D7F41}"/>
                  </a:ext>
                </a:extLst>
              </p:cNvPr>
              <p:cNvGrpSpPr/>
              <p:nvPr/>
            </p:nvGrpSpPr>
            <p:grpSpPr>
              <a:xfrm>
                <a:off x="2186443" y="3142839"/>
                <a:ext cx="3275096" cy="1902223"/>
                <a:chOff x="2186443" y="3199987"/>
                <a:chExt cx="3275096" cy="1902223"/>
              </a:xfrm>
            </p:grpSpPr>
            <p:pic>
              <p:nvPicPr>
                <p:cNvPr id="26" name="Picture 25" descr="A diagram of a curve&#10;&#10;AI-generated content may be incorrect.">
                  <a:extLst>
                    <a:ext uri="{FF2B5EF4-FFF2-40B4-BE49-F238E27FC236}">
                      <a16:creationId xmlns:a16="http://schemas.microsoft.com/office/drawing/2014/main" id="{6871919A-2C9E-C002-C2F6-019909171F86}"/>
                    </a:ext>
                  </a:extLst>
                </p:cNvPr>
                <p:cNvPicPr>
                  <a:picLocks noChangeAspect="1"/>
                </p:cNvPicPr>
                <p:nvPr/>
              </p:nvPicPr>
              <p:blipFill>
                <a:blip r:embed="rId12"/>
                <a:stretch>
                  <a:fillRect/>
                </a:stretch>
              </p:blipFill>
              <p:spPr>
                <a:xfrm>
                  <a:off x="2816100" y="3199987"/>
                  <a:ext cx="2597112" cy="1828800"/>
                </a:xfrm>
                <a:prstGeom prst="rect">
                  <a:avLst/>
                </a:prstGeom>
              </p:spPr>
            </p:pic>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E5FD54EF-B9E6-F116-700E-B5D82596E750}"/>
                        </a:ext>
                      </a:extLst>
                    </p:cNvPr>
                    <p:cNvSpPr txBox="1"/>
                    <p:nvPr/>
                  </p:nvSpPr>
                  <p:spPr>
                    <a:xfrm>
                      <a:off x="2186443" y="3234214"/>
                      <a:ext cx="1129424"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1200" b="0" i="1" smtClean="0">
                                    <a:latin typeface="Cambria Math" panose="02040503050406030204" pitchFamily="18" charset="0"/>
                                  </a:rPr>
                                </m:ctrlPr>
                              </m:accPr>
                              <m:e>
                                <m:r>
                                  <a:rPr lang="en-US" sz="1200" b="0" i="1" smtClean="0">
                                    <a:latin typeface="Cambria Math" panose="02040503050406030204" pitchFamily="18" charset="0"/>
                                  </a:rPr>
                                  <m:t>𝑔</m:t>
                                </m:r>
                              </m:e>
                            </m:acc>
                            <m:d>
                              <m:dPr>
                                <m:ctrlPr>
                                  <a:rPr lang="en-US" sz="1200" b="0" i="1" smtClean="0">
                                    <a:latin typeface="Cambria Math" panose="02040503050406030204" pitchFamily="18" charset="0"/>
                                  </a:rPr>
                                </m:ctrlPr>
                              </m:dPr>
                              <m:e>
                                <m:sSub>
                                  <m:sSubPr>
                                    <m:ctrlPr>
                                      <a:rPr lang="en-US" sz="1200" i="1" smtClean="0">
                                        <a:latin typeface="Cambria Math" panose="02040503050406030204" pitchFamily="18" charset="0"/>
                                      </a:rPr>
                                    </m:ctrlPr>
                                  </m:sSubPr>
                                  <m:e>
                                    <m:r>
                                      <a:rPr lang="en-US" sz="1200" i="1">
                                        <a:latin typeface="Cambria Math" panose="02040503050406030204" pitchFamily="18" charset="0"/>
                                      </a:rPr>
                                      <m:t>𝜖</m:t>
                                    </m:r>
                                  </m:e>
                                  <m:sub>
                                    <m:r>
                                      <a:rPr lang="en-US" sz="1200" b="1" i="1" smtClean="0">
                                        <a:latin typeface="Cambria Math" panose="02040503050406030204" pitchFamily="18" charset="0"/>
                                      </a:rPr>
                                      <m:t>𝒌</m:t>
                                    </m:r>
                                  </m:sub>
                                </m:sSub>
                              </m:e>
                            </m:d>
                          </m:oMath>
                        </m:oMathPara>
                      </a14:m>
                      <a:endParaRPr lang="en-GB"/>
                    </a:p>
                  </p:txBody>
                </p:sp>
              </mc:Choice>
              <mc:Fallback xmlns="">
                <p:sp>
                  <p:nvSpPr>
                    <p:cNvPr id="42" name="TextBox 41">
                      <a:extLst>
                        <a:ext uri="{FF2B5EF4-FFF2-40B4-BE49-F238E27FC236}">
                          <a16:creationId xmlns:a16="http://schemas.microsoft.com/office/drawing/2014/main" id="{E5FD54EF-B9E6-F116-700E-B5D82596E750}"/>
                        </a:ext>
                      </a:extLst>
                    </p:cNvPr>
                    <p:cNvSpPr txBox="1">
                      <a:spLocks noRot="1" noChangeAspect="1" noMove="1" noResize="1" noEditPoints="1" noAdjustHandles="1" noChangeArrowheads="1" noChangeShapeType="1" noTextEdit="1"/>
                    </p:cNvSpPr>
                    <p:nvPr/>
                  </p:nvSpPr>
                  <p:spPr>
                    <a:xfrm>
                      <a:off x="2186443" y="3234214"/>
                      <a:ext cx="1129424" cy="276999"/>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30DB7DD6-5F9A-CE16-C616-6E03E9CA1B15}"/>
                        </a:ext>
                      </a:extLst>
                    </p:cNvPr>
                    <p:cNvSpPr txBox="1"/>
                    <p:nvPr/>
                  </p:nvSpPr>
                  <p:spPr>
                    <a:xfrm>
                      <a:off x="5069710" y="4825211"/>
                      <a:ext cx="391829"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a:rPr lang="en-US" sz="1200" i="1">
                                    <a:latin typeface="Cambria Math" panose="02040503050406030204" pitchFamily="18" charset="0"/>
                                  </a:rPr>
                                  <m:t>𝜖</m:t>
                                </m:r>
                              </m:e>
                              <m:sub>
                                <m:r>
                                  <a:rPr lang="en-US" sz="1200" b="1" i="1" smtClean="0">
                                    <a:latin typeface="Cambria Math" panose="02040503050406030204" pitchFamily="18" charset="0"/>
                                  </a:rPr>
                                  <m:t>𝒌</m:t>
                                </m:r>
                              </m:sub>
                            </m:sSub>
                          </m:oMath>
                        </m:oMathPara>
                      </a14:m>
                      <a:endParaRPr lang="en-GB" sz="1200"/>
                    </a:p>
                  </p:txBody>
                </p:sp>
              </mc:Choice>
              <mc:Fallback xmlns="">
                <p:sp>
                  <p:nvSpPr>
                    <p:cNvPr id="44" name="TextBox 43">
                      <a:extLst>
                        <a:ext uri="{FF2B5EF4-FFF2-40B4-BE49-F238E27FC236}">
                          <a16:creationId xmlns:a16="http://schemas.microsoft.com/office/drawing/2014/main" id="{30DB7DD6-5F9A-CE16-C616-6E03E9CA1B15}"/>
                        </a:ext>
                      </a:extLst>
                    </p:cNvPr>
                    <p:cNvSpPr txBox="1">
                      <a:spLocks noRot="1" noChangeAspect="1" noMove="1" noResize="1" noEditPoints="1" noAdjustHandles="1" noChangeArrowheads="1" noChangeShapeType="1" noTextEdit="1"/>
                    </p:cNvSpPr>
                    <p:nvPr/>
                  </p:nvSpPr>
                  <p:spPr>
                    <a:xfrm>
                      <a:off x="5069710" y="4825211"/>
                      <a:ext cx="391829" cy="276999"/>
                    </a:xfrm>
                    <a:prstGeom prst="rect">
                      <a:avLst/>
                    </a:prstGeom>
                    <a:blipFill>
                      <a:blip r:embed="rId1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2CD1DD5-135F-3BEA-1EBB-A3DB7124F52F}"/>
                      </a:ext>
                    </a:extLst>
                  </p:cNvPr>
                  <p:cNvSpPr txBox="1"/>
                  <p:nvPr/>
                </p:nvSpPr>
                <p:spPr>
                  <a:xfrm>
                    <a:off x="4709016" y="3899239"/>
                    <a:ext cx="1463183" cy="215444"/>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𝑛</m:t>
                              </m:r>
                            </m:e>
                            <m:sub>
                              <m:r>
                                <a:rPr lang="en-US" sz="1400" b="0" i="1" smtClean="0">
                                  <a:latin typeface="Cambria Math" panose="02040503050406030204" pitchFamily="18" charset="0"/>
                                </a:rPr>
                                <m:t>𝑒</m:t>
                              </m:r>
                            </m:sub>
                          </m:sSub>
                          <m:r>
                            <a:rPr lang="en-US" sz="1400" b="0" i="1" smtClean="0">
                              <a:latin typeface="Cambria Math" panose="02040503050406030204" pitchFamily="18" charset="0"/>
                            </a:rPr>
                            <m:t>(</m:t>
                          </m:r>
                          <m:r>
                            <a:rPr lang="en-US" sz="1400" i="1">
                              <a:latin typeface="Cambria Math" panose="02040503050406030204" pitchFamily="18" charset="0"/>
                            </a:rPr>
                            <m:t>𝜖</m:t>
                          </m:r>
                          <m:r>
                            <a:rPr lang="en-US" sz="1400" b="0" i="1" smtClean="0">
                              <a:latin typeface="Cambria Math" panose="02040503050406030204" pitchFamily="18" charset="0"/>
                            </a:rPr>
                            <m:t>)</m:t>
                          </m:r>
                          <m:r>
                            <a:rPr lang="en-US" sz="1400" b="0" i="1" smtClean="0">
                              <a:latin typeface="Cambria Math" panose="02040503050406030204" pitchFamily="18" charset="0"/>
                            </a:rPr>
                            <m:t>𝑔</m:t>
                          </m:r>
                          <m:d>
                            <m:dPr>
                              <m:ctrlPr>
                                <a:rPr lang="en-US" sz="1400" b="0" i="1" smtClean="0">
                                  <a:latin typeface="Cambria Math" panose="02040503050406030204" pitchFamily="18" charset="0"/>
                                </a:rPr>
                              </m:ctrlPr>
                            </m:dPr>
                            <m:e>
                              <m:r>
                                <a:rPr lang="en-US" sz="1400" i="1">
                                  <a:latin typeface="Cambria Math" panose="02040503050406030204" pitchFamily="18" charset="0"/>
                                </a:rPr>
                                <m:t>𝜖</m:t>
                              </m:r>
                            </m:e>
                          </m:d>
                          <m:r>
                            <a:rPr lang="en-US" sz="1400" b="0" i="1" smtClean="0">
                              <a:latin typeface="Cambria Math" panose="02040503050406030204" pitchFamily="18" charset="0"/>
                            </a:rPr>
                            <m:t>=</m:t>
                          </m:r>
                          <m:r>
                            <a:rPr lang="en-US" sz="1400" b="0" i="1" smtClean="0">
                              <a:latin typeface="Cambria Math" panose="02040503050406030204" pitchFamily="18" charset="0"/>
                            </a:rPr>
                            <m:t>𝑛</m:t>
                          </m:r>
                        </m:oMath>
                      </m:oMathPara>
                    </a14:m>
                    <a:endParaRPr lang="en-US" sz="1400"/>
                  </a:p>
                </p:txBody>
              </p:sp>
            </mc:Choice>
            <mc:Fallback xmlns="">
              <p:sp>
                <p:nvSpPr>
                  <p:cNvPr id="46" name="TextBox 45">
                    <a:extLst>
                      <a:ext uri="{FF2B5EF4-FFF2-40B4-BE49-F238E27FC236}">
                        <a16:creationId xmlns:a16="http://schemas.microsoft.com/office/drawing/2014/main" id="{22CD1DD5-135F-3BEA-1EBB-A3DB7124F52F}"/>
                      </a:ext>
                    </a:extLst>
                  </p:cNvPr>
                  <p:cNvSpPr txBox="1">
                    <a:spLocks noRot="1" noChangeAspect="1" noMove="1" noResize="1" noEditPoints="1" noAdjustHandles="1" noChangeArrowheads="1" noChangeShapeType="1" noTextEdit="1"/>
                  </p:cNvSpPr>
                  <p:nvPr/>
                </p:nvSpPr>
                <p:spPr>
                  <a:xfrm>
                    <a:off x="4709016" y="3899239"/>
                    <a:ext cx="1463183" cy="215444"/>
                  </a:xfrm>
                  <a:prstGeom prst="rect">
                    <a:avLst/>
                  </a:prstGeom>
                  <a:blipFill>
                    <a:blip r:embed="rId15"/>
                    <a:stretch>
                      <a:fillRect b="-34286"/>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6C375544-FE67-0769-4E6E-500D3D068902}"/>
                    </a:ext>
                  </a:extLst>
                </p:cNvPr>
                <p:cNvSpPr txBox="1"/>
                <p:nvPr/>
              </p:nvSpPr>
              <p:spPr>
                <a:xfrm>
                  <a:off x="3635979" y="4766240"/>
                  <a:ext cx="391829"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a:rPr lang="en-US" sz="1200" i="1">
                                <a:latin typeface="Cambria Math" panose="02040503050406030204" pitchFamily="18" charset="0"/>
                              </a:rPr>
                              <m:t>𝜖</m:t>
                            </m:r>
                          </m:e>
                          <m:sub>
                            <m:r>
                              <a:rPr lang="en-US" sz="1200" b="1" i="1" smtClean="0">
                                <a:latin typeface="Cambria Math" panose="02040503050406030204" pitchFamily="18" charset="0"/>
                              </a:rPr>
                              <m:t>𝑭</m:t>
                            </m:r>
                          </m:sub>
                        </m:sSub>
                      </m:oMath>
                    </m:oMathPara>
                  </a14:m>
                  <a:endParaRPr lang="en-GB" sz="1200"/>
                </a:p>
              </p:txBody>
            </p:sp>
          </mc:Choice>
          <mc:Fallback xmlns="">
            <p:sp>
              <p:nvSpPr>
                <p:cNvPr id="48" name="TextBox 47">
                  <a:extLst>
                    <a:ext uri="{FF2B5EF4-FFF2-40B4-BE49-F238E27FC236}">
                      <a16:creationId xmlns:a16="http://schemas.microsoft.com/office/drawing/2014/main" id="{6C375544-FE67-0769-4E6E-500D3D068902}"/>
                    </a:ext>
                  </a:extLst>
                </p:cNvPr>
                <p:cNvSpPr txBox="1">
                  <a:spLocks noRot="1" noChangeAspect="1" noMove="1" noResize="1" noEditPoints="1" noAdjustHandles="1" noChangeArrowheads="1" noChangeShapeType="1" noTextEdit="1"/>
                </p:cNvSpPr>
                <p:nvPr/>
              </p:nvSpPr>
              <p:spPr>
                <a:xfrm>
                  <a:off x="3635979" y="4766240"/>
                  <a:ext cx="391829" cy="276999"/>
                </a:xfrm>
                <a:prstGeom prst="rect">
                  <a:avLst/>
                </a:prstGeom>
                <a:blipFill>
                  <a:blip r:embed="rId1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5E674B73-525F-48CC-7DE6-4CDD6490591D}"/>
                  </a:ext>
                </a:extLst>
              </p:cNvPr>
              <p:cNvSpPr txBox="1"/>
              <p:nvPr/>
            </p:nvSpPr>
            <p:spPr>
              <a:xfrm>
                <a:off x="5987843" y="3426514"/>
                <a:ext cx="1607502" cy="61074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𝑛</m:t>
                          </m:r>
                        </m:e>
                        <m:sub>
                          <m:r>
                            <a:rPr lang="en-US" sz="1400" i="1">
                              <a:latin typeface="Cambria Math" panose="02040503050406030204" pitchFamily="18" charset="0"/>
                            </a:rPr>
                            <m:t>𝑒</m:t>
                          </m:r>
                        </m:sub>
                      </m:sSub>
                      <m:d>
                        <m:dPr>
                          <m:ctrlPr>
                            <a:rPr lang="en-US" sz="1400" i="1">
                              <a:latin typeface="Cambria Math" panose="02040503050406030204" pitchFamily="18" charset="0"/>
                            </a:rPr>
                          </m:ctrlPr>
                        </m:dPr>
                        <m:e>
                          <m:r>
                            <a:rPr lang="en-US" sz="1400" i="1">
                              <a:latin typeface="Cambria Math" panose="02040503050406030204" pitchFamily="18" charset="0"/>
                            </a:rPr>
                            <m:t>𝜖</m:t>
                          </m:r>
                        </m:e>
                      </m:d>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1</m:t>
                          </m:r>
                        </m:num>
                        <m:den>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𝑒</m:t>
                              </m:r>
                            </m:e>
                            <m:sup>
                              <m:f>
                                <m:fPr>
                                  <m:ctrlPr>
                                    <a:rPr lang="en-US" sz="1400" b="0" i="1" smtClean="0">
                                      <a:latin typeface="Cambria Math" panose="02040503050406030204" pitchFamily="18" charset="0"/>
                                    </a:rPr>
                                  </m:ctrlPr>
                                </m:fPr>
                                <m:num>
                                  <m:r>
                                    <a:rPr lang="en-US" sz="1400" i="1">
                                      <a:latin typeface="Cambria Math" panose="02040503050406030204" pitchFamily="18" charset="0"/>
                                    </a:rPr>
                                    <m:t>𝜖</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𝜖</m:t>
                                      </m:r>
                                    </m:e>
                                    <m:sub>
                                      <m:r>
                                        <a:rPr lang="en-US" sz="1400" b="0" i="1" smtClean="0">
                                          <a:latin typeface="Cambria Math" panose="02040503050406030204" pitchFamily="18" charset="0"/>
                                        </a:rPr>
                                        <m:t>𝐹</m:t>
                                      </m:r>
                                    </m:sub>
                                  </m:sSub>
                                </m:num>
                                <m:den>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𝐵</m:t>
                                      </m:r>
                                    </m:sub>
                                  </m:sSub>
                                  <m:r>
                                    <a:rPr lang="en-US" sz="1400" b="0" i="1" smtClean="0">
                                      <a:latin typeface="Cambria Math" panose="02040503050406030204" pitchFamily="18" charset="0"/>
                                    </a:rPr>
                                    <m:t>𝑇</m:t>
                                  </m:r>
                                </m:den>
                              </m:f>
                            </m:sup>
                          </m:sSup>
                        </m:den>
                      </m:f>
                    </m:oMath>
                  </m:oMathPara>
                </a14:m>
                <a:endParaRPr lang="en-GB" sz="1400"/>
              </a:p>
            </p:txBody>
          </p:sp>
        </mc:Choice>
        <mc:Fallback xmlns="">
          <p:sp>
            <p:nvSpPr>
              <p:cNvPr id="50" name="TextBox 49">
                <a:extLst>
                  <a:ext uri="{FF2B5EF4-FFF2-40B4-BE49-F238E27FC236}">
                    <a16:creationId xmlns:a16="http://schemas.microsoft.com/office/drawing/2014/main" id="{5E674B73-525F-48CC-7DE6-4CDD6490591D}"/>
                  </a:ext>
                </a:extLst>
              </p:cNvPr>
              <p:cNvSpPr txBox="1">
                <a:spLocks noRot="1" noChangeAspect="1" noMove="1" noResize="1" noEditPoints="1" noAdjustHandles="1" noChangeArrowheads="1" noChangeShapeType="1" noTextEdit="1"/>
              </p:cNvSpPr>
              <p:nvPr/>
            </p:nvSpPr>
            <p:spPr>
              <a:xfrm>
                <a:off x="5987843" y="3426514"/>
                <a:ext cx="1607502" cy="610745"/>
              </a:xfrm>
              <a:prstGeom prst="rect">
                <a:avLst/>
              </a:prstGeom>
              <a:blipFill>
                <a:blip r:embed="rId17"/>
                <a:stretch>
                  <a:fillRect/>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625D02B0-366B-543A-70C3-AD95465A3442}"/>
              </a:ext>
            </a:extLst>
          </p:cNvPr>
          <p:cNvSpPr txBox="1"/>
          <p:nvPr/>
        </p:nvSpPr>
        <p:spPr>
          <a:xfrm>
            <a:off x="6123653" y="4116451"/>
            <a:ext cx="1335882" cy="400110"/>
          </a:xfrm>
          <a:prstGeom prst="rect">
            <a:avLst/>
          </a:prstGeom>
          <a:noFill/>
        </p:spPr>
        <p:txBody>
          <a:bodyPr wrap="square" rtlCol="0">
            <a:spAutoFit/>
          </a:bodyPr>
          <a:lstStyle/>
          <a:p>
            <a:pPr algn="ctr"/>
            <a:r>
              <a:rPr lang="en-US" sz="1000"/>
              <a:t>Fermi-Dirac distribution</a:t>
            </a:r>
            <a:endParaRPr lang="en-GB" sz="1000"/>
          </a:p>
        </p:txBody>
      </p:sp>
    </p:spTree>
    <p:extLst>
      <p:ext uri="{BB962C8B-B14F-4D97-AF65-F5344CB8AC3E}">
        <p14:creationId xmlns:p14="http://schemas.microsoft.com/office/powerpoint/2010/main" val="186021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P spid="12" grpId="0"/>
      <p:bldP spid="16" grpId="0"/>
      <p:bldP spid="17" grpId="0"/>
      <p:bldP spid="18" grpId="0"/>
      <p:bldP spid="20" grpId="0"/>
      <p:bldP spid="21" grpId="0"/>
      <p:bldP spid="22" grpId="0"/>
      <p:bldP spid="24" grpId="0"/>
      <p:bldP spid="50" grpId="0"/>
      <p:bldP spid="5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49E8F-8068-716A-7F9C-B7503AE994E1}"/>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0E6A82CD-035E-433B-3166-1B1F8E869EC4}"/>
              </a:ext>
            </a:extLst>
          </p:cNvPr>
          <p:cNvSpPr>
            <a:spLocks noGrp="1"/>
          </p:cNvSpPr>
          <p:nvPr>
            <p:ph type="dt" sz="half" idx="10"/>
          </p:nvPr>
        </p:nvSpPr>
        <p:spPr/>
        <p:txBody>
          <a:bodyPr/>
          <a:lstStyle/>
          <a:p>
            <a:r>
              <a:rPr lang="en-US"/>
              <a:t>XRD FOR PEROVSKITES</a:t>
            </a:r>
          </a:p>
        </p:txBody>
      </p:sp>
      <p:sp>
        <p:nvSpPr>
          <p:cNvPr id="4" name="Espace réservé du pied de page 3">
            <a:extLst>
              <a:ext uri="{FF2B5EF4-FFF2-40B4-BE49-F238E27FC236}">
                <a16:creationId xmlns:a16="http://schemas.microsoft.com/office/drawing/2014/main" id="{B1725F1E-BA39-1BBA-EF45-7F7AD5A11B69}"/>
              </a:ext>
            </a:extLst>
          </p:cNvPr>
          <p:cNvSpPr>
            <a:spLocks noGrp="1"/>
          </p:cNvSpPr>
          <p:nvPr>
            <p:ph type="ftr" sz="quarter" idx="11"/>
          </p:nvPr>
        </p:nvSpPr>
        <p:spPr/>
        <p:txBody>
          <a:bodyPr/>
          <a:lstStyle/>
          <a:p>
            <a:r>
              <a:rPr lang="en-US">
                <a:solidFill>
                  <a:srgbClr val="000000"/>
                </a:solidFill>
                <a:effectLst/>
                <a:latin typeface="Helvetica Neue" panose="02000503000000020004" pitchFamily="2" charset="0"/>
              </a:rPr>
              <a:t>ChE-701 / Section EDCH</a:t>
            </a:r>
          </a:p>
        </p:txBody>
      </p:sp>
      <p:sp>
        <p:nvSpPr>
          <p:cNvPr id="5" name="Espace réservé du numéro de diapositive 4">
            <a:extLst>
              <a:ext uri="{FF2B5EF4-FFF2-40B4-BE49-F238E27FC236}">
                <a16:creationId xmlns:a16="http://schemas.microsoft.com/office/drawing/2014/main" id="{BEB672AD-840A-7852-CE20-0AE29A3E8E5F}"/>
              </a:ext>
            </a:extLst>
          </p:cNvPr>
          <p:cNvSpPr>
            <a:spLocks noGrp="1"/>
          </p:cNvSpPr>
          <p:nvPr>
            <p:ph type="sldNum" sz="quarter" idx="12"/>
          </p:nvPr>
        </p:nvSpPr>
        <p:spPr/>
        <p:txBody>
          <a:bodyPr/>
          <a:lstStyle/>
          <a:p>
            <a:fld id="{E1E1CD7C-2161-7D43-862E-CE4C333CD873}" type="slidenum">
              <a:rPr lang="en-US" smtClean="0"/>
              <a:pPr/>
              <a:t>3</a:t>
            </a:fld>
            <a:endParaRPr lang="en-US"/>
          </a:p>
        </p:txBody>
      </p:sp>
      <p:sp>
        <p:nvSpPr>
          <p:cNvPr id="13" name="Title 12">
            <a:extLst>
              <a:ext uri="{FF2B5EF4-FFF2-40B4-BE49-F238E27FC236}">
                <a16:creationId xmlns:a16="http://schemas.microsoft.com/office/drawing/2014/main" id="{B19FAA39-814F-7A94-97E9-A1D1B641DCCD}"/>
              </a:ext>
            </a:extLst>
          </p:cNvPr>
          <p:cNvSpPr>
            <a:spLocks noGrp="1"/>
          </p:cNvSpPr>
          <p:nvPr>
            <p:ph type="title"/>
          </p:nvPr>
        </p:nvSpPr>
        <p:spPr>
          <a:xfrm>
            <a:off x="904875" y="196117"/>
            <a:ext cx="6251298" cy="1097601"/>
          </a:xfrm>
        </p:spPr>
        <p:txBody>
          <a:bodyPr/>
          <a:lstStyle/>
          <a:p>
            <a:r>
              <a:rPr lang="en-US">
                <a:latin typeface="Franklin Gothic Demi Cond"/>
                <a:cs typeface="Arial"/>
              </a:rPr>
              <a:t>Grain size and grain orientation</a:t>
            </a:r>
            <a:endParaRPr lang="en-US"/>
          </a:p>
        </p:txBody>
      </p:sp>
      <p:sp>
        <p:nvSpPr>
          <p:cNvPr id="2" name="TextBox 1">
            <a:extLst>
              <a:ext uri="{FF2B5EF4-FFF2-40B4-BE49-F238E27FC236}">
                <a16:creationId xmlns:a16="http://schemas.microsoft.com/office/drawing/2014/main" id="{014383A5-8A85-F23F-A2E8-B63601445F77}"/>
              </a:ext>
            </a:extLst>
          </p:cNvPr>
          <p:cNvSpPr txBox="1"/>
          <p:nvPr/>
        </p:nvSpPr>
        <p:spPr>
          <a:xfrm>
            <a:off x="805721" y="749381"/>
            <a:ext cx="7157802" cy="32085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cs typeface="Arial"/>
              </a:rPr>
              <a:t>Control of perovskite thin-film microstructure is a key factor enabling high PCE</a:t>
            </a:r>
          </a:p>
          <a:p>
            <a:pPr marL="285750" indent="-285750">
              <a:buFont typeface="Arial" panose="020B0604020202020204" pitchFamily="34" charset="0"/>
              <a:buChar char="•"/>
            </a:pPr>
            <a:endParaRPr lang="en-US">
              <a:cs typeface="Arial"/>
            </a:endParaRPr>
          </a:p>
          <a:p>
            <a:pPr marL="285750" indent="-285750">
              <a:buFont typeface="Arial" panose="020B0604020202020204" pitchFamily="34" charset="0"/>
              <a:buChar char="•"/>
            </a:pPr>
            <a:r>
              <a:rPr lang="en-US">
                <a:cs typeface="Arial"/>
              </a:rPr>
              <a:t>The term "microstructure" refers to surface coverage, phase purity, grain size, grain orientation and structural defects.</a:t>
            </a:r>
          </a:p>
          <a:p>
            <a:pPr marL="285750" indent="-285750">
              <a:buFont typeface="Arial" panose="020B0604020202020204" pitchFamily="34" charset="0"/>
              <a:buChar char="•"/>
            </a:pPr>
            <a:endParaRPr lang="en-US">
              <a:cs typeface="Arial"/>
            </a:endParaRPr>
          </a:p>
          <a:p>
            <a:pPr marL="285750" indent="-285750">
              <a:buFont typeface="Arial" panose="020B0604020202020204" pitchFamily="34" charset="0"/>
              <a:buChar char="•"/>
            </a:pPr>
            <a:r>
              <a:rPr lang="en-US">
                <a:cs typeface="Arial"/>
              </a:rPr>
              <a:t>Larger grain size in the active layer reduces grain boundaries which act as recombination sites for the charge carriers, leading to improved mobility and carrier lifetimes.</a:t>
            </a:r>
            <a:endParaRPr lang="en-US"/>
          </a:p>
          <a:p>
            <a:pPr marL="285750" indent="-285750">
              <a:buFont typeface="Arial" panose="020B0604020202020204" pitchFamily="34" charset="0"/>
              <a:buChar char="•"/>
            </a:pPr>
            <a:endParaRPr lang="en-US">
              <a:cs typeface="Arial"/>
            </a:endParaRPr>
          </a:p>
          <a:p>
            <a:pPr marL="285750" indent="-285750">
              <a:buFont typeface="Arial" panose="020B0604020202020204" pitchFamily="34" charset="0"/>
              <a:buChar char="•"/>
            </a:pPr>
            <a:endParaRPr lang="en-US">
              <a:cs typeface="Arial"/>
            </a:endParaRPr>
          </a:p>
          <a:p>
            <a:pPr marL="285750" indent="-285750">
              <a:buFont typeface="Arial" panose="020B0604020202020204" pitchFamily="34" charset="0"/>
              <a:buChar char="•"/>
            </a:pPr>
            <a:r>
              <a:rPr lang="en-US">
                <a:cs typeface="Arial"/>
              </a:rPr>
              <a:t>Properties such as photocurrent generation and open-circuit voltage are influenced by the microscopic structure and orientation of the perovskite crystals, as surface trap density varies as a function of facets orientation</a:t>
            </a:r>
          </a:p>
          <a:p>
            <a:pPr marL="628650" lvl="1" indent="-285750">
              <a:buFont typeface="Courier New" panose="020B0604020202020204" pitchFamily="34" charset="0"/>
              <a:buChar char="o"/>
            </a:pPr>
            <a:endParaRPr lang="en-US">
              <a:cs typeface="Arial"/>
            </a:endParaRPr>
          </a:p>
          <a:p>
            <a:pPr lvl="1"/>
            <a:endParaRPr lang="en-US">
              <a:cs typeface="Arial"/>
            </a:endParaRPr>
          </a:p>
        </p:txBody>
      </p:sp>
      <p:sp>
        <p:nvSpPr>
          <p:cNvPr id="8" name="TextBox 6">
            <a:extLst>
              <a:ext uri="{FF2B5EF4-FFF2-40B4-BE49-F238E27FC236}">
                <a16:creationId xmlns:a16="http://schemas.microsoft.com/office/drawing/2014/main" id="{FEB54AD0-762F-D6D4-71A5-363A990E1159}"/>
              </a:ext>
            </a:extLst>
          </p:cNvPr>
          <p:cNvSpPr txBox="1"/>
          <p:nvPr/>
        </p:nvSpPr>
        <p:spPr>
          <a:xfrm>
            <a:off x="2188564" y="2352556"/>
            <a:ext cx="6443896"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100" err="1"/>
              <a:t>Wanyi</a:t>
            </a:r>
            <a:r>
              <a:rPr lang="en-US" sz="1100"/>
              <a:t> Nie </a:t>
            </a:r>
            <a:r>
              <a:rPr lang="en-US" sz="1100" i="1"/>
              <a:t>et </a:t>
            </a:r>
            <a:r>
              <a:rPr lang="en-US" sz="1100" i="1" err="1"/>
              <a:t>al.,</a:t>
            </a:r>
            <a:r>
              <a:rPr lang="en-US" sz="1100" err="1"/>
              <a:t>High</a:t>
            </a:r>
            <a:r>
              <a:rPr lang="en-US" sz="1100"/>
              <a:t>-efficiency solution-processed perovskite solar cells with millimeter-scale grains. </a:t>
            </a:r>
            <a:r>
              <a:rPr lang="en-US" sz="1100" i="1"/>
              <a:t>Science</a:t>
            </a:r>
            <a:r>
              <a:rPr lang="en-US" sz="1100" b="1"/>
              <a:t>347</a:t>
            </a:r>
            <a:r>
              <a:rPr lang="en-US" sz="1100"/>
              <a:t>,522-525(2015)</a:t>
            </a:r>
            <a:endParaRPr lang="en-US" sz="1100">
              <a:cs typeface="Arial"/>
            </a:endParaRPr>
          </a:p>
        </p:txBody>
      </p:sp>
      <p:sp>
        <p:nvSpPr>
          <p:cNvPr id="7" name="TextBox 6">
            <a:extLst>
              <a:ext uri="{FF2B5EF4-FFF2-40B4-BE49-F238E27FC236}">
                <a16:creationId xmlns:a16="http://schemas.microsoft.com/office/drawing/2014/main" id="{271F1AFB-D2D8-76AF-8959-9A7AD458A1CB}"/>
              </a:ext>
            </a:extLst>
          </p:cNvPr>
          <p:cNvSpPr txBox="1"/>
          <p:nvPr/>
        </p:nvSpPr>
        <p:spPr>
          <a:xfrm>
            <a:off x="2163715" y="3523049"/>
            <a:ext cx="6979301"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100" err="1">
                <a:ea typeface="+mn-lt"/>
                <a:cs typeface="+mn-lt"/>
              </a:rPr>
              <a:t>Leblebici</a:t>
            </a:r>
            <a:r>
              <a:rPr lang="en-US" sz="1100">
                <a:ea typeface="+mn-lt"/>
                <a:cs typeface="+mn-lt"/>
              </a:rPr>
              <a:t>, S., Leppert, L., Li, Y. </a:t>
            </a:r>
            <a:r>
              <a:rPr lang="en-US" sz="1100" i="1">
                <a:ea typeface="+mn-lt"/>
                <a:cs typeface="+mn-lt"/>
              </a:rPr>
              <a:t>et al.</a:t>
            </a:r>
            <a:r>
              <a:rPr lang="en-US" sz="1100">
                <a:ea typeface="+mn-lt"/>
                <a:cs typeface="+mn-lt"/>
              </a:rPr>
              <a:t> Facet-dependent photovoltaic efficiency variations in single grains of hybrid halide perovskite. </a:t>
            </a:r>
            <a:r>
              <a:rPr lang="en-US" sz="1100" i="1">
                <a:ea typeface="+mn-lt"/>
                <a:cs typeface="+mn-lt"/>
              </a:rPr>
              <a:t>Nat Energy</a:t>
            </a:r>
            <a:r>
              <a:rPr lang="en-US" sz="1100">
                <a:ea typeface="+mn-lt"/>
                <a:cs typeface="+mn-lt"/>
              </a:rPr>
              <a:t> </a:t>
            </a:r>
            <a:r>
              <a:rPr lang="en-US" sz="1100" b="1">
                <a:ea typeface="+mn-lt"/>
                <a:cs typeface="+mn-lt"/>
              </a:rPr>
              <a:t>1</a:t>
            </a:r>
            <a:r>
              <a:rPr lang="en-US" sz="1100">
                <a:ea typeface="+mn-lt"/>
                <a:cs typeface="+mn-lt"/>
              </a:rPr>
              <a:t>, 16093 (2016).</a:t>
            </a:r>
            <a:endParaRPr lang="en-US"/>
          </a:p>
        </p:txBody>
      </p:sp>
    </p:spTree>
    <p:extLst>
      <p:ext uri="{BB962C8B-B14F-4D97-AF65-F5344CB8AC3E}">
        <p14:creationId xmlns:p14="http://schemas.microsoft.com/office/powerpoint/2010/main" val="364123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ADF4B-7EA2-6459-C861-9DA8DCB68BFC}"/>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A2BC8C12-486E-1A46-CB83-012588D134D4}"/>
              </a:ext>
            </a:extLst>
          </p:cNvPr>
          <p:cNvSpPr>
            <a:spLocks noGrp="1"/>
          </p:cNvSpPr>
          <p:nvPr>
            <p:ph type="ftr" sz="quarter" idx="11"/>
          </p:nvPr>
        </p:nvSpPr>
        <p:spPr/>
        <p:txBody>
          <a:bodyPr/>
          <a:lstStyle/>
          <a:p>
            <a:r>
              <a:rPr lang="en-US">
                <a:solidFill>
                  <a:srgbClr val="000000"/>
                </a:solidFill>
                <a:effectLst/>
                <a:latin typeface="Helvetica Neue" panose="02000503000000020004" pitchFamily="2" charset="0"/>
              </a:rPr>
              <a:t>ChE-701 / Section EDCH</a:t>
            </a:r>
          </a:p>
        </p:txBody>
      </p:sp>
      <p:sp>
        <p:nvSpPr>
          <p:cNvPr id="5" name="Espace réservé du numéro de diapositive 4">
            <a:extLst>
              <a:ext uri="{FF2B5EF4-FFF2-40B4-BE49-F238E27FC236}">
                <a16:creationId xmlns:a16="http://schemas.microsoft.com/office/drawing/2014/main" id="{91B617AB-C2C9-7047-B510-B24ACDF07B2A}"/>
              </a:ext>
            </a:extLst>
          </p:cNvPr>
          <p:cNvSpPr>
            <a:spLocks noGrp="1"/>
          </p:cNvSpPr>
          <p:nvPr>
            <p:ph type="sldNum" sz="quarter" idx="12"/>
          </p:nvPr>
        </p:nvSpPr>
        <p:spPr/>
        <p:txBody>
          <a:bodyPr/>
          <a:lstStyle/>
          <a:p>
            <a:fld id="{E1E1CD7C-2161-7D43-862E-CE4C333CD873}" type="slidenum">
              <a:rPr lang="en-US" smtClean="0"/>
              <a:pPr/>
              <a:t>30</a:t>
            </a:fld>
            <a:endParaRPr lang="en-US"/>
          </a:p>
        </p:txBody>
      </p:sp>
      <p:sp>
        <p:nvSpPr>
          <p:cNvPr id="13" name="Title 12">
            <a:extLst>
              <a:ext uri="{FF2B5EF4-FFF2-40B4-BE49-F238E27FC236}">
                <a16:creationId xmlns:a16="http://schemas.microsoft.com/office/drawing/2014/main" id="{15F4940C-0AA8-9E4C-BB63-5D2C94FFFC7E}"/>
              </a:ext>
            </a:extLst>
          </p:cNvPr>
          <p:cNvSpPr>
            <a:spLocks noGrp="1"/>
          </p:cNvSpPr>
          <p:nvPr>
            <p:ph type="title"/>
          </p:nvPr>
        </p:nvSpPr>
        <p:spPr>
          <a:xfrm>
            <a:off x="904875" y="196117"/>
            <a:ext cx="6251298" cy="1097601"/>
          </a:xfrm>
        </p:spPr>
        <p:txBody>
          <a:bodyPr/>
          <a:lstStyle/>
          <a:p>
            <a:r>
              <a:rPr lang="en-US">
                <a:latin typeface="Franklin Gothic Demi Cond"/>
                <a:cs typeface="Arial"/>
              </a:rPr>
              <a:t>Charge carriers</a:t>
            </a:r>
            <a:endParaRPr lang="en-US"/>
          </a:p>
        </p:txBody>
      </p:sp>
      <p:grpSp>
        <p:nvGrpSpPr>
          <p:cNvPr id="39" name="Group 38">
            <a:extLst>
              <a:ext uri="{FF2B5EF4-FFF2-40B4-BE49-F238E27FC236}">
                <a16:creationId xmlns:a16="http://schemas.microsoft.com/office/drawing/2014/main" id="{6B906461-CBB2-BA73-296F-D683F37CF946}"/>
              </a:ext>
            </a:extLst>
          </p:cNvPr>
          <p:cNvGrpSpPr/>
          <p:nvPr/>
        </p:nvGrpSpPr>
        <p:grpSpPr>
          <a:xfrm>
            <a:off x="1055968" y="685186"/>
            <a:ext cx="1607112" cy="2181644"/>
            <a:chOff x="1428411" y="930615"/>
            <a:chExt cx="1607112" cy="2181644"/>
          </a:xfrm>
        </p:grpSpPr>
        <p:sp>
          <p:nvSpPr>
            <p:cNvPr id="15" name="Rectangle 14">
              <a:extLst>
                <a:ext uri="{FF2B5EF4-FFF2-40B4-BE49-F238E27FC236}">
                  <a16:creationId xmlns:a16="http://schemas.microsoft.com/office/drawing/2014/main" id="{70E98582-4931-D0C0-19E6-2ADF18066E82}"/>
                </a:ext>
              </a:extLst>
            </p:cNvPr>
            <p:cNvSpPr/>
            <p:nvPr/>
          </p:nvSpPr>
          <p:spPr>
            <a:xfrm>
              <a:off x="1436772" y="2511824"/>
              <a:ext cx="1598751" cy="600435"/>
            </a:xfrm>
            <a:prstGeom prst="rect">
              <a:avLst/>
            </a:prstGeom>
            <a:ln>
              <a:solidFill>
                <a:srgbClr val="B61F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07FDA58-8A82-22B7-D1BB-83F4783DF270}"/>
                </a:ext>
              </a:extLst>
            </p:cNvPr>
            <p:cNvSpPr/>
            <p:nvPr/>
          </p:nvSpPr>
          <p:spPr>
            <a:xfrm>
              <a:off x="1472941" y="942008"/>
              <a:ext cx="1562581" cy="578732"/>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D7E9D75-45CC-E45A-5C67-CA05A7C7FF8E}"/>
                </a:ext>
              </a:extLst>
            </p:cNvPr>
            <p:cNvSpPr/>
            <p:nvPr/>
          </p:nvSpPr>
          <p:spPr>
            <a:xfrm>
              <a:off x="2138484" y="2637407"/>
              <a:ext cx="159151" cy="15544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C3D6FB1-E694-8D1A-F546-B814F7A932AC}"/>
                </a:ext>
              </a:extLst>
            </p:cNvPr>
            <p:cNvSpPr/>
            <p:nvPr/>
          </p:nvSpPr>
          <p:spPr>
            <a:xfrm>
              <a:off x="2137758" y="1037360"/>
              <a:ext cx="159151" cy="15544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E2B0393-4400-42BA-AA13-4CA629248E52}"/>
                </a:ext>
              </a:extLst>
            </p:cNvPr>
            <p:cNvSpPr txBox="1"/>
            <p:nvPr/>
          </p:nvSpPr>
          <p:spPr>
            <a:xfrm>
              <a:off x="2076519" y="2567612"/>
              <a:ext cx="310896" cy="3073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a:t>
              </a:r>
              <a:endParaRPr lang="en-US"/>
            </a:p>
          </p:txBody>
        </p:sp>
        <p:sp>
          <p:nvSpPr>
            <p:cNvPr id="28" name="TextBox 27">
              <a:extLst>
                <a:ext uri="{FF2B5EF4-FFF2-40B4-BE49-F238E27FC236}">
                  <a16:creationId xmlns:a16="http://schemas.microsoft.com/office/drawing/2014/main" id="{9C57FA4F-A93E-EFF2-1E0B-4B2F0E693D51}"/>
                </a:ext>
              </a:extLst>
            </p:cNvPr>
            <p:cNvSpPr txBox="1"/>
            <p:nvPr/>
          </p:nvSpPr>
          <p:spPr>
            <a:xfrm>
              <a:off x="2091824" y="930615"/>
              <a:ext cx="23294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solidFill>
                    <a:schemeClr val="bg1"/>
                  </a:solidFill>
                  <a:cs typeface="Arial"/>
                </a:rPr>
                <a:t>-</a:t>
              </a:r>
            </a:p>
          </p:txBody>
        </p:sp>
        <p:cxnSp>
          <p:nvCxnSpPr>
            <p:cNvPr id="29" name="Straight Arrow Connector 28">
              <a:extLst>
                <a:ext uri="{FF2B5EF4-FFF2-40B4-BE49-F238E27FC236}">
                  <a16:creationId xmlns:a16="http://schemas.microsoft.com/office/drawing/2014/main" id="{251178EF-92D6-53D7-6B5B-57C5B4C5EF74}"/>
                </a:ext>
              </a:extLst>
            </p:cNvPr>
            <p:cNvCxnSpPr>
              <a:cxnSpLocks/>
            </p:cNvCxnSpPr>
            <p:nvPr/>
          </p:nvCxnSpPr>
          <p:spPr>
            <a:xfrm>
              <a:off x="2209051" y="1245697"/>
              <a:ext cx="726" cy="1339502"/>
            </a:xfrm>
            <a:prstGeom prst="straightConnector1">
              <a:avLst/>
            </a:prstGeom>
            <a:ln w="2857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9F64178-7D79-3CC7-577D-D3282A398FA4}"/>
                </a:ext>
              </a:extLst>
            </p:cNvPr>
            <p:cNvSpPr txBox="1"/>
            <p:nvPr/>
          </p:nvSpPr>
          <p:spPr>
            <a:xfrm>
              <a:off x="1458437" y="1217224"/>
              <a:ext cx="529390" cy="300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1"/>
                  </a:solidFill>
                  <a:latin typeface="Arial" panose="020B0604020202020204" pitchFamily="34" charset="0"/>
                  <a:cs typeface="Arial" panose="020B0604020202020204" pitchFamily="34" charset="0"/>
                </a:rPr>
                <a:t>CB</a:t>
              </a:r>
              <a:endParaRPr lang="en-US">
                <a:latin typeface="Arial" panose="020B0604020202020204" pitchFamily="34" charset="0"/>
                <a:cs typeface="Arial" panose="020B0604020202020204" pitchFamily="34" charset="0"/>
              </a:endParaRPr>
            </a:p>
          </p:txBody>
        </p:sp>
        <p:sp>
          <p:nvSpPr>
            <p:cNvPr id="34" name="Lightning Bolt 33">
              <a:extLst>
                <a:ext uri="{FF2B5EF4-FFF2-40B4-BE49-F238E27FC236}">
                  <a16:creationId xmlns:a16="http://schemas.microsoft.com/office/drawing/2014/main" id="{23EF540B-414F-79C2-C5C8-CE338D2C710E}"/>
                </a:ext>
              </a:extLst>
            </p:cNvPr>
            <p:cNvSpPr/>
            <p:nvPr/>
          </p:nvSpPr>
          <p:spPr>
            <a:xfrm>
              <a:off x="1841399" y="1773874"/>
              <a:ext cx="299357" cy="217714"/>
            </a:xfrm>
            <a:prstGeom prst="lightningBolt">
              <a:avLst/>
            </a:prstGeom>
            <a:solidFill>
              <a:srgbClr val="FFFF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B1BBB48-6A60-77C1-D80D-B2570CBBB9F1}"/>
                </a:ext>
              </a:extLst>
            </p:cNvPr>
            <p:cNvSpPr txBox="1"/>
            <p:nvPr/>
          </p:nvSpPr>
          <p:spPr>
            <a:xfrm>
              <a:off x="1428411" y="2808123"/>
              <a:ext cx="529390" cy="300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Arial" panose="020B0604020202020204" pitchFamily="34" charset="0"/>
                  <a:cs typeface="Arial" panose="020B0604020202020204" pitchFamily="34" charset="0"/>
                </a:rPr>
                <a:t>VB</a:t>
              </a:r>
            </a:p>
          </p:txBody>
        </p:sp>
      </p:grpSp>
      <p:sp>
        <p:nvSpPr>
          <p:cNvPr id="37" name="Espace réservé de la date 2">
            <a:extLst>
              <a:ext uri="{FF2B5EF4-FFF2-40B4-BE49-F238E27FC236}">
                <a16:creationId xmlns:a16="http://schemas.microsoft.com/office/drawing/2014/main" id="{D3D28B3F-E0D6-DF6B-0B01-7E608690A6A3}"/>
              </a:ext>
            </a:extLst>
          </p:cNvPr>
          <p:cNvSpPr>
            <a:spLocks noGrp="1"/>
          </p:cNvSpPr>
          <p:nvPr>
            <p:ph type="dt" sz="half" idx="10"/>
          </p:nvPr>
        </p:nvSpPr>
        <p:spPr>
          <a:xfrm rot="16200000">
            <a:off x="-1221413" y="2778452"/>
            <a:ext cx="3341052" cy="911524"/>
          </a:xfrm>
        </p:spPr>
        <p:txBody>
          <a:bodyPr/>
          <a:lstStyle/>
          <a:p>
            <a:r>
              <a:rPr lang="en-US"/>
              <a:t>FREE-ELECTRON MODEL</a:t>
            </a:r>
          </a:p>
        </p:txBody>
      </p:sp>
      <p:sp>
        <p:nvSpPr>
          <p:cNvPr id="40" name="TextBox 39">
            <a:extLst>
              <a:ext uri="{FF2B5EF4-FFF2-40B4-BE49-F238E27FC236}">
                <a16:creationId xmlns:a16="http://schemas.microsoft.com/office/drawing/2014/main" id="{A300C79C-9545-D3F0-9AE6-A6C928B95336}"/>
              </a:ext>
            </a:extLst>
          </p:cNvPr>
          <p:cNvSpPr txBox="1"/>
          <p:nvPr/>
        </p:nvSpPr>
        <p:spPr>
          <a:xfrm>
            <a:off x="818124" y="3101673"/>
            <a:ext cx="2082800" cy="276999"/>
          </a:xfrm>
          <a:prstGeom prst="rect">
            <a:avLst/>
          </a:prstGeom>
          <a:noFill/>
        </p:spPr>
        <p:txBody>
          <a:bodyPr wrap="square" rtlCol="0">
            <a:spAutoFit/>
          </a:bodyPr>
          <a:lstStyle/>
          <a:p>
            <a:pPr algn="ctr"/>
            <a:r>
              <a:rPr lang="en-GB" sz="1200"/>
              <a:t>Low-temperature regime</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52E85347-9B95-62CC-4B50-9D913366E39E}"/>
                  </a:ext>
                </a:extLst>
              </p:cNvPr>
              <p:cNvSpPr txBox="1"/>
              <p:nvPr/>
            </p:nvSpPr>
            <p:spPr>
              <a:xfrm>
                <a:off x="1309438" y="3366511"/>
                <a:ext cx="1100173"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𝜖</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𝜖</m:t>
                          </m:r>
                        </m:e>
                        <m:sub>
                          <m:r>
                            <a:rPr lang="en-US" sz="1400" b="0" i="1" smtClean="0">
                              <a:latin typeface="Cambria Math" panose="02040503050406030204" pitchFamily="18" charset="0"/>
                            </a:rPr>
                            <m:t>𝐹</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𝐵</m:t>
                          </m:r>
                        </m:sub>
                      </m:sSub>
                      <m:r>
                        <a:rPr lang="en-US" sz="1400" b="0" i="1" smtClean="0">
                          <a:latin typeface="Cambria Math" panose="02040503050406030204" pitchFamily="18" charset="0"/>
                        </a:rPr>
                        <m:t>𝑇</m:t>
                      </m:r>
                    </m:oMath>
                  </m:oMathPara>
                </a14:m>
                <a:endParaRPr lang="en-GB" sz="1400"/>
              </a:p>
            </p:txBody>
          </p:sp>
        </mc:Choice>
        <mc:Fallback xmlns="">
          <p:sp>
            <p:nvSpPr>
              <p:cNvPr id="41" name="TextBox 40">
                <a:extLst>
                  <a:ext uri="{FF2B5EF4-FFF2-40B4-BE49-F238E27FC236}">
                    <a16:creationId xmlns:a16="http://schemas.microsoft.com/office/drawing/2014/main" id="{52E85347-9B95-62CC-4B50-9D913366E39E}"/>
                  </a:ext>
                </a:extLst>
              </p:cNvPr>
              <p:cNvSpPr txBox="1">
                <a:spLocks noRot="1" noChangeAspect="1" noMove="1" noResize="1" noEditPoints="1" noAdjustHandles="1" noChangeArrowheads="1" noChangeShapeType="1" noTextEdit="1"/>
              </p:cNvSpPr>
              <p:nvPr/>
            </p:nvSpPr>
            <p:spPr>
              <a:xfrm>
                <a:off x="1309438" y="3366511"/>
                <a:ext cx="1100173" cy="215444"/>
              </a:xfrm>
              <a:prstGeom prst="rect">
                <a:avLst/>
              </a:prstGeom>
              <a:blipFill>
                <a:blip r:embed="rId3"/>
                <a:stretch>
                  <a:fillRect l="-1667" r="-2222" b="-13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2F14B618-D426-86B4-5C69-A7B3E5EF3502}"/>
                  </a:ext>
                </a:extLst>
              </p:cNvPr>
              <p:cNvSpPr txBox="1"/>
              <p:nvPr/>
            </p:nvSpPr>
            <p:spPr>
              <a:xfrm>
                <a:off x="1250191" y="3851945"/>
                <a:ext cx="1218667" cy="4685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𝜖</m:t>
                          </m:r>
                        </m:e>
                        <m:sub>
                          <m:r>
                            <a:rPr lang="en-US" sz="1400" b="0" i="1" smtClean="0">
                              <a:latin typeface="Cambria Math" panose="02040503050406030204" pitchFamily="18" charset="0"/>
                            </a:rPr>
                            <m:t>𝑐</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𝐸</m:t>
                          </m:r>
                        </m:e>
                        <m:sub>
                          <m:r>
                            <a:rPr lang="en-US" sz="1400" b="0" i="1" smtClean="0">
                              <a:latin typeface="Cambria Math" panose="02040503050406030204" pitchFamily="18" charset="0"/>
                            </a:rPr>
                            <m:t>𝑐</m:t>
                          </m:r>
                        </m:sub>
                      </m:sSub>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ℏ</m:t>
                              </m:r>
                            </m:e>
                            <m:sup>
                              <m:r>
                                <a:rPr lang="en-US" sz="1400" b="0" i="1" smtClean="0">
                                  <a:latin typeface="Cambria Math" panose="02040503050406030204" pitchFamily="18" charset="0"/>
                                </a:rPr>
                                <m:t>2</m:t>
                              </m:r>
                            </m:sup>
                          </m:sSup>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𝑘</m:t>
                              </m:r>
                            </m:e>
                            <m:sup>
                              <m:r>
                                <a:rPr lang="en-US" sz="1400" b="0" i="1" smtClean="0">
                                  <a:latin typeface="Cambria Math" panose="02040503050406030204" pitchFamily="18" charset="0"/>
                                </a:rPr>
                                <m:t>2</m:t>
                              </m:r>
                            </m:sup>
                          </m:sSup>
                        </m:num>
                        <m:den>
                          <m:r>
                            <a:rPr lang="en-US" sz="1400" b="0" i="1" smtClean="0">
                              <a:latin typeface="Cambria Math" panose="02040503050406030204" pitchFamily="18" charset="0"/>
                            </a:rPr>
                            <m:t>2</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𝑚</m:t>
                              </m:r>
                            </m:e>
                            <m:sub>
                              <m:r>
                                <a:rPr lang="en-US" sz="1400" b="0" i="1" smtClean="0">
                                  <a:latin typeface="Cambria Math" panose="02040503050406030204" pitchFamily="18" charset="0"/>
                                </a:rPr>
                                <m:t>𝑒</m:t>
                              </m:r>
                            </m:sub>
                          </m:sSub>
                        </m:den>
                      </m:f>
                    </m:oMath>
                  </m:oMathPara>
                </a14:m>
                <a:endParaRPr lang="en-GB" sz="1400"/>
              </a:p>
            </p:txBody>
          </p:sp>
        </mc:Choice>
        <mc:Fallback xmlns="">
          <p:sp>
            <p:nvSpPr>
              <p:cNvPr id="43" name="TextBox 42">
                <a:extLst>
                  <a:ext uri="{FF2B5EF4-FFF2-40B4-BE49-F238E27FC236}">
                    <a16:creationId xmlns:a16="http://schemas.microsoft.com/office/drawing/2014/main" id="{2F14B618-D426-86B4-5C69-A7B3E5EF3502}"/>
                  </a:ext>
                </a:extLst>
              </p:cNvPr>
              <p:cNvSpPr txBox="1">
                <a:spLocks noRot="1" noChangeAspect="1" noMove="1" noResize="1" noEditPoints="1" noAdjustHandles="1" noChangeArrowheads="1" noChangeShapeType="1" noTextEdit="1"/>
              </p:cNvSpPr>
              <p:nvPr/>
            </p:nvSpPr>
            <p:spPr>
              <a:xfrm>
                <a:off x="1250191" y="3851945"/>
                <a:ext cx="1218667" cy="46859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144C7639-FF80-4681-C2A3-DF24D071B6E6}"/>
                  </a:ext>
                </a:extLst>
              </p:cNvPr>
              <p:cNvSpPr txBox="1"/>
              <p:nvPr/>
            </p:nvSpPr>
            <p:spPr>
              <a:xfrm>
                <a:off x="1243009" y="4487361"/>
                <a:ext cx="1233030" cy="4685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𝜖</m:t>
                          </m:r>
                        </m:e>
                        <m:sub>
                          <m:r>
                            <a:rPr lang="en-US" sz="1400" b="0" i="1" smtClean="0">
                              <a:latin typeface="Cambria Math" panose="02040503050406030204" pitchFamily="18" charset="0"/>
                            </a:rPr>
                            <m:t>𝑣</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𝐸</m:t>
                          </m:r>
                        </m:e>
                        <m:sub>
                          <m:r>
                            <a:rPr lang="en-US" sz="1400" b="0" i="1" smtClean="0">
                              <a:latin typeface="Cambria Math" panose="02040503050406030204" pitchFamily="18" charset="0"/>
                            </a:rPr>
                            <m:t>𝑣</m:t>
                          </m:r>
                        </m:sub>
                      </m:sSub>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ℏ</m:t>
                              </m:r>
                            </m:e>
                            <m:sup>
                              <m:r>
                                <a:rPr lang="en-US" sz="1400" b="0" i="1" smtClean="0">
                                  <a:latin typeface="Cambria Math" panose="02040503050406030204" pitchFamily="18" charset="0"/>
                                </a:rPr>
                                <m:t>2</m:t>
                              </m:r>
                            </m:sup>
                          </m:sSup>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𝑘</m:t>
                              </m:r>
                            </m:e>
                            <m:sup>
                              <m:r>
                                <a:rPr lang="en-US" sz="1400" b="0" i="1" smtClean="0">
                                  <a:latin typeface="Cambria Math" panose="02040503050406030204" pitchFamily="18" charset="0"/>
                                </a:rPr>
                                <m:t>2</m:t>
                              </m:r>
                            </m:sup>
                          </m:sSup>
                        </m:num>
                        <m:den>
                          <m:r>
                            <a:rPr lang="en-US" sz="1400" b="0" i="1" smtClean="0">
                              <a:latin typeface="Cambria Math" panose="02040503050406030204" pitchFamily="18" charset="0"/>
                            </a:rPr>
                            <m:t>2</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𝑚</m:t>
                              </m:r>
                            </m:e>
                            <m:sub>
                              <m:r>
                                <a:rPr lang="en-US" sz="1400" b="0" i="1" smtClean="0">
                                  <a:latin typeface="Cambria Math" panose="02040503050406030204" pitchFamily="18" charset="0"/>
                                </a:rPr>
                                <m:t>h</m:t>
                              </m:r>
                            </m:sub>
                          </m:sSub>
                        </m:den>
                      </m:f>
                    </m:oMath>
                  </m:oMathPara>
                </a14:m>
                <a:endParaRPr lang="en-GB" sz="1400"/>
              </a:p>
            </p:txBody>
          </p:sp>
        </mc:Choice>
        <mc:Fallback xmlns="">
          <p:sp>
            <p:nvSpPr>
              <p:cNvPr id="49" name="TextBox 48">
                <a:extLst>
                  <a:ext uri="{FF2B5EF4-FFF2-40B4-BE49-F238E27FC236}">
                    <a16:creationId xmlns:a16="http://schemas.microsoft.com/office/drawing/2014/main" id="{144C7639-FF80-4681-C2A3-DF24D071B6E6}"/>
                  </a:ext>
                </a:extLst>
              </p:cNvPr>
              <p:cNvSpPr txBox="1">
                <a:spLocks noRot="1" noChangeAspect="1" noMove="1" noResize="1" noEditPoints="1" noAdjustHandles="1" noChangeArrowheads="1" noChangeShapeType="1" noTextEdit="1"/>
              </p:cNvSpPr>
              <p:nvPr/>
            </p:nvSpPr>
            <p:spPr>
              <a:xfrm>
                <a:off x="1243009" y="4487361"/>
                <a:ext cx="1233030" cy="46859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73118E29-0A7D-A63A-7007-0412572FCFA3}"/>
                  </a:ext>
                </a:extLst>
              </p:cNvPr>
              <p:cNvSpPr txBox="1"/>
              <p:nvPr/>
            </p:nvSpPr>
            <p:spPr>
              <a:xfrm>
                <a:off x="3025498" y="695295"/>
                <a:ext cx="2866936" cy="528414"/>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𝑔</m:t>
                          </m:r>
                        </m:e>
                        <m:sub>
                          <m:r>
                            <a:rPr lang="en-US" sz="1400" b="0" i="1" smtClean="0">
                              <a:latin typeface="Cambria Math" panose="02040503050406030204" pitchFamily="18" charset="0"/>
                            </a:rPr>
                            <m:t>𝑒</m:t>
                          </m:r>
                        </m:sub>
                      </m:sSub>
                      <m:d>
                        <m:dPr>
                          <m:ctrlPr>
                            <a:rPr lang="en-US" sz="1400" b="0" i="1" smtClean="0">
                              <a:latin typeface="Cambria Math" panose="02040503050406030204" pitchFamily="18" charset="0"/>
                            </a:rPr>
                          </m:ctrlPr>
                        </m:dPr>
                        <m:e>
                          <m:r>
                            <a:rPr lang="en-US" sz="1400" i="1" smtClean="0">
                              <a:latin typeface="Cambria Math" panose="02040503050406030204" pitchFamily="18" charset="0"/>
                            </a:rPr>
                            <m:t>𝜖</m:t>
                          </m:r>
                        </m:e>
                      </m:d>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𝑉</m:t>
                          </m:r>
                        </m:num>
                        <m:den>
                          <m:r>
                            <a:rPr lang="en-US" sz="1400" b="0" i="1" smtClean="0">
                              <a:latin typeface="Cambria Math" panose="02040503050406030204" pitchFamily="18" charset="0"/>
                            </a:rPr>
                            <m:t>2</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𝜋</m:t>
                              </m:r>
                            </m:e>
                            <m:sup>
                              <m:r>
                                <a:rPr lang="en-US" sz="1400" b="0" i="1" smtClean="0">
                                  <a:latin typeface="Cambria Math" panose="02040503050406030204" pitchFamily="18" charset="0"/>
                                </a:rPr>
                                <m:t>2</m:t>
                              </m:r>
                            </m:sup>
                          </m:sSup>
                        </m:den>
                      </m:f>
                      <m:sSup>
                        <m:sSupPr>
                          <m:ctrlPr>
                            <a:rPr lang="en-US" sz="1400" b="0" i="1" smtClean="0">
                              <a:latin typeface="Cambria Math" panose="02040503050406030204" pitchFamily="18" charset="0"/>
                            </a:rPr>
                          </m:ctrlPr>
                        </m:sSupPr>
                        <m:e>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2</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𝑚</m:t>
                                      </m:r>
                                    </m:e>
                                    <m:sub>
                                      <m:r>
                                        <a:rPr lang="en-US" sz="1400" b="0" i="1" smtClean="0">
                                          <a:latin typeface="Cambria Math" panose="02040503050406030204" pitchFamily="18" charset="0"/>
                                        </a:rPr>
                                        <m:t>𝑒</m:t>
                                      </m:r>
                                    </m:sub>
                                  </m:sSub>
                                </m:num>
                                <m:den>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ℏ</m:t>
                                      </m:r>
                                    </m:e>
                                    <m:sup>
                                      <m:r>
                                        <a:rPr lang="en-US" sz="1400" b="0" i="1" smtClean="0">
                                          <a:latin typeface="Cambria Math" panose="02040503050406030204" pitchFamily="18" charset="0"/>
                                        </a:rPr>
                                        <m:t>2</m:t>
                                      </m:r>
                                    </m:sup>
                                  </m:sSup>
                                </m:den>
                              </m:f>
                            </m:e>
                          </m:d>
                        </m:e>
                        <m:sup>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3</m:t>
                              </m:r>
                            </m:num>
                            <m:den>
                              <m:r>
                                <a:rPr lang="en-US" sz="1400" b="0" i="1" smtClean="0">
                                  <a:latin typeface="Cambria Math" panose="02040503050406030204" pitchFamily="18" charset="0"/>
                                </a:rPr>
                                <m:t>2</m:t>
                              </m:r>
                            </m:den>
                          </m:f>
                        </m:sup>
                      </m:sSup>
                      <m:rad>
                        <m:radPr>
                          <m:degHide m:val="on"/>
                          <m:ctrlPr>
                            <a:rPr lang="en-US" sz="1400" b="0" i="1" smtClean="0">
                              <a:latin typeface="Cambria Math" panose="02040503050406030204" pitchFamily="18" charset="0"/>
                            </a:rPr>
                          </m:ctrlPr>
                        </m:radPr>
                        <m:deg/>
                        <m:e>
                          <m:r>
                            <a:rPr lang="en-US" sz="1400" i="1">
                              <a:latin typeface="Cambria Math" panose="02040503050406030204" pitchFamily="18" charset="0"/>
                            </a:rPr>
                            <m:t>𝜖</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𝐸</m:t>
                              </m:r>
                            </m:e>
                            <m:sub>
                              <m:r>
                                <a:rPr lang="en-US" sz="1400" b="0" i="1" smtClean="0">
                                  <a:latin typeface="Cambria Math" panose="02040503050406030204" pitchFamily="18" charset="0"/>
                                </a:rPr>
                                <m:t>𝑐</m:t>
                              </m:r>
                            </m:sub>
                          </m:sSub>
                        </m:e>
                      </m:rad>
                    </m:oMath>
                  </m:oMathPara>
                </a14:m>
                <a:endParaRPr lang="en-US" sz="1400"/>
              </a:p>
            </p:txBody>
          </p:sp>
        </mc:Choice>
        <mc:Fallback xmlns="">
          <p:sp>
            <p:nvSpPr>
              <p:cNvPr id="54" name="TextBox 53">
                <a:extLst>
                  <a:ext uri="{FF2B5EF4-FFF2-40B4-BE49-F238E27FC236}">
                    <a16:creationId xmlns:a16="http://schemas.microsoft.com/office/drawing/2014/main" id="{73118E29-0A7D-A63A-7007-0412572FCFA3}"/>
                  </a:ext>
                </a:extLst>
              </p:cNvPr>
              <p:cNvSpPr txBox="1">
                <a:spLocks noRot="1" noChangeAspect="1" noMove="1" noResize="1" noEditPoints="1" noAdjustHandles="1" noChangeArrowheads="1" noChangeShapeType="1" noTextEdit="1"/>
              </p:cNvSpPr>
              <p:nvPr/>
            </p:nvSpPr>
            <p:spPr>
              <a:xfrm>
                <a:off x="3025498" y="695295"/>
                <a:ext cx="2866936" cy="528414"/>
              </a:xfrm>
              <a:prstGeom prst="rect">
                <a:avLst/>
              </a:prstGeom>
              <a:blipFill>
                <a:blip r:embed="rId6"/>
                <a:stretch>
                  <a:fillRect b="-126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F226D8CB-D1A9-3587-9FF9-BB329F4DB0CC}"/>
                  </a:ext>
                </a:extLst>
              </p:cNvPr>
              <p:cNvSpPr txBox="1"/>
              <p:nvPr/>
            </p:nvSpPr>
            <p:spPr>
              <a:xfrm>
                <a:off x="5934031" y="695295"/>
                <a:ext cx="2866936" cy="528414"/>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𝑔</m:t>
                          </m:r>
                        </m:e>
                        <m:sub>
                          <m:r>
                            <a:rPr lang="en-US" sz="1400" b="0" i="1" smtClean="0">
                              <a:latin typeface="Cambria Math" panose="02040503050406030204" pitchFamily="18" charset="0"/>
                            </a:rPr>
                            <m:t>h</m:t>
                          </m:r>
                        </m:sub>
                      </m:sSub>
                      <m:d>
                        <m:dPr>
                          <m:ctrlPr>
                            <a:rPr lang="en-US" sz="1400" b="0" i="1" smtClean="0">
                              <a:latin typeface="Cambria Math" panose="02040503050406030204" pitchFamily="18" charset="0"/>
                            </a:rPr>
                          </m:ctrlPr>
                        </m:dPr>
                        <m:e>
                          <m:r>
                            <a:rPr lang="en-US" sz="1400" i="1" smtClean="0">
                              <a:latin typeface="Cambria Math" panose="02040503050406030204" pitchFamily="18" charset="0"/>
                            </a:rPr>
                            <m:t>𝜖</m:t>
                          </m:r>
                        </m:e>
                      </m:d>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𝑉</m:t>
                          </m:r>
                        </m:num>
                        <m:den>
                          <m:r>
                            <a:rPr lang="en-US" sz="1400" b="0" i="1" smtClean="0">
                              <a:latin typeface="Cambria Math" panose="02040503050406030204" pitchFamily="18" charset="0"/>
                            </a:rPr>
                            <m:t>2</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𝜋</m:t>
                              </m:r>
                            </m:e>
                            <m:sup>
                              <m:r>
                                <a:rPr lang="en-US" sz="1400" b="0" i="1" smtClean="0">
                                  <a:latin typeface="Cambria Math" panose="02040503050406030204" pitchFamily="18" charset="0"/>
                                </a:rPr>
                                <m:t>2</m:t>
                              </m:r>
                            </m:sup>
                          </m:sSup>
                        </m:den>
                      </m:f>
                      <m:sSup>
                        <m:sSupPr>
                          <m:ctrlPr>
                            <a:rPr lang="en-US" sz="1400" b="0" i="1" smtClean="0">
                              <a:latin typeface="Cambria Math" panose="02040503050406030204" pitchFamily="18" charset="0"/>
                            </a:rPr>
                          </m:ctrlPr>
                        </m:sSupPr>
                        <m:e>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2</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𝑚</m:t>
                                      </m:r>
                                    </m:e>
                                    <m:sub>
                                      <m:r>
                                        <a:rPr lang="en-US" sz="1400" b="0" i="1" smtClean="0">
                                          <a:latin typeface="Cambria Math" panose="02040503050406030204" pitchFamily="18" charset="0"/>
                                        </a:rPr>
                                        <m:t>h</m:t>
                                      </m:r>
                                    </m:sub>
                                  </m:sSub>
                                </m:num>
                                <m:den>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ℏ</m:t>
                                      </m:r>
                                    </m:e>
                                    <m:sup>
                                      <m:r>
                                        <a:rPr lang="en-US" sz="1400" b="0" i="1" smtClean="0">
                                          <a:latin typeface="Cambria Math" panose="02040503050406030204" pitchFamily="18" charset="0"/>
                                        </a:rPr>
                                        <m:t>2</m:t>
                                      </m:r>
                                    </m:sup>
                                  </m:sSup>
                                </m:den>
                              </m:f>
                            </m:e>
                          </m:d>
                        </m:e>
                        <m:sup>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3</m:t>
                              </m:r>
                            </m:num>
                            <m:den>
                              <m:r>
                                <a:rPr lang="en-US" sz="1400" b="0" i="1" smtClean="0">
                                  <a:latin typeface="Cambria Math" panose="02040503050406030204" pitchFamily="18" charset="0"/>
                                </a:rPr>
                                <m:t>2</m:t>
                              </m:r>
                            </m:den>
                          </m:f>
                        </m:sup>
                      </m:sSup>
                      <m:rad>
                        <m:radPr>
                          <m:degHide m:val="on"/>
                          <m:ctrlPr>
                            <a:rPr lang="en-US" sz="1400" b="0" i="1" smtClean="0">
                              <a:latin typeface="Cambria Math" panose="02040503050406030204" pitchFamily="18" charset="0"/>
                            </a:rPr>
                          </m:ctrlPr>
                        </m:radPr>
                        <m:deg/>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𝐸</m:t>
                              </m:r>
                            </m:e>
                            <m:sub>
                              <m:r>
                                <a:rPr lang="en-US" sz="1400" b="0" i="1" smtClean="0">
                                  <a:latin typeface="Cambria Math" panose="02040503050406030204" pitchFamily="18" charset="0"/>
                                </a:rPr>
                                <m:t>𝑣</m:t>
                              </m:r>
                            </m:sub>
                          </m:sSub>
                          <m:r>
                            <a:rPr lang="en-US" sz="1400" b="0" i="1" smtClean="0">
                              <a:latin typeface="Cambria Math" panose="02040503050406030204" pitchFamily="18" charset="0"/>
                            </a:rPr>
                            <m:t>−</m:t>
                          </m:r>
                          <m:r>
                            <a:rPr lang="en-US" sz="1400" b="0" i="1" smtClean="0">
                              <a:latin typeface="Cambria Math" panose="02040503050406030204" pitchFamily="18" charset="0"/>
                            </a:rPr>
                            <m:t>𝜖</m:t>
                          </m:r>
                        </m:e>
                      </m:rad>
                    </m:oMath>
                  </m:oMathPara>
                </a14:m>
                <a:endParaRPr lang="en-US" sz="1400"/>
              </a:p>
            </p:txBody>
          </p:sp>
        </mc:Choice>
        <mc:Fallback xmlns="">
          <p:sp>
            <p:nvSpPr>
              <p:cNvPr id="55" name="TextBox 54">
                <a:extLst>
                  <a:ext uri="{FF2B5EF4-FFF2-40B4-BE49-F238E27FC236}">
                    <a16:creationId xmlns:a16="http://schemas.microsoft.com/office/drawing/2014/main" id="{F226D8CB-D1A9-3587-9FF9-BB329F4DB0CC}"/>
                  </a:ext>
                </a:extLst>
              </p:cNvPr>
              <p:cNvSpPr txBox="1">
                <a:spLocks noRot="1" noChangeAspect="1" noMove="1" noResize="1" noEditPoints="1" noAdjustHandles="1" noChangeArrowheads="1" noChangeShapeType="1" noTextEdit="1"/>
              </p:cNvSpPr>
              <p:nvPr/>
            </p:nvSpPr>
            <p:spPr>
              <a:xfrm>
                <a:off x="5934031" y="695295"/>
                <a:ext cx="2866936" cy="528414"/>
              </a:xfrm>
              <a:prstGeom prst="rect">
                <a:avLst/>
              </a:prstGeom>
              <a:blipFill>
                <a:blip r:embed="rId7"/>
                <a:stretch>
                  <a:fillRect b="-126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3450FB07-80BD-D388-28F5-EA2177216006}"/>
                  </a:ext>
                </a:extLst>
              </p:cNvPr>
              <p:cNvSpPr txBox="1"/>
              <p:nvPr/>
            </p:nvSpPr>
            <p:spPr>
              <a:xfrm>
                <a:off x="2751082" y="1938712"/>
                <a:ext cx="3458022" cy="500715"/>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sz="1400" b="0" i="1" smtClean="0">
                          <a:latin typeface="Cambria Math" panose="02040503050406030204" pitchFamily="18" charset="0"/>
                        </a:rPr>
                        <m:t>𝑛</m:t>
                      </m:r>
                      <m:r>
                        <a:rPr lang="en-US" sz="1400" b="0" i="1" smtClean="0">
                          <a:latin typeface="Cambria Math" panose="02040503050406030204" pitchFamily="18" charset="0"/>
                        </a:rPr>
                        <m:t>=</m:t>
                      </m:r>
                      <m:nary>
                        <m:naryPr>
                          <m:ctrlPr>
                            <a:rPr lang="en-US" sz="1400" b="0" i="1" smtClean="0">
                              <a:latin typeface="Cambria Math" panose="02040503050406030204" pitchFamily="18" charset="0"/>
                            </a:rPr>
                          </m:ctrlPr>
                        </m:naryPr>
                        <m:sub>
                          <m:sSub>
                            <m:sSubPr>
                              <m:ctrlPr>
                                <a:rPr lang="en-US" sz="1400" b="0" i="1" smtClean="0">
                                  <a:latin typeface="Cambria Math" panose="02040503050406030204" pitchFamily="18" charset="0"/>
                                </a:rPr>
                              </m:ctrlPr>
                            </m:sSubPr>
                            <m:e>
                              <m:r>
                                <m:rPr>
                                  <m:brk m:alnAt="23"/>
                                </m:rPr>
                                <a:rPr lang="en-US" sz="1400" b="0" i="1" smtClean="0">
                                  <a:latin typeface="Cambria Math" panose="02040503050406030204" pitchFamily="18" charset="0"/>
                                </a:rPr>
                                <m:t>𝐸</m:t>
                              </m:r>
                            </m:e>
                            <m:sub>
                              <m:r>
                                <m:rPr>
                                  <m:brk m:alnAt="23"/>
                                </m:rPr>
                                <a:rPr lang="en-US" sz="1400" b="0" i="1" smtClean="0">
                                  <a:latin typeface="Cambria Math" panose="02040503050406030204" pitchFamily="18" charset="0"/>
                                </a:rPr>
                                <m:t>𝑐</m:t>
                              </m:r>
                            </m:sub>
                          </m:sSub>
                        </m:sub>
                        <m:sup>
                          <m:r>
                            <a:rPr lang="en-US" sz="1400" i="1">
                              <a:latin typeface="Cambria Math" panose="02040503050406030204" pitchFamily="18" charset="0"/>
                              <a:ea typeface="Cambria Math" panose="02040503050406030204" pitchFamily="18" charset="0"/>
                            </a:rPr>
                            <m:t>∞</m:t>
                          </m:r>
                        </m:sup>
                        <m:e>
                          <m:sSub>
                            <m:sSubPr>
                              <m:ctrlPr>
                                <a:rPr lang="en-US" sz="1400" i="1">
                                  <a:latin typeface="Cambria Math" panose="02040503050406030204" pitchFamily="18" charset="0"/>
                                </a:rPr>
                              </m:ctrlPr>
                            </m:sSubPr>
                            <m:e>
                              <m:r>
                                <a:rPr lang="en-US" sz="1400" i="1">
                                  <a:latin typeface="Cambria Math" panose="02040503050406030204" pitchFamily="18" charset="0"/>
                                </a:rPr>
                                <m:t>𝑔</m:t>
                              </m:r>
                            </m:e>
                            <m:sub>
                              <m:r>
                                <a:rPr lang="en-US" sz="1400" i="1">
                                  <a:latin typeface="Cambria Math" panose="02040503050406030204" pitchFamily="18" charset="0"/>
                                </a:rPr>
                                <m:t>𝑒</m:t>
                              </m:r>
                            </m:sub>
                          </m:sSub>
                          <m:d>
                            <m:dPr>
                              <m:ctrlPr>
                                <a:rPr lang="en-US" sz="1400" i="1">
                                  <a:latin typeface="Cambria Math" panose="02040503050406030204" pitchFamily="18" charset="0"/>
                                </a:rPr>
                              </m:ctrlPr>
                            </m:dPr>
                            <m:e>
                              <m:r>
                                <a:rPr lang="en-US" sz="1400" i="1">
                                  <a:latin typeface="Cambria Math" panose="02040503050406030204" pitchFamily="18" charset="0"/>
                                </a:rPr>
                                <m:t>𝜖</m:t>
                              </m:r>
                            </m:e>
                          </m:d>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𝑛</m:t>
                              </m:r>
                            </m:e>
                            <m:sub>
                              <m:r>
                                <a:rPr lang="en-US" sz="1400" b="0" i="1" smtClean="0">
                                  <a:latin typeface="Cambria Math" panose="02040503050406030204" pitchFamily="18" charset="0"/>
                                </a:rPr>
                                <m:t>𝑒</m:t>
                              </m:r>
                            </m:sub>
                          </m:sSub>
                          <m:r>
                            <a:rPr lang="en-US" sz="1400" b="0" i="1" smtClean="0">
                              <a:latin typeface="Cambria Math" panose="02040503050406030204" pitchFamily="18" charset="0"/>
                            </a:rPr>
                            <m:t>(</m:t>
                          </m:r>
                          <m:r>
                            <a:rPr lang="en-US" sz="1400" b="0" i="1" smtClean="0">
                              <a:latin typeface="Cambria Math" panose="02040503050406030204" pitchFamily="18" charset="0"/>
                            </a:rPr>
                            <m:t>𝜖</m:t>
                          </m:r>
                          <m:r>
                            <a:rPr lang="en-US" sz="1400" b="0" i="1" smtClean="0">
                              <a:latin typeface="Cambria Math" panose="02040503050406030204" pitchFamily="18" charset="0"/>
                            </a:rPr>
                            <m:t>)=</m:t>
                          </m:r>
                        </m:e>
                      </m:nary>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𝑁</m:t>
                          </m:r>
                        </m:e>
                        <m:sub>
                          <m:r>
                            <a:rPr lang="en-US" sz="1400" b="0" i="1" smtClean="0">
                              <a:latin typeface="Cambria Math" panose="02040503050406030204" pitchFamily="18" charset="0"/>
                            </a:rPr>
                            <m:t>𝑐</m:t>
                          </m:r>
                        </m:sub>
                      </m:sSub>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𝑒</m:t>
                          </m:r>
                        </m:e>
                        <m:sup>
                          <m:f>
                            <m:fPr>
                              <m:ctrlPr>
                                <a:rPr lang="en-US" sz="1400" b="0" i="1" smtClean="0">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rPr>
                                    <m:t>𝜖</m:t>
                                  </m:r>
                                </m:e>
                                <m:sub>
                                  <m:r>
                                    <a:rPr lang="en-US" sz="1400" i="1">
                                      <a:latin typeface="Cambria Math" panose="02040503050406030204" pitchFamily="18" charset="0"/>
                                    </a:rPr>
                                    <m:t>𝐹</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𝐸</m:t>
                                  </m:r>
                                </m:e>
                                <m:sub>
                                  <m:r>
                                    <a:rPr lang="en-US" sz="1400" b="0" i="1" smtClean="0">
                                      <a:latin typeface="Cambria Math" panose="02040503050406030204" pitchFamily="18" charset="0"/>
                                    </a:rPr>
                                    <m:t>𝑐</m:t>
                                  </m:r>
                                </m:sub>
                              </m:sSub>
                            </m:num>
                            <m:den>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𝐵</m:t>
                                  </m:r>
                                </m:sub>
                              </m:sSub>
                              <m:r>
                                <a:rPr lang="en-US" sz="1400" b="0" i="1" smtClean="0">
                                  <a:latin typeface="Cambria Math" panose="02040503050406030204" pitchFamily="18" charset="0"/>
                                </a:rPr>
                                <m:t>𝑇</m:t>
                              </m:r>
                            </m:den>
                          </m:f>
                        </m:sup>
                      </m:sSup>
                    </m:oMath>
                  </m:oMathPara>
                </a14:m>
                <a:endParaRPr lang="en-US" sz="1400"/>
              </a:p>
            </p:txBody>
          </p:sp>
        </mc:Choice>
        <mc:Fallback xmlns="">
          <p:sp>
            <p:nvSpPr>
              <p:cNvPr id="56" name="TextBox 55">
                <a:extLst>
                  <a:ext uri="{FF2B5EF4-FFF2-40B4-BE49-F238E27FC236}">
                    <a16:creationId xmlns:a16="http://schemas.microsoft.com/office/drawing/2014/main" id="{3450FB07-80BD-D388-28F5-EA2177216006}"/>
                  </a:ext>
                </a:extLst>
              </p:cNvPr>
              <p:cNvSpPr txBox="1">
                <a:spLocks noRot="1" noChangeAspect="1" noMove="1" noResize="1" noEditPoints="1" noAdjustHandles="1" noChangeArrowheads="1" noChangeShapeType="1" noTextEdit="1"/>
              </p:cNvSpPr>
              <p:nvPr/>
            </p:nvSpPr>
            <p:spPr>
              <a:xfrm>
                <a:off x="2751082" y="1938712"/>
                <a:ext cx="3458022" cy="500715"/>
              </a:xfrm>
              <a:prstGeom prst="rect">
                <a:avLst/>
              </a:prstGeom>
              <a:blipFill>
                <a:blip r:embed="rId8"/>
                <a:stretch>
                  <a:fillRect t="-176829" b="-2536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28BFEBD2-5957-5EDE-6E87-93F8F9AA4A73}"/>
                  </a:ext>
                </a:extLst>
              </p:cNvPr>
              <p:cNvSpPr txBox="1"/>
              <p:nvPr/>
            </p:nvSpPr>
            <p:spPr>
              <a:xfrm>
                <a:off x="5602830" y="1947496"/>
                <a:ext cx="3458022" cy="483146"/>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sz="1400" b="0" i="1" smtClean="0">
                          <a:latin typeface="Cambria Math" panose="02040503050406030204" pitchFamily="18" charset="0"/>
                        </a:rPr>
                        <m:t>𝑝</m:t>
                      </m:r>
                      <m:r>
                        <a:rPr lang="en-US" sz="1400" b="0" i="1" smtClean="0">
                          <a:latin typeface="Cambria Math" panose="02040503050406030204" pitchFamily="18" charset="0"/>
                        </a:rPr>
                        <m:t>=</m:t>
                      </m:r>
                      <m:nary>
                        <m:naryPr>
                          <m:ctrlPr>
                            <a:rPr lang="en-US" sz="1400" b="0" i="1" smtClean="0">
                              <a:latin typeface="Cambria Math" panose="02040503050406030204" pitchFamily="18" charset="0"/>
                            </a:rPr>
                          </m:ctrlPr>
                        </m:naryPr>
                        <m:sub>
                          <m:r>
                            <m:rPr>
                              <m:brk m:alnAt="23"/>
                            </m:rPr>
                            <a:rPr lang="en-US" sz="1400" b="0" i="1" smtClean="0">
                              <a:latin typeface="Cambria Math" panose="02040503050406030204" pitchFamily="18" charset="0"/>
                            </a:rPr>
                            <m:t>−</m:t>
                          </m:r>
                          <m:r>
                            <a:rPr lang="en-US" sz="1400" i="1">
                              <a:latin typeface="Cambria Math" panose="02040503050406030204" pitchFamily="18" charset="0"/>
                              <a:ea typeface="Cambria Math" panose="02040503050406030204" pitchFamily="18" charset="0"/>
                            </a:rPr>
                            <m:t>∞</m:t>
                          </m:r>
                        </m:sub>
                        <m:sup>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𝐸</m:t>
                              </m:r>
                            </m:e>
                            <m:sub>
                              <m:r>
                                <a:rPr lang="en-US" sz="1400" b="0" i="1" smtClean="0">
                                  <a:latin typeface="Cambria Math" panose="02040503050406030204" pitchFamily="18" charset="0"/>
                                  <a:ea typeface="Cambria Math" panose="02040503050406030204" pitchFamily="18" charset="0"/>
                                </a:rPr>
                                <m:t>𝑣</m:t>
                              </m:r>
                            </m:sub>
                          </m:sSub>
                        </m:sup>
                        <m:e>
                          <m:sSub>
                            <m:sSubPr>
                              <m:ctrlPr>
                                <a:rPr lang="en-US" sz="1400" i="1">
                                  <a:latin typeface="Cambria Math" panose="02040503050406030204" pitchFamily="18" charset="0"/>
                                </a:rPr>
                              </m:ctrlPr>
                            </m:sSubPr>
                            <m:e>
                              <m:r>
                                <a:rPr lang="en-US" sz="1400" i="1">
                                  <a:latin typeface="Cambria Math" panose="02040503050406030204" pitchFamily="18" charset="0"/>
                                </a:rPr>
                                <m:t>𝑔</m:t>
                              </m:r>
                            </m:e>
                            <m:sub>
                              <m:r>
                                <a:rPr lang="en-US" sz="1400" b="0" i="1" smtClean="0">
                                  <a:latin typeface="Cambria Math" panose="02040503050406030204" pitchFamily="18" charset="0"/>
                                </a:rPr>
                                <m:t>h</m:t>
                              </m:r>
                            </m:sub>
                          </m:sSub>
                          <m:d>
                            <m:dPr>
                              <m:ctrlPr>
                                <a:rPr lang="en-US" sz="1400" i="1">
                                  <a:latin typeface="Cambria Math" panose="02040503050406030204" pitchFamily="18" charset="0"/>
                                </a:rPr>
                              </m:ctrlPr>
                            </m:dPr>
                            <m:e>
                              <m:r>
                                <a:rPr lang="en-US" sz="1400" i="1">
                                  <a:latin typeface="Cambria Math" panose="02040503050406030204" pitchFamily="18" charset="0"/>
                                </a:rPr>
                                <m:t>𝜖</m:t>
                              </m:r>
                            </m:e>
                          </m:d>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𝑛</m:t>
                              </m:r>
                            </m:e>
                            <m:sub>
                              <m:r>
                                <a:rPr lang="en-US" sz="1400" b="0" i="1" smtClean="0">
                                  <a:latin typeface="Cambria Math" panose="02040503050406030204" pitchFamily="18" charset="0"/>
                                </a:rPr>
                                <m:t>h</m:t>
                              </m:r>
                            </m:sub>
                          </m:sSub>
                          <m:r>
                            <a:rPr lang="en-US" sz="1400" b="0" i="1" smtClean="0">
                              <a:latin typeface="Cambria Math" panose="02040503050406030204" pitchFamily="18" charset="0"/>
                            </a:rPr>
                            <m:t>(</m:t>
                          </m:r>
                          <m:r>
                            <a:rPr lang="en-US" sz="1400" b="0" i="1" smtClean="0">
                              <a:latin typeface="Cambria Math" panose="02040503050406030204" pitchFamily="18" charset="0"/>
                            </a:rPr>
                            <m:t>𝜖</m:t>
                          </m:r>
                          <m:r>
                            <a:rPr lang="en-US" sz="1400" b="0" i="1" smtClean="0">
                              <a:latin typeface="Cambria Math" panose="02040503050406030204" pitchFamily="18" charset="0"/>
                            </a:rPr>
                            <m:t>)=</m:t>
                          </m:r>
                        </m:e>
                      </m:nary>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𝑁</m:t>
                          </m:r>
                        </m:e>
                        <m:sub>
                          <m:r>
                            <a:rPr lang="en-US" sz="1400" b="0" i="1" smtClean="0">
                              <a:latin typeface="Cambria Math" panose="02040503050406030204" pitchFamily="18" charset="0"/>
                            </a:rPr>
                            <m:t>h</m:t>
                          </m:r>
                        </m:sub>
                      </m:sSub>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𝑒</m:t>
                          </m:r>
                        </m:e>
                        <m:sup>
                          <m:f>
                            <m:fPr>
                              <m:ctrlPr>
                                <a:rPr lang="en-US" sz="1400" b="0" i="1" smtClean="0">
                                  <a:latin typeface="Cambria Math" panose="02040503050406030204" pitchFamily="18" charset="0"/>
                                </a:rPr>
                              </m:ctrlPr>
                            </m:fPr>
                            <m:num>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𝐸</m:t>
                                  </m:r>
                                </m:e>
                                <m:sub>
                                  <m:r>
                                    <a:rPr lang="en-US" sz="1400" b="0" i="1" smtClean="0">
                                      <a:latin typeface="Cambria Math" panose="02040503050406030204" pitchFamily="18" charset="0"/>
                                    </a:rPr>
                                    <m:t>𝑣</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𝜖</m:t>
                                  </m:r>
                                </m:e>
                                <m:sub>
                                  <m:r>
                                    <a:rPr lang="en-US" sz="1400" b="0" i="1" smtClean="0">
                                      <a:latin typeface="Cambria Math" panose="02040503050406030204" pitchFamily="18" charset="0"/>
                                    </a:rPr>
                                    <m:t>𝐹</m:t>
                                  </m:r>
                                </m:sub>
                              </m:sSub>
                            </m:num>
                            <m:den>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𝐵</m:t>
                                  </m:r>
                                </m:sub>
                              </m:sSub>
                              <m:r>
                                <a:rPr lang="en-US" sz="1400" b="0" i="1" smtClean="0">
                                  <a:latin typeface="Cambria Math" panose="02040503050406030204" pitchFamily="18" charset="0"/>
                                </a:rPr>
                                <m:t>𝑇</m:t>
                              </m:r>
                            </m:den>
                          </m:f>
                        </m:sup>
                      </m:sSup>
                    </m:oMath>
                  </m:oMathPara>
                </a14:m>
                <a:endParaRPr lang="en-US" sz="1400"/>
              </a:p>
            </p:txBody>
          </p:sp>
        </mc:Choice>
        <mc:Fallback xmlns="">
          <p:sp>
            <p:nvSpPr>
              <p:cNvPr id="57" name="TextBox 56">
                <a:extLst>
                  <a:ext uri="{FF2B5EF4-FFF2-40B4-BE49-F238E27FC236}">
                    <a16:creationId xmlns:a16="http://schemas.microsoft.com/office/drawing/2014/main" id="{28BFEBD2-5957-5EDE-6E87-93F8F9AA4A73}"/>
                  </a:ext>
                </a:extLst>
              </p:cNvPr>
              <p:cNvSpPr txBox="1">
                <a:spLocks noRot="1" noChangeAspect="1" noMove="1" noResize="1" noEditPoints="1" noAdjustHandles="1" noChangeArrowheads="1" noChangeShapeType="1" noTextEdit="1"/>
              </p:cNvSpPr>
              <p:nvPr/>
            </p:nvSpPr>
            <p:spPr>
              <a:xfrm>
                <a:off x="5602830" y="1947496"/>
                <a:ext cx="3458022" cy="483146"/>
              </a:xfrm>
              <a:prstGeom prst="rect">
                <a:avLst/>
              </a:prstGeom>
              <a:blipFill>
                <a:blip r:embed="rId9"/>
                <a:stretch>
                  <a:fillRect/>
                </a:stretch>
              </a:blipFill>
            </p:spPr>
            <p:txBody>
              <a:bodyPr/>
              <a:lstStyle/>
              <a:p>
                <a:r>
                  <a:rPr lang="en-US">
                    <a:noFill/>
                  </a:rPr>
                  <a:t> </a:t>
                </a:r>
              </a:p>
            </p:txBody>
          </p:sp>
        </mc:Fallback>
      </mc:AlternateContent>
      <p:sp>
        <p:nvSpPr>
          <p:cNvPr id="58" name="TextBox 57">
            <a:extLst>
              <a:ext uri="{FF2B5EF4-FFF2-40B4-BE49-F238E27FC236}">
                <a16:creationId xmlns:a16="http://schemas.microsoft.com/office/drawing/2014/main" id="{8E8E3326-E7E3-A1DB-4589-5C31D7AC57B8}"/>
              </a:ext>
            </a:extLst>
          </p:cNvPr>
          <p:cNvSpPr txBox="1"/>
          <p:nvPr/>
        </p:nvSpPr>
        <p:spPr>
          <a:xfrm>
            <a:off x="3099229" y="1546233"/>
            <a:ext cx="2657006" cy="276999"/>
          </a:xfrm>
          <a:prstGeom prst="rect">
            <a:avLst/>
          </a:prstGeom>
          <a:noFill/>
        </p:spPr>
        <p:txBody>
          <a:bodyPr wrap="square" rtlCol="0">
            <a:spAutoFit/>
          </a:bodyPr>
          <a:lstStyle/>
          <a:p>
            <a:pPr algn="ctr"/>
            <a:r>
              <a:rPr lang="en-GB" sz="1200" b="1"/>
              <a:t>Carriers’ density at equilibrium: </a:t>
            </a: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C92F1797-17EC-CE7D-A8A7-82053B415EAF}"/>
                  </a:ext>
                </a:extLst>
              </p:cNvPr>
              <p:cNvSpPr txBox="1"/>
              <p:nvPr/>
            </p:nvSpPr>
            <p:spPr>
              <a:xfrm>
                <a:off x="3327009" y="2671046"/>
                <a:ext cx="2082800" cy="357021"/>
              </a:xfrm>
              <a:prstGeom prst="rect">
                <a:avLst/>
              </a:prstGeom>
              <a:noFill/>
            </p:spPr>
            <p:txBody>
              <a:bodyPr wrap="square" lIns="0" tIns="0" rIns="0" bIns="0" rtlCol="0">
                <a:spAutoFit/>
              </a:bodyPr>
              <a:lstStyle/>
              <a:p>
                <a14:m>
                  <m:oMath xmlns:m="http://schemas.openxmlformats.org/officeDocument/2006/math">
                    <m:r>
                      <a:rPr lang="en-US" sz="1400" b="0" i="1" smtClean="0">
                        <a:latin typeface="Cambria Math" panose="02040503050406030204" pitchFamily="18" charset="0"/>
                      </a:rPr>
                      <m:t>𝑛</m:t>
                    </m:r>
                    <m:r>
                      <a:rPr lang="en-US" sz="1400" b="0" i="1" smtClean="0">
                        <a:latin typeface="Cambria Math" panose="02040503050406030204" pitchFamily="18" charset="0"/>
                      </a:rPr>
                      <m:t>⋅</m:t>
                    </m:r>
                    <m:r>
                      <a:rPr lang="en-US" sz="1400" b="0" i="1" smtClean="0">
                        <a:latin typeface="Cambria Math" panose="02040503050406030204" pitchFamily="18" charset="0"/>
                      </a:rPr>
                      <m:t>𝑝</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𝑁</m:t>
                        </m:r>
                      </m:e>
                      <m:sub>
                        <m:r>
                          <a:rPr lang="en-US" sz="1400" b="0" i="1" smtClean="0">
                            <a:latin typeface="Cambria Math" panose="02040503050406030204" pitchFamily="18" charset="0"/>
                          </a:rPr>
                          <m:t>𝑐</m:t>
                        </m:r>
                      </m:sub>
                    </m:sSub>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𝑁</m:t>
                        </m:r>
                      </m:e>
                      <m:sub>
                        <m:r>
                          <a:rPr lang="en-US" sz="1400" b="0" i="1" smtClean="0">
                            <a:latin typeface="Cambria Math" panose="02040503050406030204" pitchFamily="18" charset="0"/>
                          </a:rPr>
                          <m:t>𝑣</m:t>
                        </m:r>
                      </m:sub>
                    </m:sSub>
                  </m:oMath>
                </a14:m>
                <a:r>
                  <a:rPr lang="en-US" sz="1400"/>
                  <a:t> </a:t>
                </a:r>
                <a14:m>
                  <m:oMath xmlns:m="http://schemas.openxmlformats.org/officeDocument/2006/math">
                    <m:sSup>
                      <m:sSupPr>
                        <m:ctrlPr>
                          <a:rPr lang="en-US" sz="1400" i="1">
                            <a:latin typeface="Cambria Math" panose="02040503050406030204" pitchFamily="18" charset="0"/>
                          </a:rPr>
                        </m:ctrlPr>
                      </m:sSupPr>
                      <m:e>
                        <m:r>
                          <a:rPr lang="en-US" sz="1400" i="1">
                            <a:latin typeface="Cambria Math" panose="02040503050406030204" pitchFamily="18" charset="0"/>
                          </a:rPr>
                          <m:t>𝑒</m:t>
                        </m:r>
                      </m:e>
                      <m:sup>
                        <m:f>
                          <m:fPr>
                            <m:ctrlPr>
                              <a:rPr lang="en-US" sz="1400" i="1">
                                <a:latin typeface="Cambria Math" panose="02040503050406030204" pitchFamily="18" charset="0"/>
                              </a:rPr>
                            </m:ctrlPr>
                          </m:fPr>
                          <m:num>
                            <m:r>
                              <a:rPr lang="en-US" sz="1400" b="0" i="1" smtClean="0">
                                <a:latin typeface="Cambria Math" panose="02040503050406030204" pitchFamily="18" charset="0"/>
                              </a:rPr>
                              <m:t>−</m:t>
                            </m:r>
                            <m:sSub>
                              <m:sSubPr>
                                <m:ctrlPr>
                                  <a:rPr lang="en-US" sz="1400" i="1">
                                    <a:latin typeface="Cambria Math" panose="02040503050406030204" pitchFamily="18" charset="0"/>
                                  </a:rPr>
                                </m:ctrlPr>
                              </m:sSubPr>
                              <m:e>
                                <m:r>
                                  <a:rPr lang="en-US" sz="1400" b="0" i="1" smtClean="0">
                                    <a:latin typeface="Cambria Math" panose="02040503050406030204" pitchFamily="18" charset="0"/>
                                  </a:rPr>
                                  <m:t>𝐸</m:t>
                                </m:r>
                              </m:e>
                              <m:sub>
                                <m:r>
                                  <a:rPr lang="en-US" sz="1400" b="0" i="1" smtClean="0">
                                    <a:latin typeface="Cambria Math" panose="02040503050406030204" pitchFamily="18" charset="0"/>
                                  </a:rPr>
                                  <m:t>𝑔</m:t>
                                </m:r>
                              </m:sub>
                            </m:sSub>
                          </m:num>
                          <m:den>
                            <m:sSub>
                              <m:sSubPr>
                                <m:ctrlPr>
                                  <a:rPr lang="en-US" sz="1400" i="1">
                                    <a:latin typeface="Cambria Math" panose="02040503050406030204" pitchFamily="18" charset="0"/>
                                  </a:rPr>
                                </m:ctrlPr>
                              </m:sSubPr>
                              <m:e>
                                <m:r>
                                  <a:rPr lang="en-US" sz="1400" i="1">
                                    <a:latin typeface="Cambria Math" panose="02040503050406030204" pitchFamily="18" charset="0"/>
                                  </a:rPr>
                                  <m:t>𝑘</m:t>
                                </m:r>
                              </m:e>
                              <m:sub>
                                <m:r>
                                  <a:rPr lang="en-US" sz="1400" i="1">
                                    <a:latin typeface="Cambria Math" panose="02040503050406030204" pitchFamily="18" charset="0"/>
                                  </a:rPr>
                                  <m:t>𝐵</m:t>
                                </m:r>
                              </m:sub>
                            </m:sSub>
                            <m:r>
                              <a:rPr lang="en-US" sz="1400" i="1">
                                <a:latin typeface="Cambria Math" panose="02040503050406030204" pitchFamily="18" charset="0"/>
                              </a:rPr>
                              <m:t>𝑇</m:t>
                            </m:r>
                          </m:den>
                        </m:f>
                      </m:sup>
                    </m:sSup>
                    <m:r>
                      <a:rPr lang="en-US" sz="1400" b="0" i="1" smtClean="0">
                        <a:latin typeface="Cambria Math" panose="02040503050406030204" pitchFamily="18" charset="0"/>
                      </a:rPr>
                      <m:t>=</m:t>
                    </m:r>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𝑛</m:t>
                        </m:r>
                      </m:e>
                      <m:sub>
                        <m:r>
                          <a:rPr lang="en-US" sz="1400" b="0" i="1" smtClean="0">
                            <a:latin typeface="Cambria Math" panose="02040503050406030204" pitchFamily="18" charset="0"/>
                          </a:rPr>
                          <m:t>𝑖</m:t>
                        </m:r>
                      </m:sub>
                      <m:sup>
                        <m:r>
                          <a:rPr lang="en-US" sz="1400" b="0" i="1" smtClean="0">
                            <a:latin typeface="Cambria Math" panose="02040503050406030204" pitchFamily="18" charset="0"/>
                          </a:rPr>
                          <m:t>2</m:t>
                        </m:r>
                      </m:sup>
                    </m:sSubSup>
                  </m:oMath>
                </a14:m>
                <a:endParaRPr lang="en-US" sz="1400"/>
              </a:p>
            </p:txBody>
          </p:sp>
        </mc:Choice>
        <mc:Fallback xmlns="">
          <p:sp>
            <p:nvSpPr>
              <p:cNvPr id="59" name="TextBox 58">
                <a:extLst>
                  <a:ext uri="{FF2B5EF4-FFF2-40B4-BE49-F238E27FC236}">
                    <a16:creationId xmlns:a16="http://schemas.microsoft.com/office/drawing/2014/main" id="{C92F1797-17EC-CE7D-A8A7-82053B415EAF}"/>
                  </a:ext>
                </a:extLst>
              </p:cNvPr>
              <p:cNvSpPr txBox="1">
                <a:spLocks noRot="1" noChangeAspect="1" noMove="1" noResize="1" noEditPoints="1" noAdjustHandles="1" noChangeArrowheads="1" noChangeShapeType="1" noTextEdit="1"/>
              </p:cNvSpPr>
              <p:nvPr/>
            </p:nvSpPr>
            <p:spPr>
              <a:xfrm>
                <a:off x="3327009" y="2671046"/>
                <a:ext cx="2082800" cy="357021"/>
              </a:xfrm>
              <a:prstGeom prst="rect">
                <a:avLst/>
              </a:prstGeom>
              <a:blipFill>
                <a:blip r:embed="rId10"/>
                <a:stretch>
                  <a:fillRect b="-16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ED17BC10-4F2E-3EB1-D25A-DAE10893F0F3}"/>
                  </a:ext>
                </a:extLst>
              </p:cNvPr>
              <p:cNvSpPr txBox="1"/>
              <p:nvPr/>
            </p:nvSpPr>
            <p:spPr>
              <a:xfrm>
                <a:off x="5963689" y="2639821"/>
                <a:ext cx="2082800" cy="446020"/>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𝜖</m:t>
                          </m:r>
                        </m:e>
                        <m:sub>
                          <m:r>
                            <a:rPr lang="en-US" sz="1400" b="0" i="1" smtClean="0">
                              <a:latin typeface="Cambria Math" panose="02040503050406030204" pitchFamily="18" charset="0"/>
                            </a:rPr>
                            <m:t>𝐹</m:t>
                          </m:r>
                        </m:sub>
                      </m:sSub>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𝐸</m:t>
                              </m:r>
                            </m:e>
                            <m:sub>
                              <m:r>
                                <a:rPr lang="en-US" sz="1400" b="0" i="1" smtClean="0">
                                  <a:latin typeface="Cambria Math" panose="02040503050406030204" pitchFamily="18" charset="0"/>
                                </a:rPr>
                                <m:t>𝑔</m:t>
                              </m:r>
                            </m:sub>
                          </m:sSub>
                        </m:num>
                        <m:den>
                          <m:r>
                            <a:rPr lang="en-US" sz="1400" b="0" i="1" smtClean="0">
                              <a:latin typeface="Cambria Math" panose="02040503050406030204" pitchFamily="18" charset="0"/>
                            </a:rPr>
                            <m:t>2</m:t>
                          </m:r>
                        </m:den>
                      </m:f>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3</m:t>
                          </m:r>
                        </m:num>
                        <m:den>
                          <m:r>
                            <a:rPr lang="en-US" sz="1400" b="0" i="1" smtClean="0">
                              <a:latin typeface="Cambria Math" panose="02040503050406030204" pitchFamily="18" charset="0"/>
                            </a:rPr>
                            <m:t>4</m:t>
                          </m:r>
                        </m:den>
                      </m:f>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𝐵</m:t>
                          </m:r>
                        </m:sub>
                      </m:sSub>
                      <m:r>
                        <a:rPr lang="en-US" sz="1400" b="0" i="1" smtClean="0">
                          <a:latin typeface="Cambria Math" panose="02040503050406030204" pitchFamily="18" charset="0"/>
                        </a:rPr>
                        <m:t>𝑇</m:t>
                      </m:r>
                      <m:func>
                        <m:funcPr>
                          <m:ctrlPr>
                            <a:rPr lang="en-US" sz="1400" b="0" i="1" smtClean="0">
                              <a:latin typeface="Cambria Math" panose="02040503050406030204" pitchFamily="18" charset="0"/>
                            </a:rPr>
                          </m:ctrlPr>
                        </m:funcPr>
                        <m:fName>
                          <m:r>
                            <m:rPr>
                              <m:sty m:val="p"/>
                            </m:rPr>
                            <a:rPr lang="en-US" sz="1400" b="0" i="0" smtClean="0">
                              <a:latin typeface="Cambria Math" panose="02040503050406030204" pitchFamily="18" charset="0"/>
                            </a:rPr>
                            <m:t>ln</m:t>
                          </m:r>
                        </m:fName>
                        <m:e>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𝑚</m:t>
                                      </m:r>
                                    </m:e>
                                    <m:sub>
                                      <m:r>
                                        <a:rPr lang="en-US" sz="1400" b="0" i="1" smtClean="0">
                                          <a:latin typeface="Cambria Math" panose="02040503050406030204" pitchFamily="18" charset="0"/>
                                        </a:rPr>
                                        <m:t>h</m:t>
                                      </m:r>
                                    </m:sub>
                                  </m:sSub>
                                </m:num>
                                <m:den>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𝑚</m:t>
                                      </m:r>
                                    </m:e>
                                    <m:sub>
                                      <m:r>
                                        <a:rPr lang="en-US" sz="1400" b="0" i="1" smtClean="0">
                                          <a:latin typeface="Cambria Math" panose="02040503050406030204" pitchFamily="18" charset="0"/>
                                        </a:rPr>
                                        <m:t>𝑒</m:t>
                                      </m:r>
                                    </m:sub>
                                  </m:sSub>
                                </m:den>
                              </m:f>
                            </m:e>
                          </m:d>
                        </m:e>
                      </m:func>
                    </m:oMath>
                  </m:oMathPara>
                </a14:m>
                <a:endParaRPr lang="en-US" sz="1400"/>
              </a:p>
            </p:txBody>
          </p:sp>
        </mc:Choice>
        <mc:Fallback xmlns="">
          <p:sp>
            <p:nvSpPr>
              <p:cNvPr id="60" name="TextBox 59">
                <a:extLst>
                  <a:ext uri="{FF2B5EF4-FFF2-40B4-BE49-F238E27FC236}">
                    <a16:creationId xmlns:a16="http://schemas.microsoft.com/office/drawing/2014/main" id="{ED17BC10-4F2E-3EB1-D25A-DAE10893F0F3}"/>
                  </a:ext>
                </a:extLst>
              </p:cNvPr>
              <p:cNvSpPr txBox="1">
                <a:spLocks noRot="1" noChangeAspect="1" noMove="1" noResize="1" noEditPoints="1" noAdjustHandles="1" noChangeArrowheads="1" noChangeShapeType="1" noTextEdit="1"/>
              </p:cNvSpPr>
              <p:nvPr/>
            </p:nvSpPr>
            <p:spPr>
              <a:xfrm>
                <a:off x="5963689" y="2639821"/>
                <a:ext cx="2082800" cy="446020"/>
              </a:xfrm>
              <a:prstGeom prst="rect">
                <a:avLst/>
              </a:prstGeom>
              <a:blipFill>
                <a:blip r:embed="rId11"/>
                <a:stretch>
                  <a:fillRect b="-10959"/>
                </a:stretch>
              </a:blipFill>
            </p:spPr>
            <p:txBody>
              <a:bodyPr/>
              <a:lstStyle/>
              <a:p>
                <a:r>
                  <a:rPr lang="en-US">
                    <a:noFill/>
                  </a:rPr>
                  <a:t> </a:t>
                </a:r>
              </a:p>
            </p:txBody>
          </p:sp>
        </mc:Fallback>
      </mc:AlternateContent>
      <p:sp>
        <p:nvSpPr>
          <p:cNvPr id="61" name="TextBox 60">
            <a:extLst>
              <a:ext uri="{FF2B5EF4-FFF2-40B4-BE49-F238E27FC236}">
                <a16:creationId xmlns:a16="http://schemas.microsoft.com/office/drawing/2014/main" id="{C31C53D1-4EE3-BA4F-8041-5257BD1B1ACC}"/>
              </a:ext>
            </a:extLst>
          </p:cNvPr>
          <p:cNvSpPr txBox="1"/>
          <p:nvPr/>
        </p:nvSpPr>
        <p:spPr>
          <a:xfrm>
            <a:off x="3155672" y="3430348"/>
            <a:ext cx="3109875" cy="276999"/>
          </a:xfrm>
          <a:prstGeom prst="rect">
            <a:avLst/>
          </a:prstGeom>
          <a:noFill/>
        </p:spPr>
        <p:txBody>
          <a:bodyPr wrap="square" rtlCol="0">
            <a:spAutoFit/>
          </a:bodyPr>
          <a:lstStyle/>
          <a:p>
            <a:pPr algn="ctr"/>
            <a:r>
              <a:rPr lang="en-GB" sz="1200" b="1"/>
              <a:t>Carriers’ density at out-of-equilibrium: </a:t>
            </a:r>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F7542238-6A5F-13D0-1894-387C3EA16FFA}"/>
                  </a:ext>
                </a:extLst>
              </p:cNvPr>
              <p:cNvSpPr txBox="1"/>
              <p:nvPr/>
            </p:nvSpPr>
            <p:spPr>
              <a:xfrm>
                <a:off x="2807525" y="3818141"/>
                <a:ext cx="3458022" cy="340414"/>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sz="1400" b="0" i="1" smtClean="0">
                          <a:latin typeface="Cambria Math" panose="02040503050406030204" pitchFamily="18" charset="0"/>
                        </a:rPr>
                        <m:t>𝑛</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𝑁</m:t>
                          </m:r>
                        </m:e>
                        <m:sub>
                          <m:r>
                            <a:rPr lang="en-US" sz="1400" b="0" i="1" smtClean="0">
                              <a:latin typeface="Cambria Math" panose="02040503050406030204" pitchFamily="18" charset="0"/>
                            </a:rPr>
                            <m:t>𝑐</m:t>
                          </m:r>
                        </m:sub>
                      </m:sSub>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𝑒</m:t>
                          </m:r>
                        </m:e>
                        <m:sup>
                          <m:f>
                            <m:fPr>
                              <m:ctrlPr>
                                <a:rPr lang="en-US" sz="1400" b="0" i="1" smtClean="0">
                                  <a:latin typeface="Cambria Math" panose="02040503050406030204" pitchFamily="18" charset="0"/>
                                </a:rPr>
                              </m:ctrlPr>
                            </m:fPr>
                            <m:num>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𝐸</m:t>
                                  </m:r>
                                </m:e>
                                <m:sub>
                                  <m:r>
                                    <a:rPr lang="en-US" sz="1400" b="0" i="1" smtClean="0">
                                      <a:latin typeface="Cambria Math" panose="02040503050406030204" pitchFamily="18" charset="0"/>
                                    </a:rPr>
                                    <m:t>𝐹𝑐</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𝐸</m:t>
                                  </m:r>
                                </m:e>
                                <m:sub>
                                  <m:r>
                                    <a:rPr lang="en-US" sz="1400" b="0" i="1" smtClean="0">
                                      <a:latin typeface="Cambria Math" panose="02040503050406030204" pitchFamily="18" charset="0"/>
                                    </a:rPr>
                                    <m:t>𝑐</m:t>
                                  </m:r>
                                </m:sub>
                              </m:sSub>
                            </m:num>
                            <m:den>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𝐵</m:t>
                                  </m:r>
                                </m:sub>
                              </m:sSub>
                              <m:r>
                                <a:rPr lang="en-US" sz="1400" b="0" i="1" smtClean="0">
                                  <a:latin typeface="Cambria Math" panose="02040503050406030204" pitchFamily="18" charset="0"/>
                                </a:rPr>
                                <m:t>𝑇</m:t>
                              </m:r>
                            </m:den>
                          </m:f>
                        </m:sup>
                      </m:sSup>
                    </m:oMath>
                  </m:oMathPara>
                </a14:m>
                <a:endParaRPr lang="en-US" sz="1400"/>
              </a:p>
            </p:txBody>
          </p:sp>
        </mc:Choice>
        <mc:Fallback xmlns="">
          <p:sp>
            <p:nvSpPr>
              <p:cNvPr id="62" name="TextBox 61">
                <a:extLst>
                  <a:ext uri="{FF2B5EF4-FFF2-40B4-BE49-F238E27FC236}">
                    <a16:creationId xmlns:a16="http://schemas.microsoft.com/office/drawing/2014/main" id="{F7542238-6A5F-13D0-1894-387C3EA16FFA}"/>
                  </a:ext>
                </a:extLst>
              </p:cNvPr>
              <p:cNvSpPr txBox="1">
                <a:spLocks noRot="1" noChangeAspect="1" noMove="1" noResize="1" noEditPoints="1" noAdjustHandles="1" noChangeArrowheads="1" noChangeShapeType="1" noTextEdit="1"/>
              </p:cNvSpPr>
              <p:nvPr/>
            </p:nvSpPr>
            <p:spPr>
              <a:xfrm>
                <a:off x="2807525" y="3818141"/>
                <a:ext cx="3458022" cy="340414"/>
              </a:xfrm>
              <a:prstGeom prst="rect">
                <a:avLst/>
              </a:prstGeom>
              <a:blipFill>
                <a:blip r:embed="rId12"/>
                <a:stretch>
                  <a:fillRect b="-8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1FCD1BFD-F529-728D-46B0-227F285A9E90}"/>
                  </a:ext>
                </a:extLst>
              </p:cNvPr>
              <p:cNvSpPr txBox="1"/>
              <p:nvPr/>
            </p:nvSpPr>
            <p:spPr>
              <a:xfrm>
                <a:off x="5697266" y="3810583"/>
                <a:ext cx="3458022" cy="341055"/>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sz="1400" b="0" i="1" smtClean="0">
                          <a:latin typeface="Cambria Math" panose="02040503050406030204" pitchFamily="18" charset="0"/>
                        </a:rPr>
                        <m:t>𝑝</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𝑁</m:t>
                          </m:r>
                        </m:e>
                        <m:sub>
                          <m:r>
                            <a:rPr lang="en-US" sz="1400" b="0" i="1" smtClean="0">
                              <a:latin typeface="Cambria Math" panose="02040503050406030204" pitchFamily="18" charset="0"/>
                            </a:rPr>
                            <m:t>h</m:t>
                          </m:r>
                        </m:sub>
                      </m:sSub>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𝑒</m:t>
                          </m:r>
                        </m:e>
                        <m:sup>
                          <m:f>
                            <m:fPr>
                              <m:ctrlPr>
                                <a:rPr lang="en-US" sz="1400" b="0" i="1" smtClean="0">
                                  <a:latin typeface="Cambria Math" panose="02040503050406030204" pitchFamily="18" charset="0"/>
                                </a:rPr>
                              </m:ctrlPr>
                            </m:fPr>
                            <m:num>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𝐸</m:t>
                                  </m:r>
                                </m:e>
                                <m:sub>
                                  <m:r>
                                    <a:rPr lang="en-US" sz="1400" b="0" i="1" smtClean="0">
                                      <a:latin typeface="Cambria Math" panose="02040503050406030204" pitchFamily="18" charset="0"/>
                                    </a:rPr>
                                    <m:t>𝑣</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𝐸</m:t>
                                  </m:r>
                                </m:e>
                                <m:sub>
                                  <m:r>
                                    <a:rPr lang="en-US" sz="1400" b="0" i="1" smtClean="0">
                                      <a:latin typeface="Cambria Math" panose="02040503050406030204" pitchFamily="18" charset="0"/>
                                    </a:rPr>
                                    <m:t>𝐹𝑣</m:t>
                                  </m:r>
                                </m:sub>
                              </m:sSub>
                            </m:num>
                            <m:den>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𝐵</m:t>
                                  </m:r>
                                </m:sub>
                              </m:sSub>
                              <m:r>
                                <a:rPr lang="en-US" sz="1400" b="0" i="1" smtClean="0">
                                  <a:latin typeface="Cambria Math" panose="02040503050406030204" pitchFamily="18" charset="0"/>
                                </a:rPr>
                                <m:t>𝑇</m:t>
                              </m:r>
                            </m:den>
                          </m:f>
                        </m:sup>
                      </m:sSup>
                    </m:oMath>
                  </m:oMathPara>
                </a14:m>
                <a:endParaRPr lang="en-US" sz="1400"/>
              </a:p>
            </p:txBody>
          </p:sp>
        </mc:Choice>
        <mc:Fallback xmlns="">
          <p:sp>
            <p:nvSpPr>
              <p:cNvPr id="63" name="TextBox 62">
                <a:extLst>
                  <a:ext uri="{FF2B5EF4-FFF2-40B4-BE49-F238E27FC236}">
                    <a16:creationId xmlns:a16="http://schemas.microsoft.com/office/drawing/2014/main" id="{1FCD1BFD-F529-728D-46B0-227F285A9E90}"/>
                  </a:ext>
                </a:extLst>
              </p:cNvPr>
              <p:cNvSpPr txBox="1">
                <a:spLocks noRot="1" noChangeAspect="1" noMove="1" noResize="1" noEditPoints="1" noAdjustHandles="1" noChangeArrowheads="1" noChangeShapeType="1" noTextEdit="1"/>
              </p:cNvSpPr>
              <p:nvPr/>
            </p:nvSpPr>
            <p:spPr>
              <a:xfrm>
                <a:off x="5697266" y="3810583"/>
                <a:ext cx="3458022" cy="341055"/>
              </a:xfrm>
              <a:prstGeom prst="rect">
                <a:avLst/>
              </a:prstGeom>
              <a:blipFill>
                <a:blip r:embed="rId13"/>
                <a:stretch>
                  <a:fillRect b="-17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EA32311A-CC7F-38DF-6C3F-438B68A32629}"/>
                  </a:ext>
                </a:extLst>
              </p:cNvPr>
              <p:cNvSpPr txBox="1"/>
              <p:nvPr/>
            </p:nvSpPr>
            <p:spPr>
              <a:xfrm>
                <a:off x="3997334" y="4460313"/>
                <a:ext cx="2377413" cy="351891"/>
              </a:xfrm>
              <a:prstGeom prst="rect">
                <a:avLst/>
              </a:prstGeom>
              <a:noFill/>
            </p:spPr>
            <p:txBody>
              <a:bodyPr wrap="square" lIns="0" tIns="0" rIns="0" bIns="0" rtlCol="0">
                <a:spAutoFit/>
              </a:bodyPr>
              <a:lstStyle/>
              <a:p>
                <a14:m>
                  <m:oMath xmlns:m="http://schemas.openxmlformats.org/officeDocument/2006/math">
                    <m:r>
                      <a:rPr lang="en-US" sz="1400" b="0" i="1" smtClean="0">
                        <a:latin typeface="Cambria Math" panose="02040503050406030204" pitchFamily="18" charset="0"/>
                      </a:rPr>
                      <m:t>𝑛</m:t>
                    </m:r>
                    <m:r>
                      <a:rPr lang="en-US" sz="1400" b="0" i="1" smtClean="0">
                        <a:latin typeface="Cambria Math" panose="02040503050406030204" pitchFamily="18" charset="0"/>
                      </a:rPr>
                      <m:t>⋅</m:t>
                    </m:r>
                    <m:r>
                      <a:rPr lang="en-US" sz="1400" b="0" i="1" smtClean="0">
                        <a:latin typeface="Cambria Math" panose="02040503050406030204" pitchFamily="18" charset="0"/>
                      </a:rPr>
                      <m:t>𝑝</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𝑁</m:t>
                        </m:r>
                      </m:e>
                      <m:sub>
                        <m:r>
                          <a:rPr lang="en-US" sz="1400" b="0" i="1" smtClean="0">
                            <a:latin typeface="Cambria Math" panose="02040503050406030204" pitchFamily="18" charset="0"/>
                          </a:rPr>
                          <m:t>𝑐</m:t>
                        </m:r>
                      </m:sub>
                    </m:sSub>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𝑁</m:t>
                        </m:r>
                      </m:e>
                      <m:sub>
                        <m:r>
                          <a:rPr lang="en-US" sz="1400" b="0" i="1" smtClean="0">
                            <a:latin typeface="Cambria Math" panose="02040503050406030204" pitchFamily="18" charset="0"/>
                          </a:rPr>
                          <m:t>𝑣</m:t>
                        </m:r>
                      </m:sub>
                    </m:sSub>
                  </m:oMath>
                </a14:m>
                <a:r>
                  <a:rPr lang="en-US" sz="1400"/>
                  <a:t> </a:t>
                </a:r>
                <a14:m>
                  <m:oMath xmlns:m="http://schemas.openxmlformats.org/officeDocument/2006/math">
                    <m:sSup>
                      <m:sSupPr>
                        <m:ctrlPr>
                          <a:rPr lang="en-US" sz="1400" i="1" smtClean="0">
                            <a:latin typeface="Cambria Math" panose="02040503050406030204" pitchFamily="18" charset="0"/>
                          </a:rPr>
                        </m:ctrlPr>
                      </m:sSupPr>
                      <m:e>
                        <m:r>
                          <a:rPr lang="en-US" sz="1400" i="1">
                            <a:latin typeface="Cambria Math" panose="02040503050406030204" pitchFamily="18" charset="0"/>
                          </a:rPr>
                          <m:t>𝑒</m:t>
                        </m:r>
                      </m:e>
                      <m:sup>
                        <m:f>
                          <m:fPr>
                            <m:ctrlPr>
                              <a:rPr lang="en-US" sz="1400" i="1">
                                <a:latin typeface="Cambria Math" panose="02040503050406030204" pitchFamily="18" charset="0"/>
                              </a:rPr>
                            </m:ctrlPr>
                          </m:fPr>
                          <m:num>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𝐸</m:t>
                                </m:r>
                              </m:e>
                              <m:sub>
                                <m:r>
                                  <a:rPr lang="en-US" sz="1400" b="0" i="1" smtClean="0">
                                    <a:latin typeface="Cambria Math" panose="02040503050406030204" pitchFamily="18" charset="0"/>
                                  </a:rPr>
                                  <m:t>𝐹𝐶</m:t>
                                </m:r>
                              </m:sub>
                            </m:sSub>
                            <m:r>
                              <a:rPr lang="en-US" sz="1400" b="0" i="1" smtClean="0">
                                <a:latin typeface="Cambria Math" panose="02040503050406030204" pitchFamily="18" charset="0"/>
                              </a:rPr>
                              <m:t>−</m:t>
                            </m:r>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𝐸</m:t>
                                </m:r>
                              </m:e>
                              <m:sub>
                                <m:r>
                                  <a:rPr lang="en-US" sz="1400" b="0" i="1" smtClean="0">
                                    <a:latin typeface="Cambria Math" panose="02040503050406030204" pitchFamily="18" charset="0"/>
                                  </a:rPr>
                                  <m:t>𝑐</m:t>
                                </m:r>
                              </m:sub>
                            </m:sSub>
                          </m:num>
                          <m:den>
                            <m:sSub>
                              <m:sSubPr>
                                <m:ctrlPr>
                                  <a:rPr lang="en-US" sz="1400" i="1">
                                    <a:latin typeface="Cambria Math" panose="02040503050406030204" pitchFamily="18" charset="0"/>
                                  </a:rPr>
                                </m:ctrlPr>
                              </m:sSubPr>
                              <m:e>
                                <m:r>
                                  <a:rPr lang="en-US" sz="1400" i="1">
                                    <a:latin typeface="Cambria Math" panose="02040503050406030204" pitchFamily="18" charset="0"/>
                                  </a:rPr>
                                  <m:t>𝑘</m:t>
                                </m:r>
                              </m:e>
                              <m:sub>
                                <m:r>
                                  <a:rPr lang="en-US" sz="1400" i="1">
                                    <a:latin typeface="Cambria Math" panose="02040503050406030204" pitchFamily="18" charset="0"/>
                                  </a:rPr>
                                  <m:t>𝐵</m:t>
                                </m:r>
                              </m:sub>
                            </m:sSub>
                            <m:r>
                              <a:rPr lang="en-US" sz="1400" i="1">
                                <a:latin typeface="Cambria Math" panose="02040503050406030204" pitchFamily="18" charset="0"/>
                              </a:rPr>
                              <m:t>𝑇</m:t>
                            </m:r>
                          </m:den>
                        </m:f>
                      </m:sup>
                    </m:sSup>
                    <m:sSup>
                      <m:sSupPr>
                        <m:ctrlPr>
                          <a:rPr lang="en-US" sz="1400" i="1">
                            <a:latin typeface="Cambria Math" panose="02040503050406030204" pitchFamily="18" charset="0"/>
                          </a:rPr>
                        </m:ctrlPr>
                      </m:sSupPr>
                      <m:e>
                        <m:r>
                          <a:rPr lang="en-US" sz="1400" i="1">
                            <a:latin typeface="Cambria Math" panose="02040503050406030204" pitchFamily="18" charset="0"/>
                          </a:rPr>
                          <m:t>𝑒</m:t>
                        </m:r>
                      </m:e>
                      <m:sup>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rPr>
                                  <m:t>𝐸</m:t>
                                </m:r>
                              </m:e>
                              <m:sub>
                                <m:r>
                                  <a:rPr lang="en-US" sz="1400" b="0" i="1" smtClean="0">
                                    <a:latin typeface="Cambria Math" panose="02040503050406030204" pitchFamily="18" charset="0"/>
                                  </a:rPr>
                                  <m:t>𝑣</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𝐸</m:t>
                                </m:r>
                              </m:e>
                              <m:sub>
                                <m:r>
                                  <a:rPr lang="en-US" sz="1400" b="0" i="1" smtClean="0">
                                    <a:latin typeface="Cambria Math" panose="02040503050406030204" pitchFamily="18" charset="0"/>
                                  </a:rPr>
                                  <m:t>𝐹𝑣</m:t>
                                </m:r>
                              </m:sub>
                            </m:sSub>
                          </m:num>
                          <m:den>
                            <m:sSub>
                              <m:sSubPr>
                                <m:ctrlPr>
                                  <a:rPr lang="en-US" sz="1400" i="1">
                                    <a:latin typeface="Cambria Math" panose="02040503050406030204" pitchFamily="18" charset="0"/>
                                  </a:rPr>
                                </m:ctrlPr>
                              </m:sSubPr>
                              <m:e>
                                <m:r>
                                  <a:rPr lang="en-US" sz="1400" i="1">
                                    <a:latin typeface="Cambria Math" panose="02040503050406030204" pitchFamily="18" charset="0"/>
                                  </a:rPr>
                                  <m:t>𝑘</m:t>
                                </m:r>
                              </m:e>
                              <m:sub>
                                <m:r>
                                  <a:rPr lang="en-US" sz="1400" i="1">
                                    <a:latin typeface="Cambria Math" panose="02040503050406030204" pitchFamily="18" charset="0"/>
                                  </a:rPr>
                                  <m:t>𝐵</m:t>
                                </m:r>
                              </m:sub>
                            </m:sSub>
                            <m:r>
                              <a:rPr lang="en-US" sz="1400" i="1">
                                <a:latin typeface="Cambria Math" panose="02040503050406030204" pitchFamily="18" charset="0"/>
                              </a:rPr>
                              <m:t>𝑇</m:t>
                            </m:r>
                          </m:den>
                        </m:f>
                      </m:sup>
                    </m:sSup>
                  </m:oMath>
                </a14:m>
                <a:endParaRPr lang="en-US" sz="1400"/>
              </a:p>
            </p:txBody>
          </p:sp>
        </mc:Choice>
        <mc:Fallback xmlns="">
          <p:sp>
            <p:nvSpPr>
              <p:cNvPr id="64" name="TextBox 63">
                <a:extLst>
                  <a:ext uri="{FF2B5EF4-FFF2-40B4-BE49-F238E27FC236}">
                    <a16:creationId xmlns:a16="http://schemas.microsoft.com/office/drawing/2014/main" id="{EA32311A-CC7F-38DF-6C3F-438B68A32629}"/>
                  </a:ext>
                </a:extLst>
              </p:cNvPr>
              <p:cNvSpPr txBox="1">
                <a:spLocks noRot="1" noChangeAspect="1" noMove="1" noResize="1" noEditPoints="1" noAdjustHandles="1" noChangeArrowheads="1" noChangeShapeType="1" noTextEdit="1"/>
              </p:cNvSpPr>
              <p:nvPr/>
            </p:nvSpPr>
            <p:spPr>
              <a:xfrm>
                <a:off x="3997334" y="4460313"/>
                <a:ext cx="2377413" cy="351891"/>
              </a:xfrm>
              <a:prstGeom prst="rect">
                <a:avLst/>
              </a:prstGeom>
              <a:blipFill>
                <a:blip r:embed="rId14"/>
                <a:stretch>
                  <a:fillRect l="-2051" b="-14035"/>
                </a:stretch>
              </a:blipFill>
            </p:spPr>
            <p:txBody>
              <a:bodyPr/>
              <a:lstStyle/>
              <a:p>
                <a:r>
                  <a:rPr lang="en-US">
                    <a:noFill/>
                  </a:rPr>
                  <a:t> </a:t>
                </a:r>
              </a:p>
            </p:txBody>
          </p:sp>
        </mc:Fallback>
      </mc:AlternateContent>
      <p:sp>
        <p:nvSpPr>
          <p:cNvPr id="65" name="Oval 64">
            <a:extLst>
              <a:ext uri="{FF2B5EF4-FFF2-40B4-BE49-F238E27FC236}">
                <a16:creationId xmlns:a16="http://schemas.microsoft.com/office/drawing/2014/main" id="{D6F176D6-2DDF-75EE-8F65-FC3AC5F6F926}"/>
              </a:ext>
            </a:extLst>
          </p:cNvPr>
          <p:cNvSpPr>
            <a:spLocks noChangeAspect="1"/>
          </p:cNvSpPr>
          <p:nvPr/>
        </p:nvSpPr>
        <p:spPr>
          <a:xfrm>
            <a:off x="5080624" y="4393016"/>
            <a:ext cx="271538" cy="274320"/>
          </a:xfrm>
          <a:prstGeom prst="ellipse">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52F87E98-8870-B42C-F832-CF28B2500043}"/>
              </a:ext>
            </a:extLst>
          </p:cNvPr>
          <p:cNvSpPr>
            <a:spLocks noChangeAspect="1"/>
          </p:cNvSpPr>
          <p:nvPr/>
        </p:nvSpPr>
        <p:spPr>
          <a:xfrm>
            <a:off x="5836871" y="4384662"/>
            <a:ext cx="274320" cy="277131"/>
          </a:xfrm>
          <a:prstGeom prst="ellipse">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a:extLst>
              <a:ext uri="{FF2B5EF4-FFF2-40B4-BE49-F238E27FC236}">
                <a16:creationId xmlns:a16="http://schemas.microsoft.com/office/drawing/2014/main" id="{16FE1DC0-15C0-AE2F-98C5-05F1390E8864}"/>
              </a:ext>
            </a:extLst>
          </p:cNvPr>
          <p:cNvSpPr txBox="1"/>
          <p:nvPr/>
        </p:nvSpPr>
        <p:spPr>
          <a:xfrm>
            <a:off x="6049330" y="4432089"/>
            <a:ext cx="1518236" cy="246221"/>
          </a:xfrm>
          <a:prstGeom prst="rect">
            <a:avLst/>
          </a:prstGeom>
          <a:noFill/>
        </p:spPr>
        <p:txBody>
          <a:bodyPr wrap="square" rtlCol="0">
            <a:spAutoFit/>
          </a:bodyPr>
          <a:lstStyle/>
          <a:p>
            <a:pPr algn="ctr"/>
            <a:r>
              <a:rPr lang="en-GB" sz="1000">
                <a:solidFill>
                  <a:schemeClr val="accent6"/>
                </a:solidFill>
              </a:rPr>
              <a:t>Related to </a:t>
            </a:r>
            <a:r>
              <a:rPr lang="en-GB" sz="1000" i="1" err="1">
                <a:solidFill>
                  <a:schemeClr val="accent6"/>
                </a:solidFill>
              </a:rPr>
              <a:t>V</a:t>
            </a:r>
            <a:r>
              <a:rPr lang="en-GB" sz="1000" i="1" baseline="-25000" err="1">
                <a:solidFill>
                  <a:schemeClr val="accent6"/>
                </a:solidFill>
              </a:rPr>
              <a:t>oc</a:t>
            </a:r>
            <a:endParaRPr lang="en-GB" sz="1000" i="1" baseline="-25000">
              <a:solidFill>
                <a:schemeClr val="accent6"/>
              </a:solidFill>
            </a:endParaRPr>
          </a:p>
        </p:txBody>
      </p:sp>
    </p:spTree>
    <p:extLst>
      <p:ext uri="{BB962C8B-B14F-4D97-AF65-F5344CB8AC3E}">
        <p14:creationId xmlns:p14="http://schemas.microsoft.com/office/powerpoint/2010/main" val="226061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3" grpId="0"/>
      <p:bldP spid="49" grpId="0"/>
      <p:bldP spid="54" grpId="0"/>
      <p:bldP spid="55" grpId="0"/>
      <p:bldP spid="56" grpId="0"/>
      <p:bldP spid="57" grpId="0"/>
      <p:bldP spid="58" grpId="0"/>
      <p:bldP spid="59" grpId="0"/>
      <p:bldP spid="60" grpId="0"/>
      <p:bldP spid="61" grpId="0"/>
      <p:bldP spid="62" grpId="0"/>
      <p:bldP spid="63" grpId="0"/>
      <p:bldP spid="64" grpId="0"/>
      <p:bldP spid="65" grpId="0" animBg="1"/>
      <p:bldP spid="66" grpId="0" animBg="1"/>
      <p:bldP spid="6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2C8A6-DB40-CC3C-A61E-6BB42F9B5673}"/>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279A8AF6-2681-36B2-5FB7-9A5707DF9E26}"/>
              </a:ext>
            </a:extLst>
          </p:cNvPr>
          <p:cNvSpPr>
            <a:spLocks noGrp="1"/>
          </p:cNvSpPr>
          <p:nvPr>
            <p:ph type="ftr" sz="quarter" idx="11"/>
          </p:nvPr>
        </p:nvSpPr>
        <p:spPr/>
        <p:txBody>
          <a:bodyPr/>
          <a:lstStyle/>
          <a:p>
            <a:r>
              <a:rPr lang="en-US">
                <a:solidFill>
                  <a:srgbClr val="000000"/>
                </a:solidFill>
                <a:effectLst/>
                <a:latin typeface="Helvetica Neue" panose="02000503000000020004" pitchFamily="2" charset="0"/>
              </a:rPr>
              <a:t>ChE-701 / Section EDCH</a:t>
            </a:r>
          </a:p>
        </p:txBody>
      </p:sp>
      <p:sp>
        <p:nvSpPr>
          <p:cNvPr id="5" name="Espace réservé du numéro de diapositive 4">
            <a:extLst>
              <a:ext uri="{FF2B5EF4-FFF2-40B4-BE49-F238E27FC236}">
                <a16:creationId xmlns:a16="http://schemas.microsoft.com/office/drawing/2014/main" id="{97FFB248-E339-2103-30DC-11FD550F3074}"/>
              </a:ext>
            </a:extLst>
          </p:cNvPr>
          <p:cNvSpPr>
            <a:spLocks noGrp="1"/>
          </p:cNvSpPr>
          <p:nvPr>
            <p:ph type="sldNum" sz="quarter" idx="12"/>
          </p:nvPr>
        </p:nvSpPr>
        <p:spPr/>
        <p:txBody>
          <a:bodyPr/>
          <a:lstStyle/>
          <a:p>
            <a:fld id="{E1E1CD7C-2161-7D43-862E-CE4C333CD873}" type="slidenum">
              <a:rPr lang="en-US" smtClean="0"/>
              <a:pPr/>
              <a:t>4</a:t>
            </a:fld>
            <a:endParaRPr lang="en-US"/>
          </a:p>
        </p:txBody>
      </p:sp>
      <p:sp>
        <p:nvSpPr>
          <p:cNvPr id="13" name="Title 12">
            <a:extLst>
              <a:ext uri="{FF2B5EF4-FFF2-40B4-BE49-F238E27FC236}">
                <a16:creationId xmlns:a16="http://schemas.microsoft.com/office/drawing/2014/main" id="{573D2CCE-B7B3-75D7-9659-20DE955187ED}"/>
              </a:ext>
            </a:extLst>
          </p:cNvPr>
          <p:cNvSpPr>
            <a:spLocks noGrp="1"/>
          </p:cNvSpPr>
          <p:nvPr>
            <p:ph type="title"/>
          </p:nvPr>
        </p:nvSpPr>
        <p:spPr>
          <a:xfrm>
            <a:off x="904875" y="196117"/>
            <a:ext cx="6251298" cy="580163"/>
          </a:xfrm>
        </p:spPr>
        <p:txBody>
          <a:bodyPr/>
          <a:lstStyle/>
          <a:p>
            <a:r>
              <a:rPr lang="en-US">
                <a:latin typeface="Franklin Gothic Demi Cond"/>
                <a:cs typeface="Arial"/>
              </a:rPr>
              <a:t>2D layered perovskites</a:t>
            </a:r>
            <a:endParaRPr lang="en-US"/>
          </a:p>
        </p:txBody>
      </p:sp>
      <p:sp>
        <p:nvSpPr>
          <p:cNvPr id="2" name="Espace réservé de la date 2">
            <a:extLst>
              <a:ext uri="{FF2B5EF4-FFF2-40B4-BE49-F238E27FC236}">
                <a16:creationId xmlns:a16="http://schemas.microsoft.com/office/drawing/2014/main" id="{491715D1-49F6-A502-43A6-769619A9BBFA}"/>
              </a:ext>
            </a:extLst>
          </p:cNvPr>
          <p:cNvSpPr>
            <a:spLocks noGrp="1"/>
          </p:cNvSpPr>
          <p:nvPr>
            <p:ph type="dt" sz="half" idx="10"/>
          </p:nvPr>
        </p:nvSpPr>
        <p:spPr>
          <a:xfrm rot="16200000">
            <a:off x="-1221413" y="2778452"/>
            <a:ext cx="3341052" cy="911524"/>
          </a:xfrm>
        </p:spPr>
        <p:txBody>
          <a:bodyPr/>
          <a:lstStyle/>
          <a:p>
            <a:r>
              <a:rPr lang="en-US"/>
              <a:t>XRD FOR PEROVSKITES</a:t>
            </a:r>
          </a:p>
        </p:txBody>
      </p:sp>
      <p:grpSp>
        <p:nvGrpSpPr>
          <p:cNvPr id="34" name="Group 33">
            <a:extLst>
              <a:ext uri="{FF2B5EF4-FFF2-40B4-BE49-F238E27FC236}">
                <a16:creationId xmlns:a16="http://schemas.microsoft.com/office/drawing/2014/main" id="{611CCFB6-72A8-CC4B-CF46-8F44555D2EFC}"/>
              </a:ext>
            </a:extLst>
          </p:cNvPr>
          <p:cNvGrpSpPr/>
          <p:nvPr/>
        </p:nvGrpSpPr>
        <p:grpSpPr>
          <a:xfrm>
            <a:off x="721446" y="568826"/>
            <a:ext cx="3449634" cy="1834414"/>
            <a:chOff x="3741130" y="298521"/>
            <a:chExt cx="5922722" cy="3113085"/>
          </a:xfrm>
        </p:grpSpPr>
        <p:pic>
          <p:nvPicPr>
            <p:cNvPr id="35" name="Picture 34" descr="A diagram of a structure&#10;&#10;Description automatically generated">
              <a:extLst>
                <a:ext uri="{FF2B5EF4-FFF2-40B4-BE49-F238E27FC236}">
                  <a16:creationId xmlns:a16="http://schemas.microsoft.com/office/drawing/2014/main" id="{858342B0-EF8A-ECFF-29CB-3C1D4B8BA91C}"/>
                </a:ext>
              </a:extLst>
            </p:cNvPr>
            <p:cNvPicPr>
              <a:picLocks noChangeAspect="1"/>
            </p:cNvPicPr>
            <p:nvPr/>
          </p:nvPicPr>
          <p:blipFill>
            <a:blip r:embed="rId3"/>
            <a:stretch>
              <a:fillRect/>
            </a:stretch>
          </p:blipFill>
          <p:spPr>
            <a:xfrm>
              <a:off x="3741130" y="298521"/>
              <a:ext cx="5832662" cy="2916655"/>
            </a:xfrm>
            <a:prstGeom prst="rect">
              <a:avLst/>
            </a:prstGeom>
          </p:spPr>
        </p:pic>
        <p:sp>
          <p:nvSpPr>
            <p:cNvPr id="36" name="Rectangle 35">
              <a:extLst>
                <a:ext uri="{FF2B5EF4-FFF2-40B4-BE49-F238E27FC236}">
                  <a16:creationId xmlns:a16="http://schemas.microsoft.com/office/drawing/2014/main" id="{E9D531C4-566E-82F8-60C1-2052C916448F}"/>
                </a:ext>
              </a:extLst>
            </p:cNvPr>
            <p:cNvSpPr/>
            <p:nvPr/>
          </p:nvSpPr>
          <p:spPr>
            <a:xfrm>
              <a:off x="3863947" y="346574"/>
              <a:ext cx="2045368" cy="6196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a:p>
          </p:txBody>
        </p:sp>
        <p:sp>
          <p:nvSpPr>
            <p:cNvPr id="37" name="Rectangle 36">
              <a:extLst>
                <a:ext uri="{FF2B5EF4-FFF2-40B4-BE49-F238E27FC236}">
                  <a16:creationId xmlns:a16="http://schemas.microsoft.com/office/drawing/2014/main" id="{65ED7114-9183-159D-3F3A-A61D35F9773E}"/>
                </a:ext>
              </a:extLst>
            </p:cNvPr>
            <p:cNvSpPr/>
            <p:nvPr/>
          </p:nvSpPr>
          <p:spPr>
            <a:xfrm>
              <a:off x="6555010" y="2664658"/>
              <a:ext cx="1064794" cy="4271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a:p>
          </p:txBody>
        </p:sp>
        <p:sp>
          <p:nvSpPr>
            <p:cNvPr id="38" name="Rectangle 37">
              <a:extLst>
                <a:ext uri="{FF2B5EF4-FFF2-40B4-BE49-F238E27FC236}">
                  <a16:creationId xmlns:a16="http://schemas.microsoft.com/office/drawing/2014/main" id="{2DF34003-2D02-1186-DBF7-5B5219FAA040}"/>
                </a:ext>
              </a:extLst>
            </p:cNvPr>
            <p:cNvSpPr/>
            <p:nvPr/>
          </p:nvSpPr>
          <p:spPr>
            <a:xfrm>
              <a:off x="7726040" y="2843056"/>
              <a:ext cx="1621480" cy="448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a:p>
          </p:txBody>
        </p:sp>
        <p:sp>
          <p:nvSpPr>
            <p:cNvPr id="39" name="Rectangle 38">
              <a:extLst>
                <a:ext uri="{FF2B5EF4-FFF2-40B4-BE49-F238E27FC236}">
                  <a16:creationId xmlns:a16="http://schemas.microsoft.com/office/drawing/2014/main" id="{92A8DF57-C75A-A0DB-149B-33EFDAF356AA}"/>
                </a:ext>
              </a:extLst>
            </p:cNvPr>
            <p:cNvSpPr/>
            <p:nvPr/>
          </p:nvSpPr>
          <p:spPr>
            <a:xfrm>
              <a:off x="5269636" y="2444079"/>
              <a:ext cx="1064794" cy="4271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a:p>
          </p:txBody>
        </p:sp>
        <p:sp>
          <p:nvSpPr>
            <p:cNvPr id="40" name="Rectangle 39">
              <a:extLst>
                <a:ext uri="{FF2B5EF4-FFF2-40B4-BE49-F238E27FC236}">
                  <a16:creationId xmlns:a16="http://schemas.microsoft.com/office/drawing/2014/main" id="{6D85A71A-AC82-7327-033C-68F5637E57E2}"/>
                </a:ext>
              </a:extLst>
            </p:cNvPr>
            <p:cNvSpPr/>
            <p:nvPr/>
          </p:nvSpPr>
          <p:spPr>
            <a:xfrm>
              <a:off x="3952177" y="2233525"/>
              <a:ext cx="1064794" cy="4271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a:p>
          </p:txBody>
        </p:sp>
        <p:sp>
          <p:nvSpPr>
            <p:cNvPr id="41" name="TextBox 15">
              <a:extLst>
                <a:ext uri="{FF2B5EF4-FFF2-40B4-BE49-F238E27FC236}">
                  <a16:creationId xmlns:a16="http://schemas.microsoft.com/office/drawing/2014/main" id="{228A85F3-6782-2FC3-F285-C92755182134}"/>
                </a:ext>
              </a:extLst>
            </p:cNvPr>
            <p:cNvSpPr txBox="1"/>
            <p:nvPr/>
          </p:nvSpPr>
          <p:spPr>
            <a:xfrm>
              <a:off x="7447954" y="2825865"/>
              <a:ext cx="2215898" cy="5857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00">
                  <a:latin typeface="Avenir Next Medium" panose="020B0503020202020204"/>
                  <a:cs typeface="Arial"/>
                </a:rPr>
                <a:t>Ruddlesden-Popper </a:t>
              </a:r>
              <a:endParaRPr lang="en-US">
                <a:latin typeface="Avenir Next Medium" panose="020B0503020202020204"/>
              </a:endParaRPr>
            </a:p>
            <a:p>
              <a:pPr algn="ctr"/>
              <a:r>
                <a:rPr lang="en-US" sz="1100">
                  <a:latin typeface="Avenir Next Medium" panose="020B0503020202020204"/>
                  <a:cs typeface="Arial"/>
                </a:rPr>
                <a:t>(RP)</a:t>
              </a:r>
              <a:endParaRPr lang="en-US">
                <a:latin typeface="Avenir Next Medium" panose="020B0503020202020204"/>
              </a:endParaRPr>
            </a:p>
          </p:txBody>
        </p:sp>
        <p:sp>
          <p:nvSpPr>
            <p:cNvPr id="42" name="TextBox 16">
              <a:extLst>
                <a:ext uri="{FF2B5EF4-FFF2-40B4-BE49-F238E27FC236}">
                  <a16:creationId xmlns:a16="http://schemas.microsoft.com/office/drawing/2014/main" id="{B74806E8-BE50-DCFD-35CD-A779224A1F4C}"/>
                </a:ext>
              </a:extLst>
            </p:cNvPr>
            <p:cNvSpPr txBox="1"/>
            <p:nvPr/>
          </p:nvSpPr>
          <p:spPr>
            <a:xfrm>
              <a:off x="6258875" y="2679410"/>
              <a:ext cx="1704556" cy="5857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00">
                  <a:latin typeface="Avenir Next Medium" panose="020B0503020202020204"/>
                  <a:cs typeface="Arial"/>
                </a:rPr>
                <a:t>Dion-Jacobson </a:t>
              </a:r>
              <a:endParaRPr lang="en-US">
                <a:latin typeface="Avenir Next Medium" panose="020B0503020202020204"/>
                <a:cs typeface="Arial"/>
              </a:endParaRPr>
            </a:p>
            <a:p>
              <a:pPr algn="ctr"/>
              <a:r>
                <a:rPr lang="en-US" sz="1100">
                  <a:latin typeface="Avenir Next Medium" panose="020B0503020202020204"/>
                  <a:cs typeface="Arial"/>
                </a:rPr>
                <a:t>(DJ)</a:t>
              </a:r>
              <a:endParaRPr lang="en-US">
                <a:latin typeface="Avenir Next Medium" panose="020B0503020202020204"/>
                <a:cs typeface="Arial"/>
              </a:endParaRPr>
            </a:p>
          </p:txBody>
        </p:sp>
        <p:sp>
          <p:nvSpPr>
            <p:cNvPr id="43" name="TextBox 17">
              <a:extLst>
                <a:ext uri="{FF2B5EF4-FFF2-40B4-BE49-F238E27FC236}">
                  <a16:creationId xmlns:a16="http://schemas.microsoft.com/office/drawing/2014/main" id="{AD318B60-164E-F95E-9518-02860AF0382C}"/>
                </a:ext>
              </a:extLst>
            </p:cNvPr>
            <p:cNvSpPr txBox="1"/>
            <p:nvPr/>
          </p:nvSpPr>
          <p:spPr>
            <a:xfrm>
              <a:off x="4091649" y="2233203"/>
              <a:ext cx="982477" cy="3556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100">
                  <a:latin typeface="Avenir Next Medium" panose="020B0503020202020204"/>
                  <a:cs typeface="Arial"/>
                </a:rPr>
                <a:t>3D phase</a:t>
              </a:r>
            </a:p>
          </p:txBody>
        </p:sp>
        <p:sp>
          <p:nvSpPr>
            <p:cNvPr id="44" name="TextBox 19">
              <a:extLst>
                <a:ext uri="{FF2B5EF4-FFF2-40B4-BE49-F238E27FC236}">
                  <a16:creationId xmlns:a16="http://schemas.microsoft.com/office/drawing/2014/main" id="{A1720C37-CC10-C653-6AFA-9A986DC19A68}"/>
                </a:ext>
              </a:extLst>
            </p:cNvPr>
            <p:cNvSpPr txBox="1"/>
            <p:nvPr/>
          </p:nvSpPr>
          <p:spPr>
            <a:xfrm>
              <a:off x="4501740" y="570832"/>
              <a:ext cx="1704557" cy="3556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100">
                  <a:latin typeface="Avenir Next Medium" panose="020B0503020202020204"/>
                  <a:cs typeface="Arial"/>
                </a:rPr>
                <a:t>Organic cation</a:t>
              </a:r>
            </a:p>
          </p:txBody>
        </p:sp>
        <p:cxnSp>
          <p:nvCxnSpPr>
            <p:cNvPr id="45" name="Straight Arrow Connector 44">
              <a:extLst>
                <a:ext uri="{FF2B5EF4-FFF2-40B4-BE49-F238E27FC236}">
                  <a16:creationId xmlns:a16="http://schemas.microsoft.com/office/drawing/2014/main" id="{30F87E8B-5BAA-D94C-4EF3-2C8F8982C77F}"/>
                </a:ext>
              </a:extLst>
            </p:cNvPr>
            <p:cNvCxnSpPr/>
            <p:nvPr/>
          </p:nvCxnSpPr>
          <p:spPr>
            <a:xfrm>
              <a:off x="5377338" y="1011820"/>
              <a:ext cx="342900" cy="198522"/>
            </a:xfrm>
            <a:prstGeom prst="straightConnector1">
              <a:avLst/>
            </a:prstGeom>
            <a:ln>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46" name="Picture 45">
            <a:extLst>
              <a:ext uri="{FF2B5EF4-FFF2-40B4-BE49-F238E27FC236}">
                <a16:creationId xmlns:a16="http://schemas.microsoft.com/office/drawing/2014/main" id="{335239B2-0AD9-D543-657E-D3636CA86CCA}"/>
              </a:ext>
            </a:extLst>
          </p:cNvPr>
          <p:cNvPicPr>
            <a:picLocks noChangeAspect="1"/>
          </p:cNvPicPr>
          <p:nvPr/>
        </p:nvPicPr>
        <p:blipFill>
          <a:blip r:embed="rId4"/>
          <a:stretch>
            <a:fillRect/>
          </a:stretch>
        </p:blipFill>
        <p:spPr>
          <a:xfrm>
            <a:off x="4693637" y="780407"/>
            <a:ext cx="1316768" cy="1404809"/>
          </a:xfrm>
          <a:prstGeom prst="rect">
            <a:avLst/>
          </a:prstGeom>
        </p:spPr>
      </p:pic>
      <p:pic>
        <p:nvPicPr>
          <p:cNvPr id="47" name="Picture 46">
            <a:extLst>
              <a:ext uri="{FF2B5EF4-FFF2-40B4-BE49-F238E27FC236}">
                <a16:creationId xmlns:a16="http://schemas.microsoft.com/office/drawing/2014/main" id="{69A39025-CEFE-011D-51DD-0E186E621EBF}"/>
              </a:ext>
            </a:extLst>
          </p:cNvPr>
          <p:cNvPicPr>
            <a:picLocks noChangeAspect="1"/>
          </p:cNvPicPr>
          <p:nvPr/>
        </p:nvPicPr>
        <p:blipFill>
          <a:blip r:embed="rId5"/>
          <a:stretch>
            <a:fillRect/>
          </a:stretch>
        </p:blipFill>
        <p:spPr>
          <a:xfrm>
            <a:off x="6610092" y="688504"/>
            <a:ext cx="1484356" cy="2082886"/>
          </a:xfrm>
          <a:prstGeom prst="rect">
            <a:avLst/>
          </a:prstGeom>
        </p:spPr>
      </p:pic>
      <p:sp>
        <p:nvSpPr>
          <p:cNvPr id="48" name="TextBox 47">
            <a:extLst>
              <a:ext uri="{FF2B5EF4-FFF2-40B4-BE49-F238E27FC236}">
                <a16:creationId xmlns:a16="http://schemas.microsoft.com/office/drawing/2014/main" id="{C82EC3FB-5753-3534-440F-F37AB23CCE77}"/>
              </a:ext>
            </a:extLst>
          </p:cNvPr>
          <p:cNvSpPr txBox="1"/>
          <p:nvPr/>
        </p:nvSpPr>
        <p:spPr>
          <a:xfrm>
            <a:off x="1205962" y="2858838"/>
            <a:ext cx="717200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100">
                <a:cs typeface="Arial"/>
              </a:rPr>
              <a:t>2D perovskites are made of single/multiple corner-sharing layers of 3D perovskites seprated by organic mono- or divalent cations.</a:t>
            </a:r>
          </a:p>
          <a:p>
            <a:pPr marL="285750" indent="-285750">
              <a:buFont typeface="Arial" panose="020B0604020202020204" pitchFamily="34" charset="0"/>
              <a:buChar char="•"/>
            </a:pPr>
            <a:endParaRPr lang="en-US" sz="1100">
              <a:cs typeface="Arial"/>
            </a:endParaRPr>
          </a:p>
          <a:p>
            <a:pPr marL="285750" indent="-285750">
              <a:buFont typeface="Arial" panose="020B0604020202020204" pitchFamily="34" charset="0"/>
              <a:buChar char="•"/>
            </a:pPr>
            <a:r>
              <a:rPr lang="en-US" sz="1100">
                <a:cs typeface="Arial"/>
              </a:rPr>
              <a:t>Improved </a:t>
            </a:r>
            <a:r>
              <a:rPr lang="en-US" sz="1100">
                <a:ea typeface="+mn-lt"/>
                <a:cs typeface="+mn-lt"/>
              </a:rPr>
              <a:t>moisture stability, thermal stability, and lower ion migration occurrence in comparison to 3D perovskite</a:t>
            </a:r>
          </a:p>
          <a:p>
            <a:pPr marL="285750" indent="-285750">
              <a:buFont typeface="Arial" panose="020B0604020202020204" pitchFamily="34" charset="0"/>
              <a:buChar char="•"/>
            </a:pPr>
            <a:endParaRPr lang="en-US" sz="1100">
              <a:cs typeface="Arial"/>
            </a:endParaRPr>
          </a:p>
          <a:p>
            <a:pPr marL="285750" indent="-285750">
              <a:buFont typeface="Arial" panose="020B0604020202020204" pitchFamily="34" charset="0"/>
              <a:buChar char="•"/>
            </a:pPr>
            <a:r>
              <a:rPr lang="en-US" sz="1100">
                <a:cs typeface="Arial"/>
              </a:rPr>
              <a:t>Multiple quantum wells are formed due to the insulating nature of the spacer cations, which hinders charge transport along the layer stacking direction leading to reduced efficiency as compared to 3D absorbers</a:t>
            </a:r>
          </a:p>
        </p:txBody>
      </p:sp>
      <p:sp>
        <p:nvSpPr>
          <p:cNvPr id="49" name="TextBox 48">
            <a:extLst>
              <a:ext uri="{FF2B5EF4-FFF2-40B4-BE49-F238E27FC236}">
                <a16:creationId xmlns:a16="http://schemas.microsoft.com/office/drawing/2014/main" id="{902F04BA-9184-3161-8D17-BA52D33B1F32}"/>
              </a:ext>
            </a:extLst>
          </p:cNvPr>
          <p:cNvSpPr txBox="1"/>
          <p:nvPr/>
        </p:nvSpPr>
        <p:spPr>
          <a:xfrm>
            <a:off x="2333516" y="4403432"/>
            <a:ext cx="4824221" cy="430887"/>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cs typeface="Arial"/>
              </a:rPr>
              <a:t>Charge transport becomes highly anisotropic ! </a:t>
            </a:r>
            <a:endParaRPr lang="en-US"/>
          </a:p>
          <a:p>
            <a:pPr algn="ctr"/>
            <a:r>
              <a:rPr lang="en-US" sz="1100">
                <a:cs typeface="Arial"/>
              </a:rPr>
              <a:t>Need to control and characterize the </a:t>
            </a:r>
            <a:r>
              <a:rPr lang="en-US" sz="1100" b="1">
                <a:cs typeface="Arial"/>
              </a:rPr>
              <a:t>slab thickness</a:t>
            </a:r>
            <a:r>
              <a:rPr lang="en-US" sz="1100">
                <a:cs typeface="Arial"/>
              </a:rPr>
              <a:t> </a:t>
            </a:r>
            <a:r>
              <a:rPr lang="en-US" sz="1100" b="1">
                <a:cs typeface="Arial"/>
              </a:rPr>
              <a:t>and</a:t>
            </a:r>
            <a:r>
              <a:rPr lang="en-US" sz="1100">
                <a:cs typeface="Arial"/>
              </a:rPr>
              <a:t> </a:t>
            </a:r>
            <a:r>
              <a:rPr lang="en-US" sz="1100" b="1">
                <a:cs typeface="Arial"/>
              </a:rPr>
              <a:t>orientation</a:t>
            </a:r>
          </a:p>
        </p:txBody>
      </p:sp>
      <p:sp>
        <p:nvSpPr>
          <p:cNvPr id="3" name="TextBox 2">
            <a:extLst>
              <a:ext uri="{FF2B5EF4-FFF2-40B4-BE49-F238E27FC236}">
                <a16:creationId xmlns:a16="http://schemas.microsoft.com/office/drawing/2014/main" id="{C5D3441E-1A5A-3783-0007-013567EA8A66}"/>
              </a:ext>
            </a:extLst>
          </p:cNvPr>
          <p:cNvSpPr txBox="1"/>
          <p:nvPr/>
        </p:nvSpPr>
        <p:spPr>
          <a:xfrm>
            <a:off x="5787189" y="279734"/>
            <a:ext cx="230404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413C39"/>
                </a:solidFill>
                <a:hlinkClick r:id="rId6">
                  <a:extLst>
                    <a:ext uri="{A12FA001-AC4F-418D-AE19-62706E023703}">
                      <ahyp:hlinkClr xmlns:ahyp="http://schemas.microsoft.com/office/drawing/2018/hyperlinkcolor" val="tx"/>
                    </a:ext>
                  </a:extLst>
                </a:hlinkClick>
              </a:rPr>
              <a:t>https://doi.org/10.1039/D1TC01533H</a:t>
            </a:r>
            <a:r>
              <a:rPr lang="en-US" sz="1000" dirty="0">
                <a:solidFill>
                  <a:srgbClr val="413C39"/>
                </a:solidFill>
              </a:rPr>
              <a:t> </a:t>
            </a:r>
          </a:p>
        </p:txBody>
      </p:sp>
    </p:spTree>
    <p:extLst>
      <p:ext uri="{BB962C8B-B14F-4D97-AF65-F5344CB8AC3E}">
        <p14:creationId xmlns:p14="http://schemas.microsoft.com/office/powerpoint/2010/main" val="2315186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327B0-CAD2-F886-18C6-1D7E11FDFDA9}"/>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486870D9-8206-1E5B-FB5C-81847258BF73}"/>
              </a:ext>
            </a:extLst>
          </p:cNvPr>
          <p:cNvSpPr>
            <a:spLocks noGrp="1"/>
          </p:cNvSpPr>
          <p:nvPr>
            <p:ph type="ftr" sz="quarter" idx="11"/>
          </p:nvPr>
        </p:nvSpPr>
        <p:spPr/>
        <p:txBody>
          <a:bodyPr/>
          <a:lstStyle/>
          <a:p>
            <a:r>
              <a:rPr lang="en-US">
                <a:solidFill>
                  <a:srgbClr val="000000"/>
                </a:solidFill>
                <a:effectLst/>
                <a:latin typeface="Helvetica Neue" panose="02000503000000020004" pitchFamily="2" charset="0"/>
              </a:rPr>
              <a:t>ChE-701 / Section EDCH</a:t>
            </a:r>
          </a:p>
        </p:txBody>
      </p:sp>
      <p:sp>
        <p:nvSpPr>
          <p:cNvPr id="5" name="Espace réservé du numéro de diapositive 4">
            <a:extLst>
              <a:ext uri="{FF2B5EF4-FFF2-40B4-BE49-F238E27FC236}">
                <a16:creationId xmlns:a16="http://schemas.microsoft.com/office/drawing/2014/main" id="{C64FB990-8AF3-DD1A-1DA5-F38D562D05F6}"/>
              </a:ext>
            </a:extLst>
          </p:cNvPr>
          <p:cNvSpPr>
            <a:spLocks noGrp="1"/>
          </p:cNvSpPr>
          <p:nvPr>
            <p:ph type="sldNum" sz="quarter" idx="12"/>
          </p:nvPr>
        </p:nvSpPr>
        <p:spPr/>
        <p:txBody>
          <a:bodyPr/>
          <a:lstStyle/>
          <a:p>
            <a:fld id="{E1E1CD7C-2161-7D43-862E-CE4C333CD873}" type="slidenum">
              <a:rPr lang="en-US" smtClean="0"/>
              <a:pPr/>
              <a:t>5</a:t>
            </a:fld>
            <a:endParaRPr lang="en-US"/>
          </a:p>
        </p:txBody>
      </p:sp>
      <p:sp>
        <p:nvSpPr>
          <p:cNvPr id="13" name="Title 12">
            <a:extLst>
              <a:ext uri="{FF2B5EF4-FFF2-40B4-BE49-F238E27FC236}">
                <a16:creationId xmlns:a16="http://schemas.microsoft.com/office/drawing/2014/main" id="{BEB510BB-5EB5-4459-595B-0DA528546080}"/>
              </a:ext>
            </a:extLst>
          </p:cNvPr>
          <p:cNvSpPr>
            <a:spLocks noGrp="1"/>
          </p:cNvSpPr>
          <p:nvPr>
            <p:ph type="title"/>
          </p:nvPr>
        </p:nvSpPr>
        <p:spPr>
          <a:xfrm>
            <a:off x="904875" y="196117"/>
            <a:ext cx="6251298" cy="1097601"/>
          </a:xfrm>
        </p:spPr>
        <p:txBody>
          <a:bodyPr/>
          <a:lstStyle/>
          <a:p>
            <a:r>
              <a:rPr lang="en-US">
                <a:latin typeface="Franklin Gothic Demi Cond"/>
                <a:cs typeface="Arial"/>
              </a:rPr>
              <a:t>Scattering of particles by crystals</a:t>
            </a:r>
            <a:endParaRPr lang="en-US"/>
          </a:p>
        </p:txBody>
      </p:sp>
      <p:sp>
        <p:nvSpPr>
          <p:cNvPr id="2" name="Espace réservé de la date 2">
            <a:extLst>
              <a:ext uri="{FF2B5EF4-FFF2-40B4-BE49-F238E27FC236}">
                <a16:creationId xmlns:a16="http://schemas.microsoft.com/office/drawing/2014/main" id="{C4B367D1-1A28-8E95-401B-2372CCE75749}"/>
              </a:ext>
            </a:extLst>
          </p:cNvPr>
          <p:cNvSpPr>
            <a:spLocks noGrp="1"/>
          </p:cNvSpPr>
          <p:nvPr>
            <p:ph type="dt" sz="half" idx="10"/>
          </p:nvPr>
        </p:nvSpPr>
        <p:spPr>
          <a:xfrm rot="16200000">
            <a:off x="-1221413" y="2778452"/>
            <a:ext cx="3341052" cy="911524"/>
          </a:xfrm>
        </p:spPr>
        <p:txBody>
          <a:bodyPr/>
          <a:lstStyle/>
          <a:p>
            <a:r>
              <a:rPr lang="en-US"/>
              <a:t>XRD FOR PEROVSKITES</a:t>
            </a:r>
          </a:p>
        </p:txBody>
      </p:sp>
      <p:sp>
        <p:nvSpPr>
          <p:cNvPr id="3" name="TextBox 2">
            <a:extLst>
              <a:ext uri="{FF2B5EF4-FFF2-40B4-BE49-F238E27FC236}">
                <a16:creationId xmlns:a16="http://schemas.microsoft.com/office/drawing/2014/main" id="{A96788BA-7E93-ECB4-326B-28638DAFE5CD}"/>
              </a:ext>
            </a:extLst>
          </p:cNvPr>
          <p:cNvSpPr txBox="1"/>
          <p:nvPr/>
        </p:nvSpPr>
        <p:spPr>
          <a:xfrm>
            <a:off x="1786437" y="619209"/>
            <a:ext cx="528637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cs typeface="Arial"/>
              </a:rPr>
              <a:t>Schematic experimental set-up for scattering measurement</a:t>
            </a:r>
          </a:p>
        </p:txBody>
      </p:sp>
      <p:pic>
        <p:nvPicPr>
          <p:cNvPr id="6" name="Picture 5" descr="Diagram of a sample of beams&#10;&#10;AI-generated content may be incorrect.">
            <a:extLst>
              <a:ext uri="{FF2B5EF4-FFF2-40B4-BE49-F238E27FC236}">
                <a16:creationId xmlns:a16="http://schemas.microsoft.com/office/drawing/2014/main" id="{C11314EB-B9C9-B10A-8180-8892DB303DAD}"/>
              </a:ext>
            </a:extLst>
          </p:cNvPr>
          <p:cNvPicPr>
            <a:picLocks noChangeAspect="1"/>
          </p:cNvPicPr>
          <p:nvPr/>
        </p:nvPicPr>
        <p:blipFill>
          <a:blip r:embed="rId3"/>
          <a:stretch>
            <a:fillRect/>
          </a:stretch>
        </p:blipFill>
        <p:spPr>
          <a:xfrm>
            <a:off x="1122697" y="937710"/>
            <a:ext cx="5111917" cy="2383757"/>
          </a:xfrm>
          <a:prstGeom prst="rect">
            <a:avLst/>
          </a:prstGeom>
        </p:spPr>
      </p:pic>
      <p:sp>
        <p:nvSpPr>
          <p:cNvPr id="7" name="TextBox 6">
            <a:extLst>
              <a:ext uri="{FF2B5EF4-FFF2-40B4-BE49-F238E27FC236}">
                <a16:creationId xmlns:a16="http://schemas.microsoft.com/office/drawing/2014/main" id="{B668F5F1-764D-1E0C-074F-CE3A365173B4}"/>
              </a:ext>
            </a:extLst>
          </p:cNvPr>
          <p:cNvSpPr txBox="1"/>
          <p:nvPr/>
        </p:nvSpPr>
        <p:spPr>
          <a:xfrm>
            <a:off x="6411577" y="1220286"/>
            <a:ext cx="2207294" cy="11849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Arial"/>
              </a:rPr>
              <a:t>E</a:t>
            </a:r>
            <a:r>
              <a:rPr lang="en-US" sz="1200" baseline="-25000">
                <a:cs typeface="Arial"/>
              </a:rPr>
              <a:t>i</a:t>
            </a:r>
            <a:r>
              <a:rPr lang="en-US" sz="1200">
                <a:cs typeface="Arial"/>
              </a:rPr>
              <a:t> : initial energy</a:t>
            </a:r>
          </a:p>
          <a:p>
            <a:r>
              <a:rPr lang="en-US" sz="1200">
                <a:cs typeface="Arial"/>
              </a:rPr>
              <a:t>E = E</a:t>
            </a:r>
            <a:r>
              <a:rPr lang="en-US" sz="1200" baseline="-25000">
                <a:cs typeface="Arial"/>
              </a:rPr>
              <a:t>i</a:t>
            </a:r>
            <a:r>
              <a:rPr lang="en-US" sz="1200">
                <a:cs typeface="Arial"/>
              </a:rPr>
              <a:t>-E</a:t>
            </a:r>
            <a:r>
              <a:rPr lang="en-US" sz="1200" baseline="-25000">
                <a:cs typeface="Arial"/>
              </a:rPr>
              <a:t>f  </a:t>
            </a:r>
            <a:r>
              <a:rPr lang="en-US" sz="1200">
                <a:cs typeface="Arial"/>
              </a:rPr>
              <a:t>: energy transfer</a:t>
            </a:r>
          </a:p>
          <a:p>
            <a:r>
              <a:rPr lang="en-US" sz="1200" b="1">
                <a:cs typeface="Arial"/>
              </a:rPr>
              <a:t>Q</a:t>
            </a:r>
            <a:r>
              <a:rPr lang="en-US" sz="1200">
                <a:cs typeface="Arial"/>
              </a:rPr>
              <a:t> = </a:t>
            </a:r>
            <a:r>
              <a:rPr lang="en-US" sz="1200" b="1">
                <a:cs typeface="Arial"/>
              </a:rPr>
              <a:t>k</a:t>
            </a:r>
            <a:r>
              <a:rPr lang="en-US" sz="1200" baseline="-25000">
                <a:cs typeface="Arial"/>
              </a:rPr>
              <a:t>i</a:t>
            </a:r>
            <a:r>
              <a:rPr lang="en-US" sz="1200">
                <a:cs typeface="Arial"/>
              </a:rPr>
              <a:t>-</a:t>
            </a:r>
            <a:r>
              <a:rPr lang="en-US" sz="1200" b="1" err="1">
                <a:cs typeface="Arial"/>
              </a:rPr>
              <a:t>k</a:t>
            </a:r>
            <a:r>
              <a:rPr lang="en-US" sz="1200" baseline="-25000" err="1">
                <a:cs typeface="Arial"/>
              </a:rPr>
              <a:t>f</a:t>
            </a:r>
            <a:r>
              <a:rPr lang="en-US" sz="1200" baseline="-25000">
                <a:cs typeface="Arial"/>
              </a:rPr>
              <a:t> </a:t>
            </a:r>
            <a:r>
              <a:rPr lang="en-US" sz="1200">
                <a:cs typeface="Arial"/>
              </a:rPr>
              <a:t>: momentum transfer</a:t>
            </a:r>
          </a:p>
          <a:p>
            <a:r>
              <a:rPr lang="en-US" sz="1200" b="1" err="1">
                <a:cs typeface="Arial"/>
              </a:rPr>
              <a:t>e</a:t>
            </a:r>
            <a:r>
              <a:rPr lang="en-US" sz="1200" baseline="-25000" err="1">
                <a:cs typeface="Arial"/>
              </a:rPr>
              <a:t>i</a:t>
            </a:r>
            <a:r>
              <a:rPr lang="en-US" sz="1200" baseline="-25000">
                <a:cs typeface="Arial"/>
              </a:rPr>
              <a:t> </a:t>
            </a:r>
            <a:r>
              <a:rPr lang="en-US" sz="1200">
                <a:cs typeface="Arial"/>
              </a:rPr>
              <a:t>:</a:t>
            </a:r>
            <a:r>
              <a:rPr lang="en-US" sz="1200" baseline="-25000">
                <a:cs typeface="Arial"/>
              </a:rPr>
              <a:t> </a:t>
            </a:r>
            <a:r>
              <a:rPr lang="en-US" sz="1200">
                <a:cs typeface="Arial"/>
              </a:rPr>
              <a:t>initial polarization state</a:t>
            </a:r>
          </a:p>
          <a:p>
            <a:r>
              <a:rPr lang="en-US" sz="1200" b="1" err="1">
                <a:cs typeface="Arial"/>
              </a:rPr>
              <a:t>e</a:t>
            </a:r>
            <a:r>
              <a:rPr lang="en-US" sz="1200" baseline="-25000" err="1">
                <a:cs typeface="Arial"/>
              </a:rPr>
              <a:t>f</a:t>
            </a:r>
            <a:r>
              <a:rPr lang="en-US" sz="1200" baseline="-25000">
                <a:cs typeface="Arial"/>
              </a:rPr>
              <a:t> </a:t>
            </a:r>
            <a:r>
              <a:rPr lang="en-US" sz="1200">
                <a:cs typeface="Arial"/>
              </a:rPr>
              <a:t>:</a:t>
            </a:r>
            <a:r>
              <a:rPr lang="en-US" sz="1200" baseline="-25000">
                <a:cs typeface="Arial"/>
              </a:rPr>
              <a:t> </a:t>
            </a:r>
            <a:r>
              <a:rPr lang="en-US" sz="1200">
                <a:cs typeface="Arial"/>
              </a:rPr>
              <a:t>initial polarization state</a:t>
            </a:r>
            <a:endParaRPr lang="en-US" sz="1200"/>
          </a:p>
          <a:p>
            <a:endParaRPr lang="en-US" sz="1100">
              <a:cs typeface="Arial"/>
            </a:endParaRPr>
          </a:p>
        </p:txBody>
      </p:sp>
      <p:sp>
        <p:nvSpPr>
          <p:cNvPr id="8" name="TextBox 7">
            <a:extLst>
              <a:ext uri="{FF2B5EF4-FFF2-40B4-BE49-F238E27FC236}">
                <a16:creationId xmlns:a16="http://schemas.microsoft.com/office/drawing/2014/main" id="{9F4A1582-E140-818E-224F-749EB99A7E70}"/>
              </a:ext>
            </a:extLst>
          </p:cNvPr>
          <p:cNvSpPr txBox="1"/>
          <p:nvPr/>
        </p:nvSpPr>
        <p:spPr>
          <a:xfrm>
            <a:off x="1124700" y="3506787"/>
            <a:ext cx="789121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Arial"/>
              </a:rPr>
              <a:t>Assumptions: </a:t>
            </a:r>
            <a:endParaRPr lang="en-US"/>
          </a:p>
          <a:p>
            <a:pPr marL="171450" indent="-171450">
              <a:buFont typeface="Arial"/>
              <a:buChar char="•"/>
            </a:pPr>
            <a:r>
              <a:rPr lang="en-US" sz="1000">
                <a:cs typeface="Arial"/>
              </a:rPr>
              <a:t>Beam source is made of photons with energy of 10-50 keV (X-rays) --&gt; wavelength is of the order of interatomic spacing</a:t>
            </a:r>
          </a:p>
          <a:p>
            <a:pPr marL="171450" indent="-171450">
              <a:buFont typeface="Arial"/>
              <a:buChar char="•"/>
            </a:pPr>
            <a:r>
              <a:rPr lang="en-US" sz="1000">
                <a:cs typeface="Arial"/>
              </a:rPr>
              <a:t>Elastic scattering --&gt; energy and momentum are conserved</a:t>
            </a:r>
          </a:p>
          <a:p>
            <a:pPr marL="171450" indent="-171450">
              <a:buFont typeface="Arial"/>
              <a:buChar char="•"/>
            </a:pPr>
            <a:r>
              <a:rPr lang="en-US" sz="1000">
                <a:cs typeface="Arial"/>
              </a:rPr>
              <a:t>Atoms are fixed at the equilibrium position</a:t>
            </a:r>
          </a:p>
          <a:p>
            <a:pPr marL="171450" indent="-171450">
              <a:buFont typeface="Arial"/>
              <a:buChar char="•"/>
            </a:pPr>
            <a:r>
              <a:rPr lang="en-US" sz="1000">
                <a:cs typeface="Arial"/>
              </a:rPr>
              <a:t>Both the incident radiation and the sample crystal are treated classically</a:t>
            </a:r>
          </a:p>
          <a:p>
            <a:pPr marL="171450" indent="-171450">
              <a:buFont typeface="Arial"/>
              <a:buChar char="•"/>
            </a:pPr>
            <a:r>
              <a:rPr lang="en-US" sz="1000">
                <a:cs typeface="Arial"/>
              </a:rPr>
              <a:t>We only consider the coupling of the </a:t>
            </a:r>
            <a:r>
              <a:rPr lang="en-US" sz="1000" i="1">
                <a:cs typeface="Arial"/>
              </a:rPr>
              <a:t>free </a:t>
            </a:r>
            <a:r>
              <a:rPr lang="en-US" sz="1000">
                <a:cs typeface="Arial"/>
              </a:rPr>
              <a:t>electronic charge with the electric field of the radiation</a:t>
            </a:r>
          </a:p>
        </p:txBody>
      </p:sp>
      <p:sp>
        <p:nvSpPr>
          <p:cNvPr id="9" name="TextBox 8">
            <a:extLst>
              <a:ext uri="{FF2B5EF4-FFF2-40B4-BE49-F238E27FC236}">
                <a16:creationId xmlns:a16="http://schemas.microsoft.com/office/drawing/2014/main" id="{2D3025DF-B426-3A9E-87F0-198192E5DC70}"/>
              </a:ext>
            </a:extLst>
          </p:cNvPr>
          <p:cNvSpPr txBox="1"/>
          <p:nvPr/>
        </p:nvSpPr>
        <p:spPr>
          <a:xfrm>
            <a:off x="5092262" y="4911616"/>
            <a:ext cx="405042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rgbClr val="413C39"/>
                </a:solidFill>
              </a:rPr>
              <a:t>G. Grosso and G. P. Parravicini. </a:t>
            </a:r>
            <a:r>
              <a:rPr lang="en-US" sz="900" i="1" dirty="0">
                <a:solidFill>
                  <a:srgbClr val="413C39"/>
                </a:solidFill>
              </a:rPr>
              <a:t>Solid state physics</a:t>
            </a:r>
            <a:r>
              <a:rPr lang="en-US" sz="900" dirty="0">
                <a:solidFill>
                  <a:srgbClr val="413C39"/>
                </a:solidFill>
              </a:rPr>
              <a:t>. Academic press, 2013.</a:t>
            </a:r>
          </a:p>
        </p:txBody>
      </p:sp>
    </p:spTree>
    <p:extLst>
      <p:ext uri="{BB962C8B-B14F-4D97-AF65-F5344CB8AC3E}">
        <p14:creationId xmlns:p14="http://schemas.microsoft.com/office/powerpoint/2010/main" val="206694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B95AB-6AD5-5C14-060F-85F6B7C87D29}"/>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1172E16F-F63E-5C36-3AF6-94C98A85F124}"/>
              </a:ext>
            </a:extLst>
          </p:cNvPr>
          <p:cNvSpPr>
            <a:spLocks noGrp="1"/>
          </p:cNvSpPr>
          <p:nvPr>
            <p:ph type="ftr" sz="quarter" idx="11"/>
          </p:nvPr>
        </p:nvSpPr>
        <p:spPr/>
        <p:txBody>
          <a:bodyPr/>
          <a:lstStyle/>
          <a:p>
            <a:r>
              <a:rPr lang="en-US">
                <a:solidFill>
                  <a:srgbClr val="000000"/>
                </a:solidFill>
                <a:effectLst/>
                <a:latin typeface="Helvetica Neue" panose="02000503000000020004" pitchFamily="2" charset="0"/>
              </a:rPr>
              <a:t>ChE-701 / Section EDCH</a:t>
            </a:r>
          </a:p>
        </p:txBody>
      </p:sp>
      <p:sp>
        <p:nvSpPr>
          <p:cNvPr id="5" name="Espace réservé du numéro de diapositive 4">
            <a:extLst>
              <a:ext uri="{FF2B5EF4-FFF2-40B4-BE49-F238E27FC236}">
                <a16:creationId xmlns:a16="http://schemas.microsoft.com/office/drawing/2014/main" id="{B6A8ED06-33EB-C1F3-82A2-AF625C53F243}"/>
              </a:ext>
            </a:extLst>
          </p:cNvPr>
          <p:cNvSpPr>
            <a:spLocks noGrp="1"/>
          </p:cNvSpPr>
          <p:nvPr>
            <p:ph type="sldNum" sz="quarter" idx="12"/>
          </p:nvPr>
        </p:nvSpPr>
        <p:spPr/>
        <p:txBody>
          <a:bodyPr/>
          <a:lstStyle/>
          <a:p>
            <a:fld id="{E1E1CD7C-2161-7D43-862E-CE4C333CD873}" type="slidenum">
              <a:rPr lang="en-US" smtClean="0"/>
              <a:pPr/>
              <a:t>6</a:t>
            </a:fld>
            <a:endParaRPr lang="en-US"/>
          </a:p>
        </p:txBody>
      </p:sp>
      <p:sp>
        <p:nvSpPr>
          <p:cNvPr id="13" name="Title 12">
            <a:extLst>
              <a:ext uri="{FF2B5EF4-FFF2-40B4-BE49-F238E27FC236}">
                <a16:creationId xmlns:a16="http://schemas.microsoft.com/office/drawing/2014/main" id="{D0627133-1B91-78EA-DF7F-07C803144FF0}"/>
              </a:ext>
            </a:extLst>
          </p:cNvPr>
          <p:cNvSpPr>
            <a:spLocks noGrp="1"/>
          </p:cNvSpPr>
          <p:nvPr>
            <p:ph type="title"/>
          </p:nvPr>
        </p:nvSpPr>
        <p:spPr>
          <a:xfrm>
            <a:off x="904875" y="196117"/>
            <a:ext cx="6251298" cy="1097601"/>
          </a:xfrm>
        </p:spPr>
        <p:txBody>
          <a:bodyPr/>
          <a:lstStyle/>
          <a:p>
            <a:r>
              <a:rPr lang="en-US">
                <a:latin typeface="Franklin Gothic Demi Cond"/>
                <a:cs typeface="Arial"/>
              </a:rPr>
              <a:t>Elastic scattering of X-rays</a:t>
            </a:r>
            <a:endParaRPr lang="en-US"/>
          </a:p>
        </p:txBody>
      </p:sp>
      <p:sp>
        <p:nvSpPr>
          <p:cNvPr id="2" name="Espace réservé de la date 2">
            <a:extLst>
              <a:ext uri="{FF2B5EF4-FFF2-40B4-BE49-F238E27FC236}">
                <a16:creationId xmlns:a16="http://schemas.microsoft.com/office/drawing/2014/main" id="{33DC91C5-6D2B-34DF-D0BE-8400A6588F7B}"/>
              </a:ext>
            </a:extLst>
          </p:cNvPr>
          <p:cNvSpPr>
            <a:spLocks noGrp="1"/>
          </p:cNvSpPr>
          <p:nvPr>
            <p:ph type="dt" sz="half" idx="10"/>
          </p:nvPr>
        </p:nvSpPr>
        <p:spPr>
          <a:xfrm rot="16200000">
            <a:off x="-1221413" y="2778452"/>
            <a:ext cx="3341052" cy="911524"/>
          </a:xfrm>
        </p:spPr>
        <p:txBody>
          <a:bodyPr/>
          <a:lstStyle/>
          <a:p>
            <a:r>
              <a:rPr lang="en-US"/>
              <a:t>XRD FOR PEROVSKITES</a:t>
            </a:r>
          </a:p>
        </p:txBody>
      </p:sp>
      <p:pic>
        <p:nvPicPr>
          <p:cNvPr id="9" name="Picture 8" descr="A diagram of a mathematical equation&#10;&#10;AI-generated content may be incorrect.">
            <a:extLst>
              <a:ext uri="{FF2B5EF4-FFF2-40B4-BE49-F238E27FC236}">
                <a16:creationId xmlns:a16="http://schemas.microsoft.com/office/drawing/2014/main" id="{393BFE23-26DE-CD61-FC7A-66A1E3DE3C89}"/>
              </a:ext>
            </a:extLst>
          </p:cNvPr>
          <p:cNvPicPr>
            <a:picLocks noChangeAspect="1"/>
          </p:cNvPicPr>
          <p:nvPr/>
        </p:nvPicPr>
        <p:blipFill>
          <a:blip r:embed="rId3"/>
          <a:stretch>
            <a:fillRect/>
          </a:stretch>
        </p:blipFill>
        <p:spPr>
          <a:xfrm>
            <a:off x="4765507" y="745207"/>
            <a:ext cx="3691690" cy="2022810"/>
          </a:xfrm>
          <a:prstGeom prst="rect">
            <a:avLst/>
          </a:prstGeom>
        </p:spPr>
      </p:pic>
      <p:sp>
        <p:nvSpPr>
          <p:cNvPr id="11" name="TextBox 10">
            <a:extLst>
              <a:ext uri="{FF2B5EF4-FFF2-40B4-BE49-F238E27FC236}">
                <a16:creationId xmlns:a16="http://schemas.microsoft.com/office/drawing/2014/main" id="{9107AA7A-89FB-A772-4E91-C9ABE50E6B88}"/>
              </a:ext>
            </a:extLst>
          </p:cNvPr>
          <p:cNvSpPr txBox="1"/>
          <p:nvPr/>
        </p:nvSpPr>
        <p:spPr>
          <a:xfrm>
            <a:off x="482182" y="818982"/>
            <a:ext cx="232568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Arial"/>
              </a:rPr>
              <a:t>Incident radiation beam</a:t>
            </a:r>
          </a:p>
        </p:txBody>
      </p:sp>
      <p:pic>
        <p:nvPicPr>
          <p:cNvPr id="12" name="Picture 11">
            <a:extLst>
              <a:ext uri="{FF2B5EF4-FFF2-40B4-BE49-F238E27FC236}">
                <a16:creationId xmlns:a16="http://schemas.microsoft.com/office/drawing/2014/main" id="{389D6840-655F-6E65-54F0-F297B151E5C8}"/>
              </a:ext>
            </a:extLst>
          </p:cNvPr>
          <p:cNvPicPr>
            <a:picLocks noChangeAspect="1"/>
          </p:cNvPicPr>
          <p:nvPr/>
        </p:nvPicPr>
        <p:blipFill>
          <a:blip r:embed="rId4"/>
          <a:stretch>
            <a:fillRect/>
          </a:stretch>
        </p:blipFill>
        <p:spPr>
          <a:xfrm>
            <a:off x="503321" y="1062788"/>
            <a:ext cx="1556085" cy="328865"/>
          </a:xfrm>
          <a:prstGeom prst="rect">
            <a:avLst/>
          </a:prstGeom>
        </p:spPr>
      </p:pic>
      <p:sp>
        <p:nvSpPr>
          <p:cNvPr id="14" name="TextBox 13">
            <a:extLst>
              <a:ext uri="{FF2B5EF4-FFF2-40B4-BE49-F238E27FC236}">
                <a16:creationId xmlns:a16="http://schemas.microsoft.com/office/drawing/2014/main" id="{6E6B8BEA-4B7B-B3AD-3FA3-CA045CA197CE}"/>
              </a:ext>
            </a:extLst>
          </p:cNvPr>
          <p:cNvSpPr txBox="1"/>
          <p:nvPr/>
        </p:nvSpPr>
        <p:spPr>
          <a:xfrm>
            <a:off x="414337" y="1460333"/>
            <a:ext cx="32385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Arial"/>
              </a:rPr>
              <a:t>The free electron in </a:t>
            </a:r>
            <a:r>
              <a:rPr lang="en-US" sz="1000" b="1">
                <a:cs typeface="Arial"/>
              </a:rPr>
              <a:t>r </a:t>
            </a:r>
            <a:r>
              <a:rPr lang="en-US" sz="1000">
                <a:cs typeface="Arial"/>
              </a:rPr>
              <a:t>starts oscillating at the same frequency of the incident radiation</a:t>
            </a:r>
          </a:p>
        </p:txBody>
      </p:sp>
      <p:pic>
        <p:nvPicPr>
          <p:cNvPr id="16" name="Picture 15" descr="A black arrow pointing to the right">
            <a:extLst>
              <a:ext uri="{FF2B5EF4-FFF2-40B4-BE49-F238E27FC236}">
                <a16:creationId xmlns:a16="http://schemas.microsoft.com/office/drawing/2014/main" id="{EF6AEFE3-5522-E6E0-4704-DBE5AA9EFE37}"/>
              </a:ext>
            </a:extLst>
          </p:cNvPr>
          <p:cNvPicPr>
            <a:picLocks noChangeAspect="1"/>
          </p:cNvPicPr>
          <p:nvPr/>
        </p:nvPicPr>
        <p:blipFill>
          <a:blip r:embed="rId5"/>
          <a:stretch>
            <a:fillRect/>
          </a:stretch>
        </p:blipFill>
        <p:spPr>
          <a:xfrm>
            <a:off x="482767" y="1929817"/>
            <a:ext cx="3522246" cy="399550"/>
          </a:xfrm>
          <a:prstGeom prst="rect">
            <a:avLst/>
          </a:prstGeom>
        </p:spPr>
      </p:pic>
      <p:pic>
        <p:nvPicPr>
          <p:cNvPr id="17" name="Picture 16" descr="A close-up of a mathematical equation&#10;&#10;AI-generated content may be incorrect.">
            <a:extLst>
              <a:ext uri="{FF2B5EF4-FFF2-40B4-BE49-F238E27FC236}">
                <a16:creationId xmlns:a16="http://schemas.microsoft.com/office/drawing/2014/main" id="{7D669A07-8A0B-BF3B-075F-4E3328C7BA49}"/>
              </a:ext>
            </a:extLst>
          </p:cNvPr>
          <p:cNvPicPr>
            <a:picLocks noChangeAspect="1"/>
          </p:cNvPicPr>
          <p:nvPr/>
        </p:nvPicPr>
        <p:blipFill>
          <a:blip r:embed="rId6"/>
          <a:stretch>
            <a:fillRect/>
          </a:stretch>
        </p:blipFill>
        <p:spPr>
          <a:xfrm>
            <a:off x="504825" y="3254292"/>
            <a:ext cx="4308308" cy="993106"/>
          </a:xfrm>
          <a:prstGeom prst="rect">
            <a:avLst/>
          </a:prstGeom>
        </p:spPr>
      </p:pic>
      <p:sp>
        <p:nvSpPr>
          <p:cNvPr id="18" name="TextBox 17">
            <a:extLst>
              <a:ext uri="{FF2B5EF4-FFF2-40B4-BE49-F238E27FC236}">
                <a16:creationId xmlns:a16="http://schemas.microsoft.com/office/drawing/2014/main" id="{88FA7A88-0BFF-8FD9-DA4B-684B7275C1FB}"/>
              </a:ext>
            </a:extLst>
          </p:cNvPr>
          <p:cNvSpPr txBox="1"/>
          <p:nvPr/>
        </p:nvSpPr>
        <p:spPr>
          <a:xfrm>
            <a:off x="504573" y="2855994"/>
            <a:ext cx="252262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Arial"/>
              </a:rPr>
              <a:t>Electric fied at point P of an oscillating electric dipole centered at </a:t>
            </a:r>
            <a:r>
              <a:rPr lang="en-US" sz="1000" b="1">
                <a:cs typeface="Arial"/>
              </a:rPr>
              <a:t>r </a:t>
            </a:r>
            <a:r>
              <a:rPr lang="en-US" sz="1000">
                <a:cs typeface="Arial"/>
              </a:rPr>
              <a:t>for R&gt;&gt;</a:t>
            </a:r>
            <a:r>
              <a:rPr lang="en-US" sz="1000">
                <a:ea typeface="+mn-lt"/>
                <a:cs typeface="+mn-lt"/>
              </a:rPr>
              <a:t>λ</a:t>
            </a:r>
            <a:endParaRPr lang="en-US" sz="1000">
              <a:cs typeface="Arial"/>
            </a:endParaRPr>
          </a:p>
        </p:txBody>
      </p:sp>
      <p:sp>
        <p:nvSpPr>
          <p:cNvPr id="20" name="TextBox 19">
            <a:extLst>
              <a:ext uri="{FF2B5EF4-FFF2-40B4-BE49-F238E27FC236}">
                <a16:creationId xmlns:a16="http://schemas.microsoft.com/office/drawing/2014/main" id="{F33F4C84-3457-2AF5-E03E-AB0D980439F4}"/>
              </a:ext>
            </a:extLst>
          </p:cNvPr>
          <p:cNvSpPr txBox="1"/>
          <p:nvPr/>
        </p:nvSpPr>
        <p:spPr>
          <a:xfrm>
            <a:off x="2965031" y="4275720"/>
            <a:ext cx="265496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cs typeface="Arial"/>
              </a:rPr>
              <a:t>Polarization vector of the scattered field</a:t>
            </a:r>
          </a:p>
        </p:txBody>
      </p:sp>
      <p:sp>
        <p:nvSpPr>
          <p:cNvPr id="21" name="Left Brace 20">
            <a:extLst>
              <a:ext uri="{FF2B5EF4-FFF2-40B4-BE49-F238E27FC236}">
                <a16:creationId xmlns:a16="http://schemas.microsoft.com/office/drawing/2014/main" id="{7D785B45-7D9B-4842-4CA3-E18FAD906E63}"/>
              </a:ext>
            </a:extLst>
          </p:cNvPr>
          <p:cNvSpPr/>
          <p:nvPr/>
        </p:nvSpPr>
        <p:spPr>
          <a:xfrm rot="16200000">
            <a:off x="4087312" y="3612984"/>
            <a:ext cx="129171" cy="1197225"/>
          </a:xfrm>
          <a:prstGeom prst="leftBrace">
            <a:avLst/>
          </a:prstGeom>
          <a:ln w="28575">
            <a:solidFill>
              <a:srgbClr val="413C3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2" name="Picture 21" descr="A square root of a mathematical equation">
            <a:extLst>
              <a:ext uri="{FF2B5EF4-FFF2-40B4-BE49-F238E27FC236}">
                <a16:creationId xmlns:a16="http://schemas.microsoft.com/office/drawing/2014/main" id="{BF0C0483-DAEB-02A9-3BA2-41C8956421FD}"/>
              </a:ext>
            </a:extLst>
          </p:cNvPr>
          <p:cNvPicPr>
            <a:picLocks noChangeAspect="1"/>
          </p:cNvPicPr>
          <p:nvPr/>
        </p:nvPicPr>
        <p:blipFill>
          <a:blip r:embed="rId7"/>
          <a:stretch>
            <a:fillRect/>
          </a:stretch>
        </p:blipFill>
        <p:spPr>
          <a:xfrm>
            <a:off x="2908133" y="4522871"/>
            <a:ext cx="2702093" cy="326858"/>
          </a:xfrm>
          <a:prstGeom prst="rect">
            <a:avLst/>
          </a:prstGeom>
        </p:spPr>
      </p:pic>
      <p:sp>
        <p:nvSpPr>
          <p:cNvPr id="23" name="TextBox 22">
            <a:extLst>
              <a:ext uri="{FF2B5EF4-FFF2-40B4-BE49-F238E27FC236}">
                <a16:creationId xmlns:a16="http://schemas.microsoft.com/office/drawing/2014/main" id="{ABBF4428-86FF-8ABB-329B-62AE754DAA3C}"/>
              </a:ext>
            </a:extLst>
          </p:cNvPr>
          <p:cNvSpPr txBox="1"/>
          <p:nvPr/>
        </p:nvSpPr>
        <p:spPr>
          <a:xfrm>
            <a:off x="5498181" y="2991184"/>
            <a:ext cx="36961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Arial"/>
              </a:rPr>
              <a:t>If the analyzer accepts photons with a fixed polarization </a:t>
            </a:r>
            <a:r>
              <a:rPr lang="en-US" sz="1000" b="1">
                <a:cs typeface="Arial"/>
              </a:rPr>
              <a:t>e</a:t>
            </a:r>
            <a:r>
              <a:rPr lang="en-US" sz="1000" baseline="-25000">
                <a:cs typeface="Arial"/>
              </a:rPr>
              <a:t>f</a:t>
            </a:r>
          </a:p>
        </p:txBody>
      </p:sp>
      <p:pic>
        <p:nvPicPr>
          <p:cNvPr id="24" name="Picture 23" descr="A mathematical equation with numbers and symbols">
            <a:extLst>
              <a:ext uri="{FF2B5EF4-FFF2-40B4-BE49-F238E27FC236}">
                <a16:creationId xmlns:a16="http://schemas.microsoft.com/office/drawing/2014/main" id="{18B2DBBB-952C-A79D-7D85-0E280120335F}"/>
              </a:ext>
            </a:extLst>
          </p:cNvPr>
          <p:cNvPicPr>
            <a:picLocks noChangeAspect="1"/>
          </p:cNvPicPr>
          <p:nvPr/>
        </p:nvPicPr>
        <p:blipFill>
          <a:blip r:embed="rId8"/>
          <a:stretch>
            <a:fillRect/>
          </a:stretch>
        </p:blipFill>
        <p:spPr>
          <a:xfrm>
            <a:off x="6233862" y="3262814"/>
            <a:ext cx="1976187" cy="494799"/>
          </a:xfrm>
          <a:prstGeom prst="rect">
            <a:avLst/>
          </a:prstGeom>
        </p:spPr>
      </p:pic>
      <p:pic>
        <p:nvPicPr>
          <p:cNvPr id="25" name="Picture 24" descr="A mathematical equation with numbers">
            <a:extLst>
              <a:ext uri="{FF2B5EF4-FFF2-40B4-BE49-F238E27FC236}">
                <a16:creationId xmlns:a16="http://schemas.microsoft.com/office/drawing/2014/main" id="{03C2D73A-F101-715A-4950-6FCEE28E17F5}"/>
              </a:ext>
            </a:extLst>
          </p:cNvPr>
          <p:cNvPicPr>
            <a:picLocks noChangeAspect="1"/>
          </p:cNvPicPr>
          <p:nvPr/>
        </p:nvPicPr>
        <p:blipFill>
          <a:blip r:embed="rId9"/>
          <a:stretch>
            <a:fillRect/>
          </a:stretch>
        </p:blipFill>
        <p:spPr>
          <a:xfrm>
            <a:off x="6357185" y="4094246"/>
            <a:ext cx="1958141" cy="564482"/>
          </a:xfrm>
          <a:prstGeom prst="rect">
            <a:avLst/>
          </a:prstGeom>
          <a:ln>
            <a:solidFill>
              <a:schemeClr val="tx1"/>
            </a:solidFill>
          </a:ln>
        </p:spPr>
      </p:pic>
      <p:sp>
        <p:nvSpPr>
          <p:cNvPr id="26" name="TextBox 25">
            <a:extLst>
              <a:ext uri="{FF2B5EF4-FFF2-40B4-BE49-F238E27FC236}">
                <a16:creationId xmlns:a16="http://schemas.microsoft.com/office/drawing/2014/main" id="{A51A5FF0-695C-D9B8-51A8-94692F027BAF}"/>
              </a:ext>
            </a:extLst>
          </p:cNvPr>
          <p:cNvSpPr txBox="1"/>
          <p:nvPr/>
        </p:nvSpPr>
        <p:spPr>
          <a:xfrm>
            <a:off x="6538408" y="3848598"/>
            <a:ext cx="166837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cs typeface="Arial"/>
              </a:rPr>
              <a:t>Thomson cross-section</a:t>
            </a:r>
            <a:endParaRPr lang="en-US"/>
          </a:p>
        </p:txBody>
      </p:sp>
      <p:sp>
        <p:nvSpPr>
          <p:cNvPr id="6" name="TextBox 5">
            <a:extLst>
              <a:ext uri="{FF2B5EF4-FFF2-40B4-BE49-F238E27FC236}">
                <a16:creationId xmlns:a16="http://schemas.microsoft.com/office/drawing/2014/main" id="{FCB24890-52B5-DBC9-9C47-4E5DB1461384}"/>
              </a:ext>
            </a:extLst>
          </p:cNvPr>
          <p:cNvSpPr txBox="1"/>
          <p:nvPr/>
        </p:nvSpPr>
        <p:spPr>
          <a:xfrm>
            <a:off x="5092262" y="4911616"/>
            <a:ext cx="405042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rgbClr val="413C39"/>
                </a:solidFill>
              </a:rPr>
              <a:t>G. Grosso and G. P. Parravicini. </a:t>
            </a:r>
            <a:r>
              <a:rPr lang="en-US" sz="900" i="1" dirty="0">
                <a:solidFill>
                  <a:srgbClr val="413C39"/>
                </a:solidFill>
              </a:rPr>
              <a:t>Solid state physics</a:t>
            </a:r>
            <a:r>
              <a:rPr lang="en-US" sz="900" dirty="0">
                <a:solidFill>
                  <a:srgbClr val="413C39"/>
                </a:solidFill>
              </a:rPr>
              <a:t>. Academic press, 2013.</a:t>
            </a:r>
          </a:p>
        </p:txBody>
      </p:sp>
    </p:spTree>
    <p:extLst>
      <p:ext uri="{BB962C8B-B14F-4D97-AF65-F5344CB8AC3E}">
        <p14:creationId xmlns:p14="http://schemas.microsoft.com/office/powerpoint/2010/main" val="60740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D4945-A84E-B313-6FA4-431B71A3DD62}"/>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CAD4B586-F364-9972-AA5D-D13E787730F6}"/>
              </a:ext>
            </a:extLst>
          </p:cNvPr>
          <p:cNvSpPr>
            <a:spLocks noGrp="1"/>
          </p:cNvSpPr>
          <p:nvPr>
            <p:ph type="ftr" sz="quarter" idx="11"/>
          </p:nvPr>
        </p:nvSpPr>
        <p:spPr/>
        <p:txBody>
          <a:bodyPr/>
          <a:lstStyle/>
          <a:p>
            <a:r>
              <a:rPr lang="en-US">
                <a:solidFill>
                  <a:srgbClr val="000000"/>
                </a:solidFill>
                <a:effectLst/>
                <a:latin typeface="Helvetica Neue" panose="02000503000000020004" pitchFamily="2" charset="0"/>
              </a:rPr>
              <a:t>ChE-701 / Section EDCH</a:t>
            </a:r>
          </a:p>
        </p:txBody>
      </p:sp>
      <p:sp>
        <p:nvSpPr>
          <p:cNvPr id="5" name="Espace réservé du numéro de diapositive 4">
            <a:extLst>
              <a:ext uri="{FF2B5EF4-FFF2-40B4-BE49-F238E27FC236}">
                <a16:creationId xmlns:a16="http://schemas.microsoft.com/office/drawing/2014/main" id="{DC2D4D9B-6B53-A8B4-E575-3FA6C7352CCA}"/>
              </a:ext>
            </a:extLst>
          </p:cNvPr>
          <p:cNvSpPr>
            <a:spLocks noGrp="1"/>
          </p:cNvSpPr>
          <p:nvPr>
            <p:ph type="sldNum" sz="quarter" idx="12"/>
          </p:nvPr>
        </p:nvSpPr>
        <p:spPr/>
        <p:txBody>
          <a:bodyPr/>
          <a:lstStyle/>
          <a:p>
            <a:fld id="{E1E1CD7C-2161-7D43-862E-CE4C333CD873}" type="slidenum">
              <a:rPr lang="en-US" smtClean="0"/>
              <a:pPr/>
              <a:t>7</a:t>
            </a:fld>
            <a:endParaRPr lang="en-US"/>
          </a:p>
        </p:txBody>
      </p:sp>
      <p:sp>
        <p:nvSpPr>
          <p:cNvPr id="13" name="Title 12">
            <a:extLst>
              <a:ext uri="{FF2B5EF4-FFF2-40B4-BE49-F238E27FC236}">
                <a16:creationId xmlns:a16="http://schemas.microsoft.com/office/drawing/2014/main" id="{994314E3-1C38-652F-3AD3-F8998172A38C}"/>
              </a:ext>
            </a:extLst>
          </p:cNvPr>
          <p:cNvSpPr>
            <a:spLocks noGrp="1"/>
          </p:cNvSpPr>
          <p:nvPr>
            <p:ph type="title"/>
          </p:nvPr>
        </p:nvSpPr>
        <p:spPr>
          <a:xfrm>
            <a:off x="904875" y="196117"/>
            <a:ext cx="6251298" cy="1097601"/>
          </a:xfrm>
        </p:spPr>
        <p:txBody>
          <a:bodyPr/>
          <a:lstStyle/>
          <a:p>
            <a:r>
              <a:rPr lang="en-US">
                <a:latin typeface="Franklin Gothic Demi Cond"/>
                <a:cs typeface="Arial"/>
              </a:rPr>
              <a:t>Elastic scattering of X-rays</a:t>
            </a:r>
            <a:endParaRPr lang="en-US"/>
          </a:p>
        </p:txBody>
      </p:sp>
      <p:sp>
        <p:nvSpPr>
          <p:cNvPr id="2" name="Espace réservé de la date 2">
            <a:extLst>
              <a:ext uri="{FF2B5EF4-FFF2-40B4-BE49-F238E27FC236}">
                <a16:creationId xmlns:a16="http://schemas.microsoft.com/office/drawing/2014/main" id="{7BC929CD-47A4-DE07-4674-9EAF7563C888}"/>
              </a:ext>
            </a:extLst>
          </p:cNvPr>
          <p:cNvSpPr>
            <a:spLocks noGrp="1"/>
          </p:cNvSpPr>
          <p:nvPr>
            <p:ph type="dt" sz="half" idx="10"/>
          </p:nvPr>
        </p:nvSpPr>
        <p:spPr>
          <a:xfrm rot="16200000">
            <a:off x="-1221413" y="2778452"/>
            <a:ext cx="3341052" cy="911524"/>
          </a:xfrm>
        </p:spPr>
        <p:txBody>
          <a:bodyPr/>
          <a:lstStyle/>
          <a:p>
            <a:r>
              <a:rPr lang="en-US"/>
              <a:t>XRD FOR PEROVSKITES</a:t>
            </a:r>
          </a:p>
        </p:txBody>
      </p:sp>
      <p:pic>
        <p:nvPicPr>
          <p:cNvPr id="6" name="Picture 5" descr="A close-up of a logo">
            <a:extLst>
              <a:ext uri="{FF2B5EF4-FFF2-40B4-BE49-F238E27FC236}">
                <a16:creationId xmlns:a16="http://schemas.microsoft.com/office/drawing/2014/main" id="{1D64A509-415B-F6B6-644B-5FC65C620A15}"/>
              </a:ext>
            </a:extLst>
          </p:cNvPr>
          <p:cNvPicPr>
            <a:picLocks noChangeAspect="1"/>
          </p:cNvPicPr>
          <p:nvPr/>
        </p:nvPicPr>
        <p:blipFill>
          <a:blip r:embed="rId3"/>
          <a:stretch>
            <a:fillRect/>
          </a:stretch>
        </p:blipFill>
        <p:spPr>
          <a:xfrm>
            <a:off x="883066" y="993358"/>
            <a:ext cx="4111291" cy="539918"/>
          </a:xfrm>
          <a:prstGeom prst="rect">
            <a:avLst/>
          </a:prstGeom>
        </p:spPr>
      </p:pic>
      <p:sp>
        <p:nvSpPr>
          <p:cNvPr id="7" name="TextBox 6">
            <a:extLst>
              <a:ext uri="{FF2B5EF4-FFF2-40B4-BE49-F238E27FC236}">
                <a16:creationId xmlns:a16="http://schemas.microsoft.com/office/drawing/2014/main" id="{3C799564-A7DB-8E0C-B6CA-BFFFD4C41EC3}"/>
              </a:ext>
            </a:extLst>
          </p:cNvPr>
          <p:cNvSpPr txBox="1"/>
          <p:nvPr/>
        </p:nvSpPr>
        <p:spPr>
          <a:xfrm>
            <a:off x="882315" y="744286"/>
            <a:ext cx="255077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Arial"/>
              </a:rPr>
              <a:t>For elastic scattering </a:t>
            </a:r>
            <a:r>
              <a:rPr lang="en-US" sz="1000">
                <a:ea typeface="+mn-lt"/>
                <a:cs typeface="+mn-lt"/>
              </a:rPr>
              <a:t>ω/c = |</a:t>
            </a:r>
            <a:r>
              <a:rPr lang="en-US" sz="1000" b="1">
                <a:ea typeface="+mn-lt"/>
                <a:cs typeface="+mn-lt"/>
              </a:rPr>
              <a:t>k</a:t>
            </a:r>
            <a:r>
              <a:rPr lang="en-US" sz="1000" baseline="-25000">
                <a:ea typeface="+mn-lt"/>
                <a:cs typeface="+mn-lt"/>
              </a:rPr>
              <a:t>f</a:t>
            </a:r>
            <a:r>
              <a:rPr lang="en-US" sz="1000">
                <a:ea typeface="+mn-lt"/>
                <a:cs typeface="+mn-lt"/>
              </a:rPr>
              <a:t>|</a:t>
            </a:r>
            <a:endParaRPr lang="en-US" sz="1000">
              <a:cs typeface="Arial"/>
            </a:endParaRPr>
          </a:p>
        </p:txBody>
      </p:sp>
      <p:sp>
        <p:nvSpPr>
          <p:cNvPr id="8" name="TextBox 7">
            <a:extLst>
              <a:ext uri="{FF2B5EF4-FFF2-40B4-BE49-F238E27FC236}">
                <a16:creationId xmlns:a16="http://schemas.microsoft.com/office/drawing/2014/main" id="{36940F1F-7F3F-67FF-D9EC-085C7A014C6F}"/>
              </a:ext>
            </a:extLst>
          </p:cNvPr>
          <p:cNvSpPr txBox="1"/>
          <p:nvPr/>
        </p:nvSpPr>
        <p:spPr>
          <a:xfrm>
            <a:off x="884069" y="1734718"/>
            <a:ext cx="391368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Arial"/>
              </a:rPr>
              <a:t>Consider now </a:t>
            </a:r>
            <a:r>
              <a:rPr lang="en-US" sz="1000" b="1">
                <a:cs typeface="Arial"/>
              </a:rPr>
              <a:t>scattering from two electrons</a:t>
            </a:r>
            <a:r>
              <a:rPr lang="en-US" sz="1000">
                <a:cs typeface="Arial"/>
              </a:rPr>
              <a:t>, one located in O and the other in P. </a:t>
            </a:r>
          </a:p>
          <a:p>
            <a:r>
              <a:rPr lang="en-US" sz="1000">
                <a:cs typeface="Arial"/>
              </a:rPr>
              <a:t>Both are accelerated by th electric field of the same incoming radiation, and </a:t>
            </a:r>
            <a:r>
              <a:rPr lang="en-US" sz="1000" b="1">
                <a:cs typeface="Arial"/>
              </a:rPr>
              <a:t>both radiate</a:t>
            </a:r>
            <a:r>
              <a:rPr lang="en-US" sz="1000">
                <a:cs typeface="Arial"/>
              </a:rPr>
              <a:t>.</a:t>
            </a:r>
          </a:p>
        </p:txBody>
      </p:sp>
      <p:pic>
        <p:nvPicPr>
          <p:cNvPr id="10" name="Picture 9" descr="A diagram of a mathematical equation&#10;&#10;AI-generated content may be incorrect.">
            <a:extLst>
              <a:ext uri="{FF2B5EF4-FFF2-40B4-BE49-F238E27FC236}">
                <a16:creationId xmlns:a16="http://schemas.microsoft.com/office/drawing/2014/main" id="{8DB3DBF4-13CD-475C-C418-548674AB8E03}"/>
              </a:ext>
            </a:extLst>
          </p:cNvPr>
          <p:cNvPicPr>
            <a:picLocks noChangeAspect="1"/>
          </p:cNvPicPr>
          <p:nvPr/>
        </p:nvPicPr>
        <p:blipFill>
          <a:blip r:embed="rId4"/>
          <a:stretch>
            <a:fillRect/>
          </a:stretch>
        </p:blipFill>
        <p:spPr>
          <a:xfrm>
            <a:off x="4919412" y="561725"/>
            <a:ext cx="3714750" cy="2335631"/>
          </a:xfrm>
          <a:prstGeom prst="rect">
            <a:avLst/>
          </a:prstGeom>
        </p:spPr>
      </p:pic>
      <p:pic>
        <p:nvPicPr>
          <p:cNvPr id="15" name="Picture 14" descr="A close-up of black letters&#10;&#10;AI-generated content may be incorrect.">
            <a:extLst>
              <a:ext uri="{FF2B5EF4-FFF2-40B4-BE49-F238E27FC236}">
                <a16:creationId xmlns:a16="http://schemas.microsoft.com/office/drawing/2014/main" id="{A134B414-DFBE-5F81-81C0-10AFCC61884B}"/>
              </a:ext>
            </a:extLst>
          </p:cNvPr>
          <p:cNvPicPr>
            <a:picLocks noChangeAspect="1"/>
          </p:cNvPicPr>
          <p:nvPr/>
        </p:nvPicPr>
        <p:blipFill>
          <a:blip r:embed="rId5"/>
          <a:stretch>
            <a:fillRect/>
          </a:stretch>
        </p:blipFill>
        <p:spPr>
          <a:xfrm>
            <a:off x="1698456" y="2926431"/>
            <a:ext cx="3220453" cy="529891"/>
          </a:xfrm>
          <a:prstGeom prst="rect">
            <a:avLst/>
          </a:prstGeom>
        </p:spPr>
      </p:pic>
      <p:pic>
        <p:nvPicPr>
          <p:cNvPr id="19" name="Picture 18">
            <a:extLst>
              <a:ext uri="{FF2B5EF4-FFF2-40B4-BE49-F238E27FC236}">
                <a16:creationId xmlns:a16="http://schemas.microsoft.com/office/drawing/2014/main" id="{4024233A-74EE-91B0-C121-7FB0496A8F59}"/>
              </a:ext>
            </a:extLst>
          </p:cNvPr>
          <p:cNvPicPr>
            <a:picLocks noChangeAspect="1"/>
          </p:cNvPicPr>
          <p:nvPr/>
        </p:nvPicPr>
        <p:blipFill>
          <a:blip r:embed="rId6"/>
          <a:stretch>
            <a:fillRect/>
          </a:stretch>
        </p:blipFill>
        <p:spPr>
          <a:xfrm>
            <a:off x="5994485" y="2874544"/>
            <a:ext cx="1552575" cy="194511"/>
          </a:xfrm>
          <a:prstGeom prst="rect">
            <a:avLst/>
          </a:prstGeom>
        </p:spPr>
      </p:pic>
      <p:sp>
        <p:nvSpPr>
          <p:cNvPr id="29" name="TextBox 28">
            <a:extLst>
              <a:ext uri="{FF2B5EF4-FFF2-40B4-BE49-F238E27FC236}">
                <a16:creationId xmlns:a16="http://schemas.microsoft.com/office/drawing/2014/main" id="{85ED51BC-C55A-7D13-7F26-91CF916B90D7}"/>
              </a:ext>
            </a:extLst>
          </p:cNvPr>
          <p:cNvSpPr txBox="1"/>
          <p:nvPr/>
        </p:nvSpPr>
        <p:spPr>
          <a:xfrm>
            <a:off x="1690183" y="3768053"/>
            <a:ext cx="391368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Arial"/>
              </a:rPr>
              <a:t>The phase factors differ by a quantity exp(i </a:t>
            </a:r>
            <a:r>
              <a:rPr lang="en-US" sz="1000" b="1">
                <a:cs typeface="Arial"/>
              </a:rPr>
              <a:t>Q </a:t>
            </a:r>
            <a:r>
              <a:rPr lang="en-US" sz="1000">
                <a:cs typeface="Arial"/>
              </a:rPr>
              <a:t>• </a:t>
            </a:r>
            <a:r>
              <a:rPr lang="en-US" sz="1000" b="1">
                <a:cs typeface="Arial"/>
              </a:rPr>
              <a:t>r</a:t>
            </a:r>
            <a:r>
              <a:rPr lang="en-US" sz="1000">
                <a:cs typeface="Arial"/>
              </a:rPr>
              <a:t>)</a:t>
            </a:r>
            <a:endParaRPr lang="en-US"/>
          </a:p>
        </p:txBody>
      </p:sp>
      <p:pic>
        <p:nvPicPr>
          <p:cNvPr id="30" name="Picture 29">
            <a:extLst>
              <a:ext uri="{FF2B5EF4-FFF2-40B4-BE49-F238E27FC236}">
                <a16:creationId xmlns:a16="http://schemas.microsoft.com/office/drawing/2014/main" id="{91F89E18-6E3B-7611-B1CC-6D3716968144}"/>
              </a:ext>
            </a:extLst>
          </p:cNvPr>
          <p:cNvPicPr>
            <a:picLocks noChangeAspect="1"/>
          </p:cNvPicPr>
          <p:nvPr/>
        </p:nvPicPr>
        <p:blipFill>
          <a:blip r:embed="rId7"/>
          <a:stretch>
            <a:fillRect/>
          </a:stretch>
        </p:blipFill>
        <p:spPr>
          <a:xfrm>
            <a:off x="2635416" y="4015038"/>
            <a:ext cx="919414" cy="235619"/>
          </a:xfrm>
          <a:prstGeom prst="rect">
            <a:avLst/>
          </a:prstGeom>
        </p:spPr>
      </p:pic>
      <p:sp>
        <p:nvSpPr>
          <p:cNvPr id="31" name="TextBox 30">
            <a:extLst>
              <a:ext uri="{FF2B5EF4-FFF2-40B4-BE49-F238E27FC236}">
                <a16:creationId xmlns:a16="http://schemas.microsoft.com/office/drawing/2014/main" id="{45D08A61-C71F-8F0B-CBDF-111A96C8BD75}"/>
              </a:ext>
            </a:extLst>
          </p:cNvPr>
          <p:cNvSpPr txBox="1"/>
          <p:nvPr/>
        </p:nvSpPr>
        <p:spPr>
          <a:xfrm>
            <a:off x="1696199" y="2721307"/>
            <a:ext cx="391368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Arial"/>
              </a:rPr>
              <a:t>The two scattered field differ only in the phase factors:</a:t>
            </a:r>
          </a:p>
        </p:txBody>
      </p:sp>
      <p:pic>
        <p:nvPicPr>
          <p:cNvPr id="32" name="Picture 31">
            <a:extLst>
              <a:ext uri="{FF2B5EF4-FFF2-40B4-BE49-F238E27FC236}">
                <a16:creationId xmlns:a16="http://schemas.microsoft.com/office/drawing/2014/main" id="{AFCC35F3-05A3-1C65-86F5-4179EF3501FF}"/>
              </a:ext>
            </a:extLst>
          </p:cNvPr>
          <p:cNvPicPr>
            <a:picLocks noChangeAspect="1"/>
          </p:cNvPicPr>
          <p:nvPr/>
        </p:nvPicPr>
        <p:blipFill>
          <a:blip r:embed="rId8"/>
          <a:stretch>
            <a:fillRect/>
          </a:stretch>
        </p:blipFill>
        <p:spPr>
          <a:xfrm>
            <a:off x="6049378" y="4015790"/>
            <a:ext cx="2068429" cy="546937"/>
          </a:xfrm>
          <a:prstGeom prst="rect">
            <a:avLst/>
          </a:prstGeom>
          <a:ln>
            <a:solidFill>
              <a:schemeClr val="tx1"/>
            </a:solidFill>
          </a:ln>
        </p:spPr>
      </p:pic>
      <p:pic>
        <p:nvPicPr>
          <p:cNvPr id="33" name="Graphic 32" descr="Back outline">
            <a:extLst>
              <a:ext uri="{FF2B5EF4-FFF2-40B4-BE49-F238E27FC236}">
                <a16:creationId xmlns:a16="http://schemas.microsoft.com/office/drawing/2014/main" id="{3A87FDDA-60B0-F357-2BDD-7520F7D274D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920000">
            <a:off x="4931382" y="3912003"/>
            <a:ext cx="764006" cy="553453"/>
          </a:xfrm>
          <a:prstGeom prst="rect">
            <a:avLst/>
          </a:prstGeom>
        </p:spPr>
      </p:pic>
      <p:sp>
        <p:nvSpPr>
          <p:cNvPr id="34" name="TextBox 33">
            <a:extLst>
              <a:ext uri="{FF2B5EF4-FFF2-40B4-BE49-F238E27FC236}">
                <a16:creationId xmlns:a16="http://schemas.microsoft.com/office/drawing/2014/main" id="{19F48A77-9BEE-7418-BA4D-3324BC7CBAD4}"/>
              </a:ext>
            </a:extLst>
          </p:cNvPr>
          <p:cNvSpPr txBox="1"/>
          <p:nvPr/>
        </p:nvSpPr>
        <p:spPr>
          <a:xfrm>
            <a:off x="5978358" y="3660691"/>
            <a:ext cx="29086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cs typeface="Arial"/>
              </a:rPr>
              <a:t>Two electron diff. cross-section</a:t>
            </a:r>
            <a:endParaRPr lang="en-US" sz="1000">
              <a:cs typeface="Arial"/>
            </a:endParaRPr>
          </a:p>
        </p:txBody>
      </p:sp>
      <p:pic>
        <p:nvPicPr>
          <p:cNvPr id="3" name="Graphic 2" descr="Back outline">
            <a:extLst>
              <a:ext uri="{FF2B5EF4-FFF2-40B4-BE49-F238E27FC236}">
                <a16:creationId xmlns:a16="http://schemas.microsoft.com/office/drawing/2014/main" id="{C53DC04C-B1D9-A82B-4502-AB088627285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920000" flipH="1">
            <a:off x="5323149" y="2937159"/>
            <a:ext cx="631657" cy="535406"/>
          </a:xfrm>
          <a:prstGeom prst="rect">
            <a:avLst/>
          </a:prstGeom>
        </p:spPr>
      </p:pic>
      <p:sp>
        <p:nvSpPr>
          <p:cNvPr id="11" name="TextBox 10">
            <a:extLst>
              <a:ext uri="{FF2B5EF4-FFF2-40B4-BE49-F238E27FC236}">
                <a16:creationId xmlns:a16="http://schemas.microsoft.com/office/drawing/2014/main" id="{2B1B385F-1B36-6520-D3C7-5ACD802C797E}"/>
              </a:ext>
            </a:extLst>
          </p:cNvPr>
          <p:cNvSpPr txBox="1"/>
          <p:nvPr/>
        </p:nvSpPr>
        <p:spPr>
          <a:xfrm>
            <a:off x="5092262" y="4911616"/>
            <a:ext cx="405042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rgbClr val="413C39"/>
                </a:solidFill>
              </a:rPr>
              <a:t>G. Grosso and G. P. Parravicini. </a:t>
            </a:r>
            <a:r>
              <a:rPr lang="en-US" sz="900" i="1" dirty="0">
                <a:solidFill>
                  <a:srgbClr val="413C39"/>
                </a:solidFill>
              </a:rPr>
              <a:t>Solid state physics</a:t>
            </a:r>
            <a:r>
              <a:rPr lang="en-US" sz="900" dirty="0">
                <a:solidFill>
                  <a:srgbClr val="413C39"/>
                </a:solidFill>
              </a:rPr>
              <a:t>. Academic press, 2013.</a:t>
            </a:r>
          </a:p>
        </p:txBody>
      </p:sp>
    </p:spTree>
    <p:extLst>
      <p:ext uri="{BB962C8B-B14F-4D97-AF65-F5344CB8AC3E}">
        <p14:creationId xmlns:p14="http://schemas.microsoft.com/office/powerpoint/2010/main" val="93747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8E148-2067-1625-FEAD-BBCB4622C2BC}"/>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6B476596-F884-075F-C386-7A7E15A95AA6}"/>
              </a:ext>
            </a:extLst>
          </p:cNvPr>
          <p:cNvSpPr>
            <a:spLocks noGrp="1"/>
          </p:cNvSpPr>
          <p:nvPr>
            <p:ph type="ftr" sz="quarter" idx="11"/>
          </p:nvPr>
        </p:nvSpPr>
        <p:spPr/>
        <p:txBody>
          <a:bodyPr/>
          <a:lstStyle/>
          <a:p>
            <a:r>
              <a:rPr lang="en-US">
                <a:solidFill>
                  <a:srgbClr val="000000"/>
                </a:solidFill>
                <a:effectLst/>
                <a:latin typeface="Helvetica Neue" panose="02000503000000020004" pitchFamily="2" charset="0"/>
              </a:rPr>
              <a:t>ChE-701 / Section EDCH</a:t>
            </a:r>
          </a:p>
        </p:txBody>
      </p:sp>
      <p:sp>
        <p:nvSpPr>
          <p:cNvPr id="5" name="Espace réservé du numéro de diapositive 4">
            <a:extLst>
              <a:ext uri="{FF2B5EF4-FFF2-40B4-BE49-F238E27FC236}">
                <a16:creationId xmlns:a16="http://schemas.microsoft.com/office/drawing/2014/main" id="{31284EB3-3086-EA09-3541-533FA42B51EC}"/>
              </a:ext>
            </a:extLst>
          </p:cNvPr>
          <p:cNvSpPr>
            <a:spLocks noGrp="1"/>
          </p:cNvSpPr>
          <p:nvPr>
            <p:ph type="sldNum" sz="quarter" idx="12"/>
          </p:nvPr>
        </p:nvSpPr>
        <p:spPr/>
        <p:txBody>
          <a:bodyPr/>
          <a:lstStyle/>
          <a:p>
            <a:fld id="{E1E1CD7C-2161-7D43-862E-CE4C333CD873}" type="slidenum">
              <a:rPr lang="en-US" smtClean="0"/>
              <a:pPr/>
              <a:t>8</a:t>
            </a:fld>
            <a:endParaRPr lang="en-US"/>
          </a:p>
        </p:txBody>
      </p:sp>
      <p:sp>
        <p:nvSpPr>
          <p:cNvPr id="13" name="Title 12">
            <a:extLst>
              <a:ext uri="{FF2B5EF4-FFF2-40B4-BE49-F238E27FC236}">
                <a16:creationId xmlns:a16="http://schemas.microsoft.com/office/drawing/2014/main" id="{04967280-7B8E-299D-CAB5-621FFD6E8959}"/>
              </a:ext>
            </a:extLst>
          </p:cNvPr>
          <p:cNvSpPr>
            <a:spLocks noGrp="1"/>
          </p:cNvSpPr>
          <p:nvPr>
            <p:ph type="title"/>
          </p:nvPr>
        </p:nvSpPr>
        <p:spPr>
          <a:xfrm>
            <a:off x="904875" y="196117"/>
            <a:ext cx="6251298" cy="1097601"/>
          </a:xfrm>
        </p:spPr>
        <p:txBody>
          <a:bodyPr/>
          <a:lstStyle/>
          <a:p>
            <a:r>
              <a:rPr lang="en-US">
                <a:latin typeface="Franklin Gothic Demi Cond"/>
                <a:cs typeface="Arial"/>
              </a:rPr>
              <a:t>The form factor F(Q)</a:t>
            </a:r>
            <a:endParaRPr lang="en-US"/>
          </a:p>
        </p:txBody>
      </p:sp>
      <p:sp>
        <p:nvSpPr>
          <p:cNvPr id="2" name="Espace réservé de la date 2">
            <a:extLst>
              <a:ext uri="{FF2B5EF4-FFF2-40B4-BE49-F238E27FC236}">
                <a16:creationId xmlns:a16="http://schemas.microsoft.com/office/drawing/2014/main" id="{94952D46-D886-F8D7-2657-B7F170044027}"/>
              </a:ext>
            </a:extLst>
          </p:cNvPr>
          <p:cNvSpPr>
            <a:spLocks noGrp="1"/>
          </p:cNvSpPr>
          <p:nvPr>
            <p:ph type="dt" sz="half" idx="10"/>
          </p:nvPr>
        </p:nvSpPr>
        <p:spPr>
          <a:xfrm rot="16200000">
            <a:off x="-1221413" y="2778452"/>
            <a:ext cx="3341052" cy="911524"/>
          </a:xfrm>
        </p:spPr>
        <p:txBody>
          <a:bodyPr/>
          <a:lstStyle/>
          <a:p>
            <a:r>
              <a:rPr lang="en-US"/>
              <a:t>XRD FOR PEROVSKITES</a:t>
            </a:r>
          </a:p>
        </p:txBody>
      </p:sp>
      <p:sp>
        <p:nvSpPr>
          <p:cNvPr id="3" name="TextBox 2">
            <a:extLst>
              <a:ext uri="{FF2B5EF4-FFF2-40B4-BE49-F238E27FC236}">
                <a16:creationId xmlns:a16="http://schemas.microsoft.com/office/drawing/2014/main" id="{6849C2AE-1F37-F26F-F223-2FD319A60CB1}"/>
              </a:ext>
            </a:extLst>
          </p:cNvPr>
          <p:cNvSpPr txBox="1"/>
          <p:nvPr/>
        </p:nvSpPr>
        <p:spPr>
          <a:xfrm>
            <a:off x="1867150" y="933283"/>
            <a:ext cx="777448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Arial"/>
              </a:rPr>
              <a:t>The last result can be easily genralized to a quantum system with total electron density </a:t>
            </a:r>
            <a:r>
              <a:rPr lang="en-US" sz="1000" i="1">
                <a:cs typeface="Arial"/>
              </a:rPr>
              <a:t>n</a:t>
            </a:r>
            <a:r>
              <a:rPr lang="en-US" sz="1000" baseline="-25000">
                <a:cs typeface="Arial"/>
              </a:rPr>
              <a:t>el</a:t>
            </a:r>
            <a:r>
              <a:rPr lang="en-US" sz="1000">
                <a:cs typeface="Arial"/>
              </a:rPr>
              <a:t>(</a:t>
            </a:r>
            <a:r>
              <a:rPr lang="en-US" sz="1000" b="1">
                <a:cs typeface="Arial"/>
              </a:rPr>
              <a:t>r</a:t>
            </a:r>
            <a:r>
              <a:rPr lang="en-US" sz="1000">
                <a:cs typeface="Arial"/>
              </a:rPr>
              <a:t>)</a:t>
            </a:r>
            <a:endParaRPr lang="en-US" sz="1000"/>
          </a:p>
        </p:txBody>
      </p:sp>
      <p:pic>
        <p:nvPicPr>
          <p:cNvPr id="9" name="Picture 8" descr="A close-up of a number&#10;&#10;AI-generated content may be incorrect.">
            <a:extLst>
              <a:ext uri="{FF2B5EF4-FFF2-40B4-BE49-F238E27FC236}">
                <a16:creationId xmlns:a16="http://schemas.microsoft.com/office/drawing/2014/main" id="{96FEC12E-5C33-20D4-30AA-795FFC3E086F}"/>
              </a:ext>
            </a:extLst>
          </p:cNvPr>
          <p:cNvPicPr>
            <a:picLocks noChangeAspect="1"/>
          </p:cNvPicPr>
          <p:nvPr/>
        </p:nvPicPr>
        <p:blipFill>
          <a:blip r:embed="rId3"/>
          <a:stretch>
            <a:fillRect/>
          </a:stretch>
        </p:blipFill>
        <p:spPr>
          <a:xfrm>
            <a:off x="3010401" y="1283117"/>
            <a:ext cx="2593808" cy="555960"/>
          </a:xfrm>
          <a:prstGeom prst="rect">
            <a:avLst/>
          </a:prstGeom>
        </p:spPr>
      </p:pic>
      <p:sp>
        <p:nvSpPr>
          <p:cNvPr id="11" name="Right Brace 10">
            <a:extLst>
              <a:ext uri="{FF2B5EF4-FFF2-40B4-BE49-F238E27FC236}">
                <a16:creationId xmlns:a16="http://schemas.microsoft.com/office/drawing/2014/main" id="{4253FDED-3499-A296-F7A1-6A31A7FE4918}"/>
              </a:ext>
            </a:extLst>
          </p:cNvPr>
          <p:cNvSpPr/>
          <p:nvPr/>
        </p:nvSpPr>
        <p:spPr>
          <a:xfrm rot="5400000">
            <a:off x="4738520" y="1458997"/>
            <a:ext cx="317500" cy="1132305"/>
          </a:xfrm>
          <a:prstGeom prst="rightBrace">
            <a:avLst/>
          </a:prstGeom>
          <a:ln w="28575">
            <a:solidFill>
              <a:srgbClr val="413C3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8496AA23-F443-086D-F060-2BB99DDDA65D}"/>
              </a:ext>
            </a:extLst>
          </p:cNvPr>
          <p:cNvSpPr txBox="1"/>
          <p:nvPr/>
        </p:nvSpPr>
        <p:spPr>
          <a:xfrm>
            <a:off x="4326605" y="2179553"/>
            <a:ext cx="2746375" cy="300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Arial"/>
              </a:rPr>
              <a:t>Form factor: F(Q)</a:t>
            </a:r>
            <a:endParaRPr lang="en-US" b="1"/>
          </a:p>
        </p:txBody>
      </p:sp>
      <p:sp>
        <p:nvSpPr>
          <p:cNvPr id="14" name="TextBox 13">
            <a:extLst>
              <a:ext uri="{FF2B5EF4-FFF2-40B4-BE49-F238E27FC236}">
                <a16:creationId xmlns:a16="http://schemas.microsoft.com/office/drawing/2014/main" id="{F46E8829-68CB-DC6D-3D27-68CE04B9BCEC}"/>
              </a:ext>
            </a:extLst>
          </p:cNvPr>
          <p:cNvSpPr txBox="1"/>
          <p:nvPr/>
        </p:nvSpPr>
        <p:spPr>
          <a:xfrm>
            <a:off x="1105066" y="2686049"/>
            <a:ext cx="7214100" cy="7155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Arial"/>
              </a:rPr>
              <a:t>The </a:t>
            </a:r>
            <a:r>
              <a:rPr lang="en-US" b="1">
                <a:cs typeface="Arial"/>
              </a:rPr>
              <a:t>form factor</a:t>
            </a:r>
            <a:r>
              <a:rPr lang="en-US">
                <a:cs typeface="Arial"/>
              </a:rPr>
              <a:t> corresponds to the </a:t>
            </a:r>
            <a:r>
              <a:rPr lang="en-US" b="1">
                <a:cs typeface="Arial"/>
              </a:rPr>
              <a:t>Fourier transform of the electronic density</a:t>
            </a:r>
            <a:r>
              <a:rPr lang="en-US">
                <a:cs typeface="Arial"/>
              </a:rPr>
              <a:t>.</a:t>
            </a:r>
            <a:endParaRPr lang="en-US"/>
          </a:p>
          <a:p>
            <a:pPr marL="285750" indent="-285750">
              <a:buFont typeface="Arial"/>
              <a:buChar char="•"/>
            </a:pPr>
            <a:endParaRPr lang="en-US">
              <a:cs typeface="Arial"/>
            </a:endParaRPr>
          </a:p>
          <a:p>
            <a:pPr marL="285750" indent="-285750">
              <a:buFont typeface="Arial"/>
              <a:buChar char="•"/>
            </a:pPr>
            <a:r>
              <a:rPr lang="en-US">
                <a:cs typeface="Arial"/>
              </a:rPr>
              <a:t>The </a:t>
            </a:r>
            <a:r>
              <a:rPr lang="en-US" b="1">
                <a:cs typeface="Arial"/>
              </a:rPr>
              <a:t>modulus square of the form factor</a:t>
            </a:r>
            <a:r>
              <a:rPr lang="en-US">
                <a:cs typeface="Arial"/>
              </a:rPr>
              <a:t> is also called </a:t>
            </a:r>
            <a:r>
              <a:rPr lang="en-US" b="1">
                <a:cs typeface="Arial"/>
              </a:rPr>
              <a:t>structure factor.</a:t>
            </a:r>
          </a:p>
        </p:txBody>
      </p:sp>
      <p:sp>
        <p:nvSpPr>
          <p:cNvPr id="16" name="TextBox 15">
            <a:extLst>
              <a:ext uri="{FF2B5EF4-FFF2-40B4-BE49-F238E27FC236}">
                <a16:creationId xmlns:a16="http://schemas.microsoft.com/office/drawing/2014/main" id="{0290F477-E716-E1EC-F8D8-B5F77AAD574D}"/>
              </a:ext>
            </a:extLst>
          </p:cNvPr>
          <p:cNvSpPr txBox="1"/>
          <p:nvPr/>
        </p:nvSpPr>
        <p:spPr>
          <a:xfrm>
            <a:off x="1447965" y="3901237"/>
            <a:ext cx="6871200" cy="507831"/>
          </a:xfrm>
          <a:prstGeom prst="rect">
            <a:avLst/>
          </a:prstGeom>
          <a:noFill/>
          <a:ln>
            <a:solidFill>
              <a:srgbClr val="413C3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cs typeface="Arial"/>
              </a:rPr>
              <a:t>The intensity of X-ray scattering is controlled by the modulus squared of the Fourier transform of the electron density of the system.</a:t>
            </a:r>
            <a:endParaRPr lang="en-US" b="1">
              <a:cs typeface="Arial"/>
            </a:endParaRPr>
          </a:p>
        </p:txBody>
      </p:sp>
      <p:sp>
        <p:nvSpPr>
          <p:cNvPr id="7" name="TextBox 6">
            <a:extLst>
              <a:ext uri="{FF2B5EF4-FFF2-40B4-BE49-F238E27FC236}">
                <a16:creationId xmlns:a16="http://schemas.microsoft.com/office/drawing/2014/main" id="{DB9743FD-F054-1EDE-B77B-765642E1D882}"/>
              </a:ext>
            </a:extLst>
          </p:cNvPr>
          <p:cNvSpPr txBox="1"/>
          <p:nvPr/>
        </p:nvSpPr>
        <p:spPr>
          <a:xfrm>
            <a:off x="5092262" y="4911616"/>
            <a:ext cx="405042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rgbClr val="413C39"/>
                </a:solidFill>
              </a:rPr>
              <a:t>G. Grosso and G. P. Parravicini. </a:t>
            </a:r>
            <a:r>
              <a:rPr lang="en-US" sz="900" i="1" dirty="0">
                <a:solidFill>
                  <a:srgbClr val="413C39"/>
                </a:solidFill>
              </a:rPr>
              <a:t>Solid state physics</a:t>
            </a:r>
            <a:r>
              <a:rPr lang="en-US" sz="900" dirty="0">
                <a:solidFill>
                  <a:srgbClr val="413C39"/>
                </a:solidFill>
              </a:rPr>
              <a:t>. Academic press, 2013.</a:t>
            </a:r>
          </a:p>
        </p:txBody>
      </p:sp>
    </p:spTree>
    <p:extLst>
      <p:ext uri="{BB962C8B-B14F-4D97-AF65-F5344CB8AC3E}">
        <p14:creationId xmlns:p14="http://schemas.microsoft.com/office/powerpoint/2010/main" val="16306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521C3-745F-7AB7-D932-611718DFF5BB}"/>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772258C2-9F49-A199-958B-E2FB9F349C95}"/>
              </a:ext>
            </a:extLst>
          </p:cNvPr>
          <p:cNvSpPr>
            <a:spLocks noGrp="1"/>
          </p:cNvSpPr>
          <p:nvPr>
            <p:ph type="ftr" sz="quarter" idx="11"/>
          </p:nvPr>
        </p:nvSpPr>
        <p:spPr/>
        <p:txBody>
          <a:bodyPr/>
          <a:lstStyle/>
          <a:p>
            <a:r>
              <a:rPr lang="en-US">
                <a:solidFill>
                  <a:srgbClr val="000000"/>
                </a:solidFill>
                <a:effectLst/>
                <a:latin typeface="Helvetica Neue" panose="02000503000000020004" pitchFamily="2" charset="0"/>
              </a:rPr>
              <a:t>ChE-701 / Section EDCH</a:t>
            </a:r>
          </a:p>
        </p:txBody>
      </p:sp>
      <p:sp>
        <p:nvSpPr>
          <p:cNvPr id="5" name="Espace réservé du numéro de diapositive 4">
            <a:extLst>
              <a:ext uri="{FF2B5EF4-FFF2-40B4-BE49-F238E27FC236}">
                <a16:creationId xmlns:a16="http://schemas.microsoft.com/office/drawing/2014/main" id="{D009A9DE-7272-3D24-42DD-F9F529176DDF}"/>
              </a:ext>
            </a:extLst>
          </p:cNvPr>
          <p:cNvSpPr>
            <a:spLocks noGrp="1"/>
          </p:cNvSpPr>
          <p:nvPr>
            <p:ph type="sldNum" sz="quarter" idx="12"/>
          </p:nvPr>
        </p:nvSpPr>
        <p:spPr/>
        <p:txBody>
          <a:bodyPr/>
          <a:lstStyle/>
          <a:p>
            <a:fld id="{E1E1CD7C-2161-7D43-862E-CE4C333CD873}" type="slidenum">
              <a:rPr lang="en-US" smtClean="0"/>
              <a:pPr/>
              <a:t>9</a:t>
            </a:fld>
            <a:endParaRPr lang="en-US"/>
          </a:p>
        </p:txBody>
      </p:sp>
      <p:sp>
        <p:nvSpPr>
          <p:cNvPr id="13" name="Title 12">
            <a:extLst>
              <a:ext uri="{FF2B5EF4-FFF2-40B4-BE49-F238E27FC236}">
                <a16:creationId xmlns:a16="http://schemas.microsoft.com/office/drawing/2014/main" id="{C03911C6-2C0F-70D7-89D2-0436C4E996AD}"/>
              </a:ext>
            </a:extLst>
          </p:cNvPr>
          <p:cNvSpPr>
            <a:spLocks noGrp="1"/>
          </p:cNvSpPr>
          <p:nvPr>
            <p:ph type="title"/>
          </p:nvPr>
        </p:nvSpPr>
        <p:spPr>
          <a:xfrm>
            <a:off x="904875" y="196117"/>
            <a:ext cx="6251298" cy="1097601"/>
          </a:xfrm>
        </p:spPr>
        <p:txBody>
          <a:bodyPr/>
          <a:lstStyle/>
          <a:p>
            <a:r>
              <a:rPr lang="en-US">
                <a:latin typeface="Franklin Gothic Demi Cond"/>
                <a:cs typeface="Arial"/>
              </a:rPr>
              <a:t>Bragg law and Von Laue condition</a:t>
            </a:r>
            <a:endParaRPr lang="en-US"/>
          </a:p>
        </p:txBody>
      </p:sp>
      <p:sp>
        <p:nvSpPr>
          <p:cNvPr id="2" name="Espace réservé de la date 2">
            <a:extLst>
              <a:ext uri="{FF2B5EF4-FFF2-40B4-BE49-F238E27FC236}">
                <a16:creationId xmlns:a16="http://schemas.microsoft.com/office/drawing/2014/main" id="{37BBBE40-CBE4-77C5-F061-7DA56DE46833}"/>
              </a:ext>
            </a:extLst>
          </p:cNvPr>
          <p:cNvSpPr>
            <a:spLocks noGrp="1"/>
          </p:cNvSpPr>
          <p:nvPr>
            <p:ph type="dt" sz="half" idx="10"/>
          </p:nvPr>
        </p:nvSpPr>
        <p:spPr>
          <a:xfrm rot="16200000">
            <a:off x="-1221413" y="2778452"/>
            <a:ext cx="3341052" cy="911524"/>
          </a:xfrm>
        </p:spPr>
        <p:txBody>
          <a:bodyPr/>
          <a:lstStyle/>
          <a:p>
            <a:r>
              <a:rPr lang="en-US"/>
              <a:t>XRD FOR PEROVSKITES</a:t>
            </a:r>
          </a:p>
        </p:txBody>
      </p:sp>
      <p:sp>
        <p:nvSpPr>
          <p:cNvPr id="6" name="TextBox 5">
            <a:extLst>
              <a:ext uri="{FF2B5EF4-FFF2-40B4-BE49-F238E27FC236}">
                <a16:creationId xmlns:a16="http://schemas.microsoft.com/office/drawing/2014/main" id="{295E051B-E02B-FD5D-2F85-B59F870D9D9F}"/>
              </a:ext>
            </a:extLst>
          </p:cNvPr>
          <p:cNvSpPr txBox="1"/>
          <p:nvPr/>
        </p:nvSpPr>
        <p:spPr>
          <a:xfrm>
            <a:off x="581777" y="741782"/>
            <a:ext cx="8236532"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200">
                <a:cs typeface="Arial"/>
              </a:rPr>
              <a:t>In </a:t>
            </a:r>
            <a:r>
              <a:rPr lang="en-US" sz="1200" b="1">
                <a:cs typeface="Arial"/>
              </a:rPr>
              <a:t>crystalline systems</a:t>
            </a:r>
            <a:r>
              <a:rPr lang="en-US" sz="1200">
                <a:cs typeface="Arial"/>
              </a:rPr>
              <a:t> the electron density </a:t>
            </a:r>
            <a:r>
              <a:rPr lang="en-US" sz="1200" i="1">
                <a:ea typeface="+mn-lt"/>
                <a:cs typeface="+mn-lt"/>
              </a:rPr>
              <a:t>n</a:t>
            </a:r>
            <a:r>
              <a:rPr lang="en-US" sz="1200" baseline="-25000">
                <a:ea typeface="+mn-lt"/>
                <a:cs typeface="+mn-lt"/>
              </a:rPr>
              <a:t>el</a:t>
            </a:r>
            <a:r>
              <a:rPr lang="en-US" sz="1200">
                <a:ea typeface="+mn-lt"/>
                <a:cs typeface="+mn-lt"/>
              </a:rPr>
              <a:t>(</a:t>
            </a:r>
            <a:r>
              <a:rPr lang="en-US" sz="1200" b="1">
                <a:ea typeface="+mn-lt"/>
                <a:cs typeface="+mn-lt"/>
              </a:rPr>
              <a:t>r</a:t>
            </a:r>
            <a:r>
              <a:rPr lang="en-US" sz="1200">
                <a:ea typeface="+mn-lt"/>
                <a:cs typeface="+mn-lt"/>
              </a:rPr>
              <a:t>)</a:t>
            </a:r>
            <a:r>
              <a:rPr lang="en-US" sz="1200">
                <a:cs typeface="Arial"/>
              </a:rPr>
              <a:t> </a:t>
            </a:r>
            <a:r>
              <a:rPr lang="en-US" sz="1200" b="1">
                <a:cs typeface="Arial"/>
              </a:rPr>
              <a:t>is a periodic function</a:t>
            </a:r>
            <a:r>
              <a:rPr lang="en-US" sz="1200">
                <a:cs typeface="Arial"/>
              </a:rPr>
              <a:t>, with the same periodicity of the underlaying Bravais lattice of the crystal.</a:t>
            </a:r>
          </a:p>
          <a:p>
            <a:pPr marL="285750" indent="-285750">
              <a:buFont typeface="Arial"/>
              <a:buChar char="•"/>
            </a:pPr>
            <a:endParaRPr lang="en-US" sz="1200">
              <a:cs typeface="Arial"/>
            </a:endParaRPr>
          </a:p>
          <a:p>
            <a:pPr marL="285750" indent="-285750">
              <a:buFont typeface="Arial"/>
              <a:buChar char="•"/>
            </a:pPr>
            <a:r>
              <a:rPr lang="en-US" sz="1200">
                <a:cs typeface="Arial"/>
              </a:rPr>
              <a:t>As a result, the </a:t>
            </a:r>
            <a:r>
              <a:rPr lang="en-US" sz="1200" b="1">
                <a:cs typeface="Arial"/>
              </a:rPr>
              <a:t>crystal form factors are different from zero only at the reciprocal lattice vectors G.</a:t>
            </a:r>
          </a:p>
          <a:p>
            <a:pPr marL="285750" indent="-285750">
              <a:buFont typeface="Arial"/>
              <a:buChar char="•"/>
            </a:pPr>
            <a:endParaRPr lang="en-US" sz="1200" b="1">
              <a:cs typeface="Arial"/>
            </a:endParaRPr>
          </a:p>
          <a:p>
            <a:pPr marL="285750" indent="-285750">
              <a:buFont typeface="Arial"/>
              <a:buChar char="•"/>
            </a:pPr>
            <a:r>
              <a:rPr lang="en-US" sz="1200">
                <a:cs typeface="Arial"/>
              </a:rPr>
              <a:t>This means that diffraction peaks exist only if the momentum transfer </a:t>
            </a:r>
            <a:r>
              <a:rPr lang="en-US" sz="1200" b="1">
                <a:cs typeface="Arial"/>
              </a:rPr>
              <a:t>Q</a:t>
            </a:r>
            <a:r>
              <a:rPr lang="en-US" sz="1200">
                <a:cs typeface="Arial"/>
              </a:rPr>
              <a:t> vector coincides with a reciprocal lattice vector </a:t>
            </a:r>
            <a:r>
              <a:rPr lang="en-US" sz="1200" b="1">
                <a:cs typeface="Arial"/>
              </a:rPr>
              <a:t>G </a:t>
            </a:r>
            <a:r>
              <a:rPr lang="en-US" sz="1200">
                <a:cs typeface="Arial"/>
              </a:rPr>
              <a:t>(Laue diffraction condition):</a:t>
            </a:r>
          </a:p>
          <a:p>
            <a:pPr marL="285750" indent="-285750">
              <a:buFont typeface="Arial"/>
              <a:buChar char="•"/>
            </a:pPr>
            <a:endParaRPr lang="en-US">
              <a:cs typeface="Arial"/>
            </a:endParaRPr>
          </a:p>
          <a:p>
            <a:pPr marL="285750" indent="-285750">
              <a:buFont typeface="Arial"/>
              <a:buChar char="•"/>
            </a:pPr>
            <a:endParaRPr lang="en-US">
              <a:cs typeface="Arial"/>
            </a:endParaRPr>
          </a:p>
          <a:p>
            <a:endParaRPr lang="en-US">
              <a:cs typeface="Arial"/>
            </a:endParaRPr>
          </a:p>
          <a:p>
            <a:endParaRPr lang="en-US">
              <a:cs typeface="Arial"/>
            </a:endParaRPr>
          </a:p>
        </p:txBody>
      </p:sp>
      <p:pic>
        <p:nvPicPr>
          <p:cNvPr id="7" name="Picture 6">
            <a:extLst>
              <a:ext uri="{FF2B5EF4-FFF2-40B4-BE49-F238E27FC236}">
                <a16:creationId xmlns:a16="http://schemas.microsoft.com/office/drawing/2014/main" id="{0BFA2C2E-5A6C-C3F8-9099-FA37F38764BD}"/>
              </a:ext>
            </a:extLst>
          </p:cNvPr>
          <p:cNvPicPr>
            <a:picLocks noChangeAspect="1"/>
          </p:cNvPicPr>
          <p:nvPr/>
        </p:nvPicPr>
        <p:blipFill>
          <a:blip r:embed="rId3"/>
          <a:stretch>
            <a:fillRect/>
          </a:stretch>
        </p:blipFill>
        <p:spPr>
          <a:xfrm>
            <a:off x="4122319" y="2065922"/>
            <a:ext cx="1344530" cy="229603"/>
          </a:xfrm>
          <a:prstGeom prst="rect">
            <a:avLst/>
          </a:prstGeom>
          <a:ln>
            <a:solidFill>
              <a:schemeClr val="tx1"/>
            </a:solidFill>
          </a:ln>
        </p:spPr>
      </p:pic>
      <p:pic>
        <p:nvPicPr>
          <p:cNvPr id="8" name="Picture 7" descr="A diagram of a mathematical equation&#10;&#10;AI-generated content may be incorrect.">
            <a:extLst>
              <a:ext uri="{FF2B5EF4-FFF2-40B4-BE49-F238E27FC236}">
                <a16:creationId xmlns:a16="http://schemas.microsoft.com/office/drawing/2014/main" id="{AA8FE81C-E795-3149-E464-B12A2D42D398}"/>
              </a:ext>
            </a:extLst>
          </p:cNvPr>
          <p:cNvPicPr>
            <a:picLocks noChangeAspect="1"/>
          </p:cNvPicPr>
          <p:nvPr/>
        </p:nvPicPr>
        <p:blipFill>
          <a:blip r:embed="rId4"/>
          <a:stretch>
            <a:fillRect/>
          </a:stretch>
        </p:blipFill>
        <p:spPr>
          <a:xfrm>
            <a:off x="828675" y="3044992"/>
            <a:ext cx="3522245" cy="1983206"/>
          </a:xfrm>
          <a:prstGeom prst="rect">
            <a:avLst/>
          </a:prstGeom>
          <a:ln>
            <a:solidFill>
              <a:schemeClr val="tx1"/>
            </a:solidFill>
          </a:ln>
        </p:spPr>
      </p:pic>
      <p:pic>
        <p:nvPicPr>
          <p:cNvPr id="10" name="Picture 9" descr="A diagram of a beam and a diagram of a beam&#10;&#10;AI-generated content may be incorrect.">
            <a:extLst>
              <a:ext uri="{FF2B5EF4-FFF2-40B4-BE49-F238E27FC236}">
                <a16:creationId xmlns:a16="http://schemas.microsoft.com/office/drawing/2014/main" id="{A705CD50-1E04-4322-37AB-EE5B7E758E30}"/>
              </a:ext>
            </a:extLst>
          </p:cNvPr>
          <p:cNvPicPr>
            <a:picLocks noChangeAspect="1"/>
          </p:cNvPicPr>
          <p:nvPr/>
        </p:nvPicPr>
        <p:blipFill>
          <a:blip r:embed="rId5"/>
          <a:stretch>
            <a:fillRect/>
          </a:stretch>
        </p:blipFill>
        <p:spPr>
          <a:xfrm>
            <a:off x="5263565" y="2947737"/>
            <a:ext cx="3778416" cy="2123573"/>
          </a:xfrm>
          <a:prstGeom prst="rect">
            <a:avLst/>
          </a:prstGeom>
          <a:ln>
            <a:solidFill>
              <a:schemeClr val="tx1"/>
            </a:solidFill>
          </a:ln>
        </p:spPr>
      </p:pic>
      <p:sp>
        <p:nvSpPr>
          <p:cNvPr id="15" name="TextBox 14">
            <a:extLst>
              <a:ext uri="{FF2B5EF4-FFF2-40B4-BE49-F238E27FC236}">
                <a16:creationId xmlns:a16="http://schemas.microsoft.com/office/drawing/2014/main" id="{7CB58586-8D0E-4EA3-26D2-96E2F3EC524C}"/>
              </a:ext>
            </a:extLst>
          </p:cNvPr>
          <p:cNvSpPr txBox="1"/>
          <p:nvPr/>
        </p:nvSpPr>
        <p:spPr>
          <a:xfrm>
            <a:off x="755899" y="2812382"/>
            <a:ext cx="144462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Arial"/>
              </a:rPr>
              <a:t>Bragg law</a:t>
            </a:r>
            <a:endParaRPr lang="en-US" sz="1100"/>
          </a:p>
        </p:txBody>
      </p:sp>
      <p:sp>
        <p:nvSpPr>
          <p:cNvPr id="17" name="TextBox 16">
            <a:extLst>
              <a:ext uri="{FF2B5EF4-FFF2-40B4-BE49-F238E27FC236}">
                <a16:creationId xmlns:a16="http://schemas.microsoft.com/office/drawing/2014/main" id="{153E2003-2C6D-C5A5-EE27-98523D40AF95}"/>
              </a:ext>
            </a:extLst>
          </p:cNvPr>
          <p:cNvSpPr txBox="1"/>
          <p:nvPr/>
        </p:nvSpPr>
        <p:spPr>
          <a:xfrm>
            <a:off x="5171488" y="2704098"/>
            <a:ext cx="167924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Arial"/>
              </a:rPr>
              <a:t>Ewald construction</a:t>
            </a:r>
            <a:endParaRPr lang="en-US" sz="1100"/>
          </a:p>
        </p:txBody>
      </p:sp>
      <p:pic>
        <p:nvPicPr>
          <p:cNvPr id="3" name="Picture 2">
            <a:extLst>
              <a:ext uri="{FF2B5EF4-FFF2-40B4-BE49-F238E27FC236}">
                <a16:creationId xmlns:a16="http://schemas.microsoft.com/office/drawing/2014/main" id="{B0DCBDD1-9719-5AAA-3014-8B024F44CB99}"/>
              </a:ext>
            </a:extLst>
          </p:cNvPr>
          <p:cNvPicPr>
            <a:picLocks noChangeAspect="1"/>
          </p:cNvPicPr>
          <p:nvPr/>
        </p:nvPicPr>
        <p:blipFill>
          <a:blip r:embed="rId6"/>
          <a:stretch>
            <a:fillRect/>
          </a:stretch>
        </p:blipFill>
        <p:spPr>
          <a:xfrm>
            <a:off x="902869" y="3118435"/>
            <a:ext cx="1238250" cy="218073"/>
          </a:xfrm>
          <a:prstGeom prst="rect">
            <a:avLst/>
          </a:prstGeom>
          <a:ln>
            <a:solidFill>
              <a:schemeClr val="tx1"/>
            </a:solidFill>
          </a:ln>
        </p:spPr>
      </p:pic>
      <p:pic>
        <p:nvPicPr>
          <p:cNvPr id="9" name="Picture 8">
            <a:extLst>
              <a:ext uri="{FF2B5EF4-FFF2-40B4-BE49-F238E27FC236}">
                <a16:creationId xmlns:a16="http://schemas.microsoft.com/office/drawing/2014/main" id="{EA826D5B-254E-7D8E-3AF6-1A414719052D}"/>
              </a:ext>
            </a:extLst>
          </p:cNvPr>
          <p:cNvPicPr>
            <a:picLocks noChangeAspect="1"/>
          </p:cNvPicPr>
          <p:nvPr/>
        </p:nvPicPr>
        <p:blipFill>
          <a:blip r:embed="rId7"/>
          <a:stretch>
            <a:fillRect/>
          </a:stretch>
        </p:blipFill>
        <p:spPr>
          <a:xfrm>
            <a:off x="831432" y="2302794"/>
            <a:ext cx="2463968" cy="441660"/>
          </a:xfrm>
          <a:prstGeom prst="rect">
            <a:avLst/>
          </a:prstGeom>
        </p:spPr>
      </p:pic>
      <p:pic>
        <p:nvPicPr>
          <p:cNvPr id="11" name="Picture 10" descr="A black text on a white background&#10;&#10;AI-generated content may be incorrect.">
            <a:extLst>
              <a:ext uri="{FF2B5EF4-FFF2-40B4-BE49-F238E27FC236}">
                <a16:creationId xmlns:a16="http://schemas.microsoft.com/office/drawing/2014/main" id="{49A4D161-57EF-B4A3-91F3-7D2E17019D1E}"/>
              </a:ext>
            </a:extLst>
          </p:cNvPr>
          <p:cNvPicPr>
            <a:picLocks noChangeAspect="1"/>
          </p:cNvPicPr>
          <p:nvPr/>
        </p:nvPicPr>
        <p:blipFill>
          <a:blip r:embed="rId8"/>
          <a:stretch>
            <a:fillRect/>
          </a:stretch>
        </p:blipFill>
        <p:spPr>
          <a:xfrm>
            <a:off x="6842208" y="2640431"/>
            <a:ext cx="2101015" cy="271713"/>
          </a:xfrm>
          <a:prstGeom prst="rect">
            <a:avLst/>
          </a:prstGeom>
        </p:spPr>
      </p:pic>
    </p:spTree>
    <p:extLst>
      <p:ext uri="{BB962C8B-B14F-4D97-AF65-F5344CB8AC3E}">
        <p14:creationId xmlns:p14="http://schemas.microsoft.com/office/powerpoint/2010/main" val="26045640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Thème Office">
  <a:themeElements>
    <a:clrScheme name="EPFL - New Colors 2019">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ED6E9C"/>
      </a:hlink>
      <a:folHlink>
        <a:srgbClr val="4F8FCC"/>
      </a:folHlink>
    </a:clrScheme>
    <a:fontScheme name="EPFL_Beta2">
      <a:majorFont>
        <a:latin typeface="Franklin Gothic Demi Cond"/>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EPFL_Beta2" id="{6A525B41-3E68-491F-A6C9-0B15EA1321FE}" vid="{993E2952-EB5D-4425-8012-1B04381EBC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Thème Office</Template>
  <TotalTime>689</TotalTime>
  <Words>4170</Words>
  <Application>Microsoft Macintosh PowerPoint</Application>
  <PresentationFormat>On-screen Show (16:9)</PresentationFormat>
  <Paragraphs>580</Paragraphs>
  <Slides>30</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Arial,Sans-Serif</vt:lpstr>
      <vt:lpstr>Avenir Next Medium</vt:lpstr>
      <vt:lpstr>Cambria Math</vt:lpstr>
      <vt:lpstr>Courier New</vt:lpstr>
      <vt:lpstr>Franklin Gothic Demi Cond</vt:lpstr>
      <vt:lpstr>Helvetica Neue</vt:lpstr>
      <vt:lpstr>Wingdings</vt:lpstr>
      <vt:lpstr>Thème Office</vt:lpstr>
      <vt:lpstr>Advanced simulations  of solar cell devices</vt:lpstr>
      <vt:lpstr>Structural phase transitions</vt:lpstr>
      <vt:lpstr>Grain size and grain orientation</vt:lpstr>
      <vt:lpstr>2D layered perovskites</vt:lpstr>
      <vt:lpstr>Scattering of particles by crystals</vt:lpstr>
      <vt:lpstr>Elastic scattering of X-rays</vt:lpstr>
      <vt:lpstr>Elastic scattering of X-rays</vt:lpstr>
      <vt:lpstr>The form factor F(Q)</vt:lpstr>
      <vt:lpstr>Bragg law and Von Laue condition</vt:lpstr>
      <vt:lpstr>Laboratory based XRD</vt:lpstr>
      <vt:lpstr>GIWAXS</vt:lpstr>
      <vt:lpstr>GIWAXS</vt:lpstr>
      <vt:lpstr>Structural phase identification</vt:lpstr>
      <vt:lpstr>Structural phase identification</vt:lpstr>
      <vt:lpstr>XRD of Layered perovskites</vt:lpstr>
      <vt:lpstr>XRD of Layered perovskites</vt:lpstr>
      <vt:lpstr>XRD of layered perovskites</vt:lpstr>
      <vt:lpstr>XRD of layered perovskites</vt:lpstr>
      <vt:lpstr>NMR</vt:lpstr>
      <vt:lpstr>NMR</vt:lpstr>
      <vt:lpstr>NMR</vt:lpstr>
      <vt:lpstr>NMR</vt:lpstr>
      <vt:lpstr>Power Conversion Efficiency (PCE)</vt:lpstr>
      <vt:lpstr>Solar cell equivalent circuit</vt:lpstr>
      <vt:lpstr>Quasi-Fermi Level Splitting (QFLS)</vt:lpstr>
      <vt:lpstr>Quasi-Fermi Level Splitting (QFLS)</vt:lpstr>
      <vt:lpstr>Voc-QFLS mismatch in PSC</vt:lpstr>
      <vt:lpstr>Voc-QFLS mismatch in PSC</vt:lpstr>
      <vt:lpstr>Charge carriers</vt:lpstr>
      <vt:lpstr>Charge carriers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EPFL</dc:title>
  <dc:subject/>
  <dc:creator>Utilisateur Microsoft Office</dc:creator>
  <cp:keywords/>
  <dc:description/>
  <cp:lastModifiedBy>Carnevali Virginia</cp:lastModifiedBy>
  <cp:revision>2</cp:revision>
  <cp:lastPrinted>2019-06-19T13:21:30Z</cp:lastPrinted>
  <dcterms:created xsi:type="dcterms:W3CDTF">2019-04-02T06:24:35Z</dcterms:created>
  <dcterms:modified xsi:type="dcterms:W3CDTF">2025-02-26T08:28:42Z</dcterms:modified>
  <cp:category/>
</cp:coreProperties>
</file>