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ink/ink3.xml" ContentType="application/inkml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33"/>
  </p:notesMasterIdLst>
  <p:handoutMasterIdLst>
    <p:handoutMasterId r:id="rId34"/>
  </p:handoutMasterIdLst>
  <p:sldIdLst>
    <p:sldId id="2147470157" r:id="rId2"/>
    <p:sldId id="2147470129" r:id="rId3"/>
    <p:sldId id="2147470159" r:id="rId4"/>
    <p:sldId id="2147470158" r:id="rId5"/>
    <p:sldId id="2147470145" r:id="rId6"/>
    <p:sldId id="2147470147" r:id="rId7"/>
    <p:sldId id="2147470148" r:id="rId8"/>
    <p:sldId id="2147470146" r:id="rId9"/>
    <p:sldId id="2147470143" r:id="rId10"/>
    <p:sldId id="2147470156" r:id="rId11"/>
    <p:sldId id="2147470141" r:id="rId12"/>
    <p:sldId id="2147470132" r:id="rId13"/>
    <p:sldId id="2147470135" r:id="rId14"/>
    <p:sldId id="2147470149" r:id="rId15"/>
    <p:sldId id="2147470150" r:id="rId16"/>
    <p:sldId id="2147470130" r:id="rId17"/>
    <p:sldId id="2147470131" r:id="rId18"/>
    <p:sldId id="2147470133" r:id="rId19"/>
    <p:sldId id="2147470134" r:id="rId20"/>
    <p:sldId id="2147470137" r:id="rId21"/>
    <p:sldId id="2147470138" r:id="rId22"/>
    <p:sldId id="2147470136" r:id="rId23"/>
    <p:sldId id="2147470139" r:id="rId24"/>
    <p:sldId id="2147470144" r:id="rId25"/>
    <p:sldId id="2147470140" r:id="rId26"/>
    <p:sldId id="2147470142" r:id="rId27"/>
    <p:sldId id="2147470152" r:id="rId28"/>
    <p:sldId id="2147470153" r:id="rId29"/>
    <p:sldId id="2147470154" r:id="rId30"/>
    <p:sldId id="2147470155" r:id="rId31"/>
    <p:sldId id="380" r:id="rId32"/>
  </p:sldIdLst>
  <p:sldSz cx="9144000" cy="5143500" type="screen16x9"/>
  <p:notesSz cx="6858000" cy="9144000"/>
  <p:defaultTextStyle>
    <a:defPPr>
      <a:defRPr lang="fr-FR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le" id="{9BF3FFFD-C098-4740-BA83-AF7494E26753}">
          <p14:sldIdLst>
            <p14:sldId id="2147470157"/>
            <p14:sldId id="2147470129"/>
            <p14:sldId id="2147470159"/>
            <p14:sldId id="2147470158"/>
            <p14:sldId id="2147470145"/>
            <p14:sldId id="2147470147"/>
            <p14:sldId id="2147470148"/>
            <p14:sldId id="2147470146"/>
            <p14:sldId id="2147470143"/>
            <p14:sldId id="2147470156"/>
            <p14:sldId id="2147470141"/>
            <p14:sldId id="2147470132"/>
            <p14:sldId id="2147470135"/>
            <p14:sldId id="2147470149"/>
            <p14:sldId id="2147470150"/>
            <p14:sldId id="2147470130"/>
            <p14:sldId id="2147470131"/>
            <p14:sldId id="2147470133"/>
            <p14:sldId id="2147470134"/>
            <p14:sldId id="2147470137"/>
            <p14:sldId id="2147470138"/>
            <p14:sldId id="2147470136"/>
            <p14:sldId id="2147470139"/>
            <p14:sldId id="2147470144"/>
            <p14:sldId id="2147470140"/>
            <p14:sldId id="2147470142"/>
            <p14:sldId id="2147470152"/>
            <p14:sldId id="2147470153"/>
            <p14:sldId id="2147470154"/>
            <p14:sldId id="2147470155"/>
            <p14:sldId id="38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597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90" userDrawn="1">
          <p15:clr>
            <a:srgbClr val="A4A3A4"/>
          </p15:clr>
        </p15:guide>
        <p15:guide id="2" pos="2160" userDrawn="1">
          <p15:clr>
            <a:srgbClr val="A4A3A4"/>
          </p15:clr>
        </p15:guide>
        <p15:guide id="3" orient="horz" pos="373" userDrawn="1">
          <p15:clr>
            <a:srgbClr val="A4A3A4"/>
          </p15:clr>
        </p15:guide>
        <p15:guide id="4" pos="136" userDrawn="1">
          <p15:clr>
            <a:srgbClr val="A4A3A4"/>
          </p15:clr>
        </p15:guide>
        <p15:guide id="5" pos="4195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48B"/>
    <a:srgbClr val="00677B"/>
    <a:srgbClr val="070707"/>
    <a:srgbClr val="B61F1F"/>
    <a:srgbClr val="413C39"/>
    <a:srgbClr val="F0C08F"/>
    <a:srgbClr val="EAF0D8"/>
    <a:srgbClr val="BFD730"/>
    <a:srgbClr val="4B8FCC"/>
    <a:srgbClr val="5C2D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C1F3442-534F-454D-ACDA-C3CCF7D35051}" v="3097" dt="2025-02-19T13:51:44.345"/>
    <p1510:client id="{9E54721C-5433-0FB1-FA63-7081831AB2B3}" v="4" dt="2025-02-19T06:40:43.977"/>
    <p1510:client id="{9F2A5F9C-EFC7-8E0C-6A73-6A6B51FE7C94}" v="1" dt="2025-02-18T09:38:44.284"/>
    <p1510:client id="{B402A42C-3351-F1F5-FBDF-88CE47A24BCE}" v="18" dt="2025-02-18T20:39:16.98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52"/>
    <p:restoredTop sz="94595"/>
  </p:normalViewPr>
  <p:slideViewPr>
    <p:cSldViewPr snapToGrid="0">
      <p:cViewPr varScale="1">
        <p:scale>
          <a:sx n="143" d="100"/>
          <a:sy n="143" d="100"/>
        </p:scale>
        <p:origin x="2560" y="1344"/>
      </p:cViewPr>
      <p:guideLst>
        <p:guide orient="horz" pos="1597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2890"/>
        <p:guide pos="2160"/>
        <p:guide orient="horz" pos="373"/>
        <p:guide pos="136"/>
        <p:guide pos="4195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5/10/relationships/revisionInfo" Target="revisionInfo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fr-CH">
                <a:latin typeface="Arial" panose="020B0604020202020204" pitchFamily="34" charset="0"/>
              </a:rPr>
              <a:t>NAME EVENT / NAME PRESENTATION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765E91-54C5-BF47-91BF-2E2A520F920D}" type="datetime1">
              <a:rPr lang="fr-CH" smtClean="0">
                <a:latin typeface="Arial" panose="020B0604020202020204" pitchFamily="34" charset="0"/>
              </a:rPr>
              <a:t>19.02.25</a:t>
            </a:fld>
            <a:endParaRPr lang="fr-CH">
              <a:latin typeface="Arial" panose="020B0604020202020204" pitchFamily="34" charset="0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r-CH">
                <a:latin typeface="Arial" panose="020B0604020202020204" pitchFamily="34" charset="0"/>
              </a:rPr>
              <a:t>Speaker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BF4AF0-8439-436D-BEF0-52070F19E1B6}" type="slidenum">
              <a:rPr lang="fr-CH" smtClean="0">
                <a:latin typeface="Arial" panose="020B0604020202020204" pitchFamily="34" charset="0"/>
              </a:rPr>
              <a:t>‹#›</a:t>
            </a:fld>
            <a:endParaRPr lang="fr-CH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4905688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06T14:43:25.10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20082 6641 16383 0 0,'3'0'0'0'0,"5"0"0"0"0,5 0 0 0 0,2 0 0 0 0,4 0 0 0 0,0 0 0 0 0,2 0 0 0 0,0 0 0 0 0,0 0 0 0 0,0 0 0 0 0,-1 0 0 0 0,1 0 0 0 0,-1 0 0 0 0,0 0 0 0 0,0 0 0 0 0,1 0 0 0 0,-1 3 0 0 0,0 2 0 0 0,0-1 0 0 0,0 3 0 0 0,0 0 0 0 0,-3 3 0 0 0,-2 2 0 0 0,1 0 0 0 0,0-3 0 0 0,-1 1 0 0 0,-1-1 0 0 0,-3 1 0 0 0,-3 2 0 0 0,1-1 0 0 0,-1 2 0 0 0,1-2 0 0 0,-1 0 0 0 0,2-1 0 0 0,2-2 0 0 0,0 0 0 0 0,0 3 0 0 0,-1 3 0 0 0,-3 2 0 0 0,1-2 0 0 0,-1 1 0 0 0,2-3 0 0 0,-2 1 0 0 0,2 1 0 0 0,2-2 0 0 0,0 1 0 0 0,1-3 0 0 0,-2 2 0 0 0,-3 1 0 0 0,1-1 0 0 0,2-3 0 0 0,3 1 0 0 0,2-2 0 0 0,-1 2 0 0 0,-4 2 0 0 0,0-1 0 0 0,2 1 0 0 0,2-1 0 0 0,-2 0 0 0 0,0-1 0 0 0,2 1 0 0 0,-2 2 0 0 0,1-1 0 0 0,-3 1 0 0 0,4 1 0 0 0,3-1 0 0 0,1-4 0 0 0,-2 1 0 0 0,3 2 0 0 0,1-1 0 0 0,1-2 0 0 0,-3 0 0 0 0,-3-1 0 0 0,1-2 0 0 0,0-2 0 0 0,1-2 0 0 0,1-1 0 0 0,0 0 0 0 0,1-1 0 0 0,0-1 0 0 0,0 1 0 0 0,0 0 0 0 0,1-1 0 0 0,-1 1 0 0 0,0-3 0 0 0,0-2 0 0 0,-3-3 0 0 0,-2-3 0 0 0,1-1 0 0 0,1 3 0 0 0,0-1 0 0 0,2-2 0 0 0,0 0 0 0 0,1 0 0 0 0,0-2 0 0 0,0-2 0 0 0,-3-2 0 0 0,-1 3 0 0 0,0 3 0 0 0,-3 1 0 0 0,0-2 0 0 0,2 2 0 0 0,-3-1 0 0 0,1 2 0 0 0,-3-1 0 0 0,2 1 0 0 0,1 3 0 0 0,2-1 0 0 0,2-3 0 0 0,2-3 0 0 0,0-2 0 0 0,-2-2 0 0 0,-1 2 0 0 0,0 4 0 0 0,1 0 0 0 0,1-1 0 0 0,-3-1 0 0 0,0-3 0 0 0,1 3 0 0 0,0-1 0 0 0,2 3 0 0 0,1 3 0 0 0,0 4 0 0 0,-2-2 0 0 0,-2 1 0 0 0,1-2 0 0 0,1 1 0 0 0,1 0 0 0 0,-3 0 0 0 0,0-1 0 0 0,1 2 0 0 0,0-1 0 0 0,2 0 0 0 0,1 1 0 0 0,4 2 0 0 0,1 2 0 0 0,4 0 0 0 0,0-1 0 0 0,3-2 0 0 0,-1 1 0 0 0,-2 1 0 0 0,1 1 0 0 0,-1 0 0 0 0,-2 2 0 0 0,-2-1 0 0 0,-1 1 0 0 0,1 1 0 0 0,1-1 0 0 0,0 0 0 0 0,1 0 0 0 0,1 0 0 0 0,-1 0 0 0 0,-2 0 0 0 0,-1 0 0 0 0,-2 0 0 0 0,0 0 0 0 0,-1 0 0 0 0,0 0 0 0 0,-4 0 0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06T13:17:01.75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20082 6641 16383 0 0,'3'0'0'0'0,"5"0"0"0"0,5 0 0 0 0,2 0 0 0 0,4 0 0 0 0,0 0 0 0 0,2 0 0 0 0,0 0 0 0 0,0 0 0 0 0,0 0 0 0 0,-1 0 0 0 0,1 0 0 0 0,-1 0 0 0 0,0 0 0 0 0,0 0 0 0 0,1 0 0 0 0,-1 3 0 0 0,0 2 0 0 0,0-1 0 0 0,0 3 0 0 0,0 0 0 0 0,-3 3 0 0 0,-2 2 0 0 0,1 0 0 0 0,0-3 0 0 0,-1 1 0 0 0,-1-1 0 0 0,-3 1 0 0 0,-3 2 0 0 0,1-1 0 0 0,-1 2 0 0 0,1-2 0 0 0,-1 0 0 0 0,2-1 0 0 0,2-2 0 0 0,0 0 0 0 0,0 3 0 0 0,-1 3 0 0 0,-3 2 0 0 0,1-2 0 0 0,-1 1 0 0 0,2-3 0 0 0,-2 1 0 0 0,2 1 0 0 0,2-2 0 0 0,0 1 0 0 0,1-3 0 0 0,-2 2 0 0 0,-3 1 0 0 0,1-1 0 0 0,2-3 0 0 0,3 1 0 0 0,2-2 0 0 0,-1 2 0 0 0,-4 2 0 0 0,0-1 0 0 0,2 1 0 0 0,2-1 0 0 0,-2 0 0 0 0,0-1 0 0 0,2 1 0 0 0,-2 2 0 0 0,1-1 0 0 0,-3 1 0 0 0,4 1 0 0 0,3-1 0 0 0,1-4 0 0 0,-2 1 0 0 0,3 2 0 0 0,1-1 0 0 0,1-2 0 0 0,-3 0 0 0 0,-3-1 0 0 0,1-2 0 0 0,0-2 0 0 0,1-2 0 0 0,1-1 0 0 0,0 0 0 0 0,1-1 0 0 0,0-1 0 0 0,0 1 0 0 0,0 0 0 0 0,1-1 0 0 0,-1 1 0 0 0,0-3 0 0 0,0-2 0 0 0,-3-3 0 0 0,-2-3 0 0 0,1-1 0 0 0,1 3 0 0 0,0-1 0 0 0,2-2 0 0 0,0 0 0 0 0,1 0 0 0 0,0-2 0 0 0,0-2 0 0 0,-3-2 0 0 0,-1 3 0 0 0,0 3 0 0 0,-3 1 0 0 0,0-2 0 0 0,2 2 0 0 0,-3-1 0 0 0,1 2 0 0 0,-3-1 0 0 0,2 1 0 0 0,1 3 0 0 0,2-1 0 0 0,2-3 0 0 0,2-3 0 0 0,0-2 0 0 0,-2-2 0 0 0,-1 2 0 0 0,0 4 0 0 0,1 0 0 0 0,1-1 0 0 0,-3-1 0 0 0,0-3 0 0 0,1 3 0 0 0,0-1 0 0 0,2 3 0 0 0,1 3 0 0 0,0 4 0 0 0,-2-2 0 0 0,-2 1 0 0 0,1-2 0 0 0,1 1 0 0 0,1 0 0 0 0,-3 0 0 0 0,0-1 0 0 0,1 2 0 0 0,0-1 0 0 0,2 0 0 0 0,1 1 0 0 0,4 2 0 0 0,1 2 0 0 0,4 0 0 0 0,0-1 0 0 0,3-2 0 0 0,-1 1 0 0 0,-2 1 0 0 0,1 1 0 0 0,-1 0 0 0 0,-2 2 0 0 0,-2-1 0 0 0,-1 1 0 0 0,1 1 0 0 0,1-1 0 0 0,0 0 0 0 0,1 0 0 0 0,1 0 0 0 0,-1 0 0 0 0,-2 0 0 0 0,-1 0 0 0 0,-2 0 0 0 0,0 0 0 0 0,-1 0 0 0 0,0 0 0 0 0,-4 0 0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07T10:04:19.5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20082 6641 16383 0 0,'3'0'0'0'0,"5"0"0"0"0,5 0 0 0 0,2 0 0 0 0,4 0 0 0 0,0 0 0 0 0,2 0 0 0 0,0 0 0 0 0,0 0 0 0 0,0 0 0 0 0,-1 0 0 0 0,1 0 0 0 0,-1 0 0 0 0,0 0 0 0 0,0 0 0 0 0,1 0 0 0 0,-1 3 0 0 0,0 2 0 0 0,0-1 0 0 0,0 3 0 0 0,0 0 0 0 0,-3 3 0 0 0,-2 2 0 0 0,1 0 0 0 0,0-3 0 0 0,-1 1 0 0 0,-1-1 0 0 0,-3 1 0 0 0,-3 2 0 0 0,1-1 0 0 0,-1 2 0 0 0,1-2 0 0 0,-1 0 0 0 0,2-1 0 0 0,2-2 0 0 0,0 0 0 0 0,0 3 0 0 0,-1 3 0 0 0,-3 2 0 0 0,1-2 0 0 0,-1 1 0 0 0,2-3 0 0 0,-2 1 0 0 0,2 1 0 0 0,2-2 0 0 0,0 1 0 0 0,1-3 0 0 0,-2 2 0 0 0,-3 1 0 0 0,1-1 0 0 0,2-3 0 0 0,3 1 0 0 0,2-2 0 0 0,-1 2 0 0 0,-4 2 0 0 0,0-1 0 0 0,2 1 0 0 0,2-1 0 0 0,-2 0 0 0 0,0-1 0 0 0,2 1 0 0 0,-2 2 0 0 0,1-1 0 0 0,-3 1 0 0 0,4 1 0 0 0,3-1 0 0 0,1-4 0 0 0,-2 1 0 0 0,3 2 0 0 0,1-1 0 0 0,1-2 0 0 0,-3 0 0 0 0,-3-1 0 0 0,1-2 0 0 0,0-2 0 0 0,1-2 0 0 0,1-1 0 0 0,0 0 0 0 0,1-1 0 0 0,0-1 0 0 0,0 1 0 0 0,0 0 0 0 0,1-1 0 0 0,-1 1 0 0 0,0-3 0 0 0,0-2 0 0 0,-3-3 0 0 0,-2-3 0 0 0,1-1 0 0 0,1 3 0 0 0,0-1 0 0 0,2-2 0 0 0,0 0 0 0 0,1 0 0 0 0,0-2 0 0 0,0-2 0 0 0,-3-2 0 0 0,-1 3 0 0 0,0 3 0 0 0,-3 1 0 0 0,0-2 0 0 0,2 2 0 0 0,-3-1 0 0 0,1 2 0 0 0,-3-1 0 0 0,2 1 0 0 0,1 3 0 0 0,2-1 0 0 0,2-3 0 0 0,2-3 0 0 0,0-2 0 0 0,-2-2 0 0 0,-1 2 0 0 0,0 4 0 0 0,1 0 0 0 0,1-1 0 0 0,-3-1 0 0 0,0-3 0 0 0,1 3 0 0 0,0-1 0 0 0,2 3 0 0 0,1 3 0 0 0,0 4 0 0 0,-2-2 0 0 0,-2 1 0 0 0,1-2 0 0 0,1 1 0 0 0,1 0 0 0 0,-3 0 0 0 0,0-1 0 0 0,1 2 0 0 0,0-1 0 0 0,2 0 0 0 0,1 1 0 0 0,4 2 0 0 0,1 2 0 0 0,4 0 0 0 0,0-1 0 0 0,3-2 0 0 0,-1 1 0 0 0,-2 1 0 0 0,1 1 0 0 0,-1 0 0 0 0,-2 2 0 0 0,-2-1 0 0 0,-1 1 0 0 0,1 1 0 0 0,1-1 0 0 0,0 0 0 0 0,1 0 0 0 0,1 0 0 0 0,-1 0 0 0 0,-2 0 0 0 0,-1 0 0 0 0,-2 0 0 0 0,0 0 0 0 0,-1 0 0 0 0,0 0 0 0 0,-4 0 0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r>
              <a:rPr lang="fr-FR"/>
              <a:t>NAME EVENT / NAME PRESENTATION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3701F3EA-C8BD-D544-8519-665215575D25}" type="datetime1">
              <a:rPr lang="fr-CH" smtClean="0"/>
              <a:t>19.02.25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10518" y="619273"/>
            <a:ext cx="6436964" cy="362079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210518" y="4400549"/>
            <a:ext cx="6436964" cy="420100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r>
              <a:rPr lang="fr-FR"/>
              <a:t>Speaker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4CF50783-AAED-1941-8BCC-9F6140F0A6B1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6742729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1138" y="619125"/>
            <a:ext cx="6435725" cy="3621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fr-FR"/>
              <a:t>NAME EVENT / NAME PRESENTATION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3701F3EA-C8BD-D544-8519-665215575D25}" type="datetime1">
              <a:rPr lang="fr-CH" smtClean="0"/>
              <a:t>19.02.25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r-FR"/>
              <a:t>Speaker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F50783-AAED-1941-8BCC-9F6140F0A6B1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71318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D578C0-635A-6D21-5D87-16006E1529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16F0A09-7296-6947-97EF-8A636149CD1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1138" y="619125"/>
            <a:ext cx="6435725" cy="3621088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BCB89B3-91A6-3827-2E5B-13ECFEE6723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654C2A2C-F590-4728-824A-C4A44AE2EAAD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fr-FR"/>
              <a:t>NAME EVENT / NAME PRESENTATION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2DF4C5-4113-7559-3E7E-6EDE482FF6F0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3701F3EA-C8BD-D544-8519-665215575D25}" type="datetime1">
              <a:rPr lang="fr-CH" smtClean="0"/>
              <a:t>19.02.25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825836-79A6-28A2-2392-F03A719B753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r-FR"/>
              <a:t>Speaker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43F7E4-A743-B927-25D0-D8CB517040A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F50783-AAED-1941-8BCC-9F6140F0A6B1}" type="slidenum">
              <a:rPr lang="fr-FR" smtClean="0"/>
              <a:pPr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05510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256D24-09C2-10DE-F130-72D35B2E60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934E0F3-4F98-86FF-59E6-ACC482E34AE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1138" y="619125"/>
            <a:ext cx="6435725" cy="3621088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3E10E10-5BCB-0C6A-7093-E57263CD49D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5D0B47FE-018F-34BD-305E-57298EBCA469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fr-FR"/>
              <a:t>NAME EVENT / NAME PRESENTATION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5E6FD6-320B-CE28-3B9D-3AA9A4FFA46B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3701F3EA-C8BD-D544-8519-665215575D25}" type="datetime1">
              <a:rPr lang="fr-CH" smtClean="0"/>
              <a:t>19.02.25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70C531-7B9A-243D-34EA-9F346894D75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r-FR"/>
              <a:t>Speaker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18F6A2-CEDD-A1C7-49D5-1D49BA2198F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F50783-AAED-1941-8BCC-9F6140F0A6B1}" type="slidenum">
              <a:rPr lang="fr-FR" smtClean="0"/>
              <a:pPr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91373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D86B4D-DE0C-693C-74D4-F499521961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3AEED47-AA85-96EC-C115-78011E5143E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1138" y="619125"/>
            <a:ext cx="6435725" cy="3621088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6A55F79-3EA5-1B49-328C-2584EDB2174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8276D899-5590-6B76-D1F8-94914F15FD43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fr-FR"/>
              <a:t>NAME EVENT / NAME PRESENTATION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79348E-D977-4A4C-3197-FD58AA7817A5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3701F3EA-C8BD-D544-8519-665215575D25}" type="datetime1">
              <a:rPr lang="fr-CH" smtClean="0"/>
              <a:t>19.02.25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C0D4BC-FC02-52BD-E430-5310D36D2CF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r-FR"/>
              <a:t>Speaker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12E233-3866-54B9-19BD-CA9EAFDE4A7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F50783-AAED-1941-8BCC-9F6140F0A6B1}" type="slidenum">
              <a:rPr lang="fr-FR" smtClean="0"/>
              <a:pPr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9113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2CD43A-55B3-E820-5379-FB35C497F6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2B9B5E7-09D8-4C42-2161-22563795B72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1138" y="619125"/>
            <a:ext cx="6435725" cy="3621088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297DF18-0B57-4757-86EE-0AAF4E0E1BD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FAE3DC44-68EC-A5F5-A271-6E71EFF923CE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fr-FR"/>
              <a:t>NAME EVENT / NAME PRESENTATION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95D21F-A241-C80E-7C72-E50069BAFFBC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3701F3EA-C8BD-D544-8519-665215575D25}" type="datetime1">
              <a:rPr lang="fr-CH" smtClean="0"/>
              <a:t>19.02.25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52B5F2-2B3D-A438-6680-E76F6F993F7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r-FR"/>
              <a:t>Speaker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856477-958F-1286-7CBB-B625402FC14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F50783-AAED-1941-8BCC-9F6140F0A6B1}" type="slidenum">
              <a:rPr lang="fr-FR" smtClean="0"/>
              <a:pPr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05982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9D987E-C2BB-DB47-4849-29D11A7B79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9025F59-9B81-FB81-B8AD-4E50652EBAA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1138" y="619125"/>
            <a:ext cx="6435725" cy="3621088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170F4F9-106A-3E61-D04A-3A780FBAB2A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772CB1B5-3408-452A-F0F7-735DB1BD8780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fr-FR"/>
              <a:t>NAME EVENT / NAME PRESENTATION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85A184-324D-C417-A3E9-0A691D42CBD5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3701F3EA-C8BD-D544-8519-665215575D25}" type="datetime1">
              <a:rPr lang="fr-CH" smtClean="0"/>
              <a:t>19.02.25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2F7277-155C-80FC-8B4E-465166E0055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r-FR"/>
              <a:t>Speaker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EB7E68-A4CD-2822-CDB0-164EA13DC93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F50783-AAED-1941-8BCC-9F6140F0A6B1}" type="slidenum">
              <a:rPr lang="fr-FR" smtClean="0"/>
              <a:pPr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84965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3A4EE2-8C60-167B-DF48-FD49B18911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E54C437-8BDA-7B66-7B5B-8749D053F06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1138" y="619125"/>
            <a:ext cx="6435725" cy="3621088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FD5A34B-A598-BC69-315F-F14619ABF5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203EDB0F-064D-912F-EA51-F883E26C1708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fr-FR"/>
              <a:t>NAME EVENT / NAME PRESENTATION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AFFB86-7B28-B699-65AB-3F1D0B8F5E26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3701F3EA-C8BD-D544-8519-665215575D25}" type="datetime1">
              <a:rPr lang="fr-CH" smtClean="0"/>
              <a:t>19.02.25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C5CD45-3070-AD00-E6A9-2A6CD9336F8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r-FR"/>
              <a:t>Speaker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E84973-4B0A-C798-FBCF-85EFD5AB69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F50783-AAED-1941-8BCC-9F6140F0A6B1}" type="slidenum">
              <a:rPr lang="fr-FR" smtClean="0"/>
              <a:pPr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51064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69028D-8567-F0A3-27A9-79D8D915ED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5293C63-2A0D-299F-1EC4-A691D395B06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1138" y="619125"/>
            <a:ext cx="6435725" cy="3621088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B90E640-6523-4A89-AD4C-FA8995FA33B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6BC1F224-D2ED-2451-F24C-B0B8B6672944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fr-FR"/>
              <a:t>NAME EVENT / NAME PRESENTATION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1DF595-08AB-6C46-514A-A11FE54A0606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3701F3EA-C8BD-D544-8519-665215575D25}" type="datetime1">
              <a:rPr lang="fr-CH" smtClean="0"/>
              <a:t>19.02.25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BE5857-5656-4BA0-3C69-12FC153B83F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r-FR"/>
              <a:t>Speaker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D42D36-2C75-3E31-5A8C-9DDAD098D27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F50783-AAED-1941-8BCC-9F6140F0A6B1}" type="slidenum">
              <a:rPr lang="fr-FR" smtClean="0"/>
              <a:pPr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553189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4ADB3F-DA54-C9C7-72E7-8FBD5647D2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7208CCB-7315-92B7-EC98-04008796057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1138" y="619125"/>
            <a:ext cx="6435725" cy="3621088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DC7B384-D381-36B9-91E6-4D8B9F1F7AD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DC2F0E09-B31C-C1B5-DF44-9EAA7CF3C003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fr-FR"/>
              <a:t>NAME EVENT / NAME PRESENTATION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68357F-74A6-5735-E6BC-77B3AA8327A5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3701F3EA-C8BD-D544-8519-665215575D25}" type="datetime1">
              <a:rPr lang="fr-CH" smtClean="0"/>
              <a:t>19.02.25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4D1333-CB50-1DD1-BA44-027B58012C1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r-FR"/>
              <a:t>Speaker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5EF6C0-E1C7-50E4-9E05-012F282D78D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F50783-AAED-1941-8BCC-9F6140F0A6B1}" type="slidenum">
              <a:rPr lang="fr-FR" smtClean="0"/>
              <a:pPr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21843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773007-D974-EDC7-6EB0-239476BD4E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ECAD664-3499-9281-B750-36B4BD265FB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1138" y="619125"/>
            <a:ext cx="6435725" cy="3621088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551776E-54FB-D714-BEAA-EE92233E86E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B37370F7-B4FE-C022-5898-2A020D7D5385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fr-FR"/>
              <a:t>NAME EVENT / NAME PRESENTATION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ED34D8-048A-335D-3BCC-996BDB5DB94F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3701F3EA-C8BD-D544-8519-665215575D25}" type="datetime1">
              <a:rPr lang="fr-CH" smtClean="0"/>
              <a:t>19.02.25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B42F56-F095-E839-BDA3-1FCC42293A0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r-FR"/>
              <a:t>Speaker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48C67E-B9D4-AB63-8DA9-6B1FCA22DD9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F50783-AAED-1941-8BCC-9F6140F0A6B1}" type="slidenum">
              <a:rPr lang="fr-FR" smtClean="0"/>
              <a:pPr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010422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5A59EF-75FD-456A-22B9-6672C13AF3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37B3EE7-536E-0439-80DE-CD20892EE6A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1138" y="619125"/>
            <a:ext cx="6435725" cy="3621088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692DA75-7DC8-50D9-1E91-4864A7E8E75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B5D8C12F-458C-7652-1751-72EBFA6DEB92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fr-FR"/>
              <a:t>NAME EVENT / NAME PRESENTATION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D56945-7F82-4E92-0718-7090DF5F6D6C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3701F3EA-C8BD-D544-8519-665215575D25}" type="datetime1">
              <a:rPr lang="fr-CH" smtClean="0"/>
              <a:t>19.02.25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0C39B2-BA03-C4CA-A46A-FAC0547E584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r-FR"/>
              <a:t>Speaker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59497E-41B2-9AE4-8F80-D7A335208AA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F50783-AAED-1941-8BCC-9F6140F0A6B1}" type="slidenum">
              <a:rPr lang="fr-FR" smtClean="0"/>
              <a:pPr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30651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93E5A2-26C4-91D0-88BB-92B797AC9F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488CEC4-DC2F-4FC4-A52B-595C3231547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1138" y="619125"/>
            <a:ext cx="6435725" cy="3621088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AF35F71-3E99-3450-1FAE-DA1F21F2B3F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CC08BBB0-8A13-C069-0FBC-E13929B6E812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fr-FR"/>
              <a:t>NAME EVENT / NAME PRESENTATION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41CBF7-3610-A93F-4686-0481B1484A01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3701F3EA-C8BD-D544-8519-665215575D25}" type="datetime1">
              <a:rPr lang="fr-CH" smtClean="0"/>
              <a:t>19.02.25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8AB452-B2E0-0B98-CCC0-4043BE78F39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r-FR"/>
              <a:t>Speaker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AC29D1-B856-19CE-C8D2-09AB48BD340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F50783-AAED-1941-8BCC-9F6140F0A6B1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310779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4726FC-7E63-17A5-E1EF-2DB6A5F4BE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76551B6-AEF9-4DC2-FB14-DA03426420C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1138" y="619125"/>
            <a:ext cx="6435725" cy="3621088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C15F78C-B894-D715-61A1-A14A8B1DE1A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88CE7178-F66F-5D14-4B24-35525D105D5B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fr-FR"/>
              <a:t>NAME EVENT / NAME PRESENTATION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EE635B-9F0A-3A9F-3A30-6261E39AB6A3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3701F3EA-C8BD-D544-8519-665215575D25}" type="datetime1">
              <a:rPr lang="fr-CH" smtClean="0"/>
              <a:t>19.02.25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B7B3A5-D12D-B305-C9F1-A8CB1100078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r-FR"/>
              <a:t>Speaker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C7A575-DBFC-A1AA-68F4-B1F04318F5C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F50783-AAED-1941-8BCC-9F6140F0A6B1}" type="slidenum">
              <a:rPr lang="fr-FR" smtClean="0"/>
              <a:pPr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067386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3F0B31-25C8-B3EE-0C2B-03C1B26FD0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AF7573B-5A3D-0B63-526A-08BA757ADD5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1138" y="619125"/>
            <a:ext cx="6435725" cy="3621088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7A97162-493C-17FF-DAC3-A03C91DA4A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098382B9-5DC0-92D5-00A8-EE1F8FE61F3F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fr-FR"/>
              <a:t>NAME EVENT / NAME PRESENTATION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495828-1DA7-19E0-50AE-137CDBE8DDC0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3701F3EA-C8BD-D544-8519-665215575D25}" type="datetime1">
              <a:rPr lang="fr-CH" smtClean="0"/>
              <a:t>19.02.25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494C62-FB9B-B0A9-7B57-41E9C985AAC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r-FR"/>
              <a:t>Speaker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8EDE2D-8A37-0419-5411-70F98FC68BC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F50783-AAED-1941-8BCC-9F6140F0A6B1}" type="slidenum">
              <a:rPr lang="fr-FR" smtClean="0"/>
              <a:pPr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441810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B68E17-E168-4AC6-36DE-1D7637A733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997EF7D-7172-C0F3-1CFE-F23977A92C1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1138" y="619125"/>
            <a:ext cx="6435725" cy="3621088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59E071F-D950-F6B6-1C9A-32B1B24B617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7A0E786D-35C2-762C-B9FF-5305A9C5B555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fr-FR"/>
              <a:t>NAME EVENT / NAME PRESENTATION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996C9B-D584-60D6-1134-D47FF3049E18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3701F3EA-C8BD-D544-8519-665215575D25}" type="datetime1">
              <a:rPr lang="fr-CH" smtClean="0"/>
              <a:t>19.02.25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AEA28A-D9BA-A322-569B-B1377A6CC22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r-FR"/>
              <a:t>Speaker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2D54F9-1ACB-2B29-9766-AFBBFB23D36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F50783-AAED-1941-8BCC-9F6140F0A6B1}" type="slidenum">
              <a:rPr lang="fr-FR" smtClean="0"/>
              <a:pPr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599605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031C51-494A-9121-1561-8473057AD3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BA13676-EE98-3C79-776E-10E1BD54AC6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1138" y="619125"/>
            <a:ext cx="6435725" cy="3621088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6A74FE0-4B23-5816-DE54-C5CFC9C6D2C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1E848862-C572-FB60-A89B-FA4CE4EC70E7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fr-FR"/>
              <a:t>NAME EVENT / NAME PRESENTATION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DFC2D8-7812-2C67-4A53-5490073E3C13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3701F3EA-C8BD-D544-8519-665215575D25}" type="datetime1">
              <a:rPr lang="fr-CH" smtClean="0"/>
              <a:t>19.02.25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4B45BC-6E33-2618-487F-F99CADF8E40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r-FR"/>
              <a:t>Speaker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68D1DB-B8A3-8770-E4B3-2605CC757AA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F50783-AAED-1941-8BCC-9F6140F0A6B1}" type="slidenum">
              <a:rPr lang="fr-FR" smtClean="0"/>
              <a:pPr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762454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56D8A1-8627-29F0-6EF9-907AF46617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E9B6832-00C6-EE28-2A88-75A269C0B07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1138" y="619125"/>
            <a:ext cx="6435725" cy="3621088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07C9A42-FBAA-0EDF-B80B-69488F798B5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7BC5E889-F658-DD43-647A-40738E5F8F78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fr-FR"/>
              <a:t>NAME EVENT / NAME PRESENTATION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C33E64-4C80-BB21-5F62-EF2BE34EAC71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3701F3EA-C8BD-D544-8519-665215575D25}" type="datetime1">
              <a:rPr lang="fr-CH" smtClean="0"/>
              <a:t>19.02.25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3C0489-7A9E-1950-C554-510F9319230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r-FR"/>
              <a:t>Speaker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092687-EB8C-FFCE-F47F-A3AE93B3958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F50783-AAED-1941-8BCC-9F6140F0A6B1}" type="slidenum">
              <a:rPr lang="fr-FR" smtClean="0"/>
              <a:pPr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207753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D4201D-65F7-A10D-A799-17F9B1F1AA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E7E0D2D-5D61-3563-3CB1-02591F62A44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1138" y="619125"/>
            <a:ext cx="6435725" cy="3621088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392E66B-D67E-76DA-444C-930E024B6D0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7A4D40A1-7F70-2133-104F-D0F42E4F597C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fr-FR"/>
              <a:t>NAME EVENT / NAME PRESENTATION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85DA31-F8B0-B8CB-C931-5698AB177795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3701F3EA-C8BD-D544-8519-665215575D25}" type="datetime1">
              <a:rPr lang="fr-CH" smtClean="0"/>
              <a:t>19.02.25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454C58-667B-E12C-A970-2C4BB050E32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r-FR"/>
              <a:t>Speaker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E2D611-8A2F-8063-B8D6-13832655F21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F50783-AAED-1941-8BCC-9F6140F0A6B1}" type="slidenum">
              <a:rPr lang="fr-FR" smtClean="0"/>
              <a:pPr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505320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93BADF-8BE9-E5F9-7AA0-2CC99BE635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6B832AF-3FB5-974C-938D-4BA0C6BF864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1138" y="619125"/>
            <a:ext cx="6435725" cy="3621088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EDE1AE8-D366-727F-A872-D831113078E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D5B5DA58-A9F8-5D1F-2A5E-A9CB26067D2B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fr-FR"/>
              <a:t>NAME EVENT / NAME PRESENTATION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F25593-C1D2-8143-D5D4-4930524C1540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3701F3EA-C8BD-D544-8519-665215575D25}" type="datetime1">
              <a:rPr lang="fr-CH" smtClean="0"/>
              <a:t>19.02.25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E3B4E1-6915-1CA4-882F-64E68C2EFAA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r-FR"/>
              <a:t>Speaker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84E09D-BC54-C269-7553-E501705DE74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F50783-AAED-1941-8BCC-9F6140F0A6B1}" type="slidenum">
              <a:rPr lang="fr-FR" smtClean="0"/>
              <a:pPr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897320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5D45BE-47A4-D49E-A36A-D2E9CEADBB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98B575F-0349-0326-BBFC-497A14FE72F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1138" y="619125"/>
            <a:ext cx="6435725" cy="3621088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CDB334D-B586-F828-111C-3D0C15D3099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AC3DB9D1-713C-A5E9-CBF6-94EF08650CAF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fr-FR"/>
              <a:t>NAME EVENT / NAME PRESENTATION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E74DBD-3901-9281-F5BE-DC7981DCC9A7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3701F3EA-C8BD-D544-8519-665215575D25}" type="datetime1">
              <a:rPr lang="fr-CH" smtClean="0"/>
              <a:t>19.02.25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7972F6-3776-6489-8B22-C33D93BDC19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r-FR"/>
              <a:t>Speaker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F49EAD-8FE4-923A-03DC-F44F3BD48A3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F50783-AAED-1941-8BCC-9F6140F0A6B1}" type="slidenum">
              <a:rPr lang="fr-FR" smtClean="0"/>
              <a:pPr/>
              <a:t>28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845818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B3ADCC-6370-F56F-7248-3F22B1FFD0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384FDBF-98A6-3ACA-0B86-DB6511F7B2E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1138" y="619125"/>
            <a:ext cx="6435725" cy="3621088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D5CD839-9A1E-5FC0-7615-70E26FD219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B061D9A5-21FD-4129-2E14-6DE95580F1CC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fr-FR"/>
              <a:t>NAME EVENT / NAME PRESENTATION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3BE300-DD27-F3B4-0630-32FC61E3F2E8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3701F3EA-C8BD-D544-8519-665215575D25}" type="datetime1">
              <a:rPr lang="fr-CH" smtClean="0"/>
              <a:t>19.02.25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A61A20-34B8-4FBE-7B0C-EA2FF651188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r-FR"/>
              <a:t>Speaker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26BA54-250E-9F52-1F8F-65911AFC765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F50783-AAED-1941-8BCC-9F6140F0A6B1}" type="slidenum">
              <a:rPr lang="fr-FR" smtClean="0"/>
              <a:pPr/>
              <a:t>29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653198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CD9B94-51FB-59A4-07ED-11B2F06C98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60B17C2-1B17-A52F-E5B9-2679FA46EC8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1138" y="619125"/>
            <a:ext cx="6435725" cy="3621088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902A605-6C8C-9F45-B64C-1F6D6D97E61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E484C29F-CB97-76FE-387D-347AE563616A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fr-FR"/>
              <a:t>NAME EVENT / NAME PRESENTATION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1FCAFA-57FD-9D86-A102-825CCF353FC8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3701F3EA-C8BD-D544-8519-665215575D25}" type="datetime1">
              <a:rPr lang="fr-CH" smtClean="0"/>
              <a:t>19.02.25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9097ED-4330-13B6-6AA9-9D8008CB7B4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r-FR"/>
              <a:t>Speaker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EE2517-CC0E-BDA5-8652-700BCCA0DA7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F50783-AAED-1941-8BCC-9F6140F0A6B1}" type="slidenum">
              <a:rPr lang="fr-FR" smtClean="0"/>
              <a:pPr/>
              <a:t>30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34020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DEFAA1-F7D4-597A-723F-6469796BFC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B5DF1B6-9338-F299-0043-1DFEE7D0A67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1138" y="619125"/>
            <a:ext cx="6435725" cy="3621088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5569025-D3CF-E64B-FEA7-B43612F7CF3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30A65728-BCDE-2A00-A4B2-EE70278E140E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fr-FR"/>
              <a:t>NAME EVENT / NAME PRESENTATION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72F042-B71E-6200-975B-54D2A28972AE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3701F3EA-C8BD-D544-8519-665215575D25}" type="datetime1">
              <a:rPr lang="fr-CH" smtClean="0"/>
              <a:t>19.02.25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7F9A3D-912E-E71F-3556-BBEDABD5F46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r-FR"/>
              <a:t>Speaker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19F500-CCC6-90DB-D232-06ADF03F3D6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F50783-AAED-1941-8BCC-9F6140F0A6B1}" type="slidenum">
              <a:rPr lang="fr-FR" smtClean="0"/>
              <a:pPr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034061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11138" y="592138"/>
            <a:ext cx="6435725" cy="3621087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>
          <a:xfrm>
            <a:off x="210518" y="4587875"/>
            <a:ext cx="6436964" cy="4013683"/>
          </a:xfrm>
        </p:spPr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F50783-AAED-1941-8BCC-9F6140F0A6B1}" type="slidenum">
              <a:rPr lang="fr-FR" smtClean="0"/>
              <a:pPr/>
              <a:t>31</a:t>
            </a:fld>
            <a:endParaRPr lang="fr-FR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F1CB072-4A5C-F443-84CC-466F60585025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7038DCFF-C469-8948-8843-009E4C04A5E3}" type="datetime1">
              <a:rPr lang="fr-CH" smtClean="0"/>
              <a:t>19.02.25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3D8310D-B91B-A743-896F-F9845CEF21B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r-FR"/>
              <a:t>Speaker</a:t>
            </a:r>
          </a:p>
        </p:txBody>
      </p:sp>
      <p:sp>
        <p:nvSpPr>
          <p:cNvPr id="7" name="Espace réservé de l'en-tête 6">
            <a:extLst>
              <a:ext uri="{FF2B5EF4-FFF2-40B4-BE49-F238E27FC236}">
                <a16:creationId xmlns:a16="http://schemas.microsoft.com/office/drawing/2014/main" id="{1F563D77-70D3-894D-9BAC-6BBC60FA11C7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fr-FR"/>
              <a:t>NAME EVENT / NAME PRESENTATION</a:t>
            </a:r>
          </a:p>
        </p:txBody>
      </p:sp>
    </p:spTree>
    <p:extLst>
      <p:ext uri="{BB962C8B-B14F-4D97-AF65-F5344CB8AC3E}">
        <p14:creationId xmlns:p14="http://schemas.microsoft.com/office/powerpoint/2010/main" val="6954749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36B7D1-EE94-7C7A-FD92-67F38D032E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73CC73E-47E8-1C8F-E3F1-AC9F62FC0D0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1138" y="619125"/>
            <a:ext cx="6435725" cy="3621088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771BD8C-9FB5-E977-263F-25962DCC486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8DC1B5CB-7858-A847-8F4A-3358BD8CD094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fr-FR"/>
              <a:t>NAME EVENT / NAME PRESENTATION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A28655-BAC7-A06A-2245-9E5841EDEF01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3701F3EA-C8BD-D544-8519-665215575D25}" type="datetime1">
              <a:rPr lang="fr-CH" smtClean="0"/>
              <a:t>19.02.25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6AE568-9455-3B0C-0902-DEF90F9D5C7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r-FR"/>
              <a:t>Speaker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6D0859-B840-FC5E-4A02-2DA1DA2C49C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F50783-AAED-1941-8BCC-9F6140F0A6B1}" type="slidenum">
              <a:rPr lang="fr-FR" smtClean="0"/>
              <a:pPr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90555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16E0CF-C5BC-41EE-27A3-973AF4EE37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B57C774-2E30-0DE9-F7D5-C647CAF9235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1138" y="619125"/>
            <a:ext cx="6435725" cy="3621088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EE250DA-CC5F-78C5-C1DB-C1C1FCC2EED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CCA1334D-824C-F904-E919-D7298D3BEDF3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fr-FR"/>
              <a:t>NAME EVENT / NAME PRESENTATION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2B69AA-E62A-1FD3-D965-2DFFF08751EF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3701F3EA-C8BD-D544-8519-665215575D25}" type="datetime1">
              <a:rPr lang="fr-CH" smtClean="0"/>
              <a:t>19.02.25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D080A8-A113-5979-51FA-A022190173E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r-FR"/>
              <a:t>Speaker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24107C-E08E-BDB4-C720-89522EBE472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F50783-AAED-1941-8BCC-9F6140F0A6B1}" type="slidenum">
              <a:rPr lang="fr-FR" smtClean="0"/>
              <a:pPr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38896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9E24A0-277D-3CEC-AD05-147437876F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A319A84-E680-DB2C-E1C5-B3B57B86C0C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1138" y="619125"/>
            <a:ext cx="6435725" cy="3621088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76C320C-8930-AD10-0C17-D6EBB21F45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BF49E71B-43F0-97CB-A242-12D62103C9CE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fr-FR"/>
              <a:t>NAME EVENT / NAME PRESENTATION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78AB25-E1F5-DF3B-EC1E-512442A55BD6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3701F3EA-C8BD-D544-8519-665215575D25}" type="datetime1">
              <a:rPr lang="fr-CH" smtClean="0"/>
              <a:t>19.02.25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557E04-B2EF-047E-89F1-6F5F43E7E18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r-FR"/>
              <a:t>Speaker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1E1578-9533-A459-2B64-B5BAF05674F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F50783-AAED-1941-8BCC-9F6140F0A6B1}" type="slidenum">
              <a:rPr lang="fr-FR" smtClean="0"/>
              <a:pPr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60230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D4D979-0779-E065-D063-02DF8C2E69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63E0D8B-714A-78EE-EA5D-EA41B56A472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1138" y="619125"/>
            <a:ext cx="6435725" cy="3621088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5FFF257-A490-A08C-FD77-AEEB2F18D8A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A0CDFB6E-E922-E4D4-7EA3-CC30C65E65B8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fr-FR"/>
              <a:t>NAME EVENT / NAME PRESENTATION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7FE9AC-016A-8E59-68DD-99F74131551F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3701F3EA-C8BD-D544-8519-665215575D25}" type="datetime1">
              <a:rPr lang="fr-CH" smtClean="0"/>
              <a:t>19.02.25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D42ABD-5215-47EC-16A5-491D733A753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r-FR"/>
              <a:t>Speaker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F364F9-0E33-25CF-2053-B771BCC64B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F50783-AAED-1941-8BCC-9F6140F0A6B1}" type="slidenum">
              <a:rPr lang="fr-FR" smtClean="0"/>
              <a:pPr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84988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AB101A-3C60-64D7-6B19-0FD773F341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0D28B10-00F3-2A91-D3D0-821A47CEDE0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1138" y="619125"/>
            <a:ext cx="6435725" cy="3621088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25FADAC-A5D3-14B2-05AD-3A05E44051F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DD51FD61-AC6D-2A4F-A3C6-6046FD6F37FC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fr-FR"/>
              <a:t>NAME EVENT / NAME PRESENTATION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EB5BF4-7E02-3191-42C4-407642753A6A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3701F3EA-C8BD-D544-8519-665215575D25}" type="datetime1">
              <a:rPr lang="fr-CH" smtClean="0"/>
              <a:t>19.02.25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471956-A957-EC94-322F-8D8A3448EC6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r-FR"/>
              <a:t>Speaker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14DBC1-8765-779E-5592-E853B69A7CF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F50783-AAED-1941-8BCC-9F6140F0A6B1}" type="slidenum">
              <a:rPr lang="fr-FR" smtClean="0"/>
              <a:pPr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95040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E23FC1-8D1C-1BBC-186B-D466523822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6E9AB75-C7FB-0781-6E30-1B08FB1F3A7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1138" y="619125"/>
            <a:ext cx="6435725" cy="3621088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5C10005-7EBC-83DD-39D9-0D3A519FDB1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2622FDA6-8ED7-09F0-6D82-795E037F0A6B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fr-FR"/>
              <a:t>NAME EVENT / NAME PRESENTATION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EF6FE1-3131-6022-42C1-C4DFF2F3002A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3701F3EA-C8BD-D544-8519-665215575D25}" type="datetime1">
              <a:rPr lang="fr-CH" smtClean="0"/>
              <a:t>19.02.25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14F61A-F36A-40C2-F1CB-37D93E78888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r-FR"/>
              <a:t>Speaker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549F8D-54A8-6CCA-9BFD-5D78C3D4D2F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F50783-AAED-1941-8BCC-9F6140F0A6B1}" type="slidenum">
              <a:rPr lang="fr-FR" smtClean="0"/>
              <a:pPr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67532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_Facul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4CF6F629-51E7-9F40-939D-F50AE3925AD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31913" y="0"/>
            <a:ext cx="7812087" cy="4948238"/>
          </a:xfrm>
        </p:spPr>
        <p:txBody>
          <a:bodyPr/>
          <a:lstStyle/>
          <a:p>
            <a:r>
              <a:rPr lang="en-GB" noProof="0"/>
              <a:t>Cliquez sur l'icône pour ajouter une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05563" y="786535"/>
            <a:ext cx="2738437" cy="2338387"/>
          </a:xfrm>
          <a:solidFill>
            <a:schemeClr val="accent1"/>
          </a:solidFill>
        </p:spPr>
        <p:txBody>
          <a:bodyPr lIns="216000" anchor="ctr" anchorCtr="0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Modifiez le style du titre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6763" y="3124922"/>
            <a:ext cx="1828800" cy="1568450"/>
          </a:xfrm>
          <a:solidFill>
            <a:schemeClr val="tx1"/>
          </a:solidFill>
        </p:spPr>
        <p:txBody>
          <a:bodyPr lIns="90000"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 noProof="0"/>
              <a:t>Modifiez le style des sous-titres du masque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6535A482-EC85-1C41-A1E4-7882A0E39F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647" y="80283"/>
            <a:ext cx="1175301" cy="508655"/>
          </a:xfrm>
          <a:prstGeom prst="rect">
            <a:avLst/>
          </a:prstGeom>
        </p:spPr>
      </p:pic>
      <p:sp>
        <p:nvSpPr>
          <p:cNvPr id="16" name="Espace réservé du texte 4">
            <a:extLst>
              <a:ext uri="{FF2B5EF4-FFF2-40B4-BE49-F238E27FC236}">
                <a16:creationId xmlns:a16="http://schemas.microsoft.com/office/drawing/2014/main" id="{01960462-6F28-0740-916D-499D3BEDB2B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00800" y="4683125"/>
            <a:ext cx="1828800" cy="460375"/>
          </a:xfrm>
          <a:solidFill>
            <a:schemeClr val="bg1"/>
          </a:solidFill>
        </p:spPr>
        <p:txBody>
          <a:bodyPr lIns="90000" anchor="ctr">
            <a:noAutofit/>
          </a:bodyPr>
          <a:lstStyle>
            <a:lvl1pPr marL="0" indent="0" algn="ctr">
              <a:buNone/>
              <a:defRPr sz="1100"/>
            </a:lvl1pPr>
          </a:lstStyle>
          <a:p>
            <a:pPr lvl="0"/>
            <a:r>
              <a:rPr lang="en-GB" noProof="0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1E187583-F16A-6F41-8B68-000F9C9C20D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2550" y="4440264"/>
            <a:ext cx="698500" cy="507975"/>
          </a:xfrm>
        </p:spPr>
        <p:txBody>
          <a:bodyPr lIns="0" tIns="0" rIns="0" bIns="0" anchor="b" anchorCtr="0">
            <a:noAutofit/>
          </a:bodyPr>
          <a:lstStyle>
            <a:lvl1pPr marL="114300" indent="-107950">
              <a:buFontTx/>
              <a:buBlip>
                <a:blip r:embed="rId3"/>
              </a:buBlip>
              <a:tabLst/>
              <a:defRPr sz="70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577880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  <p15:guide id="3" pos="126" userDrawn="1">
          <p15:clr>
            <a:srgbClr val="FBAE40"/>
          </p15:clr>
        </p15:guide>
        <p15:guide id="5" orient="horz" pos="123" userDrawn="1">
          <p15:clr>
            <a:srgbClr val="FBAE40"/>
          </p15:clr>
        </p15:guide>
        <p15:guide id="6" orient="horz" pos="3117" userDrawn="1">
          <p15:clr>
            <a:srgbClr val="FBAE40"/>
          </p15:clr>
        </p15:guide>
        <p15:guide id="7" pos="83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Content_Im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70ED9B2D-C513-AF40-B94F-355C174B8F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1563688"/>
            <a:ext cx="3144838" cy="3579812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49395" y="1563688"/>
            <a:ext cx="4581525" cy="3386772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7" name="Titre 6">
            <a:extLst>
              <a:ext uri="{FF2B5EF4-FFF2-40B4-BE49-F238E27FC236}">
                <a16:creationId xmlns:a16="http://schemas.microsoft.com/office/drawing/2014/main" id="{C026A30B-6F8E-1445-88F0-A5FB77E124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9" name="Espace réservé de la date 8">
            <a:extLst>
              <a:ext uri="{FF2B5EF4-FFF2-40B4-BE49-F238E27FC236}">
                <a16:creationId xmlns:a16="http://schemas.microsoft.com/office/drawing/2014/main" id="{826567D5-4A83-9E48-B441-CCB2A72BA6D1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/>
              <a:t>WELCOME TO EPFL</a:t>
            </a:r>
            <a:endParaRPr lang="fr-FR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C830A539-93F1-2541-B9F0-330893BD519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Speaker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82F21D18-8706-7E4D-8FBE-C1E2584541D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4545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2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4875" y="1563688"/>
            <a:ext cx="3671466" cy="3263504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9772" y="1563688"/>
            <a:ext cx="3671466" cy="3263504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6897D737-724C-984A-82E1-2A2DBD5F62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9" name="Espace réservé de la date 8">
            <a:extLst>
              <a:ext uri="{FF2B5EF4-FFF2-40B4-BE49-F238E27FC236}">
                <a16:creationId xmlns:a16="http://schemas.microsoft.com/office/drawing/2014/main" id="{E34C2B73-67B7-BB4C-AE0F-7D16D8DDD2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/>
              <a:t>WELCOME TO EPFL</a:t>
            </a:r>
            <a:endParaRPr lang="fr-FR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C9FF6AA9-AC16-D748-B815-56221BFFFB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Speaker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DD59D891-3F23-D04C-AB43-6FA4220AF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6706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9BFFD8D9-6AAA-B44F-8BD5-98D7A6546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084C64CE-C88F-2044-AD84-19F588F189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/>
              <a:t>WELCOME TO EPFL</a:t>
            </a:r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948AF20-C2DF-3542-BB6A-8354A9817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Speaker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71083942-1443-BC45-9F95-32C82A8DC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4039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625DAC6D-23F0-6941-BE81-E7A79CA3AFF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0"/>
            <a:ext cx="7726363" cy="51435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5563" y="2571750"/>
            <a:ext cx="2738437" cy="2111375"/>
          </a:xfrm>
          <a:solidFill>
            <a:schemeClr val="accent2"/>
          </a:solidFill>
        </p:spPr>
        <p:txBody>
          <a:bodyPr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0E5EA1C-63CE-2C4F-B9F4-39FDBC14B9A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/>
              <a:t>WELCOME TO EPFL</a:t>
            </a:r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E7A5892-F23D-BD48-84D1-FD279BA1686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Speaker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C516D46-C7BB-2141-A4EE-18D1756414F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0948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625DAC6D-23F0-6941-BE81-E7A79CA3AFF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0"/>
            <a:ext cx="7726363" cy="51435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1E6F4EB-CC02-6E4D-9146-CE4A7A789A9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/>
              <a:t>WELCOME TO EPFL</a:t>
            </a:r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ED4AA2C-29B3-CA42-B7C3-C932911A758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Speaker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0FE7A1E3-AAEC-7641-B6C5-8D9FC0B6A21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1727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Content_ImageBe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625DAC6D-23F0-6941-BE81-E7A79CA3AFF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3114674"/>
            <a:ext cx="8239125" cy="2028825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7"/>
          </p:nvPr>
        </p:nvSpPr>
        <p:spPr>
          <a:xfrm>
            <a:off x="904875" y="1563688"/>
            <a:ext cx="7646988" cy="1436687"/>
          </a:xfrm>
        </p:spPr>
        <p:txBody>
          <a:bodyPr/>
          <a:lstStyle>
            <a:lvl4pPr>
              <a:defRPr>
                <a:latin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</a:defRPr>
            </a:lvl5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fr-CH"/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37CF3032-2465-874C-B786-95E1B594A5AB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fr-CH"/>
              <a:t>WELCOME TO EPFL</a:t>
            </a:r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AF73E2A-22D7-894A-9267-185CB4E4B13E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fr-FR"/>
              <a:t>Speaker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39D9777C-EC90-1141-9E30-4B4F669C2BE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0E011164-727C-4C46-B34E-7729CB350E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531156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D8101AB-8ACE-BB4C-9D61-B4AABFE115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/>
              <a:t>WELCOME TO EPFL</a:t>
            </a:r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F9CFC1D-0B2A-0A4E-9C0D-682EECA55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Speaker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6622065-A833-2340-B0FD-ACB065A3B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4840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625DAC6D-23F0-6941-BE81-E7A79CA3AFF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6" y="0"/>
            <a:ext cx="8239125" cy="51435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5564" y="2571751"/>
            <a:ext cx="2738437" cy="2111375"/>
          </a:xfrm>
          <a:solidFill>
            <a:schemeClr val="accent2"/>
          </a:solidFill>
        </p:spPr>
        <p:txBody>
          <a:bodyPr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0E5EA1C-63CE-2C4F-B9F4-39FDBC14B9A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/>
              <a:t>WELCOME TO EPFL</a:t>
            </a:r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E7A5892-F23D-BD48-84D1-FD279BA1686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Speaker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C516D46-C7BB-2141-A4EE-18D1756414F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4485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_EPF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4CF6F629-51E7-9F40-939D-F50AE3925AD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31913" y="0"/>
            <a:ext cx="7812087" cy="4948238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05563" y="786535"/>
            <a:ext cx="2738437" cy="2338387"/>
          </a:xfrm>
          <a:solidFill>
            <a:schemeClr val="accent1"/>
          </a:solidFill>
        </p:spPr>
        <p:txBody>
          <a:bodyPr lIns="216000" anchor="ctr" anchorCtr="0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6763" y="3124922"/>
            <a:ext cx="1828800" cy="1568450"/>
          </a:xfrm>
          <a:solidFill>
            <a:schemeClr val="tx1"/>
          </a:solidFill>
        </p:spPr>
        <p:txBody>
          <a:bodyPr lIns="90000"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  <a:endParaRPr lang="en-US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6535A482-EC85-1C41-A1E4-7882A0E39F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647" y="80283"/>
            <a:ext cx="1175301" cy="508655"/>
          </a:xfrm>
          <a:prstGeom prst="rect">
            <a:avLst/>
          </a:prstGeom>
        </p:spPr>
      </p:pic>
      <p:sp>
        <p:nvSpPr>
          <p:cNvPr id="16" name="Espace réservé du texte 4">
            <a:extLst>
              <a:ext uri="{FF2B5EF4-FFF2-40B4-BE49-F238E27FC236}">
                <a16:creationId xmlns:a16="http://schemas.microsoft.com/office/drawing/2014/main" id="{01960462-6F28-0740-916D-499D3BEDB2B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00800" y="4683125"/>
            <a:ext cx="1828800" cy="460375"/>
          </a:xfrm>
          <a:solidFill>
            <a:schemeClr val="bg1"/>
          </a:solidFill>
        </p:spPr>
        <p:txBody>
          <a:bodyPr lIns="90000" anchor="ctr">
            <a:noAutofit/>
          </a:bodyPr>
          <a:lstStyle>
            <a:lvl1pPr marL="0" indent="0" algn="ctr">
              <a:buNone/>
              <a:defRPr sz="1100"/>
            </a:lvl1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05041849-939B-E04F-AABC-A900B2B4E3D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00025" y="4579268"/>
            <a:ext cx="561543" cy="367382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2865CD0-FD83-AF44-9C32-763AAD652C05}"/>
              </a:ext>
            </a:extLst>
          </p:cNvPr>
          <p:cNvSpPr/>
          <p:nvPr userDrawn="1"/>
        </p:nvSpPr>
        <p:spPr>
          <a:xfrm rot="16200000">
            <a:off x="89679" y="4591427"/>
            <a:ext cx="45719" cy="5978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3569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126">
          <p15:clr>
            <a:srgbClr val="FBAE40"/>
          </p15:clr>
        </p15:guide>
        <p15:guide id="5" orient="horz" pos="123">
          <p15:clr>
            <a:srgbClr val="FBAE40"/>
          </p15:clr>
        </p15:guide>
        <p15:guide id="6" orient="horz" pos="3117">
          <p15:clr>
            <a:srgbClr val="FBAE40"/>
          </p15:clr>
        </p15:guide>
        <p15:guide id="7" pos="839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Section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A9F6C81-AE59-DE44-BF60-E773080CD91C}"/>
              </a:ext>
            </a:extLst>
          </p:cNvPr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0" y="777875"/>
            <a:ext cx="4058920" cy="1793875"/>
          </a:xfrm>
        </p:spPr>
        <p:txBody>
          <a:bodyPr anchor="ctr" anchorCtr="0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2571750"/>
            <a:ext cx="4058920" cy="2156508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9" name="Espace réservé pour une image  8">
            <a:extLst>
              <a:ext uri="{FF2B5EF4-FFF2-40B4-BE49-F238E27FC236}">
                <a16:creationId xmlns:a16="http://schemas.microsoft.com/office/drawing/2014/main" id="{C58F136D-3292-C745-91DE-A21191C16F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0"/>
            <a:ext cx="3667125" cy="51435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12" name="Espace réservé de la date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/>
              <a:t>WELCOME TO EPFL</a:t>
            </a:r>
            <a:endParaRPr lang="fr-FR"/>
          </a:p>
        </p:txBody>
      </p:sp>
      <p:sp>
        <p:nvSpPr>
          <p:cNvPr id="13" name="Espace réservé du pied de page 1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Speaker</a:t>
            </a:r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1E1CD7C-2161-7D43-862E-CE4C333CD873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8864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Section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A9F6C81-AE59-DE44-BF60-E773080CD91C}"/>
              </a:ext>
            </a:extLst>
          </p:cNvPr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0" y="777875"/>
            <a:ext cx="4058920" cy="1793875"/>
          </a:xfrm>
        </p:spPr>
        <p:txBody>
          <a:bodyPr anchor="ctr" anchorCtr="0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2571750"/>
            <a:ext cx="4058920" cy="2156508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9" name="Espace réservé pour une image  8">
            <a:extLst>
              <a:ext uri="{FF2B5EF4-FFF2-40B4-BE49-F238E27FC236}">
                <a16:creationId xmlns:a16="http://schemas.microsoft.com/office/drawing/2014/main" id="{C58F136D-3292-C745-91DE-A21191C16F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0"/>
            <a:ext cx="3667125" cy="51435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12" name="Espace réservé de la date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/>
              <a:t>WELCOME TO EPFL</a:t>
            </a:r>
            <a:endParaRPr lang="fr-FR"/>
          </a:p>
        </p:txBody>
      </p:sp>
      <p:sp>
        <p:nvSpPr>
          <p:cNvPr id="13" name="Espace réservé du pied de page 1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Speaker</a:t>
            </a:r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1E1CD7C-2161-7D43-862E-CE4C333CD873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8177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Section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A9F6C81-AE59-DE44-BF60-E773080CD91C}"/>
              </a:ext>
            </a:extLst>
          </p:cNvPr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0" y="777875"/>
            <a:ext cx="4058920" cy="1793875"/>
          </a:xfrm>
        </p:spPr>
        <p:txBody>
          <a:bodyPr anchor="ctr" anchorCtr="0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2571750"/>
            <a:ext cx="4058920" cy="2156508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9" name="Espace réservé pour une image  8">
            <a:extLst>
              <a:ext uri="{FF2B5EF4-FFF2-40B4-BE49-F238E27FC236}">
                <a16:creationId xmlns:a16="http://schemas.microsoft.com/office/drawing/2014/main" id="{C58F136D-3292-C745-91DE-A21191C16F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0"/>
            <a:ext cx="3667125" cy="51435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/>
              <a:t>WELCOME TO EPFL</a:t>
            </a:r>
            <a:endParaRPr lang="fr-FR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Speaker</a:t>
            </a: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1E1CD7C-2161-7D43-862E-CE4C333CD873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2229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Section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A9F6C81-AE59-DE44-BF60-E773080CD91C}"/>
              </a:ext>
            </a:extLst>
          </p:cNvPr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0" y="777875"/>
            <a:ext cx="4058920" cy="1793875"/>
          </a:xfrm>
        </p:spPr>
        <p:txBody>
          <a:bodyPr anchor="ctr" anchorCtr="0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2571750"/>
            <a:ext cx="4058920" cy="2156508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9" name="Espace réservé pour une image  8">
            <a:extLst>
              <a:ext uri="{FF2B5EF4-FFF2-40B4-BE49-F238E27FC236}">
                <a16:creationId xmlns:a16="http://schemas.microsoft.com/office/drawing/2014/main" id="{C58F136D-3292-C745-91DE-A21191C16F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0"/>
            <a:ext cx="3667125" cy="51435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/>
              <a:t>WELCOME TO EPFL</a:t>
            </a:r>
            <a:endParaRPr lang="fr-FR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Speaker</a:t>
            </a: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1E1CD7C-2161-7D43-862E-CE4C333CD873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5958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A30C78BE-DAD0-D748-8B93-AD898D00C8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9" name="Espace réservé de la date 8">
            <a:extLst>
              <a:ext uri="{FF2B5EF4-FFF2-40B4-BE49-F238E27FC236}">
                <a16:creationId xmlns:a16="http://schemas.microsoft.com/office/drawing/2014/main" id="{131A8490-33AC-9443-A9FC-9A5E932296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/>
              <a:t>WELCOME TO EPFL</a:t>
            </a:r>
            <a:endParaRPr lang="fr-FR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B875139C-6471-774D-89EF-2B93FAD2C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Speaker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942AF23-4BDC-8C4A-9212-AF88439C6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9627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Content_Im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4875" y="1563688"/>
            <a:ext cx="4581525" cy="3386772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70ED9B2D-C513-AF40-B94F-355C174B8F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86400" y="0"/>
            <a:ext cx="3144838" cy="51435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55F20A3C-6DA6-684F-8F84-A7C8F1339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B633A2CC-2D27-AE47-AE09-87A5F61228B8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/>
              <a:t>WELCOME TO EPFL</a:t>
            </a:r>
            <a:endParaRPr lang="fr-FR"/>
          </a:p>
        </p:txBody>
      </p:sp>
      <p:sp>
        <p:nvSpPr>
          <p:cNvPr id="11" name="Espace réservé du pied de page 10">
            <a:extLst>
              <a:ext uri="{FF2B5EF4-FFF2-40B4-BE49-F238E27FC236}">
                <a16:creationId xmlns:a16="http://schemas.microsoft.com/office/drawing/2014/main" id="{CABC000E-4E22-1A40-9D3F-FE2F141E5CA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Speaker</a:t>
            </a:r>
          </a:p>
        </p:txBody>
      </p:sp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0AF49D93-C78A-F646-92B0-A7932C43D9E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3184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Content_Im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70ED9B2D-C513-AF40-B94F-355C174B8F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0"/>
            <a:ext cx="3144838" cy="51435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49395" y="1563688"/>
            <a:ext cx="4581525" cy="3386772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A02A0D73-096C-844E-97C3-C4A4AF580FD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/>
              <a:t>WELCOME TO EPFL</a:t>
            </a:r>
            <a:endParaRPr lang="fr-FR"/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CEF5AC5C-A2B6-2848-8C47-96A168E211D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Speaker</a:t>
            </a:r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31B90E33-03D8-2143-B49F-B1474EE1A1F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3FC7B5EC-066E-EC4A-B320-77DF64E6E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6" y="131032"/>
            <a:ext cx="3144520" cy="107275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698958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04875" y="179552"/>
            <a:ext cx="3667125" cy="1072753"/>
          </a:xfrm>
          <a:prstGeom prst="rect">
            <a:avLst/>
          </a:prstGeom>
        </p:spPr>
        <p:txBody>
          <a:bodyPr vert="horz" lIns="180000" tIns="0" rIns="72000" bIns="46800" rtlCol="0" anchor="t">
            <a:normAutofit/>
          </a:bodyPr>
          <a:lstStyle/>
          <a:p>
            <a:r>
              <a:rPr lang="en-GB" noProof="0"/>
              <a:t>Modifiez le style du titre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4875" y="1563688"/>
            <a:ext cx="7726363" cy="3386772"/>
          </a:xfrm>
          <a:prstGeom prst="rect">
            <a:avLst/>
          </a:prstGeom>
        </p:spPr>
        <p:txBody>
          <a:bodyPr vert="horz" lIns="180000" tIns="45720" rIns="91440" bIns="45720" rtlCol="0">
            <a:normAutofit/>
          </a:bodyPr>
          <a:lstStyle/>
          <a:p>
            <a:pPr lvl="0"/>
            <a:r>
              <a:rPr lang="en-GB" noProof="0"/>
              <a:t>Modifier les styles du </a:t>
            </a:r>
            <a:r>
              <a:rPr lang="en-GB" noProof="0" err="1"/>
              <a:t>texte</a:t>
            </a:r>
            <a:r>
              <a:rPr lang="en-GB" noProof="0"/>
              <a:t> du masque</a:t>
            </a:r>
          </a:p>
          <a:p>
            <a:pPr lvl="1"/>
            <a:r>
              <a:rPr lang="en-GB" noProof="0" err="1"/>
              <a:t>Deuxième</a:t>
            </a:r>
            <a:r>
              <a:rPr lang="en-GB" noProof="0"/>
              <a:t> </a:t>
            </a:r>
            <a:r>
              <a:rPr lang="en-GB" noProof="0" err="1"/>
              <a:t>niveau</a:t>
            </a:r>
            <a:endParaRPr lang="en-GB" noProof="0"/>
          </a:p>
          <a:p>
            <a:pPr lvl="2"/>
            <a:r>
              <a:rPr lang="en-GB" noProof="0" err="1"/>
              <a:t>Troisième</a:t>
            </a:r>
            <a:r>
              <a:rPr lang="en-GB" noProof="0"/>
              <a:t> </a:t>
            </a:r>
            <a:r>
              <a:rPr lang="en-GB" noProof="0" err="1"/>
              <a:t>niveau</a:t>
            </a:r>
            <a:r>
              <a:rPr lang="en-GB" noProof="0"/>
              <a:t>
</a:t>
            </a:r>
            <a:r>
              <a:rPr lang="en-GB" noProof="0" err="1"/>
              <a:t>Quatrième</a:t>
            </a:r>
            <a:r>
              <a:rPr lang="en-GB" noProof="0"/>
              <a:t> </a:t>
            </a:r>
            <a:r>
              <a:rPr lang="en-GB" noProof="0" err="1"/>
              <a:t>niveau</a:t>
            </a:r>
            <a:r>
              <a:rPr lang="en-GB" noProof="0"/>
              <a:t>
</a:t>
            </a:r>
            <a:r>
              <a:rPr lang="en-GB" noProof="0" err="1"/>
              <a:t>Cinquième</a:t>
            </a:r>
            <a:r>
              <a:rPr lang="en-GB" noProof="0"/>
              <a:t> </a:t>
            </a:r>
            <a:r>
              <a:rPr lang="en-GB" noProof="0" err="1"/>
              <a:t>niveau</a:t>
            </a:r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-1221413" y="2778452"/>
            <a:ext cx="3341052" cy="9115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>
                <a:solidFill>
                  <a:schemeClr val="accent1"/>
                </a:solidFill>
                <a:latin typeface="Arial" panose="020B0604020202020204" pitchFamily="34" charset="0"/>
              </a:defRPr>
            </a:lvl1pPr>
          </a:lstStyle>
          <a:p>
            <a:r>
              <a:rPr lang="fr-CH" noProof="0"/>
              <a:t>WELCOME TO EPFL</a:t>
            </a:r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115989" y="1874064"/>
            <a:ext cx="3543260" cy="5127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GB" noProof="0"/>
              <a:t>Speaker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31238" y="195263"/>
            <a:ext cx="512762" cy="163552"/>
          </a:xfrm>
          <a:prstGeom prst="rect">
            <a:avLst/>
          </a:prstGeom>
        </p:spPr>
        <p:txBody>
          <a:bodyPr vert="horz" lIns="90000" tIns="0" rIns="90000" bIns="0" rtlCol="0" anchor="t"/>
          <a:lstStyle>
            <a:lvl1pPr algn="ctr">
              <a:defRPr sz="700" b="1">
                <a:solidFill>
                  <a:schemeClr val="tx1"/>
                </a:solidFill>
                <a:latin typeface="+mj-lt"/>
              </a:defRPr>
            </a:lvl1pPr>
          </a:lstStyle>
          <a:p>
            <a:fld id="{E1E1CD7C-2161-7D43-862E-CE4C333CD873}" type="slidenum">
              <a:rPr lang="en-GB" noProof="0" smtClean="0"/>
              <a:pPr/>
              <a:t>‹#›</a:t>
            </a:fld>
            <a:endParaRPr lang="en-GB" noProof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717E6E68-87EB-C34E-85D5-C26372DFEC99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130273" y="132334"/>
            <a:ext cx="653952" cy="283022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5D7A1C0-94CD-D94F-A99F-21847E542637}"/>
              </a:ext>
            </a:extLst>
          </p:cNvPr>
          <p:cNvSpPr/>
          <p:nvPr userDrawn="1"/>
        </p:nvSpPr>
        <p:spPr>
          <a:xfrm rot="16200000">
            <a:off x="430003" y="4897709"/>
            <a:ext cx="45719" cy="5978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9486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84" r:id="rId2"/>
    <p:sldLayoutId id="2147483663" r:id="rId3"/>
    <p:sldLayoutId id="2147483681" r:id="rId4"/>
    <p:sldLayoutId id="2147483673" r:id="rId5"/>
    <p:sldLayoutId id="2147483685" r:id="rId6"/>
    <p:sldLayoutId id="2147483662" r:id="rId7"/>
    <p:sldLayoutId id="2147483674" r:id="rId8"/>
    <p:sldLayoutId id="2147483675" r:id="rId9"/>
    <p:sldLayoutId id="2147483676" r:id="rId10"/>
    <p:sldLayoutId id="2147483664" r:id="rId11"/>
    <p:sldLayoutId id="2147483666" r:id="rId12"/>
    <p:sldLayoutId id="2147483677" r:id="rId13"/>
    <p:sldLayoutId id="2147483678" r:id="rId14"/>
    <p:sldLayoutId id="2147483679" r:id="rId15"/>
    <p:sldLayoutId id="2147483667" r:id="rId16"/>
    <p:sldLayoutId id="2147483701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685800" rtl="0" eaLnBrk="1" latinLnBrk="0" hangingPunct="1">
        <a:lnSpc>
          <a:spcPct val="80000"/>
        </a:lnSpc>
        <a:spcBef>
          <a:spcPct val="0"/>
        </a:spcBef>
        <a:buNone/>
        <a:defRPr sz="3200" b="1" i="0" kern="1000" spc="-70" baseline="0">
          <a:solidFill>
            <a:schemeClr val="tx1"/>
          </a:solidFill>
          <a:latin typeface="Franklin Gothic Demi Cond" panose="020B0706030402020204" pitchFamily="34" charset="0"/>
          <a:ea typeface="Roboto Bk" panose="02000000000000000000" pitchFamily="2" charset="0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chemeClr val="accent1"/>
        </a:buClr>
        <a:buSzPct val="90000"/>
        <a:buFont typeface="Wingdings" pitchFamily="2" charset="2"/>
        <a:buChar char="§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SzPct val="90000"/>
        <a:buFont typeface="Wingdings" pitchFamily="2" charset="2"/>
        <a:buChar char="§"/>
        <a:defRPr sz="15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126">
          <p15:clr>
            <a:srgbClr val="F26B43"/>
          </p15:clr>
        </p15:guide>
        <p15:guide id="3" pos="5602">
          <p15:clr>
            <a:srgbClr val="F26B43"/>
          </p15:clr>
        </p15:guide>
        <p15:guide id="4" pos="2880">
          <p15:clr>
            <a:srgbClr val="F26B43"/>
          </p15:clr>
        </p15:guide>
        <p15:guide id="5" orient="horz" pos="123">
          <p15:clr>
            <a:srgbClr val="F26B43"/>
          </p15:clr>
        </p15:guide>
        <p15:guide id="6" orient="horz" pos="3117">
          <p15:clr>
            <a:srgbClr val="F26B43"/>
          </p15:clr>
        </p15:guide>
        <p15:guide id="7" pos="570">
          <p15:clr>
            <a:srgbClr val="F26B43"/>
          </p15:clr>
        </p15:guide>
        <p15:guide id="8" pos="1155">
          <p15:clr>
            <a:srgbClr val="F26B43"/>
          </p15:clr>
        </p15:guide>
        <p15:guide id="9" pos="1728">
          <p15:clr>
            <a:srgbClr val="F26B43"/>
          </p15:clr>
        </p15:guide>
        <p15:guide id="10" pos="2304">
          <p15:clr>
            <a:srgbClr val="F26B43"/>
          </p15:clr>
        </p15:guide>
        <p15:guide id="11" pos="3456">
          <p15:clr>
            <a:srgbClr val="F26B43"/>
          </p15:clr>
        </p15:guide>
        <p15:guide id="12" pos="4035">
          <p15:clr>
            <a:srgbClr val="F26B43"/>
          </p15:clr>
        </p15:guide>
        <p15:guide id="13" pos="4608">
          <p15:clr>
            <a:srgbClr val="F26B43"/>
          </p15:clr>
        </p15:guide>
        <p15:guide id="14" pos="5180">
          <p15:clr>
            <a:srgbClr val="F26B43"/>
          </p15:clr>
        </p15:guide>
        <p15:guide id="15" orient="horz" pos="490">
          <p15:clr>
            <a:srgbClr val="F26B43"/>
          </p15:clr>
        </p15:guide>
        <p15:guide id="16" orient="horz" pos="985">
          <p15:clr>
            <a:srgbClr val="F26B43"/>
          </p15:clr>
        </p15:guide>
        <p15:guide id="17" orient="horz" pos="1475">
          <p15:clr>
            <a:srgbClr val="F26B43"/>
          </p15:clr>
        </p15:guide>
        <p15:guide id="18" orient="horz" pos="1962">
          <p15:clr>
            <a:srgbClr val="F26B43"/>
          </p15:clr>
        </p15:guide>
        <p15:guide id="19" orient="horz" pos="2458">
          <p15:clr>
            <a:srgbClr val="F26B43"/>
          </p15:clr>
        </p15:guide>
        <p15:guide id="20" orient="horz" pos="2950">
          <p15:clr>
            <a:srgbClr val="F26B43"/>
          </p15:clr>
        </p15:guide>
        <p15:guide id="21" pos="5437">
          <p15:clr>
            <a:srgbClr val="F26B43"/>
          </p15:clr>
        </p15:guide>
        <p15:guide id="22" orient="horz">
          <p15:clr>
            <a:srgbClr val="F26B43"/>
          </p15:clr>
        </p15:guide>
        <p15:guide id="23" pos="5760">
          <p15:clr>
            <a:srgbClr val="F26B43"/>
          </p15:clr>
        </p15:guide>
        <p15:guide id="24" orient="horz" pos="3240">
          <p15:clr>
            <a:srgbClr val="F26B43"/>
          </p15:clr>
        </p15:guide>
        <p15:guide id="25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1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5" Type="http://schemas.openxmlformats.org/officeDocument/2006/relationships/customXml" Target="../ink/ink2.xml"/><Relationship Id="rId4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3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1.png"/><Relationship Id="rId5" Type="http://schemas.openxmlformats.org/officeDocument/2006/relationships/image" Target="../media/image49.png"/><Relationship Id="rId4" Type="http://schemas.openxmlformats.org/officeDocument/2006/relationships/image" Target="../media/image5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s://doi.org/10.1016/B978-0-443-18786-5.00002-0" TargetMode="Externa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dx.doi.org/10.4236/msa.2015.612113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pour une image  5">
            <a:extLst>
              <a:ext uri="{FF2B5EF4-FFF2-40B4-BE49-F238E27FC236}">
                <a16:creationId xmlns:a16="http://schemas.microsoft.com/office/drawing/2014/main" id="{00E5E686-2DA3-5040-3559-793E6554075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/>
          <a:srcRect l="4019" r="4019"/>
          <a:stretch/>
        </p:blipFill>
        <p:spPr>
          <a:xfrm>
            <a:off x="1331950" y="0"/>
            <a:ext cx="7812013" cy="4948238"/>
          </a:xfrm>
          <a:noFill/>
        </p:spPr>
      </p:pic>
      <p:sp>
        <p:nvSpPr>
          <p:cNvPr id="11" name="Title 2">
            <a:extLst>
              <a:ext uri="{FF2B5EF4-FFF2-40B4-BE49-F238E27FC236}">
                <a16:creationId xmlns:a16="http://schemas.microsoft.com/office/drawing/2014/main" id="{67168984-25A8-B1AA-648C-4C8218CE47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05563" y="786535"/>
            <a:ext cx="2738437" cy="2338387"/>
          </a:xfrm>
        </p:spPr>
        <p:txBody>
          <a:bodyPr/>
          <a:lstStyle/>
          <a:p>
            <a:r>
              <a:rPr lang="en-US" dirty="0"/>
              <a:t>Advanced simulations </a:t>
            </a:r>
            <a:br>
              <a:rPr lang="en-US" dirty="0"/>
            </a:br>
            <a:r>
              <a:rPr lang="en-US" dirty="0"/>
              <a:t>of solar cell devices</a:t>
            </a:r>
          </a:p>
        </p:txBody>
      </p:sp>
      <p:sp>
        <p:nvSpPr>
          <p:cNvPr id="13" name="Subtitle 3">
            <a:extLst>
              <a:ext uri="{FF2B5EF4-FFF2-40B4-BE49-F238E27FC236}">
                <a16:creationId xmlns:a16="http://schemas.microsoft.com/office/drawing/2014/main" id="{37C2E2E2-E1B7-A6BB-EB14-8D4F5EEFEF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6763" y="3124922"/>
            <a:ext cx="1828800" cy="1568450"/>
          </a:xfrm>
        </p:spPr>
        <p:txBody>
          <a:bodyPr/>
          <a:lstStyle/>
          <a:p>
            <a:r>
              <a:rPr lang="en-US" b="1"/>
              <a:t>V. Carnevali, </a:t>
            </a:r>
            <a:br>
              <a:rPr lang="en-US" b="1"/>
            </a:br>
            <a:r>
              <a:rPr lang="en-US" b="1"/>
              <a:t>V. Slama, </a:t>
            </a:r>
            <a:br>
              <a:rPr lang="en-US" b="1"/>
            </a:br>
            <a:r>
              <a:rPr lang="en-US" b="1"/>
              <a:t>A. </a:t>
            </a:r>
            <a:r>
              <a:rPr lang="en-US" b="1" err="1"/>
              <a:t>Vezzosi</a:t>
            </a:r>
            <a:endParaRPr lang="en-US" b="1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B6F34FD1-436A-D616-B4B0-196857C105D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00800" y="4683125"/>
            <a:ext cx="1828800" cy="460375"/>
          </a:xfrm>
        </p:spPr>
        <p:txBody>
          <a:bodyPr/>
          <a:lstStyle/>
          <a:p>
            <a:r>
              <a:rPr lang="en-US" b="1"/>
              <a:t>February 19, 2025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E39541E6-EA31-1827-D680-FDE4ACB88C6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2550" y="4440264"/>
            <a:ext cx="698500" cy="507975"/>
          </a:xfrm>
        </p:spPr>
        <p:txBody>
          <a:bodyPr/>
          <a:lstStyle/>
          <a:p>
            <a:r>
              <a:rPr lang="en-US">
                <a:solidFill>
                  <a:srgbClr val="FF0000"/>
                </a:solidFill>
              </a:rPr>
              <a:t>École Polytechnique </a:t>
            </a:r>
            <a:r>
              <a:rPr lang="en-US" err="1">
                <a:solidFill>
                  <a:srgbClr val="FF0000"/>
                </a:solidFill>
              </a:rPr>
              <a:t>fédérale</a:t>
            </a:r>
            <a:r>
              <a:rPr lang="en-US">
                <a:solidFill>
                  <a:srgbClr val="FF0000"/>
                </a:solidFill>
              </a:rPr>
              <a:t> </a:t>
            </a:r>
            <a:br>
              <a:rPr lang="en-US">
                <a:solidFill>
                  <a:srgbClr val="FF0000"/>
                </a:solidFill>
              </a:rPr>
            </a:br>
            <a:r>
              <a:rPr lang="en-US">
                <a:solidFill>
                  <a:srgbClr val="FF0000"/>
                </a:solidFill>
              </a:rPr>
              <a:t>de Lausanne</a:t>
            </a:r>
          </a:p>
        </p:txBody>
      </p:sp>
    </p:spTree>
    <p:extLst>
      <p:ext uri="{BB962C8B-B14F-4D97-AF65-F5344CB8AC3E}">
        <p14:creationId xmlns:p14="http://schemas.microsoft.com/office/powerpoint/2010/main" val="2639031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117841-FFB1-7570-BB8A-072CD0537F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1C6BEE5-FB14-58F8-0195-7975F8664F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179552"/>
            <a:ext cx="7196709" cy="1072753"/>
          </a:xfrm>
        </p:spPr>
        <p:txBody>
          <a:bodyPr/>
          <a:lstStyle/>
          <a:p>
            <a:r>
              <a:rPr lang="en-US"/>
              <a:t>What is a material? 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E8F76083-0234-9814-BFE0-1C62B8C12D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WHAT IS A MATERIAL?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36C3930-C249-67F9-F730-A146BC8704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ChE-701 / Section EDCH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4E551E7-81DE-FBBA-9586-4C0D6C1D8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en-US" smtClean="0"/>
              <a:pPr/>
              <a:t>10</a:t>
            </a:fld>
            <a:endParaRPr lang="en-US"/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E7C16385-4BB5-4157-1253-E44E84448CD5}"/>
              </a:ext>
            </a:extLst>
          </p:cNvPr>
          <p:cNvGrpSpPr/>
          <p:nvPr/>
        </p:nvGrpSpPr>
        <p:grpSpPr>
          <a:xfrm>
            <a:off x="5505186" y="657616"/>
            <a:ext cx="2793307" cy="693098"/>
            <a:chOff x="5505186" y="657616"/>
            <a:chExt cx="2793307" cy="693098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465B14A-29A1-1852-C6DD-F1B89EEEA2B4}"/>
                </a:ext>
              </a:extLst>
            </p:cNvPr>
            <p:cNvSpPr/>
            <p:nvPr/>
          </p:nvSpPr>
          <p:spPr>
            <a:xfrm>
              <a:off x="5505189" y="657616"/>
              <a:ext cx="2793304" cy="171191"/>
            </a:xfrm>
            <a:prstGeom prst="rect">
              <a:avLst/>
            </a:prstGeom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b="1"/>
                <a:t>MATERIALS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192D42C-0E41-ED37-883E-7E19C4F54F27}"/>
                </a:ext>
              </a:extLst>
            </p:cNvPr>
            <p:cNvSpPr/>
            <p:nvPr/>
          </p:nvSpPr>
          <p:spPr>
            <a:xfrm>
              <a:off x="5505187" y="828807"/>
              <a:ext cx="1728593" cy="171191"/>
            </a:xfrm>
            <a:prstGeom prst="rect">
              <a:avLst/>
            </a:prstGeom>
          </p:spPr>
          <p:style>
            <a:lnRef idx="2">
              <a:schemeClr val="accent4">
                <a:shade val="15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/>
                <a:t>ORDERED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619CF36-74F1-17AE-46A9-F12ECFEC04A2}"/>
                </a:ext>
              </a:extLst>
            </p:cNvPr>
            <p:cNvSpPr/>
            <p:nvPr/>
          </p:nvSpPr>
          <p:spPr>
            <a:xfrm>
              <a:off x="7233781" y="828807"/>
              <a:ext cx="1064712" cy="171189"/>
            </a:xfrm>
            <a:prstGeom prst="rect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en-US" sz="1000"/>
                <a:t>DISORDERED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6E9E1603-6001-C6A2-BC13-33BA0F505F3D}"/>
                </a:ext>
              </a:extLst>
            </p:cNvPr>
            <p:cNvSpPr/>
            <p:nvPr/>
          </p:nvSpPr>
          <p:spPr>
            <a:xfrm>
              <a:off x="5505186" y="999955"/>
              <a:ext cx="868680" cy="350717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just"/>
              <a:r>
                <a:rPr lang="en-US" sz="1000"/>
                <a:t>QUASI</a:t>
              </a:r>
              <a:br>
                <a:rPr lang="en-US" sz="1000"/>
              </a:br>
              <a:r>
                <a:rPr lang="en-US" sz="1000"/>
                <a:t>CRYSTALS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B7648AA-2746-6D3E-4814-022EA7EE8348}"/>
                </a:ext>
              </a:extLst>
            </p:cNvPr>
            <p:cNvSpPr/>
            <p:nvPr/>
          </p:nvSpPr>
          <p:spPr>
            <a:xfrm>
              <a:off x="6373866" y="999997"/>
              <a:ext cx="859915" cy="350717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just"/>
              <a:r>
                <a:rPr lang="en-US" sz="1000"/>
                <a:t>CRYSTALS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A148517-D7F8-6402-82E1-BF868A11850D}"/>
                </a:ext>
              </a:extLst>
            </p:cNvPr>
            <p:cNvSpPr/>
            <p:nvPr/>
          </p:nvSpPr>
          <p:spPr>
            <a:xfrm>
              <a:off x="7233781" y="999995"/>
              <a:ext cx="1064712" cy="350719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just"/>
              <a:r>
                <a:rPr lang="en-US" sz="1000"/>
                <a:t>AMORPHOUS</a:t>
              </a:r>
            </a:p>
          </p:txBody>
        </p:sp>
      </p:grpSp>
      <p:sp>
        <p:nvSpPr>
          <p:cNvPr id="45" name="Rectangle 44">
            <a:extLst>
              <a:ext uri="{FF2B5EF4-FFF2-40B4-BE49-F238E27FC236}">
                <a16:creationId xmlns:a16="http://schemas.microsoft.com/office/drawing/2014/main" id="{B1712CDC-5866-0159-2C56-433A1C442759}"/>
              </a:ext>
            </a:extLst>
          </p:cNvPr>
          <p:cNvSpPr/>
          <p:nvPr/>
        </p:nvSpPr>
        <p:spPr>
          <a:xfrm>
            <a:off x="1042416" y="603194"/>
            <a:ext cx="3980521" cy="852195"/>
          </a:xfrm>
          <a:prstGeom prst="rect">
            <a:avLst/>
          </a:prstGeom>
          <a:noFill/>
        </p:spPr>
        <p:txBody>
          <a:bodyPr wrap="square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0613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413C3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Material</a:t>
            </a: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E3061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– </a:t>
            </a:r>
            <a:r>
              <a:rPr lang="en-US" sz="1600">
                <a:solidFill>
                  <a:srgbClr val="413C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kumimoji="0" lang="en-US" sz="1600" b="0" i="0" u="none" strike="noStrike" kern="1200" cap="none" spc="0" normalizeH="0" baseline="0" noProof="0" err="1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ollection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of </a:t>
            </a:r>
            <a:r>
              <a:rPr kumimoji="0" lang="en-US" sz="1600" b="0" i="0" u="none" strike="noStrike" kern="1200" cap="none" spc="0" normalizeH="0" baseline="0" noProof="0" err="1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interactin</a:t>
            </a:r>
            <a:r>
              <a:rPr lang="en-US" sz="1600">
                <a:solidFill>
                  <a:srgbClr val="413C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 atoms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413C3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lvl="0">
              <a:buClr>
                <a:srgbClr val="E30613"/>
              </a:buClr>
              <a:buSzPct val="90000"/>
              <a:defRPr/>
            </a:pPr>
            <a:r>
              <a:rPr lang="en-US" sz="1100">
                <a:solidFill>
                  <a:srgbClr val="0067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Nucleus</a:t>
            </a:r>
            <a:r>
              <a:rPr lang="en-US" sz="1100">
                <a:solidFill>
                  <a:srgbClr val="413C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100">
                <a:solidFill>
                  <a:srgbClr val="413C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neutrons, protons (+)</a:t>
            </a:r>
          </a:p>
          <a:p>
            <a:pPr lvl="0">
              <a:buClr>
                <a:srgbClr val="E30613"/>
              </a:buClr>
              <a:buSzPct val="90000"/>
              <a:defRPr/>
            </a:pPr>
            <a:r>
              <a:rPr lang="en-US" sz="11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Electrons (-)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18C80941-2082-9FE4-F3B1-F3C3A3BE6BB7}"/>
              </a:ext>
            </a:extLst>
          </p:cNvPr>
          <p:cNvSpPr/>
          <p:nvPr/>
        </p:nvSpPr>
        <p:spPr>
          <a:xfrm>
            <a:off x="1025059" y="1236373"/>
            <a:ext cx="7425922" cy="852195"/>
          </a:xfrm>
          <a:prstGeom prst="rect">
            <a:avLst/>
          </a:prstGeom>
          <a:noFill/>
        </p:spPr>
        <p:txBody>
          <a:bodyPr wrap="square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0613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413C3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Crystals</a:t>
            </a: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E3061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– </a:t>
            </a:r>
            <a:r>
              <a:rPr lang="en-US" sz="1600">
                <a:solidFill>
                  <a:srgbClr val="413C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atoms arranged through the symmetries of the </a:t>
            </a:r>
            <a:r>
              <a:rPr lang="en-US" sz="1600">
                <a:solidFill>
                  <a:srgbClr val="B61F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Bravais lattice </a:t>
            </a:r>
            <a:r>
              <a:rPr lang="en-US" sz="1600">
                <a:solidFill>
                  <a:srgbClr val="413C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1600">
                <a:solidFill>
                  <a:srgbClr val="0067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basis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677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7B34C45D-1944-DD5B-FDCA-48AFCC0444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757" y="2660480"/>
            <a:ext cx="4114800" cy="172593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D18E21FF-E693-50EF-7FD8-77A0A9A0CD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5757" y="2660480"/>
            <a:ext cx="4120250" cy="1728216"/>
          </a:xfrm>
          <a:prstGeom prst="rect">
            <a:avLst/>
          </a:prstGeom>
        </p:spPr>
      </p:pic>
      <p:sp>
        <p:nvSpPr>
          <p:cNvPr id="61" name="TextBox 60">
            <a:extLst>
              <a:ext uri="{FF2B5EF4-FFF2-40B4-BE49-F238E27FC236}">
                <a16:creationId xmlns:a16="http://schemas.microsoft.com/office/drawing/2014/main" id="{4802501B-1575-6361-2365-3B386C440907}"/>
              </a:ext>
            </a:extLst>
          </p:cNvPr>
          <p:cNvSpPr txBox="1"/>
          <p:nvPr/>
        </p:nvSpPr>
        <p:spPr>
          <a:xfrm>
            <a:off x="2205778" y="4659363"/>
            <a:ext cx="257797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3D – </a:t>
            </a:r>
            <a:r>
              <a:rPr kumimoji="0" lang="en-US" sz="1400" i="0" u="none" strike="noStrike" kern="1200" cap="none" spc="0" normalizeH="0" baseline="0" noProof="0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14 Bravais lattices</a:t>
            </a:r>
            <a:endParaRPr lang="en-US" sz="140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7F1D4CE6-BBE8-B580-0BD5-D7231AD8574D}"/>
              </a:ext>
            </a:extLst>
          </p:cNvPr>
          <p:cNvSpPr txBox="1"/>
          <p:nvPr/>
        </p:nvSpPr>
        <p:spPr>
          <a:xfrm>
            <a:off x="5406060" y="4659363"/>
            <a:ext cx="257797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>
                <a:solidFill>
                  <a:srgbClr val="413C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 – </a:t>
            </a:r>
            <a:r>
              <a:rPr kumimoji="0" lang="en-US" sz="1400" i="0" u="none" strike="noStrike" kern="1200" cap="none" spc="0" normalizeH="0" baseline="0" noProof="0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 Bravais lattices</a:t>
            </a:r>
            <a:endParaRPr lang="en-US" sz="14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683C012-1673-5DC9-A912-57B58561D725}"/>
              </a:ext>
            </a:extLst>
          </p:cNvPr>
          <p:cNvSpPr/>
          <p:nvPr/>
        </p:nvSpPr>
        <p:spPr>
          <a:xfrm>
            <a:off x="1025059" y="1738592"/>
            <a:ext cx="7425922" cy="852195"/>
          </a:xfrm>
          <a:prstGeom prst="rect">
            <a:avLst/>
          </a:prstGeom>
          <a:noFill/>
        </p:spPr>
        <p:txBody>
          <a:bodyPr wrap="square" anchor="ctr" anchorCtr="0">
            <a:noAutofit/>
          </a:bodyPr>
          <a:lstStyle/>
          <a:p>
            <a:pPr marL="0" marR="0" lvl="0" indent="0" algn="just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0613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413C3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Reciprocal space </a:t>
            </a: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– </a:t>
            </a:r>
            <a:r>
              <a:rPr lang="en-US" sz="1600">
                <a:solidFill>
                  <a:srgbClr val="413C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Fourier transform of the real space (dual space)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677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02E01FA-C81A-EC92-BE42-52418FA2929F}"/>
                  </a:ext>
                </a:extLst>
              </p:cNvPr>
              <p:cNvSpPr txBox="1"/>
              <p:nvPr/>
            </p:nvSpPr>
            <p:spPr>
              <a:xfrm>
                <a:off x="5658422" y="2605947"/>
                <a:ext cx="1422121" cy="4626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b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den>
                      </m:f>
                      <m:sSub>
                        <m:sSubPr>
                          <m:ctrlPr>
                            <a:rPr lang="en-US" sz="1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b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US" sz="1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</m:t>
                          </m:r>
                        </m:e>
                        <m:sub>
                          <m:r>
                            <a:rPr lang="en-US" sz="1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lang="en-US" sz="1600" b="1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02E01FA-C81A-EC92-BE42-52418FA292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8422" y="2605947"/>
                <a:ext cx="1422121" cy="46262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BA79670-7BF6-DC40-7511-220DF0868AA7}"/>
                  </a:ext>
                </a:extLst>
              </p:cNvPr>
              <p:cNvSpPr txBox="1"/>
              <p:nvPr/>
            </p:nvSpPr>
            <p:spPr>
              <a:xfrm>
                <a:off x="5658422" y="3242364"/>
                <a:ext cx="1470210" cy="4626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b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den>
                      </m:f>
                      <m:sSub>
                        <m:sSubPr>
                          <m:ctrlPr>
                            <a:rPr lang="en-US" sz="1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b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US" sz="1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</m:t>
                          </m:r>
                        </m:e>
                        <m:sub>
                          <m:r>
                            <a:rPr lang="en-US" sz="1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sz="1600" b="1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BA79670-7BF6-DC40-7511-220DF0868A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8422" y="3242364"/>
                <a:ext cx="1470210" cy="46262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CBC2DDE-275A-60DE-A0B3-ECCDDCB2917A}"/>
                  </a:ext>
                </a:extLst>
              </p:cNvPr>
              <p:cNvSpPr txBox="1"/>
              <p:nvPr/>
            </p:nvSpPr>
            <p:spPr>
              <a:xfrm>
                <a:off x="5658422" y="3871341"/>
                <a:ext cx="1470210" cy="4626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b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den>
                      </m:f>
                      <m:sSub>
                        <m:sSubPr>
                          <m:ctrlPr>
                            <a:rPr lang="en-US" sz="1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b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US" sz="1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</m:t>
                          </m:r>
                        </m:e>
                        <m:sub>
                          <m:r>
                            <a:rPr lang="en-US" sz="1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sz="1600" b="1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CBC2DDE-275A-60DE-A0B3-ECCDDCB291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8422" y="3871341"/>
                <a:ext cx="1470210" cy="46262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09FB968-08CF-2A47-B7BB-520F10CBE68C}"/>
                  </a:ext>
                </a:extLst>
              </p:cNvPr>
              <p:cNvSpPr txBox="1"/>
              <p:nvPr/>
            </p:nvSpPr>
            <p:spPr>
              <a:xfrm>
                <a:off x="7395637" y="3338929"/>
                <a:ext cx="1364091" cy="2694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sz="16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1" i="1" smtClean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en-US" sz="1600" b="1" i="1" smtClean="0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b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𝒋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𝜋</m:t>
                      </m:r>
                      <m:sSub>
                        <m:sSub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</m:oMath>
                  </m:oMathPara>
                </a14:m>
                <a:endParaRPr lang="en-US" sz="160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09FB968-08CF-2A47-B7BB-520F10CBE6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5637" y="3338929"/>
                <a:ext cx="1364091" cy="269497"/>
              </a:xfrm>
              <a:prstGeom prst="rect">
                <a:avLst/>
              </a:prstGeom>
              <a:blipFill>
                <a:blip r:embed="rId8"/>
                <a:stretch>
                  <a:fillRect r="-446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65435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1E6FAB-7248-19E4-5E85-00DDC44220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E140244-1097-89A6-9E40-70F467C903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179552"/>
            <a:ext cx="7196709" cy="1072753"/>
          </a:xfrm>
        </p:spPr>
        <p:txBody>
          <a:bodyPr/>
          <a:lstStyle/>
          <a:p>
            <a:r>
              <a:rPr lang="en-US"/>
              <a:t>What is a material? 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B0C8668-CA28-AF5B-3FC2-743DBA26C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ChE-701 / Section EDCH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08580B7-1F95-D587-2236-1A8BF6C5D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28B7300-1FE2-CED5-CA18-08158ACAA2A5}"/>
              </a:ext>
            </a:extLst>
          </p:cNvPr>
          <p:cNvSpPr/>
          <p:nvPr/>
        </p:nvSpPr>
        <p:spPr>
          <a:xfrm>
            <a:off x="5505189" y="657616"/>
            <a:ext cx="2793304" cy="171191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/>
              <a:t>MATERIALS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2AB33E4-2C45-FB57-3434-102BB4006007}"/>
              </a:ext>
            </a:extLst>
          </p:cNvPr>
          <p:cNvSpPr/>
          <p:nvPr/>
        </p:nvSpPr>
        <p:spPr>
          <a:xfrm>
            <a:off x="5505187" y="828807"/>
            <a:ext cx="1728593" cy="171191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/>
              <a:t>ORDERED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8E4491C-74FA-9B80-004D-E8D9D273BB68}"/>
              </a:ext>
            </a:extLst>
          </p:cNvPr>
          <p:cNvSpPr/>
          <p:nvPr/>
        </p:nvSpPr>
        <p:spPr>
          <a:xfrm>
            <a:off x="7233781" y="828807"/>
            <a:ext cx="1064712" cy="171189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1000"/>
              <a:t>DISORDERED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792354C-F9A1-F566-7735-696003627261}"/>
              </a:ext>
            </a:extLst>
          </p:cNvPr>
          <p:cNvSpPr/>
          <p:nvPr/>
        </p:nvSpPr>
        <p:spPr>
          <a:xfrm>
            <a:off x="5505186" y="999955"/>
            <a:ext cx="868680" cy="35071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1000"/>
              <a:t>QUASI</a:t>
            </a:r>
            <a:br>
              <a:rPr lang="en-US" sz="1000"/>
            </a:br>
            <a:r>
              <a:rPr lang="en-US" sz="1000"/>
              <a:t>CRYSTALS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C5B9D8E-D29E-86FD-F663-8E8DEC4DE922}"/>
              </a:ext>
            </a:extLst>
          </p:cNvPr>
          <p:cNvSpPr/>
          <p:nvPr/>
        </p:nvSpPr>
        <p:spPr>
          <a:xfrm>
            <a:off x="6373866" y="999997"/>
            <a:ext cx="859915" cy="35071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1000"/>
              <a:t>CRYSTALS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55FECF7-6E76-397F-E6C1-0ACE7139A792}"/>
              </a:ext>
            </a:extLst>
          </p:cNvPr>
          <p:cNvSpPr/>
          <p:nvPr/>
        </p:nvSpPr>
        <p:spPr>
          <a:xfrm>
            <a:off x="7233781" y="999995"/>
            <a:ext cx="1064712" cy="35071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1000"/>
              <a:t>AMORPHOUS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89098E20-9787-A272-4FE7-70AA5FBA888B}"/>
              </a:ext>
            </a:extLst>
          </p:cNvPr>
          <p:cNvSpPr/>
          <p:nvPr/>
        </p:nvSpPr>
        <p:spPr>
          <a:xfrm>
            <a:off x="1042416" y="603194"/>
            <a:ext cx="3980521" cy="852195"/>
          </a:xfrm>
          <a:prstGeom prst="rect">
            <a:avLst/>
          </a:prstGeom>
          <a:noFill/>
        </p:spPr>
        <p:txBody>
          <a:bodyPr wrap="square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0613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413C3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Material</a:t>
            </a: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E3061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– </a:t>
            </a:r>
            <a:r>
              <a:rPr lang="en-US" sz="1600">
                <a:solidFill>
                  <a:srgbClr val="413C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kumimoji="0" lang="en-US" sz="1600" b="0" i="0" u="none" strike="noStrike" kern="1200" cap="none" spc="0" normalizeH="0" baseline="0" noProof="0" err="1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ollection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of </a:t>
            </a:r>
            <a:r>
              <a:rPr kumimoji="0" lang="en-US" sz="1600" b="0" i="0" u="none" strike="noStrike" kern="1200" cap="none" spc="0" normalizeH="0" baseline="0" noProof="0" err="1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interactin</a:t>
            </a:r>
            <a:r>
              <a:rPr lang="en-US" sz="1600">
                <a:solidFill>
                  <a:srgbClr val="413C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 atoms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413C3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lvl="0">
              <a:buClr>
                <a:srgbClr val="E30613"/>
              </a:buClr>
              <a:buSzPct val="90000"/>
              <a:defRPr/>
            </a:pPr>
            <a:r>
              <a:rPr lang="en-US" sz="1100">
                <a:solidFill>
                  <a:srgbClr val="0067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Nucleus</a:t>
            </a:r>
            <a:r>
              <a:rPr lang="en-US" sz="1100">
                <a:solidFill>
                  <a:srgbClr val="413C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100">
                <a:solidFill>
                  <a:srgbClr val="413C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neutrons, protons (+)</a:t>
            </a:r>
          </a:p>
          <a:p>
            <a:pPr lvl="0">
              <a:buClr>
                <a:srgbClr val="E30613"/>
              </a:buClr>
              <a:buSzPct val="90000"/>
              <a:defRPr/>
            </a:pPr>
            <a:r>
              <a:rPr lang="en-US" sz="11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Electrons (-)</a:t>
            </a:r>
          </a:p>
        </p:txBody>
      </p:sp>
      <p:pic>
        <p:nvPicPr>
          <p:cNvPr id="1026" name="Picture 2" descr="undefined">
            <a:extLst>
              <a:ext uri="{FF2B5EF4-FFF2-40B4-BE49-F238E27FC236}">
                <a16:creationId xmlns:a16="http://schemas.microsoft.com/office/drawing/2014/main" id="{1241188F-CEF9-2A84-B102-BFEAB08DD5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985" y="1600389"/>
            <a:ext cx="2963843" cy="2963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8E44C6C-BE31-7BEC-2C2D-B49284B674E4}"/>
              </a:ext>
            </a:extLst>
          </p:cNvPr>
          <p:cNvSpPr txBox="1"/>
          <p:nvPr/>
        </p:nvSpPr>
        <p:spPr>
          <a:xfrm>
            <a:off x="1855995" y="4797018"/>
            <a:ext cx="2215822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/>
              <a:t>https://</a:t>
            </a:r>
            <a:r>
              <a:rPr lang="en-US" sz="800" err="1"/>
              <a:t>en.wikipedia.org</a:t>
            </a:r>
            <a:r>
              <a:rPr lang="en-US" sz="800"/>
              <a:t>/wiki/</a:t>
            </a:r>
            <a:r>
              <a:rPr lang="en-US" sz="800" err="1"/>
              <a:t>Bravais_lattice</a:t>
            </a:r>
            <a:endParaRPr lang="en-US" sz="800"/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75364DAF-B6BD-3B81-146E-F433D5B69E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993" y="1545941"/>
            <a:ext cx="2720135" cy="3162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D958813-5F57-4B44-423D-9A1D77DC588F}"/>
              </a:ext>
            </a:extLst>
          </p:cNvPr>
          <p:cNvSpPr txBox="1"/>
          <p:nvPr/>
        </p:nvSpPr>
        <p:spPr>
          <a:xfrm>
            <a:off x="5700440" y="4806615"/>
            <a:ext cx="2401144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/>
              <a:t>https://</a:t>
            </a:r>
            <a:r>
              <a:rPr lang="en-US" sz="800" err="1"/>
              <a:t>www.xtal.iqf.csic.es</a:t>
            </a:r>
            <a:r>
              <a:rPr lang="en-US" sz="800"/>
              <a:t>/</a:t>
            </a:r>
            <a:r>
              <a:rPr lang="en-US" sz="800" err="1"/>
              <a:t>Cristalografia</a:t>
            </a:r>
            <a:endParaRPr lang="en-US" sz="800"/>
          </a:p>
        </p:txBody>
      </p:sp>
      <p:sp>
        <p:nvSpPr>
          <p:cNvPr id="13" name="Espace réservé de la date 2">
            <a:extLst>
              <a:ext uri="{FF2B5EF4-FFF2-40B4-BE49-F238E27FC236}">
                <a16:creationId xmlns:a16="http://schemas.microsoft.com/office/drawing/2014/main" id="{6B4668B2-B077-5D19-736F-E3A5FD1F15E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16200000">
            <a:off x="-1221413" y="2778452"/>
            <a:ext cx="3341052" cy="911524"/>
          </a:xfrm>
        </p:spPr>
        <p:txBody>
          <a:bodyPr/>
          <a:lstStyle/>
          <a:p>
            <a:r>
              <a:rPr lang="en-US"/>
              <a:t>WHAT IS A MATERIAL?</a:t>
            </a:r>
          </a:p>
        </p:txBody>
      </p:sp>
    </p:spTree>
    <p:extLst>
      <p:ext uri="{BB962C8B-B14F-4D97-AF65-F5344CB8AC3E}">
        <p14:creationId xmlns:p14="http://schemas.microsoft.com/office/powerpoint/2010/main" val="2656827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C262D0-7275-00B3-229E-60304B0D51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62FD5A0-6AB5-D171-6F3B-715B845C5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179552"/>
            <a:ext cx="7196709" cy="1072753"/>
          </a:xfrm>
        </p:spPr>
        <p:txBody>
          <a:bodyPr/>
          <a:lstStyle/>
          <a:p>
            <a:r>
              <a:rPr lang="en-US"/>
              <a:t>What is a material? 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9B64C84-82C6-4EBF-6BF5-6BB85006F9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ChE-701 / Section EDCH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0434448-0538-3E26-6C0C-073277E28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9C8A3B1-5D05-82A6-EF59-B4A3A2484D54}"/>
              </a:ext>
            </a:extLst>
          </p:cNvPr>
          <p:cNvSpPr/>
          <p:nvPr/>
        </p:nvSpPr>
        <p:spPr>
          <a:xfrm>
            <a:off x="1042416" y="603194"/>
            <a:ext cx="3980521" cy="852195"/>
          </a:xfrm>
          <a:prstGeom prst="rect">
            <a:avLst/>
          </a:prstGeom>
          <a:noFill/>
        </p:spPr>
        <p:txBody>
          <a:bodyPr wrap="square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0613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413C3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Material</a:t>
            </a: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E3061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– </a:t>
            </a:r>
            <a:r>
              <a:rPr lang="en-US" sz="1600">
                <a:solidFill>
                  <a:srgbClr val="413C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kumimoji="0" lang="en-US" sz="1600" b="0" i="0" u="none" strike="noStrike" kern="1200" cap="none" spc="0" normalizeH="0" baseline="0" noProof="0" err="1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ollection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of </a:t>
            </a:r>
            <a:r>
              <a:rPr kumimoji="0" lang="en-US" sz="1600" b="0" i="0" u="none" strike="noStrike" kern="1200" cap="none" spc="0" normalizeH="0" baseline="0" noProof="0" err="1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interactin</a:t>
            </a:r>
            <a:r>
              <a:rPr lang="en-US" sz="1600">
                <a:solidFill>
                  <a:srgbClr val="413C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 atoms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413C3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lvl="0">
              <a:buClr>
                <a:srgbClr val="E30613"/>
              </a:buClr>
              <a:buSzPct val="90000"/>
              <a:defRPr/>
            </a:pPr>
            <a:r>
              <a:rPr lang="en-US" sz="1100">
                <a:solidFill>
                  <a:srgbClr val="0067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Nucleus</a:t>
            </a:r>
            <a:r>
              <a:rPr lang="en-US" sz="1100">
                <a:solidFill>
                  <a:srgbClr val="413C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100">
                <a:solidFill>
                  <a:srgbClr val="413C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neutrons, protons (+)</a:t>
            </a:r>
          </a:p>
          <a:p>
            <a:pPr lvl="0">
              <a:buClr>
                <a:srgbClr val="E30613"/>
              </a:buClr>
              <a:buSzPct val="90000"/>
              <a:defRPr/>
            </a:pPr>
            <a:r>
              <a:rPr lang="en-US" sz="11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Electrons (-)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0C950C7-290F-5D96-F6D0-018FA952C971}"/>
              </a:ext>
            </a:extLst>
          </p:cNvPr>
          <p:cNvGrpSpPr/>
          <p:nvPr/>
        </p:nvGrpSpPr>
        <p:grpSpPr>
          <a:xfrm>
            <a:off x="5505186" y="657616"/>
            <a:ext cx="2793307" cy="693098"/>
            <a:chOff x="5505186" y="657616"/>
            <a:chExt cx="2793307" cy="693098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F0573EF-31E0-72ED-546E-AA48DE596262}"/>
                </a:ext>
              </a:extLst>
            </p:cNvPr>
            <p:cNvSpPr/>
            <p:nvPr/>
          </p:nvSpPr>
          <p:spPr>
            <a:xfrm>
              <a:off x="5505189" y="657616"/>
              <a:ext cx="2793304" cy="171191"/>
            </a:xfrm>
            <a:prstGeom prst="rect">
              <a:avLst/>
            </a:prstGeom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b="1"/>
                <a:t>MATERIALS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BDEF7808-25B6-FA28-0975-C1ED091B7E52}"/>
                </a:ext>
              </a:extLst>
            </p:cNvPr>
            <p:cNvSpPr/>
            <p:nvPr/>
          </p:nvSpPr>
          <p:spPr>
            <a:xfrm>
              <a:off x="5505187" y="828807"/>
              <a:ext cx="1728593" cy="171191"/>
            </a:xfrm>
            <a:prstGeom prst="rect">
              <a:avLst/>
            </a:prstGeom>
          </p:spPr>
          <p:style>
            <a:lnRef idx="2">
              <a:schemeClr val="accent4">
                <a:shade val="15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/>
                <a:t>ORDERED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688940F-59CD-A604-C303-0E71EA7ED9FA}"/>
                </a:ext>
              </a:extLst>
            </p:cNvPr>
            <p:cNvSpPr/>
            <p:nvPr/>
          </p:nvSpPr>
          <p:spPr>
            <a:xfrm>
              <a:off x="7233781" y="828807"/>
              <a:ext cx="1064712" cy="171189"/>
            </a:xfrm>
            <a:prstGeom prst="rect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en-US" sz="1000"/>
                <a:t>DISORDERED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CB6F10DC-5D57-A378-6C0C-DAF65EF84168}"/>
                </a:ext>
              </a:extLst>
            </p:cNvPr>
            <p:cNvSpPr/>
            <p:nvPr/>
          </p:nvSpPr>
          <p:spPr>
            <a:xfrm>
              <a:off x="5505186" y="999955"/>
              <a:ext cx="868680" cy="350717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just"/>
              <a:r>
                <a:rPr lang="en-US" sz="1000"/>
                <a:t>QUASI</a:t>
              </a:r>
              <a:br>
                <a:rPr lang="en-US" sz="1000"/>
              </a:br>
              <a:r>
                <a:rPr lang="en-US" sz="1000"/>
                <a:t>CRYSTALS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B830AE7-0E3A-1C92-9543-37A2129704EE}"/>
                </a:ext>
              </a:extLst>
            </p:cNvPr>
            <p:cNvSpPr/>
            <p:nvPr/>
          </p:nvSpPr>
          <p:spPr>
            <a:xfrm>
              <a:off x="6373866" y="999997"/>
              <a:ext cx="859915" cy="350717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just"/>
              <a:r>
                <a:rPr lang="en-US" sz="1000"/>
                <a:t>CRYSTALS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A74D6ED-7816-79EC-7C56-444408D5D88C}"/>
                </a:ext>
              </a:extLst>
            </p:cNvPr>
            <p:cNvSpPr/>
            <p:nvPr/>
          </p:nvSpPr>
          <p:spPr>
            <a:xfrm>
              <a:off x="7233781" y="999995"/>
              <a:ext cx="1064712" cy="350719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just"/>
              <a:r>
                <a:rPr lang="en-US" sz="1000"/>
                <a:t>AMORPHOUS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885988C-AF90-3E4A-790B-C1C2E7D4410A}"/>
              </a:ext>
            </a:extLst>
          </p:cNvPr>
          <p:cNvGrpSpPr/>
          <p:nvPr/>
        </p:nvGrpSpPr>
        <p:grpSpPr>
          <a:xfrm>
            <a:off x="4497268" y="1649210"/>
            <a:ext cx="2187954" cy="943752"/>
            <a:chOff x="4497268" y="1649210"/>
            <a:chExt cx="2187954" cy="943752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29F8F3DA-588A-399C-899F-E8D8FC52F38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39740" y="1854741"/>
              <a:ext cx="881616" cy="738221"/>
            </a:xfrm>
            <a:prstGeom prst="rect">
              <a:avLst/>
            </a:prstGeom>
          </p:spPr>
        </p:pic>
        <p:pic>
          <p:nvPicPr>
            <p:cNvPr id="34" name="Picture 33" descr="A group of black lines with dots&#10;&#10;AI-generated content may be incorrect.">
              <a:extLst>
                <a:ext uri="{FF2B5EF4-FFF2-40B4-BE49-F238E27FC236}">
                  <a16:creationId xmlns:a16="http://schemas.microsoft.com/office/drawing/2014/main" id="{43A4DA9A-C913-FC3B-3EAE-C62A6B64625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28477" y="1763691"/>
              <a:ext cx="756745" cy="822960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1BD71B26-18F5-77AC-DE5A-3F73F4547B64}"/>
                </a:ext>
              </a:extLst>
            </p:cNvPr>
            <p:cNvSpPr txBox="1"/>
            <p:nvPr/>
          </p:nvSpPr>
          <p:spPr>
            <a:xfrm>
              <a:off x="4497268" y="1649210"/>
              <a:ext cx="96655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/>
                <a:t>Graphite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F0AC36C-984B-09CD-2A68-55446D855591}"/>
              </a:ext>
            </a:extLst>
          </p:cNvPr>
          <p:cNvGrpSpPr/>
          <p:nvPr/>
        </p:nvGrpSpPr>
        <p:grpSpPr>
          <a:xfrm>
            <a:off x="4441299" y="2877122"/>
            <a:ext cx="2311146" cy="1014353"/>
            <a:chOff x="4441299" y="2877122"/>
            <a:chExt cx="2311146" cy="1014353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CE9080DF-97AF-BD0E-9FD8-4BE06B72ADB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441299" y="3013021"/>
              <a:ext cx="1078498" cy="878454"/>
            </a:xfrm>
            <a:prstGeom prst="rect">
              <a:avLst/>
            </a:prstGeom>
          </p:spPr>
        </p:pic>
        <p:pic>
          <p:nvPicPr>
            <p:cNvPr id="32" name="Picture 31" descr="A diagram of a network&#10;&#10;AI-generated content may be incorrect.">
              <a:extLst>
                <a:ext uri="{FF2B5EF4-FFF2-40B4-BE49-F238E27FC236}">
                  <a16:creationId xmlns:a16="http://schemas.microsoft.com/office/drawing/2014/main" id="{8024FA0D-9287-952C-1B7E-19E23DA00C0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861253" y="2952614"/>
              <a:ext cx="891192" cy="731520"/>
            </a:xfrm>
            <a:prstGeom prst="rect">
              <a:avLst/>
            </a:prstGeom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0801502F-7DF6-6C78-EB6A-F67A121A26B8}"/>
                </a:ext>
              </a:extLst>
            </p:cNvPr>
            <p:cNvSpPr txBox="1"/>
            <p:nvPr/>
          </p:nvSpPr>
          <p:spPr>
            <a:xfrm>
              <a:off x="4497267" y="2877122"/>
              <a:ext cx="96655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/>
                <a:t>Diamond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06CECC3-8D55-A406-428C-E3139403528D}"/>
              </a:ext>
            </a:extLst>
          </p:cNvPr>
          <p:cNvGrpSpPr/>
          <p:nvPr/>
        </p:nvGrpSpPr>
        <p:grpSpPr>
          <a:xfrm>
            <a:off x="4460058" y="3899591"/>
            <a:ext cx="2292387" cy="933178"/>
            <a:chOff x="4460058" y="3899591"/>
            <a:chExt cx="2292387" cy="933178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21CA47BA-45C6-CA28-D88F-3B12CD73C18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rcRect t="5674"/>
            <a:stretch/>
          </p:blipFill>
          <p:spPr>
            <a:xfrm>
              <a:off x="4565820" y="4153929"/>
              <a:ext cx="829457" cy="672150"/>
            </a:xfrm>
            <a:prstGeom prst="rect">
              <a:avLst/>
            </a:prstGeom>
          </p:spPr>
        </p:pic>
        <p:pic>
          <p:nvPicPr>
            <p:cNvPr id="36" name="Picture 35" descr="A diagram of a network&#10;&#10;AI-generated content may be incorrect.">
              <a:extLst>
                <a:ext uri="{FF2B5EF4-FFF2-40B4-BE49-F238E27FC236}">
                  <a16:creationId xmlns:a16="http://schemas.microsoft.com/office/drawing/2014/main" id="{2C0DE369-12D0-8A54-CEB6-F1175B0BA07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861253" y="4101249"/>
              <a:ext cx="891192" cy="731520"/>
            </a:xfrm>
            <a:prstGeom prst="rect">
              <a:avLst/>
            </a:prstGeom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038A379C-AB77-7E4E-7B87-4C348990E441}"/>
                </a:ext>
              </a:extLst>
            </p:cNvPr>
            <p:cNvSpPr txBox="1"/>
            <p:nvPr/>
          </p:nvSpPr>
          <p:spPr>
            <a:xfrm>
              <a:off x="4460058" y="3899591"/>
              <a:ext cx="96655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/>
                <a:t>GaAs</a:t>
              </a:r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DEE140E5-381B-FD1B-FE6B-D4D5A235D287}"/>
              </a:ext>
            </a:extLst>
          </p:cNvPr>
          <p:cNvSpPr txBox="1"/>
          <p:nvPr/>
        </p:nvSpPr>
        <p:spPr>
          <a:xfrm>
            <a:off x="7125499" y="2008515"/>
            <a:ext cx="11412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>
                <a:solidFill>
                  <a:srgbClr val="B61F1F"/>
                </a:solidFill>
              </a:rPr>
              <a:t>Conductor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0E42BB4-AAC0-A167-360C-0B73127DA2D3}"/>
              </a:ext>
            </a:extLst>
          </p:cNvPr>
          <p:cNvSpPr txBox="1"/>
          <p:nvPr/>
        </p:nvSpPr>
        <p:spPr>
          <a:xfrm>
            <a:off x="7125499" y="3151718"/>
            <a:ext cx="11412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>
                <a:solidFill>
                  <a:srgbClr val="B61F1F"/>
                </a:solidFill>
              </a:rPr>
              <a:t>Insulator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CF7D341D-17A8-12D6-9ACD-FA497C9A8E9A}"/>
              </a:ext>
            </a:extLst>
          </p:cNvPr>
          <p:cNvSpPr txBox="1"/>
          <p:nvPr/>
        </p:nvSpPr>
        <p:spPr>
          <a:xfrm>
            <a:off x="7030466" y="4294921"/>
            <a:ext cx="13656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>
                <a:solidFill>
                  <a:srgbClr val="B61F1F"/>
                </a:solidFill>
              </a:rPr>
              <a:t>Semiconductor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29CFA11-E932-97FD-7EF5-1343E1DC2163}"/>
              </a:ext>
            </a:extLst>
          </p:cNvPr>
          <p:cNvGrpSpPr/>
          <p:nvPr/>
        </p:nvGrpSpPr>
        <p:grpSpPr>
          <a:xfrm>
            <a:off x="2195033" y="2027888"/>
            <a:ext cx="3341363" cy="1387784"/>
            <a:chOff x="2195033" y="2027888"/>
            <a:chExt cx="3341363" cy="1387784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CEE614B2-B805-2909-6DE3-CB588115DDE0}"/>
                </a:ext>
              </a:extLst>
            </p:cNvPr>
            <p:cNvSpPr txBox="1"/>
            <p:nvPr/>
          </p:nvSpPr>
          <p:spPr>
            <a:xfrm>
              <a:off x="2195033" y="2490949"/>
              <a:ext cx="18217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/>
                <a:t>Same atom type (C)</a:t>
              </a:r>
              <a:br>
                <a:rPr lang="en-US" sz="1200"/>
              </a:br>
              <a:r>
                <a:rPr lang="en-US" sz="1200"/>
                <a:t>Different Bravais lattice</a:t>
              </a:r>
            </a:p>
          </p:txBody>
        </p:sp>
        <p:sp>
          <p:nvSpPr>
            <p:cNvPr id="7" name="Arc 6">
              <a:extLst>
                <a:ext uri="{FF2B5EF4-FFF2-40B4-BE49-F238E27FC236}">
                  <a16:creationId xmlns:a16="http://schemas.microsoft.com/office/drawing/2014/main" id="{3FEF5DED-AE7C-7C3F-4D34-93EADE15907C}"/>
                </a:ext>
              </a:extLst>
            </p:cNvPr>
            <p:cNvSpPr/>
            <p:nvPr/>
          </p:nvSpPr>
          <p:spPr>
            <a:xfrm rot="18971010" flipH="1">
              <a:off x="4098212" y="2027888"/>
              <a:ext cx="1438184" cy="1387784"/>
            </a:xfrm>
            <a:prstGeom prst="arc">
              <a:avLst>
                <a:gd name="adj1" fmla="val 16647307"/>
                <a:gd name="adj2" fmla="val 0"/>
              </a:avLst>
            </a:prstGeom>
            <a:ln>
              <a:headEnd type="none" w="med" len="med"/>
              <a:tailEnd type="arrow" w="med" len="med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just"/>
              <a:endParaRPr lang="en-US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B351F340-7628-3910-DD07-74BFE701963F}"/>
              </a:ext>
            </a:extLst>
          </p:cNvPr>
          <p:cNvGrpSpPr/>
          <p:nvPr/>
        </p:nvGrpSpPr>
        <p:grpSpPr>
          <a:xfrm>
            <a:off x="2197479" y="3205698"/>
            <a:ext cx="3350130" cy="1387784"/>
            <a:chOff x="2197479" y="3205698"/>
            <a:chExt cx="3350130" cy="1387784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0A751D74-9652-F38A-1F5B-5A5E7E59B0F5}"/>
                </a:ext>
              </a:extLst>
            </p:cNvPr>
            <p:cNvSpPr txBox="1"/>
            <p:nvPr/>
          </p:nvSpPr>
          <p:spPr>
            <a:xfrm>
              <a:off x="2197479" y="3702853"/>
              <a:ext cx="18217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/>
                <a:t>Same Bravais lattice</a:t>
              </a:r>
              <a:br>
                <a:rPr lang="en-US" sz="1200"/>
              </a:br>
              <a:r>
                <a:rPr lang="en-US" sz="1200"/>
                <a:t>Different atom types</a:t>
              </a:r>
            </a:p>
          </p:txBody>
        </p:sp>
        <p:sp>
          <p:nvSpPr>
            <p:cNvPr id="8" name="Arc 7">
              <a:extLst>
                <a:ext uri="{FF2B5EF4-FFF2-40B4-BE49-F238E27FC236}">
                  <a16:creationId xmlns:a16="http://schemas.microsoft.com/office/drawing/2014/main" id="{989D4F86-44F0-2B42-B7F9-1E2EF4D08F9D}"/>
                </a:ext>
              </a:extLst>
            </p:cNvPr>
            <p:cNvSpPr/>
            <p:nvPr/>
          </p:nvSpPr>
          <p:spPr>
            <a:xfrm rot="18971010" flipH="1">
              <a:off x="4109425" y="3205698"/>
              <a:ext cx="1438184" cy="1387784"/>
            </a:xfrm>
            <a:prstGeom prst="arc">
              <a:avLst>
                <a:gd name="adj1" fmla="val 16647307"/>
                <a:gd name="adj2" fmla="val 0"/>
              </a:avLst>
            </a:prstGeom>
            <a:ln>
              <a:headEnd type="none" w="med" len="med"/>
              <a:tailEnd type="arrow" w="med" len="med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just"/>
              <a:endParaRPr lang="en-US"/>
            </a:p>
          </p:txBody>
        </p:sp>
      </p:grpSp>
      <p:sp>
        <p:nvSpPr>
          <p:cNvPr id="12" name="Arc 11">
            <a:extLst>
              <a:ext uri="{FF2B5EF4-FFF2-40B4-BE49-F238E27FC236}">
                <a16:creationId xmlns:a16="http://schemas.microsoft.com/office/drawing/2014/main" id="{488FB559-E4E9-CCAA-0770-074DCE6ACDEF}"/>
              </a:ext>
            </a:extLst>
          </p:cNvPr>
          <p:cNvSpPr/>
          <p:nvPr/>
        </p:nvSpPr>
        <p:spPr>
          <a:xfrm rot="18971010" flipH="1">
            <a:off x="1862106" y="1782015"/>
            <a:ext cx="3044265" cy="2904398"/>
          </a:xfrm>
          <a:prstGeom prst="arc">
            <a:avLst>
              <a:gd name="adj1" fmla="val 16647307"/>
              <a:gd name="adj2" fmla="val 0"/>
            </a:avLst>
          </a:prstGeom>
          <a:ln>
            <a:headEnd type="none" w="med" len="med"/>
            <a:tailEnd type="arrow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just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8C2CC75-D12B-AEB9-D6B7-A6FD14608C83}"/>
              </a:ext>
            </a:extLst>
          </p:cNvPr>
          <p:cNvSpPr txBox="1"/>
          <p:nvPr/>
        </p:nvSpPr>
        <p:spPr>
          <a:xfrm>
            <a:off x="626903" y="2911048"/>
            <a:ext cx="11412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>
                <a:solidFill>
                  <a:srgbClr val="B61F1F"/>
                </a:solidFill>
              </a:rPr>
              <a:t>Different material properties</a:t>
            </a:r>
          </a:p>
        </p:txBody>
      </p:sp>
      <p:sp>
        <p:nvSpPr>
          <p:cNvPr id="24" name="Espace réservé de la date 2">
            <a:extLst>
              <a:ext uri="{FF2B5EF4-FFF2-40B4-BE49-F238E27FC236}">
                <a16:creationId xmlns:a16="http://schemas.microsoft.com/office/drawing/2014/main" id="{C39F8541-71F2-184E-9F8C-38826B6097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16200000">
            <a:off x="-1221413" y="2778452"/>
            <a:ext cx="3341052" cy="911524"/>
          </a:xfrm>
        </p:spPr>
        <p:txBody>
          <a:bodyPr/>
          <a:lstStyle/>
          <a:p>
            <a:r>
              <a:rPr lang="en-US"/>
              <a:t>WHAT IS A MATERIAL?</a:t>
            </a:r>
          </a:p>
        </p:txBody>
      </p:sp>
    </p:spTree>
    <p:extLst>
      <p:ext uri="{BB962C8B-B14F-4D97-AF65-F5344CB8AC3E}">
        <p14:creationId xmlns:p14="http://schemas.microsoft.com/office/powerpoint/2010/main" val="2590162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/>
      <p:bldP spid="42" grpId="0"/>
      <p:bldP spid="12" grpId="0" animBg="1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0378BF-AFA8-7441-165C-73F9AF172E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8687B65-F665-6975-2615-22AA16720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179552"/>
            <a:ext cx="7196709" cy="1072753"/>
          </a:xfrm>
        </p:spPr>
        <p:txBody>
          <a:bodyPr/>
          <a:lstStyle/>
          <a:p>
            <a:r>
              <a:rPr lang="en-US"/>
              <a:t>Electronic properties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9E1E1B2-AF6F-BE1B-E22D-1DF3922471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ChE-701 / Section EDCH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6A69B8E-47E8-7EE6-59A7-504978EA01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en-US" smtClean="0"/>
              <a:pPr/>
              <a:t>13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E4EBAB6-A26D-C2A2-D0B9-E3414B1158B9}"/>
                  </a:ext>
                </a:extLst>
              </p:cNvPr>
              <p:cNvSpPr txBox="1"/>
              <p:nvPr/>
            </p:nvSpPr>
            <p:spPr>
              <a:xfrm>
                <a:off x="5968739" y="666832"/>
                <a:ext cx="1716697" cy="49411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60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𝒑</m:t>
                              </m:r>
                            </m:e>
                            <m:sup>
                              <m:r>
                                <a:rPr lang="en-US" sz="1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16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6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600" b="0" i="1" smtClean="0">
                          <a:solidFill>
                            <a:srgbClr val="00677B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1600" b="0" i="1" smtClean="0">
                          <a:solidFill>
                            <a:srgbClr val="00677B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600" b="1" i="1" smtClean="0">
                          <a:solidFill>
                            <a:srgbClr val="00677B"/>
                          </a:solidFill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1600" b="0" i="1" smtClean="0">
                          <a:solidFill>
                            <a:srgbClr val="00677B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60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E4EBAB6-A26D-C2A2-D0B9-E3414B1158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8739" y="666832"/>
                <a:ext cx="1716697" cy="49411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 descr="A diagram of a graph&#10;&#10;AI-generated content may be incorrect.">
            <a:extLst>
              <a:ext uri="{FF2B5EF4-FFF2-40B4-BE49-F238E27FC236}">
                <a16:creationId xmlns:a16="http://schemas.microsoft.com/office/drawing/2014/main" id="{F9071CB5-23C0-8352-3F57-7B1016BB4C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7188" y="1543229"/>
            <a:ext cx="3878667" cy="3361511"/>
          </a:xfrm>
          <a:prstGeom prst="rect">
            <a:avLst/>
          </a:prstGeom>
        </p:spPr>
      </p:pic>
      <p:pic>
        <p:nvPicPr>
          <p:cNvPr id="18" name="Picture 17" descr="A diagram of different colored squares&#10;&#10;AI-generated content may be incorrect.">
            <a:extLst>
              <a:ext uri="{FF2B5EF4-FFF2-40B4-BE49-F238E27FC236}">
                <a16:creationId xmlns:a16="http://schemas.microsoft.com/office/drawing/2014/main" id="{E0869C51-34C7-6AB9-4646-ED08C9B22E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34236" y="2600625"/>
            <a:ext cx="3169920" cy="237744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C2DDE798-2137-FF64-5EED-B13F0CED1E67}"/>
              </a:ext>
            </a:extLst>
          </p:cNvPr>
          <p:cNvSpPr/>
          <p:nvPr/>
        </p:nvSpPr>
        <p:spPr>
          <a:xfrm>
            <a:off x="5325509" y="1370901"/>
            <a:ext cx="2938105" cy="418771"/>
          </a:xfrm>
          <a:prstGeom prst="rect">
            <a:avLst/>
          </a:prstGeom>
          <a:noFill/>
        </p:spPr>
        <p:txBody>
          <a:bodyPr wrap="square" anchor="ctr" anchorCtr="0">
            <a:noAutofit/>
          </a:bodyPr>
          <a:lstStyle/>
          <a:p>
            <a:pPr>
              <a:buClr>
                <a:srgbClr val="E30613"/>
              </a:buClr>
              <a:buSzPct val="90000"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413C3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Schrödinger equation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B6ABF63-25A1-1E0B-0911-862C7F2D43F5}"/>
              </a:ext>
            </a:extLst>
          </p:cNvPr>
          <p:cNvSpPr/>
          <p:nvPr/>
        </p:nvSpPr>
        <p:spPr>
          <a:xfrm>
            <a:off x="1042416" y="603194"/>
            <a:ext cx="3980521" cy="852195"/>
          </a:xfrm>
          <a:prstGeom prst="rect">
            <a:avLst/>
          </a:prstGeom>
          <a:noFill/>
        </p:spPr>
        <p:txBody>
          <a:bodyPr wrap="square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0613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413C3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Material</a:t>
            </a: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E3061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– </a:t>
            </a:r>
            <a:r>
              <a:rPr lang="en-US" sz="1600">
                <a:solidFill>
                  <a:srgbClr val="413C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kumimoji="0" lang="en-US" sz="1600" b="0" i="0" u="none" strike="noStrike" kern="1200" cap="none" spc="0" normalizeH="0" baseline="0" noProof="0" err="1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ollection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of </a:t>
            </a:r>
            <a:r>
              <a:rPr kumimoji="0" lang="en-US" sz="1600" b="0" i="0" u="none" strike="noStrike" kern="1200" cap="none" spc="0" normalizeH="0" baseline="0" noProof="0" err="1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interactin</a:t>
            </a:r>
            <a:r>
              <a:rPr lang="en-US" sz="1600">
                <a:solidFill>
                  <a:srgbClr val="413C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 atoms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413C3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lvl="0">
              <a:buClr>
                <a:srgbClr val="E30613"/>
              </a:buClr>
              <a:buSzPct val="90000"/>
              <a:defRPr/>
            </a:pPr>
            <a:r>
              <a:rPr lang="en-US" sz="1100">
                <a:solidFill>
                  <a:srgbClr val="0067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Nucleus</a:t>
            </a:r>
            <a:r>
              <a:rPr lang="en-US" sz="1100">
                <a:solidFill>
                  <a:srgbClr val="413C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100">
                <a:solidFill>
                  <a:srgbClr val="413C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neutrons, protons (+)</a:t>
            </a:r>
          </a:p>
          <a:p>
            <a:pPr lvl="0">
              <a:buClr>
                <a:srgbClr val="E30613"/>
              </a:buClr>
              <a:buSzPct val="90000"/>
              <a:defRPr/>
            </a:pPr>
            <a:r>
              <a:rPr lang="en-US" sz="11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Electrons (-)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7F46454-0AAF-CD03-2DED-4A6351F7EFA4}"/>
              </a:ext>
            </a:extLst>
          </p:cNvPr>
          <p:cNvSpPr/>
          <p:nvPr/>
        </p:nvSpPr>
        <p:spPr>
          <a:xfrm>
            <a:off x="5325509" y="1965367"/>
            <a:ext cx="2938105" cy="418771"/>
          </a:xfrm>
          <a:prstGeom prst="rect">
            <a:avLst/>
          </a:prstGeom>
          <a:noFill/>
        </p:spPr>
        <p:txBody>
          <a:bodyPr wrap="square" anchor="ctr" anchorCtr="0">
            <a:noAutofit/>
          </a:bodyPr>
          <a:lstStyle/>
          <a:p>
            <a:pPr>
              <a:buClr>
                <a:srgbClr val="E30613"/>
              </a:buClr>
              <a:buSzPct val="90000"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413C3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Band structure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49639CD-C314-1F9B-1F0B-98CB04A9490D}"/>
                  </a:ext>
                </a:extLst>
              </p:cNvPr>
              <p:cNvSpPr txBox="1"/>
              <p:nvPr/>
            </p:nvSpPr>
            <p:spPr>
              <a:xfrm>
                <a:off x="5390309" y="1709388"/>
                <a:ext cx="1946174" cy="2077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𝒓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𝒌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𝒌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𝜓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𝒓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𝒌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49639CD-C314-1F9B-1F0B-98CB04A949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0309" y="1709388"/>
                <a:ext cx="1946174" cy="207749"/>
              </a:xfrm>
              <a:prstGeom prst="rect">
                <a:avLst/>
              </a:prstGeom>
              <a:blipFill>
                <a:blip r:embed="rId6"/>
                <a:stretch>
                  <a:fillRect l="-1567" r="-2821" b="-38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2" name="Group 31">
            <a:extLst>
              <a:ext uri="{FF2B5EF4-FFF2-40B4-BE49-F238E27FC236}">
                <a16:creationId xmlns:a16="http://schemas.microsoft.com/office/drawing/2014/main" id="{E607CFD9-4049-EFBD-341B-30FBC22FBA05}"/>
              </a:ext>
            </a:extLst>
          </p:cNvPr>
          <p:cNvGrpSpPr/>
          <p:nvPr/>
        </p:nvGrpSpPr>
        <p:grpSpPr>
          <a:xfrm>
            <a:off x="5234236" y="2255758"/>
            <a:ext cx="1393147" cy="369332"/>
            <a:chOff x="5215059" y="2252490"/>
            <a:chExt cx="1393147" cy="3693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34192FAC-FC89-26D9-86A0-E8E719AC4C7B}"/>
                    </a:ext>
                  </a:extLst>
                </p:cNvPr>
                <p:cNvSpPr/>
                <p:nvPr/>
              </p:nvSpPr>
              <p:spPr>
                <a:xfrm>
                  <a:off x="5215059" y="2252490"/>
                  <a:ext cx="875624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𝒌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 </m:t>
                        </m:r>
                      </m:oMath>
                    </m:oMathPara>
                  </a14:m>
                  <a:endParaRPr lang="en-US"/>
                </a:p>
              </p:txBody>
            </p:sp>
          </mc:Choice>
          <mc:Fallback xmlns=""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34192FAC-FC89-26D9-86A0-E8E719AC4C7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15059" y="2252490"/>
                  <a:ext cx="875624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85BD4CB5-D497-EC7B-73F3-C217722B76FF}"/>
                </a:ext>
              </a:extLst>
            </p:cNvPr>
            <p:cNvSpPr txBox="1"/>
            <p:nvPr/>
          </p:nvSpPr>
          <p:spPr>
            <a:xfrm>
              <a:off x="5913262" y="2272566"/>
              <a:ext cx="54504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>
                  <a:ea typeface="AppleGothic" pitchFamily="2" charset="-127"/>
                </a:rPr>
                <a:t>vs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632B942D-CF92-C223-CB83-2E3FE2686A74}"/>
                    </a:ext>
                  </a:extLst>
                </p:cNvPr>
                <p:cNvSpPr txBox="1"/>
                <p:nvPr/>
              </p:nvSpPr>
              <p:spPr>
                <a:xfrm>
                  <a:off x="6185784" y="2252490"/>
                  <a:ext cx="422422" cy="30008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𝒌</m:t>
                        </m:r>
                      </m:oMath>
                    </m:oMathPara>
                  </a14:m>
                  <a:endParaRPr lang="en-US"/>
                </a:p>
              </p:txBody>
            </p:sp>
          </mc:Choice>
          <mc:Fallback xmlns="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632B942D-CF92-C223-CB83-2E3FE2686A7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85784" y="2252490"/>
                  <a:ext cx="422422" cy="30008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3" name="Espace réservé de la date 2">
            <a:extLst>
              <a:ext uri="{FF2B5EF4-FFF2-40B4-BE49-F238E27FC236}">
                <a16:creationId xmlns:a16="http://schemas.microsoft.com/office/drawing/2014/main" id="{4D5FC6A7-8813-F6F9-1139-6743C74942A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16200000">
            <a:off x="-1221413" y="2778452"/>
            <a:ext cx="3341052" cy="911524"/>
          </a:xfrm>
        </p:spPr>
        <p:txBody>
          <a:bodyPr/>
          <a:lstStyle/>
          <a:p>
            <a:r>
              <a:rPr lang="en-US"/>
              <a:t>ELECTRONIC PROPERTIES</a:t>
            </a:r>
          </a:p>
        </p:txBody>
      </p:sp>
    </p:spTree>
    <p:extLst>
      <p:ext uri="{BB962C8B-B14F-4D97-AF65-F5344CB8AC3E}">
        <p14:creationId xmlns:p14="http://schemas.microsoft.com/office/powerpoint/2010/main" val="2990463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  <p:bldP spid="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2B1F64-857A-97E8-5076-B810EDDD63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796434D-DAF2-C4F8-306F-13B042E122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179552"/>
            <a:ext cx="7196709" cy="1072753"/>
          </a:xfrm>
        </p:spPr>
        <p:txBody>
          <a:bodyPr/>
          <a:lstStyle/>
          <a:p>
            <a:r>
              <a:rPr lang="en-US"/>
              <a:t>Perovskite solar cell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3CBA138-57DB-1367-FDE5-C1CEBE061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PEROVSKITE SOLAR CELLS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3EDE658-F2B6-9889-526C-55487C678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ChE-701 / Section EDCH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C42A18F-F68E-1664-5586-3456C4B48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15" name="Picture 14" descr="A diagram of different types of metal&#10;&#10;Description automatically generated">
            <a:extLst>
              <a:ext uri="{FF2B5EF4-FFF2-40B4-BE49-F238E27FC236}">
                <a16:creationId xmlns:a16="http://schemas.microsoft.com/office/drawing/2014/main" id="{EFC7B4C8-4C79-CBEE-91E3-B469CEBE06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934" y="768332"/>
            <a:ext cx="2262171" cy="2481799"/>
          </a:xfrm>
          <a:prstGeom prst="rect">
            <a:avLst/>
          </a:prstGeom>
        </p:spPr>
      </p:pic>
      <p:pic>
        <p:nvPicPr>
          <p:cNvPr id="6" name="Picture 5" descr="Chart&#10;&#10;Description automatically generated">
            <a:extLst>
              <a:ext uri="{FF2B5EF4-FFF2-40B4-BE49-F238E27FC236}">
                <a16:creationId xmlns:a16="http://schemas.microsoft.com/office/drawing/2014/main" id="{BBACC331-4059-3711-E4A1-E9DDD7455B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70839" y="670198"/>
            <a:ext cx="2262171" cy="1606469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E954AE5-3C1F-9198-CA8A-7E08921CD493}"/>
              </a:ext>
            </a:extLst>
          </p:cNvPr>
          <p:cNvCxnSpPr>
            <a:cxnSpLocks/>
          </p:cNvCxnSpPr>
          <p:nvPr/>
        </p:nvCxnSpPr>
        <p:spPr>
          <a:xfrm>
            <a:off x="2939286" y="1264326"/>
            <a:ext cx="0" cy="744905"/>
          </a:xfrm>
          <a:prstGeom prst="line">
            <a:avLst/>
          </a:prstGeom>
          <a:ln w="28575">
            <a:solidFill>
              <a:srgbClr val="DC71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C5BE15CB-021B-7929-D880-411F75A8540A}"/>
              </a:ext>
            </a:extLst>
          </p:cNvPr>
          <p:cNvCxnSpPr>
            <a:cxnSpLocks/>
          </p:cNvCxnSpPr>
          <p:nvPr/>
        </p:nvCxnSpPr>
        <p:spPr>
          <a:xfrm flipV="1">
            <a:off x="2950542" y="1468124"/>
            <a:ext cx="756418" cy="167436"/>
          </a:xfrm>
          <a:prstGeom prst="straightConnector1">
            <a:avLst/>
          </a:prstGeom>
          <a:ln w="28575">
            <a:solidFill>
              <a:srgbClr val="DC717F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BFA0705-23D3-A32F-08E3-F295D035C906}"/>
              </a:ext>
            </a:extLst>
          </p:cNvPr>
          <p:cNvCxnSpPr>
            <a:cxnSpLocks/>
          </p:cNvCxnSpPr>
          <p:nvPr/>
        </p:nvCxnSpPr>
        <p:spPr>
          <a:xfrm>
            <a:off x="3706960" y="775635"/>
            <a:ext cx="0" cy="1419510"/>
          </a:xfrm>
          <a:prstGeom prst="line">
            <a:avLst/>
          </a:prstGeom>
          <a:ln w="28575">
            <a:solidFill>
              <a:srgbClr val="DC71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id="{884834AC-864E-A3FC-CA2D-144617651E84}"/>
              </a:ext>
            </a:extLst>
          </p:cNvPr>
          <p:cNvSpPr/>
          <p:nvPr/>
        </p:nvSpPr>
        <p:spPr>
          <a:xfrm>
            <a:off x="6494079" y="1382579"/>
            <a:ext cx="26926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en-US" sz="1200" b="1">
                <a:solidFill>
                  <a:srgbClr val="03AB8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B</a:t>
            </a:r>
            <a:r>
              <a:rPr lang="en-US" altLang="en-US" sz="1200" b="1" baseline="30000">
                <a:solidFill>
                  <a:srgbClr val="03AB8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2+ </a:t>
            </a:r>
            <a:r>
              <a:rPr lang="en-US" altLang="en-US" sz="1200" b="1">
                <a:solidFill>
                  <a:srgbClr val="03AB8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: Metal ion </a:t>
            </a:r>
          </a:p>
          <a:p>
            <a:pPr algn="just"/>
            <a:r>
              <a:rPr lang="en-US" altLang="en-US" sz="120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Pb</a:t>
            </a:r>
            <a:r>
              <a:rPr lang="en-US" altLang="en-US" sz="1200" baseline="3000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2+, </a:t>
            </a:r>
            <a:r>
              <a:rPr lang="en-US" altLang="en-US" sz="120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Sn</a:t>
            </a:r>
            <a:r>
              <a:rPr lang="en-US" altLang="en-US" sz="1200" baseline="3000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2+</a:t>
            </a:r>
            <a:endParaRPr lang="en-US" sz="1200" baseline="30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418233C-AF7C-8736-2B03-51B3F5191AD5}"/>
              </a:ext>
            </a:extLst>
          </p:cNvPr>
          <p:cNvSpPr/>
          <p:nvPr/>
        </p:nvSpPr>
        <p:spPr>
          <a:xfrm>
            <a:off x="6494079" y="1850620"/>
            <a:ext cx="213715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en-US" sz="1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X</a:t>
            </a:r>
            <a:r>
              <a:rPr lang="en-US" altLang="en-US" sz="1200" b="1" baseline="30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-  </a:t>
            </a:r>
            <a:r>
              <a:rPr lang="en-US" altLang="en-US" sz="1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: Halide </a:t>
            </a:r>
          </a:p>
          <a:p>
            <a:pPr algn="just"/>
            <a:r>
              <a:rPr lang="en-US" altLang="en-US" sz="120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I </a:t>
            </a:r>
            <a:r>
              <a:rPr lang="en-US" altLang="en-US" sz="1200" baseline="3000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- , </a:t>
            </a:r>
            <a:r>
              <a:rPr lang="en-US" altLang="en-US" sz="120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Br </a:t>
            </a:r>
            <a:r>
              <a:rPr lang="en-US" altLang="en-US" sz="1200" baseline="3000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- , </a:t>
            </a:r>
            <a:r>
              <a:rPr lang="en-US" altLang="en-US" sz="120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Cl </a:t>
            </a:r>
            <a:r>
              <a:rPr lang="en-US" altLang="en-US" sz="1200" baseline="3000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- </a:t>
            </a:r>
            <a:endParaRPr lang="en-US" sz="1200" baseline="30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92485EE-1C28-C95B-C4F2-4D9302818BAE}"/>
              </a:ext>
            </a:extLst>
          </p:cNvPr>
          <p:cNvSpPr/>
          <p:nvPr/>
        </p:nvSpPr>
        <p:spPr>
          <a:xfrm>
            <a:off x="6494079" y="726048"/>
            <a:ext cx="21371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en-US" sz="1200" b="1">
                <a:solidFill>
                  <a:srgbClr val="00548B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A</a:t>
            </a:r>
            <a:r>
              <a:rPr lang="en-US" altLang="en-US" sz="1200" b="1" baseline="30000">
                <a:solidFill>
                  <a:srgbClr val="00548B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+  </a:t>
            </a:r>
            <a:r>
              <a:rPr lang="en-US" altLang="en-US" sz="1200" b="1">
                <a:solidFill>
                  <a:srgbClr val="00548B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: Atoms/molecules </a:t>
            </a:r>
          </a:p>
          <a:p>
            <a:pPr algn="just"/>
            <a:r>
              <a:rPr lang="en-US" altLang="en-US" sz="120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Inorganic: Cs</a:t>
            </a:r>
            <a:r>
              <a:rPr lang="en-US" altLang="en-US" sz="1200" baseline="3000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+</a:t>
            </a:r>
            <a:r>
              <a:rPr lang="en-US" altLang="en-US" sz="120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, Rb</a:t>
            </a:r>
            <a:r>
              <a:rPr lang="en-US" altLang="en-US" sz="1200" baseline="3000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+ </a:t>
            </a:r>
          </a:p>
          <a:p>
            <a:pPr algn="just"/>
            <a:r>
              <a:rPr lang="en-US" altLang="en-US" sz="120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Organic: MA</a:t>
            </a:r>
            <a:r>
              <a:rPr lang="en-US" altLang="en-US" sz="1200" baseline="3000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+</a:t>
            </a:r>
            <a:r>
              <a:rPr lang="en-US" altLang="en-US" sz="120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, FA</a:t>
            </a:r>
            <a:r>
              <a:rPr lang="en-US" altLang="en-US" sz="1200" baseline="3000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+ </a:t>
            </a:r>
            <a:endParaRPr lang="en-US" sz="1200" baseline="30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63956FDC-F350-62E2-317A-0CFB3E0D5F86}"/>
              </a:ext>
            </a:extLst>
          </p:cNvPr>
          <p:cNvSpPr/>
          <p:nvPr/>
        </p:nvSpPr>
        <p:spPr>
          <a:xfrm>
            <a:off x="3291666" y="2800041"/>
            <a:ext cx="5028992" cy="852195"/>
          </a:xfrm>
          <a:prstGeom prst="rect">
            <a:avLst/>
          </a:prstGeom>
          <a:noFill/>
        </p:spPr>
        <p:txBody>
          <a:bodyPr wrap="square" anchor="ctr" anchorCtr="0">
            <a:noAutofit/>
          </a:bodyPr>
          <a:lstStyle/>
          <a:p>
            <a:pPr>
              <a:buClr>
                <a:srgbClr val="E30613"/>
              </a:buClr>
              <a:buSzPct val="90000"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413C3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Opportunities</a:t>
            </a: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E3061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– </a:t>
            </a:r>
            <a:r>
              <a:rPr lang="en-US" sz="1600" spc="-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Favorable optoelectronic  properties</a:t>
            </a:r>
            <a:br>
              <a:rPr lang="en-US" sz="1600" spc="-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spc="-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    High </a:t>
            </a:r>
            <a:r>
              <a:rPr lang="en-US" sz="1600" i="1" spc="-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r>
              <a:rPr lang="en-US" sz="1600" i="1" spc="-1" baseline="-25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Abs</a:t>
            </a:r>
            <a:r>
              <a:rPr lang="en-US" sz="1600" spc="-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tunable </a:t>
            </a:r>
            <a:r>
              <a:rPr lang="en-US" sz="1600" i="1" spc="-1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1600" i="1" spc="-1" baseline="-2500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gap</a:t>
            </a:r>
            <a:r>
              <a:rPr lang="en-US" sz="1600" spc="-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high </a:t>
            </a:r>
            <a:r>
              <a:rPr lang="el-GR" sz="1600" i="1" spc="-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</a:t>
            </a:r>
            <a:r>
              <a:rPr lang="en-US" sz="1600" i="1" spc="-1" baseline="-25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en-US" sz="1600" spc="-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, 			    low </a:t>
            </a:r>
            <a:r>
              <a:rPr lang="en-US" sz="1600" i="1" spc="-1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1600" i="1" spc="-1" baseline="-2500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Exc,bind</a:t>
            </a:r>
            <a:endParaRPr lang="en-US" sz="1600" i="1" spc="-1" baseline="-250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E30613"/>
              </a:buClr>
              <a:buSzPct val="90000"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677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FE1D9FCB-8A7A-C9D1-C3EC-B0B7FE34C38D}"/>
              </a:ext>
            </a:extLst>
          </p:cNvPr>
          <p:cNvGrpSpPr/>
          <p:nvPr/>
        </p:nvGrpSpPr>
        <p:grpSpPr>
          <a:xfrm>
            <a:off x="3567878" y="3562703"/>
            <a:ext cx="5130264" cy="1538530"/>
            <a:chOff x="3591681" y="3477723"/>
            <a:chExt cx="5130264" cy="1538530"/>
          </a:xfrm>
        </p:grpSpPr>
        <p:sp>
          <p:nvSpPr>
            <p:cNvPr id="47" name="CustomShape 24">
              <a:extLst>
                <a:ext uri="{FF2B5EF4-FFF2-40B4-BE49-F238E27FC236}">
                  <a16:creationId xmlns:a16="http://schemas.microsoft.com/office/drawing/2014/main" id="{E0D52CBA-A1A5-9BA1-6EBA-699C99E3BD4E}"/>
                </a:ext>
              </a:extLst>
            </p:cNvPr>
            <p:cNvSpPr/>
            <p:nvPr/>
          </p:nvSpPr>
          <p:spPr>
            <a:xfrm>
              <a:off x="4883238" y="3874442"/>
              <a:ext cx="3838707" cy="60411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square" lIns="110588" tIns="55294" rIns="110588" bIns="55294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768">
                <a:buClr>
                  <a:srgbClr val="000000"/>
                </a:buClr>
              </a:pPr>
              <a:r>
                <a:rPr lang="en-US" sz="1600" spc="-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Degradation (moisture, O</a:t>
              </a:r>
              <a:r>
                <a:rPr lang="en-US" sz="1600" spc="-1" baseline="-25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en-US" sz="1600" spc="-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), defects, halide segregation, competing Phases</a:t>
              </a:r>
              <a:endParaRPr lang="en-US" sz="1600" spc="-1" baseline="-25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E913F489-8163-DA39-DE63-AB56D42D0E6D}"/>
                </a:ext>
              </a:extLst>
            </p:cNvPr>
            <p:cNvSpPr/>
            <p:nvPr/>
          </p:nvSpPr>
          <p:spPr>
            <a:xfrm>
              <a:off x="3591681" y="3477723"/>
              <a:ext cx="5082657" cy="852195"/>
            </a:xfrm>
            <a:prstGeom prst="rect">
              <a:avLst/>
            </a:prstGeom>
            <a:noFill/>
          </p:spPr>
          <p:txBody>
            <a:bodyPr wrap="square" anchor="ctr" anchorCtr="0">
              <a:noAutofit/>
            </a:bodyPr>
            <a:lstStyle/>
            <a:p>
              <a:pPr>
                <a:buClr>
                  <a:srgbClr val="E30613"/>
                </a:buClr>
                <a:buSzPct val="90000"/>
                <a:defRPr/>
              </a:pPr>
              <a:r>
                <a:rPr kumimoji="0" lang="en-US" sz="1600" b="1" i="0" u="none" strike="noStrike" kern="1200" cap="none" spc="0" normalizeH="0" baseline="0" noProof="0">
                  <a:ln>
                    <a:noFill/>
                  </a:ln>
                  <a:solidFill>
                    <a:srgbClr val="413C3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Challenges</a:t>
              </a:r>
              <a:r>
                <a:rPr kumimoji="0" lang="en-US" sz="1600" b="1" i="0" u="none" strike="noStrike" kern="1200" cap="none" spc="0" normalizeH="0" baseline="0" noProof="0">
                  <a:ln>
                    <a:noFill/>
                  </a:ln>
                  <a:solidFill>
                    <a:srgbClr val="E30613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1600" b="1" i="0" u="none" strike="noStrike" kern="1200" cap="none" spc="0" normalizeH="0" baseline="0" noProof="0">
                  <a:ln>
                    <a:noFill/>
                  </a:ln>
                  <a:solidFill>
                    <a:srgbClr val="413C3A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– </a:t>
              </a:r>
              <a:r>
                <a:rPr lang="en-US" sz="1600" spc="-1">
                  <a:solidFill>
                    <a:srgbClr val="C00000"/>
                  </a:solidFill>
                  <a:latin typeface="Arial" panose="020B0604020202020204" pitchFamily="34" charset="0"/>
                  <a:ea typeface="DejaVu Sans"/>
                  <a:cs typeface="Arial" panose="020B0604020202020204" pitchFamily="34" charset="0"/>
                </a:rPr>
                <a:t>Limited long-term stability</a:t>
              </a:r>
              <a:br>
                <a:rPr lang="en-US" sz="1600" spc="-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677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3C5E792D-F922-7AE3-B725-4C1DC2FC8835}"/>
                </a:ext>
              </a:extLst>
            </p:cNvPr>
            <p:cNvSpPr/>
            <p:nvPr/>
          </p:nvSpPr>
          <p:spPr>
            <a:xfrm>
              <a:off x="3591681" y="4164058"/>
              <a:ext cx="5082657" cy="852195"/>
            </a:xfrm>
            <a:prstGeom prst="rect">
              <a:avLst/>
            </a:prstGeom>
            <a:noFill/>
          </p:spPr>
          <p:txBody>
            <a:bodyPr wrap="square" anchor="ctr" anchorCtr="0">
              <a:noAutofit/>
            </a:bodyPr>
            <a:lstStyle/>
            <a:p>
              <a:pPr>
                <a:buClr>
                  <a:srgbClr val="E30613"/>
                </a:buClr>
                <a:buSzPct val="90000"/>
                <a:defRPr/>
              </a:pPr>
              <a:r>
                <a:rPr kumimoji="0" lang="en-US" sz="16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Challenges</a:t>
              </a:r>
              <a:r>
                <a:rPr kumimoji="0" lang="en-US" sz="1600" b="1" i="0" u="none" strike="noStrike" kern="1200" cap="none" spc="0" normalizeH="0" baseline="0" noProof="0">
                  <a:ln>
                    <a:noFill/>
                  </a:ln>
                  <a:solidFill>
                    <a:srgbClr val="E30613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1600" b="1" i="0" u="none" strike="noStrike" kern="1200" cap="none" spc="0" normalizeH="0" baseline="0" noProof="0">
                  <a:ln>
                    <a:noFill/>
                  </a:ln>
                  <a:solidFill>
                    <a:srgbClr val="413C3A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– </a:t>
              </a:r>
              <a:r>
                <a:rPr lang="en-US" sz="1600" spc="-1">
                  <a:solidFill>
                    <a:srgbClr val="C00000"/>
                  </a:solidFill>
                  <a:latin typeface="Arial" panose="020B0604020202020204" pitchFamily="34" charset="0"/>
                  <a:ea typeface="DejaVu Sans"/>
                  <a:cs typeface="Arial" panose="020B0604020202020204" pitchFamily="34" charset="0"/>
                </a:rPr>
                <a:t>Toxicity</a:t>
              </a: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677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56322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  <p:bldP spid="5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860AC2-A19F-441B-3990-1CC6C6C9D0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Immagine 27" descr="Immagine che contiene testo, diagramma, schermata, Carattere&#10;&#10;Descrizione generata automaticamente">
            <a:extLst>
              <a:ext uri="{FF2B5EF4-FFF2-40B4-BE49-F238E27FC236}">
                <a16:creationId xmlns:a16="http://schemas.microsoft.com/office/drawing/2014/main" id="{1F5DD358-16C6-61AA-9488-3B0C973BE12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823" r="2330"/>
          <a:stretch/>
        </p:blipFill>
        <p:spPr>
          <a:xfrm>
            <a:off x="4274259" y="867943"/>
            <a:ext cx="4613360" cy="354326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3FFFC89C-DA9C-0464-08EF-58E6D1402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179552"/>
            <a:ext cx="7196709" cy="1072753"/>
          </a:xfrm>
        </p:spPr>
        <p:txBody>
          <a:bodyPr/>
          <a:lstStyle/>
          <a:p>
            <a:r>
              <a:rPr lang="en-US"/>
              <a:t>Perovskite solar cell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6C82AA5-2F10-25A7-E2BC-9BE26E86CA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ChE-701 / Section EDCH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11CF9E2-1543-38A6-97D1-87393C21B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7" name="Espace réservé de la date 2">
            <a:extLst>
              <a:ext uri="{FF2B5EF4-FFF2-40B4-BE49-F238E27FC236}">
                <a16:creationId xmlns:a16="http://schemas.microsoft.com/office/drawing/2014/main" id="{BD8036E3-F6BC-CA7A-26C2-1D65A7ADD0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16200000">
            <a:off x="-1221413" y="2778452"/>
            <a:ext cx="3341052" cy="911524"/>
          </a:xfrm>
        </p:spPr>
        <p:txBody>
          <a:bodyPr/>
          <a:lstStyle/>
          <a:p>
            <a:r>
              <a:rPr lang="en-US"/>
              <a:t>PEROVSKITE SOLAR CELLS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7F5E99F-5135-FDBA-F887-D64767E72620}"/>
              </a:ext>
            </a:extLst>
          </p:cNvPr>
          <p:cNvSpPr txBox="1"/>
          <p:nvPr/>
        </p:nvSpPr>
        <p:spPr>
          <a:xfrm>
            <a:off x="736401" y="815448"/>
            <a:ext cx="3288874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/>
              <a:t>If a </a:t>
            </a:r>
            <a:r>
              <a:rPr lang="en-US">
                <a:solidFill>
                  <a:srgbClr val="C00000"/>
                </a:solidFill>
              </a:rPr>
              <a:t>photon</a:t>
            </a:r>
            <a:r>
              <a:rPr lang="en-US"/>
              <a:t> hits the AL with an energy (</a:t>
            </a:r>
            <a:r>
              <a:rPr lang="en-US" i="1"/>
              <a:t>h𝜈</a:t>
            </a:r>
            <a:r>
              <a:rPr lang="en-US"/>
              <a:t>) greater than the band gap (𝐸</a:t>
            </a:r>
            <a:r>
              <a:rPr lang="en-US" i="1" baseline="-25000"/>
              <a:t>g</a:t>
            </a:r>
            <a:r>
              <a:rPr lang="en-US"/>
              <a:t>) can be absorbed.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D294566-DEA5-4657-B157-BDA1EFC5A59E}"/>
              </a:ext>
            </a:extLst>
          </p:cNvPr>
          <p:cNvSpPr txBox="1"/>
          <p:nvPr/>
        </p:nvSpPr>
        <p:spPr>
          <a:xfrm>
            <a:off x="736401" y="1435218"/>
            <a:ext cx="328887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en-US"/>
          </a:p>
          <a:p>
            <a:pPr algn="just"/>
            <a:r>
              <a:rPr lang="en-US"/>
              <a:t>An </a:t>
            </a:r>
            <a:r>
              <a:rPr lang="en-US">
                <a:solidFill>
                  <a:srgbClr val="C00000"/>
                </a:solidFill>
              </a:rPr>
              <a:t>electron</a:t>
            </a:r>
            <a:r>
              <a:rPr lang="en-US"/>
              <a:t> is excited from the valence band (VB) into the conduction band (CB).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00FB8A9-D7AF-3205-8860-E390A2E0B412}"/>
              </a:ext>
            </a:extLst>
          </p:cNvPr>
          <p:cNvSpPr txBox="1"/>
          <p:nvPr/>
        </p:nvSpPr>
        <p:spPr>
          <a:xfrm>
            <a:off x="729004" y="2517677"/>
            <a:ext cx="328887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/>
              <a:t>The unoccupied state left in the VB is known as a </a:t>
            </a:r>
            <a:r>
              <a:rPr lang="en-US">
                <a:solidFill>
                  <a:srgbClr val="C00000"/>
                </a:solidFill>
              </a:rPr>
              <a:t>hole</a:t>
            </a:r>
            <a:r>
              <a:rPr lang="en-US"/>
              <a:t> and behaves like a particle analogous to an electron in the CB, albeit positively charged.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505F346-E36B-6D15-46C3-C8823181886F}"/>
              </a:ext>
            </a:extLst>
          </p:cNvPr>
          <p:cNvSpPr txBox="1"/>
          <p:nvPr/>
        </p:nvSpPr>
        <p:spPr>
          <a:xfrm>
            <a:off x="729004" y="3534822"/>
            <a:ext cx="3288874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/>
              <a:t>The electron-hole pair is coulombically bound in a state known as an </a:t>
            </a:r>
            <a:r>
              <a:rPr lang="en-US">
                <a:solidFill>
                  <a:srgbClr val="C00000"/>
                </a:solidFill>
              </a:rPr>
              <a:t>exciton</a:t>
            </a:r>
            <a:r>
              <a:rPr lang="en-US"/>
              <a:t>.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84E14A7-BFA2-3699-9FDB-E491CD2C8BE1}"/>
              </a:ext>
            </a:extLst>
          </p:cNvPr>
          <p:cNvSpPr txBox="1"/>
          <p:nvPr/>
        </p:nvSpPr>
        <p:spPr>
          <a:xfrm>
            <a:off x="729004" y="4178531"/>
            <a:ext cx="3288874" cy="7155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/>
              <a:t>Once an </a:t>
            </a:r>
            <a:r>
              <a:rPr lang="en-US">
                <a:solidFill>
                  <a:srgbClr val="C00000"/>
                </a:solidFill>
              </a:rPr>
              <a:t>exciton</a:t>
            </a:r>
            <a:r>
              <a:rPr lang="en-US"/>
              <a:t> is created in the AL, it </a:t>
            </a:r>
            <a:r>
              <a:rPr lang="en-US">
                <a:solidFill>
                  <a:srgbClr val="C00000"/>
                </a:solidFill>
              </a:rPr>
              <a:t>dissociates</a:t>
            </a:r>
            <a:r>
              <a:rPr lang="en-US"/>
              <a:t> into electron on the ETL and HTL. </a:t>
            </a:r>
          </a:p>
        </p:txBody>
      </p:sp>
    </p:spTree>
    <p:extLst>
      <p:ext uri="{BB962C8B-B14F-4D97-AF65-F5344CB8AC3E}">
        <p14:creationId xmlns:p14="http://schemas.microsoft.com/office/powerpoint/2010/main" val="2533718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3" grpId="0"/>
      <p:bldP spid="16" grpId="0"/>
      <p:bldP spid="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789C69-EFD6-CB89-FE6D-368640D78E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32C968D-8AEB-B62E-B54D-FC722E17E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179552"/>
            <a:ext cx="7196709" cy="1072753"/>
          </a:xfrm>
        </p:spPr>
        <p:txBody>
          <a:bodyPr/>
          <a:lstStyle/>
          <a:p>
            <a:r>
              <a:rPr lang="en-US">
                <a:latin typeface="Franklin Gothic Demi Cond"/>
                <a:cs typeface="Arial"/>
              </a:rPr>
              <a:t>Charge Dynamics in Solar Cells 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8835BCB-85C8-5439-5A38-019AEADF12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CHARGE DYNAMICS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9A54B6C-770B-350D-D15A-D82E4F4BE7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ChE-701 / Section EDCH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E488854-F91C-138E-35B1-CCDC8EF66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7" name="Picture 6" descr="A diagram of a diagram of a layer&#10;&#10;AI-generated content may be incorrect.">
            <a:extLst>
              <a:ext uri="{FF2B5EF4-FFF2-40B4-BE49-F238E27FC236}">
                <a16:creationId xmlns:a16="http://schemas.microsoft.com/office/drawing/2014/main" id="{4EB0D989-675D-33BF-7D46-67EBB1F6D5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81" y="636778"/>
            <a:ext cx="6329905" cy="299696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CE0DD99-0112-423E-32DA-71A9C125A0C4}"/>
              </a:ext>
            </a:extLst>
          </p:cNvPr>
          <p:cNvSpPr txBox="1"/>
          <p:nvPr/>
        </p:nvSpPr>
        <p:spPr>
          <a:xfrm>
            <a:off x="5925335" y="3417475"/>
            <a:ext cx="1419727" cy="21544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800" i="1" err="1">
                <a:ea typeface="+mn-lt"/>
                <a:cs typeface="+mn-lt"/>
              </a:rPr>
              <a:t>EcoMat</a:t>
            </a:r>
            <a:r>
              <a:rPr lang="en-US" sz="800" i="1">
                <a:ea typeface="+mn-lt"/>
                <a:cs typeface="+mn-lt"/>
              </a:rPr>
              <a:t>. 2023;5:e12268.</a:t>
            </a:r>
            <a:endParaRPr lang="en-US" sz="800" i="1">
              <a:cs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45E59B9-5B47-558C-DA23-B6D6DADEB976}"/>
              </a:ext>
            </a:extLst>
          </p:cNvPr>
          <p:cNvSpPr txBox="1"/>
          <p:nvPr/>
        </p:nvSpPr>
        <p:spPr>
          <a:xfrm>
            <a:off x="1013986" y="3696883"/>
            <a:ext cx="2887578" cy="71558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cs typeface="Arial"/>
              </a:rPr>
              <a:t>1.  Charge generation</a:t>
            </a:r>
          </a:p>
          <a:p>
            <a:pPr marL="685800" lvl="1" indent="-342900">
              <a:buFont typeface="Courier New"/>
              <a:buChar char="o"/>
            </a:pPr>
            <a:r>
              <a:rPr lang="en-US">
                <a:cs typeface="Arial"/>
              </a:rPr>
              <a:t>Excitation</a:t>
            </a:r>
          </a:p>
          <a:p>
            <a:pPr marL="685800" lvl="1" indent="-342900">
              <a:buFont typeface="Courier New"/>
              <a:buChar char="o"/>
            </a:pPr>
            <a:r>
              <a:rPr lang="en-US">
                <a:cs typeface="Arial"/>
              </a:rPr>
              <a:t>Electron-Hole separation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C1425F3-8325-8D2C-C9EA-AD7223908FF5}"/>
              </a:ext>
            </a:extLst>
          </p:cNvPr>
          <p:cNvSpPr txBox="1"/>
          <p:nvPr/>
        </p:nvSpPr>
        <p:spPr>
          <a:xfrm>
            <a:off x="1013985" y="4406745"/>
            <a:ext cx="2743200" cy="30008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cs typeface="Arial"/>
              </a:rPr>
              <a:t>2.  Charge relaxation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922C601-0CA1-9233-74D0-D6DE007893DD}"/>
              </a:ext>
            </a:extLst>
          </p:cNvPr>
          <p:cNvSpPr txBox="1"/>
          <p:nvPr/>
        </p:nvSpPr>
        <p:spPr>
          <a:xfrm>
            <a:off x="1013984" y="4755660"/>
            <a:ext cx="2743200" cy="30008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cs typeface="Arial"/>
              </a:rPr>
              <a:t>3.  Charge extraction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51EA487-6FA9-5168-2B14-BA0B65EEE8CE}"/>
              </a:ext>
            </a:extLst>
          </p:cNvPr>
          <p:cNvSpPr txBox="1"/>
          <p:nvPr/>
        </p:nvSpPr>
        <p:spPr>
          <a:xfrm>
            <a:off x="4467046" y="3684848"/>
            <a:ext cx="2743200" cy="30008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cs typeface="Arial"/>
              </a:rPr>
              <a:t>4. Charge transport/diffusion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ECA926C-4221-3ECD-A8E0-AA9FA2526AC3}"/>
              </a:ext>
            </a:extLst>
          </p:cNvPr>
          <p:cNvSpPr txBox="1"/>
          <p:nvPr/>
        </p:nvSpPr>
        <p:spPr>
          <a:xfrm>
            <a:off x="4467045" y="3979621"/>
            <a:ext cx="3128210" cy="30008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cs typeface="Arial"/>
              </a:rPr>
              <a:t>5. Charge trapping  and recombination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87A6D7D-7DA6-C214-5F55-EBB3AE0422BA}"/>
              </a:ext>
            </a:extLst>
          </p:cNvPr>
          <p:cNvSpPr txBox="1"/>
          <p:nvPr/>
        </p:nvSpPr>
        <p:spPr>
          <a:xfrm>
            <a:off x="4505500" y="4409178"/>
            <a:ext cx="2743200" cy="30008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cs typeface="Arial"/>
              </a:rPr>
              <a:t>6. Charge collection</a:t>
            </a:r>
          </a:p>
        </p:txBody>
      </p:sp>
    </p:spTree>
    <p:extLst>
      <p:ext uri="{BB962C8B-B14F-4D97-AF65-F5344CB8AC3E}">
        <p14:creationId xmlns:p14="http://schemas.microsoft.com/office/powerpoint/2010/main" val="2724871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42C097-1565-5A05-6D81-8A705F10E6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D6A13E6B-CAF4-E384-3A10-54C7B21D3503}"/>
              </a:ext>
            </a:extLst>
          </p:cNvPr>
          <p:cNvSpPr/>
          <p:nvPr/>
        </p:nvSpPr>
        <p:spPr>
          <a:xfrm>
            <a:off x="4875836" y="1844715"/>
            <a:ext cx="1598751" cy="600435"/>
          </a:xfrm>
          <a:prstGeom prst="rect">
            <a:avLst/>
          </a:prstGeom>
          <a:ln>
            <a:solidFill>
              <a:srgbClr val="B61F1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427FD03-65C8-7116-1CBF-09C5991BFB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179552"/>
            <a:ext cx="7196709" cy="1072753"/>
          </a:xfrm>
        </p:spPr>
        <p:txBody>
          <a:bodyPr/>
          <a:lstStyle/>
          <a:p>
            <a:r>
              <a:rPr lang="en-US">
                <a:latin typeface="Franklin Gothic Demi Cond"/>
                <a:cs typeface="Arial"/>
              </a:rPr>
              <a:t>Charge generation 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D798218-677D-EA1F-A448-AF282F0AB4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ChE-701 / Section EDCH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E7D6193-6CD3-9E91-5050-EAB8BC7B1A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1D1D13A-A23C-4DA6-CBB1-FAB4BC2F45AF}"/>
              </a:ext>
            </a:extLst>
          </p:cNvPr>
          <p:cNvSpPr txBox="1"/>
          <p:nvPr/>
        </p:nvSpPr>
        <p:spPr>
          <a:xfrm>
            <a:off x="774056" y="716183"/>
            <a:ext cx="3799387" cy="216982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>
                <a:cs typeface="Arial"/>
              </a:rPr>
              <a:t>Excitation 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cs typeface="Arial"/>
              </a:rPr>
              <a:t>Very fast ~fs 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cs typeface="Arial"/>
              </a:rPr>
              <a:t>Bound electron-hole pair is created</a:t>
            </a:r>
          </a:p>
          <a:p>
            <a:r>
              <a:rPr lang="en-US">
                <a:cs typeface="Arial"/>
              </a:rPr>
              <a:t>    (Exciton binding energy)</a:t>
            </a:r>
          </a:p>
          <a:p>
            <a:pPr marL="628650" lvl="1" indent="-285750">
              <a:buFont typeface="Courier New"/>
              <a:buChar char="o"/>
            </a:pPr>
            <a:r>
              <a:rPr lang="en-US">
                <a:cs typeface="Arial"/>
              </a:rPr>
              <a:t>Due to the binding energy electron and hole confined to the same space</a:t>
            </a:r>
          </a:p>
          <a:p>
            <a:pPr marL="628650" lvl="1" indent="-285750">
              <a:buFont typeface="Courier New"/>
              <a:buChar char="o"/>
            </a:pPr>
            <a:r>
              <a:rPr lang="en-US">
                <a:cs typeface="Arial"/>
              </a:rPr>
              <a:t>For lead-halide perovskites exciton binding energy very low ~8-60meV (thermal fluctuation </a:t>
            </a:r>
            <a:r>
              <a:rPr lang="en-US" err="1">
                <a:cs typeface="Arial"/>
              </a:rPr>
              <a:t>k</a:t>
            </a:r>
            <a:r>
              <a:rPr lang="en-US" baseline="-25000" err="1">
                <a:cs typeface="Arial"/>
              </a:rPr>
              <a:t>B</a:t>
            </a:r>
            <a:r>
              <a:rPr lang="en-US" err="1">
                <a:cs typeface="Arial"/>
              </a:rPr>
              <a:t>T</a:t>
            </a:r>
            <a:r>
              <a:rPr lang="en-US">
                <a:cs typeface="Arial"/>
              </a:rPr>
              <a:t> ~ 26meV)</a:t>
            </a:r>
          </a:p>
          <a:p>
            <a:pPr marL="628650" lvl="1" indent="-285750">
              <a:buFont typeface="Courier New"/>
              <a:buChar char="o"/>
            </a:pPr>
            <a:r>
              <a:rPr lang="en-US">
                <a:cs typeface="Arial"/>
              </a:rPr>
              <a:t>FAPbI3 binding energy ~ 8meV</a:t>
            </a: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C9299D85-80E5-7C68-F667-5AA0BD54D2B5}"/>
              </a:ext>
            </a:extLst>
          </p:cNvPr>
          <p:cNvSpPr/>
          <p:nvPr/>
        </p:nvSpPr>
        <p:spPr>
          <a:xfrm>
            <a:off x="5338822" y="752354"/>
            <a:ext cx="455753" cy="1454069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BF5BAB4-2FAB-EE16-EEEA-83D5D5F8C9C5}"/>
              </a:ext>
            </a:extLst>
          </p:cNvPr>
          <p:cNvSpPr/>
          <p:nvPr/>
        </p:nvSpPr>
        <p:spPr>
          <a:xfrm>
            <a:off x="4912005" y="274899"/>
            <a:ext cx="1562581" cy="5787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0851AEF4-37E7-B005-2DDD-373706C4E27F}"/>
                  </a:ext>
                </a:extLst>
              </p14:cNvPr>
              <p14:cNvContentPartPr/>
              <p14:nvPr/>
            </p14:nvContentPartPr>
            <p14:xfrm>
              <a:off x="5129032" y="824696"/>
              <a:ext cx="976122" cy="22491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0851AEF4-37E7-B005-2DDD-373706C4E27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120034" y="815714"/>
                <a:ext cx="993758" cy="242515"/>
              </a:xfrm>
              <a:prstGeom prst="rect">
                <a:avLst/>
              </a:prstGeom>
            </p:spPr>
          </p:pic>
        </mc:Fallback>
      </mc:AlternateContent>
      <p:sp>
        <p:nvSpPr>
          <p:cNvPr id="37" name="Oval 36">
            <a:extLst>
              <a:ext uri="{FF2B5EF4-FFF2-40B4-BE49-F238E27FC236}">
                <a16:creationId xmlns:a16="http://schemas.microsoft.com/office/drawing/2014/main" id="{A088864A-705F-9E19-08EF-012DDDB8A8AF}"/>
              </a:ext>
            </a:extLst>
          </p:cNvPr>
          <p:cNvSpPr/>
          <p:nvPr/>
        </p:nvSpPr>
        <p:spPr>
          <a:xfrm>
            <a:off x="5461803" y="1924291"/>
            <a:ext cx="159151" cy="14468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E2828DD3-0701-F9A5-F48E-D1BE6ACCE9E7}"/>
              </a:ext>
            </a:extLst>
          </p:cNvPr>
          <p:cNvSpPr/>
          <p:nvPr/>
        </p:nvSpPr>
        <p:spPr>
          <a:xfrm>
            <a:off x="5461802" y="853633"/>
            <a:ext cx="159151" cy="14468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88C3D66-2677-FB95-ABDC-E675070E65FD}"/>
              </a:ext>
            </a:extLst>
          </p:cNvPr>
          <p:cNvSpPr txBox="1"/>
          <p:nvPr/>
        </p:nvSpPr>
        <p:spPr>
          <a:xfrm>
            <a:off x="5389461" y="1844715"/>
            <a:ext cx="305284" cy="30731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>
                <a:cs typeface="Arial"/>
              </a:rPr>
              <a:t>+</a:t>
            </a:r>
            <a:endParaRPr lang="en-US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4FA1EF3-7DA4-D939-A9E0-305225C6E02A}"/>
              </a:ext>
            </a:extLst>
          </p:cNvPr>
          <p:cNvSpPr txBox="1"/>
          <p:nvPr/>
        </p:nvSpPr>
        <p:spPr>
          <a:xfrm>
            <a:off x="5389459" y="723415"/>
            <a:ext cx="232943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600" b="1">
                <a:solidFill>
                  <a:schemeClr val="bg1"/>
                </a:solidFill>
                <a:cs typeface="Arial"/>
              </a:rPr>
              <a:t>-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950595B0-BA75-4345-F82C-4B0EB90999FE}"/>
              </a:ext>
            </a:extLst>
          </p:cNvPr>
          <p:cNvCxnSpPr/>
          <p:nvPr/>
        </p:nvCxnSpPr>
        <p:spPr>
          <a:xfrm>
            <a:off x="6199690" y="839164"/>
            <a:ext cx="7234" cy="224259"/>
          </a:xfrm>
          <a:prstGeom prst="straightConnector1">
            <a:avLst/>
          </a:prstGeom>
          <a:ln w="127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CB2800E8-B108-CC0D-1C5A-B6F6EB26443B}"/>
              </a:ext>
            </a:extLst>
          </p:cNvPr>
          <p:cNvSpPr txBox="1"/>
          <p:nvPr/>
        </p:nvSpPr>
        <p:spPr>
          <a:xfrm>
            <a:off x="6243095" y="824695"/>
            <a:ext cx="2743200" cy="2616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100">
                <a:cs typeface="Arial"/>
              </a:rPr>
              <a:t>Exciton binding energy</a:t>
            </a:r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7F175309-FCDC-E61F-35EA-63BE65DF3832}"/>
              </a:ext>
            </a:extLst>
          </p:cNvPr>
          <p:cNvCxnSpPr/>
          <p:nvPr/>
        </p:nvCxnSpPr>
        <p:spPr>
          <a:xfrm>
            <a:off x="5526911" y="1070658"/>
            <a:ext cx="14468" cy="795759"/>
          </a:xfrm>
          <a:prstGeom prst="straightConnector1">
            <a:avLst/>
          </a:prstGeom>
          <a:ln w="28575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077ED47A-EE92-ED96-7168-CCD06C0D12F4}"/>
              </a:ext>
            </a:extLst>
          </p:cNvPr>
          <p:cNvSpPr txBox="1"/>
          <p:nvPr/>
        </p:nvSpPr>
        <p:spPr>
          <a:xfrm>
            <a:off x="5794576" y="1092359"/>
            <a:ext cx="2743200" cy="2616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100">
                <a:cs typeface="Arial"/>
              </a:rPr>
              <a:t>Excitation</a:t>
            </a:r>
            <a:endParaRPr lang="en-US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48F943B4-1AC9-8079-0264-D43D7DE69DFF}"/>
              </a:ext>
            </a:extLst>
          </p:cNvPr>
          <p:cNvSpPr txBox="1"/>
          <p:nvPr/>
        </p:nvSpPr>
        <p:spPr>
          <a:xfrm>
            <a:off x="5049455" y="2148551"/>
            <a:ext cx="2743200" cy="30008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chemeClr val="bg1"/>
                </a:solidFill>
                <a:cs typeface="Arial"/>
              </a:rPr>
              <a:t>Valence band</a:t>
            </a:r>
          </a:p>
        </p:txBody>
      </p:sp>
      <p:sp>
        <p:nvSpPr>
          <p:cNvPr id="46" name="TextBox 41">
            <a:extLst>
              <a:ext uri="{FF2B5EF4-FFF2-40B4-BE49-F238E27FC236}">
                <a16:creationId xmlns:a16="http://schemas.microsoft.com/office/drawing/2014/main" id="{CB2800E8-B108-CC0D-1C5A-B6F6EB26443B}"/>
              </a:ext>
            </a:extLst>
          </p:cNvPr>
          <p:cNvSpPr txBox="1"/>
          <p:nvPr/>
        </p:nvSpPr>
        <p:spPr>
          <a:xfrm>
            <a:off x="6243095" y="824695"/>
            <a:ext cx="2743200" cy="26161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fr-FR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>
                <a:cs typeface="Arial"/>
              </a:rPr>
              <a:t>Exciton binding energy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98D2A196-CB75-B9B9-921A-2288D438157F}"/>
              </a:ext>
            </a:extLst>
          </p:cNvPr>
          <p:cNvSpPr txBox="1"/>
          <p:nvPr/>
        </p:nvSpPr>
        <p:spPr>
          <a:xfrm>
            <a:off x="4875833" y="274899"/>
            <a:ext cx="2743200" cy="30008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chemeClr val="accent1"/>
                </a:solidFill>
                <a:cs typeface="Arial"/>
              </a:rPr>
              <a:t>Conduction band</a:t>
            </a:r>
          </a:p>
        </p:txBody>
      </p:sp>
      <p:sp>
        <p:nvSpPr>
          <p:cNvPr id="49" name="TextBox 41">
            <a:extLst>
              <a:ext uri="{FF2B5EF4-FFF2-40B4-BE49-F238E27FC236}">
                <a16:creationId xmlns:a16="http://schemas.microsoft.com/office/drawing/2014/main" id="{5B62A24C-FC02-296C-F988-5E24526BACFA}"/>
              </a:ext>
            </a:extLst>
          </p:cNvPr>
          <p:cNvSpPr txBox="1"/>
          <p:nvPr/>
        </p:nvSpPr>
        <p:spPr>
          <a:xfrm>
            <a:off x="5794575" y="1432365"/>
            <a:ext cx="2743200" cy="430887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fr-FR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>
                <a:cs typeface="Arial"/>
              </a:rPr>
              <a:t>Electron-hole pair stabilized by coulomb interaction</a:t>
            </a:r>
            <a:endParaRPr lang="en-US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5EB56E3D-37E0-350B-E210-B9684EE5879F}"/>
              </a:ext>
            </a:extLst>
          </p:cNvPr>
          <p:cNvSpPr txBox="1"/>
          <p:nvPr/>
        </p:nvSpPr>
        <p:spPr>
          <a:xfrm>
            <a:off x="774055" y="2987714"/>
            <a:ext cx="3799387" cy="19774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>
                <a:cs typeface="Arial"/>
              </a:rPr>
              <a:t>Charge separation  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cs typeface="Arial"/>
              </a:rPr>
              <a:t>Electron (or hole) needs to overcome binding energy barrier to create separate independent electron and hole (</a:t>
            </a:r>
            <a:r>
              <a:rPr lang="en-US" sz="1400">
                <a:cs typeface="Arial"/>
              </a:rPr>
              <a:t>charge-separated state)</a:t>
            </a:r>
            <a:r>
              <a:rPr lang="en-US">
                <a:cs typeface="Arial"/>
              </a:rPr>
              <a:t>.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cs typeface="Arial"/>
              </a:rPr>
              <a:t>Binding energy is small in perovskites – thermal fluctuation is enough to create charge-separated state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cs typeface="Arial"/>
              </a:rPr>
              <a:t>Typical times &lt;</a:t>
            </a:r>
            <a:r>
              <a:rPr lang="en-US" err="1">
                <a:cs typeface="Arial"/>
              </a:rPr>
              <a:t>ps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AFA08B5B-3802-7BAE-3915-A9D926B2B5D5}"/>
              </a:ext>
            </a:extLst>
          </p:cNvPr>
          <p:cNvSpPr/>
          <p:nvPr/>
        </p:nvSpPr>
        <p:spPr>
          <a:xfrm>
            <a:off x="4897538" y="4405613"/>
            <a:ext cx="1598751" cy="600435"/>
          </a:xfrm>
          <a:prstGeom prst="rect">
            <a:avLst/>
          </a:prstGeom>
          <a:ln>
            <a:solidFill>
              <a:srgbClr val="B61F1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EBD230C4-8AC0-A5A4-E61D-F3F655C85DC7}"/>
              </a:ext>
            </a:extLst>
          </p:cNvPr>
          <p:cNvSpPr/>
          <p:nvPr/>
        </p:nvSpPr>
        <p:spPr>
          <a:xfrm>
            <a:off x="4912005" y="2835797"/>
            <a:ext cx="1562581" cy="54979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9C446ED7-B9E6-4C84-E074-5328A71DE2CC}"/>
                  </a:ext>
                </a:extLst>
              </p14:cNvPr>
              <p14:cNvContentPartPr/>
              <p14:nvPr/>
            </p14:nvContentPartPr>
            <p14:xfrm>
              <a:off x="5150734" y="3385594"/>
              <a:ext cx="976122" cy="22491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9C446ED7-B9E6-4C84-E074-5328A71DE2C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141736" y="3376612"/>
                <a:ext cx="993758" cy="242515"/>
              </a:xfrm>
              <a:prstGeom prst="rect">
                <a:avLst/>
              </a:prstGeom>
            </p:spPr>
          </p:pic>
        </mc:Fallback>
      </mc:AlternateContent>
      <p:sp>
        <p:nvSpPr>
          <p:cNvPr id="56" name="Oval 55">
            <a:extLst>
              <a:ext uri="{FF2B5EF4-FFF2-40B4-BE49-F238E27FC236}">
                <a16:creationId xmlns:a16="http://schemas.microsoft.com/office/drawing/2014/main" id="{064C65A1-8BFA-0F0E-C453-07E3EA233394}"/>
              </a:ext>
            </a:extLst>
          </p:cNvPr>
          <p:cNvSpPr/>
          <p:nvPr/>
        </p:nvSpPr>
        <p:spPr>
          <a:xfrm>
            <a:off x="5483505" y="4485189"/>
            <a:ext cx="159151" cy="14468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15764E95-6DF7-AC29-35E7-76A89C3E0D87}"/>
              </a:ext>
            </a:extLst>
          </p:cNvPr>
          <p:cNvSpPr/>
          <p:nvPr/>
        </p:nvSpPr>
        <p:spPr>
          <a:xfrm>
            <a:off x="5483504" y="3414531"/>
            <a:ext cx="159151" cy="144683"/>
          </a:xfrm>
          <a:prstGeom prst="ellipse">
            <a:avLst/>
          </a:prstGeom>
          <a:noFill/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2538A47B-F415-4EE3-327A-A1311013002F}"/>
              </a:ext>
            </a:extLst>
          </p:cNvPr>
          <p:cNvSpPr txBox="1"/>
          <p:nvPr/>
        </p:nvSpPr>
        <p:spPr>
          <a:xfrm>
            <a:off x="5411163" y="4405613"/>
            <a:ext cx="305284" cy="30731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>
                <a:cs typeface="Arial"/>
              </a:rPr>
              <a:t>+</a:t>
            </a:r>
            <a:endParaRPr lang="en-US"/>
          </a:p>
        </p:txBody>
      </p: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D98A4D0C-805B-5D74-34E1-E7EF47032324}"/>
              </a:ext>
            </a:extLst>
          </p:cNvPr>
          <p:cNvCxnSpPr>
            <a:cxnSpLocks/>
          </p:cNvCxnSpPr>
          <p:nvPr/>
        </p:nvCxnSpPr>
        <p:spPr>
          <a:xfrm>
            <a:off x="6221392" y="3400062"/>
            <a:ext cx="7234" cy="224259"/>
          </a:xfrm>
          <a:prstGeom prst="straightConnector1">
            <a:avLst/>
          </a:prstGeom>
          <a:ln w="127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>
            <a:extLst>
              <a:ext uri="{FF2B5EF4-FFF2-40B4-BE49-F238E27FC236}">
                <a16:creationId xmlns:a16="http://schemas.microsoft.com/office/drawing/2014/main" id="{E5D88751-AEBA-7313-DBA7-DEDAF1DC81DB}"/>
              </a:ext>
            </a:extLst>
          </p:cNvPr>
          <p:cNvSpPr txBox="1"/>
          <p:nvPr/>
        </p:nvSpPr>
        <p:spPr>
          <a:xfrm>
            <a:off x="6264797" y="3385593"/>
            <a:ext cx="2743200" cy="2616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100">
                <a:cs typeface="Arial"/>
              </a:rPr>
              <a:t>Exciton binding energy</a:t>
            </a:r>
          </a:p>
        </p:txBody>
      </p: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FD754726-7EBF-F1F7-B70B-A00C666BF630}"/>
              </a:ext>
            </a:extLst>
          </p:cNvPr>
          <p:cNvCxnSpPr>
            <a:cxnSpLocks/>
          </p:cNvCxnSpPr>
          <p:nvPr/>
        </p:nvCxnSpPr>
        <p:spPr>
          <a:xfrm>
            <a:off x="5548613" y="3631556"/>
            <a:ext cx="14468" cy="795759"/>
          </a:xfrm>
          <a:prstGeom prst="straightConnector1">
            <a:avLst/>
          </a:prstGeom>
          <a:ln w="28575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>
            <a:extLst>
              <a:ext uri="{FF2B5EF4-FFF2-40B4-BE49-F238E27FC236}">
                <a16:creationId xmlns:a16="http://schemas.microsoft.com/office/drawing/2014/main" id="{DBBD55B9-4EA9-0EF0-EB69-1706030F8D17}"/>
              </a:ext>
            </a:extLst>
          </p:cNvPr>
          <p:cNvSpPr txBox="1"/>
          <p:nvPr/>
        </p:nvSpPr>
        <p:spPr>
          <a:xfrm>
            <a:off x="5071157" y="4709449"/>
            <a:ext cx="2743200" cy="30008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chemeClr val="bg1"/>
                </a:solidFill>
                <a:cs typeface="Arial"/>
              </a:rPr>
              <a:t>Valence band</a:t>
            </a:r>
          </a:p>
        </p:txBody>
      </p:sp>
      <p:sp>
        <p:nvSpPr>
          <p:cNvPr id="65" name="TextBox 41">
            <a:extLst>
              <a:ext uri="{FF2B5EF4-FFF2-40B4-BE49-F238E27FC236}">
                <a16:creationId xmlns:a16="http://schemas.microsoft.com/office/drawing/2014/main" id="{09F71775-7395-FE6C-35F1-443F8D1E065C}"/>
              </a:ext>
            </a:extLst>
          </p:cNvPr>
          <p:cNvSpPr txBox="1"/>
          <p:nvPr/>
        </p:nvSpPr>
        <p:spPr>
          <a:xfrm>
            <a:off x="6264797" y="3385593"/>
            <a:ext cx="2743200" cy="26161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fr-FR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>
                <a:cs typeface="Arial"/>
              </a:rPr>
              <a:t>Exciton binding energy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1579B275-C61B-F109-6F1D-AD7982FBC3F7}"/>
              </a:ext>
            </a:extLst>
          </p:cNvPr>
          <p:cNvSpPr txBox="1"/>
          <p:nvPr/>
        </p:nvSpPr>
        <p:spPr>
          <a:xfrm>
            <a:off x="4897535" y="2835797"/>
            <a:ext cx="2743200" cy="30008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chemeClr val="accent1"/>
                </a:solidFill>
                <a:cs typeface="Arial"/>
              </a:rPr>
              <a:t>Conduction band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CC7A6005-0C34-7239-67EB-4373FC099FFA}"/>
              </a:ext>
            </a:extLst>
          </p:cNvPr>
          <p:cNvSpPr txBox="1"/>
          <p:nvPr/>
        </p:nvSpPr>
        <p:spPr>
          <a:xfrm>
            <a:off x="6546926" y="3863047"/>
            <a:ext cx="232943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600" b="1">
                <a:solidFill>
                  <a:schemeClr val="bg1"/>
                </a:solidFill>
                <a:cs typeface="Arial"/>
              </a:rPr>
              <a:t>-</a:t>
            </a:r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DC9343C0-C767-995F-58B2-8B3EC1B39068}"/>
              </a:ext>
            </a:extLst>
          </p:cNvPr>
          <p:cNvSpPr/>
          <p:nvPr/>
        </p:nvSpPr>
        <p:spPr>
          <a:xfrm>
            <a:off x="6214155" y="3211974"/>
            <a:ext cx="159151" cy="14468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2AD120F1-0BA9-8AC1-AD3A-EF516846079A}"/>
              </a:ext>
            </a:extLst>
          </p:cNvPr>
          <p:cNvSpPr txBox="1"/>
          <p:nvPr/>
        </p:nvSpPr>
        <p:spPr>
          <a:xfrm>
            <a:off x="6149047" y="3074522"/>
            <a:ext cx="232943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600" b="1">
                <a:solidFill>
                  <a:schemeClr val="bg1"/>
                </a:solidFill>
                <a:cs typeface="Arial"/>
              </a:rPr>
              <a:t>-</a:t>
            </a:r>
          </a:p>
        </p:txBody>
      </p: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9BC618B1-DADC-0CA2-0B3D-ED19C33D4685}"/>
              </a:ext>
            </a:extLst>
          </p:cNvPr>
          <p:cNvCxnSpPr/>
          <p:nvPr/>
        </p:nvCxnSpPr>
        <p:spPr>
          <a:xfrm flipV="1">
            <a:off x="5657127" y="3277081"/>
            <a:ext cx="455751" cy="144685"/>
          </a:xfrm>
          <a:prstGeom prst="straightConnector1">
            <a:avLst/>
          </a:prstGeom>
          <a:ln>
            <a:solidFill>
              <a:srgbClr val="070707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41">
            <a:extLst>
              <a:ext uri="{FF2B5EF4-FFF2-40B4-BE49-F238E27FC236}">
                <a16:creationId xmlns:a16="http://schemas.microsoft.com/office/drawing/2014/main" id="{1E75771E-0F5E-BF2C-2961-D7A2A43DD88B}"/>
              </a:ext>
            </a:extLst>
          </p:cNvPr>
          <p:cNvSpPr txBox="1"/>
          <p:nvPr/>
        </p:nvSpPr>
        <p:spPr>
          <a:xfrm>
            <a:off x="6619271" y="2835796"/>
            <a:ext cx="1990846" cy="430887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fr-FR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>
                <a:cs typeface="Arial"/>
              </a:rPr>
              <a:t>Independent non-interacting hole and electron</a:t>
            </a:r>
          </a:p>
        </p:txBody>
      </p:sp>
      <p:sp>
        <p:nvSpPr>
          <p:cNvPr id="74" name="Lightning Bolt 73">
            <a:extLst>
              <a:ext uri="{FF2B5EF4-FFF2-40B4-BE49-F238E27FC236}">
                <a16:creationId xmlns:a16="http://schemas.microsoft.com/office/drawing/2014/main" id="{334098D5-6F42-C897-A4EE-7D40755FB427}"/>
              </a:ext>
            </a:extLst>
          </p:cNvPr>
          <p:cNvSpPr/>
          <p:nvPr/>
        </p:nvSpPr>
        <p:spPr>
          <a:xfrm>
            <a:off x="5162978" y="1244479"/>
            <a:ext cx="299357" cy="217714"/>
          </a:xfrm>
          <a:prstGeom prst="lightningBol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5" name="Lightning Bolt 74">
            <a:extLst>
              <a:ext uri="{FF2B5EF4-FFF2-40B4-BE49-F238E27FC236}">
                <a16:creationId xmlns:a16="http://schemas.microsoft.com/office/drawing/2014/main" id="{FCA66E47-5965-1712-966A-075230AAF522}"/>
              </a:ext>
            </a:extLst>
          </p:cNvPr>
          <p:cNvSpPr/>
          <p:nvPr/>
        </p:nvSpPr>
        <p:spPr>
          <a:xfrm>
            <a:off x="5203799" y="3911479"/>
            <a:ext cx="299357" cy="217714"/>
          </a:xfrm>
          <a:prstGeom prst="lightningBol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" name="Espace réservé de la date 2">
            <a:extLst>
              <a:ext uri="{FF2B5EF4-FFF2-40B4-BE49-F238E27FC236}">
                <a16:creationId xmlns:a16="http://schemas.microsoft.com/office/drawing/2014/main" id="{0978D015-C26E-07A0-BCE0-949724C15A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16200000">
            <a:off x="-1221413" y="2778452"/>
            <a:ext cx="3341052" cy="911524"/>
          </a:xfrm>
        </p:spPr>
        <p:txBody>
          <a:bodyPr/>
          <a:lstStyle/>
          <a:p>
            <a:r>
              <a:rPr lang="en-US"/>
              <a:t>CHARGE DYNAMICS</a:t>
            </a:r>
          </a:p>
        </p:txBody>
      </p:sp>
    </p:spTree>
    <p:extLst>
      <p:ext uri="{BB962C8B-B14F-4D97-AF65-F5344CB8AC3E}">
        <p14:creationId xmlns:p14="http://schemas.microsoft.com/office/powerpoint/2010/main" val="1046223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9" grpId="0"/>
      <p:bldP spid="50" grpId="0"/>
      <p:bldP spid="51" grpId="0" animBg="1"/>
      <p:bldP spid="54" grpId="0" animBg="1"/>
      <p:bldP spid="56" grpId="0" animBg="1"/>
      <p:bldP spid="57" grpId="0" animBg="1"/>
      <p:bldP spid="58" grpId="0"/>
      <p:bldP spid="61" grpId="0"/>
      <p:bldP spid="64" grpId="0"/>
      <p:bldP spid="65" grpId="0"/>
      <p:bldP spid="66" grpId="0"/>
      <p:bldP spid="69" grpId="0"/>
      <p:bldP spid="70" grpId="0" animBg="1"/>
      <p:bldP spid="59" grpId="0"/>
      <p:bldP spid="73" grpId="0"/>
      <p:bldP spid="7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57C8B7-3561-D44F-C892-B83B6824E7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751ECAC-5C36-1DC0-5C2E-8B38D25C7481}"/>
              </a:ext>
            </a:extLst>
          </p:cNvPr>
          <p:cNvSpPr/>
          <p:nvPr/>
        </p:nvSpPr>
        <p:spPr>
          <a:xfrm>
            <a:off x="4875836" y="1844715"/>
            <a:ext cx="1598751" cy="600435"/>
          </a:xfrm>
          <a:prstGeom prst="rect">
            <a:avLst/>
          </a:prstGeom>
          <a:ln>
            <a:solidFill>
              <a:srgbClr val="B61F1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0D46296-50BB-E1A6-0CA1-A891E4F23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197598"/>
            <a:ext cx="3551141" cy="525316"/>
          </a:xfrm>
        </p:spPr>
        <p:txBody>
          <a:bodyPr>
            <a:normAutofit/>
          </a:bodyPr>
          <a:lstStyle/>
          <a:p>
            <a:r>
              <a:rPr lang="en-US">
                <a:latin typeface="Franklin Gothic Demi Cond"/>
                <a:cs typeface="Arial"/>
              </a:rPr>
              <a:t>Charge relaxation</a:t>
            </a:r>
            <a:endParaRPr lang="en-US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16E5EE4-5B1C-37B5-49ED-4AE965EB91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ChE-701 / Section EDCH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B753B03-3FB8-8C5F-7852-47A40D2CE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85500A6-4611-7647-0D9D-73A3B0AC6EAD}"/>
              </a:ext>
            </a:extLst>
          </p:cNvPr>
          <p:cNvSpPr txBox="1"/>
          <p:nvPr/>
        </p:nvSpPr>
        <p:spPr>
          <a:xfrm>
            <a:off x="774056" y="716183"/>
            <a:ext cx="3799387" cy="17543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>
                <a:cs typeface="Arial"/>
              </a:rPr>
              <a:t>Charge cooling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cs typeface="Arial"/>
              </a:rPr>
              <a:t>Solar light can excite the electron to higher levels in the conduction band (CB) or from lower levels in the valence band (VB)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cs typeface="Arial"/>
              </a:rPr>
              <a:t>High energy electron/hole is interacting with the lattice and losing its energy to phonons (excess energy is deposited into lattice vibrational motion)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3712F59-8C99-9AF8-FB2A-92E2BDD7599B}"/>
              </a:ext>
            </a:extLst>
          </p:cNvPr>
          <p:cNvSpPr/>
          <p:nvPr/>
        </p:nvSpPr>
        <p:spPr>
          <a:xfrm>
            <a:off x="4912005" y="274899"/>
            <a:ext cx="1562581" cy="5787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EB05C2C0-304D-3006-EF3E-7FF227190B78}"/>
              </a:ext>
            </a:extLst>
          </p:cNvPr>
          <p:cNvSpPr/>
          <p:nvPr/>
        </p:nvSpPr>
        <p:spPr>
          <a:xfrm>
            <a:off x="5461803" y="1924291"/>
            <a:ext cx="159151" cy="14468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22BD3CEB-9147-1DFB-4782-E48771983A14}"/>
              </a:ext>
            </a:extLst>
          </p:cNvPr>
          <p:cNvSpPr/>
          <p:nvPr/>
        </p:nvSpPr>
        <p:spPr>
          <a:xfrm>
            <a:off x="5461802" y="324244"/>
            <a:ext cx="159151" cy="14468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E369B6D-DEC4-D35B-ADE8-E040219DDD90}"/>
              </a:ext>
            </a:extLst>
          </p:cNvPr>
          <p:cNvSpPr txBox="1"/>
          <p:nvPr/>
        </p:nvSpPr>
        <p:spPr>
          <a:xfrm>
            <a:off x="5389461" y="1844715"/>
            <a:ext cx="305284" cy="30731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>
                <a:cs typeface="Arial"/>
              </a:rPr>
              <a:t>+</a:t>
            </a:r>
            <a:endParaRPr lang="en-US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9C4BA2C-0A1E-584F-6657-C06BA7D8F55D}"/>
              </a:ext>
            </a:extLst>
          </p:cNvPr>
          <p:cNvSpPr txBox="1"/>
          <p:nvPr/>
        </p:nvSpPr>
        <p:spPr>
          <a:xfrm>
            <a:off x="5389459" y="194026"/>
            <a:ext cx="232943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600" b="1">
                <a:solidFill>
                  <a:schemeClr val="bg1"/>
                </a:solidFill>
                <a:cs typeface="Arial"/>
              </a:rPr>
              <a:t>-</a:t>
            </a:r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A67DDE76-79FE-DDB0-42A8-B506344CDF61}"/>
              </a:ext>
            </a:extLst>
          </p:cNvPr>
          <p:cNvCxnSpPr/>
          <p:nvPr/>
        </p:nvCxnSpPr>
        <p:spPr>
          <a:xfrm flipH="1">
            <a:off x="5517316" y="469080"/>
            <a:ext cx="15610" cy="1379290"/>
          </a:xfrm>
          <a:prstGeom prst="straightConnector1">
            <a:avLst/>
          </a:prstGeom>
          <a:ln w="28575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524B6DDE-30E5-2A07-5BF9-5A3D777AEE68}"/>
              </a:ext>
            </a:extLst>
          </p:cNvPr>
          <p:cNvSpPr txBox="1"/>
          <p:nvPr/>
        </p:nvSpPr>
        <p:spPr>
          <a:xfrm>
            <a:off x="5097581" y="2070346"/>
            <a:ext cx="2743200" cy="30008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chemeClr val="bg1"/>
                </a:solidFill>
                <a:cs typeface="Arial"/>
              </a:rPr>
              <a:t>VB</a:t>
            </a:r>
            <a:endParaRPr lang="en-US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A1652FEA-6EB6-2381-9A72-F575DCCC141E}"/>
              </a:ext>
            </a:extLst>
          </p:cNvPr>
          <p:cNvSpPr txBox="1"/>
          <p:nvPr/>
        </p:nvSpPr>
        <p:spPr>
          <a:xfrm>
            <a:off x="4978101" y="485451"/>
            <a:ext cx="529390" cy="30008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chemeClr val="accent1"/>
                </a:solidFill>
                <a:cs typeface="Arial"/>
              </a:rPr>
              <a:t>CB</a:t>
            </a:r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9AE7B12-BDCB-1EA9-138D-AAB97BDD62DA}"/>
              </a:ext>
            </a:extLst>
          </p:cNvPr>
          <p:cNvSpPr/>
          <p:nvPr/>
        </p:nvSpPr>
        <p:spPr>
          <a:xfrm>
            <a:off x="6171664" y="679175"/>
            <a:ext cx="159151" cy="14468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82192F2-62D5-1D71-18D4-D3C3BA0274A1}"/>
              </a:ext>
            </a:extLst>
          </p:cNvPr>
          <p:cNvSpPr txBox="1"/>
          <p:nvPr/>
        </p:nvSpPr>
        <p:spPr>
          <a:xfrm>
            <a:off x="6099321" y="548957"/>
            <a:ext cx="232943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600" b="1">
                <a:solidFill>
                  <a:schemeClr val="bg1"/>
                </a:solidFill>
                <a:cs typeface="Arial"/>
              </a:rPr>
              <a:t>-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67F02FC-B8B3-140D-0C7A-2463BEBF5830}"/>
              </a:ext>
            </a:extLst>
          </p:cNvPr>
          <p:cNvCxnSpPr/>
          <p:nvPr/>
        </p:nvCxnSpPr>
        <p:spPr>
          <a:xfrm>
            <a:off x="5634358" y="424455"/>
            <a:ext cx="518270" cy="268805"/>
          </a:xfrm>
          <a:prstGeom prst="straightConnector1">
            <a:avLst/>
          </a:prstGeom>
          <a:ln w="28575">
            <a:solidFill>
              <a:srgbClr val="070707"/>
            </a:solidFill>
            <a:prstDash val="dash"/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2FA19F9D-4EDF-1682-320D-EFCF81C49192}"/>
              </a:ext>
            </a:extLst>
          </p:cNvPr>
          <p:cNvSpPr txBox="1"/>
          <p:nvPr/>
        </p:nvSpPr>
        <p:spPr>
          <a:xfrm>
            <a:off x="6742253" y="499158"/>
            <a:ext cx="2743200" cy="3657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BA7DB60-262C-A782-8204-F34B2821ED6F}"/>
              </a:ext>
            </a:extLst>
          </p:cNvPr>
          <p:cNvSpPr txBox="1"/>
          <p:nvPr/>
        </p:nvSpPr>
        <p:spPr>
          <a:xfrm>
            <a:off x="6623156" y="364524"/>
            <a:ext cx="1804737" cy="43088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100">
                <a:cs typeface="Arial"/>
              </a:rPr>
              <a:t>Energy relaxation by interaction with phonons</a:t>
            </a:r>
          </a:p>
        </p:txBody>
      </p:sp>
      <p:sp>
        <p:nvSpPr>
          <p:cNvPr id="11" name="Lightning Bolt 10">
            <a:extLst>
              <a:ext uri="{FF2B5EF4-FFF2-40B4-BE49-F238E27FC236}">
                <a16:creationId xmlns:a16="http://schemas.microsoft.com/office/drawing/2014/main" id="{46E89833-8FF6-CF23-5B8F-25958C4F70C2}"/>
              </a:ext>
            </a:extLst>
          </p:cNvPr>
          <p:cNvSpPr/>
          <p:nvPr/>
        </p:nvSpPr>
        <p:spPr>
          <a:xfrm>
            <a:off x="5161475" y="1174940"/>
            <a:ext cx="299357" cy="217714"/>
          </a:xfrm>
          <a:prstGeom prst="lightningBol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Espace réservé de la date 2">
            <a:extLst>
              <a:ext uri="{FF2B5EF4-FFF2-40B4-BE49-F238E27FC236}">
                <a16:creationId xmlns:a16="http://schemas.microsoft.com/office/drawing/2014/main" id="{FA7EB197-29B7-F7E2-437B-2CE925C1A4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16200000">
            <a:off x="-1221413" y="2778452"/>
            <a:ext cx="3341052" cy="911524"/>
          </a:xfrm>
        </p:spPr>
        <p:txBody>
          <a:bodyPr/>
          <a:lstStyle/>
          <a:p>
            <a:r>
              <a:rPr lang="en-US"/>
              <a:t>CHARGE DYNAMICS</a:t>
            </a:r>
          </a:p>
        </p:txBody>
      </p:sp>
    </p:spTree>
    <p:extLst>
      <p:ext uri="{BB962C8B-B14F-4D97-AF65-F5344CB8AC3E}">
        <p14:creationId xmlns:p14="http://schemas.microsoft.com/office/powerpoint/2010/main" val="2293417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7AB246-01B7-5300-9B1F-63E389C478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C9A10574-229F-C770-A621-7EB9F29AF479}"/>
              </a:ext>
            </a:extLst>
          </p:cNvPr>
          <p:cNvSpPr/>
          <p:nvPr/>
        </p:nvSpPr>
        <p:spPr>
          <a:xfrm>
            <a:off x="6752762" y="2891463"/>
            <a:ext cx="1598751" cy="600435"/>
          </a:xfrm>
          <a:prstGeom prst="rect">
            <a:avLst/>
          </a:prstGeom>
          <a:ln>
            <a:solidFill>
              <a:srgbClr val="B61F1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023ECB5-0558-827E-97BD-50F0A4C41E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197598"/>
            <a:ext cx="6835762" cy="519301"/>
          </a:xfrm>
        </p:spPr>
        <p:txBody>
          <a:bodyPr>
            <a:normAutofit fontScale="90000"/>
          </a:bodyPr>
          <a:lstStyle/>
          <a:p>
            <a:r>
              <a:rPr lang="en-US">
                <a:latin typeface="Franklin Gothic Demi Cond"/>
                <a:cs typeface="Arial"/>
              </a:rPr>
              <a:t>Charge diffusion, trapping and recombination</a:t>
            </a:r>
            <a:endParaRPr lang="en-US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8A64971-0C5E-712C-CA39-109E85457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ChE-701 / Section EDCH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2009A76-0C75-90A7-FEE0-245BCA2B8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7FC52E1-B5B4-D9A7-2869-C4F32B9F9755}"/>
              </a:ext>
            </a:extLst>
          </p:cNvPr>
          <p:cNvSpPr txBox="1"/>
          <p:nvPr/>
        </p:nvSpPr>
        <p:spPr>
          <a:xfrm>
            <a:off x="527409" y="716183"/>
            <a:ext cx="5742487" cy="216982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>
                <a:cs typeface="Arial"/>
              </a:rPr>
              <a:t>Charge diffusion</a:t>
            </a:r>
          </a:p>
          <a:p>
            <a:r>
              <a:rPr lang="en-US">
                <a:cs typeface="Arial"/>
              </a:rPr>
              <a:t>Free charges in the perovskite active layer are subject of random (diffusive) motion. During this motion, several processes can occur:</a:t>
            </a:r>
          </a:p>
          <a:p>
            <a:pPr marL="285750" indent="-285750">
              <a:buFont typeface="Arial"/>
              <a:buChar char="•"/>
            </a:pPr>
            <a:r>
              <a:rPr lang="en-US" b="1">
                <a:cs typeface="Arial"/>
              </a:rPr>
              <a:t>Trapping of the charge</a:t>
            </a:r>
          </a:p>
          <a:p>
            <a:pPr marL="628650" lvl="1" indent="-285750">
              <a:buFont typeface="Courier New"/>
              <a:buChar char="o"/>
            </a:pPr>
            <a:r>
              <a:rPr lang="en-US">
                <a:cs typeface="Arial"/>
              </a:rPr>
              <a:t>Due to the imperfections in the material there can be states within the perovskite band gap</a:t>
            </a:r>
          </a:p>
          <a:p>
            <a:pPr marL="628650" lvl="1" indent="-285750">
              <a:buFont typeface="Courier New"/>
              <a:buChar char="o"/>
            </a:pPr>
            <a:r>
              <a:rPr lang="en-US">
                <a:cs typeface="Arial"/>
              </a:rPr>
              <a:t>Depends on the electron/hole capture probability and electron/hole excitation probability (</a:t>
            </a:r>
            <a:r>
              <a:rPr lang="en-US" err="1">
                <a:cs typeface="Arial"/>
              </a:rPr>
              <a:t>detrapping</a:t>
            </a:r>
            <a:r>
              <a:rPr lang="en-US">
                <a:cs typeface="Arial"/>
              </a:rPr>
              <a:t>)</a:t>
            </a:r>
          </a:p>
          <a:p>
            <a:pPr marL="628650" lvl="1" indent="-285750">
              <a:buFont typeface="Courier New"/>
              <a:buChar char="o"/>
            </a:pPr>
            <a:r>
              <a:rPr lang="en-US">
                <a:cs typeface="Arial"/>
              </a:rPr>
              <a:t>Linear dependence with charge density (until the holes are filled)</a:t>
            </a:r>
          </a:p>
          <a:p>
            <a:pPr lvl="1"/>
            <a:r>
              <a:rPr lang="en-US">
                <a:cs typeface="Arial"/>
              </a:rPr>
              <a:t>  - more charges higher probability to be close to the trap state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BE03610-8FBE-4A2B-7B29-4AB92E9EB0F9}"/>
              </a:ext>
            </a:extLst>
          </p:cNvPr>
          <p:cNvSpPr/>
          <p:nvPr/>
        </p:nvSpPr>
        <p:spPr>
          <a:xfrm>
            <a:off x="6788931" y="1321647"/>
            <a:ext cx="1562581" cy="5787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7983F4A0-B8C4-AA7D-C4BB-DC172C12180D}"/>
              </a:ext>
            </a:extLst>
          </p:cNvPr>
          <p:cNvSpPr/>
          <p:nvPr/>
        </p:nvSpPr>
        <p:spPr>
          <a:xfrm>
            <a:off x="7338729" y="2971038"/>
            <a:ext cx="159151" cy="14468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743FA287-3C53-F33B-CC99-CD9A045F1997}"/>
              </a:ext>
            </a:extLst>
          </p:cNvPr>
          <p:cNvSpPr/>
          <p:nvPr/>
        </p:nvSpPr>
        <p:spPr>
          <a:xfrm>
            <a:off x="7651549" y="1647718"/>
            <a:ext cx="159151" cy="14468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82BC064F-6ABB-30E1-0374-09FF904C6810}"/>
              </a:ext>
            </a:extLst>
          </p:cNvPr>
          <p:cNvSpPr txBox="1"/>
          <p:nvPr/>
        </p:nvSpPr>
        <p:spPr>
          <a:xfrm>
            <a:off x="7266387" y="2891463"/>
            <a:ext cx="305284" cy="30731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>
                <a:cs typeface="Arial"/>
              </a:rPr>
              <a:t>+</a:t>
            </a:r>
            <a:endParaRPr lang="en-US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8A2F296-AAE6-27D7-A1C7-8BD42DEA4A10}"/>
              </a:ext>
            </a:extLst>
          </p:cNvPr>
          <p:cNvSpPr txBox="1"/>
          <p:nvPr/>
        </p:nvSpPr>
        <p:spPr>
          <a:xfrm>
            <a:off x="7579206" y="1517500"/>
            <a:ext cx="232943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600" b="1">
                <a:solidFill>
                  <a:schemeClr val="bg1"/>
                </a:solidFill>
                <a:cs typeface="Arial"/>
              </a:rPr>
              <a:t>-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BDB4C870-FD02-1DD4-3006-474BA26E48A7}"/>
              </a:ext>
            </a:extLst>
          </p:cNvPr>
          <p:cNvSpPr txBox="1"/>
          <p:nvPr/>
        </p:nvSpPr>
        <p:spPr>
          <a:xfrm>
            <a:off x="6974507" y="3117094"/>
            <a:ext cx="571500" cy="30008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chemeClr val="bg1"/>
                </a:solidFill>
                <a:cs typeface="Arial"/>
              </a:rPr>
              <a:t>VB</a:t>
            </a:r>
            <a:endParaRPr lang="en-US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E6D14E13-5539-37B1-13A8-B890D1CEF4B6}"/>
              </a:ext>
            </a:extLst>
          </p:cNvPr>
          <p:cNvSpPr txBox="1"/>
          <p:nvPr/>
        </p:nvSpPr>
        <p:spPr>
          <a:xfrm>
            <a:off x="6855027" y="1532199"/>
            <a:ext cx="529390" cy="30008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chemeClr val="accent1"/>
                </a:solidFill>
                <a:cs typeface="Arial"/>
              </a:rPr>
              <a:t>CB</a:t>
            </a:r>
            <a:endParaRPr lang="en-US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F0E8B56-13C3-7D46-BD47-7D94751D8CF0}"/>
              </a:ext>
            </a:extLst>
          </p:cNvPr>
          <p:cNvCxnSpPr/>
          <p:nvPr/>
        </p:nvCxnSpPr>
        <p:spPr>
          <a:xfrm>
            <a:off x="6838582" y="2028006"/>
            <a:ext cx="419582" cy="7234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7FD5AEA-1785-F4B6-DB4F-57789B0C2D73}"/>
              </a:ext>
            </a:extLst>
          </p:cNvPr>
          <p:cNvCxnSpPr>
            <a:cxnSpLocks/>
          </p:cNvCxnSpPr>
          <p:nvPr/>
        </p:nvCxnSpPr>
        <p:spPr>
          <a:xfrm>
            <a:off x="6976944" y="2124258"/>
            <a:ext cx="419582" cy="7234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C0B27DF-A5C9-CEDD-3043-0189167B9C73}"/>
              </a:ext>
            </a:extLst>
          </p:cNvPr>
          <p:cNvCxnSpPr>
            <a:cxnSpLocks/>
          </p:cNvCxnSpPr>
          <p:nvPr/>
        </p:nvCxnSpPr>
        <p:spPr>
          <a:xfrm>
            <a:off x="7650711" y="2761931"/>
            <a:ext cx="419582" cy="7234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146839E7-CDCB-C00E-CE30-8C58D6F5B395}"/>
              </a:ext>
            </a:extLst>
          </p:cNvPr>
          <p:cNvCxnSpPr>
            <a:cxnSpLocks/>
          </p:cNvCxnSpPr>
          <p:nvPr/>
        </p:nvCxnSpPr>
        <p:spPr>
          <a:xfrm>
            <a:off x="7927436" y="2599504"/>
            <a:ext cx="419582" cy="7234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id="{F5C04A99-6E3B-5DAF-0822-54E79E78AEB0}"/>
              </a:ext>
            </a:extLst>
          </p:cNvPr>
          <p:cNvSpPr/>
          <p:nvPr/>
        </p:nvSpPr>
        <p:spPr>
          <a:xfrm>
            <a:off x="8120780" y="2538054"/>
            <a:ext cx="159151" cy="14468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26352FA-A784-05AD-6301-39D679EBEBE4}"/>
              </a:ext>
            </a:extLst>
          </p:cNvPr>
          <p:cNvSpPr txBox="1"/>
          <p:nvPr/>
        </p:nvSpPr>
        <p:spPr>
          <a:xfrm>
            <a:off x="8048437" y="2407836"/>
            <a:ext cx="232943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600" b="1">
                <a:solidFill>
                  <a:schemeClr val="bg1"/>
                </a:solidFill>
                <a:cs typeface="Arial"/>
              </a:rPr>
              <a:t>-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05E0878E-949B-B3D3-36E9-BE0E338C93FB}"/>
              </a:ext>
            </a:extLst>
          </p:cNvPr>
          <p:cNvSpPr/>
          <p:nvPr/>
        </p:nvSpPr>
        <p:spPr>
          <a:xfrm>
            <a:off x="7789911" y="2688448"/>
            <a:ext cx="159151" cy="14468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6E799FA-0B76-9298-6DE7-B9441880FDE9}"/>
              </a:ext>
            </a:extLst>
          </p:cNvPr>
          <p:cNvSpPr txBox="1"/>
          <p:nvPr/>
        </p:nvSpPr>
        <p:spPr>
          <a:xfrm>
            <a:off x="7717568" y="2558230"/>
            <a:ext cx="232943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600" b="1">
                <a:solidFill>
                  <a:schemeClr val="bg1"/>
                </a:solidFill>
                <a:cs typeface="Arial"/>
              </a:rPr>
              <a:t>-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92FE134E-45EA-0E6C-6958-7F50904B01B8}"/>
              </a:ext>
            </a:extLst>
          </p:cNvPr>
          <p:cNvCxnSpPr/>
          <p:nvPr/>
        </p:nvCxnSpPr>
        <p:spPr>
          <a:xfrm flipH="1">
            <a:off x="7364848" y="1808544"/>
            <a:ext cx="246267" cy="274898"/>
          </a:xfrm>
          <a:prstGeom prst="straightConnector1">
            <a:avLst/>
          </a:prstGeom>
          <a:ln>
            <a:solidFill>
              <a:srgbClr val="070707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97686E06-829B-8A20-1BE0-B7C002B16A31}"/>
              </a:ext>
            </a:extLst>
          </p:cNvPr>
          <p:cNvSpPr txBox="1"/>
          <p:nvPr/>
        </p:nvSpPr>
        <p:spPr>
          <a:xfrm>
            <a:off x="7549588" y="1970740"/>
            <a:ext cx="1804737" cy="2616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100">
                <a:cs typeface="Arial"/>
              </a:rPr>
              <a:t>Electron trapping ~ </a:t>
            </a:r>
            <a:r>
              <a:rPr lang="en-US" sz="1100" err="1">
                <a:cs typeface="Arial"/>
              </a:rPr>
              <a:t>r</a:t>
            </a:r>
            <a:r>
              <a:rPr lang="en-US" sz="1100" baseline="-25000" err="1">
                <a:cs typeface="Arial"/>
              </a:rPr>
              <a:t>n</a:t>
            </a:r>
            <a:endParaRPr lang="en-US" baseline="-25000" err="1"/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63A547E1-8383-8FAD-CB40-30C1BECAF231}"/>
              </a:ext>
            </a:extLst>
          </p:cNvPr>
          <p:cNvCxnSpPr/>
          <p:nvPr/>
        </p:nvCxnSpPr>
        <p:spPr>
          <a:xfrm flipV="1">
            <a:off x="7513218" y="2817282"/>
            <a:ext cx="207098" cy="131456"/>
          </a:xfrm>
          <a:prstGeom prst="straightConnector1">
            <a:avLst/>
          </a:prstGeom>
          <a:ln>
            <a:solidFill>
              <a:srgbClr val="070707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7E51B728-2B51-71F9-792C-A2AE44BCB9E3}"/>
              </a:ext>
            </a:extLst>
          </p:cNvPr>
          <p:cNvCxnSpPr>
            <a:cxnSpLocks/>
          </p:cNvCxnSpPr>
          <p:nvPr/>
        </p:nvCxnSpPr>
        <p:spPr>
          <a:xfrm flipH="1">
            <a:off x="7545857" y="2858502"/>
            <a:ext cx="262134" cy="163316"/>
          </a:xfrm>
          <a:prstGeom prst="straightConnector1">
            <a:avLst/>
          </a:prstGeom>
          <a:ln>
            <a:solidFill>
              <a:srgbClr val="070707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A56C43B7-4FF1-06C6-562F-6DB6818FF1CD}"/>
              </a:ext>
            </a:extLst>
          </p:cNvPr>
          <p:cNvSpPr txBox="1"/>
          <p:nvPr/>
        </p:nvSpPr>
        <p:spPr>
          <a:xfrm>
            <a:off x="6394556" y="2644507"/>
            <a:ext cx="1804737" cy="2616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100">
                <a:cs typeface="Arial"/>
              </a:rPr>
              <a:t>Hole trapping ~ </a:t>
            </a:r>
            <a:r>
              <a:rPr lang="en-US" sz="1100" err="1">
                <a:cs typeface="Arial"/>
              </a:rPr>
              <a:t>r</a:t>
            </a:r>
            <a:r>
              <a:rPr lang="en-US" sz="1100" baseline="-25000" err="1">
                <a:cs typeface="Arial"/>
              </a:rPr>
              <a:t>p</a:t>
            </a:r>
            <a:endParaRPr lang="en-US" baseline="-25000" err="1"/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DEFFB0FE-C8F2-099F-2591-FC2C005DD5BC}"/>
              </a:ext>
            </a:extLst>
          </p:cNvPr>
          <p:cNvCxnSpPr/>
          <p:nvPr/>
        </p:nvCxnSpPr>
        <p:spPr>
          <a:xfrm>
            <a:off x="6869418" y="1733940"/>
            <a:ext cx="147497" cy="382727"/>
          </a:xfrm>
          <a:prstGeom prst="straightConnector1">
            <a:avLst/>
          </a:prstGeom>
          <a:ln>
            <a:solidFill>
              <a:srgbClr val="070707"/>
            </a:solidFill>
            <a:prstDash val="dash"/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EB86796B-D856-F039-8C9A-B2B5A523E5EA}"/>
              </a:ext>
            </a:extLst>
          </p:cNvPr>
          <p:cNvCxnSpPr>
            <a:cxnSpLocks/>
          </p:cNvCxnSpPr>
          <p:nvPr/>
        </p:nvCxnSpPr>
        <p:spPr>
          <a:xfrm>
            <a:off x="8072683" y="2810373"/>
            <a:ext cx="104830" cy="307695"/>
          </a:xfrm>
          <a:prstGeom prst="straightConnector1">
            <a:avLst/>
          </a:prstGeom>
          <a:ln>
            <a:solidFill>
              <a:srgbClr val="070707"/>
            </a:solidFill>
            <a:prstDash val="dash"/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5DB7035E-808B-311C-18F7-ECBCFAA355AE}"/>
              </a:ext>
            </a:extLst>
          </p:cNvPr>
          <p:cNvSpPr txBox="1"/>
          <p:nvPr/>
        </p:nvSpPr>
        <p:spPr>
          <a:xfrm>
            <a:off x="8349688" y="2830996"/>
            <a:ext cx="806116" cy="6001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100">
                <a:cs typeface="Arial"/>
              </a:rPr>
              <a:t>Hole excitation ~ </a:t>
            </a:r>
            <a:r>
              <a:rPr lang="en-US" sz="1100" err="1">
                <a:cs typeface="Arial"/>
              </a:rPr>
              <a:t>s</a:t>
            </a:r>
            <a:r>
              <a:rPr lang="en-US" sz="1100" baseline="-25000" err="1">
                <a:cs typeface="Arial"/>
              </a:rPr>
              <a:t>p</a:t>
            </a:r>
            <a:endParaRPr lang="en-US" baseline="-25000" err="1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D3D81DA-36AD-B1D0-64DF-9B541BA181FE}"/>
              </a:ext>
            </a:extLst>
          </p:cNvPr>
          <p:cNvSpPr txBox="1"/>
          <p:nvPr/>
        </p:nvSpPr>
        <p:spPr>
          <a:xfrm>
            <a:off x="6460730" y="2066991"/>
            <a:ext cx="1082842" cy="43088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100">
                <a:cs typeface="Arial"/>
              </a:rPr>
              <a:t>Electron excitation ~ </a:t>
            </a:r>
            <a:r>
              <a:rPr lang="en-US" sz="1100" err="1">
                <a:cs typeface="Arial"/>
              </a:rPr>
              <a:t>s</a:t>
            </a:r>
            <a:r>
              <a:rPr lang="en-US" sz="1100" baseline="-25000" err="1">
                <a:cs typeface="Arial"/>
              </a:rPr>
              <a:t>n</a:t>
            </a:r>
            <a:endParaRPr lang="en-US" baseline="-25000" err="1"/>
          </a:p>
        </p:txBody>
      </p:sp>
      <p:sp>
        <p:nvSpPr>
          <p:cNvPr id="20" name="Espace réservé de la date 2">
            <a:extLst>
              <a:ext uri="{FF2B5EF4-FFF2-40B4-BE49-F238E27FC236}">
                <a16:creationId xmlns:a16="http://schemas.microsoft.com/office/drawing/2014/main" id="{00BEF41B-6F3F-0D1A-DEFD-BA2552016E2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16200000">
            <a:off x="-1221413" y="2778452"/>
            <a:ext cx="3341052" cy="911524"/>
          </a:xfrm>
        </p:spPr>
        <p:txBody>
          <a:bodyPr/>
          <a:lstStyle/>
          <a:p>
            <a:r>
              <a:rPr lang="en-US"/>
              <a:t>CHARGE DYNAMICS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75C77A5-A3CF-E767-C6D1-F1904F1155A1}"/>
              </a:ext>
            </a:extLst>
          </p:cNvPr>
          <p:cNvSpPr txBox="1"/>
          <p:nvPr/>
        </p:nvSpPr>
        <p:spPr>
          <a:xfrm>
            <a:off x="7994445" y="1431515"/>
            <a:ext cx="232943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600" b="1">
                <a:solidFill>
                  <a:schemeClr val="bg1"/>
                </a:solidFill>
                <a:cs typeface="Arial"/>
              </a:rPr>
              <a:t>-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0E921FF-4E4E-C7C7-DF67-05DFD3591D95}"/>
              </a:ext>
            </a:extLst>
          </p:cNvPr>
          <p:cNvCxnSpPr/>
          <p:nvPr/>
        </p:nvCxnSpPr>
        <p:spPr>
          <a:xfrm flipH="1">
            <a:off x="7220391" y="1359177"/>
            <a:ext cx="166387" cy="311069"/>
          </a:xfrm>
          <a:prstGeom prst="straightConnector1">
            <a:avLst/>
          </a:prstGeom>
          <a:ln>
            <a:solidFill>
              <a:srgbClr val="070707"/>
            </a:solidFill>
            <a:prstDash val="dash"/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9C793F2-52C2-2E74-0250-7E5B35A57C8B}"/>
              </a:ext>
            </a:extLst>
          </p:cNvPr>
          <p:cNvCxnSpPr>
            <a:cxnSpLocks/>
          </p:cNvCxnSpPr>
          <p:nvPr/>
        </p:nvCxnSpPr>
        <p:spPr>
          <a:xfrm>
            <a:off x="7413637" y="1602676"/>
            <a:ext cx="350133" cy="46298"/>
          </a:xfrm>
          <a:prstGeom prst="straightConnector1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73600B95-935A-B454-9D73-F50CCD606A14}"/>
              </a:ext>
            </a:extLst>
          </p:cNvPr>
          <p:cNvCxnSpPr>
            <a:cxnSpLocks/>
          </p:cNvCxnSpPr>
          <p:nvPr/>
        </p:nvCxnSpPr>
        <p:spPr>
          <a:xfrm flipV="1">
            <a:off x="7428105" y="1395778"/>
            <a:ext cx="321197" cy="214132"/>
          </a:xfrm>
          <a:prstGeom prst="straightConnector1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FDA1AF1F-54C0-37F5-7FEF-530D302B901C}"/>
              </a:ext>
            </a:extLst>
          </p:cNvPr>
          <p:cNvCxnSpPr>
            <a:cxnSpLocks/>
          </p:cNvCxnSpPr>
          <p:nvPr/>
        </p:nvCxnSpPr>
        <p:spPr>
          <a:xfrm flipH="1" flipV="1">
            <a:off x="7373125" y="1345138"/>
            <a:ext cx="358814" cy="54980"/>
          </a:xfrm>
          <a:prstGeom prst="straightConnector1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7996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17A4A2-31F3-2798-B51D-50E98C2DBE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D4EA326-4A64-776B-8F4A-0D172B8504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179552"/>
            <a:ext cx="7196709" cy="1072753"/>
          </a:xfrm>
        </p:spPr>
        <p:txBody>
          <a:bodyPr/>
          <a:lstStyle/>
          <a:p>
            <a:r>
              <a:rPr lang="en-US" dirty="0"/>
              <a:t>Objectives &amp; exam format </a:t>
            </a:r>
            <a:endParaRPr lang="en-US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965CD1CD-584A-E86F-AE6F-318C415690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OBJECTIVES &amp; EXAM FORMAT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C4536E9-E0A3-CBC1-99C2-53F646AA93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ChE-701 / Section EDCH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2BC61CB-8E84-E190-EB4A-A753D25764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38033EF-B0EF-3B5A-E098-32D86620CD86}"/>
              </a:ext>
            </a:extLst>
          </p:cNvPr>
          <p:cNvSpPr/>
          <p:nvPr/>
        </p:nvSpPr>
        <p:spPr>
          <a:xfrm>
            <a:off x="1042416" y="707162"/>
            <a:ext cx="1288408" cy="852195"/>
          </a:xfrm>
          <a:prstGeom prst="rect">
            <a:avLst/>
          </a:prstGeom>
          <a:noFill/>
        </p:spPr>
        <p:txBody>
          <a:bodyPr wrap="square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0613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413C3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Objectives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413C3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C42E59F-ECAF-69D1-C3CA-D45623595FC8}"/>
              </a:ext>
            </a:extLst>
          </p:cNvPr>
          <p:cNvSpPr txBox="1"/>
          <p:nvPr/>
        </p:nvSpPr>
        <p:spPr>
          <a:xfrm>
            <a:off x="2214987" y="979370"/>
            <a:ext cx="457648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– </a:t>
            </a:r>
            <a:r>
              <a:rPr lang="en-US" sz="1400" dirty="0">
                <a:solidFill>
                  <a:srgbClr val="413C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functioning principles of a solar cell</a:t>
            </a:r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02B2BE7-CEF5-9AAF-334F-0B8EA342DB6E}"/>
              </a:ext>
            </a:extLst>
          </p:cNvPr>
          <p:cNvSpPr txBox="1"/>
          <p:nvPr/>
        </p:nvSpPr>
        <p:spPr>
          <a:xfrm>
            <a:off x="2236693" y="1251578"/>
            <a:ext cx="515918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– </a:t>
            </a:r>
            <a:r>
              <a:rPr lang="en-US" sz="1400" dirty="0">
                <a:solidFill>
                  <a:srgbClr val="413C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basic understanding of the experimental methods and results</a:t>
            </a:r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9CF8FC3-0ECC-48B6-0CC2-7CA1845AA59F}"/>
              </a:ext>
            </a:extLst>
          </p:cNvPr>
          <p:cNvSpPr txBox="1"/>
          <p:nvPr/>
        </p:nvSpPr>
        <p:spPr>
          <a:xfrm>
            <a:off x="2234453" y="1553495"/>
            <a:ext cx="56365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– </a:t>
            </a:r>
            <a:r>
              <a:rPr lang="en-US" sz="1400" dirty="0">
                <a:solidFill>
                  <a:srgbClr val="413C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understanding of how to simulate a periodic system at the quantum mechanical and classical level</a:t>
            </a:r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86DE22C-D7C4-614B-EBCF-B5D0D516F3B0}"/>
              </a:ext>
            </a:extLst>
          </p:cNvPr>
          <p:cNvSpPr txBox="1"/>
          <p:nvPr/>
        </p:nvSpPr>
        <p:spPr>
          <a:xfrm>
            <a:off x="2234453" y="2062721"/>
            <a:ext cx="56365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– </a:t>
            </a:r>
            <a:r>
              <a:rPr lang="en-US" sz="1400" dirty="0">
                <a:solidFill>
                  <a:srgbClr val="413C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designing computational strategies to break down the complexity of a real solar cell device into realistic and affordable simulations</a:t>
            </a:r>
            <a:endParaRPr lang="en-GB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83DF8D9-4D30-DE38-A8C7-D2B8B5B977D2}"/>
              </a:ext>
            </a:extLst>
          </p:cNvPr>
          <p:cNvSpPr/>
          <p:nvPr/>
        </p:nvSpPr>
        <p:spPr>
          <a:xfrm>
            <a:off x="1042416" y="2663208"/>
            <a:ext cx="1702228" cy="852195"/>
          </a:xfrm>
          <a:prstGeom prst="rect">
            <a:avLst/>
          </a:prstGeom>
          <a:noFill/>
        </p:spPr>
        <p:txBody>
          <a:bodyPr wrap="square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0613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413C3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Exam format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413C3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68342D9-9509-E5D7-A7B1-D370A14160A4}"/>
              </a:ext>
            </a:extLst>
          </p:cNvPr>
          <p:cNvSpPr txBox="1"/>
          <p:nvPr/>
        </p:nvSpPr>
        <p:spPr>
          <a:xfrm>
            <a:off x="2479814" y="2935416"/>
            <a:ext cx="5041573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– </a:t>
            </a:r>
            <a:r>
              <a:rPr lang="en-US" sz="1400" dirty="0">
                <a:solidFill>
                  <a:srgbClr val="413C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assigned project + final presentation (10 min) followed by discussion (~10 min: 5 min about the presentation, 5 min about the course) </a:t>
            </a:r>
            <a:endParaRPr lang="en-GB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BDD7BC7-01B1-BC7A-2922-344E0F7A6A21}"/>
              </a:ext>
            </a:extLst>
          </p:cNvPr>
          <p:cNvSpPr txBox="1"/>
          <p:nvPr/>
        </p:nvSpPr>
        <p:spPr>
          <a:xfrm>
            <a:off x="2479814" y="3787611"/>
            <a:ext cx="5317587" cy="7155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The project can be decided together. We will have some proposals according to our ongoing/completed research, but we can find something related to your interests. </a:t>
            </a:r>
          </a:p>
        </p:txBody>
      </p:sp>
    </p:spTree>
    <p:extLst>
      <p:ext uri="{BB962C8B-B14F-4D97-AF65-F5344CB8AC3E}">
        <p14:creationId xmlns:p14="http://schemas.microsoft.com/office/powerpoint/2010/main" val="1455426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B2EE06-3D99-5406-36B1-39AB494303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2F039C9D-A41A-4571-32FF-2AC3F8B18F70}"/>
              </a:ext>
            </a:extLst>
          </p:cNvPr>
          <p:cNvSpPr/>
          <p:nvPr/>
        </p:nvSpPr>
        <p:spPr>
          <a:xfrm>
            <a:off x="6752762" y="2891463"/>
            <a:ext cx="1598751" cy="600435"/>
          </a:xfrm>
          <a:prstGeom prst="rect">
            <a:avLst/>
          </a:prstGeom>
          <a:ln>
            <a:solidFill>
              <a:srgbClr val="B61F1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19DED72A-A3DF-17E0-8C90-D81E47564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197598"/>
            <a:ext cx="6835762" cy="519301"/>
          </a:xfrm>
        </p:spPr>
        <p:txBody>
          <a:bodyPr>
            <a:normAutofit fontScale="90000"/>
          </a:bodyPr>
          <a:lstStyle/>
          <a:p>
            <a:r>
              <a:rPr lang="en-US">
                <a:latin typeface="Franklin Gothic Demi Cond"/>
                <a:cs typeface="Arial"/>
              </a:rPr>
              <a:t>Charge diffusion, trapping and recombination</a:t>
            </a:r>
            <a:endParaRPr lang="en-US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4BBE108-9BA8-C586-D078-37B0B015E9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ChE-701 / Section EDCH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8BC560F-5767-2864-AE08-95E68ED0A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1397D13-51A3-3D97-00E1-032AB3B70E24}"/>
              </a:ext>
            </a:extLst>
          </p:cNvPr>
          <p:cNvSpPr txBox="1"/>
          <p:nvPr/>
        </p:nvSpPr>
        <p:spPr>
          <a:xfrm>
            <a:off x="527409" y="716183"/>
            <a:ext cx="5862802" cy="303929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>
                <a:cs typeface="Arial"/>
              </a:rPr>
              <a:t>Charge diffusion</a:t>
            </a:r>
          </a:p>
          <a:p>
            <a:r>
              <a:rPr lang="en-US">
                <a:cs typeface="Arial"/>
              </a:rPr>
              <a:t>Free charges in the perovskite active layer are subject of random (diffusive) motion. During this motion, several processes can occur:</a:t>
            </a:r>
          </a:p>
          <a:p>
            <a:pPr marL="285750" indent="-285750">
              <a:buFont typeface="Arial"/>
              <a:buChar char="•"/>
            </a:pPr>
            <a:r>
              <a:rPr lang="en-US" b="1">
                <a:cs typeface="Arial"/>
              </a:rPr>
              <a:t>Trapping of the charge</a:t>
            </a:r>
          </a:p>
          <a:p>
            <a:pPr marL="628650" lvl="1" indent="-285750">
              <a:buFont typeface="Courier New"/>
              <a:buChar char="o"/>
            </a:pPr>
            <a:r>
              <a:rPr lang="en-US">
                <a:cs typeface="Arial"/>
              </a:rPr>
              <a:t>Due to the imperfections in the material there can be states within the perovskite band gap or interface states</a:t>
            </a:r>
          </a:p>
          <a:p>
            <a:pPr marL="628650" lvl="1" indent="-285750">
              <a:buFont typeface="Courier New"/>
              <a:buChar char="o"/>
            </a:pPr>
            <a:r>
              <a:rPr lang="en-US">
                <a:cs typeface="Arial"/>
              </a:rPr>
              <a:t>Depends on the electron/hole capture probability and electron/hole excitation probability (</a:t>
            </a:r>
            <a:r>
              <a:rPr lang="en-US" err="1">
                <a:cs typeface="Arial"/>
              </a:rPr>
              <a:t>detrapping</a:t>
            </a:r>
            <a:r>
              <a:rPr lang="en-US">
                <a:cs typeface="Arial"/>
              </a:rPr>
              <a:t>)</a:t>
            </a:r>
          </a:p>
          <a:p>
            <a:pPr marL="628650" lvl="1" indent="-285750">
              <a:buFont typeface="Courier New"/>
              <a:buChar char="o"/>
            </a:pPr>
            <a:r>
              <a:rPr lang="en-US">
                <a:cs typeface="Arial"/>
              </a:rPr>
              <a:t>Linear dependence with charge density (until the holes are filled)</a:t>
            </a:r>
          </a:p>
          <a:p>
            <a:pPr lvl="1"/>
            <a:r>
              <a:rPr lang="en-US">
                <a:cs typeface="Arial"/>
              </a:rPr>
              <a:t>    </a:t>
            </a:r>
            <a:r>
              <a:rPr lang="en-US" sz="1400">
                <a:cs typeface="Arial"/>
              </a:rPr>
              <a:t>- more charges higher probability to be close to the trap state</a:t>
            </a:r>
            <a:endParaRPr lang="en-US"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 sz="1400" b="1">
                <a:cs typeface="Arial"/>
              </a:rPr>
              <a:t>Radiative recombination (exciton annihilation)</a:t>
            </a:r>
          </a:p>
          <a:p>
            <a:pPr marL="628650" lvl="1" indent="-285750">
              <a:buFont typeface="Courier New"/>
              <a:buChar char="o"/>
            </a:pPr>
            <a:r>
              <a:rPr lang="en-US" sz="1400">
                <a:cs typeface="Arial"/>
              </a:rPr>
              <a:t>When hole and electron meats -&gt; create bound exciton -&gt; possible to decay radiatively to the ground state or detach again</a:t>
            </a:r>
          </a:p>
          <a:p>
            <a:pPr marL="628650" lvl="1" indent="-285750">
              <a:buFont typeface="Courier New"/>
              <a:buChar char="o"/>
            </a:pPr>
            <a:r>
              <a:rPr lang="en-US" sz="1400">
                <a:cs typeface="Arial"/>
              </a:rPr>
              <a:t>Quadratic dependence with charge density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266A189-1757-56AB-6251-172BF9094F96}"/>
              </a:ext>
            </a:extLst>
          </p:cNvPr>
          <p:cNvSpPr/>
          <p:nvPr/>
        </p:nvSpPr>
        <p:spPr>
          <a:xfrm>
            <a:off x="6788931" y="1321647"/>
            <a:ext cx="1562581" cy="5787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9DC203F-76D9-03C6-9B29-6F568268EA57}"/>
              </a:ext>
            </a:extLst>
          </p:cNvPr>
          <p:cNvSpPr/>
          <p:nvPr/>
        </p:nvSpPr>
        <p:spPr>
          <a:xfrm>
            <a:off x="7552632" y="1660738"/>
            <a:ext cx="455753" cy="1454069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A7439A9A-775D-D446-344D-6F3705555BDD}"/>
              </a:ext>
            </a:extLst>
          </p:cNvPr>
          <p:cNvSpPr/>
          <p:nvPr/>
        </p:nvSpPr>
        <p:spPr>
          <a:xfrm>
            <a:off x="7687645" y="2868769"/>
            <a:ext cx="159151" cy="14468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44D09D94-F5A3-C4DD-4177-70980D8937A6}"/>
              </a:ext>
            </a:extLst>
          </p:cNvPr>
          <p:cNvSpPr/>
          <p:nvPr/>
        </p:nvSpPr>
        <p:spPr>
          <a:xfrm>
            <a:off x="7705691" y="1731939"/>
            <a:ext cx="159151" cy="14468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28D6D69-7C20-2A3B-0820-5AF4765FA8C2}"/>
              </a:ext>
            </a:extLst>
          </p:cNvPr>
          <p:cNvSpPr txBox="1"/>
          <p:nvPr/>
        </p:nvSpPr>
        <p:spPr>
          <a:xfrm>
            <a:off x="7615303" y="2789195"/>
            <a:ext cx="305284" cy="30731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>
                <a:cs typeface="Arial"/>
              </a:rPr>
              <a:t>+</a:t>
            </a:r>
            <a:endParaRPr lang="en-US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FDDFFF6-4558-2173-949E-ECA020EE13C2}"/>
              </a:ext>
            </a:extLst>
          </p:cNvPr>
          <p:cNvSpPr txBox="1"/>
          <p:nvPr/>
        </p:nvSpPr>
        <p:spPr>
          <a:xfrm>
            <a:off x="7633348" y="1601721"/>
            <a:ext cx="232943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600" b="1">
                <a:solidFill>
                  <a:schemeClr val="bg1"/>
                </a:solidFill>
                <a:cs typeface="Arial"/>
              </a:rPr>
              <a:t>-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8BC7438D-6F09-66A9-0AE7-EF1B4C7E23A5}"/>
              </a:ext>
            </a:extLst>
          </p:cNvPr>
          <p:cNvSpPr txBox="1"/>
          <p:nvPr/>
        </p:nvSpPr>
        <p:spPr>
          <a:xfrm>
            <a:off x="6974507" y="3117094"/>
            <a:ext cx="571500" cy="30008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chemeClr val="bg1"/>
                </a:solidFill>
                <a:cs typeface="Arial"/>
              </a:rPr>
              <a:t>VB</a:t>
            </a:r>
            <a:endParaRPr lang="en-US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9645C719-E4BD-5C11-0F34-25BA2906A1BB}"/>
              </a:ext>
            </a:extLst>
          </p:cNvPr>
          <p:cNvSpPr txBox="1"/>
          <p:nvPr/>
        </p:nvSpPr>
        <p:spPr>
          <a:xfrm>
            <a:off x="6855027" y="1532199"/>
            <a:ext cx="529390" cy="30008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chemeClr val="accent1"/>
                </a:solidFill>
                <a:cs typeface="Arial"/>
              </a:rPr>
              <a:t>CB</a:t>
            </a:r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8BEC46F-D74B-809C-61C0-259C5F902C10}"/>
              </a:ext>
            </a:extLst>
          </p:cNvPr>
          <p:cNvSpPr txBox="1"/>
          <p:nvPr/>
        </p:nvSpPr>
        <p:spPr>
          <a:xfrm>
            <a:off x="8012804" y="1922614"/>
            <a:ext cx="788069" cy="2616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100">
                <a:cs typeface="Arial"/>
              </a:rPr>
              <a:t>Exciton</a:t>
            </a:r>
            <a:endParaRPr lang="en-US"/>
          </a:p>
        </p:txBody>
      </p:sp>
      <p:sp>
        <p:nvSpPr>
          <p:cNvPr id="20" name="Lightning Bolt 19">
            <a:extLst>
              <a:ext uri="{FF2B5EF4-FFF2-40B4-BE49-F238E27FC236}">
                <a16:creationId xmlns:a16="http://schemas.microsoft.com/office/drawing/2014/main" id="{D68A1EF0-8C0D-7089-6934-84034ED7FAFB}"/>
              </a:ext>
            </a:extLst>
          </p:cNvPr>
          <p:cNvSpPr/>
          <p:nvPr/>
        </p:nvSpPr>
        <p:spPr>
          <a:xfrm>
            <a:off x="7862564" y="2480366"/>
            <a:ext cx="455767" cy="187636"/>
          </a:xfrm>
          <a:prstGeom prst="lightningBol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67D63696-2287-9997-2FE8-5EDC0FBF02AA}"/>
              </a:ext>
            </a:extLst>
          </p:cNvPr>
          <p:cNvCxnSpPr/>
          <p:nvPr/>
        </p:nvCxnSpPr>
        <p:spPr>
          <a:xfrm flipH="1" flipV="1">
            <a:off x="7773236" y="1920559"/>
            <a:ext cx="15609" cy="936790"/>
          </a:xfrm>
          <a:prstGeom prst="straightConnector1">
            <a:avLst/>
          </a:prstGeom>
          <a:ln w="28575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7A4681A7-9D3D-E11D-BDCD-37317351B4E9}"/>
              </a:ext>
            </a:extLst>
          </p:cNvPr>
          <p:cNvSpPr txBox="1"/>
          <p:nvPr/>
        </p:nvSpPr>
        <p:spPr>
          <a:xfrm>
            <a:off x="8151166" y="2235433"/>
            <a:ext cx="962526" cy="43088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100">
                <a:cs typeface="Arial"/>
              </a:rPr>
              <a:t>Radiative  deexcitation</a:t>
            </a:r>
            <a:endParaRPr lang="en-US"/>
          </a:p>
        </p:txBody>
      </p:sp>
      <p:sp>
        <p:nvSpPr>
          <p:cNvPr id="6" name="Espace réservé de la date 2">
            <a:extLst>
              <a:ext uri="{FF2B5EF4-FFF2-40B4-BE49-F238E27FC236}">
                <a16:creationId xmlns:a16="http://schemas.microsoft.com/office/drawing/2014/main" id="{CC013BFB-DDAB-8543-9FC0-E4FF94F025C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16200000">
            <a:off x="-1221413" y="2778452"/>
            <a:ext cx="3341052" cy="911524"/>
          </a:xfrm>
        </p:spPr>
        <p:txBody>
          <a:bodyPr/>
          <a:lstStyle/>
          <a:p>
            <a:r>
              <a:rPr lang="en-US"/>
              <a:t>CHARGE DYNAMICS</a:t>
            </a:r>
          </a:p>
        </p:txBody>
      </p:sp>
    </p:spTree>
    <p:extLst>
      <p:ext uri="{BB962C8B-B14F-4D97-AF65-F5344CB8AC3E}">
        <p14:creationId xmlns:p14="http://schemas.microsoft.com/office/powerpoint/2010/main" val="905851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0" grpId="0" animBg="1"/>
      <p:bldP spid="3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3AD563-887C-6035-03DA-CB35E47776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FAF7AA01-0C58-B398-82AA-20B978B30F51}"/>
              </a:ext>
            </a:extLst>
          </p:cNvPr>
          <p:cNvSpPr/>
          <p:nvPr/>
        </p:nvSpPr>
        <p:spPr>
          <a:xfrm>
            <a:off x="6752762" y="2891463"/>
            <a:ext cx="1598751" cy="600435"/>
          </a:xfrm>
          <a:prstGeom prst="rect">
            <a:avLst/>
          </a:prstGeom>
          <a:ln>
            <a:solidFill>
              <a:srgbClr val="B61F1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8A6EA6C-9B39-3FAE-64B2-EA59B6CDE6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197598"/>
            <a:ext cx="6835762" cy="519301"/>
          </a:xfrm>
        </p:spPr>
        <p:txBody>
          <a:bodyPr>
            <a:normAutofit fontScale="90000"/>
          </a:bodyPr>
          <a:lstStyle/>
          <a:p>
            <a:r>
              <a:rPr lang="en-US">
                <a:latin typeface="Franklin Gothic Demi Cond"/>
                <a:cs typeface="Arial"/>
              </a:rPr>
              <a:t>Charge diffusion, trapping and recombination</a:t>
            </a:r>
            <a:endParaRPr lang="en-US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93D5547-2F6D-D6F7-8D5B-829E3F7A55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ChE-701 / Section EDCH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F41541F-9253-8D65-3C21-9183E848D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82B6F3E-A7F4-DB01-96C1-AC750A640163}"/>
              </a:ext>
            </a:extLst>
          </p:cNvPr>
          <p:cNvSpPr txBox="1"/>
          <p:nvPr/>
        </p:nvSpPr>
        <p:spPr>
          <a:xfrm>
            <a:off x="527409" y="716183"/>
            <a:ext cx="5862802" cy="368562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>
                <a:cs typeface="Arial"/>
              </a:rPr>
              <a:t>Charge diffusion</a:t>
            </a:r>
          </a:p>
          <a:p>
            <a:r>
              <a:rPr lang="en-US">
                <a:cs typeface="Arial"/>
              </a:rPr>
              <a:t>Free charges in the perovskite active layer are subject of random (diffusive) motion. During this motion, several processes can occur:</a:t>
            </a:r>
          </a:p>
          <a:p>
            <a:pPr marL="285750" indent="-285750">
              <a:buFont typeface="Arial"/>
              <a:buChar char="•"/>
            </a:pPr>
            <a:r>
              <a:rPr lang="en-US" b="1">
                <a:cs typeface="Arial"/>
              </a:rPr>
              <a:t>Trapping of the charge</a:t>
            </a:r>
          </a:p>
          <a:p>
            <a:pPr marL="628650" lvl="1" indent="-285750">
              <a:buFont typeface="Courier New"/>
              <a:buChar char="o"/>
            </a:pPr>
            <a:r>
              <a:rPr lang="en-US">
                <a:cs typeface="Arial"/>
              </a:rPr>
              <a:t>Due to the imperfections in the material there can be states within the perovskite band gap or interface states</a:t>
            </a:r>
          </a:p>
          <a:p>
            <a:pPr marL="628650" lvl="1" indent="-285750">
              <a:buFont typeface="Courier New"/>
              <a:buChar char="o"/>
            </a:pPr>
            <a:r>
              <a:rPr lang="en-US">
                <a:cs typeface="Arial"/>
              </a:rPr>
              <a:t>Depends on the electron/hole capture probability and electron/hole excitation probability (</a:t>
            </a:r>
            <a:r>
              <a:rPr lang="en-US" err="1">
                <a:cs typeface="Arial"/>
              </a:rPr>
              <a:t>detrapping</a:t>
            </a:r>
            <a:r>
              <a:rPr lang="en-US">
                <a:cs typeface="Arial"/>
              </a:rPr>
              <a:t>)</a:t>
            </a:r>
          </a:p>
          <a:p>
            <a:pPr marL="628650" lvl="1" indent="-285750">
              <a:buFont typeface="Courier New"/>
              <a:buChar char="o"/>
            </a:pPr>
            <a:r>
              <a:rPr lang="en-US">
                <a:cs typeface="Arial"/>
              </a:rPr>
              <a:t>Linear dependence with charge density (until the holes are filled)</a:t>
            </a:r>
          </a:p>
          <a:p>
            <a:pPr lvl="1"/>
            <a:r>
              <a:rPr lang="en-US">
                <a:cs typeface="Arial"/>
              </a:rPr>
              <a:t>    </a:t>
            </a:r>
            <a:r>
              <a:rPr lang="en-US" sz="1400">
                <a:cs typeface="Arial"/>
              </a:rPr>
              <a:t>- more charges higher probability to be close to the trap state</a:t>
            </a:r>
            <a:endParaRPr lang="en-US"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 sz="1400" b="1">
                <a:cs typeface="Arial"/>
              </a:rPr>
              <a:t>Radiative recombination (exciton annihilation)</a:t>
            </a:r>
          </a:p>
          <a:p>
            <a:pPr marL="628650" lvl="1" indent="-285750">
              <a:buFont typeface="Courier New"/>
              <a:buChar char="o"/>
            </a:pPr>
            <a:r>
              <a:rPr lang="en-US" sz="1400">
                <a:cs typeface="Arial"/>
              </a:rPr>
              <a:t>When hole and electron meats -&gt; create bound exciton -&gt; possible to decay radiatively to the ground state or detach again</a:t>
            </a:r>
          </a:p>
          <a:p>
            <a:pPr marL="628650" lvl="1" indent="-285750">
              <a:buFont typeface="Courier New"/>
              <a:buChar char="o"/>
            </a:pPr>
            <a:r>
              <a:rPr lang="en-US" sz="1400">
                <a:cs typeface="Arial"/>
              </a:rPr>
              <a:t>Quadratic dependence with charge density</a:t>
            </a:r>
          </a:p>
          <a:p>
            <a:pPr marL="285750" indent="-285750">
              <a:buFont typeface="Arial"/>
              <a:buChar char="•"/>
            </a:pPr>
            <a:r>
              <a:rPr lang="en-US" sz="1400" b="1">
                <a:cs typeface="Arial"/>
              </a:rPr>
              <a:t>Auger recombination</a:t>
            </a:r>
          </a:p>
          <a:p>
            <a:pPr marL="628650" lvl="1" indent="-285750">
              <a:buFont typeface="Courier New"/>
              <a:buChar char="o"/>
            </a:pPr>
            <a:r>
              <a:rPr lang="en-US" sz="1400">
                <a:cs typeface="Arial"/>
              </a:rPr>
              <a:t>Three particle process – only at high charge density</a:t>
            </a:r>
          </a:p>
          <a:p>
            <a:pPr marL="285750" indent="-285750">
              <a:buFont typeface="Arial"/>
              <a:buChar char="•"/>
            </a:pPr>
            <a:endParaRPr lang="en-US" sz="1400" b="1">
              <a:cs typeface="Arial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572B0B2-26B2-55CB-1C0E-C40E1F443A2F}"/>
              </a:ext>
            </a:extLst>
          </p:cNvPr>
          <p:cNvSpPr/>
          <p:nvPr/>
        </p:nvSpPr>
        <p:spPr>
          <a:xfrm>
            <a:off x="6788931" y="1321647"/>
            <a:ext cx="1562581" cy="5787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481D0A8F-A634-03D5-8C01-C409B0309396}"/>
              </a:ext>
            </a:extLst>
          </p:cNvPr>
          <p:cNvSpPr/>
          <p:nvPr/>
        </p:nvSpPr>
        <p:spPr>
          <a:xfrm>
            <a:off x="7374823" y="2910880"/>
            <a:ext cx="159151" cy="14468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C350D9C8-0CCB-777B-3D46-506769933436}"/>
              </a:ext>
            </a:extLst>
          </p:cNvPr>
          <p:cNvSpPr/>
          <p:nvPr/>
        </p:nvSpPr>
        <p:spPr>
          <a:xfrm>
            <a:off x="7819991" y="1701860"/>
            <a:ext cx="159151" cy="14468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9F40D91-7CC9-6505-84B6-F81DF66FD85A}"/>
              </a:ext>
            </a:extLst>
          </p:cNvPr>
          <p:cNvSpPr txBox="1"/>
          <p:nvPr/>
        </p:nvSpPr>
        <p:spPr>
          <a:xfrm>
            <a:off x="7302481" y="2831305"/>
            <a:ext cx="305284" cy="30731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>
                <a:cs typeface="Arial"/>
              </a:rPr>
              <a:t>+</a:t>
            </a:r>
            <a:endParaRPr lang="en-US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40E9AD5-794B-8203-D580-3C48B02869AD}"/>
              </a:ext>
            </a:extLst>
          </p:cNvPr>
          <p:cNvSpPr txBox="1"/>
          <p:nvPr/>
        </p:nvSpPr>
        <p:spPr>
          <a:xfrm>
            <a:off x="7747648" y="1571642"/>
            <a:ext cx="232943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600" b="1">
                <a:solidFill>
                  <a:schemeClr val="bg1"/>
                </a:solidFill>
                <a:cs typeface="Arial"/>
              </a:rPr>
              <a:t>-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B741D49E-384D-0CF3-46E1-5FE2C2B97CAE}"/>
              </a:ext>
            </a:extLst>
          </p:cNvPr>
          <p:cNvSpPr txBox="1"/>
          <p:nvPr/>
        </p:nvSpPr>
        <p:spPr>
          <a:xfrm>
            <a:off x="6974507" y="3117094"/>
            <a:ext cx="571500" cy="30008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chemeClr val="bg1"/>
                </a:solidFill>
                <a:cs typeface="Arial"/>
              </a:rPr>
              <a:t>VB</a:t>
            </a:r>
            <a:endParaRPr lang="en-US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CA06A8BB-22F7-600C-7803-9C4E72CCEFDF}"/>
              </a:ext>
            </a:extLst>
          </p:cNvPr>
          <p:cNvSpPr txBox="1"/>
          <p:nvPr/>
        </p:nvSpPr>
        <p:spPr>
          <a:xfrm>
            <a:off x="6855027" y="1532199"/>
            <a:ext cx="529390" cy="30008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chemeClr val="accent1"/>
                </a:solidFill>
                <a:cs typeface="Arial"/>
              </a:rPr>
              <a:t>CB</a:t>
            </a:r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53076F5-9839-6F70-068F-4930104C241E}"/>
              </a:ext>
            </a:extLst>
          </p:cNvPr>
          <p:cNvSpPr/>
          <p:nvPr/>
        </p:nvSpPr>
        <p:spPr>
          <a:xfrm>
            <a:off x="7356774" y="1725922"/>
            <a:ext cx="159151" cy="14468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2123A89-9E28-F20E-C9BE-14D3207AEA52}"/>
              </a:ext>
            </a:extLst>
          </p:cNvPr>
          <p:cNvSpPr txBox="1"/>
          <p:nvPr/>
        </p:nvSpPr>
        <p:spPr>
          <a:xfrm>
            <a:off x="7284431" y="1595704"/>
            <a:ext cx="232943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600" b="1">
                <a:solidFill>
                  <a:schemeClr val="bg1"/>
                </a:solidFill>
                <a:cs typeface="Arial"/>
              </a:rPr>
              <a:t>-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8785A93-AF07-20C1-2E5A-A75A2B510A61}"/>
              </a:ext>
            </a:extLst>
          </p:cNvPr>
          <p:cNvCxnSpPr/>
          <p:nvPr/>
        </p:nvCxnSpPr>
        <p:spPr>
          <a:xfrm flipH="1" flipV="1">
            <a:off x="7442368" y="1914543"/>
            <a:ext cx="15609" cy="936790"/>
          </a:xfrm>
          <a:prstGeom prst="straightConnector1">
            <a:avLst/>
          </a:prstGeom>
          <a:ln w="28575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C267498D-E6AA-F763-78B6-E59520E7714A}"/>
              </a:ext>
            </a:extLst>
          </p:cNvPr>
          <p:cNvCxnSpPr/>
          <p:nvPr/>
        </p:nvCxnSpPr>
        <p:spPr>
          <a:xfrm>
            <a:off x="7857025" y="982429"/>
            <a:ext cx="20486" cy="669425"/>
          </a:xfrm>
          <a:prstGeom prst="straightConnector1">
            <a:avLst/>
          </a:prstGeom>
          <a:ln w="28575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2DEDCE6E-FD45-6969-3396-CE3556A63162}"/>
              </a:ext>
            </a:extLst>
          </p:cNvPr>
          <p:cNvCxnSpPr/>
          <p:nvPr/>
        </p:nvCxnSpPr>
        <p:spPr>
          <a:xfrm flipV="1">
            <a:off x="7535993" y="1451380"/>
            <a:ext cx="261187" cy="881026"/>
          </a:xfrm>
          <a:prstGeom prst="straightConnector1">
            <a:avLst/>
          </a:prstGeom>
          <a:ln>
            <a:solidFill>
              <a:srgbClr val="070707"/>
            </a:solidFill>
            <a:prstDash val="dash"/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>
            <a:extLst>
              <a:ext uri="{FF2B5EF4-FFF2-40B4-BE49-F238E27FC236}">
                <a16:creationId xmlns:a16="http://schemas.microsoft.com/office/drawing/2014/main" id="{ED108A36-3A99-6491-2858-A4C44545BDBE}"/>
              </a:ext>
            </a:extLst>
          </p:cNvPr>
          <p:cNvSpPr/>
          <p:nvPr/>
        </p:nvSpPr>
        <p:spPr>
          <a:xfrm>
            <a:off x="7789911" y="799491"/>
            <a:ext cx="159151" cy="14468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13213EF-EDF4-9DF3-98D1-E50326800795}"/>
              </a:ext>
            </a:extLst>
          </p:cNvPr>
          <p:cNvSpPr txBox="1"/>
          <p:nvPr/>
        </p:nvSpPr>
        <p:spPr>
          <a:xfrm>
            <a:off x="7717568" y="669273"/>
            <a:ext cx="232943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600" b="1">
                <a:solidFill>
                  <a:schemeClr val="bg1"/>
                </a:solidFill>
                <a:cs typeface="Arial"/>
              </a:rPr>
              <a:t>-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6425DCC5-6694-3A81-2721-77204250FA6C}"/>
              </a:ext>
            </a:extLst>
          </p:cNvPr>
          <p:cNvCxnSpPr>
            <a:cxnSpLocks/>
          </p:cNvCxnSpPr>
          <p:nvPr/>
        </p:nvCxnSpPr>
        <p:spPr>
          <a:xfrm>
            <a:off x="7981161" y="876584"/>
            <a:ext cx="291265" cy="845506"/>
          </a:xfrm>
          <a:prstGeom prst="straightConnector1">
            <a:avLst/>
          </a:prstGeom>
          <a:ln>
            <a:solidFill>
              <a:srgbClr val="070707"/>
            </a:solidFill>
            <a:prstDash val="dash"/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888331CD-C6F6-8E17-3F6B-3BFFF3E93DF5}"/>
              </a:ext>
            </a:extLst>
          </p:cNvPr>
          <p:cNvSpPr txBox="1"/>
          <p:nvPr/>
        </p:nvSpPr>
        <p:spPr>
          <a:xfrm>
            <a:off x="7561619" y="2385827"/>
            <a:ext cx="1070810" cy="43088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100">
                <a:cs typeface="Arial"/>
              </a:rPr>
              <a:t>Non-radiative recombination</a:t>
            </a:r>
            <a:endParaRPr lang="en-US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70968F33-B363-DD3C-1E24-E94625BA65B4}"/>
              </a:ext>
            </a:extLst>
          </p:cNvPr>
          <p:cNvSpPr txBox="1"/>
          <p:nvPr/>
        </p:nvSpPr>
        <p:spPr>
          <a:xfrm>
            <a:off x="7611751" y="1912585"/>
            <a:ext cx="1636294" cy="43088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100">
                <a:cs typeface="Arial"/>
              </a:rPr>
              <a:t>Energy is used to excite another electron</a:t>
            </a:r>
            <a:endParaRPr lang="en-US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C3864700-49F9-CC60-12E8-1B17818A0CB4}"/>
              </a:ext>
            </a:extLst>
          </p:cNvPr>
          <p:cNvSpPr txBox="1"/>
          <p:nvPr/>
        </p:nvSpPr>
        <p:spPr>
          <a:xfrm>
            <a:off x="7788215" y="236185"/>
            <a:ext cx="1636294" cy="6001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100">
                <a:cs typeface="Arial"/>
              </a:rPr>
              <a:t>Relaxation by interaction with phonons</a:t>
            </a:r>
          </a:p>
        </p:txBody>
      </p:sp>
      <p:sp>
        <p:nvSpPr>
          <p:cNvPr id="8" name="Espace réservé de la date 2">
            <a:extLst>
              <a:ext uri="{FF2B5EF4-FFF2-40B4-BE49-F238E27FC236}">
                <a16:creationId xmlns:a16="http://schemas.microsoft.com/office/drawing/2014/main" id="{7E6C9A77-87F2-C4FA-8A75-716FAFDC0A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16200000">
            <a:off x="-1221413" y="2778452"/>
            <a:ext cx="3341052" cy="911524"/>
          </a:xfrm>
        </p:spPr>
        <p:txBody>
          <a:bodyPr/>
          <a:lstStyle/>
          <a:p>
            <a:r>
              <a:rPr lang="en-US"/>
              <a:t>CHARGE DYNAMICS</a:t>
            </a:r>
          </a:p>
        </p:txBody>
      </p:sp>
    </p:spTree>
    <p:extLst>
      <p:ext uri="{BB962C8B-B14F-4D97-AF65-F5344CB8AC3E}">
        <p14:creationId xmlns:p14="http://schemas.microsoft.com/office/powerpoint/2010/main" val="2866475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6A33DC-9243-2794-D109-CCF795849D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D472E32D-5519-AEB4-749D-395BDBE94003}"/>
              </a:ext>
            </a:extLst>
          </p:cNvPr>
          <p:cNvSpPr/>
          <p:nvPr/>
        </p:nvSpPr>
        <p:spPr>
          <a:xfrm>
            <a:off x="7119725" y="2909510"/>
            <a:ext cx="834746" cy="582388"/>
          </a:xfrm>
          <a:prstGeom prst="rect">
            <a:avLst/>
          </a:prstGeom>
          <a:ln>
            <a:solidFill>
              <a:srgbClr val="B61F1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D5FC2E2-29BC-DF95-015F-B6623D950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197598"/>
            <a:ext cx="6835762" cy="519301"/>
          </a:xfrm>
        </p:spPr>
        <p:txBody>
          <a:bodyPr>
            <a:normAutofit fontScale="90000"/>
          </a:bodyPr>
          <a:lstStyle/>
          <a:p>
            <a:r>
              <a:rPr lang="en-US">
                <a:latin typeface="Franklin Gothic Demi Cond"/>
                <a:cs typeface="Arial"/>
              </a:rPr>
              <a:t>Charge diffusion, trapping and recombination</a:t>
            </a:r>
            <a:endParaRPr lang="en-US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20CBD21-6020-54DC-87BE-9EDDDD6D7F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ChE-701 / Section EDCH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FB16CCE-86C9-BEF0-1B3B-799AC6B0D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AF6181A-32F1-538F-3DC7-ED6A7A0D1208}"/>
              </a:ext>
            </a:extLst>
          </p:cNvPr>
          <p:cNvSpPr txBox="1"/>
          <p:nvPr/>
        </p:nvSpPr>
        <p:spPr>
          <a:xfrm>
            <a:off x="527409" y="716183"/>
            <a:ext cx="5862802" cy="411651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>
                <a:cs typeface="Arial"/>
              </a:rPr>
              <a:t>Charge diffusion</a:t>
            </a:r>
          </a:p>
          <a:p>
            <a:r>
              <a:rPr lang="en-US">
                <a:cs typeface="Arial"/>
              </a:rPr>
              <a:t>Free charges in the perovskite active layer are subject of random (diffusive) motion. During this motion, several processes can occur:</a:t>
            </a:r>
          </a:p>
          <a:p>
            <a:pPr marL="285750" indent="-285750">
              <a:buFont typeface="Arial"/>
              <a:buChar char="•"/>
            </a:pPr>
            <a:r>
              <a:rPr lang="en-US" b="1">
                <a:cs typeface="Arial"/>
              </a:rPr>
              <a:t>Trapping of the charge</a:t>
            </a:r>
          </a:p>
          <a:p>
            <a:pPr marL="628650" lvl="1" indent="-285750">
              <a:buFont typeface="Courier New"/>
              <a:buChar char="o"/>
            </a:pPr>
            <a:r>
              <a:rPr lang="en-US">
                <a:cs typeface="Arial"/>
              </a:rPr>
              <a:t>Due to the imperfections in the material there can be states within the perovskite band gap or interface states</a:t>
            </a:r>
          </a:p>
          <a:p>
            <a:pPr marL="628650" lvl="1" indent="-285750">
              <a:buFont typeface="Courier New"/>
              <a:buChar char="o"/>
            </a:pPr>
            <a:r>
              <a:rPr lang="en-US">
                <a:cs typeface="Arial"/>
              </a:rPr>
              <a:t>Depends on the electron/hole capture probability and electron/hole excitation probability (</a:t>
            </a:r>
            <a:r>
              <a:rPr lang="en-US" err="1">
                <a:cs typeface="Arial"/>
              </a:rPr>
              <a:t>detrapping</a:t>
            </a:r>
            <a:r>
              <a:rPr lang="en-US">
                <a:cs typeface="Arial"/>
              </a:rPr>
              <a:t>)</a:t>
            </a:r>
          </a:p>
          <a:p>
            <a:pPr marL="628650" lvl="1" indent="-285750">
              <a:buFont typeface="Courier New"/>
              <a:buChar char="o"/>
            </a:pPr>
            <a:r>
              <a:rPr lang="en-US">
                <a:cs typeface="Arial"/>
              </a:rPr>
              <a:t>Linear dependence with charge density (until the holes are filled)</a:t>
            </a:r>
          </a:p>
          <a:p>
            <a:pPr lvl="1"/>
            <a:r>
              <a:rPr lang="en-US">
                <a:cs typeface="Arial"/>
              </a:rPr>
              <a:t>    </a:t>
            </a:r>
            <a:r>
              <a:rPr lang="en-US" sz="1400">
                <a:cs typeface="Arial"/>
              </a:rPr>
              <a:t>- more charges higher probability to be close to the trap state</a:t>
            </a:r>
            <a:endParaRPr lang="en-US"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 sz="1400" b="1">
                <a:cs typeface="Arial"/>
              </a:rPr>
              <a:t>Radiative recombination (exciton annihilation)</a:t>
            </a:r>
          </a:p>
          <a:p>
            <a:pPr marL="628650" lvl="1" indent="-285750">
              <a:buFont typeface="Courier New"/>
              <a:buChar char="o"/>
            </a:pPr>
            <a:r>
              <a:rPr lang="en-US" sz="1400">
                <a:cs typeface="Arial"/>
              </a:rPr>
              <a:t>When hole and electron meats -&gt; create bound exciton -&gt; possible to decay radiatively to the ground state or detach again</a:t>
            </a:r>
          </a:p>
          <a:p>
            <a:pPr marL="628650" lvl="1" indent="-285750">
              <a:buFont typeface="Courier New"/>
              <a:buChar char="o"/>
            </a:pPr>
            <a:r>
              <a:rPr lang="en-US" sz="1400">
                <a:cs typeface="Arial"/>
              </a:rPr>
              <a:t>Quadratic dependence with charge density</a:t>
            </a:r>
          </a:p>
          <a:p>
            <a:pPr marL="285750" indent="-285750">
              <a:buFont typeface="Arial"/>
              <a:buChar char="•"/>
            </a:pPr>
            <a:r>
              <a:rPr lang="en-US" sz="1400" b="1">
                <a:cs typeface="Arial"/>
              </a:rPr>
              <a:t>Auger recombination</a:t>
            </a:r>
          </a:p>
          <a:p>
            <a:pPr marL="628650" lvl="1" indent="-285750">
              <a:buFont typeface="Courier New"/>
              <a:buChar char="o"/>
            </a:pPr>
            <a:r>
              <a:rPr lang="en-US" sz="1400">
                <a:cs typeface="Arial"/>
              </a:rPr>
              <a:t>Three particle process – only at high charge density</a:t>
            </a:r>
          </a:p>
          <a:p>
            <a:pPr marL="285750" indent="-285750">
              <a:buFont typeface="Arial"/>
              <a:buChar char="•"/>
            </a:pPr>
            <a:r>
              <a:rPr lang="en-US" sz="1400" b="1">
                <a:cs typeface="Arial"/>
              </a:rPr>
              <a:t>Charge extraction at the interface</a:t>
            </a:r>
          </a:p>
          <a:p>
            <a:pPr marL="628650" lvl="1" indent="-285750">
              <a:buFont typeface="Courier New"/>
              <a:buChar char="o"/>
            </a:pPr>
            <a:r>
              <a:rPr lang="en-US" sz="1400">
                <a:cs typeface="Arial"/>
              </a:rPr>
              <a:t>Charge can be extracted after diffusion to the interface</a:t>
            </a:r>
            <a:endParaRPr lang="en-US">
              <a:cs typeface="Arial"/>
            </a:endParaRPr>
          </a:p>
          <a:p>
            <a:pPr marL="628650" lvl="1" indent="-285750">
              <a:buFont typeface="Courier New"/>
              <a:buChar char="o"/>
            </a:pPr>
            <a:r>
              <a:rPr lang="en-US" sz="1400">
                <a:cs typeface="Arial"/>
              </a:rPr>
              <a:t>Charge hopping x tunneling through interface </a:t>
            </a:r>
            <a:endParaRPr lang="en-US">
              <a:cs typeface="Arial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6232FEC-8EF6-A7B5-3AFC-09D713D0AD19}"/>
              </a:ext>
            </a:extLst>
          </p:cNvPr>
          <p:cNvSpPr/>
          <p:nvPr/>
        </p:nvSpPr>
        <p:spPr>
          <a:xfrm>
            <a:off x="7119800" y="1285554"/>
            <a:ext cx="834670" cy="58474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57A11915-0EDD-BAE9-DCD2-AB2855BE92DE}"/>
              </a:ext>
            </a:extLst>
          </p:cNvPr>
          <p:cNvSpPr/>
          <p:nvPr/>
        </p:nvSpPr>
        <p:spPr>
          <a:xfrm>
            <a:off x="7164270" y="2940959"/>
            <a:ext cx="159151" cy="14468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FA8795E-510A-EC27-3117-02733893C7AE}"/>
              </a:ext>
            </a:extLst>
          </p:cNvPr>
          <p:cNvSpPr txBox="1"/>
          <p:nvPr/>
        </p:nvSpPr>
        <p:spPr>
          <a:xfrm>
            <a:off x="7091928" y="2861384"/>
            <a:ext cx="305284" cy="30731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>
                <a:cs typeface="Arial"/>
              </a:rPr>
              <a:t>+</a:t>
            </a:r>
            <a:endParaRPr lang="en-US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675E4A48-5169-7BFE-3D63-49177AA0D409}"/>
              </a:ext>
            </a:extLst>
          </p:cNvPr>
          <p:cNvSpPr txBox="1"/>
          <p:nvPr/>
        </p:nvSpPr>
        <p:spPr>
          <a:xfrm>
            <a:off x="7281312" y="3135141"/>
            <a:ext cx="571500" cy="30008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chemeClr val="bg1"/>
                </a:solidFill>
                <a:cs typeface="Arial"/>
              </a:rPr>
              <a:t>VB</a:t>
            </a:r>
            <a:endParaRPr lang="en-US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C07B7DBD-14F9-5AC9-C2BD-9412D7F7C2CF}"/>
              </a:ext>
            </a:extLst>
          </p:cNvPr>
          <p:cNvSpPr txBox="1"/>
          <p:nvPr/>
        </p:nvSpPr>
        <p:spPr>
          <a:xfrm>
            <a:off x="7300195" y="1297583"/>
            <a:ext cx="529390" cy="30008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chemeClr val="accent1"/>
                </a:solidFill>
                <a:cs typeface="Arial"/>
              </a:rPr>
              <a:t>CB</a:t>
            </a:r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4E767C2-DED4-4875-2259-29D79D6BB584}"/>
              </a:ext>
            </a:extLst>
          </p:cNvPr>
          <p:cNvSpPr/>
          <p:nvPr/>
        </p:nvSpPr>
        <p:spPr>
          <a:xfrm>
            <a:off x="7735769" y="1689827"/>
            <a:ext cx="159151" cy="14468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33D30FB-DF9D-3922-B9CD-08FD7FDC043E}"/>
              </a:ext>
            </a:extLst>
          </p:cNvPr>
          <p:cNvSpPr txBox="1"/>
          <p:nvPr/>
        </p:nvSpPr>
        <p:spPr>
          <a:xfrm>
            <a:off x="7663426" y="1559609"/>
            <a:ext cx="232943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600" b="1">
                <a:solidFill>
                  <a:schemeClr val="bg1"/>
                </a:solidFill>
                <a:cs typeface="Arial"/>
              </a:rPr>
              <a:t>-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38906B32-27F8-6745-D5BD-110382F1E758}"/>
              </a:ext>
            </a:extLst>
          </p:cNvPr>
          <p:cNvSpPr/>
          <p:nvPr/>
        </p:nvSpPr>
        <p:spPr>
          <a:xfrm>
            <a:off x="6524161" y="2729035"/>
            <a:ext cx="521925" cy="762862"/>
          </a:xfrm>
          <a:prstGeom prst="rect">
            <a:avLst/>
          </a:prstGeom>
          <a:solidFill>
            <a:schemeClr val="accent4"/>
          </a:solidFill>
          <a:ln>
            <a:solidFill>
              <a:srgbClr val="00677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8359BCF8-361C-88FA-9CF6-9249C6604081}"/>
              </a:ext>
            </a:extLst>
          </p:cNvPr>
          <p:cNvSpPr txBox="1"/>
          <p:nvPr/>
        </p:nvSpPr>
        <p:spPr>
          <a:xfrm>
            <a:off x="6547385" y="3165219"/>
            <a:ext cx="571500" cy="30008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chemeClr val="bg1"/>
                </a:solidFill>
                <a:cs typeface="Arial"/>
              </a:rPr>
              <a:t>VB</a:t>
            </a:r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4E445357-5A45-1B96-E263-F086331AC10A}"/>
              </a:ext>
            </a:extLst>
          </p:cNvPr>
          <p:cNvSpPr/>
          <p:nvPr/>
        </p:nvSpPr>
        <p:spPr>
          <a:xfrm>
            <a:off x="8022092" y="3132091"/>
            <a:ext cx="521925" cy="341758"/>
          </a:xfrm>
          <a:prstGeom prst="rect">
            <a:avLst/>
          </a:prstGeom>
          <a:solidFill>
            <a:schemeClr val="accent5"/>
          </a:solidFill>
          <a:ln>
            <a:solidFill>
              <a:srgbClr val="B61F1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DC5DBFC2-0F61-740B-B802-D7104B713244}"/>
              </a:ext>
            </a:extLst>
          </p:cNvPr>
          <p:cNvSpPr txBox="1"/>
          <p:nvPr/>
        </p:nvSpPr>
        <p:spPr>
          <a:xfrm>
            <a:off x="8063363" y="3183265"/>
            <a:ext cx="571500" cy="30008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chemeClr val="bg1"/>
                </a:solidFill>
                <a:cs typeface="Arial"/>
              </a:rPr>
              <a:t>VB</a:t>
            </a:r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0E108E30-9CD6-15DB-11CF-A6F2897C06D2}"/>
              </a:ext>
            </a:extLst>
          </p:cNvPr>
          <p:cNvSpPr/>
          <p:nvPr/>
        </p:nvSpPr>
        <p:spPr>
          <a:xfrm>
            <a:off x="6530176" y="1279229"/>
            <a:ext cx="521925" cy="305662"/>
          </a:xfrm>
          <a:prstGeom prst="rect">
            <a:avLst/>
          </a:prstGeom>
          <a:noFill/>
          <a:ln>
            <a:solidFill>
              <a:srgbClr val="00677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674C5C02-E718-663D-A46A-1A1E1C70CD9B}"/>
              </a:ext>
            </a:extLst>
          </p:cNvPr>
          <p:cNvSpPr txBox="1"/>
          <p:nvPr/>
        </p:nvSpPr>
        <p:spPr>
          <a:xfrm>
            <a:off x="6530173" y="1261487"/>
            <a:ext cx="529390" cy="30008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00677B"/>
                </a:solidFill>
                <a:cs typeface="Arial"/>
              </a:rPr>
              <a:t>VB</a:t>
            </a:r>
            <a:endParaRPr lang="en-US">
              <a:solidFill>
                <a:srgbClr val="00677B"/>
              </a:solidFill>
              <a:cs typeface="Arial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1638FA45-D6B8-1324-9900-67EBCFDF07EE}"/>
              </a:ext>
            </a:extLst>
          </p:cNvPr>
          <p:cNvSpPr/>
          <p:nvPr/>
        </p:nvSpPr>
        <p:spPr>
          <a:xfrm>
            <a:off x="8058186" y="1285244"/>
            <a:ext cx="485831" cy="720752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DC80EF6C-3C06-7365-77DA-5B8AC614E8D8}"/>
              </a:ext>
            </a:extLst>
          </p:cNvPr>
          <p:cNvSpPr txBox="1"/>
          <p:nvPr/>
        </p:nvSpPr>
        <p:spPr>
          <a:xfrm>
            <a:off x="8064199" y="1261487"/>
            <a:ext cx="529390" cy="30008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chemeClr val="accent5"/>
                </a:solidFill>
                <a:cs typeface="Arial"/>
              </a:rPr>
              <a:t>CB</a:t>
            </a:r>
            <a:endParaRPr lang="en-US">
              <a:solidFill>
                <a:schemeClr val="accent5"/>
              </a:solidFill>
              <a:cs typeface="Arial"/>
            </a:endParaRPr>
          </a:p>
        </p:txBody>
      </p: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55AE803C-76F0-BD18-8D6E-E8804DB2F13E}"/>
              </a:ext>
            </a:extLst>
          </p:cNvPr>
          <p:cNvCxnSpPr/>
          <p:nvPr/>
        </p:nvCxnSpPr>
        <p:spPr>
          <a:xfrm>
            <a:off x="7912554" y="1748517"/>
            <a:ext cx="272142" cy="74839"/>
          </a:xfrm>
          <a:prstGeom prst="straightConnector1">
            <a:avLst/>
          </a:prstGeom>
          <a:ln w="28575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5F4545DA-6F5D-D36E-90F7-A9AC470CA397}"/>
              </a:ext>
            </a:extLst>
          </p:cNvPr>
          <p:cNvCxnSpPr>
            <a:cxnSpLocks/>
          </p:cNvCxnSpPr>
          <p:nvPr/>
        </p:nvCxnSpPr>
        <p:spPr>
          <a:xfrm flipH="1" flipV="1">
            <a:off x="6873254" y="2852054"/>
            <a:ext cx="251231" cy="111651"/>
          </a:xfrm>
          <a:prstGeom prst="straightConnector1">
            <a:avLst/>
          </a:prstGeom>
          <a:ln w="28575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7558D91D-7C8E-BB2E-2921-69DA32FD838E}"/>
              </a:ext>
            </a:extLst>
          </p:cNvPr>
          <p:cNvCxnSpPr>
            <a:cxnSpLocks/>
          </p:cNvCxnSpPr>
          <p:nvPr/>
        </p:nvCxnSpPr>
        <p:spPr>
          <a:xfrm flipH="1" flipV="1">
            <a:off x="8686952" y="988091"/>
            <a:ext cx="16614" cy="2734532"/>
          </a:xfrm>
          <a:prstGeom prst="straightConnector1">
            <a:avLst/>
          </a:prstGeom>
          <a:ln w="28575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>
            <a:extLst>
              <a:ext uri="{FF2B5EF4-FFF2-40B4-BE49-F238E27FC236}">
                <a16:creationId xmlns:a16="http://schemas.microsoft.com/office/drawing/2014/main" id="{29026BCA-734D-5A76-5F3E-522438D87156}"/>
              </a:ext>
            </a:extLst>
          </p:cNvPr>
          <p:cNvSpPr txBox="1"/>
          <p:nvPr/>
        </p:nvSpPr>
        <p:spPr>
          <a:xfrm>
            <a:off x="8022057" y="2354322"/>
            <a:ext cx="836194" cy="30008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>
                <a:cs typeface="Arial"/>
              </a:rPr>
              <a:t>energy</a:t>
            </a:r>
            <a:endParaRPr lang="en-US"/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862C5CDD-00A8-9F7A-B4E0-068918F2B52F}"/>
              </a:ext>
            </a:extLst>
          </p:cNvPr>
          <p:cNvSpPr txBox="1"/>
          <p:nvPr/>
        </p:nvSpPr>
        <p:spPr>
          <a:xfrm>
            <a:off x="7390398" y="838342"/>
            <a:ext cx="511342" cy="30008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1">
                <a:cs typeface="Arial"/>
              </a:rPr>
              <a:t>AL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49F58364-CC1B-A91B-8755-62C530EDD4AC}"/>
              </a:ext>
            </a:extLst>
          </p:cNvPr>
          <p:cNvSpPr txBox="1"/>
          <p:nvPr/>
        </p:nvSpPr>
        <p:spPr>
          <a:xfrm>
            <a:off x="8076197" y="838341"/>
            <a:ext cx="511342" cy="30008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1">
                <a:cs typeface="Arial"/>
              </a:rPr>
              <a:t>ETL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5BEA79EF-933B-6DD8-5927-1AC923CA7588}"/>
              </a:ext>
            </a:extLst>
          </p:cNvPr>
          <p:cNvSpPr txBox="1"/>
          <p:nvPr/>
        </p:nvSpPr>
        <p:spPr>
          <a:xfrm>
            <a:off x="6554203" y="838341"/>
            <a:ext cx="535405" cy="30008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1">
                <a:cs typeface="Arial"/>
              </a:rPr>
              <a:t>HTL</a:t>
            </a:r>
          </a:p>
        </p:txBody>
      </p:sp>
      <p:sp>
        <p:nvSpPr>
          <p:cNvPr id="8" name="Espace réservé de la date 2">
            <a:extLst>
              <a:ext uri="{FF2B5EF4-FFF2-40B4-BE49-F238E27FC236}">
                <a16:creationId xmlns:a16="http://schemas.microsoft.com/office/drawing/2014/main" id="{AD67FCD1-CE14-15DD-9947-35E322FEE5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16200000">
            <a:off x="-1221413" y="2778452"/>
            <a:ext cx="3341052" cy="911524"/>
          </a:xfrm>
        </p:spPr>
        <p:txBody>
          <a:bodyPr/>
          <a:lstStyle/>
          <a:p>
            <a:r>
              <a:rPr lang="en-US"/>
              <a:t>CHARGE DYNAMICS</a:t>
            </a:r>
          </a:p>
        </p:txBody>
      </p:sp>
    </p:spTree>
    <p:extLst>
      <p:ext uri="{BB962C8B-B14F-4D97-AF65-F5344CB8AC3E}">
        <p14:creationId xmlns:p14="http://schemas.microsoft.com/office/powerpoint/2010/main" val="1469597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DEAFDA-B992-8B72-4E81-984D5F6E78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B3BB0C0-CF34-FB9E-B1DC-8107492BE5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197598"/>
            <a:ext cx="6835762" cy="519301"/>
          </a:xfrm>
        </p:spPr>
        <p:txBody>
          <a:bodyPr>
            <a:normAutofit/>
          </a:bodyPr>
          <a:lstStyle/>
          <a:p>
            <a:r>
              <a:rPr lang="en-US">
                <a:latin typeface="Franklin Gothic Demi Cond"/>
                <a:cs typeface="Arial"/>
              </a:rPr>
              <a:t>Charge density evolution</a:t>
            </a:r>
            <a:endParaRPr lang="en-US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3A1684B-1543-F079-068F-C3B5B6F65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ChE-701 / Section EDCH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B3B2FA7-67CF-BB94-DF37-1564A192C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7" name="Picture 6" descr="A group of black symbols&#10;&#10;AI-generated content may be incorrect.">
            <a:extLst>
              <a:ext uri="{FF2B5EF4-FFF2-40B4-BE49-F238E27FC236}">
                <a16:creationId xmlns:a16="http://schemas.microsoft.com/office/drawing/2014/main" id="{515F9803-C166-8CB1-361A-F0D448D158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521" y="1026286"/>
            <a:ext cx="8434137" cy="528201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0122AE5-C50F-6D8C-BAB0-DF72F30B09FC}"/>
              </a:ext>
            </a:extLst>
          </p:cNvPr>
          <p:cNvCxnSpPr/>
          <p:nvPr/>
        </p:nvCxnSpPr>
        <p:spPr>
          <a:xfrm flipH="1">
            <a:off x="648703" y="929365"/>
            <a:ext cx="273574" cy="271355"/>
          </a:xfrm>
          <a:prstGeom prst="straightConnector1">
            <a:avLst/>
          </a:prstGeom>
          <a:ln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E4E417CA-AF5B-D220-DE60-CB40B290A4B6}"/>
              </a:ext>
            </a:extLst>
          </p:cNvPr>
          <p:cNvSpPr txBox="1"/>
          <p:nvPr/>
        </p:nvSpPr>
        <p:spPr>
          <a:xfrm>
            <a:off x="456971" y="647263"/>
            <a:ext cx="1215188" cy="2616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100">
                <a:cs typeface="Arial"/>
              </a:rPr>
              <a:t>Charge density</a:t>
            </a:r>
            <a:endParaRPr lang="en-US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28CD56A6-EA12-1F30-95E8-0821FC26DABE}"/>
              </a:ext>
            </a:extLst>
          </p:cNvPr>
          <p:cNvCxnSpPr>
            <a:cxnSpLocks/>
          </p:cNvCxnSpPr>
          <p:nvPr/>
        </p:nvCxnSpPr>
        <p:spPr>
          <a:xfrm flipV="1">
            <a:off x="693677" y="1405256"/>
            <a:ext cx="773171" cy="366318"/>
          </a:xfrm>
          <a:prstGeom prst="straightConnector1">
            <a:avLst/>
          </a:prstGeom>
          <a:ln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33A96EB4-CEF5-FF91-9EC4-CADA17DEA626}"/>
              </a:ext>
            </a:extLst>
          </p:cNvPr>
          <p:cNvSpPr txBox="1"/>
          <p:nvPr/>
        </p:nvSpPr>
        <p:spPr>
          <a:xfrm>
            <a:off x="198291" y="1796278"/>
            <a:ext cx="1636293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100">
                <a:cs typeface="Arial"/>
              </a:rPr>
              <a:t>Charge generation </a:t>
            </a:r>
          </a:p>
          <a:p>
            <a:r>
              <a:rPr lang="en-US" sz="1100">
                <a:cs typeface="Arial"/>
              </a:rPr>
              <a:t>Dependent on exciton binding energy </a:t>
            </a:r>
            <a:r>
              <a:rPr lang="en-US" sz="1100" i="1">
                <a:cs typeface="Arial"/>
              </a:rPr>
              <a:t>k</a:t>
            </a:r>
            <a:r>
              <a:rPr lang="en-US" sz="1100" i="1" baseline="-25000">
                <a:cs typeface="Arial"/>
              </a:rPr>
              <a:t>ex</a:t>
            </a:r>
            <a:r>
              <a:rPr lang="en-US" sz="1100">
                <a:cs typeface="Arial"/>
              </a:rPr>
              <a:t> and light intensity </a:t>
            </a:r>
            <a:r>
              <a:rPr lang="en-US" sz="1100" i="1">
                <a:cs typeface="Arial"/>
              </a:rPr>
              <a:t>I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8FB61AD-D276-FC6D-2D10-AE7CE6C047A8}"/>
              </a:ext>
            </a:extLst>
          </p:cNvPr>
          <p:cNvCxnSpPr>
            <a:cxnSpLocks/>
          </p:cNvCxnSpPr>
          <p:nvPr/>
        </p:nvCxnSpPr>
        <p:spPr>
          <a:xfrm flipH="1">
            <a:off x="2345152" y="845140"/>
            <a:ext cx="159278" cy="361594"/>
          </a:xfrm>
          <a:prstGeom prst="straightConnector1">
            <a:avLst/>
          </a:prstGeom>
          <a:ln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F8EF41C4-E9DC-8B1E-7A1E-94876A173D04}"/>
              </a:ext>
            </a:extLst>
          </p:cNvPr>
          <p:cNvSpPr txBox="1"/>
          <p:nvPr/>
        </p:nvSpPr>
        <p:spPr>
          <a:xfrm>
            <a:off x="1834585" y="647262"/>
            <a:ext cx="1985208" cy="2616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100">
                <a:cs typeface="Arial"/>
              </a:rPr>
              <a:t>Charge diffusion constant</a:t>
            </a:r>
            <a:endParaRPr lang="en-US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9F58616C-98D3-CA07-59E7-888BA9404111}"/>
              </a:ext>
            </a:extLst>
          </p:cNvPr>
          <p:cNvCxnSpPr>
            <a:cxnSpLocks/>
          </p:cNvCxnSpPr>
          <p:nvPr/>
        </p:nvCxnSpPr>
        <p:spPr>
          <a:xfrm flipH="1">
            <a:off x="3530263" y="863190"/>
            <a:ext cx="327718" cy="397686"/>
          </a:xfrm>
          <a:prstGeom prst="straightConnector1">
            <a:avLst/>
          </a:prstGeom>
          <a:ln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09CFEA6D-9BC7-C1BA-13F1-7D28CE5580F7}"/>
              </a:ext>
            </a:extLst>
          </p:cNvPr>
          <p:cNvSpPr txBox="1"/>
          <p:nvPr/>
        </p:nvSpPr>
        <p:spPr>
          <a:xfrm>
            <a:off x="3693463" y="647261"/>
            <a:ext cx="1985208" cy="2616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100">
                <a:cs typeface="Arial"/>
              </a:rPr>
              <a:t>Charge trapping rate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CD3A3D4A-A5C0-1CC8-48CB-CC61EFD2BB05}"/>
              </a:ext>
            </a:extLst>
          </p:cNvPr>
          <p:cNvCxnSpPr>
            <a:cxnSpLocks/>
          </p:cNvCxnSpPr>
          <p:nvPr/>
        </p:nvCxnSpPr>
        <p:spPr>
          <a:xfrm flipV="1">
            <a:off x="3629381" y="1405255"/>
            <a:ext cx="773171" cy="366318"/>
          </a:xfrm>
          <a:prstGeom prst="straightConnector1">
            <a:avLst/>
          </a:prstGeom>
          <a:ln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227131FE-53A4-3F14-0580-FE6F18E9A27B}"/>
              </a:ext>
            </a:extLst>
          </p:cNvPr>
          <p:cNvSpPr txBox="1"/>
          <p:nvPr/>
        </p:nvSpPr>
        <p:spPr>
          <a:xfrm>
            <a:off x="3001647" y="1730102"/>
            <a:ext cx="1004634" cy="2616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100">
                <a:cs typeface="Arial"/>
              </a:rPr>
              <a:t>Trap density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C2F27463-09F2-FD27-C6DE-FA4187B7887E}"/>
              </a:ext>
            </a:extLst>
          </p:cNvPr>
          <p:cNvCxnSpPr>
            <a:cxnSpLocks/>
          </p:cNvCxnSpPr>
          <p:nvPr/>
        </p:nvCxnSpPr>
        <p:spPr>
          <a:xfrm flipV="1">
            <a:off x="4742301" y="1417285"/>
            <a:ext cx="328003" cy="336240"/>
          </a:xfrm>
          <a:prstGeom prst="straightConnector1">
            <a:avLst/>
          </a:prstGeom>
          <a:ln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DBF10C28-80F7-F150-D92C-9E0AB3E9E7EA}"/>
              </a:ext>
            </a:extLst>
          </p:cNvPr>
          <p:cNvSpPr txBox="1"/>
          <p:nvPr/>
        </p:nvSpPr>
        <p:spPr>
          <a:xfrm>
            <a:off x="4216836" y="1772212"/>
            <a:ext cx="1894970" cy="2616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100">
                <a:cs typeface="Arial"/>
              </a:rPr>
              <a:t>Charge density in the traps</a:t>
            </a:r>
            <a:endParaRPr lang="en-US"/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BE7534DA-135B-D731-C9CC-59F7F875596E}"/>
              </a:ext>
            </a:extLst>
          </p:cNvPr>
          <p:cNvCxnSpPr>
            <a:cxnSpLocks/>
          </p:cNvCxnSpPr>
          <p:nvPr/>
        </p:nvCxnSpPr>
        <p:spPr>
          <a:xfrm flipH="1">
            <a:off x="5756104" y="917329"/>
            <a:ext cx="129196" cy="295419"/>
          </a:xfrm>
          <a:prstGeom prst="straightConnector1">
            <a:avLst/>
          </a:prstGeom>
          <a:ln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26B436DB-6F6D-CE09-266F-89F6BC208BD1}"/>
              </a:ext>
            </a:extLst>
          </p:cNvPr>
          <p:cNvSpPr txBox="1"/>
          <p:nvPr/>
        </p:nvSpPr>
        <p:spPr>
          <a:xfrm>
            <a:off x="5257566" y="647259"/>
            <a:ext cx="1221202" cy="2616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100" err="1">
                <a:cs typeface="Arial"/>
              </a:rPr>
              <a:t>Detrapping</a:t>
            </a:r>
            <a:r>
              <a:rPr lang="en-US" sz="1100">
                <a:cs typeface="Arial"/>
              </a:rPr>
              <a:t> rate</a:t>
            </a:r>
            <a:endParaRPr lang="en-US"/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6ECA18FB-9F72-FC00-4424-D8314C376C95}"/>
              </a:ext>
            </a:extLst>
          </p:cNvPr>
          <p:cNvCxnSpPr>
            <a:cxnSpLocks/>
          </p:cNvCxnSpPr>
          <p:nvPr/>
        </p:nvCxnSpPr>
        <p:spPr>
          <a:xfrm flipH="1" flipV="1">
            <a:off x="6610345" y="1435332"/>
            <a:ext cx="38960" cy="336240"/>
          </a:xfrm>
          <a:prstGeom prst="straightConnector1">
            <a:avLst/>
          </a:prstGeom>
          <a:ln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B38110D9-03C2-D6F0-6370-AD71AFDEE4C5}"/>
              </a:ext>
            </a:extLst>
          </p:cNvPr>
          <p:cNvSpPr txBox="1"/>
          <p:nvPr/>
        </p:nvSpPr>
        <p:spPr>
          <a:xfrm>
            <a:off x="6268220" y="1772212"/>
            <a:ext cx="2189743" cy="2616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100">
                <a:cs typeface="Arial"/>
              </a:rPr>
              <a:t>Rate of radiative recombination</a:t>
            </a:r>
            <a:endParaRPr lang="en-US"/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6E0AD3CF-440E-C551-FBAC-C976C6F12C60}"/>
              </a:ext>
            </a:extLst>
          </p:cNvPr>
          <p:cNvCxnSpPr>
            <a:cxnSpLocks/>
          </p:cNvCxnSpPr>
          <p:nvPr/>
        </p:nvCxnSpPr>
        <p:spPr>
          <a:xfrm>
            <a:off x="7665972" y="911314"/>
            <a:ext cx="45261" cy="223228"/>
          </a:xfrm>
          <a:prstGeom prst="straightConnector1">
            <a:avLst/>
          </a:prstGeom>
          <a:ln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1D5041B8-7A2C-CFDC-2B6E-25F7AAF292CA}"/>
              </a:ext>
            </a:extLst>
          </p:cNvPr>
          <p:cNvSpPr txBox="1"/>
          <p:nvPr/>
        </p:nvSpPr>
        <p:spPr>
          <a:xfrm>
            <a:off x="6581040" y="647258"/>
            <a:ext cx="2189743" cy="2616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100">
                <a:cs typeface="Arial"/>
              </a:rPr>
              <a:t>Rate of Auger recombination</a:t>
            </a:r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ABBD001-65DF-733F-4A0E-9D507C39234E}"/>
              </a:ext>
            </a:extLst>
          </p:cNvPr>
          <p:cNvSpPr txBox="1"/>
          <p:nvPr/>
        </p:nvSpPr>
        <p:spPr>
          <a:xfrm>
            <a:off x="619396" y="2734741"/>
            <a:ext cx="1215188" cy="2616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100" b="1">
                <a:cs typeface="Arial"/>
              </a:rPr>
              <a:t>Trap filling</a:t>
            </a:r>
            <a:endParaRPr lang="en-US" b="1">
              <a:cs typeface="Arial"/>
            </a:endParaRPr>
          </a:p>
        </p:txBody>
      </p:sp>
      <p:pic>
        <p:nvPicPr>
          <p:cNvPr id="32" name="Picture 31" descr="A mathematical equation with a number&#10;&#10;AI-generated content may be incorrect.">
            <a:extLst>
              <a:ext uri="{FF2B5EF4-FFF2-40B4-BE49-F238E27FC236}">
                <a16:creationId xmlns:a16="http://schemas.microsoft.com/office/drawing/2014/main" id="{069EBB10-3822-2A6F-BAE4-3D4470E638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5126" y="3053013"/>
            <a:ext cx="2906128" cy="559469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5A54800F-52BF-A8C7-6A95-E4A81D413B5D}"/>
              </a:ext>
            </a:extLst>
          </p:cNvPr>
          <p:cNvSpPr txBox="1"/>
          <p:nvPr/>
        </p:nvSpPr>
        <p:spPr>
          <a:xfrm>
            <a:off x="679553" y="3769456"/>
            <a:ext cx="1461835" cy="2616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100" b="1">
                <a:cs typeface="Arial"/>
              </a:rPr>
              <a:t>Charge extraction</a:t>
            </a:r>
            <a:endParaRPr lang="en-US" b="1">
              <a:cs typeface="Arial"/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9669C84D-5CAB-4700-F938-4881854B39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64318" y="3990975"/>
            <a:ext cx="2193758" cy="1150018"/>
          </a:xfrm>
          <a:prstGeom prst="rect">
            <a:avLst/>
          </a:prstGeom>
        </p:spPr>
      </p:pic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0E47FEAD-F237-A6F2-212A-8BA249F85E87}"/>
              </a:ext>
            </a:extLst>
          </p:cNvPr>
          <p:cNvCxnSpPr>
            <a:cxnSpLocks/>
          </p:cNvCxnSpPr>
          <p:nvPr/>
        </p:nvCxnSpPr>
        <p:spPr>
          <a:xfrm flipH="1" flipV="1">
            <a:off x="2784305" y="4371038"/>
            <a:ext cx="1133833" cy="294129"/>
          </a:xfrm>
          <a:prstGeom prst="straightConnector1">
            <a:avLst/>
          </a:prstGeom>
          <a:ln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654E3518-CB9D-8462-73DA-214AAB9E9D4A}"/>
              </a:ext>
            </a:extLst>
          </p:cNvPr>
          <p:cNvCxnSpPr>
            <a:cxnSpLocks/>
          </p:cNvCxnSpPr>
          <p:nvPr/>
        </p:nvCxnSpPr>
        <p:spPr>
          <a:xfrm flipH="1">
            <a:off x="2838447" y="4665167"/>
            <a:ext cx="1043596" cy="175101"/>
          </a:xfrm>
          <a:prstGeom prst="straightConnector1">
            <a:avLst/>
          </a:prstGeom>
          <a:ln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1DDBFC4C-7A95-128E-9106-86019599C8B4}"/>
              </a:ext>
            </a:extLst>
          </p:cNvPr>
          <p:cNvSpPr txBox="1"/>
          <p:nvPr/>
        </p:nvSpPr>
        <p:spPr>
          <a:xfrm>
            <a:off x="4006282" y="4473300"/>
            <a:ext cx="1798718" cy="43088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100">
                <a:cs typeface="Arial"/>
              </a:rPr>
              <a:t>Additional flux at the AL and ETL/HTL interface</a:t>
            </a:r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6A36DA6-16B3-C8B6-E32D-234F40E159F5}"/>
              </a:ext>
            </a:extLst>
          </p:cNvPr>
          <p:cNvSpPr txBox="1"/>
          <p:nvPr/>
        </p:nvSpPr>
        <p:spPr>
          <a:xfrm>
            <a:off x="4493294" y="2405169"/>
            <a:ext cx="4138861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>
                <a:cs typeface="Arial"/>
              </a:rPr>
              <a:t>We should separate dynamics of electrons and holes, e.g. for electrons:</a:t>
            </a:r>
          </a:p>
          <a:p>
            <a:pPr marL="628650" lvl="1" indent="-285750">
              <a:buFont typeface="Courier New"/>
              <a:buChar char="o"/>
            </a:pPr>
            <a:r>
              <a:rPr lang="en-US">
                <a:cs typeface="Arial"/>
              </a:rPr>
              <a:t>Radiative recombination </a:t>
            </a:r>
            <a:r>
              <a:rPr lang="en-US" i="1" err="1">
                <a:cs typeface="Arial"/>
              </a:rPr>
              <a:t>k</a:t>
            </a:r>
            <a:r>
              <a:rPr lang="en-US" i="1" baseline="-25000" err="1">
                <a:cs typeface="Arial"/>
              </a:rPr>
              <a:t>R</a:t>
            </a:r>
            <a:r>
              <a:rPr lang="en-US" i="1" err="1">
                <a:cs typeface="Arial"/>
              </a:rPr>
              <a:t>N</a:t>
            </a:r>
            <a:r>
              <a:rPr lang="en-US" i="1" baseline="-25000" err="1">
                <a:cs typeface="Arial"/>
              </a:rPr>
              <a:t>h</a:t>
            </a:r>
            <a:r>
              <a:rPr lang="en-US" i="1">
                <a:cs typeface="Arial"/>
              </a:rPr>
              <a:t>(</a:t>
            </a:r>
            <a:r>
              <a:rPr lang="en-US" i="1" err="1">
                <a:cs typeface="Arial"/>
              </a:rPr>
              <a:t>x,t</a:t>
            </a:r>
            <a:r>
              <a:rPr lang="en-US" i="1">
                <a:cs typeface="Arial"/>
              </a:rPr>
              <a:t>)N</a:t>
            </a:r>
            <a:r>
              <a:rPr lang="en-US" i="1" baseline="-25000">
                <a:cs typeface="Arial"/>
              </a:rPr>
              <a:t>e</a:t>
            </a:r>
            <a:r>
              <a:rPr lang="en-US" i="1">
                <a:cs typeface="Arial"/>
              </a:rPr>
              <a:t>(</a:t>
            </a:r>
            <a:r>
              <a:rPr lang="en-US" i="1" err="1">
                <a:cs typeface="Arial"/>
              </a:rPr>
              <a:t>x,t</a:t>
            </a:r>
            <a:r>
              <a:rPr lang="en-US" i="1">
                <a:cs typeface="Arial"/>
              </a:rPr>
              <a:t>)</a:t>
            </a:r>
          </a:p>
          <a:p>
            <a:pPr marL="628650" lvl="1" indent="-285750">
              <a:buFont typeface="Courier New"/>
              <a:buChar char="o"/>
            </a:pPr>
            <a:r>
              <a:rPr lang="en-US" sz="1400">
                <a:cs typeface="Arial"/>
              </a:rPr>
              <a:t>Auger recombination </a:t>
            </a:r>
            <a:r>
              <a:rPr lang="en-US" sz="1400" i="1" err="1">
                <a:cs typeface="Arial"/>
              </a:rPr>
              <a:t>k</a:t>
            </a:r>
            <a:r>
              <a:rPr lang="en-US" sz="900" i="1" baseline="-25000" err="1">
                <a:cs typeface="Arial"/>
              </a:rPr>
              <a:t>A</a:t>
            </a:r>
            <a:r>
              <a:rPr lang="en-US" sz="1400" i="1" err="1">
                <a:cs typeface="Arial"/>
              </a:rPr>
              <a:t>N</a:t>
            </a:r>
            <a:r>
              <a:rPr lang="en-US" sz="900" i="1" baseline="-25000" err="1">
                <a:cs typeface="Arial"/>
              </a:rPr>
              <a:t>h</a:t>
            </a:r>
            <a:r>
              <a:rPr lang="en-US" sz="1400" i="1">
                <a:cs typeface="Arial"/>
              </a:rPr>
              <a:t>(</a:t>
            </a:r>
            <a:r>
              <a:rPr lang="en-US" sz="1400" i="1" err="1">
                <a:cs typeface="Arial"/>
              </a:rPr>
              <a:t>x,t</a:t>
            </a:r>
            <a:r>
              <a:rPr lang="en-US" sz="1400" i="1">
                <a:cs typeface="Arial"/>
              </a:rPr>
              <a:t>)N</a:t>
            </a:r>
            <a:r>
              <a:rPr lang="en-US" sz="900" i="1" baseline="-25000">
                <a:cs typeface="Arial"/>
              </a:rPr>
              <a:t>e</a:t>
            </a:r>
            <a:r>
              <a:rPr lang="en-US" sz="1400" i="1" baseline="30000">
                <a:cs typeface="Arial"/>
              </a:rPr>
              <a:t>2</a:t>
            </a:r>
            <a:r>
              <a:rPr lang="en-US" sz="1400" i="1">
                <a:cs typeface="Arial"/>
              </a:rPr>
              <a:t>(</a:t>
            </a:r>
            <a:r>
              <a:rPr lang="en-US" sz="1400" i="1" err="1">
                <a:cs typeface="Arial"/>
              </a:rPr>
              <a:t>x,t</a:t>
            </a:r>
            <a:r>
              <a:rPr lang="en-US" sz="1400" i="1">
                <a:cs typeface="Arial"/>
              </a:rPr>
              <a:t>)</a:t>
            </a:r>
            <a:endParaRPr lang="en-US" i="1">
              <a:cs typeface="Arial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91CFC74-05B7-1557-70D1-48EF7F9B4754}"/>
              </a:ext>
            </a:extLst>
          </p:cNvPr>
          <p:cNvSpPr txBox="1"/>
          <p:nvPr/>
        </p:nvSpPr>
        <p:spPr>
          <a:xfrm>
            <a:off x="4493293" y="3596294"/>
            <a:ext cx="4138861" cy="5078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>
                <a:cs typeface="Arial"/>
              </a:rPr>
              <a:t>Very complex evolution of the charge density. How to investigate individual processes?</a:t>
            </a:r>
            <a:endParaRPr lang="en-US"/>
          </a:p>
        </p:txBody>
      </p:sp>
      <p:sp>
        <p:nvSpPr>
          <p:cNvPr id="6" name="Espace réservé de la date 2">
            <a:extLst>
              <a:ext uri="{FF2B5EF4-FFF2-40B4-BE49-F238E27FC236}">
                <a16:creationId xmlns:a16="http://schemas.microsoft.com/office/drawing/2014/main" id="{DDB996FC-906E-7647-D185-9E4828FA57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16200000">
            <a:off x="-1221413" y="2778452"/>
            <a:ext cx="3341052" cy="911524"/>
          </a:xfrm>
        </p:spPr>
        <p:txBody>
          <a:bodyPr/>
          <a:lstStyle/>
          <a:p>
            <a:r>
              <a:rPr lang="en-US"/>
              <a:t>CHARGE DYNAMICS</a:t>
            </a:r>
          </a:p>
        </p:txBody>
      </p:sp>
    </p:spTree>
    <p:extLst>
      <p:ext uri="{BB962C8B-B14F-4D97-AF65-F5344CB8AC3E}">
        <p14:creationId xmlns:p14="http://schemas.microsoft.com/office/powerpoint/2010/main" val="1454095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3" grpId="0"/>
      <p:bldP spid="37" grpId="0"/>
      <p:bldP spid="38" grpId="0"/>
      <p:bldP spid="3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37C53B-FCE5-8387-57A1-B17D25D96A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159D625-2BFC-AB3A-8852-C7A0DB3481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197598"/>
            <a:ext cx="6835762" cy="519301"/>
          </a:xfrm>
        </p:spPr>
        <p:txBody>
          <a:bodyPr>
            <a:normAutofit/>
          </a:bodyPr>
          <a:lstStyle/>
          <a:p>
            <a:r>
              <a:rPr lang="en-US">
                <a:latin typeface="Franklin Gothic Demi Cond"/>
                <a:cs typeface="Arial"/>
              </a:rPr>
              <a:t>Charge density evolution</a:t>
            </a:r>
            <a:endParaRPr lang="en-US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7FC1DFE-B46E-A2E1-80E1-94CD2D9433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ChE-701 / Section EDCH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E624E20-3579-1044-6D9F-1814ED22E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7" name="Picture 6" descr="A group of black symbols&#10;&#10;AI-generated content may be incorrect.">
            <a:extLst>
              <a:ext uri="{FF2B5EF4-FFF2-40B4-BE49-F238E27FC236}">
                <a16:creationId xmlns:a16="http://schemas.microsoft.com/office/drawing/2014/main" id="{3315369D-74C1-EDCD-9749-D918F3AF4F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521" y="1026286"/>
            <a:ext cx="8434137" cy="528201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C22A81B-4035-2496-51BE-793D4A7D251A}"/>
              </a:ext>
            </a:extLst>
          </p:cNvPr>
          <p:cNvCxnSpPr/>
          <p:nvPr/>
        </p:nvCxnSpPr>
        <p:spPr>
          <a:xfrm flipH="1">
            <a:off x="648703" y="929365"/>
            <a:ext cx="273574" cy="271355"/>
          </a:xfrm>
          <a:prstGeom prst="straightConnector1">
            <a:avLst/>
          </a:prstGeom>
          <a:ln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5A9162EC-2E8E-33CB-CB78-12132528F959}"/>
              </a:ext>
            </a:extLst>
          </p:cNvPr>
          <p:cNvSpPr txBox="1"/>
          <p:nvPr/>
        </p:nvSpPr>
        <p:spPr>
          <a:xfrm>
            <a:off x="456971" y="647263"/>
            <a:ext cx="1215188" cy="2616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100">
                <a:cs typeface="Arial"/>
              </a:rPr>
              <a:t>Charge density</a:t>
            </a:r>
            <a:endParaRPr lang="en-US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B7F2095-F8DD-8AA0-D909-F86AF851CB90}"/>
              </a:ext>
            </a:extLst>
          </p:cNvPr>
          <p:cNvCxnSpPr>
            <a:cxnSpLocks/>
          </p:cNvCxnSpPr>
          <p:nvPr/>
        </p:nvCxnSpPr>
        <p:spPr>
          <a:xfrm flipV="1">
            <a:off x="693677" y="1405256"/>
            <a:ext cx="773171" cy="366318"/>
          </a:xfrm>
          <a:prstGeom prst="straightConnector1">
            <a:avLst/>
          </a:prstGeom>
          <a:ln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F3C05999-9953-1E14-B386-E829E1EAA8F9}"/>
              </a:ext>
            </a:extLst>
          </p:cNvPr>
          <p:cNvSpPr txBox="1"/>
          <p:nvPr/>
        </p:nvSpPr>
        <p:spPr>
          <a:xfrm>
            <a:off x="198291" y="1796278"/>
            <a:ext cx="1636293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100">
                <a:cs typeface="Arial"/>
              </a:rPr>
              <a:t>Charge generation </a:t>
            </a:r>
          </a:p>
          <a:p>
            <a:r>
              <a:rPr lang="en-US" sz="1100">
                <a:cs typeface="Arial"/>
              </a:rPr>
              <a:t>Dependent on exciton binding energy </a:t>
            </a:r>
            <a:r>
              <a:rPr lang="en-US" sz="1100" i="1">
                <a:cs typeface="Arial"/>
              </a:rPr>
              <a:t>k</a:t>
            </a:r>
            <a:r>
              <a:rPr lang="en-US" sz="1100" i="1" baseline="-25000">
                <a:cs typeface="Arial"/>
              </a:rPr>
              <a:t>ex</a:t>
            </a:r>
            <a:r>
              <a:rPr lang="en-US" sz="1100">
                <a:cs typeface="Arial"/>
              </a:rPr>
              <a:t> and light intensity </a:t>
            </a:r>
            <a:r>
              <a:rPr lang="en-US" sz="1100" i="1">
                <a:cs typeface="Arial"/>
              </a:rPr>
              <a:t>I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978B21B-A0D2-4FC4-97EF-2941F2408575}"/>
              </a:ext>
            </a:extLst>
          </p:cNvPr>
          <p:cNvCxnSpPr>
            <a:cxnSpLocks/>
          </p:cNvCxnSpPr>
          <p:nvPr/>
        </p:nvCxnSpPr>
        <p:spPr>
          <a:xfrm flipH="1">
            <a:off x="2345152" y="845140"/>
            <a:ext cx="159278" cy="361594"/>
          </a:xfrm>
          <a:prstGeom prst="straightConnector1">
            <a:avLst/>
          </a:prstGeom>
          <a:ln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AD25A000-3A42-076B-D4A1-B485E4C0D00A}"/>
              </a:ext>
            </a:extLst>
          </p:cNvPr>
          <p:cNvSpPr txBox="1"/>
          <p:nvPr/>
        </p:nvSpPr>
        <p:spPr>
          <a:xfrm>
            <a:off x="1834585" y="647262"/>
            <a:ext cx="1985208" cy="2616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100">
                <a:cs typeface="Arial"/>
              </a:rPr>
              <a:t>Charge diffusion constant</a:t>
            </a:r>
            <a:endParaRPr lang="en-US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48F4D1EB-24D1-B99E-06DA-C7C8D08BECE5}"/>
              </a:ext>
            </a:extLst>
          </p:cNvPr>
          <p:cNvCxnSpPr>
            <a:cxnSpLocks/>
          </p:cNvCxnSpPr>
          <p:nvPr/>
        </p:nvCxnSpPr>
        <p:spPr>
          <a:xfrm flipH="1">
            <a:off x="3530263" y="863190"/>
            <a:ext cx="327718" cy="397686"/>
          </a:xfrm>
          <a:prstGeom prst="straightConnector1">
            <a:avLst/>
          </a:prstGeom>
          <a:ln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64C0DFEA-D02F-5E75-7D0F-CE978811AD62}"/>
              </a:ext>
            </a:extLst>
          </p:cNvPr>
          <p:cNvSpPr txBox="1"/>
          <p:nvPr/>
        </p:nvSpPr>
        <p:spPr>
          <a:xfrm>
            <a:off x="3693463" y="647261"/>
            <a:ext cx="1985208" cy="2616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100">
                <a:cs typeface="Arial"/>
              </a:rPr>
              <a:t>Charge trapping rate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CE99CB87-0E66-B17D-460B-20C174309E04}"/>
              </a:ext>
            </a:extLst>
          </p:cNvPr>
          <p:cNvCxnSpPr>
            <a:cxnSpLocks/>
          </p:cNvCxnSpPr>
          <p:nvPr/>
        </p:nvCxnSpPr>
        <p:spPr>
          <a:xfrm flipV="1">
            <a:off x="3629381" y="1405255"/>
            <a:ext cx="773171" cy="366318"/>
          </a:xfrm>
          <a:prstGeom prst="straightConnector1">
            <a:avLst/>
          </a:prstGeom>
          <a:ln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E249D973-0254-84AB-356B-6FA6F7546993}"/>
              </a:ext>
            </a:extLst>
          </p:cNvPr>
          <p:cNvSpPr txBox="1"/>
          <p:nvPr/>
        </p:nvSpPr>
        <p:spPr>
          <a:xfrm>
            <a:off x="3001647" y="1730102"/>
            <a:ext cx="1004634" cy="2616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100">
                <a:cs typeface="Arial"/>
              </a:rPr>
              <a:t>Trap density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27E04976-8232-37E2-6F94-FA93F88E6D24}"/>
              </a:ext>
            </a:extLst>
          </p:cNvPr>
          <p:cNvCxnSpPr>
            <a:cxnSpLocks/>
          </p:cNvCxnSpPr>
          <p:nvPr/>
        </p:nvCxnSpPr>
        <p:spPr>
          <a:xfrm flipV="1">
            <a:off x="4742301" y="1417285"/>
            <a:ext cx="328003" cy="336240"/>
          </a:xfrm>
          <a:prstGeom prst="straightConnector1">
            <a:avLst/>
          </a:prstGeom>
          <a:ln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68A76DF6-B5F6-38F1-C77C-2C7A0B2108EB}"/>
              </a:ext>
            </a:extLst>
          </p:cNvPr>
          <p:cNvSpPr txBox="1"/>
          <p:nvPr/>
        </p:nvSpPr>
        <p:spPr>
          <a:xfrm>
            <a:off x="4216836" y="1772212"/>
            <a:ext cx="1894970" cy="2616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100">
                <a:cs typeface="Arial"/>
              </a:rPr>
              <a:t>Charge density in the traps</a:t>
            </a:r>
            <a:endParaRPr lang="en-US"/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DF0E07FE-DE46-20A3-626E-78602147111D}"/>
              </a:ext>
            </a:extLst>
          </p:cNvPr>
          <p:cNvCxnSpPr>
            <a:cxnSpLocks/>
          </p:cNvCxnSpPr>
          <p:nvPr/>
        </p:nvCxnSpPr>
        <p:spPr>
          <a:xfrm flipH="1">
            <a:off x="5756104" y="917329"/>
            <a:ext cx="129196" cy="295419"/>
          </a:xfrm>
          <a:prstGeom prst="straightConnector1">
            <a:avLst/>
          </a:prstGeom>
          <a:ln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83081A08-C2FF-C10B-046F-50E197EECB4D}"/>
              </a:ext>
            </a:extLst>
          </p:cNvPr>
          <p:cNvSpPr txBox="1"/>
          <p:nvPr/>
        </p:nvSpPr>
        <p:spPr>
          <a:xfrm>
            <a:off x="5257566" y="647259"/>
            <a:ext cx="1221202" cy="2616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100" err="1">
                <a:cs typeface="Arial"/>
              </a:rPr>
              <a:t>Detrapping</a:t>
            </a:r>
            <a:r>
              <a:rPr lang="en-US" sz="1100">
                <a:cs typeface="Arial"/>
              </a:rPr>
              <a:t> rate</a:t>
            </a:r>
            <a:endParaRPr lang="en-US"/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F3CEE843-A284-FDFF-C87E-6F6FD36A1F72}"/>
              </a:ext>
            </a:extLst>
          </p:cNvPr>
          <p:cNvCxnSpPr>
            <a:cxnSpLocks/>
          </p:cNvCxnSpPr>
          <p:nvPr/>
        </p:nvCxnSpPr>
        <p:spPr>
          <a:xfrm flipH="1" flipV="1">
            <a:off x="6610345" y="1435332"/>
            <a:ext cx="38960" cy="336240"/>
          </a:xfrm>
          <a:prstGeom prst="straightConnector1">
            <a:avLst/>
          </a:prstGeom>
          <a:ln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D2E93060-AB4B-841F-6CB8-4C3C65255591}"/>
              </a:ext>
            </a:extLst>
          </p:cNvPr>
          <p:cNvSpPr txBox="1"/>
          <p:nvPr/>
        </p:nvSpPr>
        <p:spPr>
          <a:xfrm>
            <a:off x="6268220" y="1772212"/>
            <a:ext cx="2189743" cy="2616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100">
                <a:cs typeface="Arial"/>
              </a:rPr>
              <a:t>Rate of radiative recombination</a:t>
            </a:r>
            <a:endParaRPr lang="en-US"/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5389757C-FCB1-49EC-D286-B27E90584B55}"/>
              </a:ext>
            </a:extLst>
          </p:cNvPr>
          <p:cNvCxnSpPr>
            <a:cxnSpLocks/>
          </p:cNvCxnSpPr>
          <p:nvPr/>
        </p:nvCxnSpPr>
        <p:spPr>
          <a:xfrm>
            <a:off x="7665972" y="911314"/>
            <a:ext cx="45261" cy="223228"/>
          </a:xfrm>
          <a:prstGeom prst="straightConnector1">
            <a:avLst/>
          </a:prstGeom>
          <a:ln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5B989DA6-D0F1-0233-1172-F5243656C2B4}"/>
              </a:ext>
            </a:extLst>
          </p:cNvPr>
          <p:cNvSpPr txBox="1"/>
          <p:nvPr/>
        </p:nvSpPr>
        <p:spPr>
          <a:xfrm>
            <a:off x="6581040" y="647258"/>
            <a:ext cx="2189743" cy="2616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100">
                <a:cs typeface="Arial"/>
              </a:rPr>
              <a:t>Rate of Auger recombination</a:t>
            </a:r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C5A0829-1B89-5F16-E7A3-3AAFD0F4C13A}"/>
              </a:ext>
            </a:extLst>
          </p:cNvPr>
          <p:cNvSpPr txBox="1"/>
          <p:nvPr/>
        </p:nvSpPr>
        <p:spPr>
          <a:xfrm>
            <a:off x="786062" y="2741839"/>
            <a:ext cx="7573878" cy="216982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>
                <a:cs typeface="Arial"/>
              </a:rPr>
              <a:t>Separating individual contributions of charge dynamics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cs typeface="Arial"/>
              </a:rPr>
              <a:t>Order of the charge density (excitation light intensity)</a:t>
            </a:r>
          </a:p>
          <a:p>
            <a:pPr marL="628650" lvl="1" indent="-285750">
              <a:buFont typeface="Courier New"/>
              <a:buChar char="o"/>
            </a:pPr>
            <a:r>
              <a:rPr lang="en-US">
                <a:cs typeface="Arial"/>
              </a:rPr>
              <a:t>At low intensity (i.e. low charge density) linear orders dominant (1 sun is low intensity)</a:t>
            </a:r>
          </a:p>
          <a:p>
            <a:pPr marL="628650" lvl="1" indent="-285750">
              <a:buFont typeface="Courier New"/>
              <a:buChar char="o"/>
            </a:pPr>
            <a:r>
              <a:rPr lang="en-US">
                <a:cs typeface="Arial"/>
              </a:rPr>
              <a:t>At higher intensities (100-1000 suns) radiative recombination becomes dominant</a:t>
            </a:r>
          </a:p>
          <a:p>
            <a:pPr marL="628650" lvl="1" indent="-285750">
              <a:buFont typeface="Courier New"/>
              <a:buChar char="o"/>
            </a:pPr>
            <a:r>
              <a:rPr lang="en-US">
                <a:cs typeface="Arial"/>
              </a:rPr>
              <a:t>At large intensities (&gt;1000 suns) Auger recombination dominant decay channel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cs typeface="Arial"/>
              </a:rPr>
              <a:t>Characteristic time</a:t>
            </a:r>
          </a:p>
          <a:p>
            <a:pPr marL="628650" lvl="1" indent="-285750">
              <a:buFont typeface="Courier New"/>
              <a:buChar char="o"/>
            </a:pPr>
            <a:r>
              <a:rPr lang="en-US">
                <a:cs typeface="Arial"/>
              </a:rPr>
              <a:t>Rates of the different processes can have different order of magnitude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cs typeface="Arial"/>
              </a:rPr>
              <a:t>Composition of the measured sample</a:t>
            </a:r>
          </a:p>
          <a:p>
            <a:pPr marL="628650" lvl="1" indent="-285750">
              <a:buFont typeface="Courier New"/>
              <a:buChar char="o"/>
            </a:pPr>
            <a:r>
              <a:rPr lang="en-US">
                <a:cs typeface="Arial"/>
              </a:rPr>
              <a:t>For example, removing charge extraction by removing ETL or HTL layer or studying single component separately</a:t>
            </a:r>
          </a:p>
        </p:txBody>
      </p:sp>
      <p:sp>
        <p:nvSpPr>
          <p:cNvPr id="9" name="Espace réservé de la date 2">
            <a:extLst>
              <a:ext uri="{FF2B5EF4-FFF2-40B4-BE49-F238E27FC236}">
                <a16:creationId xmlns:a16="http://schemas.microsoft.com/office/drawing/2014/main" id="{208C6996-9E92-CCD4-5088-AD3486AAB1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16200000">
            <a:off x="-1221413" y="2778452"/>
            <a:ext cx="3341052" cy="911524"/>
          </a:xfrm>
        </p:spPr>
        <p:txBody>
          <a:bodyPr/>
          <a:lstStyle/>
          <a:p>
            <a:r>
              <a:rPr lang="en-US"/>
              <a:t>CHARGE DYNAMICS</a:t>
            </a:r>
          </a:p>
        </p:txBody>
      </p:sp>
    </p:spTree>
    <p:extLst>
      <p:ext uri="{BB962C8B-B14F-4D97-AF65-F5344CB8AC3E}">
        <p14:creationId xmlns:p14="http://schemas.microsoft.com/office/powerpoint/2010/main" val="1861912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0E6E2D-785C-4F39-6F16-1D9160DA44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BD617500-AB2C-1920-3171-2D664EFC06C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1409" t="6638" r="-163" b="18132"/>
          <a:stretch/>
        </p:blipFill>
        <p:spPr>
          <a:xfrm>
            <a:off x="6876798" y="1429231"/>
            <a:ext cx="1754089" cy="1293171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BBE66F47-9544-31B9-B0DD-3929BAD96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197598"/>
            <a:ext cx="6835762" cy="519301"/>
          </a:xfrm>
        </p:spPr>
        <p:txBody>
          <a:bodyPr>
            <a:normAutofit/>
          </a:bodyPr>
          <a:lstStyle/>
          <a:p>
            <a:r>
              <a:rPr lang="en-US">
                <a:latin typeface="Franklin Gothic Demi Cond"/>
                <a:cs typeface="Arial"/>
              </a:rPr>
              <a:t>Optical measurements</a:t>
            </a:r>
            <a:endParaRPr lang="en-US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1906552-165D-871D-D4DF-B16DBC67CE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ChE-701 / Section EDCH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37BB200-D1A0-93B3-DD7B-B31B0C19A4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887CD25-E641-17A0-F029-7AF828656522}"/>
              </a:ext>
            </a:extLst>
          </p:cNvPr>
          <p:cNvSpPr txBox="1"/>
          <p:nvPr/>
        </p:nvSpPr>
        <p:spPr>
          <a:xfrm>
            <a:off x="786062" y="714518"/>
            <a:ext cx="7573878" cy="71558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cs typeface="Arial"/>
              </a:rPr>
              <a:t>Charge and exciton dynamics mostly probed by optical experiments </a:t>
            </a:r>
          </a:p>
          <a:p>
            <a:pPr marL="342900" indent="-342900">
              <a:buAutoNum type="arabicPeriod"/>
            </a:pPr>
            <a:r>
              <a:rPr lang="en-US">
                <a:cs typeface="Arial"/>
              </a:rPr>
              <a:t>Initial excitation by visible light =&gt; create excitons and free charges</a:t>
            </a:r>
          </a:p>
          <a:p>
            <a:pPr marL="285750" indent="-285750">
              <a:buAutoNum type="arabicPeriod"/>
            </a:pPr>
            <a:r>
              <a:rPr lang="en-US">
                <a:cs typeface="Arial"/>
              </a:rPr>
              <a:t>Observe time evolution of the spectra =&gt; information about individual processes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D6B34ED-E120-4609-6978-B37B750DF9B0}"/>
              </a:ext>
            </a:extLst>
          </p:cNvPr>
          <p:cNvSpPr txBox="1"/>
          <p:nvPr/>
        </p:nvSpPr>
        <p:spPr>
          <a:xfrm>
            <a:off x="840203" y="1520633"/>
            <a:ext cx="4776536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>
                <a:cs typeface="Arial"/>
              </a:rPr>
              <a:t>Types of experiments: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cs typeface="Arial"/>
              </a:rPr>
              <a:t>Time resolved </a:t>
            </a:r>
            <a:r>
              <a:rPr lang="en-US" err="1">
                <a:cs typeface="Arial"/>
              </a:rPr>
              <a:t>photoluminiscence</a:t>
            </a:r>
            <a:r>
              <a:rPr lang="en-US">
                <a:cs typeface="Arial"/>
              </a:rPr>
              <a:t> (TRPL)</a:t>
            </a:r>
          </a:p>
          <a:p>
            <a:pPr marL="628650" lvl="1" indent="-285750">
              <a:buFont typeface="Courier New"/>
              <a:buChar char="o"/>
            </a:pPr>
            <a:r>
              <a:rPr lang="en-US">
                <a:cs typeface="Arial"/>
              </a:rPr>
              <a:t>Measuring fluorescence intensity decay times after initial excitation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2B0AC18-6030-5664-873F-21E61E3AA402}"/>
              </a:ext>
            </a:extLst>
          </p:cNvPr>
          <p:cNvSpPr txBox="1"/>
          <p:nvPr/>
        </p:nvSpPr>
        <p:spPr>
          <a:xfrm>
            <a:off x="788069" y="2782303"/>
            <a:ext cx="5672888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>
                <a:cs typeface="Arial"/>
              </a:rPr>
              <a:t>Transient absorption spectroscopy</a:t>
            </a:r>
          </a:p>
          <a:p>
            <a:pPr marL="628650" lvl="1" indent="-285750">
              <a:buFont typeface="Courier New"/>
              <a:buChar char="o"/>
            </a:pPr>
            <a:r>
              <a:rPr lang="en-US">
                <a:cs typeface="Arial"/>
              </a:rPr>
              <a:t>Exciting the system with initial pulse</a:t>
            </a:r>
          </a:p>
          <a:p>
            <a:pPr marL="628650" lvl="1" indent="-285750">
              <a:buFont typeface="Courier New"/>
              <a:buChar char="o"/>
            </a:pPr>
            <a:r>
              <a:rPr lang="en-US">
                <a:cs typeface="Arial"/>
              </a:rPr>
              <a:t>Measure absorption at specific delay times after the excitation</a:t>
            </a:r>
          </a:p>
          <a:p>
            <a:pPr marL="628650" lvl="1" indent="-285750">
              <a:buFont typeface="Courier New"/>
              <a:buChar char="o"/>
            </a:pPr>
            <a:r>
              <a:rPr lang="en-US">
                <a:cs typeface="Arial"/>
              </a:rPr>
              <a:t>Theoretically very hard to simulate (not used very often)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E87DB7A-7AFF-DB43-8171-DCC44649E120}"/>
              </a:ext>
            </a:extLst>
          </p:cNvPr>
          <p:cNvSpPr txBox="1"/>
          <p:nvPr/>
        </p:nvSpPr>
        <p:spPr>
          <a:xfrm>
            <a:off x="842210" y="4021554"/>
            <a:ext cx="5516478" cy="71558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err="1">
                <a:cs typeface="Arial"/>
              </a:rPr>
              <a:t>Photoluminiscence</a:t>
            </a:r>
            <a:r>
              <a:rPr lang="en-US">
                <a:cs typeface="Arial"/>
              </a:rPr>
              <a:t> quantum yield (PLQY)</a:t>
            </a:r>
          </a:p>
          <a:p>
            <a:pPr marL="628650" lvl="1" indent="-285750">
              <a:buFont typeface="Courier New"/>
              <a:buChar char="o"/>
            </a:pPr>
            <a:r>
              <a:rPr lang="en-US">
                <a:cs typeface="Arial"/>
              </a:rPr>
              <a:t>Fraction of the emitted photons and the absorbed ones</a:t>
            </a:r>
          </a:p>
          <a:p>
            <a:pPr marL="628650" lvl="1" indent="-285750">
              <a:buFont typeface="Courier New"/>
              <a:buChar char="o"/>
            </a:pPr>
            <a:r>
              <a:rPr lang="en-US">
                <a:cs typeface="Arial"/>
              </a:rPr>
              <a:t>Information about non-radiative decay channels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1404FD1-0EB8-38C0-F710-7A155B1806C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50520" r="194" b="24696"/>
          <a:stretch/>
        </p:blipFill>
        <p:spPr>
          <a:xfrm>
            <a:off x="7030954" y="3902993"/>
            <a:ext cx="1508886" cy="124262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E87DDD8-59D4-A0F0-A4D6-D90AAD77CD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95146" y="2785310"/>
            <a:ext cx="1638729" cy="1004638"/>
          </a:xfrm>
          <a:prstGeom prst="rect">
            <a:avLst/>
          </a:prstGeom>
        </p:spPr>
      </p:pic>
      <p:sp>
        <p:nvSpPr>
          <p:cNvPr id="6" name="Espace réservé de la date 2">
            <a:extLst>
              <a:ext uri="{FF2B5EF4-FFF2-40B4-BE49-F238E27FC236}">
                <a16:creationId xmlns:a16="http://schemas.microsoft.com/office/drawing/2014/main" id="{7F045F4C-BD02-EEE3-1674-28A5E92F68E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16200000">
            <a:off x="-1221413" y="2778452"/>
            <a:ext cx="3341052" cy="911524"/>
          </a:xfrm>
        </p:spPr>
        <p:txBody>
          <a:bodyPr/>
          <a:lstStyle/>
          <a:p>
            <a:r>
              <a:rPr lang="en-US"/>
              <a:t>OPTICAL MEASURMENTS</a:t>
            </a:r>
          </a:p>
        </p:txBody>
      </p:sp>
    </p:spTree>
    <p:extLst>
      <p:ext uri="{BB962C8B-B14F-4D97-AF65-F5344CB8AC3E}">
        <p14:creationId xmlns:p14="http://schemas.microsoft.com/office/powerpoint/2010/main" val="2761101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137215-F340-C304-8832-362F0CC7F7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DBE33AC-1260-A832-A128-B5BBBA210E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197598"/>
            <a:ext cx="6835762" cy="519301"/>
          </a:xfrm>
        </p:spPr>
        <p:txBody>
          <a:bodyPr>
            <a:normAutofit/>
          </a:bodyPr>
          <a:lstStyle/>
          <a:p>
            <a:r>
              <a:rPr lang="en-US">
                <a:latin typeface="Franklin Gothic Demi Cond"/>
                <a:cs typeface="Arial"/>
              </a:rPr>
              <a:t>Optical measurements</a:t>
            </a:r>
            <a:endParaRPr lang="en-US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7FD919B-DE20-DE89-C9F2-EFC061A13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7109973" y="1771796"/>
            <a:ext cx="3543260" cy="512762"/>
          </a:xfrm>
        </p:spPr>
        <p:txBody>
          <a:bodyPr/>
          <a:lstStyle/>
          <a:p>
            <a:r>
              <a:rPr lang="en-US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ChE-701 / Section EDCH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9E0DEE5-8362-3E5E-19FE-04D7C5143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7" name="Espace réservé de la date 2">
            <a:extLst>
              <a:ext uri="{FF2B5EF4-FFF2-40B4-BE49-F238E27FC236}">
                <a16:creationId xmlns:a16="http://schemas.microsoft.com/office/drawing/2014/main" id="{69A7BD0A-C7C4-C69A-C9BC-AB320F8EAA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16200000">
            <a:off x="-1221413" y="2778452"/>
            <a:ext cx="3341052" cy="911524"/>
          </a:xfrm>
        </p:spPr>
        <p:txBody>
          <a:bodyPr/>
          <a:lstStyle/>
          <a:p>
            <a:r>
              <a:rPr lang="en-US"/>
              <a:t>OPTICAL MEASURMENTS</a:t>
            </a:r>
          </a:p>
        </p:txBody>
      </p:sp>
      <p:pic>
        <p:nvPicPr>
          <p:cNvPr id="9" name="Picture 8" descr="A group of black symbols&#10;&#10;AI-generated content may be incorrect.">
            <a:extLst>
              <a:ext uri="{FF2B5EF4-FFF2-40B4-BE49-F238E27FC236}">
                <a16:creationId xmlns:a16="http://schemas.microsoft.com/office/drawing/2014/main" id="{F8686701-EC7F-9D9C-A9CA-9B5E19A57E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505" y="924018"/>
            <a:ext cx="8434137" cy="528201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9F6E8AB-B129-B5FE-614A-3147EB0BAC02}"/>
              </a:ext>
            </a:extLst>
          </p:cNvPr>
          <p:cNvCxnSpPr/>
          <p:nvPr/>
        </p:nvCxnSpPr>
        <p:spPr>
          <a:xfrm flipH="1">
            <a:off x="642687" y="827097"/>
            <a:ext cx="273574" cy="271355"/>
          </a:xfrm>
          <a:prstGeom prst="straightConnector1">
            <a:avLst/>
          </a:prstGeom>
          <a:ln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8CE7D2D7-43E9-347D-FC7A-7E5AD942C624}"/>
              </a:ext>
            </a:extLst>
          </p:cNvPr>
          <p:cNvSpPr txBox="1"/>
          <p:nvPr/>
        </p:nvSpPr>
        <p:spPr>
          <a:xfrm>
            <a:off x="450955" y="544995"/>
            <a:ext cx="1215188" cy="2616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100">
                <a:cs typeface="Arial"/>
              </a:rPr>
              <a:t>Charge density</a:t>
            </a:r>
            <a:endParaRPr lang="en-US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36E40BB9-5508-6C1E-BEB9-9BEB51BCEE64}"/>
              </a:ext>
            </a:extLst>
          </p:cNvPr>
          <p:cNvCxnSpPr>
            <a:cxnSpLocks/>
          </p:cNvCxnSpPr>
          <p:nvPr/>
        </p:nvCxnSpPr>
        <p:spPr>
          <a:xfrm flipV="1">
            <a:off x="687661" y="1302988"/>
            <a:ext cx="773171" cy="366318"/>
          </a:xfrm>
          <a:prstGeom prst="straightConnector1">
            <a:avLst/>
          </a:prstGeom>
          <a:ln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A85F68F6-6751-3AC6-9B66-83ED2CEDB474}"/>
              </a:ext>
            </a:extLst>
          </p:cNvPr>
          <p:cNvSpPr txBox="1"/>
          <p:nvPr/>
        </p:nvSpPr>
        <p:spPr>
          <a:xfrm>
            <a:off x="192275" y="1603773"/>
            <a:ext cx="1636293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100">
                <a:cs typeface="Arial"/>
              </a:rPr>
              <a:t>Charge generation </a:t>
            </a:r>
          </a:p>
          <a:p>
            <a:r>
              <a:rPr lang="en-US" sz="1100">
                <a:cs typeface="Arial"/>
              </a:rPr>
              <a:t>Dependent on exciton binding energy </a:t>
            </a:r>
            <a:r>
              <a:rPr lang="en-US" sz="1100" i="1">
                <a:cs typeface="Arial"/>
              </a:rPr>
              <a:t>k</a:t>
            </a:r>
            <a:r>
              <a:rPr lang="en-US" sz="1100" i="1" baseline="-25000">
                <a:cs typeface="Arial"/>
              </a:rPr>
              <a:t>ex</a:t>
            </a:r>
            <a:r>
              <a:rPr lang="en-US" sz="1100">
                <a:cs typeface="Arial"/>
              </a:rPr>
              <a:t> and light intensity </a:t>
            </a:r>
            <a:r>
              <a:rPr lang="en-US" sz="1100" i="1">
                <a:cs typeface="Arial"/>
              </a:rPr>
              <a:t>I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4DF30370-38A5-D2CE-D7A4-A4E8EB2CCD60}"/>
              </a:ext>
            </a:extLst>
          </p:cNvPr>
          <p:cNvCxnSpPr>
            <a:cxnSpLocks/>
          </p:cNvCxnSpPr>
          <p:nvPr/>
        </p:nvCxnSpPr>
        <p:spPr>
          <a:xfrm flipH="1">
            <a:off x="2339136" y="742872"/>
            <a:ext cx="159278" cy="361594"/>
          </a:xfrm>
          <a:prstGeom prst="straightConnector1">
            <a:avLst/>
          </a:prstGeom>
          <a:ln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843CEDA5-C793-CA5E-7F9D-606EA0681698}"/>
              </a:ext>
            </a:extLst>
          </p:cNvPr>
          <p:cNvSpPr txBox="1"/>
          <p:nvPr/>
        </p:nvSpPr>
        <p:spPr>
          <a:xfrm>
            <a:off x="1828569" y="544994"/>
            <a:ext cx="1985208" cy="2616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100">
                <a:cs typeface="Arial"/>
              </a:rPr>
              <a:t>Charge diffusion constant</a:t>
            </a:r>
            <a:endParaRPr lang="en-US"/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FD4536CB-0293-479A-8890-1EA97D5C6F2E}"/>
              </a:ext>
            </a:extLst>
          </p:cNvPr>
          <p:cNvCxnSpPr>
            <a:cxnSpLocks/>
          </p:cNvCxnSpPr>
          <p:nvPr/>
        </p:nvCxnSpPr>
        <p:spPr>
          <a:xfrm flipH="1">
            <a:off x="3524247" y="760922"/>
            <a:ext cx="327718" cy="397686"/>
          </a:xfrm>
          <a:prstGeom prst="straightConnector1">
            <a:avLst/>
          </a:prstGeom>
          <a:ln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CD905622-D71B-23E2-B053-6739348F3332}"/>
              </a:ext>
            </a:extLst>
          </p:cNvPr>
          <p:cNvSpPr txBox="1"/>
          <p:nvPr/>
        </p:nvSpPr>
        <p:spPr>
          <a:xfrm>
            <a:off x="3687447" y="544993"/>
            <a:ext cx="1985208" cy="2616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100">
                <a:cs typeface="Arial"/>
              </a:rPr>
              <a:t>Charge trapping rate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68D7079E-E738-997D-CB0B-F38247455FC5}"/>
              </a:ext>
            </a:extLst>
          </p:cNvPr>
          <p:cNvCxnSpPr>
            <a:cxnSpLocks/>
          </p:cNvCxnSpPr>
          <p:nvPr/>
        </p:nvCxnSpPr>
        <p:spPr>
          <a:xfrm flipV="1">
            <a:off x="3623365" y="1302987"/>
            <a:ext cx="773171" cy="366318"/>
          </a:xfrm>
          <a:prstGeom prst="straightConnector1">
            <a:avLst/>
          </a:prstGeom>
          <a:ln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9D1DF528-9335-6FEB-8F64-B8F082F1D6D1}"/>
              </a:ext>
            </a:extLst>
          </p:cNvPr>
          <p:cNvSpPr txBox="1"/>
          <p:nvPr/>
        </p:nvSpPr>
        <p:spPr>
          <a:xfrm>
            <a:off x="2995631" y="1669944"/>
            <a:ext cx="1004634" cy="2616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100">
                <a:cs typeface="Arial"/>
              </a:rPr>
              <a:t>Trap density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A72D83D8-3DC9-3FAA-D626-406C0F03B0EF}"/>
              </a:ext>
            </a:extLst>
          </p:cNvPr>
          <p:cNvCxnSpPr>
            <a:cxnSpLocks/>
          </p:cNvCxnSpPr>
          <p:nvPr/>
        </p:nvCxnSpPr>
        <p:spPr>
          <a:xfrm flipV="1">
            <a:off x="4736285" y="1315017"/>
            <a:ext cx="328003" cy="336240"/>
          </a:xfrm>
          <a:prstGeom prst="straightConnector1">
            <a:avLst/>
          </a:prstGeom>
          <a:ln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4BBC32A0-B0FB-E216-4BFB-FDDCE824325E}"/>
              </a:ext>
            </a:extLst>
          </p:cNvPr>
          <p:cNvSpPr txBox="1"/>
          <p:nvPr/>
        </p:nvSpPr>
        <p:spPr>
          <a:xfrm>
            <a:off x="4138631" y="1645880"/>
            <a:ext cx="1894970" cy="2616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100">
                <a:cs typeface="Arial"/>
              </a:rPr>
              <a:t>Charge density in the traps</a:t>
            </a:r>
            <a:endParaRPr lang="en-US"/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4181A7B6-9130-7A05-1DB7-A3010DA92A94}"/>
              </a:ext>
            </a:extLst>
          </p:cNvPr>
          <p:cNvCxnSpPr>
            <a:cxnSpLocks/>
          </p:cNvCxnSpPr>
          <p:nvPr/>
        </p:nvCxnSpPr>
        <p:spPr>
          <a:xfrm flipH="1">
            <a:off x="5750088" y="815061"/>
            <a:ext cx="129196" cy="295419"/>
          </a:xfrm>
          <a:prstGeom prst="straightConnector1">
            <a:avLst/>
          </a:prstGeom>
          <a:ln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2968F9FA-6604-5F4F-7DF8-4D4C6046B8A5}"/>
              </a:ext>
            </a:extLst>
          </p:cNvPr>
          <p:cNvSpPr txBox="1"/>
          <p:nvPr/>
        </p:nvSpPr>
        <p:spPr>
          <a:xfrm>
            <a:off x="5251550" y="544991"/>
            <a:ext cx="1221202" cy="2616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100" err="1">
                <a:cs typeface="Arial"/>
              </a:rPr>
              <a:t>Detrapping</a:t>
            </a:r>
            <a:r>
              <a:rPr lang="en-US" sz="1100">
                <a:cs typeface="Arial"/>
              </a:rPr>
              <a:t> rate</a:t>
            </a:r>
            <a:endParaRPr lang="en-US"/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2512B828-6D98-2F20-5F17-47EDB039E680}"/>
              </a:ext>
            </a:extLst>
          </p:cNvPr>
          <p:cNvCxnSpPr>
            <a:cxnSpLocks/>
          </p:cNvCxnSpPr>
          <p:nvPr/>
        </p:nvCxnSpPr>
        <p:spPr>
          <a:xfrm flipH="1" flipV="1">
            <a:off x="6604329" y="1333064"/>
            <a:ext cx="38960" cy="336240"/>
          </a:xfrm>
          <a:prstGeom prst="straightConnector1">
            <a:avLst/>
          </a:prstGeom>
          <a:ln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F0AE0C66-5276-E53C-2BA4-A7746CA60B0D}"/>
              </a:ext>
            </a:extLst>
          </p:cNvPr>
          <p:cNvSpPr txBox="1"/>
          <p:nvPr/>
        </p:nvSpPr>
        <p:spPr>
          <a:xfrm>
            <a:off x="6226109" y="1645880"/>
            <a:ext cx="2189743" cy="2616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100">
                <a:cs typeface="Arial"/>
              </a:rPr>
              <a:t>Rate of radiative recombination</a:t>
            </a:r>
            <a:endParaRPr lang="en-US"/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2381D615-2E68-71EC-D2E3-B99FF443C325}"/>
              </a:ext>
            </a:extLst>
          </p:cNvPr>
          <p:cNvCxnSpPr>
            <a:cxnSpLocks/>
          </p:cNvCxnSpPr>
          <p:nvPr/>
        </p:nvCxnSpPr>
        <p:spPr>
          <a:xfrm>
            <a:off x="7659956" y="809046"/>
            <a:ext cx="45261" cy="223228"/>
          </a:xfrm>
          <a:prstGeom prst="straightConnector1">
            <a:avLst/>
          </a:prstGeom>
          <a:ln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0C3A9A9E-1969-1456-497F-0D6975D2E053}"/>
              </a:ext>
            </a:extLst>
          </p:cNvPr>
          <p:cNvSpPr txBox="1"/>
          <p:nvPr/>
        </p:nvSpPr>
        <p:spPr>
          <a:xfrm>
            <a:off x="6575024" y="544990"/>
            <a:ext cx="2189743" cy="2616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100">
                <a:cs typeface="Arial"/>
              </a:rPr>
              <a:t>Rate of Auger recombination</a:t>
            </a:r>
            <a:endParaRPr lang="en-US"/>
          </a:p>
        </p:txBody>
      </p:sp>
      <p:pic>
        <p:nvPicPr>
          <p:cNvPr id="48" name="Picture 47" descr="A mathematical equation with a number&#10;&#10;AI-generated content may be incorrect.">
            <a:extLst>
              <a:ext uri="{FF2B5EF4-FFF2-40B4-BE49-F238E27FC236}">
                <a16:creationId xmlns:a16="http://schemas.microsoft.com/office/drawing/2014/main" id="{85B7EAAE-0D4A-EAB3-B101-98F7D70CF7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8599" y="2138613"/>
            <a:ext cx="2906128" cy="559469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EA8E9EB2-FDF7-A8B3-1CB4-455667FE4D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73992" y="2138112"/>
            <a:ext cx="2193758" cy="1150018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238E7C88-D526-B283-1BAB-26FA7D4F1315}"/>
              </a:ext>
            </a:extLst>
          </p:cNvPr>
          <p:cNvSpPr txBox="1"/>
          <p:nvPr/>
        </p:nvSpPr>
        <p:spPr>
          <a:xfrm>
            <a:off x="2213580" y="1928625"/>
            <a:ext cx="1215188" cy="2616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100" b="1">
                <a:cs typeface="Arial"/>
              </a:rPr>
              <a:t>Trap filling</a:t>
            </a:r>
            <a:endParaRPr lang="en-US" b="1">
              <a:cs typeface="Arial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543C1B24-73C4-B75B-081C-F3F892BDF04B}"/>
              </a:ext>
            </a:extLst>
          </p:cNvPr>
          <p:cNvSpPr txBox="1"/>
          <p:nvPr/>
        </p:nvSpPr>
        <p:spPr>
          <a:xfrm>
            <a:off x="6346427" y="1898545"/>
            <a:ext cx="1461835" cy="2616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100" b="1">
                <a:cs typeface="Arial"/>
              </a:rPr>
              <a:t>Charge extraction</a:t>
            </a:r>
            <a:endParaRPr lang="en-US" b="1">
              <a:cs typeface="Arial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0847A21C-193A-1712-C457-C8E4062FA8A8}"/>
              </a:ext>
            </a:extLst>
          </p:cNvPr>
          <p:cNvSpPr txBox="1"/>
          <p:nvPr/>
        </p:nvSpPr>
        <p:spPr>
          <a:xfrm>
            <a:off x="590724" y="2940607"/>
            <a:ext cx="5251785" cy="30008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>
                <a:cs typeface="Arial"/>
              </a:rPr>
              <a:t>Low intensity electric field =&gt; Auger recombination is negligible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EE7A13D-97B2-0A00-7730-2813725E6F5F}"/>
              </a:ext>
            </a:extLst>
          </p:cNvPr>
          <p:cNvSpPr/>
          <p:nvPr/>
        </p:nvSpPr>
        <p:spPr>
          <a:xfrm>
            <a:off x="7380339" y="1038532"/>
            <a:ext cx="1149143" cy="3625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AB2AFFB-5A21-DF42-7A6E-3AE86A7F2DBB}"/>
              </a:ext>
            </a:extLst>
          </p:cNvPr>
          <p:cNvSpPr txBox="1"/>
          <p:nvPr/>
        </p:nvSpPr>
        <p:spPr>
          <a:xfrm>
            <a:off x="609369" y="3245002"/>
            <a:ext cx="5251785" cy="30008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>
                <a:cs typeface="Arial"/>
              </a:rPr>
              <a:t>Start with active layer only  =&gt; No charge extraction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37EA3A7-B9C4-BD82-75F8-92E411362561}"/>
              </a:ext>
            </a:extLst>
          </p:cNvPr>
          <p:cNvSpPr txBox="1"/>
          <p:nvPr/>
        </p:nvSpPr>
        <p:spPr>
          <a:xfrm>
            <a:off x="621488" y="3543762"/>
            <a:ext cx="5859764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>
                <a:cs typeface="Arial"/>
              </a:rPr>
              <a:t>Time scale separation </a:t>
            </a:r>
          </a:p>
          <a:p>
            <a:pPr marL="628650" lvl="1" indent="-285750">
              <a:buFont typeface="Courier New"/>
              <a:buChar char="o"/>
            </a:pPr>
            <a:r>
              <a:rPr lang="en-US">
                <a:cs typeface="Arial"/>
              </a:rPr>
              <a:t>Low binding energy -&gt; charge carrier generation very fast 1fs-1ps</a:t>
            </a:r>
          </a:p>
          <a:p>
            <a:pPr marL="628650" lvl="1" indent="-285750">
              <a:buFont typeface="Courier New"/>
              <a:buChar char="o"/>
            </a:pPr>
            <a:r>
              <a:rPr lang="en-US">
                <a:cs typeface="Arial"/>
              </a:rPr>
              <a:t>Radiative recombination very slow (source of the </a:t>
            </a:r>
            <a:r>
              <a:rPr lang="en-US" err="1">
                <a:cs typeface="Arial"/>
              </a:rPr>
              <a:t>luminiscence</a:t>
            </a:r>
            <a:r>
              <a:rPr lang="en-US">
                <a:cs typeface="Arial"/>
              </a:rPr>
              <a:t>)</a:t>
            </a:r>
          </a:p>
          <a:p>
            <a:pPr marL="628650" lvl="1" indent="-285750">
              <a:buFont typeface="Courier New"/>
              <a:buChar char="o"/>
            </a:pPr>
            <a:r>
              <a:rPr lang="en-US">
                <a:cs typeface="Arial"/>
              </a:rPr>
              <a:t>Charge trapping quite fast -&gt; traps filled usually within 100ps-10ns</a:t>
            </a:r>
          </a:p>
        </p:txBody>
      </p:sp>
    </p:spTree>
    <p:extLst>
      <p:ext uri="{BB962C8B-B14F-4D97-AF65-F5344CB8AC3E}">
        <p14:creationId xmlns:p14="http://schemas.microsoft.com/office/powerpoint/2010/main" val="2582795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54" grpId="0"/>
      <p:bldP spid="55" grpId="0"/>
      <p:bldP spid="3" grpId="0" animBg="1"/>
      <p:bldP spid="8" grpId="0"/>
      <p:bldP spid="1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F42D4D-51FB-1246-FE43-5C43AE518D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11D9586-AD7F-AC91-39A2-105B02ECB4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197598"/>
            <a:ext cx="6835762" cy="519301"/>
          </a:xfrm>
        </p:spPr>
        <p:txBody>
          <a:bodyPr>
            <a:normAutofit/>
          </a:bodyPr>
          <a:lstStyle/>
          <a:p>
            <a:r>
              <a:rPr lang="en-US">
                <a:latin typeface="Franklin Gothic Demi Cond"/>
                <a:cs typeface="Arial"/>
              </a:rPr>
              <a:t>Exciton binding energy</a:t>
            </a:r>
            <a:endParaRPr lang="en-US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3CFF9C8-DF34-CE30-958B-9034A93BA4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7109973" y="1771796"/>
            <a:ext cx="3543260" cy="512762"/>
          </a:xfrm>
        </p:spPr>
        <p:txBody>
          <a:bodyPr/>
          <a:lstStyle/>
          <a:p>
            <a:r>
              <a:rPr lang="en-US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ChE-701 / Section EDCH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0DF727B-8137-E530-F371-320C66326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7" name="Espace réservé de la date 2">
            <a:extLst>
              <a:ext uri="{FF2B5EF4-FFF2-40B4-BE49-F238E27FC236}">
                <a16:creationId xmlns:a16="http://schemas.microsoft.com/office/drawing/2014/main" id="{B7AE7E02-6394-2658-8876-C2A4B9DDE75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16200000">
            <a:off x="-1221413" y="2778452"/>
            <a:ext cx="3341052" cy="911524"/>
          </a:xfrm>
        </p:spPr>
        <p:txBody>
          <a:bodyPr/>
          <a:lstStyle/>
          <a:p>
            <a:r>
              <a:rPr lang="en-US"/>
              <a:t>OPTICAL MEASURMENTS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CC9BD7E-E9D2-BD31-6C79-5744403D1FF0}"/>
              </a:ext>
            </a:extLst>
          </p:cNvPr>
          <p:cNvSpPr txBox="1"/>
          <p:nvPr/>
        </p:nvSpPr>
        <p:spPr>
          <a:xfrm>
            <a:off x="730924" y="674102"/>
            <a:ext cx="5859764" cy="71558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>
                <a:cs typeface="Arial"/>
              </a:rPr>
              <a:t>Forming charge separated state from initial exciton is very fast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cs typeface="Arial"/>
              </a:rPr>
              <a:t>Requires overcoming energy barrier =&gt; temperature dependent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cs typeface="Arial"/>
              </a:rPr>
              <a:t>Temperature dependent </a:t>
            </a:r>
            <a:r>
              <a:rPr lang="en-US" err="1">
                <a:cs typeface="Arial"/>
              </a:rPr>
              <a:t>photoluminiscence</a:t>
            </a:r>
            <a:r>
              <a:rPr lang="en-US">
                <a:cs typeface="Arial"/>
              </a:rPr>
              <a:t> (PL) </a:t>
            </a:r>
            <a:r>
              <a:rPr lang="en-US" err="1">
                <a:cs typeface="Arial"/>
              </a:rPr>
              <a:t>measuremets</a:t>
            </a:r>
            <a:endParaRPr lang="en-US">
              <a:cs typeface="Arial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2C752F7-CE61-B63C-C867-6830551F342C}"/>
              </a:ext>
            </a:extLst>
          </p:cNvPr>
          <p:cNvSpPr/>
          <p:nvPr/>
        </p:nvSpPr>
        <p:spPr>
          <a:xfrm>
            <a:off x="6715394" y="1839943"/>
            <a:ext cx="1598751" cy="600435"/>
          </a:xfrm>
          <a:prstGeom prst="rect">
            <a:avLst/>
          </a:prstGeom>
          <a:ln>
            <a:solidFill>
              <a:srgbClr val="B61F1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F09E79E-7008-2042-30EC-5563520A09F8}"/>
              </a:ext>
            </a:extLst>
          </p:cNvPr>
          <p:cNvSpPr/>
          <p:nvPr/>
        </p:nvSpPr>
        <p:spPr>
          <a:xfrm>
            <a:off x="6729861" y="270127"/>
            <a:ext cx="1562581" cy="54979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DF8CC6C5-C2B3-7CB0-7064-A3B1059773D5}"/>
                  </a:ext>
                </a:extLst>
              </p14:cNvPr>
              <p14:cNvContentPartPr/>
              <p14:nvPr/>
            </p14:nvContentPartPr>
            <p14:xfrm>
              <a:off x="6968590" y="819924"/>
              <a:ext cx="976122" cy="22491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DF8CC6C5-C2B3-7CB0-7064-A3B1059773D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959592" y="810942"/>
                <a:ext cx="993758" cy="242515"/>
              </a:xfrm>
              <a:prstGeom prst="rect">
                <a:avLst/>
              </a:prstGeom>
            </p:spPr>
          </p:pic>
        </mc:Fallback>
      </mc:AlternateContent>
      <p:sp>
        <p:nvSpPr>
          <p:cNvPr id="28" name="Oval 27">
            <a:extLst>
              <a:ext uri="{FF2B5EF4-FFF2-40B4-BE49-F238E27FC236}">
                <a16:creationId xmlns:a16="http://schemas.microsoft.com/office/drawing/2014/main" id="{7AB3B1DF-130D-998E-E8BA-9A4CC5E8067B}"/>
              </a:ext>
            </a:extLst>
          </p:cNvPr>
          <p:cNvSpPr/>
          <p:nvPr/>
        </p:nvSpPr>
        <p:spPr>
          <a:xfrm>
            <a:off x="7301361" y="1919519"/>
            <a:ext cx="159151" cy="14468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3C46FA85-88F4-661A-D0E1-C2288D6357D2}"/>
              </a:ext>
            </a:extLst>
          </p:cNvPr>
          <p:cNvSpPr/>
          <p:nvPr/>
        </p:nvSpPr>
        <p:spPr>
          <a:xfrm>
            <a:off x="7301360" y="848861"/>
            <a:ext cx="159151" cy="144683"/>
          </a:xfrm>
          <a:prstGeom prst="ellipse">
            <a:avLst/>
          </a:prstGeom>
          <a:noFill/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4FC24C4-F254-F185-2132-78516C6B5E1D}"/>
              </a:ext>
            </a:extLst>
          </p:cNvPr>
          <p:cNvSpPr txBox="1"/>
          <p:nvPr/>
        </p:nvSpPr>
        <p:spPr>
          <a:xfrm>
            <a:off x="7229019" y="1839943"/>
            <a:ext cx="305284" cy="30731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>
                <a:cs typeface="Arial"/>
              </a:rPr>
              <a:t>+</a:t>
            </a:r>
            <a:endParaRPr lang="en-US"/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BCE48BA4-FDEC-E8E2-CCA4-5578C2A06F37}"/>
              </a:ext>
            </a:extLst>
          </p:cNvPr>
          <p:cNvCxnSpPr>
            <a:cxnSpLocks/>
          </p:cNvCxnSpPr>
          <p:nvPr/>
        </p:nvCxnSpPr>
        <p:spPr>
          <a:xfrm>
            <a:off x="7366469" y="1065886"/>
            <a:ext cx="14468" cy="795759"/>
          </a:xfrm>
          <a:prstGeom prst="straightConnector1">
            <a:avLst/>
          </a:prstGeom>
          <a:ln w="28575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19D4181D-E797-8107-26DF-6969F28CD977}"/>
              </a:ext>
            </a:extLst>
          </p:cNvPr>
          <p:cNvSpPr txBox="1"/>
          <p:nvPr/>
        </p:nvSpPr>
        <p:spPr>
          <a:xfrm>
            <a:off x="6889013" y="2137700"/>
            <a:ext cx="1320530" cy="30008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chemeClr val="bg1"/>
                </a:solidFill>
                <a:cs typeface="Arial"/>
              </a:rPr>
              <a:t>Valence band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2A736974-18C1-FCA5-BCEB-FC6EED3C022B}"/>
              </a:ext>
            </a:extLst>
          </p:cNvPr>
          <p:cNvSpPr txBox="1"/>
          <p:nvPr/>
        </p:nvSpPr>
        <p:spPr>
          <a:xfrm>
            <a:off x="6727550" y="270127"/>
            <a:ext cx="1600201" cy="30008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chemeClr val="accent1"/>
                </a:solidFill>
                <a:cs typeface="Arial"/>
              </a:rPr>
              <a:t>Conduction band</a:t>
            </a: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BC715F05-2804-2D19-5342-46F8F5F8D578}"/>
              </a:ext>
            </a:extLst>
          </p:cNvPr>
          <p:cNvSpPr/>
          <p:nvPr/>
        </p:nvSpPr>
        <p:spPr>
          <a:xfrm>
            <a:off x="8032011" y="646304"/>
            <a:ext cx="159151" cy="14468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B14A453A-E147-E0DD-9985-5B9F5DC96C7F}"/>
              </a:ext>
            </a:extLst>
          </p:cNvPr>
          <p:cNvSpPr txBox="1"/>
          <p:nvPr/>
        </p:nvSpPr>
        <p:spPr>
          <a:xfrm>
            <a:off x="7966903" y="508852"/>
            <a:ext cx="232943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600" b="1">
                <a:solidFill>
                  <a:schemeClr val="bg1"/>
                </a:solidFill>
                <a:cs typeface="Arial"/>
              </a:rPr>
              <a:t>-</a:t>
            </a:r>
          </a:p>
        </p:txBody>
      </p: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1E165896-7905-B5C8-8AF6-41B9B8B00DD3}"/>
              </a:ext>
            </a:extLst>
          </p:cNvPr>
          <p:cNvCxnSpPr/>
          <p:nvPr/>
        </p:nvCxnSpPr>
        <p:spPr>
          <a:xfrm flipV="1">
            <a:off x="7474983" y="711411"/>
            <a:ext cx="455751" cy="144685"/>
          </a:xfrm>
          <a:prstGeom prst="straightConnector1">
            <a:avLst/>
          </a:prstGeom>
          <a:ln>
            <a:solidFill>
              <a:srgbClr val="070707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9" name="Picture 68">
            <a:extLst>
              <a:ext uri="{FF2B5EF4-FFF2-40B4-BE49-F238E27FC236}">
                <a16:creationId xmlns:a16="http://schemas.microsoft.com/office/drawing/2014/main" id="{05EEC120-87A3-BAB0-7E70-F18491EFC1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67001" y="1497148"/>
            <a:ext cx="2205950" cy="489423"/>
          </a:xfrm>
          <a:prstGeom prst="rect">
            <a:avLst/>
          </a:prstGeom>
        </p:spPr>
      </p:pic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5291D857-623F-4B70-CEAC-7A6977BCBB35}"/>
              </a:ext>
            </a:extLst>
          </p:cNvPr>
          <p:cNvCxnSpPr/>
          <p:nvPr/>
        </p:nvCxnSpPr>
        <p:spPr>
          <a:xfrm flipV="1">
            <a:off x="1624458" y="1834095"/>
            <a:ext cx="379716" cy="376177"/>
          </a:xfrm>
          <a:prstGeom prst="straightConnector1">
            <a:avLst/>
          </a:prstGeom>
          <a:ln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>
            <a:extLst>
              <a:ext uri="{FF2B5EF4-FFF2-40B4-BE49-F238E27FC236}">
                <a16:creationId xmlns:a16="http://schemas.microsoft.com/office/drawing/2014/main" id="{6C9250E2-3599-1A74-9BFA-0B10DA03D2DA}"/>
              </a:ext>
            </a:extLst>
          </p:cNvPr>
          <p:cNvSpPr txBox="1"/>
          <p:nvPr/>
        </p:nvSpPr>
        <p:spPr>
          <a:xfrm>
            <a:off x="733118" y="2167398"/>
            <a:ext cx="1894970" cy="43088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100">
                <a:cs typeface="Arial"/>
              </a:rPr>
              <a:t>Spontaneous emission</a:t>
            </a:r>
          </a:p>
          <a:p>
            <a:r>
              <a:rPr lang="en-US" sz="1100">
                <a:cs typeface="Arial"/>
              </a:rPr>
              <a:t>(only from excitons)</a:t>
            </a:r>
          </a:p>
        </p:txBody>
      </p: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82313C81-2F8D-C1B3-E44C-252C6C57DE3C}"/>
              </a:ext>
            </a:extLst>
          </p:cNvPr>
          <p:cNvCxnSpPr>
            <a:cxnSpLocks/>
          </p:cNvCxnSpPr>
          <p:nvPr/>
        </p:nvCxnSpPr>
        <p:spPr>
          <a:xfrm flipH="1" flipV="1">
            <a:off x="2563514" y="1852334"/>
            <a:ext cx="70187" cy="309299"/>
          </a:xfrm>
          <a:prstGeom prst="straightConnector1">
            <a:avLst/>
          </a:prstGeom>
          <a:ln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>
            <a:extLst>
              <a:ext uri="{FF2B5EF4-FFF2-40B4-BE49-F238E27FC236}">
                <a16:creationId xmlns:a16="http://schemas.microsoft.com/office/drawing/2014/main" id="{DD3B5E28-F2DA-18FD-69E2-D3F23E205897}"/>
              </a:ext>
            </a:extLst>
          </p:cNvPr>
          <p:cNvSpPr txBox="1"/>
          <p:nvPr/>
        </p:nvSpPr>
        <p:spPr>
          <a:xfrm>
            <a:off x="2429378" y="2167397"/>
            <a:ext cx="1894970" cy="43088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100">
                <a:cs typeface="Arial"/>
              </a:rPr>
              <a:t>Exciton generation rate</a:t>
            </a:r>
          </a:p>
          <a:p>
            <a:r>
              <a:rPr lang="en-US" sz="1100">
                <a:cs typeface="Arial"/>
              </a:rPr>
              <a:t>(excitation intensity)</a:t>
            </a:r>
          </a:p>
        </p:txBody>
      </p: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585B82D4-EF15-5E0C-4518-3CAE7BA4BDCB}"/>
              </a:ext>
            </a:extLst>
          </p:cNvPr>
          <p:cNvCxnSpPr>
            <a:cxnSpLocks/>
          </p:cNvCxnSpPr>
          <p:nvPr/>
        </p:nvCxnSpPr>
        <p:spPr>
          <a:xfrm flipH="1" flipV="1">
            <a:off x="3840268" y="1907052"/>
            <a:ext cx="544410" cy="260661"/>
          </a:xfrm>
          <a:prstGeom prst="straightConnector1">
            <a:avLst/>
          </a:prstGeom>
          <a:ln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>
            <a:extLst>
              <a:ext uri="{FF2B5EF4-FFF2-40B4-BE49-F238E27FC236}">
                <a16:creationId xmlns:a16="http://schemas.microsoft.com/office/drawing/2014/main" id="{30BBB157-638C-B55F-8515-60370DE5D08E}"/>
              </a:ext>
            </a:extLst>
          </p:cNvPr>
          <p:cNvSpPr txBox="1"/>
          <p:nvPr/>
        </p:nvSpPr>
        <p:spPr>
          <a:xfrm>
            <a:off x="4320191" y="2149155"/>
            <a:ext cx="1943608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100">
                <a:cs typeface="Arial"/>
              </a:rPr>
              <a:t>Probability of overcoming barrier (lower binding energy =&gt; more free charges =&gt; lower PL signal)</a:t>
            </a:r>
            <a:endParaRPr lang="en-US"/>
          </a:p>
        </p:txBody>
      </p:sp>
      <p:pic>
        <p:nvPicPr>
          <p:cNvPr id="80" name="Picture 79" descr="A graph of a ray spectrum&#10;&#10;AI-generated content may be incorrect.">
            <a:extLst>
              <a:ext uri="{FF2B5EF4-FFF2-40B4-BE49-F238E27FC236}">
                <a16:creationId xmlns:a16="http://schemas.microsoft.com/office/drawing/2014/main" id="{E88AB249-AC7E-EFB1-A2E5-B463C4BB34A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9865" y="3090660"/>
            <a:ext cx="2644100" cy="1880478"/>
          </a:xfrm>
          <a:prstGeom prst="rect">
            <a:avLst/>
          </a:prstGeom>
        </p:spPr>
      </p:pic>
      <p:pic>
        <p:nvPicPr>
          <p:cNvPr id="82" name="Picture 81">
            <a:extLst>
              <a:ext uri="{FF2B5EF4-FFF2-40B4-BE49-F238E27FC236}">
                <a16:creationId xmlns:a16="http://schemas.microsoft.com/office/drawing/2014/main" id="{B334C98D-A376-5A28-4F9A-05952E608C6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21135" y="3091441"/>
            <a:ext cx="2781832" cy="1876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011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353288-797A-3687-7697-C2B697C5C9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15BC982-3B57-8D2F-4865-971879DB3E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197598"/>
            <a:ext cx="6835762" cy="519301"/>
          </a:xfrm>
        </p:spPr>
        <p:txBody>
          <a:bodyPr>
            <a:normAutofit/>
          </a:bodyPr>
          <a:lstStyle/>
          <a:p>
            <a:r>
              <a:rPr lang="en-US">
                <a:latin typeface="Franklin Gothic Demi Cond"/>
                <a:cs typeface="Arial"/>
              </a:rPr>
              <a:t>Diffusion constant</a:t>
            </a:r>
            <a:endParaRPr lang="en-US" err="1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4AEB194-C9C0-F00A-199C-F6712E2E93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7109973" y="1771796"/>
            <a:ext cx="3543260" cy="512762"/>
          </a:xfrm>
        </p:spPr>
        <p:txBody>
          <a:bodyPr/>
          <a:lstStyle/>
          <a:p>
            <a:r>
              <a:rPr lang="en-US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ChE-701 / Section EDCH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1AEE78D-5C2C-E0A0-4FDE-046A03368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7" name="Espace réservé de la date 2">
            <a:extLst>
              <a:ext uri="{FF2B5EF4-FFF2-40B4-BE49-F238E27FC236}">
                <a16:creationId xmlns:a16="http://schemas.microsoft.com/office/drawing/2014/main" id="{B4CCC385-E6AE-E17E-D920-16EDF51D3D3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16200000">
            <a:off x="-1221413" y="2778452"/>
            <a:ext cx="3341052" cy="911524"/>
          </a:xfrm>
        </p:spPr>
        <p:txBody>
          <a:bodyPr/>
          <a:lstStyle/>
          <a:p>
            <a:r>
              <a:rPr lang="en-US"/>
              <a:t>OPTICAL MEASURMENTS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1FF5204-3B53-3BA6-C814-78449EE15277}"/>
              </a:ext>
            </a:extLst>
          </p:cNvPr>
          <p:cNvSpPr txBox="1"/>
          <p:nvPr/>
        </p:nvSpPr>
        <p:spPr>
          <a:xfrm>
            <a:off x="730924" y="674102"/>
            <a:ext cx="5859764" cy="23929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>
                <a:cs typeface="Arial"/>
              </a:rPr>
              <a:t>After initial charge separation electrons and holes start to diffuse in the active layer until they reach </a:t>
            </a:r>
            <a:endParaRPr lang="en-US"/>
          </a:p>
          <a:p>
            <a:pPr marL="285750" indent="-285750">
              <a:buFont typeface="Arial"/>
              <a:buChar char="•"/>
            </a:pPr>
            <a:r>
              <a:rPr lang="en-US">
                <a:cs typeface="Arial"/>
              </a:rPr>
              <a:t>Possible to measure by transient absorption microscopy (spatially resolved transient absorption)</a:t>
            </a:r>
            <a:endParaRPr lang="en-US"/>
          </a:p>
          <a:p>
            <a:pPr marL="628650" lvl="1" indent="-285750">
              <a:buFont typeface="Courier New"/>
              <a:buChar char="o"/>
            </a:pPr>
            <a:r>
              <a:rPr lang="en-US">
                <a:cs typeface="Arial"/>
              </a:rPr>
              <a:t>Initial excitation by laser pulse (pump) =&gt; create charge carriers (different absorption)</a:t>
            </a:r>
          </a:p>
          <a:p>
            <a:pPr marL="628650" lvl="1" indent="-285750">
              <a:buFont typeface="Courier New"/>
              <a:buChar char="o"/>
            </a:pPr>
            <a:r>
              <a:rPr lang="en-US">
                <a:cs typeface="Arial"/>
              </a:rPr>
              <a:t>Initial charges diffuse in the AL</a:t>
            </a:r>
          </a:p>
          <a:p>
            <a:pPr marL="628650" lvl="1" indent="-285750">
              <a:buFont typeface="Courier New"/>
              <a:buChar char="o"/>
            </a:pPr>
            <a:r>
              <a:rPr lang="en-US">
                <a:cs typeface="Arial"/>
              </a:rPr>
              <a:t>With different time delay absorption measurements =&gt; from difference with and without pump possible to determine where the charge carriers </a:t>
            </a:r>
            <a:r>
              <a:rPr lang="en-US" sz="1400">
                <a:cs typeface="Arial"/>
              </a:rPr>
              <a:t>are.</a:t>
            </a:r>
          </a:p>
          <a:p>
            <a:pPr marL="628650" lvl="1" indent="-285750">
              <a:buFont typeface="Courier New"/>
              <a:buChar char="o"/>
            </a:pPr>
            <a:r>
              <a:rPr lang="en-US" sz="1400">
                <a:cs typeface="Arial"/>
              </a:rPr>
              <a:t>Fitting of the spread of the signal provides diffusion constant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48F3174-FF94-F6A8-1B56-BA3BDA8612A4}"/>
              </a:ext>
            </a:extLst>
          </p:cNvPr>
          <p:cNvSpPr/>
          <p:nvPr/>
        </p:nvSpPr>
        <p:spPr>
          <a:xfrm>
            <a:off x="6715394" y="1839943"/>
            <a:ext cx="1598751" cy="600435"/>
          </a:xfrm>
          <a:prstGeom prst="rect">
            <a:avLst/>
          </a:prstGeom>
          <a:ln>
            <a:solidFill>
              <a:srgbClr val="B61F1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80DF2A0-A8AE-2B4E-6C4D-5F283AC0FC25}"/>
              </a:ext>
            </a:extLst>
          </p:cNvPr>
          <p:cNvSpPr/>
          <p:nvPr/>
        </p:nvSpPr>
        <p:spPr>
          <a:xfrm>
            <a:off x="6729861" y="270127"/>
            <a:ext cx="1562581" cy="54979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CE2D362B-AF8B-C6EA-89F7-1F1B335DEF15}"/>
              </a:ext>
            </a:extLst>
          </p:cNvPr>
          <p:cNvSpPr/>
          <p:nvPr/>
        </p:nvSpPr>
        <p:spPr>
          <a:xfrm>
            <a:off x="7301361" y="1919519"/>
            <a:ext cx="159151" cy="14468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6672CDB-EB6D-049C-BF5F-3AB176ABE91F}"/>
              </a:ext>
            </a:extLst>
          </p:cNvPr>
          <p:cNvSpPr txBox="1"/>
          <p:nvPr/>
        </p:nvSpPr>
        <p:spPr>
          <a:xfrm>
            <a:off x="7229019" y="1839943"/>
            <a:ext cx="305284" cy="30731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>
                <a:cs typeface="Arial"/>
              </a:rPr>
              <a:t>+</a:t>
            </a:r>
            <a:endParaRPr lang="en-US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E3B055C5-0990-40F5-3F1E-6A1FC17FF8B9}"/>
              </a:ext>
            </a:extLst>
          </p:cNvPr>
          <p:cNvSpPr txBox="1"/>
          <p:nvPr/>
        </p:nvSpPr>
        <p:spPr>
          <a:xfrm>
            <a:off x="6845608" y="2137700"/>
            <a:ext cx="1320530" cy="30008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chemeClr val="bg1"/>
                </a:solidFill>
                <a:cs typeface="Arial"/>
              </a:rPr>
              <a:t>VB</a:t>
            </a:r>
            <a:endParaRPr lang="en-US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1D942733-6CB3-2CC7-A330-2A4E9370A0F1}"/>
              </a:ext>
            </a:extLst>
          </p:cNvPr>
          <p:cNvSpPr txBox="1"/>
          <p:nvPr/>
        </p:nvSpPr>
        <p:spPr>
          <a:xfrm>
            <a:off x="6727550" y="270127"/>
            <a:ext cx="1600201" cy="30008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chemeClr val="accent1"/>
                </a:solidFill>
                <a:cs typeface="Arial"/>
              </a:rPr>
              <a:t>CB</a:t>
            </a:r>
            <a:endParaRPr lang="en-US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42263320-200C-E356-F178-2A6607433466}"/>
              </a:ext>
            </a:extLst>
          </p:cNvPr>
          <p:cNvSpPr/>
          <p:nvPr/>
        </p:nvSpPr>
        <p:spPr>
          <a:xfrm>
            <a:off x="8032011" y="646304"/>
            <a:ext cx="159151" cy="14468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D6E0C11A-D2EE-7766-5B18-C76666FF2EB7}"/>
              </a:ext>
            </a:extLst>
          </p:cNvPr>
          <p:cNvSpPr txBox="1"/>
          <p:nvPr/>
        </p:nvSpPr>
        <p:spPr>
          <a:xfrm>
            <a:off x="7966903" y="508852"/>
            <a:ext cx="232943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600" b="1">
                <a:solidFill>
                  <a:schemeClr val="bg1"/>
                </a:solidFill>
                <a:cs typeface="Arial"/>
              </a:rPr>
              <a:t>-</a:t>
            </a:r>
          </a:p>
        </p:txBody>
      </p: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84651E45-CF1E-6F2A-2517-4B398C6E0D02}"/>
              </a:ext>
            </a:extLst>
          </p:cNvPr>
          <p:cNvCxnSpPr/>
          <p:nvPr/>
        </p:nvCxnSpPr>
        <p:spPr>
          <a:xfrm flipH="1">
            <a:off x="7192849" y="436514"/>
            <a:ext cx="166387" cy="311069"/>
          </a:xfrm>
          <a:prstGeom prst="straightConnector1">
            <a:avLst/>
          </a:prstGeom>
          <a:ln>
            <a:solidFill>
              <a:srgbClr val="070707"/>
            </a:solidFill>
            <a:prstDash val="dash"/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1525BC76-4300-EC0D-4B72-68F454A1676F}"/>
              </a:ext>
            </a:extLst>
          </p:cNvPr>
          <p:cNvCxnSpPr/>
          <p:nvPr/>
        </p:nvCxnSpPr>
        <p:spPr>
          <a:xfrm flipH="1" flipV="1">
            <a:off x="7859210" y="371837"/>
            <a:ext cx="185195" cy="264770"/>
          </a:xfrm>
          <a:prstGeom prst="straightConnector1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F5E38DBA-1A59-AE97-E214-1F749EBC671A}"/>
              </a:ext>
            </a:extLst>
          </p:cNvPr>
          <p:cNvCxnSpPr>
            <a:cxnSpLocks/>
          </p:cNvCxnSpPr>
          <p:nvPr/>
        </p:nvCxnSpPr>
        <p:spPr>
          <a:xfrm flipV="1">
            <a:off x="7704399" y="400773"/>
            <a:ext cx="154811" cy="344347"/>
          </a:xfrm>
          <a:prstGeom prst="straightConnector1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3A8E7B6-B95F-C440-0670-C1EA919B3064}"/>
              </a:ext>
            </a:extLst>
          </p:cNvPr>
          <p:cNvCxnSpPr>
            <a:cxnSpLocks/>
          </p:cNvCxnSpPr>
          <p:nvPr/>
        </p:nvCxnSpPr>
        <p:spPr>
          <a:xfrm>
            <a:off x="7386095" y="680013"/>
            <a:ext cx="350133" cy="46298"/>
          </a:xfrm>
          <a:prstGeom prst="straightConnector1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20BC4A49-17D9-39F1-081C-0A85145A45BE}"/>
              </a:ext>
            </a:extLst>
          </p:cNvPr>
          <p:cNvCxnSpPr>
            <a:cxnSpLocks/>
          </p:cNvCxnSpPr>
          <p:nvPr/>
        </p:nvCxnSpPr>
        <p:spPr>
          <a:xfrm flipV="1">
            <a:off x="7400563" y="473115"/>
            <a:ext cx="321197" cy="214132"/>
          </a:xfrm>
          <a:prstGeom prst="straightConnector1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0D8C6883-A0AF-BA84-D481-38AAA582A998}"/>
              </a:ext>
            </a:extLst>
          </p:cNvPr>
          <p:cNvCxnSpPr>
            <a:cxnSpLocks/>
          </p:cNvCxnSpPr>
          <p:nvPr/>
        </p:nvCxnSpPr>
        <p:spPr>
          <a:xfrm flipH="1" flipV="1">
            <a:off x="7345583" y="422475"/>
            <a:ext cx="358814" cy="54980"/>
          </a:xfrm>
          <a:prstGeom prst="straightConnector1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1A233F4C-DF2D-14B3-1407-99A13C60118E}"/>
              </a:ext>
            </a:extLst>
          </p:cNvPr>
          <p:cNvCxnSpPr>
            <a:cxnSpLocks/>
          </p:cNvCxnSpPr>
          <p:nvPr/>
        </p:nvCxnSpPr>
        <p:spPr>
          <a:xfrm>
            <a:off x="7465671" y="1982165"/>
            <a:ext cx="350133" cy="46298"/>
          </a:xfrm>
          <a:prstGeom prst="straightConnector1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BDF80D1-9C1A-B627-2D8A-3A2CC98F7946}"/>
              </a:ext>
            </a:extLst>
          </p:cNvPr>
          <p:cNvCxnSpPr>
            <a:cxnSpLocks/>
          </p:cNvCxnSpPr>
          <p:nvPr/>
        </p:nvCxnSpPr>
        <p:spPr>
          <a:xfrm flipV="1">
            <a:off x="7480138" y="2028463"/>
            <a:ext cx="321197" cy="214132"/>
          </a:xfrm>
          <a:prstGeom prst="straightConnector1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205E31AB-DCBD-CFB9-FB31-A9CE5558D8DD}"/>
              </a:ext>
            </a:extLst>
          </p:cNvPr>
          <p:cNvCxnSpPr>
            <a:cxnSpLocks/>
          </p:cNvCxnSpPr>
          <p:nvPr/>
        </p:nvCxnSpPr>
        <p:spPr>
          <a:xfrm>
            <a:off x="7487373" y="2228127"/>
            <a:ext cx="162045" cy="125873"/>
          </a:xfrm>
          <a:prstGeom prst="straightConnector1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B91F4A49-4B1A-5A51-F974-8A240D90637A}"/>
              </a:ext>
            </a:extLst>
          </p:cNvPr>
          <p:cNvCxnSpPr>
            <a:cxnSpLocks/>
          </p:cNvCxnSpPr>
          <p:nvPr/>
        </p:nvCxnSpPr>
        <p:spPr>
          <a:xfrm flipH="1">
            <a:off x="7606014" y="2264297"/>
            <a:ext cx="387750" cy="82469"/>
          </a:xfrm>
          <a:prstGeom prst="straightConnector1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BC969E11-785F-7562-CE6B-40302C6666E3}"/>
              </a:ext>
            </a:extLst>
          </p:cNvPr>
          <p:cNvCxnSpPr/>
          <p:nvPr/>
        </p:nvCxnSpPr>
        <p:spPr>
          <a:xfrm flipH="1" flipV="1">
            <a:off x="7916750" y="2035749"/>
            <a:ext cx="86810" cy="224260"/>
          </a:xfrm>
          <a:prstGeom prst="straightConnector1">
            <a:avLst/>
          </a:prstGeom>
          <a:ln>
            <a:solidFill>
              <a:srgbClr val="070707"/>
            </a:solidFill>
            <a:prstDash val="dash"/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A collage of images of a red and yellow circle&#10;&#10;AI-generated content may be incorrect.">
            <a:extLst>
              <a:ext uri="{FF2B5EF4-FFF2-40B4-BE49-F238E27FC236}">
                <a16:creationId xmlns:a16="http://schemas.microsoft.com/office/drawing/2014/main" id="{DD4A2470-7F6E-BCEE-D6D9-93A86B0C07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1728" y="3066066"/>
            <a:ext cx="3595387" cy="1999083"/>
          </a:xfrm>
          <a:prstGeom prst="rect">
            <a:avLst/>
          </a:prstGeom>
        </p:spPr>
      </p:pic>
      <p:pic>
        <p:nvPicPr>
          <p:cNvPr id="25" name="Picture 24" descr="A black and white math equation&#10;&#10;AI-generated content may be incorrect.">
            <a:extLst>
              <a:ext uri="{FF2B5EF4-FFF2-40B4-BE49-F238E27FC236}">
                <a16:creationId xmlns:a16="http://schemas.microsoft.com/office/drawing/2014/main" id="{53A9481C-7858-A4D5-E8ED-49B16F66F8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4060" y="3591527"/>
            <a:ext cx="1981924" cy="593685"/>
          </a:xfrm>
          <a:prstGeom prst="rect">
            <a:avLst/>
          </a:prstGeom>
        </p:spPr>
      </p:pic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862106F9-BDEA-6054-9CBF-DC2791CADD29}"/>
              </a:ext>
            </a:extLst>
          </p:cNvPr>
          <p:cNvCxnSpPr>
            <a:cxnSpLocks/>
          </p:cNvCxnSpPr>
          <p:nvPr/>
        </p:nvCxnSpPr>
        <p:spPr>
          <a:xfrm flipH="1">
            <a:off x="6752104" y="3297399"/>
            <a:ext cx="128059" cy="283904"/>
          </a:xfrm>
          <a:prstGeom prst="straightConnector1">
            <a:avLst/>
          </a:prstGeom>
          <a:ln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EA33B532-4047-282D-1A7C-84D3F5426EE0}"/>
              </a:ext>
            </a:extLst>
          </p:cNvPr>
          <p:cNvSpPr txBox="1"/>
          <p:nvPr/>
        </p:nvSpPr>
        <p:spPr>
          <a:xfrm>
            <a:off x="6617967" y="2854644"/>
            <a:ext cx="1894970" cy="43088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100">
                <a:cs typeface="Arial"/>
              </a:rPr>
              <a:t>Variance of the density distribution</a:t>
            </a:r>
            <a:endParaRPr lang="en-US"/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62447698-1C50-B1F7-400A-1A6F7FF8EABF}"/>
              </a:ext>
            </a:extLst>
          </p:cNvPr>
          <p:cNvCxnSpPr>
            <a:cxnSpLocks/>
          </p:cNvCxnSpPr>
          <p:nvPr/>
        </p:nvCxnSpPr>
        <p:spPr>
          <a:xfrm flipV="1">
            <a:off x="7198466" y="4196208"/>
            <a:ext cx="38327" cy="345469"/>
          </a:xfrm>
          <a:prstGeom prst="straightConnector1">
            <a:avLst/>
          </a:prstGeom>
          <a:ln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E10A1601-2677-7646-0711-BF6D69556D9A}"/>
              </a:ext>
            </a:extLst>
          </p:cNvPr>
          <p:cNvSpPr txBox="1"/>
          <p:nvPr/>
        </p:nvSpPr>
        <p:spPr>
          <a:xfrm>
            <a:off x="6509454" y="4547441"/>
            <a:ext cx="1894970" cy="43088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100">
                <a:cs typeface="Arial"/>
              </a:rPr>
              <a:t>Diffusion dimensionality parameter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125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F49497-4D4F-623C-EA32-76631FB6A2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62B60E0-F87C-FA7F-314C-E47CDA819A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197598"/>
            <a:ext cx="6835762" cy="519301"/>
          </a:xfrm>
        </p:spPr>
        <p:txBody>
          <a:bodyPr>
            <a:normAutofit/>
          </a:bodyPr>
          <a:lstStyle/>
          <a:p>
            <a:r>
              <a:rPr lang="en-US">
                <a:latin typeface="Franklin Gothic Demi Cond"/>
                <a:cs typeface="Arial"/>
              </a:rPr>
              <a:t>Bulk charge trapping</a:t>
            </a:r>
            <a:endParaRPr lang="en-US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3127461-946B-6F74-19EB-E8A9829750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7109973" y="1771796"/>
            <a:ext cx="3543260" cy="512762"/>
          </a:xfrm>
        </p:spPr>
        <p:txBody>
          <a:bodyPr/>
          <a:lstStyle/>
          <a:p>
            <a:r>
              <a:rPr lang="en-US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ChE-701 / Section EDCH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CE37B2D-D15E-472E-B1A8-ACE0A5385B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7" name="Espace réservé de la date 2">
            <a:extLst>
              <a:ext uri="{FF2B5EF4-FFF2-40B4-BE49-F238E27FC236}">
                <a16:creationId xmlns:a16="http://schemas.microsoft.com/office/drawing/2014/main" id="{7591B5B9-5DF5-A5FA-D340-A921F08D24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16200000">
            <a:off x="-1221413" y="2778452"/>
            <a:ext cx="3341052" cy="911524"/>
          </a:xfrm>
        </p:spPr>
        <p:txBody>
          <a:bodyPr/>
          <a:lstStyle/>
          <a:p>
            <a:r>
              <a:rPr lang="en-US"/>
              <a:t>OPTICAL MEASURMENTS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FA3268A-4D41-7087-BA97-AE1F365E582E}"/>
              </a:ext>
            </a:extLst>
          </p:cNvPr>
          <p:cNvSpPr txBox="1"/>
          <p:nvPr/>
        </p:nvSpPr>
        <p:spPr>
          <a:xfrm>
            <a:off x="730924" y="674102"/>
            <a:ext cx="5896242" cy="30008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>
                <a:cs typeface="Arial"/>
              </a:rPr>
              <a:t>In lead-halide perovskites most of the traps in the bulk are shallow (they are located close to the edge of the VB or CB =&gt; easy </a:t>
            </a:r>
            <a:r>
              <a:rPr lang="en-US" dirty="0" err="1">
                <a:cs typeface="Arial"/>
              </a:rPr>
              <a:t>detrapping</a:t>
            </a:r>
            <a:r>
              <a:rPr lang="en-US" dirty="0">
                <a:cs typeface="Arial"/>
              </a:rPr>
              <a:t> and small effect on the charge dynamics.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cs typeface="Arial"/>
              </a:rPr>
              <a:t>Possible to measure by Time Resolved </a:t>
            </a:r>
            <a:r>
              <a:rPr lang="en-US" dirty="0" err="1">
                <a:cs typeface="Arial"/>
              </a:rPr>
              <a:t>Lhotoluminiscence</a:t>
            </a:r>
            <a:r>
              <a:rPr lang="en-US" dirty="0">
                <a:cs typeface="Arial"/>
              </a:rPr>
              <a:t> (TRPL) or by </a:t>
            </a:r>
            <a:r>
              <a:rPr lang="en-US" dirty="0" err="1">
                <a:cs typeface="Arial"/>
              </a:rPr>
              <a:t>Photoluminiscence</a:t>
            </a:r>
            <a:r>
              <a:rPr lang="en-US" dirty="0">
                <a:cs typeface="Arial"/>
              </a:rPr>
              <a:t> Quantum Yield (PLQY)</a:t>
            </a:r>
          </a:p>
          <a:p>
            <a:pPr marL="628650" lvl="1" indent="-285750">
              <a:buFont typeface="Courier New"/>
              <a:buChar char="o"/>
            </a:pPr>
            <a:r>
              <a:rPr lang="en-US" dirty="0">
                <a:cs typeface="Arial"/>
              </a:rPr>
              <a:t>After excitation charge carriers are created -&gt; some of the carriers get trapped =&gt; reduction of the </a:t>
            </a:r>
            <a:r>
              <a:rPr lang="en-US" dirty="0" err="1">
                <a:cs typeface="Arial"/>
              </a:rPr>
              <a:t>photoluminiscence</a:t>
            </a:r>
            <a:r>
              <a:rPr lang="en-US" dirty="0">
                <a:cs typeface="Arial"/>
              </a:rPr>
              <a:t> signal because only free carriers can radiatively recombine (less free charges lower </a:t>
            </a:r>
            <a:r>
              <a:rPr lang="en-US" dirty="0" err="1">
                <a:cs typeface="Arial"/>
              </a:rPr>
              <a:t>photoluminiscence</a:t>
            </a:r>
            <a:r>
              <a:rPr lang="en-US" dirty="0">
                <a:cs typeface="Arial"/>
              </a:rPr>
              <a:t> signal)</a:t>
            </a:r>
          </a:p>
          <a:p>
            <a:pPr marL="628650" lvl="1" indent="-285750">
              <a:buFont typeface="Courier New"/>
              <a:buChar char="o"/>
            </a:pPr>
            <a:r>
              <a:rPr lang="en-US" dirty="0">
                <a:cs typeface="Arial"/>
              </a:rPr>
              <a:t>Recombination from the traps usually on different timescale (~100nm-1ms) =&gt; when traps are filled "trap-free" dynamics</a:t>
            </a:r>
          </a:p>
          <a:p>
            <a:pPr marL="628650" lvl="1" indent="-285750">
              <a:buFont typeface="Courier New"/>
              <a:buChar char="o"/>
            </a:pPr>
            <a:r>
              <a:rPr lang="en-US" dirty="0">
                <a:cs typeface="Arial"/>
              </a:rPr>
              <a:t>Trapping of the charge ~100ps-10ns</a:t>
            </a:r>
          </a:p>
          <a:p>
            <a:pPr marL="628650" lvl="1" indent="-285750">
              <a:buFont typeface="Courier New"/>
              <a:buChar char="o"/>
            </a:pPr>
            <a:r>
              <a:rPr lang="en-US" dirty="0">
                <a:cs typeface="Arial"/>
              </a:rPr>
              <a:t>PLQY =&gt; ratio between radiative recombination (good for performance) and all processes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6C73E44-F2BE-2EE3-D6F8-6D8E4AB78AD4}"/>
              </a:ext>
            </a:extLst>
          </p:cNvPr>
          <p:cNvSpPr/>
          <p:nvPr/>
        </p:nvSpPr>
        <p:spPr>
          <a:xfrm>
            <a:off x="6715394" y="1839943"/>
            <a:ext cx="1598751" cy="600435"/>
          </a:xfrm>
          <a:prstGeom prst="rect">
            <a:avLst/>
          </a:prstGeom>
          <a:ln>
            <a:solidFill>
              <a:srgbClr val="B61F1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0288005-B4E1-02C3-BAC9-9C193E0F68BD}"/>
              </a:ext>
            </a:extLst>
          </p:cNvPr>
          <p:cNvSpPr/>
          <p:nvPr/>
        </p:nvSpPr>
        <p:spPr>
          <a:xfrm>
            <a:off x="6729861" y="270127"/>
            <a:ext cx="1562581" cy="54979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50240110-AD58-A8AE-10CF-E8F59577AC77}"/>
              </a:ext>
            </a:extLst>
          </p:cNvPr>
          <p:cNvSpPr/>
          <p:nvPr/>
        </p:nvSpPr>
        <p:spPr>
          <a:xfrm>
            <a:off x="7301361" y="1919519"/>
            <a:ext cx="159151" cy="14468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2EE8EBA-1BAD-C7F0-6F69-115E85D66880}"/>
              </a:ext>
            </a:extLst>
          </p:cNvPr>
          <p:cNvSpPr txBox="1"/>
          <p:nvPr/>
        </p:nvSpPr>
        <p:spPr>
          <a:xfrm>
            <a:off x="7229019" y="1839943"/>
            <a:ext cx="305284" cy="30731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>
                <a:cs typeface="Arial"/>
              </a:rPr>
              <a:t>+</a:t>
            </a:r>
            <a:endParaRPr lang="en-US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395CB16A-C562-F4A1-6B8D-60160C456262}"/>
              </a:ext>
            </a:extLst>
          </p:cNvPr>
          <p:cNvSpPr txBox="1"/>
          <p:nvPr/>
        </p:nvSpPr>
        <p:spPr>
          <a:xfrm>
            <a:off x="6845608" y="2137700"/>
            <a:ext cx="1320530" cy="30008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chemeClr val="bg1"/>
                </a:solidFill>
                <a:cs typeface="Arial"/>
              </a:rPr>
              <a:t>VB</a:t>
            </a:r>
            <a:endParaRPr lang="en-US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BD9FF22C-6745-B14F-363C-34B498353AF6}"/>
              </a:ext>
            </a:extLst>
          </p:cNvPr>
          <p:cNvSpPr txBox="1"/>
          <p:nvPr/>
        </p:nvSpPr>
        <p:spPr>
          <a:xfrm>
            <a:off x="6727550" y="270127"/>
            <a:ext cx="1600201" cy="30008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chemeClr val="accent1"/>
                </a:solidFill>
                <a:cs typeface="Arial"/>
              </a:rPr>
              <a:t>CB</a:t>
            </a:r>
            <a:endParaRPr lang="en-US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005626B6-F8D8-F7FD-9957-3AC486632CFB}"/>
              </a:ext>
            </a:extLst>
          </p:cNvPr>
          <p:cNvSpPr/>
          <p:nvPr/>
        </p:nvSpPr>
        <p:spPr>
          <a:xfrm>
            <a:off x="7706473" y="942905"/>
            <a:ext cx="159151" cy="14468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369597B8-F71A-F6B4-16D3-00BD4D01CBBE}"/>
              </a:ext>
            </a:extLst>
          </p:cNvPr>
          <p:cNvSpPr txBox="1"/>
          <p:nvPr/>
        </p:nvSpPr>
        <p:spPr>
          <a:xfrm>
            <a:off x="7641365" y="805453"/>
            <a:ext cx="232943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600" b="1">
                <a:solidFill>
                  <a:schemeClr val="bg1"/>
                </a:solidFill>
                <a:cs typeface="Arial"/>
              </a:rPr>
              <a:t>-</a:t>
            </a:r>
          </a:p>
        </p:txBody>
      </p: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A26A4E60-78EF-EF56-D583-B4CDC215CD39}"/>
              </a:ext>
            </a:extLst>
          </p:cNvPr>
          <p:cNvCxnSpPr/>
          <p:nvPr/>
        </p:nvCxnSpPr>
        <p:spPr>
          <a:xfrm flipH="1">
            <a:off x="7851159" y="740349"/>
            <a:ext cx="122982" cy="180854"/>
          </a:xfrm>
          <a:prstGeom prst="straightConnector1">
            <a:avLst/>
          </a:prstGeom>
          <a:ln>
            <a:solidFill>
              <a:srgbClr val="070707"/>
            </a:solidFill>
            <a:prstDash val="dash"/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6BD2948-A31C-0F69-D6D9-85E8361C8FD3}"/>
              </a:ext>
            </a:extLst>
          </p:cNvPr>
          <p:cNvCxnSpPr/>
          <p:nvPr/>
        </p:nvCxnSpPr>
        <p:spPr>
          <a:xfrm>
            <a:off x="7619873" y="1015221"/>
            <a:ext cx="419582" cy="7234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>
            <a:extLst>
              <a:ext uri="{FF2B5EF4-FFF2-40B4-BE49-F238E27FC236}">
                <a16:creationId xmlns:a16="http://schemas.microsoft.com/office/drawing/2014/main" id="{A1E485AB-F403-FEF3-1579-2EB378E9A556}"/>
              </a:ext>
            </a:extLst>
          </p:cNvPr>
          <p:cNvSpPr/>
          <p:nvPr/>
        </p:nvSpPr>
        <p:spPr>
          <a:xfrm>
            <a:off x="7959670" y="602899"/>
            <a:ext cx="159151" cy="144683"/>
          </a:xfrm>
          <a:prstGeom prst="ellipse">
            <a:avLst/>
          </a:prstGeom>
          <a:noFill/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590E6EF-4AF0-6AE3-49BF-9964BF8FE0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0274" y="3102820"/>
            <a:ext cx="2751713" cy="203855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6A71A2C-D537-5FE7-4BF9-BD5A8FCE9F56}"/>
              </a:ext>
            </a:extLst>
          </p:cNvPr>
          <p:cNvSpPr/>
          <p:nvPr/>
        </p:nvSpPr>
        <p:spPr>
          <a:xfrm>
            <a:off x="6937576" y="3211974"/>
            <a:ext cx="164308" cy="342007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657AEC4-2807-1D5D-0A64-C7084E3E97B4}"/>
              </a:ext>
            </a:extLst>
          </p:cNvPr>
          <p:cNvCxnSpPr>
            <a:cxnSpLocks/>
          </p:cNvCxnSpPr>
          <p:nvPr/>
        </p:nvCxnSpPr>
        <p:spPr>
          <a:xfrm flipV="1">
            <a:off x="6649131" y="3526586"/>
            <a:ext cx="340085" cy="1223883"/>
          </a:xfrm>
          <a:prstGeom prst="straightConnector1">
            <a:avLst/>
          </a:prstGeom>
          <a:ln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7C251A33-8C42-50B2-4843-B6AE8D2691E8}"/>
              </a:ext>
            </a:extLst>
          </p:cNvPr>
          <p:cNvSpPr txBox="1"/>
          <p:nvPr/>
        </p:nvSpPr>
        <p:spPr>
          <a:xfrm>
            <a:off x="6089026" y="4715059"/>
            <a:ext cx="758050" cy="2616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100">
                <a:cs typeface="Arial"/>
              </a:rPr>
              <a:t>Trapping</a:t>
            </a:r>
            <a:endParaRPr lang="en-US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FB8ADED3-42F2-2F95-6A06-8E12EFB26D52}"/>
              </a:ext>
            </a:extLst>
          </p:cNvPr>
          <p:cNvCxnSpPr>
            <a:cxnSpLocks/>
          </p:cNvCxnSpPr>
          <p:nvPr/>
        </p:nvCxnSpPr>
        <p:spPr>
          <a:xfrm flipV="1">
            <a:off x="7488140" y="3678580"/>
            <a:ext cx="102974" cy="713181"/>
          </a:xfrm>
          <a:prstGeom prst="straightConnector1">
            <a:avLst/>
          </a:prstGeom>
          <a:ln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14D62D9F-6A5A-D79D-5183-6F2D9620A1A3}"/>
              </a:ext>
            </a:extLst>
          </p:cNvPr>
          <p:cNvSpPr txBox="1"/>
          <p:nvPr/>
        </p:nvSpPr>
        <p:spPr>
          <a:xfrm>
            <a:off x="7213787" y="4392829"/>
            <a:ext cx="1408586" cy="43088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100">
                <a:cs typeface="Arial"/>
              </a:rPr>
              <a:t>Radiative recombination</a:t>
            </a:r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A6859CB-4DAB-8105-A8BB-4199801DA7DC}"/>
              </a:ext>
            </a:extLst>
          </p:cNvPr>
          <p:cNvSpPr txBox="1"/>
          <p:nvPr/>
        </p:nvSpPr>
        <p:spPr>
          <a:xfrm>
            <a:off x="7559608" y="2799134"/>
            <a:ext cx="791589" cy="30008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TRPL</a:t>
            </a:r>
          </a:p>
        </p:txBody>
      </p:sp>
      <p:pic>
        <p:nvPicPr>
          <p:cNvPr id="19" name="Picture 18" descr="A graph of a normal distribution&#10;&#10;AI-generated content may be incorrect.">
            <a:extLst>
              <a:ext uri="{FF2B5EF4-FFF2-40B4-BE49-F238E27FC236}">
                <a16:creationId xmlns:a16="http://schemas.microsoft.com/office/drawing/2014/main" id="{92FC10DF-B2FD-8D93-1099-2455932FFB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4307" y="3678473"/>
            <a:ext cx="2003696" cy="1464825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F2CFFC8B-D7C6-4013-F142-910A6F0A044A}"/>
              </a:ext>
            </a:extLst>
          </p:cNvPr>
          <p:cNvSpPr txBox="1"/>
          <p:nvPr/>
        </p:nvSpPr>
        <p:spPr>
          <a:xfrm>
            <a:off x="4464996" y="3407113"/>
            <a:ext cx="718632" cy="30008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PLQY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D2B0E9B-8E6C-E6D8-BCEE-AF3BE20CBD29}"/>
              </a:ext>
            </a:extLst>
          </p:cNvPr>
          <p:cNvSpPr txBox="1"/>
          <p:nvPr/>
        </p:nvSpPr>
        <p:spPr>
          <a:xfrm>
            <a:off x="2021647" y="4356351"/>
            <a:ext cx="1663939" cy="7998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100">
                <a:cs typeface="Arial"/>
              </a:rPr>
              <a:t>Increasing the quantum yield with additive =&gt; passivating the defects (traps)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05DA29B6-C9B3-FE89-C5B8-CCF8B6F0BE9A}"/>
              </a:ext>
            </a:extLst>
          </p:cNvPr>
          <p:cNvCxnSpPr>
            <a:cxnSpLocks/>
          </p:cNvCxnSpPr>
          <p:nvPr/>
        </p:nvCxnSpPr>
        <p:spPr>
          <a:xfrm flipV="1">
            <a:off x="3566678" y="4183202"/>
            <a:ext cx="881186" cy="530788"/>
          </a:xfrm>
          <a:prstGeom prst="straightConnector1">
            <a:avLst/>
          </a:prstGeom>
          <a:ln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5338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949DD8-BB16-E4C1-CCE2-5D1BF23DD4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AA1C11F-B180-5626-4841-B50241542E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179552"/>
            <a:ext cx="7196709" cy="1072753"/>
          </a:xfrm>
        </p:spPr>
        <p:txBody>
          <a:bodyPr/>
          <a:lstStyle/>
          <a:p>
            <a:r>
              <a:rPr lang="en-US" dirty="0"/>
              <a:t>Tentative program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D24D1B9D-72DC-8FC9-FF37-D92FA3F6A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COURSE PROGRAM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FC4E4E2-653D-D319-D2E8-42FE39A3C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ChE-701 / Section EDCH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2CDED76-F66C-5088-1E09-DE09953EF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1EABFCC-8620-32B8-7366-35315C8C0210}"/>
              </a:ext>
            </a:extLst>
          </p:cNvPr>
          <p:cNvSpPr/>
          <p:nvPr/>
        </p:nvSpPr>
        <p:spPr>
          <a:xfrm>
            <a:off x="849391" y="414424"/>
            <a:ext cx="1404243" cy="852195"/>
          </a:xfrm>
          <a:prstGeom prst="rect">
            <a:avLst/>
          </a:prstGeom>
          <a:noFill/>
        </p:spPr>
        <p:txBody>
          <a:bodyPr wrap="square" anchor="ctr" anchorCtr="0">
            <a:noAutofit/>
          </a:bodyPr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0613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413C3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Introduction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413C3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1E854E9-396D-663F-8A8B-C400C3CA5248}"/>
              </a:ext>
            </a:extLst>
          </p:cNvPr>
          <p:cNvSpPr txBox="1"/>
          <p:nvPr/>
        </p:nvSpPr>
        <p:spPr>
          <a:xfrm>
            <a:off x="2268427" y="698508"/>
            <a:ext cx="457648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– </a:t>
            </a:r>
            <a:r>
              <a:rPr lang="en-US" sz="1200" dirty="0">
                <a:solidFill>
                  <a:srgbClr val="413C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solar cell design</a:t>
            </a:r>
            <a:endParaRPr lang="en-GB" sz="12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BAF0066-648D-9C6F-1E95-2FC514A4D11A}"/>
              </a:ext>
            </a:extLst>
          </p:cNvPr>
          <p:cNvSpPr txBox="1"/>
          <p:nvPr/>
        </p:nvSpPr>
        <p:spPr>
          <a:xfrm>
            <a:off x="2268427" y="1172502"/>
            <a:ext cx="630555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– </a:t>
            </a:r>
            <a:r>
              <a:rPr lang="en-US" sz="1200" dirty="0">
                <a:solidFill>
                  <a:srgbClr val="413C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 experiments for solar cell characterization (TRPL,PYQL, XRD, NMR)</a:t>
            </a:r>
            <a:endParaRPr lang="en-GB" sz="1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D3A9642-0890-E99F-B781-E2437A5C68D8}"/>
              </a:ext>
            </a:extLst>
          </p:cNvPr>
          <p:cNvSpPr txBox="1"/>
          <p:nvPr/>
        </p:nvSpPr>
        <p:spPr>
          <a:xfrm>
            <a:off x="2268427" y="935505"/>
            <a:ext cx="457648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– </a:t>
            </a:r>
            <a:r>
              <a:rPr lang="en-US" sz="1200" dirty="0">
                <a:solidFill>
                  <a:srgbClr val="413C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charge evolution in the device</a:t>
            </a:r>
            <a:endParaRPr lang="en-GB" sz="12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60E52D3-D6D4-FB39-2F16-E7F2C7A2A365}"/>
              </a:ext>
            </a:extLst>
          </p:cNvPr>
          <p:cNvSpPr/>
          <p:nvPr/>
        </p:nvSpPr>
        <p:spPr>
          <a:xfrm>
            <a:off x="849391" y="1321421"/>
            <a:ext cx="1404243" cy="852195"/>
          </a:xfrm>
          <a:prstGeom prst="rect">
            <a:avLst/>
          </a:prstGeom>
          <a:noFill/>
        </p:spPr>
        <p:txBody>
          <a:bodyPr wrap="square" anchor="ctr" anchorCtr="0">
            <a:noAutofit/>
          </a:bodyPr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0613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413C3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Quantum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413C3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F45583A-1EB5-0EE6-04AF-35C4F4A8C818}"/>
              </a:ext>
            </a:extLst>
          </p:cNvPr>
          <p:cNvSpPr txBox="1"/>
          <p:nvPr/>
        </p:nvSpPr>
        <p:spPr>
          <a:xfrm>
            <a:off x="2268426" y="1605505"/>
            <a:ext cx="588659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– </a:t>
            </a:r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</a:t>
            </a:r>
            <a:r>
              <a:rPr lang="en-US" sz="1200" dirty="0" err="1">
                <a:solidFill>
                  <a:srgbClr val="413C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ntroduction</a:t>
            </a:r>
            <a:r>
              <a:rPr lang="en-US" sz="1200" dirty="0">
                <a:solidFill>
                  <a:srgbClr val="413C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 electronic structure calculations with the focus on solar cells and periodic systems 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A43EA53-D02D-8BD1-D3C0-4877BF04F081}"/>
              </a:ext>
            </a:extLst>
          </p:cNvPr>
          <p:cNvSpPr txBox="1"/>
          <p:nvPr/>
        </p:nvSpPr>
        <p:spPr>
          <a:xfrm>
            <a:off x="2253634" y="2491291"/>
            <a:ext cx="515918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– </a:t>
            </a:r>
            <a:r>
              <a:rPr lang="en-US" sz="1200" dirty="0">
                <a:solidFill>
                  <a:srgbClr val="413C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surface stability &amp; finite temperature simulations</a:t>
            </a:r>
            <a:endParaRPr lang="en-GB" sz="12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5EC536B-4A9F-6D93-64C4-577F475DEA0F}"/>
              </a:ext>
            </a:extLst>
          </p:cNvPr>
          <p:cNvSpPr txBox="1"/>
          <p:nvPr/>
        </p:nvSpPr>
        <p:spPr>
          <a:xfrm>
            <a:off x="2253634" y="2048398"/>
            <a:ext cx="583315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– </a:t>
            </a:r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</a:t>
            </a:r>
            <a:r>
              <a:rPr lang="en-US" sz="1200" dirty="0" err="1">
                <a:solidFill>
                  <a:srgbClr val="413C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ntroduction</a:t>
            </a:r>
            <a:r>
              <a:rPr lang="en-US" sz="1200" dirty="0">
                <a:solidFill>
                  <a:srgbClr val="413C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 perovskites and influence of the most common defects on the electronic properties and stability 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3034EA7-CF3B-4E97-A428-F52A8EAA7B9D}"/>
              </a:ext>
            </a:extLst>
          </p:cNvPr>
          <p:cNvSpPr txBox="1"/>
          <p:nvPr/>
        </p:nvSpPr>
        <p:spPr>
          <a:xfrm>
            <a:off x="2253634" y="2749518"/>
            <a:ext cx="515918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– </a:t>
            </a:r>
            <a:r>
              <a:rPr lang="en-US" sz="1200" dirty="0">
                <a:solidFill>
                  <a:srgbClr val="413C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band alignment, transport properties, molecular orbitals</a:t>
            </a:r>
            <a:endParaRPr lang="en-GB" sz="12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3302B7A-6FF3-72A7-B5A6-546BE2573EBC}"/>
              </a:ext>
            </a:extLst>
          </p:cNvPr>
          <p:cNvSpPr txBox="1"/>
          <p:nvPr/>
        </p:nvSpPr>
        <p:spPr>
          <a:xfrm>
            <a:off x="2253634" y="3007746"/>
            <a:ext cx="515918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– </a:t>
            </a:r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ETL/AL/HTL interfaces</a:t>
            </a:r>
            <a:endParaRPr lang="en-GB" sz="120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2A30626-3C96-F4A4-3CFA-EA032EF93EF7}"/>
              </a:ext>
            </a:extLst>
          </p:cNvPr>
          <p:cNvSpPr/>
          <p:nvPr/>
        </p:nvSpPr>
        <p:spPr>
          <a:xfrm>
            <a:off x="834599" y="3134826"/>
            <a:ext cx="1404243" cy="852195"/>
          </a:xfrm>
          <a:prstGeom prst="rect">
            <a:avLst/>
          </a:prstGeom>
          <a:noFill/>
        </p:spPr>
        <p:txBody>
          <a:bodyPr wrap="square" anchor="ctr" anchorCtr="0">
            <a:noAutofit/>
          </a:bodyPr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0613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413C3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Classical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413C3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1CCFE35-EBE4-035B-FBB0-DF7872A2A038}"/>
              </a:ext>
            </a:extLst>
          </p:cNvPr>
          <p:cNvSpPr txBox="1"/>
          <p:nvPr/>
        </p:nvSpPr>
        <p:spPr>
          <a:xfrm>
            <a:off x="2253634" y="3418910"/>
            <a:ext cx="58865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– </a:t>
            </a:r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force field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parametrization/adjustment </a:t>
            </a:r>
            <a:endParaRPr lang="en-US" sz="1200" dirty="0">
              <a:solidFill>
                <a:srgbClr val="413C3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039BBA9-90CE-67AE-75CC-B36D356BB209}"/>
              </a:ext>
            </a:extLst>
          </p:cNvPr>
          <p:cNvSpPr txBox="1"/>
          <p:nvPr/>
        </p:nvSpPr>
        <p:spPr>
          <a:xfrm>
            <a:off x="2253633" y="3638722"/>
            <a:ext cx="588659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– </a:t>
            </a:r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conformational sampling and system equilibration as good QM starting point for the system</a:t>
            </a:r>
            <a:endParaRPr lang="en-US" sz="1200" dirty="0">
              <a:solidFill>
                <a:srgbClr val="413C3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6410C7F-9BBA-9188-7082-9189691C0F2B}"/>
              </a:ext>
            </a:extLst>
          </p:cNvPr>
          <p:cNvSpPr txBox="1"/>
          <p:nvPr/>
        </p:nvSpPr>
        <p:spPr>
          <a:xfrm>
            <a:off x="2238842" y="4037263"/>
            <a:ext cx="58865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– </a:t>
            </a:r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mechanistic properties (young modulus etc.)</a:t>
            </a:r>
            <a:endParaRPr lang="en-US" sz="1200" dirty="0">
              <a:solidFill>
                <a:srgbClr val="413C3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6343C80-1A40-EC2C-3181-C053267E6C85}"/>
              </a:ext>
            </a:extLst>
          </p:cNvPr>
          <p:cNvSpPr/>
          <p:nvPr/>
        </p:nvSpPr>
        <p:spPr>
          <a:xfrm>
            <a:off x="819807" y="4165768"/>
            <a:ext cx="1404243" cy="852195"/>
          </a:xfrm>
          <a:prstGeom prst="rect">
            <a:avLst/>
          </a:prstGeom>
          <a:noFill/>
        </p:spPr>
        <p:txBody>
          <a:bodyPr wrap="square" anchor="ctr" anchorCtr="0">
            <a:noAutofit/>
          </a:bodyPr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0613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413C3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ML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413C3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EF1252E-D6BA-EA9E-B515-67B6D16AA3C0}"/>
              </a:ext>
            </a:extLst>
          </p:cNvPr>
          <p:cNvSpPr txBox="1"/>
          <p:nvPr/>
        </p:nvSpPr>
        <p:spPr>
          <a:xfrm>
            <a:off x="2238842" y="4449852"/>
            <a:ext cx="58865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– </a:t>
            </a:r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how to efficiently parametrize a ML force field</a:t>
            </a:r>
            <a:endParaRPr lang="en-US" sz="1200" dirty="0">
              <a:solidFill>
                <a:srgbClr val="413C3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534E365-BB6B-03EA-2F69-73B2800E6F25}"/>
              </a:ext>
            </a:extLst>
          </p:cNvPr>
          <p:cNvSpPr txBox="1"/>
          <p:nvPr/>
        </p:nvSpPr>
        <p:spPr>
          <a:xfrm>
            <a:off x="2238841" y="4669664"/>
            <a:ext cx="58865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– </a:t>
            </a:r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application to solar cells</a:t>
            </a:r>
            <a:endParaRPr lang="en-US" sz="1200" dirty="0">
              <a:solidFill>
                <a:srgbClr val="413C3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42395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F13CC6-BA54-782E-3088-8958AED027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8A9D4CB-80CC-5D56-4753-60816C9DE2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197598"/>
            <a:ext cx="7910220" cy="466210"/>
          </a:xfrm>
        </p:spPr>
        <p:txBody>
          <a:bodyPr>
            <a:normAutofit fontScale="90000"/>
          </a:bodyPr>
          <a:lstStyle/>
          <a:p>
            <a:r>
              <a:rPr lang="en-US">
                <a:latin typeface="Franklin Gothic Demi Cond"/>
                <a:cs typeface="Arial"/>
              </a:rPr>
              <a:t>Charge extraction, interface traps and recombination</a:t>
            </a:r>
            <a:endParaRPr lang="en-US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AC9838C-B377-58E1-F317-67F4943B0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7109973" y="1771796"/>
            <a:ext cx="3543260" cy="512762"/>
          </a:xfrm>
        </p:spPr>
        <p:txBody>
          <a:bodyPr/>
          <a:lstStyle/>
          <a:p>
            <a:r>
              <a:rPr lang="en-US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ChE-701 / Section EDCH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E41EBC1-1806-4852-7575-6C887F1E67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7" name="Espace réservé de la date 2">
            <a:extLst>
              <a:ext uri="{FF2B5EF4-FFF2-40B4-BE49-F238E27FC236}">
                <a16:creationId xmlns:a16="http://schemas.microsoft.com/office/drawing/2014/main" id="{3B3A15DC-37E5-70F2-CFFE-F7A0232B3D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16200000">
            <a:off x="-1221413" y="2778452"/>
            <a:ext cx="3341052" cy="911524"/>
          </a:xfrm>
        </p:spPr>
        <p:txBody>
          <a:bodyPr/>
          <a:lstStyle/>
          <a:p>
            <a:r>
              <a:rPr lang="en-US"/>
              <a:t>OPTICAL MEASURMENTS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92F9A44-04F8-8BA5-380B-640D02A79FA8}"/>
              </a:ext>
            </a:extLst>
          </p:cNvPr>
          <p:cNvSpPr txBox="1"/>
          <p:nvPr/>
        </p:nvSpPr>
        <p:spPr>
          <a:xfrm>
            <a:off x="730924" y="674102"/>
            <a:ext cx="6142204" cy="17774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>
                <a:cs typeface="Arial"/>
              </a:rPr>
              <a:t>Charge extraction rates and quality of the interface is measured from change of the properties when electron or hole extraction layer is added.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cs typeface="Arial"/>
              </a:rPr>
              <a:t>Timescale separation </a:t>
            </a:r>
          </a:p>
          <a:p>
            <a:pPr marL="628650" lvl="1" indent="-285750">
              <a:buFont typeface="Courier New"/>
              <a:buChar char="o"/>
            </a:pPr>
            <a:r>
              <a:rPr lang="en-US">
                <a:cs typeface="Arial"/>
              </a:rPr>
              <a:t>Thermalization &lt; 100ps</a:t>
            </a:r>
          </a:p>
          <a:p>
            <a:pPr marL="628650" lvl="1" indent="-285750">
              <a:buFont typeface="Courier New"/>
              <a:buChar char="o"/>
            </a:pPr>
            <a:r>
              <a:rPr lang="en-US">
                <a:cs typeface="Arial"/>
              </a:rPr>
              <a:t>Trap filling </a:t>
            </a:r>
            <a:r>
              <a:rPr lang="en-US" sz="1400">
                <a:cs typeface="Arial"/>
              </a:rPr>
              <a:t>100ps-10ns</a:t>
            </a:r>
            <a:endParaRPr lang="en-US">
              <a:cs typeface="Arial"/>
            </a:endParaRPr>
          </a:p>
          <a:p>
            <a:pPr marL="628650" lvl="1" indent="-285750">
              <a:buFont typeface="Courier New"/>
              <a:buChar char="o"/>
            </a:pPr>
            <a:r>
              <a:rPr lang="en-US" sz="1400">
                <a:cs typeface="Arial"/>
              </a:rPr>
              <a:t>Charge extraction 10-1000ns</a:t>
            </a:r>
          </a:p>
          <a:p>
            <a:pPr marL="628650" lvl="1" indent="-285750">
              <a:buFont typeface="Courier New"/>
              <a:buChar char="o"/>
            </a:pPr>
            <a:r>
              <a:rPr lang="en-US" sz="1400">
                <a:cs typeface="Arial"/>
              </a:rPr>
              <a:t>Charge recombination at the interface 100ns-10µs</a:t>
            </a:r>
          </a:p>
          <a:p>
            <a:pPr marL="628650" lvl="1" indent="-285750">
              <a:buFont typeface="Courier New"/>
              <a:buChar char="o"/>
            </a:pPr>
            <a:r>
              <a:rPr lang="en-US">
                <a:cs typeface="Arial"/>
              </a:rPr>
              <a:t>Radiative recombination &gt; </a:t>
            </a:r>
            <a:r>
              <a:rPr lang="en-US" sz="1400">
                <a:cs typeface="Arial"/>
              </a:rPr>
              <a:t>µs</a:t>
            </a:r>
            <a:endParaRPr lang="en-US">
              <a:cs typeface="Arial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2C425EC-0C11-5629-5FE0-071D399D9B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021" y="2871326"/>
            <a:ext cx="1809110" cy="134087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D912CA1-927B-77EE-865C-DFB0EA7644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84157" y="2873134"/>
            <a:ext cx="1817049" cy="1349706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A06253D9-150F-6B2B-E021-DA73A6CD0593}"/>
              </a:ext>
            </a:extLst>
          </p:cNvPr>
          <p:cNvSpPr txBox="1"/>
          <p:nvPr/>
        </p:nvSpPr>
        <p:spPr>
          <a:xfrm>
            <a:off x="1046513" y="2631361"/>
            <a:ext cx="1488868" cy="30008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cs typeface="Arial"/>
              </a:rPr>
              <a:t>Active layer only</a:t>
            </a:r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932C384-548D-D3E5-5C08-01E142C0DC73}"/>
              </a:ext>
            </a:extLst>
          </p:cNvPr>
          <p:cNvSpPr txBox="1"/>
          <p:nvPr/>
        </p:nvSpPr>
        <p:spPr>
          <a:xfrm>
            <a:off x="3148276" y="2631361"/>
            <a:ext cx="1604614" cy="30008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cs typeface="Arial"/>
              </a:rPr>
              <a:t>Active layer + HTL</a:t>
            </a:r>
            <a:endParaRPr lang="en-US"/>
          </a:p>
        </p:txBody>
      </p:sp>
      <p:sp>
        <p:nvSpPr>
          <p:cNvPr id="27" name="Arrow: Right 26">
            <a:extLst>
              <a:ext uri="{FF2B5EF4-FFF2-40B4-BE49-F238E27FC236}">
                <a16:creationId xmlns:a16="http://schemas.microsoft.com/office/drawing/2014/main" id="{3015678C-49DD-EA33-32E7-145EFA2B894F}"/>
              </a:ext>
            </a:extLst>
          </p:cNvPr>
          <p:cNvSpPr/>
          <p:nvPr/>
        </p:nvSpPr>
        <p:spPr>
          <a:xfrm>
            <a:off x="2531962" y="3327721"/>
            <a:ext cx="282132" cy="26043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075E67D-10A7-B0A8-A2E6-270F0C6C701C}"/>
              </a:ext>
            </a:extLst>
          </p:cNvPr>
          <p:cNvSpPr txBox="1"/>
          <p:nvPr/>
        </p:nvSpPr>
        <p:spPr>
          <a:xfrm>
            <a:off x="1045033" y="4211668"/>
            <a:ext cx="1244357" cy="2616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100">
                <a:cs typeface="Arial"/>
              </a:rPr>
              <a:t>Decay time ~ µs</a:t>
            </a:r>
            <a:endParaRPr lang="en-US" sz="110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F01E7F8-8B83-3ED7-FC27-EAB91C53FB8C}"/>
              </a:ext>
            </a:extLst>
          </p:cNvPr>
          <p:cNvSpPr txBox="1"/>
          <p:nvPr/>
        </p:nvSpPr>
        <p:spPr>
          <a:xfrm>
            <a:off x="3150178" y="4226136"/>
            <a:ext cx="1707344" cy="6001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100">
                <a:cs typeface="Arial"/>
              </a:rPr>
              <a:t>Decay time ~ 10-40ns</a:t>
            </a:r>
          </a:p>
          <a:p>
            <a:r>
              <a:rPr lang="en-US" sz="1100">
                <a:cs typeface="Arial"/>
              </a:rPr>
              <a:t>=&gt; information about charge extraction</a:t>
            </a:r>
          </a:p>
        </p:txBody>
      </p:sp>
      <p:pic>
        <p:nvPicPr>
          <p:cNvPr id="33" name="Picture 32" descr="A graph of a normal distribution&#10;&#10;AI-generated content may be incorrect.">
            <a:extLst>
              <a:ext uri="{FF2B5EF4-FFF2-40B4-BE49-F238E27FC236}">
                <a16:creationId xmlns:a16="http://schemas.microsoft.com/office/drawing/2014/main" id="{ED7E2D8B-C437-1317-A54F-174A690A42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16035" y="2875479"/>
            <a:ext cx="1866247" cy="1349079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BF005431-BFB3-F700-7441-D6561CAFD6CB}"/>
              </a:ext>
            </a:extLst>
          </p:cNvPr>
          <p:cNvSpPr txBox="1"/>
          <p:nvPr/>
        </p:nvSpPr>
        <p:spPr>
          <a:xfrm>
            <a:off x="5502766" y="2573487"/>
            <a:ext cx="1488868" cy="30008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cs typeface="Arial"/>
              </a:rPr>
              <a:t>Active layer only</a:t>
            </a:r>
            <a:endParaRPr lang="en-US"/>
          </a:p>
        </p:txBody>
      </p:sp>
      <p:pic>
        <p:nvPicPr>
          <p:cNvPr id="37" name="Picture 36" descr="A diagram of a normal distribution&#10;&#10;AI-generated content may be incorrect.">
            <a:extLst>
              <a:ext uri="{FF2B5EF4-FFF2-40B4-BE49-F238E27FC236}">
                <a16:creationId xmlns:a16="http://schemas.microsoft.com/office/drawing/2014/main" id="{1597C1F7-0E61-3790-A689-8631421F50C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67093" y="2928092"/>
            <a:ext cx="1872929" cy="1356288"/>
          </a:xfrm>
          <a:prstGeom prst="rect">
            <a:avLst/>
          </a:prstGeom>
        </p:spPr>
      </p:pic>
      <p:sp>
        <p:nvSpPr>
          <p:cNvPr id="35" name="Arrow: Right 34">
            <a:extLst>
              <a:ext uri="{FF2B5EF4-FFF2-40B4-BE49-F238E27FC236}">
                <a16:creationId xmlns:a16="http://schemas.microsoft.com/office/drawing/2014/main" id="{2C325CD4-64D4-08AF-4B3D-C916AC601F38}"/>
              </a:ext>
            </a:extLst>
          </p:cNvPr>
          <p:cNvSpPr/>
          <p:nvPr/>
        </p:nvSpPr>
        <p:spPr>
          <a:xfrm>
            <a:off x="6988214" y="3342188"/>
            <a:ext cx="282132" cy="26043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86CD2956-BEA8-226F-EC8D-DB60C7629C17}"/>
              </a:ext>
            </a:extLst>
          </p:cNvPr>
          <p:cNvSpPr txBox="1"/>
          <p:nvPr/>
        </p:nvSpPr>
        <p:spPr>
          <a:xfrm>
            <a:off x="7535569" y="2573487"/>
            <a:ext cx="1611849" cy="30008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cs typeface="Arial"/>
              </a:rPr>
              <a:t>Active layer +HTL</a:t>
            </a:r>
            <a:endParaRPr lang="en-US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88BAC21-6993-1787-AE1F-C6DBA469BCCA}"/>
              </a:ext>
            </a:extLst>
          </p:cNvPr>
          <p:cNvSpPr txBox="1"/>
          <p:nvPr/>
        </p:nvSpPr>
        <p:spPr>
          <a:xfrm>
            <a:off x="5117874" y="4284009"/>
            <a:ext cx="3696741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100">
                <a:cs typeface="Arial"/>
              </a:rPr>
              <a:t>Interface between two materials introduce new trap states and possibility for the surface charge recombination =&gt; Smaller reduction of QY better for the performance (less traps and charge recombination)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5F8872A-DEE4-31FC-B59C-93FC55BA56A0}"/>
              </a:ext>
            </a:extLst>
          </p:cNvPr>
          <p:cNvSpPr txBox="1"/>
          <p:nvPr/>
        </p:nvSpPr>
        <p:spPr>
          <a:xfrm>
            <a:off x="2522285" y="2421568"/>
            <a:ext cx="729280" cy="30008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u="sng">
                <a:cs typeface="Arial"/>
              </a:rPr>
              <a:t>TRPL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CD0B9210-B475-74C6-B135-5E20453A08BE}"/>
              </a:ext>
            </a:extLst>
          </p:cNvPr>
          <p:cNvSpPr txBox="1"/>
          <p:nvPr/>
        </p:nvSpPr>
        <p:spPr>
          <a:xfrm>
            <a:off x="6985772" y="2334757"/>
            <a:ext cx="729280" cy="30008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u="sng">
                <a:cs typeface="Arial"/>
              </a:rPr>
              <a:t>PLQY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672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pour une image  4">
            <a:extLst>
              <a:ext uri="{FF2B5EF4-FFF2-40B4-BE49-F238E27FC236}">
                <a16:creationId xmlns:a16="http://schemas.microsoft.com/office/drawing/2014/main" id="{C5DC9A4D-B7CD-3F49-976D-9809C46B7DE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/>
          <a:srcRect l="16324" t="18395" b="2071"/>
          <a:stretch/>
        </p:blipFill>
        <p:spPr>
          <a:xfrm>
            <a:off x="1331913" y="0"/>
            <a:ext cx="7812087" cy="4948238"/>
          </a:xfrm>
        </p:spPr>
      </p:pic>
      <p:sp>
        <p:nvSpPr>
          <p:cNvPr id="9" name="Titre 8">
            <a:extLst>
              <a:ext uri="{FF2B5EF4-FFF2-40B4-BE49-F238E27FC236}">
                <a16:creationId xmlns:a16="http://schemas.microsoft.com/office/drawing/2014/main" id="{6AF2DA65-CF00-774A-9D7C-EEFA627B21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31075" y="1610041"/>
            <a:ext cx="2512925" cy="2145820"/>
          </a:xfrm>
        </p:spPr>
        <p:txBody>
          <a:bodyPr>
            <a:normAutofit/>
          </a:bodyPr>
          <a:lstStyle/>
          <a:p>
            <a:r>
              <a:rPr lang="en-US" sz="440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722231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A8D018-08B2-3DD2-9B53-30AE06C4E7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ADD9564-9102-415D-A00B-2034D551B4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179552"/>
            <a:ext cx="7196709" cy="1072753"/>
          </a:xfrm>
        </p:spPr>
        <p:txBody>
          <a:bodyPr/>
          <a:lstStyle/>
          <a:p>
            <a:r>
              <a:rPr lang="en-US"/>
              <a:t>Renewable energy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D73357FC-1CB8-0817-D8CD-3C929DE0A3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SOLAR CELL INTRODUCTION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AFAF0A8-D3E8-0F65-3A43-98E8124853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ChE-701 / Section EDCH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1AE9808-0708-5930-27D0-97BE05BFD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65" name="Picture 2">
            <a:extLst>
              <a:ext uri="{FF2B5EF4-FFF2-40B4-BE49-F238E27FC236}">
                <a16:creationId xmlns:a16="http://schemas.microsoft.com/office/drawing/2014/main" id="{31D4A5D2-D288-1BD0-8CD3-0E0D7F2A9D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5107" y="2859751"/>
            <a:ext cx="3531594" cy="2044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1" name="Group 70">
            <a:extLst>
              <a:ext uri="{FF2B5EF4-FFF2-40B4-BE49-F238E27FC236}">
                <a16:creationId xmlns:a16="http://schemas.microsoft.com/office/drawing/2014/main" id="{99E46230-891D-21DB-70B1-0FE6EE9E99AE}"/>
              </a:ext>
            </a:extLst>
          </p:cNvPr>
          <p:cNvGrpSpPr/>
          <p:nvPr/>
        </p:nvGrpSpPr>
        <p:grpSpPr>
          <a:xfrm>
            <a:off x="5010995" y="296704"/>
            <a:ext cx="3571687" cy="2421294"/>
            <a:chOff x="4871513" y="296704"/>
            <a:chExt cx="3571687" cy="2421294"/>
          </a:xfrm>
        </p:grpSpPr>
        <p:pic>
          <p:nvPicPr>
            <p:cNvPr id="64" name="Picture 63">
              <a:extLst>
                <a:ext uri="{FF2B5EF4-FFF2-40B4-BE49-F238E27FC236}">
                  <a16:creationId xmlns:a16="http://schemas.microsoft.com/office/drawing/2014/main" id="{4251F27E-6B1D-FECB-FE68-EA9F9CCD727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b="17519"/>
            <a:stretch/>
          </p:blipFill>
          <p:spPr>
            <a:xfrm>
              <a:off x="4871513" y="296704"/>
              <a:ext cx="3571687" cy="2090035"/>
            </a:xfrm>
            <a:prstGeom prst="rect">
              <a:avLst/>
            </a:prstGeom>
          </p:spPr>
        </p:pic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E19EAD07-AF2E-0FE5-8E5E-433B70D53C0E}"/>
                </a:ext>
              </a:extLst>
            </p:cNvPr>
            <p:cNvGrpSpPr/>
            <p:nvPr/>
          </p:nvGrpSpPr>
          <p:grpSpPr>
            <a:xfrm>
              <a:off x="5281881" y="2394488"/>
              <a:ext cx="2750949" cy="323510"/>
              <a:chOff x="5281881" y="2394488"/>
              <a:chExt cx="2750949" cy="323510"/>
            </a:xfrm>
          </p:grpSpPr>
          <p:cxnSp>
            <p:nvCxnSpPr>
              <p:cNvPr id="67" name="Straight Arrow Connector 66">
                <a:extLst>
                  <a:ext uri="{FF2B5EF4-FFF2-40B4-BE49-F238E27FC236}">
                    <a16:creationId xmlns:a16="http://schemas.microsoft.com/office/drawing/2014/main" id="{BE3CF4EC-6D34-F10B-10B3-B625F69C6A7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281881" y="2394488"/>
                <a:ext cx="2750949" cy="0"/>
              </a:xfrm>
              <a:prstGeom prst="straightConnector1">
                <a:avLst/>
              </a:prstGeom>
              <a:ln w="28575">
                <a:headEnd type="triangl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50F78686-EC46-FA52-56A2-7A9FB515DD2F}"/>
                  </a:ext>
                </a:extLst>
              </p:cNvPr>
              <p:cNvSpPr txBox="1"/>
              <p:nvPr/>
            </p:nvSpPr>
            <p:spPr>
              <a:xfrm>
                <a:off x="5967681" y="2440999"/>
                <a:ext cx="137934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/>
                  <a:t>1.54 - 1.31 eV</a:t>
                </a:r>
              </a:p>
            </p:txBody>
          </p:sp>
        </p:grpSp>
      </p:grpSp>
      <p:sp>
        <p:nvSpPr>
          <p:cNvPr id="73" name="TextBox 72">
            <a:extLst>
              <a:ext uri="{FF2B5EF4-FFF2-40B4-BE49-F238E27FC236}">
                <a16:creationId xmlns:a16="http://schemas.microsoft.com/office/drawing/2014/main" id="{D4F3975C-FA52-EBCC-B73B-A8286658E26C}"/>
              </a:ext>
            </a:extLst>
          </p:cNvPr>
          <p:cNvSpPr txBox="1"/>
          <p:nvPr/>
        </p:nvSpPr>
        <p:spPr>
          <a:xfrm>
            <a:off x="5758627" y="4917440"/>
            <a:ext cx="2732615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  <a:hlinkClick r:id="rId5" tooltip="Persistent link using digital object identifier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https://doi.org/10.1016/B978-0-443-18786-5.00002-0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0FFB64B2-E341-B5DF-6EB7-28C0D42D314C}"/>
              </a:ext>
            </a:extLst>
          </p:cNvPr>
          <p:cNvSpPr txBox="1"/>
          <p:nvPr/>
        </p:nvSpPr>
        <p:spPr>
          <a:xfrm>
            <a:off x="730366" y="1298531"/>
            <a:ext cx="3840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/>
              <a:t>Challenge of the 21</a:t>
            </a:r>
            <a:r>
              <a:rPr lang="en-US" sz="1600" baseline="30000"/>
              <a:t>st</a:t>
            </a:r>
            <a:r>
              <a:rPr lang="en-US" sz="1600"/>
              <a:t> century is the </a:t>
            </a:r>
            <a:r>
              <a:rPr lang="en-US" sz="1600">
                <a:solidFill>
                  <a:srgbClr val="C00000"/>
                </a:solidFill>
              </a:rPr>
              <a:t>production</a:t>
            </a:r>
            <a:r>
              <a:rPr lang="en-US" sz="1600"/>
              <a:t> of enough </a:t>
            </a:r>
            <a:r>
              <a:rPr lang="en-US" sz="1600">
                <a:solidFill>
                  <a:srgbClr val="C00000"/>
                </a:solidFill>
              </a:rPr>
              <a:t>clean energy</a:t>
            </a:r>
            <a:r>
              <a:rPr lang="en-US" sz="1600"/>
              <a:t>.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17AC2AEF-F7AE-017D-B1C5-F6E3D33CEEA6}"/>
              </a:ext>
            </a:extLst>
          </p:cNvPr>
          <p:cNvSpPr txBox="1"/>
          <p:nvPr/>
        </p:nvSpPr>
        <p:spPr>
          <a:xfrm>
            <a:off x="730366" y="2320543"/>
            <a:ext cx="3840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dirty="0">
                <a:solidFill>
                  <a:srgbClr val="C00000"/>
                </a:solidFill>
              </a:rPr>
              <a:t>&lt; 0.1% </a:t>
            </a:r>
            <a:r>
              <a:rPr lang="en-US" sz="1600" dirty="0"/>
              <a:t>energy generated from </a:t>
            </a:r>
            <a:r>
              <a:rPr lang="en-US" sz="1600" dirty="0">
                <a:solidFill>
                  <a:srgbClr val="C00000"/>
                </a:solidFill>
              </a:rPr>
              <a:t>solar radiation</a:t>
            </a:r>
            <a:r>
              <a:rPr lang="en-US" sz="1600" dirty="0"/>
              <a:t>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D86732D-24D4-C9D5-9CEC-714B6B877335}"/>
              </a:ext>
            </a:extLst>
          </p:cNvPr>
          <p:cNvSpPr/>
          <p:nvPr/>
        </p:nvSpPr>
        <p:spPr>
          <a:xfrm>
            <a:off x="730366" y="3095765"/>
            <a:ext cx="1572293" cy="852195"/>
          </a:xfrm>
          <a:prstGeom prst="rect">
            <a:avLst/>
          </a:prstGeom>
          <a:noFill/>
        </p:spPr>
        <p:txBody>
          <a:bodyPr wrap="square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0613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413C3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PV limitations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413C3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5E5CF7F-DD24-F11F-CFC1-7A8D9DB1A989}"/>
              </a:ext>
            </a:extLst>
          </p:cNvPr>
          <p:cNvSpPr txBox="1"/>
          <p:nvPr/>
        </p:nvSpPr>
        <p:spPr>
          <a:xfrm>
            <a:off x="2176706" y="3342555"/>
            <a:ext cx="291984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– </a:t>
            </a:r>
            <a:r>
              <a:rPr lang="en-US" sz="1600" dirty="0">
                <a:solidFill>
                  <a:srgbClr val="413C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 cost / low efficiency</a:t>
            </a:r>
            <a:br>
              <a:rPr lang="en-US" sz="1600" dirty="0">
                <a:solidFill>
                  <a:srgbClr val="413C3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>
                <a:solidFill>
                  <a:srgbClr val="413C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solar cells</a:t>
            </a:r>
            <a:endParaRPr lang="en-GB" sz="16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C0E6F02-5597-8A14-674D-9220A6BEE5B9}"/>
              </a:ext>
            </a:extLst>
          </p:cNvPr>
          <p:cNvSpPr txBox="1"/>
          <p:nvPr/>
        </p:nvSpPr>
        <p:spPr>
          <a:xfrm>
            <a:off x="1674047" y="4480755"/>
            <a:ext cx="40845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https://</a:t>
            </a:r>
            <a:r>
              <a:rPr lang="en-US" sz="800" dirty="0" err="1">
                <a:latin typeface="Arial" panose="020B0604020202020204" pitchFamily="34" charset="0"/>
                <a:cs typeface="Arial" panose="020B0604020202020204" pitchFamily="34" charset="0"/>
              </a:rPr>
              <a:t>www.nrel.gov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800" dirty="0" err="1">
                <a:latin typeface="Arial" panose="020B0604020202020204" pitchFamily="34" charset="0"/>
                <a:cs typeface="Arial" panose="020B0604020202020204" pitchFamily="34" charset="0"/>
              </a:rPr>
              <a:t>pv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/cell-</a:t>
            </a:r>
            <a:r>
              <a:rPr lang="en-US" sz="800" dirty="0" err="1">
                <a:latin typeface="Arial" panose="020B0604020202020204" pitchFamily="34" charset="0"/>
                <a:cs typeface="Arial" panose="020B0604020202020204" pitchFamily="34" charset="0"/>
              </a:rPr>
              <a:t>efficiency.html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8BAD8E5-2973-8F49-5FF8-FBA3363CAA85}"/>
              </a:ext>
            </a:extLst>
          </p:cNvPr>
          <p:cNvSpPr txBox="1"/>
          <p:nvPr/>
        </p:nvSpPr>
        <p:spPr>
          <a:xfrm>
            <a:off x="1674047" y="4668794"/>
            <a:ext cx="408458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U.S. Energy Information Administration</a:t>
            </a:r>
          </a:p>
        </p:txBody>
      </p:sp>
    </p:spTree>
    <p:extLst>
      <p:ext uri="{BB962C8B-B14F-4D97-AF65-F5344CB8AC3E}">
        <p14:creationId xmlns:p14="http://schemas.microsoft.com/office/powerpoint/2010/main" val="2554419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CB1A44-77EC-FA8B-C16E-5E6F92B170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10739CB-108F-4378-E82B-E4D2A18600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179552"/>
            <a:ext cx="7196709" cy="1072753"/>
          </a:xfrm>
        </p:spPr>
        <p:txBody>
          <a:bodyPr/>
          <a:lstStyle/>
          <a:p>
            <a:r>
              <a:rPr lang="en-US"/>
              <a:t>Solar cell generations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23837CD9-A497-4C44-76E1-0BE95D0BE0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SOLAR CELL INTRODUCTION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FAC7572-B562-AF16-B425-CA62014EE9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ChE-701 / Section EDCH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2BB2EFC-F0D1-4ABA-34AB-6519E7800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628C9D61-7FBB-AEE6-6570-619064419E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1" r="33078"/>
          <a:stretch/>
        </p:blipFill>
        <p:spPr bwMode="auto">
          <a:xfrm rot="5400000">
            <a:off x="2941550" y="-1409489"/>
            <a:ext cx="3456374" cy="8100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6DC0DCD-A9D0-5127-5AE7-CAEA35E1FFC9}"/>
              </a:ext>
            </a:extLst>
          </p:cNvPr>
          <p:cNvSpPr txBox="1"/>
          <p:nvPr/>
        </p:nvSpPr>
        <p:spPr>
          <a:xfrm>
            <a:off x="3292577" y="4427755"/>
            <a:ext cx="255884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800" b="0" i="0" u="none" strike="noStrike">
                <a:effectLst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10.4236/msa.2015.612113</a:t>
            </a:r>
            <a:r>
              <a:rPr lang="en-US" sz="800" b="0" i="0" u="none" strike="noStrike">
                <a:effectLst/>
              </a:rPr>
              <a:t> </a:t>
            </a:r>
            <a:endParaRPr lang="en-US" sz="8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69EEE66-A8CC-3FEE-709A-271B4653B288}"/>
              </a:ext>
            </a:extLst>
          </p:cNvPr>
          <p:cNvSpPr/>
          <p:nvPr/>
        </p:nvSpPr>
        <p:spPr>
          <a:xfrm>
            <a:off x="7914967" y="912388"/>
            <a:ext cx="735935" cy="3456375"/>
          </a:xfrm>
          <a:prstGeom prst="rect">
            <a:avLst/>
          </a:prstGeom>
          <a:noFill/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933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C24808-0A75-9157-BD4C-A664BF84DE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D7A8AC5-DCA1-C238-E700-00E6B8145A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179552"/>
            <a:ext cx="7196709" cy="1072753"/>
          </a:xfrm>
        </p:spPr>
        <p:txBody>
          <a:bodyPr/>
          <a:lstStyle/>
          <a:p>
            <a:r>
              <a:rPr lang="en-US"/>
              <a:t>Solar cell generations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EDF895AC-2C7E-5D9E-E55F-48F0098693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SOLAR CELL INTRODUCTION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CE1C425-36E0-600F-C725-714751FA6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ChE-701 / Section EDCH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5C0247C-731A-135A-2652-3AE34CD3F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9" name="Picture 8" descr="A graph showing different colored lines&#10;&#10;Description automatically generated">
            <a:extLst>
              <a:ext uri="{FF2B5EF4-FFF2-40B4-BE49-F238E27FC236}">
                <a16:creationId xmlns:a16="http://schemas.microsoft.com/office/drawing/2014/main" id="{C97931AB-0464-5830-CAF9-5F225A050D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191" y="746749"/>
            <a:ext cx="8197509" cy="408736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D0080C2-ABC8-C91A-D073-0A4C1AA3CB74}"/>
              </a:ext>
            </a:extLst>
          </p:cNvPr>
          <p:cNvSpPr txBox="1"/>
          <p:nvPr/>
        </p:nvSpPr>
        <p:spPr>
          <a:xfrm>
            <a:off x="2529710" y="4842850"/>
            <a:ext cx="408458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>
                <a:latin typeface="Arial" panose="020B0604020202020204" pitchFamily="34" charset="0"/>
                <a:cs typeface="Arial" panose="020B0604020202020204" pitchFamily="34" charset="0"/>
              </a:rPr>
              <a:t>https://</a:t>
            </a:r>
            <a:r>
              <a:rPr lang="en-US" sz="800" err="1">
                <a:latin typeface="Arial" panose="020B0604020202020204" pitchFamily="34" charset="0"/>
                <a:cs typeface="Arial" panose="020B0604020202020204" pitchFamily="34" charset="0"/>
              </a:rPr>
              <a:t>www.nrel.gov</a:t>
            </a:r>
            <a:r>
              <a:rPr lang="en-US" sz="80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800" err="1">
                <a:latin typeface="Arial" panose="020B0604020202020204" pitchFamily="34" charset="0"/>
                <a:cs typeface="Arial" panose="020B0604020202020204" pitchFamily="34" charset="0"/>
              </a:rPr>
              <a:t>pv</a:t>
            </a:r>
            <a:r>
              <a:rPr lang="en-US" sz="800">
                <a:latin typeface="Arial" panose="020B0604020202020204" pitchFamily="34" charset="0"/>
                <a:cs typeface="Arial" panose="020B0604020202020204" pitchFamily="34" charset="0"/>
              </a:rPr>
              <a:t>/cell-</a:t>
            </a:r>
            <a:r>
              <a:rPr lang="en-US" sz="800" err="1">
                <a:latin typeface="Arial" panose="020B0604020202020204" pitchFamily="34" charset="0"/>
                <a:cs typeface="Arial" panose="020B0604020202020204" pitchFamily="34" charset="0"/>
              </a:rPr>
              <a:t>efficiency.html</a:t>
            </a:r>
            <a:endParaRPr lang="en-US" sz="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9898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7E333A-4347-4383-547D-657A87FA32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416BF4D-36F1-1DC8-01E7-5052832CF9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179552"/>
            <a:ext cx="7196709" cy="1072753"/>
          </a:xfrm>
        </p:spPr>
        <p:txBody>
          <a:bodyPr/>
          <a:lstStyle/>
          <a:p>
            <a:r>
              <a:rPr lang="en-US"/>
              <a:t>Solar cell generations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0B2292B1-BCE4-B10F-CBAF-317F789454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SOLAR CELL INTRODUCTION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440CE09-D660-DED0-C8E9-1809E49B2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ChE-701 / Section EDCH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41BA05E-B513-F4CB-C5A5-38E7FBE74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6" name="Picture 5" descr="A graph showing the growth of a company&#10;&#10;Description automatically generated with medium confidence">
            <a:extLst>
              <a:ext uri="{FF2B5EF4-FFF2-40B4-BE49-F238E27FC236}">
                <a16:creationId xmlns:a16="http://schemas.microsoft.com/office/drawing/2014/main" id="{CC651CFF-6680-E191-0014-BD01FB235A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155" y="740295"/>
            <a:ext cx="8197508" cy="408736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4236909-B64F-97EA-E941-0866C69A6CDF}"/>
              </a:ext>
            </a:extLst>
          </p:cNvPr>
          <p:cNvSpPr txBox="1"/>
          <p:nvPr/>
        </p:nvSpPr>
        <p:spPr>
          <a:xfrm>
            <a:off x="2529710" y="4842850"/>
            <a:ext cx="408458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>
                <a:latin typeface="Arial" panose="020B0604020202020204" pitchFamily="34" charset="0"/>
                <a:cs typeface="Arial" panose="020B0604020202020204" pitchFamily="34" charset="0"/>
              </a:rPr>
              <a:t>https://</a:t>
            </a:r>
            <a:r>
              <a:rPr lang="en-US" sz="800" err="1">
                <a:latin typeface="Arial" panose="020B0604020202020204" pitchFamily="34" charset="0"/>
                <a:cs typeface="Arial" panose="020B0604020202020204" pitchFamily="34" charset="0"/>
              </a:rPr>
              <a:t>www.nrel.gov</a:t>
            </a:r>
            <a:r>
              <a:rPr lang="en-US" sz="80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800" err="1">
                <a:latin typeface="Arial" panose="020B0604020202020204" pitchFamily="34" charset="0"/>
                <a:cs typeface="Arial" panose="020B0604020202020204" pitchFamily="34" charset="0"/>
              </a:rPr>
              <a:t>pv</a:t>
            </a:r>
            <a:r>
              <a:rPr lang="en-US" sz="800">
                <a:latin typeface="Arial" panose="020B0604020202020204" pitchFamily="34" charset="0"/>
                <a:cs typeface="Arial" panose="020B0604020202020204" pitchFamily="34" charset="0"/>
              </a:rPr>
              <a:t>/cell-</a:t>
            </a:r>
            <a:r>
              <a:rPr lang="en-US" sz="800" err="1">
                <a:latin typeface="Arial" panose="020B0604020202020204" pitchFamily="34" charset="0"/>
                <a:cs typeface="Arial" panose="020B0604020202020204" pitchFamily="34" charset="0"/>
              </a:rPr>
              <a:t>efficiency.html</a:t>
            </a:r>
            <a:endParaRPr lang="en-US" sz="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9384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17AE49-7208-214A-AFCF-9C477453F6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6EDC35E-29F9-ACC0-FB11-F7F51BE45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179552"/>
            <a:ext cx="7196709" cy="1072753"/>
          </a:xfrm>
        </p:spPr>
        <p:txBody>
          <a:bodyPr/>
          <a:lstStyle/>
          <a:p>
            <a:r>
              <a:rPr lang="en-US"/>
              <a:t>Perovskite solar cell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4FED3127-B950-BEC4-3A91-AF9C966FD9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SOLAR CELL INTRODUCTION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6C098EC-A58B-F959-7707-67F4F85642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ChE-701 / Section EDCH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61CCFCE-67E3-6779-B8B9-423A52EFB6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en-US" smtClean="0"/>
              <a:pPr/>
              <a:t>8</a:t>
            </a:fld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6799EA2-F52F-C9CA-7F4B-8139A4AC37F4}"/>
              </a:ext>
            </a:extLst>
          </p:cNvPr>
          <p:cNvGrpSpPr/>
          <p:nvPr/>
        </p:nvGrpSpPr>
        <p:grpSpPr>
          <a:xfrm>
            <a:off x="3469152" y="759810"/>
            <a:ext cx="5166027" cy="874407"/>
            <a:chOff x="3545354" y="748924"/>
            <a:chExt cx="5166027" cy="874407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535FFD0-5709-03BC-8C29-D787623A6BAE}"/>
                </a:ext>
              </a:extLst>
            </p:cNvPr>
            <p:cNvSpPr/>
            <p:nvPr/>
          </p:nvSpPr>
          <p:spPr>
            <a:xfrm>
              <a:off x="3545354" y="748924"/>
              <a:ext cx="2279855" cy="6043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30000"/>
                </a:lnSpc>
              </a:pPr>
              <a:r>
                <a:rPr lang="en-US" altLang="en-US" b="1">
                  <a:latin typeface="Arial" panose="020B0604020202020204" pitchFamily="34" charset="0"/>
                  <a:cs typeface="Arial" panose="020B0604020202020204" pitchFamily="34" charset="0"/>
                </a:rPr>
                <a:t>Active layer </a:t>
              </a:r>
            </a:p>
            <a:p>
              <a:pPr algn="r">
                <a:lnSpc>
                  <a:spcPct val="130000"/>
                </a:lnSpc>
              </a:pPr>
              <a:r>
                <a:rPr lang="en-US" altLang="en-US" b="1">
                  <a:latin typeface="Arial" panose="020B0604020202020204" pitchFamily="34" charset="0"/>
                  <a:cs typeface="Arial" panose="020B0604020202020204" pitchFamily="34" charset="0"/>
                </a:rPr>
                <a:t>(perovskite, AL) </a:t>
              </a:r>
              <a:endParaRPr lang="en-US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58E7563-76D9-71CF-F3FB-0B2111B7B6AD}"/>
                </a:ext>
              </a:extLst>
            </p:cNvPr>
            <p:cNvSpPr/>
            <p:nvPr/>
          </p:nvSpPr>
          <p:spPr>
            <a:xfrm>
              <a:off x="5920467" y="748924"/>
              <a:ext cx="2790914" cy="874407"/>
            </a:xfrm>
            <a:prstGeom prst="rect">
              <a:avLst/>
            </a:prstGeom>
          </p:spPr>
          <p:txBody>
            <a:bodyPr wrap="square" lIns="91440" tIns="45720" rIns="91440" bIns="45720" anchor="t">
              <a:sp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en-US" altLang="en-US">
                  <a:latin typeface="Arial" panose="020B0604020202020204" pitchFamily="34" charset="0"/>
                  <a:cs typeface="Arial" panose="020B0604020202020204" pitchFamily="34" charset="0"/>
                  <a:sym typeface="Wingdings" pitchFamily="2" charset="2"/>
                </a:rPr>
                <a:t>Core of the solar cell, where the </a:t>
              </a:r>
              <a:r>
                <a:rPr lang="en-US" altLang="en-US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Wingdings" pitchFamily="2" charset="2"/>
                </a:rPr>
                <a:t>light is absorbed</a:t>
              </a:r>
              <a:r>
                <a:rPr lang="en-US" altLang="en-US">
                  <a:latin typeface="Arial" panose="020B0604020202020204" pitchFamily="34" charset="0"/>
                  <a:cs typeface="Arial" panose="020B0604020202020204" pitchFamily="34" charset="0"/>
                  <a:sym typeface="Wingdings" pitchFamily="2" charset="2"/>
                </a:rPr>
                <a:t>, and the free charges are generated.</a:t>
              </a:r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595D48B-7B84-5468-4582-E37C68B4A12B}"/>
              </a:ext>
            </a:extLst>
          </p:cNvPr>
          <p:cNvGrpSpPr/>
          <p:nvPr/>
        </p:nvGrpSpPr>
        <p:grpSpPr>
          <a:xfrm>
            <a:off x="3539444" y="1897374"/>
            <a:ext cx="5212667" cy="604333"/>
            <a:chOff x="3615646" y="1766744"/>
            <a:chExt cx="5212667" cy="604333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8590159-FD74-3A37-2228-F1CD2CA5ECF5}"/>
                </a:ext>
              </a:extLst>
            </p:cNvPr>
            <p:cNvSpPr/>
            <p:nvPr/>
          </p:nvSpPr>
          <p:spPr>
            <a:xfrm>
              <a:off x="3615646" y="1766744"/>
              <a:ext cx="2209563" cy="604333"/>
            </a:xfrm>
            <a:prstGeom prst="rect">
              <a:avLst/>
            </a:prstGeom>
          </p:spPr>
          <p:txBody>
            <a:bodyPr wrap="square" lIns="91440" tIns="45720" rIns="91440" bIns="45720" anchor="t">
              <a:spAutoFit/>
            </a:bodyPr>
            <a:lstStyle/>
            <a:p>
              <a:pPr algn="r">
                <a:lnSpc>
                  <a:spcPct val="130000"/>
                </a:lnSpc>
              </a:pPr>
              <a:r>
                <a:rPr lang="en-US" altLang="en-US" b="1">
                  <a:latin typeface="Arial" panose="020B0604020202020204" pitchFamily="34" charset="0"/>
                  <a:cs typeface="Arial" panose="020B0604020202020204" pitchFamily="34" charset="0"/>
                </a:rPr>
                <a:t>Electron transport layer</a:t>
              </a:r>
            </a:p>
            <a:p>
              <a:pPr algn="r">
                <a:lnSpc>
                  <a:spcPct val="130000"/>
                </a:lnSpc>
              </a:pPr>
              <a:r>
                <a:rPr lang="en-US" altLang="en-US" b="1">
                  <a:latin typeface="Arial" panose="020B0604020202020204" pitchFamily="34" charset="0"/>
                  <a:cs typeface="Arial" panose="020B0604020202020204" pitchFamily="34" charset="0"/>
                </a:rPr>
                <a:t>(ETL) </a:t>
              </a:r>
              <a:endParaRPr lang="en-US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8239BB3C-B14D-6FB1-1354-01EB306282F8}"/>
                </a:ext>
              </a:extLst>
            </p:cNvPr>
            <p:cNvSpPr/>
            <p:nvPr/>
          </p:nvSpPr>
          <p:spPr>
            <a:xfrm>
              <a:off x="5920466" y="1766744"/>
              <a:ext cx="2907847" cy="604333"/>
            </a:xfrm>
            <a:prstGeom prst="rect">
              <a:avLst/>
            </a:prstGeom>
          </p:spPr>
          <p:txBody>
            <a:bodyPr wrap="square" lIns="91440" tIns="45720" rIns="91440" bIns="45720" anchor="t">
              <a:sp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en-US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Wingdings" pitchFamily="2" charset="2"/>
                </a:rPr>
                <a:t>Collects electrons </a:t>
              </a:r>
              <a:r>
                <a:rPr lang="en-US">
                  <a:latin typeface="Arial" panose="020B0604020202020204" pitchFamily="34" charset="0"/>
                  <a:cs typeface="Arial" panose="020B0604020202020204" pitchFamily="34" charset="0"/>
                  <a:sym typeface="Wingdings" pitchFamily="2" charset="2"/>
                </a:rPr>
                <a:t>generated by AL.</a:t>
              </a:r>
            </a:p>
            <a:p>
              <a:pPr algn="just">
                <a:lnSpc>
                  <a:spcPct val="130000"/>
                </a:lnSpc>
              </a:pPr>
              <a:r>
                <a:rPr lang="en-US">
                  <a:latin typeface="Arial" panose="020B0604020202020204" pitchFamily="34" charset="0"/>
                  <a:cs typeface="Arial" panose="020B0604020202020204" pitchFamily="34" charset="0"/>
                  <a:sym typeface="Wingdings" pitchFamily="2" charset="2"/>
                </a:rPr>
                <a:t>PCBM, SnO</a:t>
              </a:r>
              <a:r>
                <a:rPr lang="en-US" baseline="-25000">
                  <a:latin typeface="Arial" panose="020B0604020202020204" pitchFamily="34" charset="0"/>
                  <a:cs typeface="Arial" panose="020B0604020202020204" pitchFamily="34" charset="0"/>
                  <a:sym typeface="Wingdings" pitchFamily="2" charset="2"/>
                </a:rPr>
                <a:t>2</a:t>
              </a:r>
              <a:r>
                <a:rPr lang="en-US">
                  <a:latin typeface="Arial" panose="020B0604020202020204" pitchFamily="34" charset="0"/>
                  <a:cs typeface="Arial" panose="020B0604020202020204" pitchFamily="34" charset="0"/>
                  <a:sym typeface="Wingdings" pitchFamily="2" charset="2"/>
                </a:rPr>
                <a:t>, TiO</a:t>
              </a:r>
              <a:r>
                <a:rPr lang="en-US" baseline="-25000">
                  <a:latin typeface="Arial" panose="020B0604020202020204" pitchFamily="34" charset="0"/>
                  <a:cs typeface="Arial" panose="020B0604020202020204" pitchFamily="34" charset="0"/>
                  <a:sym typeface="Wingdings" pitchFamily="2" charset="2"/>
                </a:rPr>
                <a:t>2</a:t>
              </a:r>
              <a:r>
                <a:rPr lang="en-US">
                  <a:latin typeface="Arial" panose="020B0604020202020204" pitchFamily="34" charset="0"/>
                  <a:cs typeface="Arial" panose="020B0604020202020204" pitchFamily="34" charset="0"/>
                  <a:sym typeface="Wingdings" pitchFamily="2" charset="2"/>
                </a:rPr>
                <a:t>, </a:t>
              </a:r>
              <a:r>
                <a:rPr lang="en-US" err="1">
                  <a:latin typeface="Arial" panose="020B0604020202020204" pitchFamily="34" charset="0"/>
                  <a:cs typeface="Arial" panose="020B0604020202020204" pitchFamily="34" charset="0"/>
                  <a:sym typeface="Wingdings" pitchFamily="2" charset="2"/>
                </a:rPr>
                <a:t>ZnO</a:t>
              </a:r>
              <a:r>
                <a:rPr lang="en-US">
                  <a:latin typeface="Arial" panose="020B0604020202020204" pitchFamily="34" charset="0"/>
                  <a:cs typeface="Arial" panose="020B0604020202020204" pitchFamily="34" charset="0"/>
                  <a:sym typeface="Wingdings" pitchFamily="2" charset="2"/>
                </a:rPr>
                <a:t> …</a:t>
              </a:r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3EB1DDB-D7BB-3217-8EA1-B69D96515E23}"/>
              </a:ext>
            </a:extLst>
          </p:cNvPr>
          <p:cNvGrpSpPr/>
          <p:nvPr/>
        </p:nvGrpSpPr>
        <p:grpSpPr>
          <a:xfrm>
            <a:off x="3771376" y="2798329"/>
            <a:ext cx="4863803" cy="604333"/>
            <a:chOff x="3847578" y="2591500"/>
            <a:chExt cx="4863803" cy="604333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574F4A5-C89A-0A73-0844-C3A0D7424222}"/>
                </a:ext>
              </a:extLst>
            </p:cNvPr>
            <p:cNvSpPr/>
            <p:nvPr/>
          </p:nvSpPr>
          <p:spPr>
            <a:xfrm>
              <a:off x="3847578" y="2591500"/>
              <a:ext cx="1977631" cy="604333"/>
            </a:xfrm>
            <a:prstGeom prst="rect">
              <a:avLst/>
            </a:prstGeom>
          </p:spPr>
          <p:txBody>
            <a:bodyPr wrap="square" lIns="91440" tIns="45720" rIns="91440" bIns="45720" anchor="t">
              <a:spAutoFit/>
            </a:bodyPr>
            <a:lstStyle/>
            <a:p>
              <a:pPr algn="r">
                <a:lnSpc>
                  <a:spcPct val="130000"/>
                </a:lnSpc>
              </a:pPr>
              <a:r>
                <a:rPr lang="en-US" altLang="en-US" b="1">
                  <a:latin typeface="Arial" panose="020B0604020202020204" pitchFamily="34" charset="0"/>
                  <a:cs typeface="Arial" panose="020B0604020202020204" pitchFamily="34" charset="0"/>
                </a:rPr>
                <a:t>Hole transport layer</a:t>
              </a:r>
            </a:p>
            <a:p>
              <a:pPr algn="r">
                <a:lnSpc>
                  <a:spcPct val="130000"/>
                </a:lnSpc>
              </a:pPr>
              <a:r>
                <a:rPr lang="en-US" altLang="en-US" b="1">
                  <a:latin typeface="Arial" panose="020B0604020202020204" pitchFamily="34" charset="0"/>
                  <a:cs typeface="Arial" panose="020B0604020202020204" pitchFamily="34" charset="0"/>
                </a:rPr>
                <a:t>(HTL)</a:t>
              </a:r>
              <a:endParaRPr lang="en-US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3DA6DFC-788C-FAD6-A9E0-965AD5BC5ADF}"/>
                </a:ext>
              </a:extLst>
            </p:cNvPr>
            <p:cNvSpPr/>
            <p:nvPr/>
          </p:nvSpPr>
          <p:spPr>
            <a:xfrm>
              <a:off x="5920467" y="2591500"/>
              <a:ext cx="2790914" cy="604333"/>
            </a:xfrm>
            <a:prstGeom prst="rect">
              <a:avLst/>
            </a:prstGeom>
          </p:spPr>
          <p:txBody>
            <a:bodyPr wrap="square" lIns="91440" tIns="45720" rIns="91440" bIns="45720" anchor="t">
              <a:sp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en-US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Wingdings" pitchFamily="2" charset="2"/>
                </a:rPr>
                <a:t>Collects holes </a:t>
              </a:r>
              <a:r>
                <a:rPr lang="en-US">
                  <a:latin typeface="Arial" panose="020B0604020202020204" pitchFamily="34" charset="0"/>
                  <a:cs typeface="Arial" panose="020B0604020202020204" pitchFamily="34" charset="0"/>
                  <a:sym typeface="Wingdings" pitchFamily="2" charset="2"/>
                </a:rPr>
                <a:t>generated by AL.</a:t>
              </a:r>
            </a:p>
            <a:p>
              <a:pPr algn="just">
                <a:lnSpc>
                  <a:spcPct val="130000"/>
                </a:lnSpc>
              </a:pPr>
              <a:r>
                <a:rPr lang="en-US">
                  <a:latin typeface="Arial" panose="020B0604020202020204" pitchFamily="34" charset="0"/>
                  <a:cs typeface="Arial" panose="020B0604020202020204" pitchFamily="34" charset="0"/>
                  <a:sym typeface="Wingdings" pitchFamily="2" charset="2"/>
                </a:rPr>
                <a:t>SPIRO, NiOx, FTO, graphene …</a:t>
              </a:r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B7219C1-0D1E-590E-0B2F-9CA906424AB9}"/>
              </a:ext>
            </a:extLst>
          </p:cNvPr>
          <p:cNvGrpSpPr/>
          <p:nvPr/>
        </p:nvGrpSpPr>
        <p:grpSpPr>
          <a:xfrm>
            <a:off x="4480796" y="3680479"/>
            <a:ext cx="4154383" cy="1144480"/>
            <a:chOff x="4556998" y="3408332"/>
            <a:chExt cx="4154383" cy="114448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43CE8CD-1972-DDA4-DFBC-D067252118A9}"/>
                </a:ext>
              </a:extLst>
            </p:cNvPr>
            <p:cNvSpPr/>
            <p:nvPr/>
          </p:nvSpPr>
          <p:spPr>
            <a:xfrm>
              <a:off x="4556998" y="3408332"/>
              <a:ext cx="1268211" cy="33425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30000"/>
                </a:lnSpc>
              </a:pPr>
              <a:r>
                <a:rPr lang="en-US" altLang="en-US" b="1">
                  <a:latin typeface="Arial" panose="020B0604020202020204" pitchFamily="34" charset="0"/>
                  <a:cs typeface="Arial" panose="020B0604020202020204" pitchFamily="34" charset="0"/>
                </a:rPr>
                <a:t>Electrodes</a:t>
              </a:r>
              <a:endParaRPr lang="en-US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23DAFED-3A96-978E-C714-D3E6F8123CAE}"/>
                </a:ext>
              </a:extLst>
            </p:cNvPr>
            <p:cNvSpPr/>
            <p:nvPr/>
          </p:nvSpPr>
          <p:spPr>
            <a:xfrm>
              <a:off x="5920467" y="3408332"/>
              <a:ext cx="2790914" cy="1144480"/>
            </a:xfrm>
            <a:prstGeom prst="rect">
              <a:avLst/>
            </a:prstGeom>
          </p:spPr>
          <p:txBody>
            <a:bodyPr wrap="square" lIns="91440" tIns="45720" rIns="91440" bIns="45720" anchor="t">
              <a:sp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en-US" altLang="en-US">
                  <a:latin typeface="Arial" panose="020B0604020202020204" pitchFamily="34" charset="0"/>
                  <a:cs typeface="Arial" panose="020B0604020202020204" pitchFamily="34" charset="0"/>
                  <a:sym typeface="Wingdings" pitchFamily="2" charset="2"/>
                </a:rPr>
                <a:t>Terminals that </a:t>
              </a:r>
              <a:r>
                <a:rPr lang="en-US" altLang="en-US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Wingdings" pitchFamily="2" charset="2"/>
                </a:rPr>
                <a:t>connect the cell to the external circuit </a:t>
              </a:r>
              <a:r>
                <a:rPr lang="en-US" altLang="en-US">
                  <a:latin typeface="Arial" panose="020B0604020202020204" pitchFamily="34" charset="0"/>
                  <a:cs typeface="Arial" panose="020B0604020202020204" pitchFamily="34" charset="0"/>
                  <a:sym typeface="Wingdings" pitchFamily="2" charset="2"/>
                </a:rPr>
                <a:t>(top &amp; bottom). At least one electrode must be transparent </a:t>
              </a:r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5" name="Picture 14" descr="A diagram of different types of metal&#10;&#10;Description automatically generated">
            <a:extLst>
              <a:ext uri="{FF2B5EF4-FFF2-40B4-BE49-F238E27FC236}">
                <a16:creationId xmlns:a16="http://schemas.microsoft.com/office/drawing/2014/main" id="{4EA0386D-054A-AE74-F0A6-1E6E453E0F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380" y="1158875"/>
            <a:ext cx="2500439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412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1C729E-FDC0-B8D8-7BA2-017C362E23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33D45B2-1495-DCEC-0001-BE91949E8B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179552"/>
            <a:ext cx="7196709" cy="1072753"/>
          </a:xfrm>
        </p:spPr>
        <p:txBody>
          <a:bodyPr/>
          <a:lstStyle/>
          <a:p>
            <a:r>
              <a:rPr lang="en-US"/>
              <a:t>What is a material? 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F16268AF-295C-9A0B-4E5B-99BC0A9AAA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WHAT IS A MATERIAL?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35E6F8C-8B9A-F505-9922-CF76753B6F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ChE-701 / Section EDCH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7490CB7-6739-8B9A-34AA-854715124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en-US" smtClean="0"/>
              <a:pPr/>
              <a:t>9</a:t>
            </a:fld>
            <a:endParaRPr lang="en-US"/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A653B733-F45F-E1B5-C8FC-6F58CDF4ED9F}"/>
              </a:ext>
            </a:extLst>
          </p:cNvPr>
          <p:cNvGrpSpPr/>
          <p:nvPr/>
        </p:nvGrpSpPr>
        <p:grpSpPr>
          <a:xfrm>
            <a:off x="5505186" y="657616"/>
            <a:ext cx="2793307" cy="693098"/>
            <a:chOff x="5505186" y="657616"/>
            <a:chExt cx="2793307" cy="693098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941F077-7F42-1EB4-D2E3-334267D06749}"/>
                </a:ext>
              </a:extLst>
            </p:cNvPr>
            <p:cNvSpPr/>
            <p:nvPr/>
          </p:nvSpPr>
          <p:spPr>
            <a:xfrm>
              <a:off x="5505189" y="657616"/>
              <a:ext cx="2793304" cy="171191"/>
            </a:xfrm>
            <a:prstGeom prst="rect">
              <a:avLst/>
            </a:prstGeom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b="1"/>
                <a:t>MATERIALS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D31A552-A10E-8D37-CEC1-0A05C58EAFBD}"/>
                </a:ext>
              </a:extLst>
            </p:cNvPr>
            <p:cNvSpPr/>
            <p:nvPr/>
          </p:nvSpPr>
          <p:spPr>
            <a:xfrm>
              <a:off x="5505187" y="828807"/>
              <a:ext cx="1728593" cy="171191"/>
            </a:xfrm>
            <a:prstGeom prst="rect">
              <a:avLst/>
            </a:prstGeom>
          </p:spPr>
          <p:style>
            <a:lnRef idx="2">
              <a:schemeClr val="accent4">
                <a:shade val="15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/>
                <a:t>ORDERED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1C638051-45F6-E037-FE1B-548002A4ED7A}"/>
                </a:ext>
              </a:extLst>
            </p:cNvPr>
            <p:cNvSpPr/>
            <p:nvPr/>
          </p:nvSpPr>
          <p:spPr>
            <a:xfrm>
              <a:off x="7233781" y="828807"/>
              <a:ext cx="1064712" cy="171189"/>
            </a:xfrm>
            <a:prstGeom prst="rect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en-US" sz="1000"/>
                <a:t>DISORDERED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3ACE7ED0-6112-C0F1-02D1-07BE9031FCAA}"/>
                </a:ext>
              </a:extLst>
            </p:cNvPr>
            <p:cNvSpPr/>
            <p:nvPr/>
          </p:nvSpPr>
          <p:spPr>
            <a:xfrm>
              <a:off x="5505186" y="999955"/>
              <a:ext cx="868680" cy="350717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just"/>
              <a:r>
                <a:rPr lang="en-US" sz="1000"/>
                <a:t>QUASI</a:t>
              </a:r>
              <a:br>
                <a:rPr lang="en-US" sz="1000"/>
              </a:br>
              <a:r>
                <a:rPr lang="en-US" sz="1000"/>
                <a:t>CRYSTALS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11AEB4F-5E73-B162-17A7-663FC79E9669}"/>
                </a:ext>
              </a:extLst>
            </p:cNvPr>
            <p:cNvSpPr/>
            <p:nvPr/>
          </p:nvSpPr>
          <p:spPr>
            <a:xfrm>
              <a:off x="6373866" y="999997"/>
              <a:ext cx="859915" cy="350717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just"/>
              <a:r>
                <a:rPr lang="en-US" sz="1000"/>
                <a:t>CRYSTALS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B9B63C1-02F5-AB0A-56F2-C463581AFE28}"/>
                </a:ext>
              </a:extLst>
            </p:cNvPr>
            <p:cNvSpPr/>
            <p:nvPr/>
          </p:nvSpPr>
          <p:spPr>
            <a:xfrm>
              <a:off x="7233781" y="999995"/>
              <a:ext cx="1064712" cy="350719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just"/>
              <a:r>
                <a:rPr lang="en-US" sz="1000"/>
                <a:t>AMORPHOUS</a:t>
              </a:r>
            </a:p>
          </p:txBody>
        </p:sp>
      </p:grpSp>
      <p:sp>
        <p:nvSpPr>
          <p:cNvPr id="45" name="Rectangle 44">
            <a:extLst>
              <a:ext uri="{FF2B5EF4-FFF2-40B4-BE49-F238E27FC236}">
                <a16:creationId xmlns:a16="http://schemas.microsoft.com/office/drawing/2014/main" id="{8F41C1EC-A0AF-A5B6-FA8D-CEA067A8FB66}"/>
              </a:ext>
            </a:extLst>
          </p:cNvPr>
          <p:cNvSpPr/>
          <p:nvPr/>
        </p:nvSpPr>
        <p:spPr>
          <a:xfrm>
            <a:off x="1042416" y="603194"/>
            <a:ext cx="3980521" cy="852195"/>
          </a:xfrm>
          <a:prstGeom prst="rect">
            <a:avLst/>
          </a:prstGeom>
          <a:noFill/>
        </p:spPr>
        <p:txBody>
          <a:bodyPr wrap="square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0613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413C3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Material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E3061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– </a:t>
            </a:r>
            <a:r>
              <a:rPr lang="en-US" sz="1600" dirty="0">
                <a:solidFill>
                  <a:srgbClr val="413C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ollection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of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interactin</a:t>
            </a:r>
            <a:r>
              <a:rPr lang="en-US" sz="1600" dirty="0">
                <a:solidFill>
                  <a:srgbClr val="413C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 atoms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413C3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lvl="0">
              <a:buClr>
                <a:srgbClr val="E30613"/>
              </a:buClr>
              <a:buSzPct val="90000"/>
              <a:defRPr/>
            </a:pPr>
            <a:r>
              <a:rPr lang="en-US" sz="1100" dirty="0">
                <a:solidFill>
                  <a:srgbClr val="0067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Nucleus</a:t>
            </a:r>
            <a:r>
              <a:rPr lang="en-US" sz="1100" dirty="0">
                <a:solidFill>
                  <a:srgbClr val="413C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100" dirty="0">
                <a:solidFill>
                  <a:srgbClr val="413C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neutrons, protons (+)</a:t>
            </a:r>
          </a:p>
          <a:p>
            <a:pPr lvl="0">
              <a:buClr>
                <a:srgbClr val="E30613"/>
              </a:buClr>
              <a:buSzPct val="90000"/>
              <a:defRPr/>
            </a:pPr>
            <a:r>
              <a:rPr lang="en-US" sz="11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Electrons (-)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11431546-99AE-911F-2EAD-DF053562C5CC}"/>
              </a:ext>
            </a:extLst>
          </p:cNvPr>
          <p:cNvSpPr/>
          <p:nvPr/>
        </p:nvSpPr>
        <p:spPr>
          <a:xfrm>
            <a:off x="1025059" y="1236373"/>
            <a:ext cx="7425922" cy="852195"/>
          </a:xfrm>
          <a:prstGeom prst="rect">
            <a:avLst/>
          </a:prstGeom>
          <a:noFill/>
        </p:spPr>
        <p:txBody>
          <a:bodyPr wrap="square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0613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413C3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Crystals</a:t>
            </a: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E3061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– </a:t>
            </a:r>
            <a:r>
              <a:rPr lang="en-US" sz="1600">
                <a:solidFill>
                  <a:srgbClr val="413C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atoms arranged through the symmetries of the </a:t>
            </a:r>
            <a:r>
              <a:rPr lang="en-US" sz="1600">
                <a:solidFill>
                  <a:srgbClr val="B61F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Bravais lattice </a:t>
            </a:r>
            <a:r>
              <a:rPr lang="en-US" sz="1600">
                <a:solidFill>
                  <a:srgbClr val="413C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1600">
                <a:solidFill>
                  <a:srgbClr val="0067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basis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677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B64DC03B-9999-8E72-0D40-5EA4E8811E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757" y="2660480"/>
            <a:ext cx="4114800" cy="172593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269011CD-1324-7874-94BA-AE20D6EC10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5757" y="2660480"/>
            <a:ext cx="4120250" cy="172821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50774686-F40A-2AD0-A623-A32710302D50}"/>
                  </a:ext>
                </a:extLst>
              </p:cNvPr>
              <p:cNvSpPr txBox="1"/>
              <p:nvPr/>
            </p:nvSpPr>
            <p:spPr>
              <a:xfrm>
                <a:off x="5634987" y="2752727"/>
                <a:ext cx="2928937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𝑹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16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16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sSub>
                      <m:sSubPr>
                        <m:ctrlPr>
                          <a:rPr lang="en-US" sz="16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 ,  </m:t>
                    </m:r>
                    <m:sSub>
                      <m:sSub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lang="en-US" sz="1600" b="1"/>
                  <a:t>  </a:t>
                </a: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50774686-F40A-2AD0-A623-A32710302D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4987" y="2752727"/>
                <a:ext cx="2928937" cy="246221"/>
              </a:xfrm>
              <a:prstGeom prst="rect">
                <a:avLst/>
              </a:prstGeom>
              <a:blipFill>
                <a:blip r:embed="rId5"/>
                <a:stretch>
                  <a:fillRect l="-2287" r="-2079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5" name="Group 54">
            <a:extLst>
              <a:ext uri="{FF2B5EF4-FFF2-40B4-BE49-F238E27FC236}">
                <a16:creationId xmlns:a16="http://schemas.microsoft.com/office/drawing/2014/main" id="{51894829-DD8C-15F2-3C1D-308D351225D1}"/>
              </a:ext>
            </a:extLst>
          </p:cNvPr>
          <p:cNvGrpSpPr/>
          <p:nvPr/>
        </p:nvGrpSpPr>
        <p:grpSpPr>
          <a:xfrm>
            <a:off x="5912122" y="3187937"/>
            <a:ext cx="2651803" cy="307777"/>
            <a:chOff x="6019443" y="3104251"/>
            <a:chExt cx="2651803" cy="30777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498E0658-32BF-C492-AFB2-9F59DBCFD184}"/>
                    </a:ext>
                  </a:extLst>
                </p:cNvPr>
                <p:cNvSpPr txBox="1"/>
                <p:nvPr/>
              </p:nvSpPr>
              <p:spPr>
                <a:xfrm>
                  <a:off x="6019443" y="3131694"/>
                  <a:ext cx="512763" cy="25289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sz="16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1600" b="1" i="1" smtClean="0">
                                    <a:latin typeface="Cambria Math" panose="02040503050406030204" pitchFamily="18" charset="0"/>
                                  </a:rPr>
                                  <m:t>𝑻</m:t>
                                </m:r>
                              </m:e>
                            </m:acc>
                          </m:e>
                          <m:sub>
                            <m: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  <m:t>𝑹</m:t>
                            </m:r>
                          </m:sub>
                        </m:sSub>
                      </m:oMath>
                    </m:oMathPara>
                  </a14:m>
                  <a:endParaRPr lang="en-US" sz="1600" b="1"/>
                </a:p>
              </p:txBody>
            </p:sp>
          </mc:Choice>
          <mc:Fallback xmlns=""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498E0658-32BF-C492-AFB2-9F59DBCFD18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19443" y="3131694"/>
                  <a:ext cx="512763" cy="252890"/>
                </a:xfrm>
                <a:prstGeom prst="rect">
                  <a:avLst/>
                </a:prstGeom>
                <a:blipFill>
                  <a:blip r:embed="rId6"/>
                  <a:stretch>
                    <a:fillRect t="-14286" r="-29762" b="-1904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3207B47D-C125-A730-099A-EC3D3E1139A1}"/>
                </a:ext>
              </a:extLst>
            </p:cNvPr>
            <p:cNvSpPr txBox="1"/>
            <p:nvPr/>
          </p:nvSpPr>
          <p:spPr>
            <a:xfrm>
              <a:off x="6363873" y="3104251"/>
              <a:ext cx="2307373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413C3A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– T</a:t>
              </a:r>
              <a:r>
                <a:rPr lang="en-US" sz="1400" b="1" err="1">
                  <a:solidFill>
                    <a:srgbClr val="413C3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raslational</a:t>
              </a:r>
              <a:r>
                <a:rPr lang="en-US" sz="1400">
                  <a:solidFill>
                    <a:srgbClr val="413C3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symmetry</a:t>
              </a:r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EECAB37A-00DC-B763-4848-467078C6259B}"/>
                  </a:ext>
                </a:extLst>
              </p:cNvPr>
              <p:cNvSpPr txBox="1"/>
              <p:nvPr/>
            </p:nvSpPr>
            <p:spPr>
              <a:xfrm>
                <a:off x="5921747" y="3657259"/>
                <a:ext cx="512763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𝟔</m:t>
                          </m:r>
                        </m:sub>
                      </m:sSub>
                    </m:oMath>
                  </m:oMathPara>
                </a14:m>
                <a:endParaRPr lang="en-US" sz="1600" b="1"/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EECAB37A-00DC-B763-4848-467078C625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1747" y="3657259"/>
                <a:ext cx="512763" cy="246221"/>
              </a:xfrm>
              <a:prstGeom prst="rect">
                <a:avLst/>
              </a:prstGeom>
              <a:blipFill>
                <a:blip r:embed="rId7"/>
                <a:stretch>
                  <a:fillRect b="-1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TextBox 57">
            <a:extLst>
              <a:ext uri="{FF2B5EF4-FFF2-40B4-BE49-F238E27FC236}">
                <a16:creationId xmlns:a16="http://schemas.microsoft.com/office/drawing/2014/main" id="{67257AE2-76F3-728B-4416-FC63ABA5F5C4}"/>
              </a:ext>
            </a:extLst>
          </p:cNvPr>
          <p:cNvSpPr txBox="1"/>
          <p:nvPr/>
        </p:nvSpPr>
        <p:spPr>
          <a:xfrm>
            <a:off x="6408018" y="3993911"/>
            <a:ext cx="217515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>
                <a:solidFill>
                  <a:srgbClr val="413C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Rotational</a:t>
            </a:r>
            <a:r>
              <a:rPr lang="en-US" sz="1400">
                <a:solidFill>
                  <a:srgbClr val="413C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symmetry</a:t>
            </a:r>
            <a:endParaRPr lang="en-US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48EFA89F-B0A3-99FF-466D-6D7FFC1365A8}"/>
              </a:ext>
            </a:extLst>
          </p:cNvPr>
          <p:cNvSpPr txBox="1"/>
          <p:nvPr/>
        </p:nvSpPr>
        <p:spPr>
          <a:xfrm>
            <a:off x="6275802" y="3641871"/>
            <a:ext cx="205156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– </a:t>
            </a:r>
            <a:r>
              <a:rPr lang="en-US" sz="1400" b="1">
                <a:solidFill>
                  <a:srgbClr val="413C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Point </a:t>
            </a: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Group</a:t>
            </a:r>
            <a:endParaRPr lang="en-US" sz="140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00C84797-A537-8263-B61F-91A82D69BEF4}"/>
              </a:ext>
            </a:extLst>
          </p:cNvPr>
          <p:cNvSpPr txBox="1"/>
          <p:nvPr/>
        </p:nvSpPr>
        <p:spPr>
          <a:xfrm>
            <a:off x="2205778" y="4659363"/>
            <a:ext cx="257797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3D – </a:t>
            </a:r>
            <a:r>
              <a:rPr kumimoji="0" lang="en-US" sz="1400" i="0" u="none" strike="noStrike" kern="1200" cap="none" spc="0" normalizeH="0" baseline="0" noProof="0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14 Bravais lattices</a:t>
            </a:r>
            <a:endParaRPr lang="en-US" sz="140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95175D5B-35FB-CF70-6539-BC1E287ED39E}"/>
              </a:ext>
            </a:extLst>
          </p:cNvPr>
          <p:cNvSpPr txBox="1"/>
          <p:nvPr/>
        </p:nvSpPr>
        <p:spPr>
          <a:xfrm>
            <a:off x="5406060" y="4659363"/>
            <a:ext cx="257797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>
                <a:solidFill>
                  <a:srgbClr val="413C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 – </a:t>
            </a:r>
            <a:r>
              <a:rPr kumimoji="0" lang="en-US" sz="1400" i="0" u="none" strike="noStrike" kern="1200" cap="none" spc="0" normalizeH="0" baseline="0" noProof="0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 Bravais lattices</a:t>
            </a:r>
            <a:endParaRPr lang="en-US" sz="14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08837F2-6F1C-D395-5524-A3F57E223CBF}"/>
              </a:ext>
            </a:extLst>
          </p:cNvPr>
          <p:cNvSpPr/>
          <p:nvPr/>
        </p:nvSpPr>
        <p:spPr>
          <a:xfrm>
            <a:off x="1025059" y="1782136"/>
            <a:ext cx="7425922" cy="852195"/>
          </a:xfrm>
          <a:prstGeom prst="rect">
            <a:avLst/>
          </a:prstGeom>
          <a:noFill/>
        </p:spPr>
        <p:txBody>
          <a:bodyPr wrap="square" anchor="ctr" anchorCtr="0">
            <a:noAutofit/>
          </a:bodyPr>
          <a:lstStyle/>
          <a:p>
            <a:pPr marL="0" marR="0" lvl="0" indent="0" algn="just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0613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413C3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Primitive cell</a:t>
            </a: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E3061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– </a:t>
            </a:r>
            <a:r>
              <a:rPr lang="en-US" sz="1600">
                <a:solidFill>
                  <a:srgbClr val="413C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cell with the minimum volume that accommodates all the symmetry of the crystal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677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9125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51" grpId="0"/>
      <p:bldP spid="57" grpId="0"/>
      <p:bldP spid="58" grpId="0"/>
      <p:bldP spid="60" grpId="0"/>
      <p:bldP spid="61" grpId="0"/>
      <p:bldP spid="62" grpId="0"/>
      <p:bldP spid="6" grpId="0"/>
    </p:bldLst>
  </p:timing>
</p:sld>
</file>

<file path=ppt/theme/theme1.xml><?xml version="1.0" encoding="utf-8"?>
<a:theme xmlns:a="http://schemas.openxmlformats.org/drawingml/2006/main" name="Thème Office">
  <a:themeElements>
    <a:clrScheme name="EPFL - New Colors 2019">
      <a:dk1>
        <a:srgbClr val="413C3A"/>
      </a:dk1>
      <a:lt1>
        <a:srgbClr val="FFFFFF"/>
      </a:lt1>
      <a:dk2>
        <a:srgbClr val="413C3A"/>
      </a:dk2>
      <a:lt2>
        <a:srgbClr val="CAC7C7"/>
      </a:lt2>
      <a:accent1>
        <a:srgbClr val="E30613"/>
      </a:accent1>
      <a:accent2>
        <a:srgbClr val="00A79F"/>
      </a:accent2>
      <a:accent3>
        <a:srgbClr val="413C3A"/>
      </a:accent3>
      <a:accent4>
        <a:srgbClr val="007480"/>
      </a:accent4>
      <a:accent5>
        <a:srgbClr val="F39869"/>
      </a:accent5>
      <a:accent6>
        <a:srgbClr val="B51F1F"/>
      </a:accent6>
      <a:hlink>
        <a:srgbClr val="ED6E9C"/>
      </a:hlink>
      <a:folHlink>
        <a:srgbClr val="4F8FCC"/>
      </a:folHlink>
    </a:clrScheme>
    <a:fontScheme name="EPFL_Beta2">
      <a:majorFont>
        <a:latin typeface="Franklin Gothic Demi Cond"/>
        <a:ea typeface=""/>
        <a:cs typeface=""/>
      </a:majorFont>
      <a:minorFont>
        <a:latin typeface="Arial"/>
        <a:ea typeface=""/>
        <a:cs typeface="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_EPFL_Beta2" id="{6A525B41-3E68-491F-A6C9-0B15EA1321FE}" vid="{993E2952-EB5D-4425-8012-1B04381EBC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Madison</Template>
  <TotalTime>301</TotalTime>
  <Words>3174</Words>
  <Application>Microsoft Macintosh PowerPoint</Application>
  <PresentationFormat>On-screen Show (16:9)</PresentationFormat>
  <Paragraphs>632</Paragraphs>
  <Slides>31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9" baseType="lpstr">
      <vt:lpstr>AppleGothic</vt:lpstr>
      <vt:lpstr>Arial</vt:lpstr>
      <vt:lpstr>Cambria Math</vt:lpstr>
      <vt:lpstr>Courier New</vt:lpstr>
      <vt:lpstr>Franklin Gothic Demi Cond</vt:lpstr>
      <vt:lpstr>Helvetica Neue</vt:lpstr>
      <vt:lpstr>Wingdings</vt:lpstr>
      <vt:lpstr>Thème Office</vt:lpstr>
      <vt:lpstr>Advanced simulations  of solar cell devices</vt:lpstr>
      <vt:lpstr>Objectives &amp; exam format </vt:lpstr>
      <vt:lpstr>Tentative program</vt:lpstr>
      <vt:lpstr>Renewable energy</vt:lpstr>
      <vt:lpstr>Solar cell generations</vt:lpstr>
      <vt:lpstr>Solar cell generations</vt:lpstr>
      <vt:lpstr>Solar cell generations</vt:lpstr>
      <vt:lpstr>Perovskite solar cell</vt:lpstr>
      <vt:lpstr>What is a material? </vt:lpstr>
      <vt:lpstr>What is a material? </vt:lpstr>
      <vt:lpstr>What is a material? </vt:lpstr>
      <vt:lpstr>What is a material? </vt:lpstr>
      <vt:lpstr>Electronic properties</vt:lpstr>
      <vt:lpstr>Perovskite solar cell</vt:lpstr>
      <vt:lpstr>Perovskite solar cell</vt:lpstr>
      <vt:lpstr>Charge Dynamics in Solar Cells </vt:lpstr>
      <vt:lpstr>Charge generation </vt:lpstr>
      <vt:lpstr>Charge relaxation</vt:lpstr>
      <vt:lpstr>Charge diffusion, trapping and recombination</vt:lpstr>
      <vt:lpstr>Charge diffusion, trapping and recombination</vt:lpstr>
      <vt:lpstr>Charge diffusion, trapping and recombination</vt:lpstr>
      <vt:lpstr>Charge diffusion, trapping and recombination</vt:lpstr>
      <vt:lpstr>Charge density evolution</vt:lpstr>
      <vt:lpstr>Charge density evolution</vt:lpstr>
      <vt:lpstr>Optical measurements</vt:lpstr>
      <vt:lpstr>Optical measurements</vt:lpstr>
      <vt:lpstr>Exciton binding energy</vt:lpstr>
      <vt:lpstr>Diffusion constant</vt:lpstr>
      <vt:lpstr>Bulk charge trapping</vt:lpstr>
      <vt:lpstr>Charge extraction, interface traps and recombination</vt:lpstr>
      <vt:lpstr>Thank you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EPFL</dc:title>
  <dc:subject/>
  <dc:creator>Utilisateur Microsoft Office</dc:creator>
  <cp:keywords/>
  <dc:description/>
  <cp:lastModifiedBy>Virginia Carnevali</cp:lastModifiedBy>
  <cp:revision>14</cp:revision>
  <cp:lastPrinted>2019-06-19T13:21:30Z</cp:lastPrinted>
  <dcterms:created xsi:type="dcterms:W3CDTF">2019-04-02T06:24:35Z</dcterms:created>
  <dcterms:modified xsi:type="dcterms:W3CDTF">2025-02-19T13:51:44Z</dcterms:modified>
  <cp:category/>
</cp:coreProperties>
</file>