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8" r:id="rId4"/>
    <p:sldId id="263" r:id="rId5"/>
    <p:sldId id="271" r:id="rId6"/>
    <p:sldId id="264" r:id="rId7"/>
    <p:sldId id="265" r:id="rId8"/>
    <p:sldId id="266" r:id="rId9"/>
    <p:sldId id="269" r:id="rId10"/>
    <p:sldId id="267" r:id="rId11"/>
    <p:sldId id="270"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5" d="100"/>
          <a:sy n="115" d="100"/>
        </p:scale>
        <p:origin x="3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5846FC0-C260-454E-BFC6-6FBBF6FFE56C}" type="datetimeFigureOut">
              <a:rPr lang="zh-CN" altLang="en-US" smtClean="0"/>
              <a:t>2022/3/23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8F137C-9BF7-4C4B-9BDE-5A87D132831A}" type="slidenum">
              <a:rPr lang="zh-CN" altLang="en-US" smtClean="0"/>
              <a:t>‹#›</a:t>
            </a:fld>
            <a:endParaRPr lang="zh-CN" altLang="en-US"/>
          </a:p>
        </p:txBody>
      </p:sp>
    </p:spTree>
    <p:extLst>
      <p:ext uri="{BB962C8B-B14F-4D97-AF65-F5344CB8AC3E}">
        <p14:creationId xmlns:p14="http://schemas.microsoft.com/office/powerpoint/2010/main" val="2819075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846FC0-C260-454E-BFC6-6FBBF6FFE56C}" type="datetimeFigureOut">
              <a:rPr lang="zh-CN" altLang="en-US" smtClean="0"/>
              <a:t>2022/3/23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8F137C-9BF7-4C4B-9BDE-5A87D132831A}" type="slidenum">
              <a:rPr lang="zh-CN" altLang="en-US" smtClean="0"/>
              <a:t>‹#›</a:t>
            </a:fld>
            <a:endParaRPr lang="zh-CN" altLang="en-US"/>
          </a:p>
        </p:txBody>
      </p:sp>
    </p:spTree>
    <p:extLst>
      <p:ext uri="{BB962C8B-B14F-4D97-AF65-F5344CB8AC3E}">
        <p14:creationId xmlns:p14="http://schemas.microsoft.com/office/powerpoint/2010/main" val="193128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846FC0-C260-454E-BFC6-6FBBF6FFE56C}" type="datetimeFigureOut">
              <a:rPr lang="zh-CN" altLang="en-US" smtClean="0"/>
              <a:t>2022/3/23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8F137C-9BF7-4C4B-9BDE-5A87D132831A}" type="slidenum">
              <a:rPr lang="zh-CN" altLang="en-US" smtClean="0"/>
              <a:t>‹#›</a:t>
            </a:fld>
            <a:endParaRPr lang="zh-CN" altLang="en-US"/>
          </a:p>
        </p:txBody>
      </p:sp>
    </p:spTree>
    <p:extLst>
      <p:ext uri="{BB962C8B-B14F-4D97-AF65-F5344CB8AC3E}">
        <p14:creationId xmlns:p14="http://schemas.microsoft.com/office/powerpoint/2010/main" val="1562488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846FC0-C260-454E-BFC6-6FBBF6FFE56C}" type="datetimeFigureOut">
              <a:rPr lang="zh-CN" altLang="en-US" smtClean="0"/>
              <a:t>2022/3/23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8F137C-9BF7-4C4B-9BDE-5A87D132831A}" type="slidenum">
              <a:rPr lang="zh-CN" altLang="en-US" smtClean="0"/>
              <a:t>‹#›</a:t>
            </a:fld>
            <a:endParaRPr lang="zh-CN" altLang="en-US"/>
          </a:p>
        </p:txBody>
      </p:sp>
    </p:spTree>
    <p:extLst>
      <p:ext uri="{BB962C8B-B14F-4D97-AF65-F5344CB8AC3E}">
        <p14:creationId xmlns:p14="http://schemas.microsoft.com/office/powerpoint/2010/main" val="57945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F5846FC0-C260-454E-BFC6-6FBBF6FFE56C}" type="datetimeFigureOut">
              <a:rPr lang="zh-CN" altLang="en-US" smtClean="0"/>
              <a:t>2022/3/23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8F137C-9BF7-4C4B-9BDE-5A87D132831A}" type="slidenum">
              <a:rPr lang="zh-CN" altLang="en-US" smtClean="0"/>
              <a:t>‹#›</a:t>
            </a:fld>
            <a:endParaRPr lang="zh-CN" altLang="en-US"/>
          </a:p>
        </p:txBody>
      </p:sp>
    </p:spTree>
    <p:extLst>
      <p:ext uri="{BB962C8B-B14F-4D97-AF65-F5344CB8AC3E}">
        <p14:creationId xmlns:p14="http://schemas.microsoft.com/office/powerpoint/2010/main" val="48736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5846FC0-C260-454E-BFC6-6FBBF6FFE56C}" type="datetimeFigureOut">
              <a:rPr lang="zh-CN" altLang="en-US" smtClean="0"/>
              <a:t>2022/3/23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8F137C-9BF7-4C4B-9BDE-5A87D132831A}" type="slidenum">
              <a:rPr lang="zh-CN" altLang="en-US" smtClean="0"/>
              <a:t>‹#›</a:t>
            </a:fld>
            <a:endParaRPr lang="zh-CN" altLang="en-US"/>
          </a:p>
        </p:txBody>
      </p:sp>
    </p:spTree>
    <p:extLst>
      <p:ext uri="{BB962C8B-B14F-4D97-AF65-F5344CB8AC3E}">
        <p14:creationId xmlns:p14="http://schemas.microsoft.com/office/powerpoint/2010/main" val="248348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5846FC0-C260-454E-BFC6-6FBBF6FFE56C}" type="datetimeFigureOut">
              <a:rPr lang="zh-CN" altLang="en-US" smtClean="0"/>
              <a:t>2022/3/23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E8F137C-9BF7-4C4B-9BDE-5A87D132831A}" type="slidenum">
              <a:rPr lang="zh-CN" altLang="en-US" smtClean="0"/>
              <a:t>‹#›</a:t>
            </a:fld>
            <a:endParaRPr lang="zh-CN" altLang="en-US"/>
          </a:p>
        </p:txBody>
      </p:sp>
    </p:spTree>
    <p:extLst>
      <p:ext uri="{BB962C8B-B14F-4D97-AF65-F5344CB8AC3E}">
        <p14:creationId xmlns:p14="http://schemas.microsoft.com/office/powerpoint/2010/main" val="218672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5846FC0-C260-454E-BFC6-6FBBF6FFE56C}" type="datetimeFigureOut">
              <a:rPr lang="zh-CN" altLang="en-US" smtClean="0"/>
              <a:t>2022/3/23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E8F137C-9BF7-4C4B-9BDE-5A87D132831A}" type="slidenum">
              <a:rPr lang="zh-CN" altLang="en-US" smtClean="0"/>
              <a:t>‹#›</a:t>
            </a:fld>
            <a:endParaRPr lang="zh-CN" altLang="en-US"/>
          </a:p>
        </p:txBody>
      </p:sp>
    </p:spTree>
    <p:extLst>
      <p:ext uri="{BB962C8B-B14F-4D97-AF65-F5344CB8AC3E}">
        <p14:creationId xmlns:p14="http://schemas.microsoft.com/office/powerpoint/2010/main" val="115936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846FC0-C260-454E-BFC6-6FBBF6FFE56C}" type="datetimeFigureOut">
              <a:rPr lang="zh-CN" altLang="en-US" smtClean="0"/>
              <a:t>2022/3/23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E8F137C-9BF7-4C4B-9BDE-5A87D132831A}" type="slidenum">
              <a:rPr lang="zh-CN" altLang="en-US" smtClean="0"/>
              <a:t>‹#›</a:t>
            </a:fld>
            <a:endParaRPr lang="zh-CN" altLang="en-US"/>
          </a:p>
        </p:txBody>
      </p:sp>
    </p:spTree>
    <p:extLst>
      <p:ext uri="{BB962C8B-B14F-4D97-AF65-F5344CB8AC3E}">
        <p14:creationId xmlns:p14="http://schemas.microsoft.com/office/powerpoint/2010/main" val="151180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5846FC0-C260-454E-BFC6-6FBBF6FFE56C}" type="datetimeFigureOut">
              <a:rPr lang="zh-CN" altLang="en-US" smtClean="0"/>
              <a:t>2022/3/23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8F137C-9BF7-4C4B-9BDE-5A87D132831A}" type="slidenum">
              <a:rPr lang="zh-CN" altLang="en-US" smtClean="0"/>
              <a:t>‹#›</a:t>
            </a:fld>
            <a:endParaRPr lang="zh-CN" altLang="en-US"/>
          </a:p>
        </p:txBody>
      </p:sp>
    </p:spTree>
    <p:extLst>
      <p:ext uri="{BB962C8B-B14F-4D97-AF65-F5344CB8AC3E}">
        <p14:creationId xmlns:p14="http://schemas.microsoft.com/office/powerpoint/2010/main" val="172565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5846FC0-C260-454E-BFC6-6FBBF6FFE56C}" type="datetimeFigureOut">
              <a:rPr lang="zh-CN" altLang="en-US" smtClean="0"/>
              <a:t>2022/3/23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8F137C-9BF7-4C4B-9BDE-5A87D132831A}" type="slidenum">
              <a:rPr lang="zh-CN" altLang="en-US" smtClean="0"/>
              <a:t>‹#›</a:t>
            </a:fld>
            <a:endParaRPr lang="zh-CN" altLang="en-US"/>
          </a:p>
        </p:txBody>
      </p:sp>
    </p:spTree>
    <p:extLst>
      <p:ext uri="{BB962C8B-B14F-4D97-AF65-F5344CB8AC3E}">
        <p14:creationId xmlns:p14="http://schemas.microsoft.com/office/powerpoint/2010/main" val="155584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46FC0-C260-454E-BFC6-6FBBF6FFE56C}" type="datetimeFigureOut">
              <a:rPr lang="zh-CN" altLang="en-US" smtClean="0"/>
              <a:t>2022/3/23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F137C-9BF7-4C4B-9BDE-5A87D132831A}" type="slidenum">
              <a:rPr lang="zh-CN" altLang="en-US" smtClean="0"/>
              <a:t>‹#›</a:t>
            </a:fld>
            <a:endParaRPr lang="zh-CN" altLang="en-US"/>
          </a:p>
        </p:txBody>
      </p:sp>
    </p:spTree>
    <p:extLst>
      <p:ext uri="{BB962C8B-B14F-4D97-AF65-F5344CB8AC3E}">
        <p14:creationId xmlns:p14="http://schemas.microsoft.com/office/powerpoint/2010/main" val="3309565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ameng.hao@epfl.ch" TargetMode="External"/><Relationship Id="rId2" Type="http://schemas.openxmlformats.org/officeDocument/2006/relationships/hyperlink" Target="mailto:lise.boitard-crepeau@epfl.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080655" y="1874982"/>
            <a:ext cx="9901381"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文本框 5"/>
          <p:cNvSpPr txBox="1"/>
          <p:nvPr/>
        </p:nvSpPr>
        <p:spPr>
          <a:xfrm>
            <a:off x="785089" y="2078182"/>
            <a:ext cx="1136073" cy="369332"/>
          </a:xfrm>
          <a:prstGeom prst="rect">
            <a:avLst/>
          </a:prstGeom>
          <a:noFill/>
        </p:spPr>
        <p:txBody>
          <a:bodyPr wrap="square" rtlCol="0">
            <a:spAutoFit/>
          </a:bodyPr>
          <a:lstStyle/>
          <a:p>
            <a:r>
              <a:rPr lang="en-US" altLang="zh-CN" dirty="0" smtClean="0"/>
              <a:t>Lecture 1</a:t>
            </a:r>
            <a:endParaRPr lang="zh-CN" altLang="en-US" dirty="0"/>
          </a:p>
        </p:txBody>
      </p:sp>
      <p:sp>
        <p:nvSpPr>
          <p:cNvPr id="7" name="文本框 6"/>
          <p:cNvSpPr txBox="1"/>
          <p:nvPr/>
        </p:nvSpPr>
        <p:spPr>
          <a:xfrm>
            <a:off x="785088" y="2641353"/>
            <a:ext cx="1394694" cy="646331"/>
          </a:xfrm>
          <a:prstGeom prst="rect">
            <a:avLst/>
          </a:prstGeom>
          <a:noFill/>
        </p:spPr>
        <p:txBody>
          <a:bodyPr wrap="square" rtlCol="0">
            <a:spAutoFit/>
          </a:bodyPr>
          <a:lstStyle/>
          <a:p>
            <a:r>
              <a:rPr lang="en-US" altLang="zh-CN" dirty="0" smtClean="0"/>
              <a:t>Release of </a:t>
            </a:r>
            <a:r>
              <a:rPr lang="en-US" altLang="zh-CN" dirty="0" err="1" smtClean="0"/>
              <a:t>excercise</a:t>
            </a:r>
            <a:r>
              <a:rPr lang="en-US" altLang="zh-CN" dirty="0" smtClean="0"/>
              <a:t> 1</a:t>
            </a:r>
            <a:endParaRPr lang="zh-CN" altLang="en-US" dirty="0"/>
          </a:p>
        </p:txBody>
      </p:sp>
      <p:cxnSp>
        <p:nvCxnSpPr>
          <p:cNvPr id="9" name="直接连接符 8"/>
          <p:cNvCxnSpPr/>
          <p:nvPr/>
        </p:nvCxnSpPr>
        <p:spPr>
          <a:xfrm>
            <a:off x="1357746" y="1699491"/>
            <a:ext cx="0" cy="175491"/>
          </a:xfrm>
          <a:prstGeom prst="line">
            <a:avLst/>
          </a:prstGeom>
        </p:spPr>
        <p:style>
          <a:lnRef idx="1">
            <a:schemeClr val="dk1"/>
          </a:lnRef>
          <a:fillRef idx="0">
            <a:schemeClr val="dk1"/>
          </a:fillRef>
          <a:effectRef idx="0">
            <a:schemeClr val="dk1"/>
          </a:effectRef>
          <a:fontRef idx="minor">
            <a:schemeClr val="tx1"/>
          </a:fontRef>
        </p:style>
      </p:cxnSp>
      <p:sp>
        <p:nvSpPr>
          <p:cNvPr id="17" name="文本框 16"/>
          <p:cNvSpPr txBox="1"/>
          <p:nvPr/>
        </p:nvSpPr>
        <p:spPr>
          <a:xfrm>
            <a:off x="4484252" y="2077722"/>
            <a:ext cx="1136073" cy="369332"/>
          </a:xfrm>
          <a:prstGeom prst="rect">
            <a:avLst/>
          </a:prstGeom>
          <a:noFill/>
        </p:spPr>
        <p:txBody>
          <a:bodyPr wrap="square" rtlCol="0">
            <a:spAutoFit/>
          </a:bodyPr>
          <a:lstStyle/>
          <a:p>
            <a:r>
              <a:rPr lang="en-US" altLang="zh-CN" dirty="0" smtClean="0"/>
              <a:t>Lecture 2</a:t>
            </a:r>
            <a:endParaRPr lang="zh-CN" altLang="en-US" dirty="0"/>
          </a:p>
        </p:txBody>
      </p:sp>
      <p:sp>
        <p:nvSpPr>
          <p:cNvPr id="18" name="文本框 17"/>
          <p:cNvSpPr txBox="1"/>
          <p:nvPr/>
        </p:nvSpPr>
        <p:spPr>
          <a:xfrm>
            <a:off x="4484251" y="2640893"/>
            <a:ext cx="1394694" cy="646331"/>
          </a:xfrm>
          <a:prstGeom prst="rect">
            <a:avLst/>
          </a:prstGeom>
          <a:noFill/>
        </p:spPr>
        <p:txBody>
          <a:bodyPr wrap="square" rtlCol="0">
            <a:spAutoFit/>
          </a:bodyPr>
          <a:lstStyle/>
          <a:p>
            <a:r>
              <a:rPr lang="en-US" altLang="zh-CN" dirty="0" smtClean="0"/>
              <a:t>Answer of </a:t>
            </a:r>
            <a:r>
              <a:rPr lang="en-US" altLang="zh-CN" dirty="0" err="1" smtClean="0"/>
              <a:t>excercise</a:t>
            </a:r>
            <a:r>
              <a:rPr lang="en-US" altLang="zh-CN" dirty="0" smtClean="0"/>
              <a:t> 1</a:t>
            </a:r>
            <a:endParaRPr lang="zh-CN" altLang="en-US" dirty="0"/>
          </a:p>
        </p:txBody>
      </p:sp>
      <p:cxnSp>
        <p:nvCxnSpPr>
          <p:cNvPr id="19" name="直接连接符 18"/>
          <p:cNvCxnSpPr/>
          <p:nvPr/>
        </p:nvCxnSpPr>
        <p:spPr>
          <a:xfrm>
            <a:off x="5056909" y="1699031"/>
            <a:ext cx="0" cy="175491"/>
          </a:xfrm>
          <a:prstGeom prst="line">
            <a:avLst/>
          </a:prstGeom>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4447304" y="3481063"/>
            <a:ext cx="1394694" cy="646331"/>
          </a:xfrm>
          <a:prstGeom prst="rect">
            <a:avLst/>
          </a:prstGeom>
          <a:noFill/>
        </p:spPr>
        <p:txBody>
          <a:bodyPr wrap="square" rtlCol="0">
            <a:spAutoFit/>
          </a:bodyPr>
          <a:lstStyle/>
          <a:p>
            <a:r>
              <a:rPr lang="en-US" altLang="zh-CN" dirty="0" smtClean="0"/>
              <a:t>Release of </a:t>
            </a:r>
            <a:r>
              <a:rPr lang="en-US" altLang="zh-CN" dirty="0" err="1" smtClean="0"/>
              <a:t>excercise</a:t>
            </a:r>
            <a:r>
              <a:rPr lang="en-US" altLang="zh-CN" dirty="0" smtClean="0"/>
              <a:t> 2</a:t>
            </a:r>
            <a:endParaRPr lang="zh-CN" altLang="en-US" dirty="0"/>
          </a:p>
        </p:txBody>
      </p:sp>
      <p:sp>
        <p:nvSpPr>
          <p:cNvPr id="21" name="文本框 20"/>
          <p:cNvSpPr txBox="1"/>
          <p:nvPr/>
        </p:nvSpPr>
        <p:spPr>
          <a:xfrm>
            <a:off x="2230578" y="1052700"/>
            <a:ext cx="2253673" cy="646331"/>
          </a:xfrm>
          <a:prstGeom prst="rect">
            <a:avLst/>
          </a:prstGeom>
          <a:noFill/>
        </p:spPr>
        <p:txBody>
          <a:bodyPr wrap="square" rtlCol="0">
            <a:spAutoFit/>
          </a:bodyPr>
          <a:lstStyle/>
          <a:p>
            <a:r>
              <a:rPr lang="en-US" altLang="zh-CN" dirty="0" smtClean="0"/>
              <a:t>One week to answer the questions</a:t>
            </a:r>
            <a:endParaRPr lang="zh-CN" altLang="en-US" dirty="0"/>
          </a:p>
        </p:txBody>
      </p:sp>
      <p:sp>
        <p:nvSpPr>
          <p:cNvPr id="22" name="矩形 21"/>
          <p:cNvSpPr/>
          <p:nvPr/>
        </p:nvSpPr>
        <p:spPr>
          <a:xfrm>
            <a:off x="785088" y="4634991"/>
            <a:ext cx="3188693" cy="1477328"/>
          </a:xfrm>
          <a:prstGeom prst="rect">
            <a:avLst/>
          </a:prstGeom>
        </p:spPr>
        <p:txBody>
          <a:bodyPr wrap="none">
            <a:spAutoFit/>
          </a:bodyPr>
          <a:lstStyle/>
          <a:p>
            <a:r>
              <a:rPr lang="en-US" altLang="zh-CN" dirty="0" smtClean="0">
                <a:latin typeface="Arial" panose="020B0604020202020204" pitchFamily="34" charset="0"/>
                <a:ea typeface="宋体" panose="02010600030101010101" pitchFamily="2" charset="-122"/>
                <a:cs typeface="Times New Roman" panose="02020603050405020304" pitchFamily="18" charset="0"/>
                <a:hlinkClick r:id="rId2"/>
              </a:rPr>
              <a:t>Contact:</a:t>
            </a:r>
          </a:p>
          <a:p>
            <a:endParaRPr lang="en-US" altLang="zh-CN" dirty="0" smtClean="0">
              <a:latin typeface="Arial" panose="020B0604020202020204" pitchFamily="34" charset="0"/>
              <a:ea typeface="宋体" panose="02010600030101010101" pitchFamily="2" charset="-122"/>
              <a:cs typeface="Times New Roman" panose="02020603050405020304" pitchFamily="18" charset="0"/>
              <a:hlinkClick r:id="rId2"/>
            </a:endParaRPr>
          </a:p>
          <a:p>
            <a:r>
              <a:rPr lang="en-US" altLang="zh-CN" dirty="0" smtClean="0">
                <a:latin typeface="Arial" panose="020B0604020202020204" pitchFamily="34" charset="0"/>
                <a:ea typeface="宋体" panose="02010600030101010101" pitchFamily="2" charset="-122"/>
                <a:cs typeface="Times New Roman" panose="02020603050405020304" pitchFamily="18" charset="0"/>
                <a:hlinkClick r:id="rId2"/>
              </a:rPr>
              <a:t>lise.boitard-crepeau@epfl.ch</a:t>
            </a:r>
            <a:r>
              <a:rPr lang="en-US" altLang="zh-CN" dirty="0" smtClean="0">
                <a:latin typeface="Arial" panose="020B0604020202020204" pitchFamily="34" charset="0"/>
                <a:ea typeface="宋体" panose="02010600030101010101" pitchFamily="2" charset="-122"/>
                <a:cs typeface="Times New Roman" panose="02020603050405020304" pitchFamily="18" charset="0"/>
              </a:rPr>
              <a:t>;</a:t>
            </a:r>
          </a:p>
          <a:p>
            <a:r>
              <a:rPr lang="en-US" altLang="zh-CN" dirty="0" smtClean="0">
                <a:latin typeface="Arial" panose="020B0604020202020204" pitchFamily="34" charset="0"/>
                <a:ea typeface="宋体" panose="02010600030101010101" pitchFamily="2" charset="-122"/>
                <a:cs typeface="Times New Roman" panose="02020603050405020304" pitchFamily="18" charset="0"/>
              </a:rPr>
              <a:t> </a:t>
            </a:r>
            <a:endParaRPr lang="en-US" altLang="zh-CN" dirty="0">
              <a:latin typeface="Arial" panose="020B0604020202020204" pitchFamily="34" charset="0"/>
              <a:ea typeface="宋体" panose="02010600030101010101" pitchFamily="2" charset="-122"/>
              <a:cs typeface="Times New Roman" panose="02020603050405020304" pitchFamily="18" charset="0"/>
            </a:endParaRPr>
          </a:p>
          <a:p>
            <a:r>
              <a:rPr lang="en-US" altLang="zh-CN" dirty="0">
                <a:latin typeface="Arial" panose="020B0604020202020204" pitchFamily="34" charset="0"/>
                <a:ea typeface="宋体" panose="02010600030101010101" pitchFamily="2" charset="-122"/>
                <a:cs typeface="Times New Roman" panose="02020603050405020304" pitchFamily="18" charset="0"/>
                <a:hlinkClick r:id="rId3"/>
              </a:rPr>
              <a:t>yameng.hao@epfl.ch</a:t>
            </a:r>
            <a:endParaRPr lang="zh-CN" altLang="en-US" dirty="0">
              <a:latin typeface="Arial" panose="020B060402020202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54869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03379" y="314924"/>
                <a:ext cx="7496893" cy="4871847"/>
              </a:xfrm>
              <a:prstGeom prst="rect">
                <a:avLst/>
              </a:prstGeom>
            </p:spPr>
            <p:txBody>
              <a:bodyPr wrap="square">
                <a:spAutoFit/>
              </a:bodyPr>
              <a:lstStyle/>
              <a:p>
                <a:r>
                  <a:rPr lang="en-US" dirty="0">
                    <a:latin typeface="Arial" panose="020B0604020202020204" pitchFamily="34" charset="0"/>
                    <a:ea typeface="Cambria" panose="02040503050406030204" pitchFamily="18" charset="0"/>
                    <a:cs typeface="Times New Roman" panose="02020603050405020304" pitchFamily="18" charset="0"/>
                  </a:rPr>
                  <a:t> b)  </a:t>
                </a:r>
                <a:r>
                  <a:rPr lang="en-US" i="1" dirty="0">
                    <a:latin typeface="Arial" panose="020B0604020202020204" pitchFamily="34" charset="0"/>
                    <a:ea typeface="Cambria" panose="02040503050406030204" pitchFamily="18" charset="0"/>
                    <a:cs typeface="Times New Roman" panose="02020603050405020304" pitchFamily="18" charset="0"/>
                  </a:rPr>
                  <a:t>C. </a:t>
                </a:r>
                <a:r>
                  <a:rPr lang="en-US" i="1" dirty="0" err="1">
                    <a:latin typeface="Arial" panose="020B0604020202020204" pitchFamily="34" charset="0"/>
                    <a:ea typeface="Cambria" panose="02040503050406030204" pitchFamily="18" charset="0"/>
                    <a:cs typeface="Times New Roman" panose="02020603050405020304" pitchFamily="18" charset="0"/>
                  </a:rPr>
                  <a:t>utilis</a:t>
                </a:r>
                <a:r>
                  <a:rPr lang="en-US" i="1" dirty="0">
                    <a:latin typeface="Arial" panose="020B0604020202020204" pitchFamily="34" charset="0"/>
                    <a:ea typeface="Cambria" panose="02040503050406030204" pitchFamily="18" charset="0"/>
                    <a:cs typeface="Times New Roman" panose="02020603050405020304" pitchFamily="18" charset="0"/>
                  </a:rPr>
                  <a:t> is able to grow with ethanol as substrate, producing cells of the same composition as </a:t>
                </a:r>
                <a:r>
                  <a:rPr lang="en-US" i="1" dirty="0" smtClean="0">
                    <a:latin typeface="Arial" panose="020B0604020202020204" pitchFamily="34" charset="0"/>
                    <a:ea typeface="Cambria" panose="02040503050406030204" pitchFamily="18" charset="0"/>
                    <a:cs typeface="Times New Roman" panose="02020603050405020304" pitchFamily="18" charset="0"/>
                  </a:rPr>
                  <a:t>above</a:t>
                </a:r>
                <a:r>
                  <a:rPr lang="en-US" i="1" dirty="0">
                    <a:latin typeface="Arial" panose="020B0604020202020204" pitchFamily="34" charset="0"/>
                    <a:ea typeface="Cambria" panose="02040503050406030204" pitchFamily="18" charset="0"/>
                    <a:cs typeface="Times New Roman" panose="02020603050405020304" pitchFamily="18" charset="0"/>
                  </a:rPr>
                  <a:t>. On a mass basis, how does the maximum possible biomass yield from ethanol compare with the maximum possible yield from glucose?</a:t>
                </a:r>
                <a:endParaRPr lang="fr-CH" dirty="0">
                  <a:latin typeface="Arial" panose="020B0604020202020204" pitchFamily="34" charset="0"/>
                  <a:ea typeface="Cambria" panose="02040503050406030204" pitchFamily="18" charset="0"/>
                  <a:cs typeface="Times New Roman" panose="02020603050405020304" pitchFamily="18" charset="0"/>
                </a:endParaRPr>
              </a:p>
              <a:p>
                <a:pPr algn="just"/>
                <a:r>
                  <a:rPr lang="en-US" dirty="0">
                    <a:latin typeface="Arial" panose="020B0604020202020204" pitchFamily="34" charset="0"/>
                    <a:ea typeface="Cambria" panose="02040503050406030204" pitchFamily="18" charset="0"/>
                    <a:cs typeface="Times New Roman" panose="02020603050405020304" pitchFamily="18" charset="0"/>
                  </a:rPr>
                  <a:t> </a:t>
                </a:r>
                <a:endParaRPr lang="fr-CH" dirty="0">
                  <a:latin typeface="Arial" panose="020B0604020202020204" pitchFamily="34" charset="0"/>
                  <a:ea typeface="Cambria" panose="02040503050406030204" pitchFamily="18" charset="0"/>
                  <a:cs typeface="Times New Roman" panose="02020603050405020304" pitchFamily="18" charset="0"/>
                </a:endParaRPr>
              </a:p>
              <a:p>
                <a:pPr algn="just"/>
                <a:r>
                  <a:rPr lang="en-US" dirty="0">
                    <a:latin typeface="Arial" panose="020B0604020202020204" pitchFamily="34" charset="0"/>
                    <a:ea typeface="Cambria" panose="02040503050406030204" pitchFamily="18" charset="0"/>
                    <a:cs typeface="Times New Roman" panose="02020603050405020304" pitchFamily="18" charset="0"/>
                  </a:rPr>
                  <a:t>The possible maximum yield is given by </a:t>
                </a:r>
                <a:r>
                  <a:rPr lang="en-US" dirty="0" err="1">
                    <a:latin typeface="Arial" panose="020B0604020202020204" pitchFamily="34" charset="0"/>
                    <a:ea typeface="Cambria" panose="02040503050406030204" pitchFamily="18" charset="0"/>
                    <a:cs typeface="Times New Roman" panose="02020603050405020304" pitchFamily="18" charset="0"/>
                  </a:rPr>
                  <a:t>c</a:t>
                </a:r>
                <a:r>
                  <a:rPr lang="en-US" baseline="-25000" dirty="0" err="1">
                    <a:latin typeface="Arial" panose="020B0604020202020204" pitchFamily="34" charset="0"/>
                    <a:ea typeface="Cambria" panose="02040503050406030204" pitchFamily="18" charset="0"/>
                    <a:cs typeface="Times New Roman" panose="02020603050405020304" pitchFamily="18" charset="0"/>
                  </a:rPr>
                  <a:t>max</a:t>
                </a:r>
                <a:r>
                  <a:rPr lang="en-US" dirty="0">
                    <a:latin typeface="Arial" panose="020B0604020202020204" pitchFamily="34" charset="0"/>
                    <a:ea typeface="Cambria" panose="02040503050406030204" pitchFamily="18" charset="0"/>
                    <a:cs typeface="Times New Roman" panose="02020603050405020304" pitchFamily="18" charset="0"/>
                  </a:rPr>
                  <a:t>. In the absence of product formation, if all electrons were used for biomass synthesis. </a:t>
                </a:r>
                <a:endParaRPr lang="fr-CH" dirty="0">
                  <a:latin typeface="Arial" panose="020B0604020202020204" pitchFamily="34" charset="0"/>
                  <a:ea typeface="Cambria" panose="02040503050406030204" pitchFamily="18" charset="0"/>
                  <a:cs typeface="Times New Roman" panose="02020603050405020304" pitchFamily="18" charset="0"/>
                </a:endParaRPr>
              </a:p>
              <a:p>
                <a:pPr marL="228600" marR="0" algn="just">
                  <a:spcBef>
                    <a:spcPts val="0"/>
                  </a:spcBef>
                  <a:spcAft>
                    <a:spcPts val="0"/>
                  </a:spcAft>
                </a:pPr>
                <a:r>
                  <a:rPr lang="en-US" dirty="0">
                    <a:latin typeface="Arial" panose="020B0604020202020204" pitchFamily="34" charset="0"/>
                    <a:ea typeface="Cambria" panose="02040503050406030204" pitchFamily="18" charset="0"/>
                    <a:cs typeface="Times New Roman" panose="02020603050405020304" pitchFamily="18" charset="0"/>
                  </a:rPr>
                  <a:t> </a:t>
                </a:r>
                <a:endParaRPr lang="fr-CH" dirty="0">
                  <a:latin typeface="Arial" panose="020B0604020202020204" pitchFamily="34" charset="0"/>
                  <a:ea typeface="Cambria" panose="02040503050406030204" pitchFamily="18" charset="0"/>
                  <a:cs typeface="Times New Roman" panose="02020603050405020304" pitchFamily="18" charset="0"/>
                </a:endParaRPr>
              </a:p>
              <a:p>
                <a:pPr marL="228600" marR="0" algn="just">
                  <a:spcBef>
                    <a:spcPts val="0"/>
                  </a:spcBef>
                  <a:spcAft>
                    <a:spcPts val="0"/>
                  </a:spcAft>
                </a:pPr>
                <a14:m>
                  <m:oMathPara xmlns:m="http://schemas.openxmlformats.org/officeDocument/2006/math">
                    <m:oMathParaPr>
                      <m:jc m:val="centerGroup"/>
                    </m:oMathParaPr>
                    <m:oMath xmlns:m="http://schemas.openxmlformats.org/officeDocument/2006/math">
                      <m:sSub>
                        <m:sSubPr>
                          <m:ctrlPr>
                            <a:rPr lang="fr-CH" i="1">
                              <a:latin typeface="Cambria Math" panose="02040503050406030204" pitchFamily="18" charset="0"/>
                              <a:ea typeface="Cambria" panose="02040503050406030204" pitchFamily="18" charset="0"/>
                              <a:cs typeface="Times New Roman" panose="020206030504050203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𝑐</m:t>
                          </m:r>
                        </m:e>
                        <m:sub>
                          <m:r>
                            <a:rPr lang="en-US" i="1">
                              <a:latin typeface="Cambria Math" panose="02040503050406030204" pitchFamily="18" charset="0"/>
                              <a:ea typeface="Cambria" panose="02040503050406030204" pitchFamily="18" charset="0"/>
                              <a:cs typeface="Times New Roman" panose="02020603050405020304" pitchFamily="18" charset="0"/>
                            </a:rPr>
                            <m:t>𝑚𝑎𝑥</m:t>
                          </m:r>
                        </m:sub>
                      </m:sSub>
                      <m:r>
                        <a:rPr lang="en-US" i="1">
                          <a:latin typeface="Cambria Math" panose="02040503050406030204" pitchFamily="18" charset="0"/>
                          <a:ea typeface="Cambria" panose="02040503050406030204" pitchFamily="18" charset="0"/>
                          <a:cs typeface="Times New Roman" panose="02020603050405020304" pitchFamily="18" charset="0"/>
                        </a:rPr>
                        <m:t>=</m:t>
                      </m:r>
                      <m:sSub>
                        <m:sSubPr>
                          <m:ctrlPr>
                            <a:rPr lang="fr-CH" i="1">
                              <a:latin typeface="Cambria Math" panose="02040503050406030204" pitchFamily="18" charset="0"/>
                              <a:ea typeface="Cambria" panose="02040503050406030204" pitchFamily="18" charset="0"/>
                              <a:cs typeface="Times New Roman" panose="020206030504050203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i="1">
                                  <a:latin typeface="Cambria Math" panose="02040503050406030204" pitchFamily="18" charset="0"/>
                                  <a:ea typeface="Cambria" panose="02040503050406030204" pitchFamily="18" charset="0"/>
                                  <a:cs typeface="Times New Roman" panose="02020603050405020304" pitchFamily="18" charset="0"/>
                                </a:rPr>
                              </m:ctrlPr>
                            </m:fPr>
                            <m:num>
                              <m:r>
                                <a:rPr lang="en-US" i="1">
                                  <a:latin typeface="Cambria Math" panose="02040503050406030204" pitchFamily="18" charset="0"/>
                                  <a:ea typeface="Cambria" panose="02040503050406030204" pitchFamily="18" charset="0"/>
                                  <a:cs typeface="Times New Roman" panose="02020603050405020304" pitchFamily="18" charset="0"/>
                                </a:rPr>
                                <m:t>𝑋</m:t>
                              </m:r>
                            </m:num>
                            <m:den>
                              <m:r>
                                <a:rPr lang="en-US" i="1">
                                  <a:latin typeface="Cambria Math" panose="02040503050406030204" pitchFamily="18" charset="0"/>
                                  <a:ea typeface="Cambria" panose="02040503050406030204" pitchFamily="18" charset="0"/>
                                  <a:cs typeface="Times New Roman" panose="02020603050405020304" pitchFamily="18" charset="0"/>
                                </a:rPr>
                                <m:t>𝑆</m:t>
                              </m:r>
                            </m:den>
                          </m:f>
                          <m:r>
                            <a:rPr lang="en-US" i="1">
                              <a:latin typeface="Cambria Math" panose="02040503050406030204" pitchFamily="18" charset="0"/>
                              <a:ea typeface="Cambria" panose="02040503050406030204" pitchFamily="18" charset="0"/>
                              <a:cs typeface="Times New Roman" panose="02020603050405020304" pitchFamily="18" charset="0"/>
                            </a:rPr>
                            <m:t>𝑚𝑎𝑥</m:t>
                          </m:r>
                        </m:sub>
                      </m:sSub>
                      <m:r>
                        <a:rPr lang="en-US" i="1">
                          <a:latin typeface="Cambria Math" panose="02040503050406030204" pitchFamily="18" charset="0"/>
                          <a:ea typeface="Cambria" panose="02040503050406030204" pitchFamily="18" charset="0"/>
                          <a:cs typeface="Times New Roman" panose="02020603050405020304" pitchFamily="18" charset="0"/>
                        </a:rPr>
                        <m:t>=</m:t>
                      </m:r>
                      <m:f>
                        <m:fPr>
                          <m:ctrlPr>
                            <a:rPr lang="fr-CH" i="1">
                              <a:latin typeface="Cambria Math" panose="02040503050406030204" pitchFamily="18" charset="0"/>
                              <a:ea typeface="Cambria" panose="02040503050406030204" pitchFamily="18" charset="0"/>
                              <a:cs typeface="Times New Roman" panose="02020603050405020304" pitchFamily="18" charset="0"/>
                            </a:rPr>
                          </m:ctrlPr>
                        </m:fPr>
                        <m:num>
                          <m:r>
                            <a:rPr lang="en-US" i="1">
                              <a:latin typeface="Cambria Math" panose="02040503050406030204" pitchFamily="18" charset="0"/>
                              <a:ea typeface="Cambria" panose="02040503050406030204" pitchFamily="18" charset="0"/>
                              <a:cs typeface="Times New Roman" panose="02020603050405020304" pitchFamily="18" charset="0"/>
                            </a:rPr>
                            <m:t>𝑤</m:t>
                          </m:r>
                          <m:sSub>
                            <m:sSubPr>
                              <m:ctrlPr>
                                <a:rPr lang="fr-CH" i="1">
                                  <a:latin typeface="Cambria Math" panose="02040503050406030204" pitchFamily="18" charset="0"/>
                                  <a:ea typeface="Cambria" panose="02040503050406030204" pitchFamily="18" charset="0"/>
                                  <a:cs typeface="Times New Roman" panose="020206030504050203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𝛾</m:t>
                              </m:r>
                            </m:e>
                            <m:sub>
                              <m:r>
                                <a:rPr lang="en-US" i="1">
                                  <a:latin typeface="Cambria Math" panose="02040503050406030204" pitchFamily="18" charset="0"/>
                                  <a:ea typeface="Cambria" panose="02040503050406030204" pitchFamily="18" charset="0"/>
                                  <a:cs typeface="Times New Roman" panose="02020603050405020304" pitchFamily="18" charset="0"/>
                                </a:rPr>
                                <m:t>𝑠</m:t>
                              </m:r>
                            </m:sub>
                          </m:sSub>
                        </m:num>
                        <m:den>
                          <m:sSub>
                            <m:sSubPr>
                              <m:ctrlPr>
                                <a:rPr lang="fr-CH" i="1">
                                  <a:latin typeface="Cambria Math" panose="02040503050406030204" pitchFamily="18" charset="0"/>
                                  <a:ea typeface="Cambria" panose="02040503050406030204" pitchFamily="18" charset="0"/>
                                  <a:cs typeface="Times New Roman" panose="020206030504050203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𝛾</m:t>
                              </m:r>
                            </m:e>
                            <m:sub>
                              <m:r>
                                <a:rPr lang="en-US" i="1">
                                  <a:latin typeface="Cambria Math" panose="02040503050406030204" pitchFamily="18" charset="0"/>
                                  <a:ea typeface="Cambria" panose="02040503050406030204" pitchFamily="18" charset="0"/>
                                  <a:cs typeface="Times New Roman" panose="02020603050405020304" pitchFamily="18" charset="0"/>
                                </a:rPr>
                                <m:t>𝑥</m:t>
                              </m:r>
                            </m:sub>
                          </m:sSub>
                        </m:den>
                      </m:f>
                    </m:oMath>
                  </m:oMathPara>
                </a14:m>
                <a:endParaRPr lang="fr-CH" dirty="0">
                  <a:latin typeface="Arial" panose="020B0604020202020204" pitchFamily="34" charset="0"/>
                  <a:ea typeface="Cambria" panose="02040503050406030204" pitchFamily="18" charset="0"/>
                  <a:cs typeface="Times New Roman" panose="02020603050405020304" pitchFamily="18" charset="0"/>
                </a:endParaRPr>
              </a:p>
              <a:p>
                <a:pPr marL="228600" marR="0" algn="just">
                  <a:spcBef>
                    <a:spcPts val="0"/>
                  </a:spcBef>
                  <a:spcAft>
                    <a:spcPts val="0"/>
                  </a:spcAft>
                </a:pPr>
                <a14:m>
                  <m:oMathPara xmlns:m="http://schemas.openxmlformats.org/officeDocument/2006/math">
                    <m:oMathParaPr>
                      <m:jc m:val="centerGroup"/>
                    </m:oMathParaPr>
                    <m:oMath xmlns:m="http://schemas.openxmlformats.org/officeDocument/2006/math">
                      <m:sSub>
                        <m:sSubPr>
                          <m:ctrlPr>
                            <a:rPr lang="fr-CH" i="1">
                              <a:latin typeface="Cambria Math" panose="02040503050406030204" pitchFamily="18" charset="0"/>
                              <a:ea typeface="Cambria" panose="02040503050406030204" pitchFamily="18" charset="0"/>
                              <a:cs typeface="Times New Roman" panose="020206030504050203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𝑐</m:t>
                          </m:r>
                        </m:e>
                        <m:sub>
                          <m:r>
                            <a:rPr lang="en-US" i="1">
                              <a:latin typeface="Cambria Math" panose="02040503050406030204" pitchFamily="18" charset="0"/>
                              <a:ea typeface="Cambria" panose="02040503050406030204" pitchFamily="18" charset="0"/>
                              <a:cs typeface="Times New Roman" panose="02020603050405020304" pitchFamily="18" charset="0"/>
                            </a:rPr>
                            <m:t>𝑚𝑎𝑥</m:t>
                          </m:r>
                          <m:r>
                            <a:rPr lang="en-US" i="1">
                              <a:latin typeface="Cambria Math" panose="02040503050406030204" pitchFamily="18" charset="0"/>
                              <a:ea typeface="Cambria" panose="02040503050406030204" pitchFamily="18" charset="0"/>
                              <a:cs typeface="Times New Roman" panose="02020603050405020304" pitchFamily="18" charset="0"/>
                            </a:rPr>
                            <m:t>,</m:t>
                          </m:r>
                          <m:r>
                            <a:rPr lang="en-US" i="1">
                              <a:latin typeface="Cambria Math" panose="02040503050406030204" pitchFamily="18" charset="0"/>
                              <a:ea typeface="Cambria" panose="02040503050406030204" pitchFamily="18" charset="0"/>
                              <a:cs typeface="Times New Roman" panose="02020603050405020304" pitchFamily="18" charset="0"/>
                            </a:rPr>
                            <m:t>𝑔𝑙𝑢𝑐𝑜𝑠𝑒</m:t>
                          </m:r>
                        </m:sub>
                      </m:sSub>
                      <m:r>
                        <a:rPr lang="en-US" i="1">
                          <a:latin typeface="Cambria Math" panose="02040503050406030204" pitchFamily="18" charset="0"/>
                          <a:ea typeface="Cambria" panose="02040503050406030204" pitchFamily="18" charset="0"/>
                          <a:cs typeface="Times New Roman" panose="02020603050405020304" pitchFamily="18" charset="0"/>
                        </a:rPr>
                        <m:t>=</m:t>
                      </m:r>
                      <m:f>
                        <m:fPr>
                          <m:ctrlPr>
                            <a:rPr lang="fr-CH" i="1">
                              <a:latin typeface="Cambria Math" panose="02040503050406030204" pitchFamily="18" charset="0"/>
                              <a:ea typeface="Cambria" panose="02040503050406030204" pitchFamily="18" charset="0"/>
                              <a:cs typeface="Times New Roman" panose="02020603050405020304" pitchFamily="18" charset="0"/>
                            </a:rPr>
                          </m:ctrlPr>
                        </m:fPr>
                        <m:num>
                          <m:r>
                            <a:rPr lang="en-US" i="1">
                              <a:latin typeface="Cambria Math" panose="02040503050406030204" pitchFamily="18" charset="0"/>
                              <a:ea typeface="Cambria" panose="02040503050406030204" pitchFamily="18" charset="0"/>
                              <a:cs typeface="Times New Roman" panose="02020603050405020304" pitchFamily="18" charset="0"/>
                            </a:rPr>
                            <m:t>6∙4</m:t>
                          </m:r>
                        </m:num>
                        <m:den>
                          <m:r>
                            <a:rPr lang="en-US" i="1">
                              <a:latin typeface="Cambria Math" panose="02040503050406030204" pitchFamily="18" charset="0"/>
                              <a:ea typeface="Cambria" panose="02040503050406030204" pitchFamily="18" charset="0"/>
                              <a:cs typeface="Times New Roman" panose="02020603050405020304" pitchFamily="18" charset="0"/>
                            </a:rPr>
                            <m:t>4.14</m:t>
                          </m:r>
                        </m:den>
                      </m:f>
                      <m:r>
                        <a:rPr lang="en-US" i="1">
                          <a:latin typeface="Cambria Math" panose="02040503050406030204" pitchFamily="18" charset="0"/>
                          <a:ea typeface="Cambria" panose="02040503050406030204" pitchFamily="18" charset="0"/>
                          <a:cs typeface="Times New Roman" panose="02020603050405020304" pitchFamily="18" charset="0"/>
                        </a:rPr>
                        <m:t>=5.79</m:t>
                      </m:r>
                      <m:f>
                        <m:fPr>
                          <m:ctrlPr>
                            <a:rPr lang="fr-CH" i="1">
                              <a:latin typeface="Cambria Math" panose="02040503050406030204" pitchFamily="18" charset="0"/>
                              <a:ea typeface="Cambria" panose="02040503050406030204" pitchFamily="18" charset="0"/>
                              <a:cs typeface="Times New Roman" panose="02020603050405020304" pitchFamily="18" charset="0"/>
                            </a:rPr>
                          </m:ctrlPr>
                        </m:fPr>
                        <m:num>
                          <m:sSub>
                            <m:sSubPr>
                              <m:ctrlPr>
                                <a:rPr lang="fr-CH" i="1">
                                  <a:latin typeface="Cambria Math" panose="02040503050406030204" pitchFamily="18" charset="0"/>
                                  <a:ea typeface="Cambria" panose="02040503050406030204" pitchFamily="18" charset="0"/>
                                  <a:cs typeface="Times New Roman" panose="020206030504050203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𝑚𝑜𝑙</m:t>
                              </m:r>
                            </m:e>
                            <m:sub>
                              <m:r>
                                <a:rPr lang="en-US" i="1">
                                  <a:latin typeface="Cambria Math" panose="02040503050406030204" pitchFamily="18" charset="0"/>
                                  <a:ea typeface="Cambria" panose="02040503050406030204" pitchFamily="18" charset="0"/>
                                  <a:cs typeface="Times New Roman" panose="02020603050405020304" pitchFamily="18" charset="0"/>
                                </a:rPr>
                                <m:t>𝑏𝑖𝑜𝑚𝑎𝑠𝑠</m:t>
                              </m:r>
                            </m:sub>
                          </m:sSub>
                        </m:num>
                        <m:den>
                          <m:sSub>
                            <m:sSubPr>
                              <m:ctrlPr>
                                <a:rPr lang="fr-CH" i="1">
                                  <a:latin typeface="Cambria Math" panose="02040503050406030204" pitchFamily="18" charset="0"/>
                                  <a:ea typeface="Cambria" panose="02040503050406030204" pitchFamily="18" charset="0"/>
                                  <a:cs typeface="Times New Roman" panose="020206030504050203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𝑚𝑜𝑙</m:t>
                              </m:r>
                            </m:e>
                            <m:sub>
                              <m:r>
                                <a:rPr lang="en-US" i="1">
                                  <a:latin typeface="Cambria Math" panose="02040503050406030204" pitchFamily="18" charset="0"/>
                                  <a:ea typeface="Cambria" panose="02040503050406030204" pitchFamily="18" charset="0"/>
                                  <a:cs typeface="Times New Roman" panose="02020603050405020304" pitchFamily="18" charset="0"/>
                                </a:rPr>
                                <m:t>𝑔𝑙𝑢𝑐𝑜𝑠𝑒</m:t>
                              </m:r>
                            </m:sub>
                          </m:sSub>
                        </m:den>
                      </m:f>
                      <m:r>
                        <a:rPr lang="en-US" i="1">
                          <a:latin typeface="Cambria Math" panose="02040503050406030204" pitchFamily="18" charset="0"/>
                          <a:ea typeface="Cambria" panose="02040503050406030204" pitchFamily="18" charset="0"/>
                          <a:cs typeface="Times New Roman" panose="02020603050405020304" pitchFamily="18" charset="0"/>
                        </a:rPr>
                        <m:t>=5.79∙</m:t>
                      </m:r>
                      <m:f>
                        <m:fPr>
                          <m:ctrlPr>
                            <a:rPr lang="fr-CH" i="1">
                              <a:latin typeface="Cambria Math" panose="02040503050406030204" pitchFamily="18" charset="0"/>
                              <a:ea typeface="Cambria" panose="02040503050406030204" pitchFamily="18" charset="0"/>
                              <a:cs typeface="Times New Roman" panose="02020603050405020304" pitchFamily="18" charset="0"/>
                            </a:rPr>
                          </m:ctrlPr>
                        </m:fPr>
                        <m:num>
                          <m:r>
                            <a:rPr lang="en-US" i="1">
                              <a:latin typeface="Cambria Math" panose="02040503050406030204" pitchFamily="18" charset="0"/>
                              <a:ea typeface="Cambria" panose="02040503050406030204" pitchFamily="18" charset="0"/>
                              <a:cs typeface="Times New Roman" panose="02020603050405020304" pitchFamily="18" charset="0"/>
                            </a:rPr>
                            <m:t>26.78</m:t>
                          </m:r>
                        </m:num>
                        <m:den>
                          <m:r>
                            <a:rPr lang="en-US" i="1">
                              <a:latin typeface="Cambria Math" panose="02040503050406030204" pitchFamily="18" charset="0"/>
                              <a:ea typeface="Cambria" panose="02040503050406030204" pitchFamily="18" charset="0"/>
                              <a:cs typeface="Times New Roman" panose="02020603050405020304" pitchFamily="18" charset="0"/>
                            </a:rPr>
                            <m:t>180</m:t>
                          </m:r>
                        </m:den>
                      </m:f>
                      <m:r>
                        <a:rPr lang="en-US" i="1">
                          <a:latin typeface="Cambria Math" panose="02040503050406030204" pitchFamily="18" charset="0"/>
                          <a:ea typeface="Cambria" panose="02040503050406030204" pitchFamily="18" charset="0"/>
                          <a:cs typeface="Times New Roman" panose="02020603050405020304" pitchFamily="18" charset="0"/>
                        </a:rPr>
                        <m:t>=0.86</m:t>
                      </m:r>
                      <m:f>
                        <m:fPr>
                          <m:ctrlPr>
                            <a:rPr lang="fr-CH" i="1">
                              <a:latin typeface="Cambria Math" panose="02040503050406030204" pitchFamily="18" charset="0"/>
                              <a:ea typeface="Cambria" panose="02040503050406030204" pitchFamily="18" charset="0"/>
                              <a:cs typeface="Times New Roman" panose="02020603050405020304" pitchFamily="18" charset="0"/>
                            </a:rPr>
                          </m:ctrlPr>
                        </m:fPr>
                        <m:num>
                          <m:sSub>
                            <m:sSubPr>
                              <m:ctrlPr>
                                <a:rPr lang="fr-CH" i="1">
                                  <a:latin typeface="Cambria Math" panose="02040503050406030204" pitchFamily="18" charset="0"/>
                                  <a:ea typeface="Cambria" panose="02040503050406030204" pitchFamily="18" charset="0"/>
                                  <a:cs typeface="Times New Roman" panose="020206030504050203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𝑔</m:t>
                              </m:r>
                            </m:e>
                            <m:sub>
                              <m:r>
                                <a:rPr lang="en-US" i="1">
                                  <a:latin typeface="Cambria Math" panose="02040503050406030204" pitchFamily="18" charset="0"/>
                                  <a:ea typeface="Cambria" panose="02040503050406030204" pitchFamily="18" charset="0"/>
                                  <a:cs typeface="Times New Roman" panose="02020603050405020304" pitchFamily="18" charset="0"/>
                                </a:rPr>
                                <m:t>𝑏𝑖𝑜𝑚𝑎𝑠𝑠</m:t>
                              </m:r>
                            </m:sub>
                          </m:sSub>
                        </m:num>
                        <m:den>
                          <m:sSub>
                            <m:sSubPr>
                              <m:ctrlPr>
                                <a:rPr lang="fr-CH" i="1">
                                  <a:latin typeface="Cambria Math" panose="02040503050406030204" pitchFamily="18" charset="0"/>
                                  <a:ea typeface="Cambria" panose="02040503050406030204" pitchFamily="18" charset="0"/>
                                  <a:cs typeface="Times New Roman" panose="020206030504050203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𝑔</m:t>
                              </m:r>
                            </m:e>
                            <m:sub>
                              <m:r>
                                <a:rPr lang="en-US" i="1">
                                  <a:latin typeface="Cambria Math" panose="02040503050406030204" pitchFamily="18" charset="0"/>
                                  <a:ea typeface="Cambria" panose="02040503050406030204" pitchFamily="18" charset="0"/>
                                  <a:cs typeface="Times New Roman" panose="02020603050405020304" pitchFamily="18" charset="0"/>
                                </a:rPr>
                                <m:t>𝑔𝑙𝑢𝑐𝑜𝑠𝑒</m:t>
                              </m:r>
                            </m:sub>
                          </m:sSub>
                        </m:den>
                      </m:f>
                    </m:oMath>
                  </m:oMathPara>
                </a14:m>
                <a:endParaRPr lang="fr-CH" dirty="0">
                  <a:latin typeface="Arial" panose="020B0604020202020204" pitchFamily="34" charset="0"/>
                  <a:ea typeface="Cambria" panose="02040503050406030204" pitchFamily="18" charset="0"/>
                  <a:cs typeface="Times New Roman" panose="02020603050405020304" pitchFamily="18" charset="0"/>
                </a:endParaRPr>
              </a:p>
              <a:p>
                <a:pPr marL="228600" marR="0" algn="just">
                  <a:spcBef>
                    <a:spcPts val="0"/>
                  </a:spcBef>
                  <a:spcAft>
                    <a:spcPts val="0"/>
                  </a:spcAft>
                </a:pPr>
                <a14:m>
                  <m:oMathPara xmlns:m="http://schemas.openxmlformats.org/officeDocument/2006/math">
                    <m:oMathParaPr>
                      <m:jc m:val="centerGroup"/>
                    </m:oMathParaPr>
                    <m:oMath xmlns:m="http://schemas.openxmlformats.org/officeDocument/2006/math">
                      <m:sSub>
                        <m:sSubPr>
                          <m:ctrlPr>
                            <a:rPr lang="fr-CH" i="1">
                              <a:latin typeface="Cambria Math" panose="02040503050406030204" pitchFamily="18" charset="0"/>
                              <a:ea typeface="Cambria" panose="02040503050406030204" pitchFamily="18" charset="0"/>
                              <a:cs typeface="Times New Roman" panose="020206030504050203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𝑐</m:t>
                          </m:r>
                        </m:e>
                        <m:sub>
                          <m:r>
                            <a:rPr lang="en-US" i="1">
                              <a:latin typeface="Cambria Math" panose="02040503050406030204" pitchFamily="18" charset="0"/>
                              <a:ea typeface="Cambria" panose="02040503050406030204" pitchFamily="18" charset="0"/>
                              <a:cs typeface="Times New Roman" panose="02020603050405020304" pitchFamily="18" charset="0"/>
                            </a:rPr>
                            <m:t>𝑚𝑎𝑥</m:t>
                          </m:r>
                          <m:r>
                            <a:rPr lang="en-US" i="1">
                              <a:latin typeface="Cambria Math" panose="02040503050406030204" pitchFamily="18" charset="0"/>
                              <a:ea typeface="Cambria" panose="02040503050406030204" pitchFamily="18" charset="0"/>
                              <a:cs typeface="Times New Roman" panose="02020603050405020304" pitchFamily="18" charset="0"/>
                            </a:rPr>
                            <m:t>,</m:t>
                          </m:r>
                          <m:r>
                            <a:rPr lang="en-US" i="1">
                              <a:latin typeface="Cambria Math" panose="02040503050406030204" pitchFamily="18" charset="0"/>
                              <a:ea typeface="Cambria" panose="02040503050406030204" pitchFamily="18" charset="0"/>
                              <a:cs typeface="Times New Roman" panose="02020603050405020304" pitchFamily="18" charset="0"/>
                            </a:rPr>
                            <m:t>𝑒𝑡h𝑎𝑛𝑜𝑙</m:t>
                          </m:r>
                        </m:sub>
                      </m:sSub>
                      <m:r>
                        <a:rPr lang="en-US" i="1">
                          <a:latin typeface="Cambria Math" panose="02040503050406030204" pitchFamily="18" charset="0"/>
                          <a:ea typeface="Cambria" panose="02040503050406030204" pitchFamily="18" charset="0"/>
                          <a:cs typeface="Times New Roman" panose="02020603050405020304" pitchFamily="18" charset="0"/>
                        </a:rPr>
                        <m:t>=</m:t>
                      </m:r>
                      <m:f>
                        <m:fPr>
                          <m:ctrlPr>
                            <a:rPr lang="fr-CH" i="1">
                              <a:latin typeface="Cambria Math" panose="02040503050406030204" pitchFamily="18" charset="0"/>
                              <a:ea typeface="Cambria" panose="02040503050406030204" pitchFamily="18" charset="0"/>
                              <a:cs typeface="Times New Roman" panose="02020603050405020304" pitchFamily="18" charset="0"/>
                            </a:rPr>
                          </m:ctrlPr>
                        </m:fPr>
                        <m:num>
                          <m:r>
                            <a:rPr lang="en-US" i="1">
                              <a:latin typeface="Cambria Math" panose="02040503050406030204" pitchFamily="18" charset="0"/>
                              <a:ea typeface="Cambria" panose="02040503050406030204" pitchFamily="18" charset="0"/>
                              <a:cs typeface="Times New Roman" panose="02020603050405020304" pitchFamily="18" charset="0"/>
                            </a:rPr>
                            <m:t>6∙2</m:t>
                          </m:r>
                        </m:num>
                        <m:den>
                          <m:r>
                            <a:rPr lang="en-US" i="1">
                              <a:latin typeface="Cambria Math" panose="02040503050406030204" pitchFamily="18" charset="0"/>
                              <a:ea typeface="Cambria" panose="02040503050406030204" pitchFamily="18" charset="0"/>
                              <a:cs typeface="Times New Roman" panose="02020603050405020304" pitchFamily="18" charset="0"/>
                            </a:rPr>
                            <m:t>4.14</m:t>
                          </m:r>
                        </m:den>
                      </m:f>
                      <m:r>
                        <a:rPr lang="en-US" i="1">
                          <a:latin typeface="Cambria Math" panose="02040503050406030204" pitchFamily="18" charset="0"/>
                          <a:ea typeface="Cambria" panose="02040503050406030204" pitchFamily="18" charset="0"/>
                          <a:cs typeface="Times New Roman" panose="02020603050405020304" pitchFamily="18" charset="0"/>
                        </a:rPr>
                        <m:t>=2.89</m:t>
                      </m:r>
                      <m:f>
                        <m:fPr>
                          <m:ctrlPr>
                            <a:rPr lang="fr-CH" i="1">
                              <a:latin typeface="Cambria Math" panose="02040503050406030204" pitchFamily="18" charset="0"/>
                              <a:ea typeface="Cambria" panose="02040503050406030204" pitchFamily="18" charset="0"/>
                              <a:cs typeface="Times New Roman" panose="02020603050405020304" pitchFamily="18" charset="0"/>
                            </a:rPr>
                          </m:ctrlPr>
                        </m:fPr>
                        <m:num>
                          <m:sSub>
                            <m:sSubPr>
                              <m:ctrlPr>
                                <a:rPr lang="fr-CH" i="1">
                                  <a:latin typeface="Cambria Math" panose="02040503050406030204" pitchFamily="18" charset="0"/>
                                  <a:ea typeface="Cambria" panose="02040503050406030204" pitchFamily="18" charset="0"/>
                                  <a:cs typeface="Times New Roman" panose="020206030504050203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𝑚𝑜𝑙</m:t>
                              </m:r>
                            </m:e>
                            <m:sub>
                              <m:r>
                                <a:rPr lang="en-US" i="1">
                                  <a:latin typeface="Cambria Math" panose="02040503050406030204" pitchFamily="18" charset="0"/>
                                  <a:ea typeface="Cambria" panose="02040503050406030204" pitchFamily="18" charset="0"/>
                                  <a:cs typeface="Times New Roman" panose="02020603050405020304" pitchFamily="18" charset="0"/>
                                </a:rPr>
                                <m:t>𝑏𝑖𝑜𝑚𝑎𝑠𝑠</m:t>
                              </m:r>
                            </m:sub>
                          </m:sSub>
                        </m:num>
                        <m:den>
                          <m:sSub>
                            <m:sSubPr>
                              <m:ctrlPr>
                                <a:rPr lang="fr-CH" i="1">
                                  <a:latin typeface="Cambria Math" panose="02040503050406030204" pitchFamily="18" charset="0"/>
                                  <a:ea typeface="Cambria" panose="02040503050406030204" pitchFamily="18" charset="0"/>
                                  <a:cs typeface="Times New Roman" panose="020206030504050203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𝑚𝑜𝑙</m:t>
                              </m:r>
                            </m:e>
                            <m:sub>
                              <m:r>
                                <a:rPr lang="en-US" i="1">
                                  <a:latin typeface="Cambria Math" panose="02040503050406030204" pitchFamily="18" charset="0"/>
                                  <a:ea typeface="Cambria" panose="02040503050406030204" pitchFamily="18" charset="0"/>
                                  <a:cs typeface="Times New Roman" panose="02020603050405020304" pitchFamily="18" charset="0"/>
                                </a:rPr>
                                <m:t>𝑒𝑡h𝑎𝑛𝑜𝑙</m:t>
                              </m:r>
                            </m:sub>
                          </m:sSub>
                        </m:den>
                      </m:f>
                      <m:r>
                        <a:rPr lang="en-US" i="1">
                          <a:latin typeface="Cambria Math" panose="02040503050406030204" pitchFamily="18" charset="0"/>
                          <a:ea typeface="Cambria" panose="02040503050406030204" pitchFamily="18" charset="0"/>
                          <a:cs typeface="Times New Roman" panose="02020603050405020304" pitchFamily="18" charset="0"/>
                        </a:rPr>
                        <m:t>=2.89∙</m:t>
                      </m:r>
                      <m:f>
                        <m:fPr>
                          <m:ctrlPr>
                            <a:rPr lang="fr-CH" i="1">
                              <a:latin typeface="Cambria Math" panose="02040503050406030204" pitchFamily="18" charset="0"/>
                              <a:ea typeface="Cambria" panose="02040503050406030204" pitchFamily="18" charset="0"/>
                              <a:cs typeface="Times New Roman" panose="02020603050405020304" pitchFamily="18" charset="0"/>
                            </a:rPr>
                          </m:ctrlPr>
                        </m:fPr>
                        <m:num>
                          <m:r>
                            <a:rPr lang="en-US" i="1">
                              <a:latin typeface="Cambria Math" panose="02040503050406030204" pitchFamily="18" charset="0"/>
                              <a:ea typeface="Cambria" panose="02040503050406030204" pitchFamily="18" charset="0"/>
                              <a:cs typeface="Times New Roman" panose="02020603050405020304" pitchFamily="18" charset="0"/>
                            </a:rPr>
                            <m:t>26.78</m:t>
                          </m:r>
                        </m:num>
                        <m:den>
                          <m:r>
                            <a:rPr lang="en-US" i="1">
                              <a:latin typeface="Cambria Math" panose="02040503050406030204" pitchFamily="18" charset="0"/>
                              <a:ea typeface="Cambria" panose="02040503050406030204" pitchFamily="18" charset="0"/>
                              <a:cs typeface="Times New Roman" panose="02020603050405020304" pitchFamily="18" charset="0"/>
                            </a:rPr>
                            <m:t>46</m:t>
                          </m:r>
                        </m:den>
                      </m:f>
                      <m:r>
                        <a:rPr lang="en-US" i="1">
                          <a:latin typeface="Cambria Math" panose="02040503050406030204" pitchFamily="18" charset="0"/>
                          <a:ea typeface="Cambria" panose="02040503050406030204" pitchFamily="18" charset="0"/>
                          <a:cs typeface="Times New Roman" panose="02020603050405020304" pitchFamily="18" charset="0"/>
                        </a:rPr>
                        <m:t>=1.68</m:t>
                      </m:r>
                      <m:f>
                        <m:fPr>
                          <m:ctrlPr>
                            <a:rPr lang="fr-CH" i="1">
                              <a:latin typeface="Cambria Math" panose="02040503050406030204" pitchFamily="18" charset="0"/>
                              <a:ea typeface="Cambria" panose="02040503050406030204" pitchFamily="18" charset="0"/>
                              <a:cs typeface="Times New Roman" panose="02020603050405020304" pitchFamily="18" charset="0"/>
                            </a:rPr>
                          </m:ctrlPr>
                        </m:fPr>
                        <m:num>
                          <m:sSub>
                            <m:sSubPr>
                              <m:ctrlPr>
                                <a:rPr lang="fr-CH" i="1">
                                  <a:latin typeface="Cambria Math" panose="02040503050406030204" pitchFamily="18" charset="0"/>
                                  <a:ea typeface="Cambria" panose="02040503050406030204" pitchFamily="18" charset="0"/>
                                  <a:cs typeface="Times New Roman" panose="020206030504050203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𝑔</m:t>
                              </m:r>
                            </m:e>
                            <m:sub>
                              <m:r>
                                <a:rPr lang="en-US" i="1">
                                  <a:latin typeface="Cambria Math" panose="02040503050406030204" pitchFamily="18" charset="0"/>
                                  <a:ea typeface="Cambria" panose="02040503050406030204" pitchFamily="18" charset="0"/>
                                  <a:cs typeface="Times New Roman" panose="02020603050405020304" pitchFamily="18" charset="0"/>
                                </a:rPr>
                                <m:t>𝑏𝑖𝑜𝑚𝑎𝑠𝑠</m:t>
                              </m:r>
                            </m:sub>
                          </m:sSub>
                        </m:num>
                        <m:den>
                          <m:sSub>
                            <m:sSubPr>
                              <m:ctrlPr>
                                <a:rPr lang="fr-CH" i="1">
                                  <a:latin typeface="Cambria Math" panose="02040503050406030204" pitchFamily="18" charset="0"/>
                                  <a:ea typeface="Cambria" panose="02040503050406030204" pitchFamily="18" charset="0"/>
                                  <a:cs typeface="Times New Roman" panose="020206030504050203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𝑔</m:t>
                              </m:r>
                            </m:e>
                            <m:sub>
                              <m:r>
                                <a:rPr lang="en-US" i="1">
                                  <a:latin typeface="Cambria Math" panose="02040503050406030204" pitchFamily="18" charset="0"/>
                                  <a:ea typeface="Cambria" panose="02040503050406030204" pitchFamily="18" charset="0"/>
                                  <a:cs typeface="Times New Roman" panose="02020603050405020304" pitchFamily="18" charset="0"/>
                                </a:rPr>
                                <m:t>𝑔𝑙𝑢𝑐𝑜𝑠𝑒</m:t>
                              </m:r>
                            </m:sub>
                          </m:sSub>
                        </m:den>
                      </m:f>
                    </m:oMath>
                  </m:oMathPara>
                </a14:m>
                <a:endParaRPr lang="fr-CH" dirty="0">
                  <a:latin typeface="Arial" panose="020B0604020202020204" pitchFamily="34" charset="0"/>
                  <a:ea typeface="Cambria" panose="02040503050406030204" pitchFamily="18" charset="0"/>
                  <a:cs typeface="Times New Roman" panose="02020603050405020304" pitchFamily="18" charset="0"/>
                </a:endParaRPr>
              </a:p>
              <a:p>
                <a:pPr marL="228600" marR="0" algn="just">
                  <a:spcBef>
                    <a:spcPts val="0"/>
                  </a:spcBef>
                  <a:spcAft>
                    <a:spcPts val="0"/>
                  </a:spcAft>
                </a:pPr>
                <a:r>
                  <a:rPr lang="en-US" dirty="0">
                    <a:latin typeface="Arial" panose="020B0604020202020204" pitchFamily="34" charset="0"/>
                    <a:ea typeface="Cambria" panose="02040503050406030204" pitchFamily="18" charset="0"/>
                    <a:cs typeface="Times New Roman" panose="02020603050405020304" pitchFamily="18" charset="0"/>
                  </a:rPr>
                  <a:t> </a:t>
                </a:r>
                <a:endParaRPr lang="fr-CH" dirty="0">
                  <a:latin typeface="Arial" panose="020B0604020202020204" pitchFamily="34" charset="0"/>
                  <a:ea typeface="Cambria" panose="02040503050406030204" pitchFamily="18" charset="0"/>
                  <a:cs typeface="Times New Roman" panose="02020603050405020304" pitchFamily="18" charset="0"/>
                </a:endParaRPr>
              </a:p>
              <a:p>
                <a:pPr algn="just"/>
                <a:r>
                  <a:rPr lang="en-US" dirty="0">
                    <a:latin typeface="Arial" panose="020B0604020202020204" pitchFamily="34" charset="0"/>
                    <a:ea typeface="Cambria" panose="02040503050406030204" pitchFamily="18" charset="0"/>
                    <a:cs typeface="Times New Roman" panose="02020603050405020304" pitchFamily="18" charset="0"/>
                  </a:rPr>
                  <a:t>The maximum possible amount of biomass produced per gram of ethanol consumed is twice as much per one gram.</a:t>
                </a:r>
                <a:endParaRPr lang="fr-CH" dirty="0"/>
              </a:p>
            </p:txBody>
          </p:sp>
        </mc:Choice>
        <mc:Fallback>
          <p:sp>
            <p:nvSpPr>
              <p:cNvPr id="2" name="Rectangle 1"/>
              <p:cNvSpPr>
                <a:spLocks noRot="1" noChangeAspect="1" noMove="1" noResize="1" noEditPoints="1" noAdjustHandles="1" noChangeArrowheads="1" noChangeShapeType="1" noTextEdit="1"/>
              </p:cNvSpPr>
              <p:nvPr/>
            </p:nvSpPr>
            <p:spPr>
              <a:xfrm>
                <a:off x="103379" y="314924"/>
                <a:ext cx="7496893" cy="4871847"/>
              </a:xfrm>
              <a:prstGeom prst="rect">
                <a:avLst/>
              </a:prstGeom>
              <a:blipFill>
                <a:blip r:embed="rId2"/>
                <a:stretch>
                  <a:fillRect l="-732" t="-751" r="-650" b="-1001"/>
                </a:stretch>
              </a:blipFill>
            </p:spPr>
            <p:txBody>
              <a:bodyPr/>
              <a:lstStyle/>
              <a:p>
                <a:r>
                  <a:rPr lang="fr-CH">
                    <a:noFill/>
                  </a:rPr>
                  <a:t> </a:t>
                </a:r>
              </a:p>
            </p:txBody>
          </p:sp>
        </mc:Fallback>
      </mc:AlternateContent>
      <p:pic>
        <p:nvPicPr>
          <p:cNvPr id="3" name="Picture 2"/>
          <p:cNvPicPr>
            <a:picLocks noChangeAspect="1"/>
          </p:cNvPicPr>
          <p:nvPr/>
        </p:nvPicPr>
        <p:blipFill>
          <a:blip r:embed="rId3"/>
          <a:stretch>
            <a:fillRect/>
          </a:stretch>
        </p:blipFill>
        <p:spPr>
          <a:xfrm>
            <a:off x="7600272" y="103371"/>
            <a:ext cx="4591728" cy="3338098"/>
          </a:xfrm>
          <a:prstGeom prst="rect">
            <a:avLst/>
          </a:prstGeom>
        </p:spPr>
      </p:pic>
    </p:spTree>
    <p:extLst>
      <p:ext uri="{BB962C8B-B14F-4D97-AF65-F5344CB8AC3E}">
        <p14:creationId xmlns:p14="http://schemas.microsoft.com/office/powerpoint/2010/main" val="2877521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192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230910" y="271007"/>
                <a:ext cx="11757890" cy="3416320"/>
              </a:xfrm>
              <a:prstGeom prst="rect">
                <a:avLst/>
              </a:prstGeom>
            </p:spPr>
            <p:txBody>
              <a:bodyPr wrap="square">
                <a:spAutoFit/>
              </a:bodyPr>
              <a:lstStyle/>
              <a:p>
                <a:pPr marL="342900" lvl="0" indent="-342900" algn="just">
                  <a:spcAft>
                    <a:spcPts val="0"/>
                  </a:spcAft>
                  <a:buFont typeface="+mj-lt"/>
                  <a:buAutoNum type="arabicParenR"/>
                </a:pPr>
                <a:r>
                  <a:rPr lang="en-US" altLang="zh-CN" b="1" dirty="0">
                    <a:latin typeface="Arial" panose="020B0604020202020204" pitchFamily="34" charset="0"/>
                    <a:ea typeface="Cambria" panose="02040503050406030204" pitchFamily="18" charset="0"/>
                    <a:cs typeface="Times New Roman" panose="02020603050405020304" pitchFamily="18" charset="0"/>
                  </a:rPr>
                  <a:t>Classical balancing for two substrates</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b="1"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i="1" dirty="0">
                    <a:latin typeface="Arial" panose="020B0604020202020204" pitchFamily="34" charset="0"/>
                    <a:ea typeface="Cambria" panose="02040503050406030204" pitchFamily="18" charset="0"/>
                    <a:cs typeface="Times New Roman" panose="02020603050405020304" pitchFamily="18" charset="0"/>
                  </a:rPr>
                  <a:t>Assume that experimental measurements for a certain bacteria have shown that cells can convert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i="1" dirty="0">
                    <a:latin typeface="Arial" panose="020B0604020202020204" pitchFamily="34" charset="0"/>
                    <a:ea typeface="Cambria" panose="02040503050406030204" pitchFamily="18" charset="0"/>
                    <a:cs typeface="Times New Roman" panose="02020603050405020304" pitchFamily="18" charset="0"/>
                  </a:rPr>
                  <a:t>2/3 (w/w) of the substrate (alkane or glucose) to biomass.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i="1"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 </a:t>
                </a:r>
                <a:r>
                  <a:rPr lang="en-US" altLang="zh-CN" i="1" dirty="0">
                    <a:latin typeface="Arial" panose="020B0604020202020204" pitchFamily="34" charset="0"/>
                    <a:ea typeface="Cambria" panose="02040503050406030204" pitchFamily="18" charset="0"/>
                    <a:cs typeface="Times New Roman" panose="02020603050405020304" pitchFamily="18" charset="0"/>
                  </a:rPr>
                  <a:t>Calculate the stoichiometric coefficients for the following biological reactions:</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b="1" i="1" dirty="0">
                    <a:latin typeface="Arial" panose="020B0604020202020204" pitchFamily="34" charset="0"/>
                    <a:ea typeface="Cambria" panose="02040503050406030204" pitchFamily="18" charset="0"/>
                    <a:cs typeface="Times New Roman" panose="02020603050405020304" pitchFamily="18" charset="0"/>
                  </a:rPr>
                  <a:t>Hexadecane</a:t>
                </a:r>
                <a:r>
                  <a:rPr lang="en-US" altLang="zh-CN" b="1" dirty="0">
                    <a:latin typeface="Arial" panose="020B0604020202020204" pitchFamily="34" charset="0"/>
                    <a:ea typeface="Cambria" panose="02040503050406030204" pitchFamily="18" charset="0"/>
                    <a:cs typeface="Times New Roman" panose="02020603050405020304" pitchFamily="18" charset="0"/>
                  </a:rPr>
                  <a:t>:</a:t>
                </a:r>
                <a:r>
                  <a:rPr lang="en-US" altLang="zh-CN" dirty="0">
                    <a:latin typeface="Arial" panose="020B0604020202020204" pitchFamily="34" charset="0"/>
                    <a:ea typeface="Cambria" panose="02040503050406030204" pitchFamily="18" charset="0"/>
                    <a:cs typeface="Times New Roman" panose="02020603050405020304" pitchFamily="18" charset="0"/>
                  </a:rPr>
                  <a:t> 	C</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16</a:t>
                </a:r>
                <a:r>
                  <a:rPr lang="en-US" altLang="zh-CN" dirty="0">
                    <a:latin typeface="Arial" panose="020B0604020202020204" pitchFamily="34" charset="0"/>
                    <a:ea typeface="Cambria" panose="02040503050406030204" pitchFamily="18" charset="0"/>
                    <a:cs typeface="Times New Roman" panose="02020603050405020304" pitchFamily="18" charset="0"/>
                  </a:rPr>
                  <a:t>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34</a:t>
                </a:r>
                <a:r>
                  <a:rPr lang="en-US" altLang="zh-CN" dirty="0">
                    <a:latin typeface="Arial" panose="020B0604020202020204" pitchFamily="34" charset="0"/>
                    <a:ea typeface="Cambria" panose="02040503050406030204" pitchFamily="18" charset="0"/>
                    <a:cs typeface="Times New Roman" panose="02020603050405020304" pitchFamily="18" charset="0"/>
                  </a:rPr>
                  <a:t> + a 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 + b NH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3</a:t>
                </a:r>
                <a:r>
                  <a:rPr lang="en-US" altLang="zh-CN" dirty="0">
                    <a:latin typeface="Arial" panose="020B0604020202020204" pitchFamily="34" charset="0"/>
                    <a:ea typeface="Cambria" panose="02040503050406030204" pitchFamily="18" charset="0"/>
                    <a:cs typeface="Times New Roman" panose="02020603050405020304" pitchFamily="18" charset="0"/>
                  </a:rPr>
                  <a:t> </a:t>
                </a:r>
                <a:r>
                  <a:rPr lang="en-US" altLang="zh-CN" dirty="0">
                    <a:latin typeface="Symbol" panose="05050102010706020507" pitchFamily="18" charset="2"/>
                    <a:ea typeface="Symbol" panose="05050102010706020507" pitchFamily="18" charset="2"/>
                    <a:cs typeface="Symbol" panose="05050102010706020507" pitchFamily="18" charset="2"/>
                  </a:rPr>
                  <a:t>®</a:t>
                </a:r>
                <a:r>
                  <a:rPr lang="en-US" altLang="zh-CN" dirty="0">
                    <a:latin typeface="Arial" panose="020B0604020202020204" pitchFamily="34" charset="0"/>
                    <a:ea typeface="Cambria" panose="02040503050406030204" pitchFamily="18" charset="0"/>
                    <a:cs typeface="Times New Roman" panose="02020603050405020304" pitchFamily="18" charset="0"/>
                  </a:rPr>
                  <a:t> c (C</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4.4</a:t>
                </a:r>
                <a:r>
                  <a:rPr lang="en-US" altLang="zh-CN" dirty="0">
                    <a:latin typeface="Arial" panose="020B0604020202020204" pitchFamily="34" charset="0"/>
                    <a:ea typeface="Cambria" panose="02040503050406030204" pitchFamily="18" charset="0"/>
                    <a:cs typeface="Times New Roman" panose="02020603050405020304" pitchFamily="18" charset="0"/>
                  </a:rPr>
                  <a:t>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7.3</a:t>
                </a:r>
                <a:r>
                  <a:rPr lang="en-US" altLang="zh-CN" dirty="0">
                    <a:latin typeface="Arial" panose="020B0604020202020204" pitchFamily="34" charset="0"/>
                    <a:ea typeface="Cambria" panose="02040503050406030204" pitchFamily="18" charset="0"/>
                    <a:cs typeface="Times New Roman" panose="02020603050405020304" pitchFamily="18" charset="0"/>
                  </a:rPr>
                  <a:t>N</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0.86</a:t>
                </a:r>
                <a:r>
                  <a:rPr lang="en-US" altLang="zh-CN" dirty="0">
                    <a:latin typeface="Arial" panose="020B0604020202020204" pitchFamily="34" charset="0"/>
                    <a:ea typeface="Cambria" panose="02040503050406030204" pitchFamily="18" charset="0"/>
                    <a:cs typeface="Times New Roman" panose="02020603050405020304" pitchFamily="18" charset="0"/>
                  </a:rPr>
                  <a:t>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1.2</a:t>
                </a:r>
                <a:r>
                  <a:rPr lang="en-US" altLang="zh-CN" dirty="0">
                    <a:latin typeface="Arial" panose="020B0604020202020204" pitchFamily="34" charset="0"/>
                    <a:ea typeface="Cambria" panose="02040503050406030204" pitchFamily="18" charset="0"/>
                    <a:cs typeface="Times New Roman" panose="02020603050405020304" pitchFamily="18" charset="0"/>
                  </a:rPr>
                  <a:t>) + d 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O + e CO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The equation for the carbon elemental balance for hexadecane </a:t>
                </a:r>
                <a14:m>
                  <m:oMath xmlns:m="http://schemas.openxmlformats.org/officeDocument/2006/math">
                    <m:r>
                      <m:rPr>
                        <m:lit/>
                        <m:nor/>
                      </m:rPr>
                      <a:rPr lang="en-US" altLang="zh-CN">
                        <a:latin typeface="Cambria Math" panose="02040503050406030204" pitchFamily="18" charset="0"/>
                        <a:ea typeface="Cambria" panose="02040503050406030204" pitchFamily="18" charset="0"/>
                        <a:cs typeface="Times New Roman" panose="02020603050405020304" pitchFamily="18" charset="0"/>
                      </a:rPr>
                      <m:t> </m:t>
                    </m:r>
                    <m:r>
                      <a:rPr lang="en-US" altLang="zh-CN" i="1">
                        <a:latin typeface="Cambria Math" panose="02040503050406030204" pitchFamily="18" charset="0"/>
                        <a:ea typeface="Cambria" panose="02040503050406030204" pitchFamily="18" charset="0"/>
                        <a:cs typeface="Times New Roman" panose="02020603050405020304" pitchFamily="18" charset="0"/>
                      </a:rPr>
                      <m:t>16=4.4</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𝑐</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𝐻𝑒𝑥</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𝑒</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𝐻𝑒𝑥</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m:t>
                    </m:r>
                  </m:oMath>
                </a14:m>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but we also can use the carbon yield information:</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30910" y="271007"/>
                <a:ext cx="11757890" cy="3416320"/>
              </a:xfrm>
              <a:prstGeom prst="rect">
                <a:avLst/>
              </a:prstGeom>
              <a:blipFill>
                <a:blip r:embed="rId2"/>
                <a:stretch>
                  <a:fillRect l="-467" t="-891" b="-1783"/>
                </a:stretch>
              </a:blipFill>
            </p:spPr>
            <p:txBody>
              <a:bodyPr/>
              <a:lstStyle/>
              <a:p>
                <a:r>
                  <a:rPr lang="zh-CN" altLang="en-US">
                    <a:noFill/>
                  </a:rPr>
                  <a:t> </a:t>
                </a:r>
              </a:p>
            </p:txBody>
          </p:sp>
        </mc:Fallback>
      </mc:AlternateContent>
      <p:pic>
        <p:nvPicPr>
          <p:cNvPr id="2050" name="ole_rId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11" y="3687328"/>
            <a:ext cx="5560290" cy="15589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矩形 7"/>
              <p:cNvSpPr/>
              <p:nvPr/>
            </p:nvSpPr>
            <p:spPr>
              <a:xfrm>
                <a:off x="230910" y="4879263"/>
                <a:ext cx="6096000" cy="646331"/>
              </a:xfrm>
              <a:prstGeom prst="rect">
                <a:avLst/>
              </a:prstGeom>
            </p:spPr>
            <p:txBody>
              <a:bodyPr>
                <a:spAutoFit/>
              </a:bodyPr>
              <a:lstStyle/>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from which we determine </a:t>
                </a:r>
                <a14:m>
                  <m:oMath xmlns:m="http://schemas.openxmlformats.org/officeDocument/2006/math">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𝑐</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𝐻𝑒𝑥</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=2.42</m:t>
                    </m:r>
                  </m:oMath>
                </a14:m>
                <a:r>
                  <a:rPr lang="en-US" altLang="zh-CN" dirty="0">
                    <a:latin typeface="Arial" panose="020B0604020202020204" pitchFamily="34" charset="0"/>
                    <a:ea typeface="Cambria" panose="02040503050406030204" pitchFamily="18" charset="0"/>
                    <a:cs typeface="Times New Roman" panose="02020603050405020304" pitchFamily="18" charset="0"/>
                  </a:rPr>
                  <a:t> and </a:t>
                </a:r>
                <a14:m>
                  <m:oMath xmlns:m="http://schemas.openxmlformats.org/officeDocument/2006/math">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𝑒</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𝐻𝑒𝑥</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=5.35</m:t>
                    </m:r>
                  </m:oMath>
                </a14:m>
                <a:r>
                  <a:rPr lang="en-US" altLang="zh-CN" dirty="0" smtClean="0">
                    <a:latin typeface="Arial" panose="020B0604020202020204" pitchFamily="34" charset="0"/>
                    <a:ea typeface="Cambria" panose="02040503050406030204" pitchFamily="18" charset="0"/>
                    <a:cs typeface="Times New Roman" panose="02020603050405020304" pitchFamily="18" charset="0"/>
                  </a:rPr>
                  <a:t>.</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For the reminder of the elemental balances we have</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30910" y="4879263"/>
                <a:ext cx="6096000" cy="646331"/>
              </a:xfrm>
              <a:prstGeom prst="rect">
                <a:avLst/>
              </a:prstGeom>
              <a:blipFill>
                <a:blip r:embed="rId4"/>
                <a:stretch>
                  <a:fillRect l="-900" t="-4717" b="-14151"/>
                </a:stretch>
              </a:blipFill>
            </p:spPr>
            <p:txBody>
              <a:bodyPr/>
              <a:lstStyle/>
              <a:p>
                <a:r>
                  <a:rPr lang="zh-CN" altLang="en-US">
                    <a:noFill/>
                  </a:rPr>
                  <a:t> </a:t>
                </a:r>
              </a:p>
            </p:txBody>
          </p:sp>
        </mc:Fallback>
      </mc:AlternateContent>
      <p:pic>
        <p:nvPicPr>
          <p:cNvPr id="2054" name="ole_rId8"/>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691" y="5525594"/>
            <a:ext cx="2886219" cy="1675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矩形 8"/>
              <p:cNvSpPr/>
              <p:nvPr/>
            </p:nvSpPr>
            <p:spPr>
              <a:xfrm>
                <a:off x="6253018" y="4140599"/>
                <a:ext cx="5735782" cy="1477328"/>
              </a:xfrm>
              <a:prstGeom prst="rect">
                <a:avLst/>
              </a:prstGeom>
            </p:spPr>
            <p:txBody>
              <a:bodyPr wrap="square">
                <a:spAutoFit/>
              </a:bodyPr>
              <a:lstStyle/>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from which we find </a:t>
                </a:r>
                <a14:m>
                  <m:oMath xmlns:m="http://schemas.openxmlformats.org/officeDocument/2006/math">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𝑎</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𝐻𝑒𝑥</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=12.44,</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𝑏</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𝐻𝑒𝑥</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=2.08</m:t>
                    </m:r>
                    <m:r>
                      <m:rPr>
                        <m:lit/>
                        <m:nor/>
                      </m:rPr>
                      <a:rPr lang="en-US" altLang="zh-CN">
                        <a:latin typeface="Cambria Math" panose="02040503050406030204" pitchFamily="18" charset="0"/>
                        <a:ea typeface="Cambria" panose="02040503050406030204" pitchFamily="18" charset="0"/>
                        <a:cs typeface="Times New Roman" panose="02020603050405020304" pitchFamily="18" charset="0"/>
                      </a:rPr>
                      <m:t> </m:t>
                    </m:r>
                    <m:r>
                      <m:rPr>
                        <m:lit/>
                        <m:nor/>
                      </m:rPr>
                      <a:rPr lang="en-US" altLang="zh-CN">
                        <a:latin typeface="Cambria Math" panose="02040503050406030204" pitchFamily="18" charset="0"/>
                        <a:ea typeface="Cambria" panose="02040503050406030204" pitchFamily="18" charset="0"/>
                        <a:cs typeface="Times New Roman" panose="02020603050405020304" pitchFamily="18" charset="0"/>
                      </a:rPr>
                      <m:t>and</m:t>
                    </m:r>
                    <m:r>
                      <m:rPr>
                        <m:lit/>
                        <m:nor/>
                      </m:rPr>
                      <a:rPr lang="en-US" altLang="zh-CN">
                        <a:latin typeface="Cambria Math" panose="02040503050406030204" pitchFamily="18" charset="0"/>
                        <a:ea typeface="Cambria" panose="02040503050406030204" pitchFamily="18" charset="0"/>
                        <a:cs typeface="Times New Roman" panose="02020603050405020304" pitchFamily="18" charset="0"/>
                      </a:rPr>
                      <m:t> </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𝑑</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𝐻𝑒𝑥</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=11.28.</m:t>
                    </m:r>
                  </m:oMath>
                </a14:m>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r>
                  <a:rPr lang="en-US" altLang="zh-CN" dirty="0">
                    <a:latin typeface="Arial" panose="020B0604020202020204" pitchFamily="34" charset="0"/>
                    <a:ea typeface="Cambria" panose="02040503050406030204" pitchFamily="18" charset="0"/>
                    <a:cs typeface="Times New Roman" panose="02020603050405020304" pitchFamily="18" charset="0"/>
                  </a:rPr>
                  <a:t>Result: C</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16</a:t>
                </a:r>
                <a:r>
                  <a:rPr lang="en-US" altLang="zh-CN" dirty="0">
                    <a:latin typeface="Arial" panose="020B0604020202020204" pitchFamily="34" charset="0"/>
                    <a:ea typeface="Cambria" panose="02040503050406030204" pitchFamily="18" charset="0"/>
                    <a:cs typeface="Times New Roman" panose="02020603050405020304" pitchFamily="18" charset="0"/>
                  </a:rPr>
                  <a:t>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34</a:t>
                </a:r>
                <a:r>
                  <a:rPr lang="en-US" altLang="zh-CN" dirty="0">
                    <a:latin typeface="Arial" panose="020B0604020202020204" pitchFamily="34" charset="0"/>
                    <a:ea typeface="Cambria" panose="02040503050406030204" pitchFamily="18" charset="0"/>
                    <a:cs typeface="Times New Roman" panose="02020603050405020304" pitchFamily="18" charset="0"/>
                  </a:rPr>
                  <a:t> + 12.44 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 + 2.08 NH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3</a:t>
                </a:r>
                <a:r>
                  <a:rPr lang="en-US" altLang="zh-CN" dirty="0">
                    <a:latin typeface="Arial" panose="020B0604020202020204" pitchFamily="34" charset="0"/>
                    <a:ea typeface="Cambria" panose="02040503050406030204" pitchFamily="18" charset="0"/>
                    <a:cs typeface="Times New Roman" panose="02020603050405020304" pitchFamily="18" charset="0"/>
                  </a:rPr>
                  <a:t> </a:t>
                </a:r>
                <a:r>
                  <a:rPr lang="en-US" altLang="zh-CN" dirty="0">
                    <a:latin typeface="Symbol" panose="05050102010706020507" pitchFamily="18" charset="2"/>
                    <a:ea typeface="Symbol" panose="05050102010706020507" pitchFamily="18" charset="2"/>
                    <a:cs typeface="Symbol" panose="05050102010706020507" pitchFamily="18" charset="2"/>
                  </a:rPr>
                  <a:t>®</a:t>
                </a:r>
                <a:r>
                  <a:rPr lang="en-US" altLang="zh-CN" dirty="0">
                    <a:latin typeface="Arial" panose="020B0604020202020204" pitchFamily="34" charset="0"/>
                    <a:ea typeface="Cambria" panose="02040503050406030204" pitchFamily="18" charset="0"/>
                    <a:cs typeface="Times New Roman" panose="02020603050405020304" pitchFamily="18" charset="0"/>
                  </a:rPr>
                  <a:t> 2.42 (C</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4.4</a:t>
                </a:r>
                <a:r>
                  <a:rPr lang="en-US" altLang="zh-CN" dirty="0">
                    <a:latin typeface="Arial" panose="020B0604020202020204" pitchFamily="34" charset="0"/>
                    <a:ea typeface="Cambria" panose="02040503050406030204" pitchFamily="18" charset="0"/>
                    <a:cs typeface="Times New Roman" panose="02020603050405020304" pitchFamily="18" charset="0"/>
                  </a:rPr>
                  <a:t>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7.3</a:t>
                </a:r>
                <a:r>
                  <a:rPr lang="en-US" altLang="zh-CN" dirty="0">
                    <a:latin typeface="Arial" panose="020B0604020202020204" pitchFamily="34" charset="0"/>
                    <a:ea typeface="Cambria" panose="02040503050406030204" pitchFamily="18" charset="0"/>
                    <a:cs typeface="Times New Roman" panose="02020603050405020304" pitchFamily="18" charset="0"/>
                  </a:rPr>
                  <a:t>N</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0.86</a:t>
                </a:r>
                <a:r>
                  <a:rPr lang="en-US" altLang="zh-CN" dirty="0">
                    <a:latin typeface="Arial" panose="020B0604020202020204" pitchFamily="34" charset="0"/>
                    <a:ea typeface="Cambria" panose="02040503050406030204" pitchFamily="18" charset="0"/>
                    <a:cs typeface="Times New Roman" panose="02020603050405020304" pitchFamily="18" charset="0"/>
                  </a:rPr>
                  <a:t>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1.2</a:t>
                </a:r>
                <a:r>
                  <a:rPr lang="en-US" altLang="zh-CN" dirty="0">
                    <a:latin typeface="Arial" panose="020B0604020202020204" pitchFamily="34" charset="0"/>
                    <a:ea typeface="Cambria" panose="02040503050406030204" pitchFamily="18" charset="0"/>
                    <a:cs typeface="Times New Roman" panose="02020603050405020304" pitchFamily="18" charset="0"/>
                  </a:rPr>
                  <a:t>) + 11.28 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O + 5.35 CO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a:t>
                </a:r>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6253018" y="4140599"/>
                <a:ext cx="5735782" cy="1477328"/>
              </a:xfrm>
              <a:prstGeom prst="rect">
                <a:avLst/>
              </a:prstGeom>
              <a:blipFill>
                <a:blip r:embed="rId6"/>
                <a:stretch>
                  <a:fillRect l="-956" t="-2058" b="-49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37958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55782" y="735724"/>
                <a:ext cx="10834253" cy="2031325"/>
              </a:xfrm>
              <a:prstGeom prst="rect">
                <a:avLst/>
              </a:prstGeom>
            </p:spPr>
            <p:txBody>
              <a:bodyPr wrap="square">
                <a:spAutoFit/>
              </a:bodyPr>
              <a:lstStyle/>
              <a:p>
                <a:pPr algn="just">
                  <a:spcAft>
                    <a:spcPts val="0"/>
                  </a:spcAft>
                </a:pPr>
                <a:r>
                  <a:rPr lang="en-US" altLang="zh-CN" b="1" i="1" dirty="0" smtClean="0">
                    <a:latin typeface="Arial" panose="020B0604020202020204" pitchFamily="34" charset="0"/>
                    <a:ea typeface="Cambria" panose="02040503050406030204" pitchFamily="18" charset="0"/>
                    <a:cs typeface="Times New Roman" panose="02020603050405020304" pitchFamily="18" charset="0"/>
                  </a:rPr>
                  <a:t>Glucose</a:t>
                </a:r>
                <a:r>
                  <a:rPr lang="en-US" altLang="zh-CN" b="1" dirty="0" smtClean="0">
                    <a:latin typeface="Arial" panose="020B0604020202020204" pitchFamily="34" charset="0"/>
                    <a:ea typeface="Cambria" panose="02040503050406030204" pitchFamily="18" charset="0"/>
                    <a:cs typeface="Times New Roman" panose="02020603050405020304" pitchFamily="18" charset="0"/>
                  </a:rPr>
                  <a:t>:</a:t>
                </a:r>
                <a:r>
                  <a:rPr lang="en-US" altLang="zh-CN" dirty="0" smtClean="0">
                    <a:latin typeface="Arial" panose="020B0604020202020204" pitchFamily="34" charset="0"/>
                    <a:ea typeface="Cambria" panose="02040503050406030204" pitchFamily="18" charset="0"/>
                    <a:cs typeface="Times New Roman" panose="02020603050405020304" pitchFamily="18" charset="0"/>
                  </a:rPr>
                  <a:t> C</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6</a:t>
                </a:r>
                <a:r>
                  <a:rPr lang="en-US" altLang="zh-CN" dirty="0" smtClean="0">
                    <a:latin typeface="Arial" panose="020B0604020202020204" pitchFamily="34" charset="0"/>
                    <a:ea typeface="Cambria" panose="02040503050406030204" pitchFamily="18" charset="0"/>
                    <a:cs typeface="Times New Roman" panose="02020603050405020304" pitchFamily="18" charset="0"/>
                  </a:rPr>
                  <a:t>H</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12</a:t>
                </a:r>
                <a:r>
                  <a:rPr lang="en-US" altLang="zh-CN" dirty="0" smtClean="0">
                    <a:latin typeface="Arial" panose="020B0604020202020204" pitchFamily="34" charset="0"/>
                    <a:ea typeface="Cambria" panose="02040503050406030204" pitchFamily="18" charset="0"/>
                    <a:cs typeface="Times New Roman" panose="02020603050405020304" pitchFamily="18" charset="0"/>
                  </a:rPr>
                  <a:t>O</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6</a:t>
                </a:r>
                <a:r>
                  <a:rPr lang="en-US" altLang="zh-CN" dirty="0" smtClean="0">
                    <a:latin typeface="Arial" panose="020B0604020202020204" pitchFamily="34" charset="0"/>
                    <a:ea typeface="Cambria" panose="02040503050406030204" pitchFamily="18" charset="0"/>
                    <a:cs typeface="Times New Roman" panose="02020603050405020304" pitchFamily="18" charset="0"/>
                  </a:rPr>
                  <a:t> </a:t>
                </a:r>
                <a:r>
                  <a:rPr lang="en-US" altLang="zh-CN" dirty="0">
                    <a:latin typeface="Arial" panose="020B0604020202020204" pitchFamily="34" charset="0"/>
                    <a:ea typeface="Cambria" panose="02040503050406030204" pitchFamily="18" charset="0"/>
                    <a:cs typeface="Times New Roman" panose="02020603050405020304" pitchFamily="18" charset="0"/>
                  </a:rPr>
                  <a:t>+ a 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 + b NH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3</a:t>
                </a:r>
                <a:r>
                  <a:rPr lang="en-US" altLang="zh-CN" dirty="0">
                    <a:latin typeface="Arial" panose="020B0604020202020204" pitchFamily="34" charset="0"/>
                    <a:ea typeface="Cambria" panose="02040503050406030204" pitchFamily="18" charset="0"/>
                    <a:cs typeface="Times New Roman" panose="02020603050405020304" pitchFamily="18" charset="0"/>
                  </a:rPr>
                  <a:t> </a:t>
                </a:r>
                <a:r>
                  <a:rPr lang="en-US" altLang="zh-CN" dirty="0">
                    <a:latin typeface="Symbol" panose="05050102010706020507" pitchFamily="18" charset="2"/>
                    <a:ea typeface="Symbol" panose="05050102010706020507" pitchFamily="18" charset="2"/>
                    <a:cs typeface="Symbol" panose="05050102010706020507" pitchFamily="18" charset="2"/>
                  </a:rPr>
                  <a:t>®</a:t>
                </a:r>
                <a:r>
                  <a:rPr lang="en-US" altLang="zh-CN" dirty="0">
                    <a:latin typeface="Arial" panose="020B0604020202020204" pitchFamily="34" charset="0"/>
                    <a:ea typeface="Cambria" panose="02040503050406030204" pitchFamily="18" charset="0"/>
                    <a:cs typeface="Times New Roman" panose="02020603050405020304" pitchFamily="18" charset="0"/>
                  </a:rPr>
                  <a:t> c (C</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4.4</a:t>
                </a:r>
                <a:r>
                  <a:rPr lang="en-US" altLang="zh-CN" dirty="0">
                    <a:latin typeface="Arial" panose="020B0604020202020204" pitchFamily="34" charset="0"/>
                    <a:ea typeface="Cambria" panose="02040503050406030204" pitchFamily="18" charset="0"/>
                    <a:cs typeface="Times New Roman" panose="02020603050405020304" pitchFamily="18" charset="0"/>
                  </a:rPr>
                  <a:t>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7.3</a:t>
                </a:r>
                <a:r>
                  <a:rPr lang="en-US" altLang="zh-CN" dirty="0">
                    <a:latin typeface="Arial" panose="020B0604020202020204" pitchFamily="34" charset="0"/>
                    <a:ea typeface="Cambria" panose="02040503050406030204" pitchFamily="18" charset="0"/>
                    <a:cs typeface="Times New Roman" panose="02020603050405020304" pitchFamily="18" charset="0"/>
                  </a:rPr>
                  <a:t>N</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0.86</a:t>
                </a:r>
                <a:r>
                  <a:rPr lang="en-US" altLang="zh-CN" dirty="0">
                    <a:latin typeface="Arial" panose="020B0604020202020204" pitchFamily="34" charset="0"/>
                    <a:ea typeface="Cambria" panose="02040503050406030204" pitchFamily="18" charset="0"/>
                    <a:cs typeface="Times New Roman" panose="02020603050405020304" pitchFamily="18" charset="0"/>
                  </a:rPr>
                  <a:t>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1.2</a:t>
                </a:r>
                <a:r>
                  <a:rPr lang="en-US" altLang="zh-CN" dirty="0">
                    <a:latin typeface="Arial" panose="020B0604020202020204" pitchFamily="34" charset="0"/>
                    <a:ea typeface="Cambria" panose="02040503050406030204" pitchFamily="18" charset="0"/>
                    <a:cs typeface="Times New Roman" panose="02020603050405020304" pitchFamily="18" charset="0"/>
                  </a:rPr>
                  <a:t>) + d 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O + e CO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With the same procedure as for hexadecane we determine the stoichiometric coefficients for growth on glucose:</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𝑎</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𝐺𝑙𝑢</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=1.47,</m:t>
                      </m:r>
                      <m:r>
                        <m:rPr>
                          <m:lit/>
                          <m:nor/>
                        </m:rPr>
                        <a:rPr lang="en-US" altLang="zh-CN">
                          <a:latin typeface="Cambria Math" panose="02040503050406030204" pitchFamily="18" charset="0"/>
                          <a:ea typeface="Cambria" panose="02040503050406030204" pitchFamily="18" charset="0"/>
                          <a:cs typeface="Times New Roman" panose="02020603050405020304" pitchFamily="18" charset="0"/>
                        </a:rPr>
                        <m:t> </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𝑏</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𝐺𝑙𝑢</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=0.78,</m:t>
                      </m:r>
                      <m:r>
                        <m:rPr>
                          <m:lit/>
                          <m:nor/>
                        </m:rPr>
                        <a:rPr lang="en-US" altLang="zh-CN">
                          <a:latin typeface="Cambria Math" panose="02040503050406030204" pitchFamily="18" charset="0"/>
                          <a:ea typeface="Cambria" panose="02040503050406030204" pitchFamily="18" charset="0"/>
                          <a:cs typeface="Times New Roman" panose="02020603050405020304" pitchFamily="18" charset="0"/>
                        </a:rPr>
                        <m:t> </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𝑐</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𝐺𝑙𝑢</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=0.91,</m:t>
                      </m:r>
                      <m:r>
                        <m:rPr>
                          <m:lit/>
                          <m:nor/>
                        </m:rPr>
                        <a:rPr lang="en-US" altLang="zh-CN">
                          <a:latin typeface="Cambria Math" panose="02040503050406030204" pitchFamily="18" charset="0"/>
                          <a:ea typeface="Cambria" panose="02040503050406030204" pitchFamily="18" charset="0"/>
                          <a:cs typeface="Times New Roman" panose="02020603050405020304" pitchFamily="18" charset="0"/>
                        </a:rPr>
                        <m:t> </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𝑑</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𝐺𝑙𝑢</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=3.85,</m:t>
                      </m:r>
                      <m:r>
                        <m:rPr>
                          <m:lit/>
                          <m:nor/>
                        </m:rPr>
                        <a:rPr lang="en-US" altLang="zh-CN">
                          <a:latin typeface="Cambria Math" panose="02040503050406030204" pitchFamily="18" charset="0"/>
                          <a:ea typeface="Cambria" panose="02040503050406030204" pitchFamily="18" charset="0"/>
                          <a:cs typeface="Times New Roman" panose="02020603050405020304" pitchFamily="18" charset="0"/>
                        </a:rPr>
                        <m:t> </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𝑒</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𝐺𝑙𝑢</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=2.</m:t>
                      </m:r>
                    </m:oMath>
                  </m:oMathPara>
                </a14:m>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655782" y="735724"/>
                <a:ext cx="10834253" cy="2031325"/>
              </a:xfrm>
              <a:prstGeom prst="rect">
                <a:avLst/>
              </a:prstGeom>
              <a:blipFill>
                <a:blip r:embed="rId2"/>
                <a:stretch>
                  <a:fillRect l="-506" t="-1802" r="-4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36278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9382" y="519699"/>
            <a:ext cx="11693236" cy="646331"/>
          </a:xfrm>
          <a:prstGeom prst="rect">
            <a:avLst/>
          </a:prstGeom>
        </p:spPr>
        <p:txBody>
          <a:bodyPr wrap="square">
            <a:spAutoFit/>
          </a:bodyPr>
          <a:lstStyle/>
          <a:p>
            <a:pPr marL="342900" lvl="0" indent="-342900" algn="just">
              <a:spcAft>
                <a:spcPts val="0"/>
              </a:spcAft>
              <a:buFont typeface="+mj-lt"/>
              <a:buAutoNum type="alphaLcParenR" startAt="2"/>
            </a:pPr>
            <a:r>
              <a:rPr lang="en-US" altLang="zh-CN" i="1" dirty="0">
                <a:latin typeface="Arial" panose="020B0604020202020204" pitchFamily="34" charset="0"/>
                <a:ea typeface="Cambria" panose="02040503050406030204" pitchFamily="18" charset="0"/>
                <a:cs typeface="Times New Roman" panose="02020603050405020304" pitchFamily="18" charset="0"/>
              </a:rPr>
              <a:t>Calculate the yield coefficients Y</a:t>
            </a:r>
            <a:r>
              <a:rPr lang="en-US" altLang="zh-CN" i="1" baseline="-25000" dirty="0">
                <a:latin typeface="Arial" panose="020B0604020202020204" pitchFamily="34" charset="0"/>
                <a:ea typeface="Cambria" panose="02040503050406030204" pitchFamily="18" charset="0"/>
                <a:cs typeface="Times New Roman" panose="02020603050405020304" pitchFamily="18" charset="0"/>
              </a:rPr>
              <a:t>X/S</a:t>
            </a:r>
            <a:r>
              <a:rPr lang="en-US" altLang="zh-CN" i="1" dirty="0">
                <a:latin typeface="Arial" panose="020B0604020202020204" pitchFamily="34" charset="0"/>
                <a:ea typeface="Cambria" panose="02040503050406030204" pitchFamily="18" charset="0"/>
                <a:cs typeface="Times New Roman" panose="02020603050405020304" pitchFamily="18" charset="0"/>
              </a:rPr>
              <a:t> (g </a:t>
            </a:r>
            <a:r>
              <a:rPr lang="en-US" altLang="zh-CN" i="1" dirty="0" err="1">
                <a:latin typeface="Arial" panose="020B0604020202020204" pitchFamily="34" charset="0"/>
                <a:ea typeface="Cambria" panose="02040503050406030204" pitchFamily="18" charset="0"/>
                <a:cs typeface="Times New Roman" panose="02020603050405020304" pitchFamily="18" charset="0"/>
              </a:rPr>
              <a:t>dw</a:t>
            </a:r>
            <a:r>
              <a:rPr lang="en-US" altLang="zh-CN" i="1" dirty="0">
                <a:latin typeface="Arial" panose="020B0604020202020204" pitchFamily="34" charset="0"/>
                <a:ea typeface="Cambria" panose="02040503050406030204" pitchFamily="18" charset="0"/>
                <a:cs typeface="Times New Roman" panose="02020603050405020304" pitchFamily="18" charset="0"/>
              </a:rPr>
              <a:t> cells /g substrate) and Y</a:t>
            </a:r>
            <a:r>
              <a:rPr lang="en-US" altLang="zh-CN" i="1" baseline="-25000" dirty="0">
                <a:latin typeface="Arial" panose="020B0604020202020204" pitchFamily="34" charset="0"/>
                <a:ea typeface="Cambria" panose="02040503050406030204" pitchFamily="18" charset="0"/>
                <a:cs typeface="Times New Roman" panose="02020603050405020304" pitchFamily="18" charset="0"/>
              </a:rPr>
              <a:t>X/O2</a:t>
            </a:r>
            <a:r>
              <a:rPr lang="en-US" altLang="zh-CN" i="1" dirty="0">
                <a:latin typeface="Arial" panose="020B0604020202020204" pitchFamily="34" charset="0"/>
                <a:ea typeface="Cambria" panose="02040503050406030204" pitchFamily="18" charset="0"/>
                <a:cs typeface="Times New Roman" panose="02020603050405020304" pitchFamily="18" charset="0"/>
              </a:rPr>
              <a:t> (g </a:t>
            </a:r>
            <a:r>
              <a:rPr lang="en-US" altLang="zh-CN" i="1" dirty="0" err="1">
                <a:latin typeface="Arial" panose="020B0604020202020204" pitchFamily="34" charset="0"/>
                <a:ea typeface="Cambria" panose="02040503050406030204" pitchFamily="18" charset="0"/>
                <a:cs typeface="Times New Roman" panose="02020603050405020304" pitchFamily="18" charset="0"/>
              </a:rPr>
              <a:t>dw</a:t>
            </a:r>
            <a:r>
              <a:rPr lang="en-US" altLang="zh-CN" i="1" dirty="0">
                <a:latin typeface="Arial" panose="020B0604020202020204" pitchFamily="34" charset="0"/>
                <a:ea typeface="Cambria" panose="02040503050406030204" pitchFamily="18" charset="0"/>
                <a:cs typeface="Times New Roman" panose="02020603050405020304" pitchFamily="18" charset="0"/>
              </a:rPr>
              <a:t> cell /g O</a:t>
            </a:r>
            <a:r>
              <a:rPr lang="en-US" altLang="zh-CN" i="1"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i="1" dirty="0">
                <a:latin typeface="Arial" panose="020B0604020202020204" pitchFamily="34" charset="0"/>
                <a:ea typeface="Cambria" panose="02040503050406030204" pitchFamily="18" charset="0"/>
                <a:cs typeface="Times New Roman" panose="02020603050405020304" pitchFamily="18" charset="0"/>
              </a:rPr>
              <a:t>) for both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marL="457200" algn="just">
              <a:spcAft>
                <a:spcPts val="0"/>
              </a:spcAft>
            </a:pPr>
            <a:r>
              <a:rPr lang="en-US" altLang="zh-CN" i="1" dirty="0">
                <a:latin typeface="Arial" panose="020B0604020202020204" pitchFamily="34" charset="0"/>
                <a:ea typeface="Cambria" panose="02040503050406030204" pitchFamily="18" charset="0"/>
                <a:cs typeface="Times New Roman" panose="02020603050405020304" pitchFamily="18" charset="0"/>
              </a:rPr>
              <a:t>reactions. Comment on differences.</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矩形 2"/>
              <p:cNvSpPr/>
              <p:nvPr/>
            </p:nvSpPr>
            <p:spPr>
              <a:xfrm>
                <a:off x="521854" y="1166030"/>
                <a:ext cx="11148291" cy="670120"/>
              </a:xfrm>
              <a:prstGeom prst="rect">
                <a:avLst/>
              </a:prstGeom>
            </p:spPr>
            <p:txBody>
              <a:bodyPr wrap="square">
                <a:spAutoFit/>
              </a:bodyPr>
              <a:lstStyle/>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Molecular weights:</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𝑀𝑊</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𝐵𝑖𝑜</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=91.34,</m:t>
                      </m:r>
                      <m:r>
                        <m:rPr>
                          <m:lit/>
                          <m:nor/>
                        </m:rPr>
                        <a:rPr lang="en-US" altLang="zh-CN">
                          <a:latin typeface="Cambria Math" panose="02040503050406030204" pitchFamily="18" charset="0"/>
                          <a:ea typeface="Cambria" panose="02040503050406030204" pitchFamily="18" charset="0"/>
                          <a:cs typeface="Times New Roman" panose="02020603050405020304" pitchFamily="18" charset="0"/>
                        </a:rPr>
                        <m:t> </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𝑀𝑊</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𝐻𝑒𝑥</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=226,</m:t>
                      </m:r>
                      <m:r>
                        <m:rPr>
                          <m:lit/>
                          <m:nor/>
                        </m:rPr>
                        <a:rPr lang="en-US" altLang="zh-CN">
                          <a:latin typeface="Cambria Math" panose="02040503050406030204" pitchFamily="18" charset="0"/>
                          <a:ea typeface="Cambria" panose="02040503050406030204" pitchFamily="18" charset="0"/>
                          <a:cs typeface="Times New Roman" panose="02020603050405020304" pitchFamily="18" charset="0"/>
                        </a:rPr>
                        <m:t> </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𝑀𝑊</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𝐺𝑙𝑢</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=180</m:t>
                      </m:r>
                      <m:r>
                        <m:rPr>
                          <m:lit/>
                          <m:nor/>
                        </m:rPr>
                        <a:rPr lang="en-US" altLang="zh-CN">
                          <a:latin typeface="Cambria Math" panose="02040503050406030204" pitchFamily="18" charset="0"/>
                          <a:ea typeface="Cambria" panose="02040503050406030204" pitchFamily="18" charset="0"/>
                          <a:cs typeface="Times New Roman" panose="02020603050405020304" pitchFamily="18" charset="0"/>
                        </a:rPr>
                        <m:t> </m:t>
                      </m:r>
                      <m:r>
                        <m:rPr>
                          <m:lit/>
                          <m:nor/>
                        </m:rPr>
                        <a:rPr lang="en-US" altLang="zh-CN">
                          <a:latin typeface="Cambria Math" panose="02040503050406030204" pitchFamily="18" charset="0"/>
                          <a:ea typeface="Cambria" panose="02040503050406030204" pitchFamily="18" charset="0"/>
                          <a:cs typeface="Times New Roman" panose="02020603050405020304" pitchFamily="18" charset="0"/>
                        </a:rPr>
                        <m:t>and</m:t>
                      </m:r>
                      <m:r>
                        <m:rPr>
                          <m:lit/>
                          <m:nor/>
                        </m:rPr>
                        <a:rPr lang="en-US" altLang="zh-CN">
                          <a:latin typeface="Cambria Math" panose="02040503050406030204" pitchFamily="18" charset="0"/>
                          <a:ea typeface="Cambria" panose="02040503050406030204" pitchFamily="18" charset="0"/>
                          <a:cs typeface="Times New Roman" panose="02020603050405020304" pitchFamily="18" charset="0"/>
                        </a:rPr>
                        <m:t> </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𝑀𝑊</m:t>
                          </m:r>
                        </m:e>
                        <m: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𝑂</m:t>
                              </m:r>
                            </m:e>
                            <m:sub>
                              <m:r>
                                <a:rPr lang="en-US" altLang="zh-CN" i="1">
                                  <a:latin typeface="Cambria Math" panose="02040503050406030204" pitchFamily="18" charset="0"/>
                                  <a:ea typeface="Cambria" panose="02040503050406030204" pitchFamily="18" charset="0"/>
                                  <a:cs typeface="Times New Roman" panose="02020603050405020304" pitchFamily="18" charset="0"/>
                                </a:rPr>
                                <m:t>2</m:t>
                              </m:r>
                            </m:sub>
                          </m:sSub>
                        </m:sub>
                      </m:sSub>
                      <m:r>
                        <a:rPr lang="en-US" altLang="zh-CN" i="1">
                          <a:latin typeface="Cambria Math" panose="02040503050406030204" pitchFamily="18" charset="0"/>
                          <a:ea typeface="Cambria" panose="02040503050406030204" pitchFamily="18" charset="0"/>
                          <a:cs typeface="Times New Roman" panose="02020603050405020304" pitchFamily="18" charset="0"/>
                        </a:rPr>
                        <m:t>=32.</m:t>
                      </m:r>
                    </m:oMath>
                  </m:oMathPara>
                </a14:m>
                <a:endParaRPr lang="zh-CN" altLang="zh-CN" dirty="0">
                  <a:latin typeface="Arial" panose="020B0604020202020204" pitchFamily="34" charset="0"/>
                  <a:ea typeface="Cambria" panose="02040503050406030204" pitchFamily="18"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521854" y="1166030"/>
                <a:ext cx="11148291" cy="670120"/>
              </a:xfrm>
              <a:prstGeom prst="rect">
                <a:avLst/>
              </a:prstGeom>
              <a:blipFill>
                <a:blip r:embed="rId2"/>
                <a:stretch>
                  <a:fillRect l="-492" t="-4545"/>
                </a:stretch>
              </a:blipFill>
            </p:spPr>
            <p:txBody>
              <a:bodyPr/>
              <a:lstStyle/>
              <a:p>
                <a:r>
                  <a:rPr lang="zh-CN" altLang="en-US">
                    <a:noFill/>
                  </a:rPr>
                  <a:t> </a:t>
                </a:r>
              </a:p>
            </p:txBody>
          </p:sp>
        </mc:Fallback>
      </mc:AlternateContent>
      <p:sp>
        <p:nvSpPr>
          <p:cNvPr id="4" name="矩形 3"/>
          <p:cNvSpPr/>
          <p:nvPr/>
        </p:nvSpPr>
        <p:spPr>
          <a:xfrm>
            <a:off x="415636" y="2025181"/>
            <a:ext cx="11776364" cy="646331"/>
          </a:xfrm>
          <a:prstGeom prst="rect">
            <a:avLst/>
          </a:prstGeom>
        </p:spPr>
        <p:txBody>
          <a:bodyPr wrap="square">
            <a:spAutoFit/>
          </a:bodyPr>
          <a:lstStyle/>
          <a:p>
            <a:pPr algn="just"/>
            <a:r>
              <a:rPr lang="en-US" altLang="zh-CN" dirty="0">
                <a:latin typeface="Arial" panose="020B0604020202020204" pitchFamily="34" charset="0"/>
                <a:ea typeface="Cambria" panose="02040503050406030204" pitchFamily="18" charset="0"/>
                <a:cs typeface="Times New Roman" panose="02020603050405020304" pitchFamily="18" charset="0"/>
              </a:rPr>
              <a:t> </a:t>
            </a:r>
            <a:r>
              <a:rPr lang="en-US" altLang="zh-CN" b="1" dirty="0" smtClean="0">
                <a:latin typeface="Arial" panose="020B0604020202020204" pitchFamily="34" charset="0"/>
                <a:ea typeface="Cambria" panose="02040503050406030204" pitchFamily="18" charset="0"/>
                <a:cs typeface="Times New Roman" panose="02020603050405020304" pitchFamily="18" charset="0"/>
              </a:rPr>
              <a:t>For </a:t>
            </a:r>
            <a:r>
              <a:rPr lang="en-US" altLang="zh-CN" b="1" dirty="0">
                <a:latin typeface="Arial" panose="020B0604020202020204" pitchFamily="34" charset="0"/>
                <a:ea typeface="Cambria" panose="02040503050406030204" pitchFamily="18" charset="0"/>
                <a:cs typeface="Times New Roman" panose="02020603050405020304" pitchFamily="18" charset="0"/>
              </a:rPr>
              <a:t>growth on Hexadecane</a:t>
            </a:r>
            <a:r>
              <a:rPr lang="en-US" altLang="zh-CN" b="1" dirty="0" smtClean="0">
                <a:latin typeface="Arial" panose="020B0604020202020204" pitchFamily="34" charset="0"/>
                <a:ea typeface="Cambria" panose="02040503050406030204" pitchFamily="18" charset="0"/>
                <a:cs typeface="Times New Roman" panose="02020603050405020304" pitchFamily="18" charset="0"/>
              </a:rPr>
              <a:t>: </a:t>
            </a:r>
            <a:r>
              <a:rPr lang="en-US" altLang="zh-CN" dirty="0">
                <a:latin typeface="Arial" panose="020B0604020202020204" pitchFamily="34" charset="0"/>
                <a:ea typeface="Cambria" panose="02040503050406030204" pitchFamily="18" charset="0"/>
                <a:cs typeface="Times New Roman" panose="02020603050405020304" pitchFamily="18" charset="0"/>
              </a:rPr>
              <a:t>C</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16</a:t>
            </a:r>
            <a:r>
              <a:rPr lang="en-US" altLang="zh-CN" dirty="0">
                <a:latin typeface="Arial" panose="020B0604020202020204" pitchFamily="34" charset="0"/>
                <a:ea typeface="Cambria" panose="02040503050406030204" pitchFamily="18" charset="0"/>
                <a:cs typeface="Times New Roman" panose="02020603050405020304" pitchFamily="18" charset="0"/>
              </a:rPr>
              <a:t>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34</a:t>
            </a:r>
            <a:r>
              <a:rPr lang="en-US" altLang="zh-CN" dirty="0">
                <a:latin typeface="Arial" panose="020B0604020202020204" pitchFamily="34" charset="0"/>
                <a:ea typeface="Cambria" panose="02040503050406030204" pitchFamily="18" charset="0"/>
                <a:cs typeface="Times New Roman" panose="02020603050405020304" pitchFamily="18" charset="0"/>
              </a:rPr>
              <a:t> + 12.44 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 + 2.08 NH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3</a:t>
            </a:r>
            <a:r>
              <a:rPr lang="en-US" altLang="zh-CN" dirty="0">
                <a:latin typeface="Arial" panose="020B0604020202020204" pitchFamily="34" charset="0"/>
                <a:ea typeface="Cambria" panose="02040503050406030204" pitchFamily="18" charset="0"/>
                <a:cs typeface="Times New Roman" panose="02020603050405020304" pitchFamily="18" charset="0"/>
              </a:rPr>
              <a:t> </a:t>
            </a:r>
            <a:r>
              <a:rPr lang="en-US" altLang="zh-CN" dirty="0">
                <a:latin typeface="Symbol" panose="05050102010706020507" pitchFamily="18" charset="2"/>
                <a:ea typeface="Symbol" panose="05050102010706020507" pitchFamily="18" charset="2"/>
                <a:cs typeface="Symbol" panose="05050102010706020507" pitchFamily="18" charset="2"/>
              </a:rPr>
              <a:t>®</a:t>
            </a:r>
            <a:r>
              <a:rPr lang="en-US" altLang="zh-CN" dirty="0">
                <a:latin typeface="Arial" panose="020B0604020202020204" pitchFamily="34" charset="0"/>
                <a:ea typeface="Cambria" panose="02040503050406030204" pitchFamily="18" charset="0"/>
                <a:cs typeface="Times New Roman" panose="02020603050405020304" pitchFamily="18" charset="0"/>
              </a:rPr>
              <a:t> 2.42 (C</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4.4</a:t>
            </a:r>
            <a:r>
              <a:rPr lang="en-US" altLang="zh-CN" dirty="0">
                <a:latin typeface="Arial" panose="020B0604020202020204" pitchFamily="34" charset="0"/>
                <a:ea typeface="Cambria" panose="02040503050406030204" pitchFamily="18" charset="0"/>
                <a:cs typeface="Times New Roman" panose="02020603050405020304" pitchFamily="18" charset="0"/>
              </a:rPr>
              <a:t>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7.3</a:t>
            </a:r>
            <a:r>
              <a:rPr lang="en-US" altLang="zh-CN" dirty="0">
                <a:latin typeface="Arial" panose="020B0604020202020204" pitchFamily="34" charset="0"/>
                <a:ea typeface="Cambria" panose="02040503050406030204" pitchFamily="18" charset="0"/>
                <a:cs typeface="Times New Roman" panose="02020603050405020304" pitchFamily="18" charset="0"/>
              </a:rPr>
              <a:t>N</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0.86</a:t>
            </a:r>
            <a:r>
              <a:rPr lang="en-US" altLang="zh-CN" dirty="0">
                <a:latin typeface="Arial" panose="020B0604020202020204" pitchFamily="34" charset="0"/>
                <a:ea typeface="Cambria" panose="02040503050406030204" pitchFamily="18" charset="0"/>
                <a:cs typeface="Times New Roman" panose="02020603050405020304" pitchFamily="18" charset="0"/>
              </a:rPr>
              <a:t>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1.2</a:t>
            </a:r>
            <a:r>
              <a:rPr lang="en-US" altLang="zh-CN" dirty="0">
                <a:latin typeface="Arial" panose="020B0604020202020204" pitchFamily="34" charset="0"/>
                <a:ea typeface="Cambria" panose="02040503050406030204" pitchFamily="18" charset="0"/>
                <a:cs typeface="Times New Roman" panose="02020603050405020304" pitchFamily="18" charset="0"/>
              </a:rPr>
              <a:t>) + 11.28 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O + 5.35 CO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a:t>
            </a:r>
            <a:endParaRPr lang="zh-CN" altLang="en-US" dirty="0"/>
          </a:p>
          <a:p>
            <a:pPr algn="just">
              <a:spcAft>
                <a:spcPts val="0"/>
              </a:spcAft>
            </a:pPr>
            <a:endParaRPr lang="zh-CN" altLang="zh-CN" dirty="0">
              <a:latin typeface="Arial" panose="020B0604020202020204" pitchFamily="34" charset="0"/>
              <a:ea typeface="Cambria" panose="02040503050406030204" pitchFamily="18" charset="0"/>
              <a:cs typeface="Times New Roman" panose="02020603050405020304" pitchFamily="18" charset="0"/>
            </a:endParaRPr>
          </a:p>
        </p:txBody>
      </p:sp>
      <p:pic>
        <p:nvPicPr>
          <p:cNvPr id="3075" name="ole_rId1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53" y="4167370"/>
            <a:ext cx="6979592" cy="1757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6" name="ole_rId10"/>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52" y="2396776"/>
            <a:ext cx="7226771" cy="1646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15636" y="3674050"/>
            <a:ext cx="11776364" cy="369332"/>
          </a:xfrm>
          <a:prstGeom prst="rect">
            <a:avLst/>
          </a:prstGeom>
        </p:spPr>
        <p:txBody>
          <a:bodyPr wrap="square">
            <a:spAutoFit/>
          </a:bodyPr>
          <a:lstStyle/>
          <a:p>
            <a:pPr algn="just"/>
            <a:r>
              <a:rPr lang="en-US" altLang="zh-CN" dirty="0">
                <a:latin typeface="Arial" panose="020B0604020202020204" pitchFamily="34" charset="0"/>
                <a:ea typeface="Cambria" panose="02040503050406030204" pitchFamily="18" charset="0"/>
                <a:cs typeface="Times New Roman" panose="02020603050405020304" pitchFamily="18" charset="0"/>
              </a:rPr>
              <a:t> </a:t>
            </a:r>
            <a:r>
              <a:rPr lang="en-US" altLang="zh-CN" b="1" dirty="0" smtClean="0">
                <a:latin typeface="Arial" panose="020B0604020202020204" pitchFamily="34" charset="0"/>
                <a:ea typeface="Cambria" panose="02040503050406030204" pitchFamily="18" charset="0"/>
                <a:cs typeface="Times New Roman" panose="02020603050405020304" pitchFamily="18" charset="0"/>
              </a:rPr>
              <a:t>For </a:t>
            </a:r>
            <a:r>
              <a:rPr lang="en-US" altLang="zh-CN" b="1" dirty="0">
                <a:latin typeface="Arial" panose="020B0604020202020204" pitchFamily="34" charset="0"/>
                <a:ea typeface="Cambria" panose="02040503050406030204" pitchFamily="18" charset="0"/>
                <a:cs typeface="Times New Roman" panose="02020603050405020304" pitchFamily="18" charset="0"/>
              </a:rPr>
              <a:t>growth on </a:t>
            </a:r>
            <a:r>
              <a:rPr lang="en-US" altLang="zh-CN" b="1" dirty="0"/>
              <a:t>Glucose</a:t>
            </a:r>
            <a:r>
              <a:rPr lang="en-US" altLang="zh-CN" b="1" dirty="0" smtClean="0">
                <a:latin typeface="Arial" panose="020B0604020202020204" pitchFamily="34" charset="0"/>
                <a:ea typeface="Cambria" panose="02040503050406030204" pitchFamily="18" charset="0"/>
                <a:cs typeface="Times New Roman" panose="02020603050405020304" pitchFamily="18" charset="0"/>
              </a:rPr>
              <a:t>: </a:t>
            </a:r>
            <a:r>
              <a:rPr lang="en-US" altLang="zh-CN" dirty="0" smtClean="0">
                <a:latin typeface="Arial" panose="020B0604020202020204" pitchFamily="34" charset="0"/>
                <a:ea typeface="Cambria" panose="02040503050406030204" pitchFamily="18" charset="0"/>
                <a:cs typeface="Times New Roman" panose="02020603050405020304" pitchFamily="18" charset="0"/>
              </a:rPr>
              <a:t>C</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6</a:t>
            </a:r>
            <a:r>
              <a:rPr lang="en-US" altLang="zh-CN" dirty="0" smtClean="0">
                <a:latin typeface="Arial" panose="020B0604020202020204" pitchFamily="34" charset="0"/>
                <a:ea typeface="Cambria" panose="02040503050406030204" pitchFamily="18" charset="0"/>
                <a:cs typeface="Times New Roman" panose="02020603050405020304" pitchFamily="18" charset="0"/>
              </a:rPr>
              <a:t>H</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12</a:t>
            </a:r>
            <a:r>
              <a:rPr lang="en-US" altLang="zh-CN" dirty="0" smtClean="0">
                <a:latin typeface="Arial" panose="020B0604020202020204" pitchFamily="34" charset="0"/>
                <a:ea typeface="Cambria" panose="02040503050406030204" pitchFamily="18" charset="0"/>
                <a:cs typeface="Times New Roman" panose="02020603050405020304" pitchFamily="18" charset="0"/>
              </a:rPr>
              <a:t>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6</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 </a:t>
            </a:r>
            <a:r>
              <a:rPr lang="en-US" altLang="zh-CN" dirty="0" smtClean="0">
                <a:latin typeface="Arial" panose="020B0604020202020204" pitchFamily="34" charset="0"/>
                <a:ea typeface="Cambria" panose="02040503050406030204" pitchFamily="18" charset="0"/>
                <a:cs typeface="Times New Roman" panose="02020603050405020304" pitchFamily="18" charset="0"/>
              </a:rPr>
              <a:t>+ 1.47 O</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2</a:t>
            </a:r>
            <a:r>
              <a:rPr lang="en-US" altLang="zh-CN" dirty="0" smtClean="0">
                <a:latin typeface="Arial" panose="020B0604020202020204" pitchFamily="34" charset="0"/>
                <a:ea typeface="Cambria" panose="02040503050406030204" pitchFamily="18" charset="0"/>
                <a:cs typeface="Times New Roman" panose="02020603050405020304" pitchFamily="18" charset="0"/>
              </a:rPr>
              <a:t> + 0.78 NH</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3</a:t>
            </a:r>
            <a:r>
              <a:rPr lang="en-US" altLang="zh-CN" dirty="0" smtClean="0">
                <a:latin typeface="Arial" panose="020B0604020202020204" pitchFamily="34" charset="0"/>
                <a:ea typeface="Cambria" panose="02040503050406030204" pitchFamily="18" charset="0"/>
                <a:cs typeface="Times New Roman" panose="02020603050405020304" pitchFamily="18" charset="0"/>
              </a:rPr>
              <a:t> </a:t>
            </a:r>
            <a:r>
              <a:rPr lang="en-US" altLang="zh-CN" dirty="0" smtClean="0">
                <a:latin typeface="Symbol" panose="05050102010706020507" pitchFamily="18" charset="2"/>
                <a:ea typeface="Symbol" panose="05050102010706020507" pitchFamily="18" charset="2"/>
                <a:cs typeface="Symbol" panose="05050102010706020507" pitchFamily="18" charset="2"/>
              </a:rPr>
              <a:t>®</a:t>
            </a:r>
            <a:r>
              <a:rPr lang="en-US" altLang="zh-CN" dirty="0" smtClean="0">
                <a:latin typeface="Arial" panose="020B0604020202020204" pitchFamily="34" charset="0"/>
                <a:ea typeface="Cambria" panose="02040503050406030204" pitchFamily="18" charset="0"/>
                <a:cs typeface="Times New Roman" panose="02020603050405020304" pitchFamily="18" charset="0"/>
              </a:rPr>
              <a:t> 0.91 (C</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4.4</a:t>
            </a:r>
            <a:r>
              <a:rPr lang="en-US" altLang="zh-CN" dirty="0" smtClean="0">
                <a:latin typeface="Arial" panose="020B0604020202020204" pitchFamily="34" charset="0"/>
                <a:ea typeface="Cambria" panose="02040503050406030204" pitchFamily="18" charset="0"/>
                <a:cs typeface="Times New Roman" panose="02020603050405020304" pitchFamily="18" charset="0"/>
              </a:rPr>
              <a:t>H</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7.3</a:t>
            </a:r>
            <a:r>
              <a:rPr lang="en-US" altLang="zh-CN" dirty="0" smtClean="0">
                <a:latin typeface="Arial" panose="020B0604020202020204" pitchFamily="34" charset="0"/>
                <a:ea typeface="Cambria" panose="02040503050406030204" pitchFamily="18" charset="0"/>
                <a:cs typeface="Times New Roman" panose="02020603050405020304" pitchFamily="18" charset="0"/>
              </a:rPr>
              <a:t>N</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0.86</a:t>
            </a:r>
            <a:r>
              <a:rPr lang="en-US" altLang="zh-CN" dirty="0" smtClean="0">
                <a:latin typeface="Arial" panose="020B0604020202020204" pitchFamily="34" charset="0"/>
                <a:ea typeface="Cambria" panose="02040503050406030204" pitchFamily="18" charset="0"/>
                <a:cs typeface="Times New Roman" panose="02020603050405020304" pitchFamily="18" charset="0"/>
              </a:rPr>
              <a:t>O</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1.2</a:t>
            </a:r>
            <a:r>
              <a:rPr lang="en-US" altLang="zh-CN" dirty="0" smtClean="0">
                <a:latin typeface="Arial" panose="020B0604020202020204" pitchFamily="34" charset="0"/>
                <a:ea typeface="Cambria" panose="02040503050406030204" pitchFamily="18" charset="0"/>
                <a:cs typeface="Times New Roman" panose="02020603050405020304" pitchFamily="18" charset="0"/>
              </a:rPr>
              <a:t>) + 3.85 H</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2</a:t>
            </a:r>
            <a:r>
              <a:rPr lang="en-US" altLang="zh-CN" dirty="0" smtClean="0">
                <a:latin typeface="Arial" panose="020B0604020202020204" pitchFamily="34" charset="0"/>
                <a:ea typeface="Cambria" panose="02040503050406030204" pitchFamily="18" charset="0"/>
                <a:cs typeface="Times New Roman" panose="02020603050405020304" pitchFamily="18" charset="0"/>
              </a:rPr>
              <a:t>O + 2 CO</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2</a:t>
            </a:r>
            <a:r>
              <a:rPr lang="en-US" altLang="zh-CN" dirty="0" smtClean="0">
                <a:latin typeface="Arial" panose="020B0604020202020204" pitchFamily="34" charset="0"/>
                <a:ea typeface="Cambria" panose="02040503050406030204" pitchFamily="18" charset="0"/>
                <a:cs typeface="Times New Roman" panose="02020603050405020304" pitchFamily="18" charset="0"/>
              </a:rPr>
              <a:t>.</a:t>
            </a:r>
            <a:endParaRPr lang="zh-CN" altLang="en-US" dirty="0"/>
          </a:p>
        </p:txBody>
      </p:sp>
      <p:sp>
        <p:nvSpPr>
          <p:cNvPr id="6" name="矩形 5"/>
          <p:cNvSpPr/>
          <p:nvPr/>
        </p:nvSpPr>
        <p:spPr>
          <a:xfrm>
            <a:off x="0" y="5710581"/>
            <a:ext cx="11942618" cy="646331"/>
          </a:xfrm>
          <a:prstGeom prst="rect">
            <a:avLst/>
          </a:prstGeom>
        </p:spPr>
        <p:txBody>
          <a:bodyPr wrap="square">
            <a:spAutoFit/>
          </a:bodyPr>
          <a:lstStyle/>
          <a:p>
            <a:pPr marL="457200"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This means that the specific organism grows much better in Hexadecane than in Glucose but in order to achieve this it needs roughly three times the amount of oxygen per carbon biomass.</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27596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554183" y="115290"/>
                <a:ext cx="11406908" cy="6480557"/>
              </a:xfrm>
              <a:prstGeom prst="rect">
                <a:avLst/>
              </a:prstGeom>
            </p:spPr>
            <p:txBody>
              <a:bodyPr wrap="square">
                <a:spAutoFit/>
              </a:bodyPr>
              <a:lstStyle/>
              <a:p>
                <a:pPr lvl="0" algn="just">
                  <a:spcAft>
                    <a:spcPts val="0"/>
                  </a:spcAft>
                </a:pPr>
                <a:r>
                  <a:rPr lang="en-US" altLang="zh-CN" b="1" dirty="0" smtClean="0">
                    <a:latin typeface="Arial" panose="020B0604020202020204" pitchFamily="34" charset="0"/>
                    <a:ea typeface="Cambria" panose="02040503050406030204" pitchFamily="18" charset="0"/>
                    <a:cs typeface="Times New Roman" panose="02020603050405020304" pitchFamily="18" charset="0"/>
                  </a:rPr>
                  <a:t>2) Stoichiometric </a:t>
                </a:r>
                <a:r>
                  <a:rPr lang="en-US" altLang="zh-CN" b="1" dirty="0">
                    <a:latin typeface="Arial" panose="020B0604020202020204" pitchFamily="34" charset="0"/>
                    <a:ea typeface="Cambria" panose="02040503050406030204" pitchFamily="18" charset="0"/>
                    <a:cs typeface="Times New Roman" panose="02020603050405020304" pitchFamily="18" charset="0"/>
                  </a:rPr>
                  <a:t>coefficients for cell growth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b="1"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i="1" dirty="0">
                    <a:latin typeface="Arial" panose="020B0604020202020204" pitchFamily="34" charset="0"/>
                    <a:ea typeface="Cambria" panose="02040503050406030204" pitchFamily="18" charset="0"/>
                    <a:cs typeface="Times New Roman" panose="02020603050405020304" pitchFamily="18" charset="0"/>
                  </a:rPr>
                  <a:t>The production of single-cell proteins from hexadecane is described by the following reaction equation:</a:t>
                </a: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ctr">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C</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16</a:t>
                </a:r>
                <a:r>
                  <a:rPr lang="en-US" altLang="zh-CN" dirty="0">
                    <a:latin typeface="Arial" panose="020B0604020202020204" pitchFamily="34" charset="0"/>
                    <a:ea typeface="Cambria" panose="02040503050406030204" pitchFamily="18" charset="0"/>
                    <a:cs typeface="Times New Roman" panose="02020603050405020304" pitchFamily="18" charset="0"/>
                  </a:rPr>
                  <a:t>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34</a:t>
                </a:r>
                <a:r>
                  <a:rPr lang="en-US" altLang="zh-CN" dirty="0">
                    <a:latin typeface="Arial" panose="020B0604020202020204" pitchFamily="34" charset="0"/>
                    <a:ea typeface="Cambria" panose="02040503050406030204" pitchFamily="18" charset="0"/>
                    <a:cs typeface="Times New Roman" panose="02020603050405020304" pitchFamily="18" charset="0"/>
                  </a:rPr>
                  <a:t> + a 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 + b NH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3</a:t>
                </a:r>
                <a:r>
                  <a:rPr lang="en-US" altLang="zh-CN" dirty="0">
                    <a:latin typeface="Arial" panose="020B0604020202020204" pitchFamily="34" charset="0"/>
                    <a:ea typeface="Cambria" panose="02040503050406030204" pitchFamily="18" charset="0"/>
                    <a:cs typeface="Times New Roman" panose="02020603050405020304" pitchFamily="18" charset="0"/>
                  </a:rPr>
                  <a:t> </a:t>
                </a:r>
                <a:r>
                  <a:rPr lang="en-US" altLang="zh-CN" dirty="0">
                    <a:latin typeface="Symbol" panose="05050102010706020507" pitchFamily="18" charset="2"/>
                    <a:ea typeface="Symbol" panose="05050102010706020507" pitchFamily="18" charset="2"/>
                    <a:cs typeface="Symbol" panose="05050102010706020507" pitchFamily="18" charset="2"/>
                  </a:rPr>
                  <a:t>®</a:t>
                </a:r>
                <a:r>
                  <a:rPr lang="en-US" altLang="zh-CN" dirty="0">
                    <a:latin typeface="Arial" panose="020B0604020202020204" pitchFamily="34" charset="0"/>
                    <a:ea typeface="Cambria" panose="02040503050406030204" pitchFamily="18" charset="0"/>
                    <a:cs typeface="Times New Roman" panose="02020603050405020304" pitchFamily="18" charset="0"/>
                  </a:rPr>
                  <a:t> c CH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1.66</a:t>
                </a:r>
                <a:r>
                  <a:rPr lang="en-US" altLang="zh-CN" dirty="0">
                    <a:latin typeface="Arial" panose="020B0604020202020204" pitchFamily="34" charset="0"/>
                    <a:ea typeface="Cambria" panose="02040503050406030204" pitchFamily="18" charset="0"/>
                    <a:cs typeface="Times New Roman" panose="02020603050405020304" pitchFamily="18" charset="0"/>
                  </a:rPr>
                  <a:t>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0.27</a:t>
                </a:r>
                <a:r>
                  <a:rPr lang="en-US" altLang="zh-CN" dirty="0">
                    <a:latin typeface="Arial" panose="020B0604020202020204" pitchFamily="34" charset="0"/>
                    <a:ea typeface="Cambria" panose="02040503050406030204" pitchFamily="18" charset="0"/>
                    <a:cs typeface="Times New Roman" panose="02020603050405020304" pitchFamily="18" charset="0"/>
                  </a:rPr>
                  <a:t>N</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0.20</a:t>
                </a:r>
                <a:r>
                  <a:rPr lang="en-US" altLang="zh-CN" dirty="0">
                    <a:latin typeface="Arial" panose="020B0604020202020204" pitchFamily="34" charset="0"/>
                    <a:ea typeface="Cambria" panose="02040503050406030204" pitchFamily="18" charset="0"/>
                    <a:cs typeface="Times New Roman" panose="02020603050405020304" pitchFamily="18" charset="0"/>
                  </a:rPr>
                  <a:t> + d CO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 + e 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O.</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ctr">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i="1" dirty="0">
                    <a:latin typeface="Arial" panose="020B0604020202020204" pitchFamily="34" charset="0"/>
                    <a:ea typeface="Cambria" panose="02040503050406030204" pitchFamily="18" charset="0"/>
                    <a:cs typeface="Times New Roman" panose="02020603050405020304" pitchFamily="18" charset="0"/>
                  </a:rPr>
                  <a:t>Where CH</a:t>
                </a:r>
                <a:r>
                  <a:rPr lang="en-US" altLang="zh-CN" i="1" baseline="-25000" dirty="0">
                    <a:latin typeface="Arial" panose="020B0604020202020204" pitchFamily="34" charset="0"/>
                    <a:ea typeface="Cambria" panose="02040503050406030204" pitchFamily="18" charset="0"/>
                    <a:cs typeface="Times New Roman" panose="02020603050405020304" pitchFamily="18" charset="0"/>
                  </a:rPr>
                  <a:t>1.66</a:t>
                </a:r>
                <a:r>
                  <a:rPr lang="en-US" altLang="zh-CN" i="1" dirty="0">
                    <a:latin typeface="Arial" panose="020B0604020202020204" pitchFamily="34" charset="0"/>
                    <a:ea typeface="Cambria" panose="02040503050406030204" pitchFamily="18" charset="0"/>
                    <a:cs typeface="Times New Roman" panose="02020603050405020304" pitchFamily="18" charset="0"/>
                  </a:rPr>
                  <a:t>O</a:t>
                </a:r>
                <a:r>
                  <a:rPr lang="en-US" altLang="zh-CN" i="1" baseline="-25000" dirty="0">
                    <a:latin typeface="Arial" panose="020B0604020202020204" pitchFamily="34" charset="0"/>
                    <a:ea typeface="Cambria" panose="02040503050406030204" pitchFamily="18" charset="0"/>
                    <a:cs typeface="Times New Roman" panose="02020603050405020304" pitchFamily="18" charset="0"/>
                  </a:rPr>
                  <a:t>0.27</a:t>
                </a:r>
                <a:r>
                  <a:rPr lang="en-US" altLang="zh-CN" i="1" dirty="0">
                    <a:latin typeface="Arial" panose="020B0604020202020204" pitchFamily="34" charset="0"/>
                    <a:ea typeface="Cambria" panose="02040503050406030204" pitchFamily="18" charset="0"/>
                    <a:cs typeface="Times New Roman" panose="02020603050405020304" pitchFamily="18" charset="0"/>
                  </a:rPr>
                  <a:t>N</a:t>
                </a:r>
                <a:r>
                  <a:rPr lang="en-US" altLang="zh-CN" i="1" baseline="-25000" dirty="0">
                    <a:latin typeface="Arial" panose="020B0604020202020204" pitchFamily="34" charset="0"/>
                    <a:ea typeface="Cambria" panose="02040503050406030204" pitchFamily="18" charset="0"/>
                    <a:cs typeface="Times New Roman" panose="02020603050405020304" pitchFamily="18" charset="0"/>
                  </a:rPr>
                  <a:t>0.20</a:t>
                </a:r>
                <a:r>
                  <a:rPr lang="en-US" altLang="zh-CN" i="1" dirty="0">
                    <a:latin typeface="Arial" panose="020B0604020202020204" pitchFamily="34" charset="0"/>
                    <a:ea typeface="Cambria" panose="02040503050406030204" pitchFamily="18" charset="0"/>
                    <a:cs typeface="Times New Roman" panose="02020603050405020304" pitchFamily="18" charset="0"/>
                  </a:rPr>
                  <a:t> represents the biomass. Determine the stoichiometric coefficients for </a:t>
                </a:r>
                <a:r>
                  <a:rPr lang="en-US" altLang="zh-CN" i="1" dirty="0" smtClean="0">
                    <a:latin typeface="Arial" panose="020B0604020202020204" pitchFamily="34" charset="0"/>
                    <a:ea typeface="Cambria" panose="02040503050406030204" pitchFamily="18" charset="0"/>
                    <a:cs typeface="Times New Roman" panose="02020603050405020304" pitchFamily="18" charset="0"/>
                  </a:rPr>
                  <a:t>a </a:t>
                </a:r>
                <a:r>
                  <a:rPr lang="en-US" altLang="zh-CN" i="1" dirty="0">
                    <a:latin typeface="Arial" panose="020B0604020202020204" pitchFamily="34" charset="0"/>
                    <a:ea typeface="Cambria" panose="02040503050406030204" pitchFamily="18" charset="0"/>
                    <a:cs typeface="Times New Roman" panose="02020603050405020304" pitchFamily="18" charset="0"/>
                  </a:rPr>
                  <a:t>Respiratory Quotient (or coefficient) of 0.43</a:t>
                </a:r>
                <a:r>
                  <a:rPr lang="en-US" altLang="zh-CN" i="1" dirty="0" smtClean="0">
                    <a:latin typeface="Arial" panose="020B0604020202020204" pitchFamily="34" charset="0"/>
                    <a:ea typeface="Cambria" panose="02040503050406030204" pitchFamily="18" charset="0"/>
                    <a:cs typeface="Times New Roman" panose="02020603050405020304" pitchFamily="18" charset="0"/>
                  </a:rPr>
                  <a:t>.</a:t>
                </a:r>
                <a:r>
                  <a:rPr lang="en-US" altLang="zh-CN" i="1"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panose="02040503050406030204" pitchFamily="18" charset="0"/>
                          <a:cs typeface="Times New Roman" panose="02020603050405020304" pitchFamily="18" charset="0"/>
                        </a:rPr>
                        <m:t>𝑅𝑄</m:t>
                      </m:r>
                      <m:r>
                        <a:rPr lang="en-US" altLang="zh-CN" i="1">
                          <a:latin typeface="Cambria Math" panose="02040503050406030204" pitchFamily="18" charset="0"/>
                          <a:ea typeface="Cambria" panose="02040503050406030204" pitchFamily="18" charset="0"/>
                          <a:cs typeface="Times New Roman" panose="02020603050405020304" pitchFamily="18" charset="0"/>
                        </a:rPr>
                        <m:t>=</m:t>
                      </m:r>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ea typeface="Cambria" panose="02040503050406030204" pitchFamily="18" charset="0"/>
                              <a:cs typeface="Times New Roman" panose="02020603050405020304" pitchFamily="18" charset="0"/>
                            </a:rPr>
                            <m:t>𝑚𝑜𝑙𝑒𝑠</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𝐶𝑂</m:t>
                              </m:r>
                            </m:e>
                            <m:sub>
                              <m:r>
                                <a:rPr lang="en-US" altLang="zh-CN" i="1">
                                  <a:latin typeface="Cambria Math" panose="02040503050406030204" pitchFamily="18" charset="0"/>
                                  <a:ea typeface="Cambria" panose="02040503050406030204" pitchFamily="18" charset="0"/>
                                  <a:cs typeface="Times New Roman" panose="02020603050405020304" pitchFamily="18" charset="0"/>
                                </a:rPr>
                                <m:t>2</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𝑝𝑟𝑜𝑑𝑢𝑐𝑒𝑑</m:t>
                          </m:r>
                        </m:num>
                        <m:den>
                          <m:r>
                            <a:rPr lang="en-US" altLang="zh-CN" i="1">
                              <a:latin typeface="Cambria Math" panose="02040503050406030204" pitchFamily="18" charset="0"/>
                              <a:ea typeface="Cambria" panose="02040503050406030204" pitchFamily="18" charset="0"/>
                              <a:cs typeface="Times New Roman" panose="02020603050405020304" pitchFamily="18" charset="0"/>
                            </a:rPr>
                            <m:t>𝑚𝑜𝑙𝑒𝑠</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𝑂</m:t>
                              </m:r>
                            </m:e>
                            <m:sub>
                              <m:r>
                                <a:rPr lang="en-US" altLang="zh-CN" i="1">
                                  <a:latin typeface="Cambria Math" panose="02040503050406030204" pitchFamily="18" charset="0"/>
                                  <a:ea typeface="Cambria" panose="02040503050406030204" pitchFamily="18" charset="0"/>
                                  <a:cs typeface="Times New Roman" panose="02020603050405020304" pitchFamily="18" charset="0"/>
                                </a:rPr>
                                <m:t>2</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𝑐𝑜𝑛𝑠𝑢𝑚𝑒𝑑</m:t>
                          </m:r>
                        </m:den>
                      </m:f>
                      <m:r>
                        <a:rPr lang="en-US" altLang="zh-CN" i="1">
                          <a:latin typeface="Cambria Math" panose="02040503050406030204" pitchFamily="18" charset="0"/>
                          <a:ea typeface="Cambria" panose="02040503050406030204" pitchFamily="18" charset="0"/>
                          <a:cs typeface="Times New Roman" panose="02020603050405020304" pitchFamily="18" charset="0"/>
                        </a:rPr>
                        <m:t>=</m:t>
                      </m:r>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ea typeface="Cambria" panose="02040503050406030204" pitchFamily="18" charset="0"/>
                              <a:cs typeface="Times New Roman" panose="02020603050405020304" pitchFamily="18" charset="0"/>
                            </a:rPr>
                            <m:t>𝑑</m:t>
                          </m:r>
                        </m:num>
                        <m:den>
                          <m:r>
                            <a:rPr lang="en-US" altLang="zh-CN" i="1">
                              <a:latin typeface="Cambria Math" panose="02040503050406030204" pitchFamily="18" charset="0"/>
                              <a:ea typeface="Cambria" panose="02040503050406030204" pitchFamily="18" charset="0"/>
                              <a:cs typeface="Times New Roman" panose="02020603050405020304" pitchFamily="18" charset="0"/>
                            </a:rPr>
                            <m:t>𝑎</m:t>
                          </m:r>
                        </m:den>
                      </m:f>
                      <m:r>
                        <a:rPr lang="en-US" altLang="zh-CN" i="1">
                          <a:latin typeface="Cambria Math" panose="02040503050406030204" pitchFamily="18" charset="0"/>
                          <a:ea typeface="Cambria" panose="02040503050406030204" pitchFamily="18" charset="0"/>
                          <a:cs typeface="Times New Roman" panose="02020603050405020304" pitchFamily="18" charset="0"/>
                        </a:rPr>
                        <m:t>=0.43</m:t>
                      </m:r>
                    </m:oMath>
                  </m:oMathPara>
                </a14:m>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To determine the stoichiometric coefficients we look at the elemental balances.</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de-CH" altLang="zh-CN" b="1" dirty="0">
                    <a:latin typeface="Arial" panose="020B0604020202020204" pitchFamily="34" charset="0"/>
                    <a:ea typeface="Cambria" panose="02040503050406030204" pitchFamily="18" charset="0"/>
                    <a:cs typeface="Times New Roman" panose="02020603050405020304" pitchFamily="18" charset="0"/>
                  </a:rPr>
                  <a:t>C:</a:t>
                </a:r>
                <a:r>
                  <a:rPr lang="de-CH" altLang="zh-CN" dirty="0">
                    <a:latin typeface="Arial" panose="020B0604020202020204" pitchFamily="34" charset="0"/>
                    <a:ea typeface="Cambria" panose="02040503050406030204" pitchFamily="18" charset="0"/>
                    <a:cs typeface="Times New Roman" panose="02020603050405020304" pitchFamily="18" charset="0"/>
                  </a:rPr>
                  <a:t> 16 = </a:t>
                </a:r>
                <a:r>
                  <a:rPr lang="de-CH" altLang="zh-CN" dirty="0" smtClean="0">
                    <a:latin typeface="Arial" panose="020B0604020202020204" pitchFamily="34" charset="0"/>
                    <a:ea typeface="Cambria" panose="02040503050406030204" pitchFamily="18" charset="0"/>
                    <a:cs typeface="Times New Roman" panose="02020603050405020304" pitchFamily="18" charset="0"/>
                  </a:rPr>
                  <a:t>c </a:t>
                </a:r>
                <a:r>
                  <a:rPr lang="de-CH" altLang="zh-CN" dirty="0">
                    <a:latin typeface="Arial" panose="020B0604020202020204" pitchFamily="34" charset="0"/>
                    <a:ea typeface="Cambria" panose="02040503050406030204" pitchFamily="18" charset="0"/>
                    <a:cs typeface="Times New Roman" panose="02020603050405020304" pitchFamily="18" charset="0"/>
                  </a:rPr>
                  <a:t>+ d</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de-CH" altLang="zh-CN" b="1" dirty="0">
                    <a:latin typeface="Arial" panose="020B0604020202020204" pitchFamily="34" charset="0"/>
                    <a:ea typeface="Cambria" panose="02040503050406030204" pitchFamily="18" charset="0"/>
                    <a:cs typeface="Times New Roman" panose="02020603050405020304" pitchFamily="18" charset="0"/>
                  </a:rPr>
                  <a:t>H:</a:t>
                </a:r>
                <a:r>
                  <a:rPr lang="de-CH" altLang="zh-CN" dirty="0">
                    <a:latin typeface="Arial" panose="020B0604020202020204" pitchFamily="34" charset="0"/>
                    <a:ea typeface="Cambria" panose="02040503050406030204" pitchFamily="18" charset="0"/>
                    <a:cs typeface="Times New Roman" panose="02020603050405020304" pitchFamily="18" charset="0"/>
                  </a:rPr>
                  <a:t> 34 + 3b = 1.66c + 2e</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de-CH" altLang="zh-CN" b="1" dirty="0">
                    <a:latin typeface="Arial" panose="020B0604020202020204" pitchFamily="34" charset="0"/>
                    <a:ea typeface="Cambria" panose="02040503050406030204" pitchFamily="18" charset="0"/>
                    <a:cs typeface="Times New Roman" panose="02020603050405020304" pitchFamily="18" charset="0"/>
                  </a:rPr>
                  <a:t>O:</a:t>
                </a:r>
                <a:r>
                  <a:rPr lang="de-CH" altLang="zh-CN" dirty="0">
                    <a:latin typeface="Arial" panose="020B0604020202020204" pitchFamily="34" charset="0"/>
                    <a:ea typeface="Cambria" panose="02040503050406030204" pitchFamily="18" charset="0"/>
                    <a:cs typeface="Times New Roman" panose="02020603050405020304" pitchFamily="18" charset="0"/>
                  </a:rPr>
                  <a:t> 2a = 0.27c + 2d + e</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b="1" dirty="0">
                    <a:latin typeface="Arial" panose="020B0604020202020204" pitchFamily="34" charset="0"/>
                    <a:ea typeface="Cambria" panose="02040503050406030204" pitchFamily="18" charset="0"/>
                    <a:cs typeface="Times New Roman" panose="02020603050405020304" pitchFamily="18" charset="0"/>
                  </a:rPr>
                  <a:t>N:</a:t>
                </a:r>
                <a:r>
                  <a:rPr lang="en-US" altLang="zh-CN" dirty="0">
                    <a:latin typeface="Arial" panose="020B0604020202020204" pitchFamily="34" charset="0"/>
                    <a:ea typeface="Cambria" panose="02040503050406030204" pitchFamily="18" charset="0"/>
                    <a:cs typeface="Times New Roman" panose="02020603050405020304" pitchFamily="18" charset="0"/>
                  </a:rPr>
                  <a:t> b = </a:t>
                </a:r>
                <a:r>
                  <a:rPr lang="en-US" altLang="zh-CN" dirty="0" smtClean="0">
                    <a:latin typeface="Arial" panose="020B0604020202020204" pitchFamily="34" charset="0"/>
                    <a:ea typeface="Cambria" panose="02040503050406030204" pitchFamily="18" charset="0"/>
                    <a:cs typeface="Times New Roman" panose="02020603050405020304" pitchFamily="18" charset="0"/>
                  </a:rPr>
                  <a:t>0.2c</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We also know that </a:t>
                </a:r>
                <a:r>
                  <a:rPr lang="en-US" altLang="zh-CN" b="1" dirty="0">
                    <a:latin typeface="Arial" panose="020B0604020202020204" pitchFamily="34" charset="0"/>
                    <a:ea typeface="Cambria" panose="02040503050406030204" pitchFamily="18" charset="0"/>
                    <a:cs typeface="Times New Roman" panose="02020603050405020304" pitchFamily="18" charset="0"/>
                  </a:rPr>
                  <a:t>RQ</a:t>
                </a:r>
                <a:r>
                  <a:rPr lang="en-US" altLang="zh-CN" dirty="0">
                    <a:latin typeface="Arial" panose="020B0604020202020204" pitchFamily="34" charset="0"/>
                    <a:ea typeface="Cambria" panose="02040503050406030204" pitchFamily="18" charset="0"/>
                    <a:cs typeface="Times New Roman" panose="02020603050405020304" pitchFamily="18" charset="0"/>
                  </a:rPr>
                  <a:t> = d/a = 0.43.</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From these 5 equations we can determine the 5 unknown stoichiometric coefficients:</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b="1" dirty="0">
                    <a:latin typeface="Arial" panose="020B0604020202020204" pitchFamily="34" charset="0"/>
                    <a:ea typeface="Cambria" panose="02040503050406030204" pitchFamily="18" charset="0"/>
                    <a:cs typeface="Times New Roman" panose="02020603050405020304" pitchFamily="18" charset="0"/>
                  </a:rPr>
                  <a:t>a</a:t>
                </a:r>
                <a:r>
                  <a:rPr lang="en-US" altLang="zh-CN" dirty="0">
                    <a:latin typeface="Arial" panose="020B0604020202020204" pitchFamily="34" charset="0"/>
                    <a:ea typeface="Cambria" panose="02040503050406030204" pitchFamily="18" charset="0"/>
                    <a:cs typeface="Times New Roman" panose="02020603050405020304" pitchFamily="18" charset="0"/>
                  </a:rPr>
                  <a:t> = 12.5, </a:t>
                </a:r>
                <a:r>
                  <a:rPr lang="en-US" altLang="zh-CN" b="1" dirty="0">
                    <a:latin typeface="Arial" panose="020B0604020202020204" pitchFamily="34" charset="0"/>
                    <a:ea typeface="Cambria" panose="02040503050406030204" pitchFamily="18" charset="0"/>
                    <a:cs typeface="Times New Roman" panose="02020603050405020304" pitchFamily="18" charset="0"/>
                  </a:rPr>
                  <a:t>b</a:t>
                </a:r>
                <a:r>
                  <a:rPr lang="en-US" altLang="zh-CN" dirty="0">
                    <a:latin typeface="Arial" panose="020B0604020202020204" pitchFamily="34" charset="0"/>
                    <a:ea typeface="Cambria" panose="02040503050406030204" pitchFamily="18" charset="0"/>
                    <a:cs typeface="Times New Roman" panose="02020603050405020304" pitchFamily="18" charset="0"/>
                  </a:rPr>
                  <a:t> = 2.13, </a:t>
                </a:r>
                <a:r>
                  <a:rPr lang="en-US" altLang="zh-CN" b="1" dirty="0">
                    <a:latin typeface="Arial" panose="020B0604020202020204" pitchFamily="34" charset="0"/>
                    <a:ea typeface="Cambria" panose="02040503050406030204" pitchFamily="18" charset="0"/>
                    <a:cs typeface="Times New Roman" panose="02020603050405020304" pitchFamily="18" charset="0"/>
                  </a:rPr>
                  <a:t>c</a:t>
                </a:r>
                <a:r>
                  <a:rPr lang="en-US" altLang="zh-CN" dirty="0">
                    <a:latin typeface="Arial" panose="020B0604020202020204" pitchFamily="34" charset="0"/>
                    <a:ea typeface="Cambria" panose="02040503050406030204" pitchFamily="18" charset="0"/>
                    <a:cs typeface="Times New Roman" panose="02020603050405020304" pitchFamily="18" charset="0"/>
                  </a:rPr>
                  <a:t> = 10.6, </a:t>
                </a:r>
                <a:r>
                  <a:rPr lang="en-US" altLang="zh-CN" b="1" dirty="0">
                    <a:latin typeface="Arial" panose="020B0604020202020204" pitchFamily="34" charset="0"/>
                    <a:ea typeface="Cambria" panose="02040503050406030204" pitchFamily="18" charset="0"/>
                    <a:cs typeface="Times New Roman" panose="02020603050405020304" pitchFamily="18" charset="0"/>
                  </a:rPr>
                  <a:t>d</a:t>
                </a:r>
                <a:r>
                  <a:rPr lang="en-US" altLang="zh-CN" dirty="0">
                    <a:latin typeface="Arial" panose="020B0604020202020204" pitchFamily="34" charset="0"/>
                    <a:ea typeface="Cambria" panose="02040503050406030204" pitchFamily="18" charset="0"/>
                    <a:cs typeface="Times New Roman" panose="02020603050405020304" pitchFamily="18" charset="0"/>
                  </a:rPr>
                  <a:t> = 5.37 and </a:t>
                </a:r>
                <a:r>
                  <a:rPr lang="en-US" altLang="zh-CN" b="1" dirty="0">
                    <a:latin typeface="Arial" panose="020B0604020202020204" pitchFamily="34" charset="0"/>
                    <a:ea typeface="Cambria" panose="02040503050406030204" pitchFamily="18" charset="0"/>
                    <a:cs typeface="Times New Roman" panose="02020603050405020304" pitchFamily="18" charset="0"/>
                  </a:rPr>
                  <a:t>e</a:t>
                </a:r>
                <a:r>
                  <a:rPr lang="en-US" altLang="zh-CN" dirty="0">
                    <a:latin typeface="Arial" panose="020B0604020202020204" pitchFamily="34" charset="0"/>
                    <a:ea typeface="Cambria" panose="02040503050406030204" pitchFamily="18" charset="0"/>
                    <a:cs typeface="Times New Roman" panose="02020603050405020304" pitchFamily="18" charset="0"/>
                  </a:rPr>
                  <a:t> = 11.4.</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Thus, the overall biomass equation is:</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C</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16</a:t>
                </a:r>
                <a:r>
                  <a:rPr lang="en-US" altLang="zh-CN" dirty="0">
                    <a:latin typeface="Arial" panose="020B0604020202020204" pitchFamily="34" charset="0"/>
                    <a:ea typeface="Cambria" panose="02040503050406030204" pitchFamily="18" charset="0"/>
                    <a:cs typeface="Times New Roman" panose="02020603050405020304" pitchFamily="18" charset="0"/>
                  </a:rPr>
                  <a:t>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34</a:t>
                </a:r>
                <a:r>
                  <a:rPr lang="en-US" altLang="zh-CN" dirty="0">
                    <a:latin typeface="Arial" panose="020B0604020202020204" pitchFamily="34" charset="0"/>
                    <a:ea typeface="Cambria" panose="02040503050406030204" pitchFamily="18" charset="0"/>
                    <a:cs typeface="Times New Roman" panose="02020603050405020304" pitchFamily="18" charset="0"/>
                  </a:rPr>
                  <a:t> + 12.5 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 + 2.13 NH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3</a:t>
                </a:r>
                <a:r>
                  <a:rPr lang="en-US" altLang="zh-CN" dirty="0">
                    <a:latin typeface="Arial" panose="020B0604020202020204" pitchFamily="34" charset="0"/>
                    <a:ea typeface="Cambria" panose="02040503050406030204" pitchFamily="18" charset="0"/>
                    <a:cs typeface="Times New Roman" panose="02020603050405020304" pitchFamily="18" charset="0"/>
                  </a:rPr>
                  <a:t> → 10.6 CH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1.66</a:t>
                </a:r>
                <a:r>
                  <a:rPr lang="en-US" altLang="zh-CN" dirty="0">
                    <a:latin typeface="Arial" panose="020B0604020202020204" pitchFamily="34" charset="0"/>
                    <a:ea typeface="Cambria" panose="02040503050406030204" pitchFamily="18" charset="0"/>
                    <a:cs typeface="Times New Roman" panose="02020603050405020304" pitchFamily="18" charset="0"/>
                  </a:rPr>
                  <a:t>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0.27</a:t>
                </a:r>
                <a:r>
                  <a:rPr lang="en-US" altLang="zh-CN" dirty="0">
                    <a:latin typeface="Arial" panose="020B0604020202020204" pitchFamily="34" charset="0"/>
                    <a:ea typeface="Cambria" panose="02040503050406030204" pitchFamily="18" charset="0"/>
                    <a:cs typeface="Times New Roman" panose="02020603050405020304" pitchFamily="18" charset="0"/>
                  </a:rPr>
                  <a:t>N</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0.20</a:t>
                </a:r>
                <a:r>
                  <a:rPr lang="en-US" altLang="zh-CN" dirty="0">
                    <a:latin typeface="Arial" panose="020B0604020202020204" pitchFamily="34" charset="0"/>
                    <a:ea typeface="Cambria" panose="02040503050406030204" pitchFamily="18" charset="0"/>
                    <a:cs typeface="Times New Roman" panose="02020603050405020304" pitchFamily="18" charset="0"/>
                  </a:rPr>
                  <a:t>+ 5.37 CO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 + 11.4 </a:t>
                </a:r>
                <a:r>
                  <a:rPr lang="en-US" altLang="zh-CN" dirty="0" smtClean="0">
                    <a:latin typeface="Arial" panose="020B0604020202020204" pitchFamily="34" charset="0"/>
                    <a:ea typeface="Cambria" panose="02040503050406030204" pitchFamily="18" charset="0"/>
                    <a:cs typeface="Times New Roman" panose="02020603050405020304" pitchFamily="18" charset="0"/>
                  </a:rPr>
                  <a:t>H</a:t>
                </a:r>
                <a:r>
                  <a:rPr lang="en-US" altLang="zh-CN" baseline="-25000" dirty="0" smtClean="0">
                    <a:latin typeface="Arial" panose="020B0604020202020204" pitchFamily="34" charset="0"/>
                    <a:ea typeface="Cambria" panose="02040503050406030204" pitchFamily="18" charset="0"/>
                    <a:cs typeface="Times New Roman" panose="02020603050405020304" pitchFamily="18" charset="0"/>
                  </a:rPr>
                  <a:t>2</a:t>
                </a:r>
                <a:r>
                  <a:rPr lang="en-US" altLang="zh-CN" dirty="0" smtClean="0">
                    <a:latin typeface="Arial" panose="020B0604020202020204" pitchFamily="34" charset="0"/>
                    <a:ea typeface="Cambria" panose="02040503050406030204" pitchFamily="18" charset="0"/>
                    <a:cs typeface="Times New Roman" panose="02020603050405020304" pitchFamily="18" charset="0"/>
                  </a:rPr>
                  <a:t>O</a:t>
                </a:r>
              </a:p>
            </p:txBody>
          </p:sp>
        </mc:Choice>
        <mc:Fallback xmlns="">
          <p:sp>
            <p:nvSpPr>
              <p:cNvPr id="2" name="矩形 1"/>
              <p:cNvSpPr>
                <a:spLocks noRot="1" noChangeAspect="1" noMove="1" noResize="1" noEditPoints="1" noAdjustHandles="1" noChangeArrowheads="1" noChangeShapeType="1" noTextEdit="1"/>
              </p:cNvSpPr>
              <p:nvPr/>
            </p:nvSpPr>
            <p:spPr>
              <a:xfrm>
                <a:off x="554183" y="115290"/>
                <a:ext cx="11406908" cy="6480557"/>
              </a:xfrm>
              <a:prstGeom prst="rect">
                <a:avLst/>
              </a:prstGeom>
              <a:blipFill>
                <a:blip r:embed="rId2"/>
                <a:stretch>
                  <a:fillRect l="-481" t="-564" b="-5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69259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295564" y="642037"/>
                <a:ext cx="11517746" cy="4567148"/>
              </a:xfrm>
              <a:prstGeom prst="rect">
                <a:avLst/>
              </a:prstGeom>
            </p:spPr>
            <p:txBody>
              <a:bodyPr wrap="square">
                <a:spAutoFit/>
              </a:bodyPr>
              <a:lstStyle/>
              <a:p>
                <a:pPr lvl="0">
                  <a:spcAft>
                    <a:spcPts val="0"/>
                  </a:spcAft>
                </a:pPr>
                <a:r>
                  <a:rPr lang="en-US" altLang="zh-CN" b="1" dirty="0" smtClean="0">
                    <a:latin typeface="Arial" panose="020B0604020202020204" pitchFamily="34" charset="0"/>
                    <a:ea typeface="Cambria" panose="02040503050406030204" pitchFamily="18" charset="0"/>
                    <a:cs typeface="Times New Roman" panose="02020603050405020304" pitchFamily="18" charset="0"/>
                  </a:rPr>
                  <a:t>3) Oxygen </a:t>
                </a:r>
                <a:r>
                  <a:rPr lang="en-US" altLang="zh-CN" b="1" dirty="0">
                    <a:latin typeface="Arial" panose="020B0604020202020204" pitchFamily="34" charset="0"/>
                    <a:ea typeface="Cambria" panose="02040503050406030204" pitchFamily="18" charset="0"/>
                    <a:cs typeface="Times New Roman" panose="02020603050405020304" pitchFamily="18" charset="0"/>
                  </a:rPr>
                  <a:t>demand</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b="1"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lgn="ctr">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C</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16</a:t>
                </a:r>
                <a:r>
                  <a:rPr lang="en-US" altLang="zh-CN" dirty="0">
                    <a:latin typeface="Arial" panose="020B0604020202020204" pitchFamily="34" charset="0"/>
                    <a:ea typeface="Cambria" panose="02040503050406030204" pitchFamily="18" charset="0"/>
                    <a:cs typeface="Times New Roman" panose="02020603050405020304" pitchFamily="18" charset="0"/>
                  </a:rPr>
                  <a:t>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34</a:t>
                </a:r>
                <a:r>
                  <a:rPr lang="en-US" altLang="zh-CN" dirty="0">
                    <a:latin typeface="Arial" panose="020B0604020202020204" pitchFamily="34" charset="0"/>
                    <a:ea typeface="Cambria" panose="02040503050406030204" pitchFamily="18" charset="0"/>
                    <a:cs typeface="Times New Roman" panose="02020603050405020304" pitchFamily="18" charset="0"/>
                  </a:rPr>
                  <a:t> + 12.5 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 + 2.13 NH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3</a:t>
                </a:r>
                <a:r>
                  <a:rPr lang="en-US" altLang="zh-CN" dirty="0">
                    <a:latin typeface="Arial" panose="020B0604020202020204" pitchFamily="34" charset="0"/>
                    <a:ea typeface="Cambria" panose="02040503050406030204" pitchFamily="18" charset="0"/>
                    <a:cs typeface="Times New Roman" panose="02020603050405020304" pitchFamily="18" charset="0"/>
                  </a:rPr>
                  <a:t> → 10.6 CH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1.66</a:t>
                </a:r>
                <a:r>
                  <a:rPr lang="en-US" altLang="zh-CN" dirty="0">
                    <a:latin typeface="Arial" panose="020B0604020202020204" pitchFamily="34" charset="0"/>
                    <a:ea typeface="Cambria" panose="02040503050406030204" pitchFamily="18" charset="0"/>
                    <a:cs typeface="Times New Roman" panose="02020603050405020304" pitchFamily="18" charset="0"/>
                  </a:rPr>
                  <a:t>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0.27</a:t>
                </a:r>
                <a:r>
                  <a:rPr lang="en-US" altLang="zh-CN" dirty="0">
                    <a:latin typeface="Arial" panose="020B0604020202020204" pitchFamily="34" charset="0"/>
                    <a:ea typeface="Cambria" panose="02040503050406030204" pitchFamily="18" charset="0"/>
                    <a:cs typeface="Times New Roman" panose="02020603050405020304" pitchFamily="18" charset="0"/>
                  </a:rPr>
                  <a:t>N</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0.20</a:t>
                </a:r>
                <a:r>
                  <a:rPr lang="en-US" altLang="zh-CN" dirty="0">
                    <a:latin typeface="Arial" panose="020B0604020202020204" pitchFamily="34" charset="0"/>
                    <a:ea typeface="Cambria" panose="02040503050406030204" pitchFamily="18" charset="0"/>
                    <a:cs typeface="Times New Roman" panose="02020603050405020304" pitchFamily="18" charset="0"/>
                  </a:rPr>
                  <a:t>+ 5.37 CO</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 + 11.4 H</a:t>
                </a:r>
                <a:r>
                  <a:rPr lang="en-US" altLang="zh-CN" baseline="-25000" dirty="0">
                    <a:latin typeface="Arial" panose="020B0604020202020204" pitchFamily="34" charset="0"/>
                    <a:ea typeface="Cambria" panose="02040503050406030204" pitchFamily="18" charset="0"/>
                    <a:cs typeface="Times New Roman" panose="02020603050405020304" pitchFamily="18" charset="0"/>
                  </a:rPr>
                  <a:t>2</a:t>
                </a:r>
                <a:r>
                  <a:rPr lang="en-US" altLang="zh-CN" dirty="0">
                    <a:latin typeface="Arial" panose="020B0604020202020204" pitchFamily="34" charset="0"/>
                    <a:ea typeface="Cambria" panose="02040503050406030204" pitchFamily="18" charset="0"/>
                    <a:cs typeface="Times New Roman" panose="02020603050405020304" pitchFamily="18" charset="0"/>
                  </a:rPr>
                  <a:t>O</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b="1"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0"/>
                  </a:spcAft>
                  <a:buFont typeface="+mj-lt"/>
                  <a:buAutoNum type="alphaLcParenR"/>
                  <a:tabLst>
                    <a:tab pos="457200" algn="l"/>
                  </a:tabLst>
                </a:pPr>
                <a:r>
                  <a:rPr lang="en-US" altLang="zh-CN" i="1" dirty="0">
                    <a:latin typeface="Arial" panose="020B0604020202020204" pitchFamily="34" charset="0"/>
                    <a:ea typeface="Cambria" panose="02040503050406030204" pitchFamily="18" charset="0"/>
                    <a:cs typeface="Times New Roman" panose="02020603050405020304" pitchFamily="18" charset="0"/>
                  </a:rPr>
                  <a:t>Calculate the oxygen requirement from the above given calculation</a:t>
                </a:r>
                <a:r>
                  <a:rPr lang="en-US" altLang="zh-CN" i="1" dirty="0" smtClean="0">
                    <a:latin typeface="Arial" panose="020B0604020202020204" pitchFamily="34" charset="0"/>
                    <a:ea typeface="Cambria" panose="02040503050406030204" pitchFamily="18" charset="0"/>
                    <a:cs typeface="Times New Roman" panose="02020603050405020304" pitchFamily="18" charset="0"/>
                  </a:rPr>
                  <a:t>.</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marL="228600">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14:m>
                  <m:oMath xmlns:m="http://schemas.openxmlformats.org/officeDocument/2006/math">
                    <m:r>
                      <a:rPr lang="en-US" altLang="zh-CN" i="1">
                        <a:latin typeface="Cambria Math" panose="02040503050406030204" pitchFamily="18" charset="0"/>
                        <a:ea typeface="Cambria" panose="02040503050406030204" pitchFamily="18" charset="0"/>
                        <a:cs typeface="Times New Roman" panose="02020603050405020304" pitchFamily="18" charset="0"/>
                      </a:rPr>
                      <m:t>𝑎</m:t>
                    </m:r>
                    <m:r>
                      <a:rPr lang="en-US" altLang="zh-CN" i="1">
                        <a:latin typeface="Cambria Math" panose="02040503050406030204" pitchFamily="18" charset="0"/>
                        <a:ea typeface="Cambria" panose="02040503050406030204" pitchFamily="18" charset="0"/>
                        <a:cs typeface="Times New Roman" panose="02020603050405020304" pitchFamily="18" charset="0"/>
                      </a:rPr>
                      <m:t>=</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𝑌</m:t>
                        </m:r>
                      </m:e>
                      <m:sub>
                        <m:f>
                          <m:fPr>
                            <m:type m:val="lin"/>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ea typeface="Cambria" panose="02040503050406030204" pitchFamily="18" charset="0"/>
                                <a:cs typeface="Times New Roman" panose="02020603050405020304" pitchFamily="18" charset="0"/>
                              </a:rPr>
                              <m:t>𝑂</m:t>
                            </m:r>
                          </m:num>
                          <m:den>
                            <m:r>
                              <a:rPr lang="en-US" altLang="zh-CN" i="1">
                                <a:latin typeface="Cambria Math" panose="02040503050406030204" pitchFamily="18" charset="0"/>
                                <a:ea typeface="Cambria" panose="02040503050406030204" pitchFamily="18" charset="0"/>
                                <a:cs typeface="Times New Roman" panose="02020603050405020304" pitchFamily="18" charset="0"/>
                              </a:rPr>
                              <m:t>𝑆</m:t>
                            </m:r>
                          </m:den>
                        </m:f>
                      </m:sub>
                    </m:sSub>
                    <m:r>
                      <a:rPr lang="en-US" altLang="zh-CN" i="1">
                        <a:latin typeface="Cambria Math" panose="02040503050406030204" pitchFamily="18" charset="0"/>
                        <a:ea typeface="Cambria" panose="02040503050406030204" pitchFamily="18" charset="0"/>
                        <a:cs typeface="Times New Roman" panose="02020603050405020304" pitchFamily="18" charset="0"/>
                      </a:rPr>
                      <m:t>=12.5</m:t>
                    </m:r>
                  </m:oMath>
                </a14:m>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0"/>
                  </a:spcAft>
                  <a:buFont typeface="+mj-lt"/>
                  <a:buAutoNum type="alphaLcParenR"/>
                  <a:tabLst>
                    <a:tab pos="457200" algn="l"/>
                  </a:tabLst>
                </a:pPr>
                <a:r>
                  <a:rPr lang="en-US" altLang="zh-CN" i="1" dirty="0">
                    <a:latin typeface="Arial" panose="020B0604020202020204" pitchFamily="34" charset="0"/>
                    <a:ea typeface="Cambria" panose="02040503050406030204" pitchFamily="18" charset="0"/>
                    <a:cs typeface="Times New Roman" panose="02020603050405020304" pitchFamily="18" charset="0"/>
                  </a:rPr>
                  <a:t>Calculate the oxygen requirement based on the reduction grade.</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From the equation below, the electron balance can be derived.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marL="457200">
                  <a:spcAft>
                    <a:spcPts val="0"/>
                  </a:spcAft>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𝐶</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𝑤</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𝐻</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𝑥</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𝑂</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𝑦</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𝑁</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𝑧</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m:t>
                      </m:r>
                      <m:r>
                        <a:rPr lang="en-US" altLang="zh-CN" i="1">
                          <a:latin typeface="Cambria Math" panose="02040503050406030204" pitchFamily="18" charset="0"/>
                          <a:ea typeface="Cambria" panose="02040503050406030204" pitchFamily="18" charset="0"/>
                          <a:cs typeface="Times New Roman" panose="02020603050405020304" pitchFamily="18" charset="0"/>
                        </a:rPr>
                        <m:t>𝑎</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𝑂</m:t>
                          </m:r>
                        </m:e>
                        <m:sub>
                          <m:r>
                            <a:rPr lang="en-US" altLang="zh-CN" i="1">
                              <a:latin typeface="Cambria Math" panose="02040503050406030204" pitchFamily="18" charset="0"/>
                              <a:ea typeface="Cambria" panose="02040503050406030204" pitchFamily="18" charset="0"/>
                              <a:cs typeface="Times New Roman" panose="02020603050405020304" pitchFamily="18" charset="0"/>
                            </a:rPr>
                            <m:t>2</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m:t>
                      </m:r>
                      <m:r>
                        <a:rPr lang="en-US" altLang="zh-CN" i="1">
                          <a:latin typeface="Cambria Math" panose="02040503050406030204" pitchFamily="18" charset="0"/>
                          <a:ea typeface="Cambria" panose="02040503050406030204" pitchFamily="18" charset="0"/>
                          <a:cs typeface="Times New Roman" panose="02020603050405020304" pitchFamily="18" charset="0"/>
                        </a:rPr>
                        <m:t>𝑏</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𝐻</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𝑔</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𝑂</m:t>
                          </m:r>
                        </m:e>
                        <m:sub>
                          <m:r>
                            <a:rPr lang="en-US" altLang="zh-CN" i="1">
                              <a:latin typeface="Cambria Math" panose="02040503050406030204" pitchFamily="18" charset="0"/>
                              <a:ea typeface="Cambria" panose="02040503050406030204" pitchFamily="18" charset="0"/>
                              <a:cs typeface="Times New Roman" panose="02020603050405020304" pitchFamily="18" charset="0"/>
                            </a:rPr>
                            <m:t>h</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𝑁</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𝑖</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m:t>
                      </m:r>
                      <m:r>
                        <a:rPr lang="en-US" altLang="zh-CN" i="1">
                          <a:latin typeface="Cambria Math" panose="02040503050406030204" pitchFamily="18" charset="0"/>
                          <a:ea typeface="Cambria" panose="02040503050406030204" pitchFamily="18" charset="0"/>
                          <a:cs typeface="Times New Roman" panose="02020603050405020304" pitchFamily="18" charset="0"/>
                        </a:rPr>
                        <m:t>𝑐𝐶</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𝐻</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𝛼</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𝑂</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𝛽</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𝑁</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𝛿</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m:t>
                      </m:r>
                      <m:r>
                        <a:rPr lang="en-US" altLang="zh-CN" i="1">
                          <a:latin typeface="Cambria Math" panose="02040503050406030204" pitchFamily="18" charset="0"/>
                          <a:ea typeface="Cambria" panose="02040503050406030204" pitchFamily="18" charset="0"/>
                          <a:cs typeface="Times New Roman" panose="02020603050405020304" pitchFamily="18" charset="0"/>
                        </a:rPr>
                        <m:t>𝑑𝐶</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𝑂</m:t>
                          </m:r>
                        </m:e>
                        <m:sub>
                          <m:r>
                            <a:rPr lang="en-US" altLang="zh-CN" i="1">
                              <a:latin typeface="Cambria Math" panose="02040503050406030204" pitchFamily="18" charset="0"/>
                              <a:ea typeface="Cambria" panose="02040503050406030204" pitchFamily="18" charset="0"/>
                              <a:cs typeface="Times New Roman" panose="02020603050405020304" pitchFamily="18" charset="0"/>
                            </a:rPr>
                            <m:t>2</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m:t>
                      </m:r>
                      <m:r>
                        <a:rPr lang="en-US" altLang="zh-CN" i="1">
                          <a:latin typeface="Cambria Math" panose="02040503050406030204" pitchFamily="18" charset="0"/>
                          <a:ea typeface="Cambria" panose="02040503050406030204" pitchFamily="18" charset="0"/>
                          <a:cs typeface="Times New Roman" panose="02020603050405020304" pitchFamily="18" charset="0"/>
                        </a:rPr>
                        <m:t>𝑒</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𝐻</m:t>
                          </m:r>
                        </m:e>
                        <m:sub>
                          <m:r>
                            <a:rPr lang="en-US" altLang="zh-CN" i="1">
                              <a:latin typeface="Cambria Math" panose="02040503050406030204" pitchFamily="18" charset="0"/>
                              <a:ea typeface="Cambria" panose="02040503050406030204" pitchFamily="18" charset="0"/>
                              <a:cs typeface="Times New Roman" panose="02020603050405020304" pitchFamily="18" charset="0"/>
                            </a:rPr>
                            <m:t>2</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𝑂</m:t>
                      </m:r>
                      <m:r>
                        <a:rPr lang="en-US" altLang="zh-CN" i="1">
                          <a:latin typeface="Cambria Math" panose="02040503050406030204" pitchFamily="18" charset="0"/>
                          <a:ea typeface="Cambria" panose="02040503050406030204" pitchFamily="18" charset="0"/>
                          <a:cs typeface="Times New Roman" panose="02020603050405020304" pitchFamily="18" charset="0"/>
                        </a:rPr>
                        <m:t>+</m:t>
                      </m:r>
                      <m:r>
                        <a:rPr lang="en-US" altLang="zh-CN" i="1">
                          <a:latin typeface="Cambria Math" panose="02040503050406030204" pitchFamily="18" charset="0"/>
                          <a:ea typeface="Cambria" panose="02040503050406030204" pitchFamily="18" charset="0"/>
                          <a:cs typeface="Times New Roman" panose="02020603050405020304" pitchFamily="18" charset="0"/>
                        </a:rPr>
                        <m:t>𝑓</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𝐶</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𝑗</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𝐻</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𝑘</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𝑂</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𝑧</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𝑁</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𝑚</m:t>
                          </m:r>
                        </m:sub>
                      </m:sSub>
                    </m:oMath>
                  </m:oMathPara>
                </a14:m>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marL="457200">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marL="457200">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Since no products are formed </a:t>
                </a:r>
                <a14:m>
                  <m:oMath xmlns:m="http://schemas.openxmlformats.org/officeDocument/2006/math">
                    <m:r>
                      <a:rPr lang="en-US" altLang="zh-CN" i="1">
                        <a:latin typeface="Cambria Math" panose="02040503050406030204" pitchFamily="18" charset="0"/>
                        <a:ea typeface="Cambria" panose="02040503050406030204" pitchFamily="18" charset="0"/>
                        <a:cs typeface="Times New Roman" panose="02020603050405020304" pitchFamily="18" charset="0"/>
                      </a:rPr>
                      <m:t>𝑓</m:t>
                    </m:r>
                    <m:r>
                      <a:rPr lang="en-US" altLang="zh-CN" i="1">
                        <a:latin typeface="Cambria Math" panose="02040503050406030204" pitchFamily="18" charset="0"/>
                        <a:ea typeface="Cambria" panose="02040503050406030204" pitchFamily="18" charset="0"/>
                        <a:cs typeface="Times New Roman" panose="02020603050405020304" pitchFamily="18" charset="0"/>
                      </a:rPr>
                      <m:t>=0.</m:t>
                    </m:r>
                  </m:oMath>
                </a14:m>
                <a:r>
                  <a:rPr lang="en-US" altLang="zh-CN" dirty="0">
                    <a:latin typeface="Arial" panose="020B0604020202020204" pitchFamily="34" charset="0"/>
                    <a:ea typeface="Cambria" panose="02040503050406030204" pitchFamily="18" charset="0"/>
                    <a:cs typeface="Times New Roman" panose="02020603050405020304" pitchFamily="18" charset="0"/>
                  </a:rPr>
                  <a:t>  The degree of reduction for </a:t>
                </a:r>
                <a:r>
                  <a:rPr lang="en-US" altLang="zh-CN" dirty="0" smtClean="0">
                    <a:latin typeface="Arial" panose="020B0604020202020204" pitchFamily="34" charset="0"/>
                    <a:ea typeface="Cambria" panose="02040503050406030204" pitchFamily="18" charset="0"/>
                    <a:cs typeface="Times New Roman" panose="02020603050405020304" pitchFamily="18" charset="0"/>
                  </a:rPr>
                  <a:t>hexadecane, </a:t>
                </a:r>
                <a14:m>
                  <m:oMath xmlns:m="http://schemas.openxmlformats.org/officeDocument/2006/math">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𝛾</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𝑠</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=6.1</m:t>
                    </m:r>
                    <m:r>
                      <a:rPr lang="fr-CH" altLang="zh-CN" b="0" i="1" smtClean="0">
                        <a:latin typeface="Cambria Math" panose="02040503050406030204" pitchFamily="18" charset="0"/>
                        <a:ea typeface="Cambria" panose="02040503050406030204" pitchFamily="18" charset="0"/>
                        <a:cs typeface="Times New Roman" panose="02020603050405020304" pitchFamily="18" charset="0"/>
                      </a:rPr>
                      <m:t>,</m:t>
                    </m:r>
                  </m:oMath>
                </a14:m>
                <a:r>
                  <a:rPr lang="en-US" altLang="zh-CN" dirty="0">
                    <a:latin typeface="Arial" panose="020B0604020202020204" pitchFamily="34" charset="0"/>
                    <a:ea typeface="Cambria" panose="02040503050406030204" pitchFamily="18" charset="0"/>
                    <a:cs typeface="Times New Roman" panose="02020603050405020304" pitchFamily="18" charset="0"/>
                  </a:rPr>
                  <a:t>can be looked up, e.g. on page </a:t>
                </a:r>
                <a:r>
                  <a:rPr lang="en-US" altLang="zh-CN" dirty="0" smtClean="0">
                    <a:latin typeface="Arial" panose="020B0604020202020204" pitchFamily="34" charset="0"/>
                    <a:ea typeface="Cambria" panose="02040503050406030204" pitchFamily="18" charset="0"/>
                    <a:cs typeface="Times New Roman" panose="02020603050405020304" pitchFamily="18" charset="0"/>
                  </a:rPr>
                  <a:t>49 </a:t>
                </a:r>
                <a:r>
                  <a:rPr lang="en-US" altLang="zh-CN" dirty="0">
                    <a:latin typeface="Arial" panose="020B0604020202020204" pitchFamily="34" charset="0"/>
                    <a:ea typeface="Cambria" panose="02040503050406030204" pitchFamily="18" charset="0"/>
                    <a:cs typeface="Times New Roman" panose="02020603050405020304" pitchFamily="18" charset="0"/>
                  </a:rPr>
                  <a:t>of the slides for </a:t>
                </a:r>
                <a:r>
                  <a:rPr lang="en-US" altLang="zh-CN" i="1" dirty="0">
                    <a:latin typeface="Arial" panose="020B0604020202020204" pitchFamily="34" charset="0"/>
                    <a:ea typeface="Cambria" panose="02040503050406030204" pitchFamily="18" charset="0"/>
                    <a:cs typeface="Times New Roman" panose="02020603050405020304" pitchFamily="18" charset="0"/>
                  </a:rPr>
                  <a:t>Medium design.</a:t>
                </a:r>
                <a:r>
                  <a:rPr lang="en-US" altLang="zh-CN" dirty="0">
                    <a:latin typeface="Arial" panose="020B0604020202020204" pitchFamily="34" charset="0"/>
                    <a:ea typeface="Cambria" panose="02040503050406030204" pitchFamily="18" charset="0"/>
                    <a:cs typeface="Times New Roman" panose="02020603050405020304" pitchFamily="18" charset="0"/>
                  </a:rPr>
                  <a:t> For the biomass it is approximated from its composition as shown on slide </a:t>
                </a:r>
                <a:r>
                  <a:rPr lang="en-US" altLang="zh-CN" dirty="0" smtClean="0">
                    <a:latin typeface="Arial" panose="020B0604020202020204" pitchFamily="34" charset="0"/>
                    <a:ea typeface="Cambria" panose="02040503050406030204" pitchFamily="18" charset="0"/>
                    <a:cs typeface="Times New Roman" panose="02020603050405020304" pitchFamily="18" charset="0"/>
                  </a:rPr>
                  <a:t>40: </a:t>
                </a:r>
                <a14:m>
                  <m:oMath xmlns:m="http://schemas.openxmlformats.org/officeDocument/2006/math">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𝛾</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𝑋</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=4∙1+1.66∙1−2∙0.27−3∙0.2=4.52.</m:t>
                    </m:r>
                  </m:oMath>
                </a14:m>
                <a:endParaRPr lang="zh-CN" altLang="zh-CN" dirty="0">
                  <a:latin typeface="Arial" panose="020B0604020202020204" pitchFamily="34" charset="0"/>
                  <a:ea typeface="Cambria" panose="02040503050406030204" pitchFamily="18" charset="0"/>
                  <a:cs typeface="Times New Roman" panose="02020603050405020304" pitchFamily="18" charset="0"/>
                </a:endParaRPr>
              </a:p>
              <a:p>
                <a:pPr marL="228600">
                  <a:spcAft>
                    <a:spcPts val="0"/>
                  </a:spcAft>
                </a:pPr>
                <a:r>
                  <a:rPr lang="en-US" altLang="zh-CN" dirty="0">
                    <a:latin typeface="Arial" panose="020B0604020202020204" pitchFamily="34" charset="0"/>
                    <a:ea typeface="Cambria" panose="02040503050406030204" pitchFamily="18" charset="0"/>
                    <a:cs typeface="Times New Roman" panose="02020603050405020304" pitchFamily="18" charset="0"/>
                  </a:rPr>
                  <a:t> </a:t>
                </a:r>
                <a:endParaRPr lang="zh-CN" altLang="zh-CN" dirty="0">
                  <a:latin typeface="Arial" panose="020B0604020202020204" pitchFamily="34" charset="0"/>
                  <a:ea typeface="Cambria" panose="02040503050406030204" pitchFamily="18"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95564" y="642037"/>
                <a:ext cx="11517746" cy="4567148"/>
              </a:xfrm>
              <a:prstGeom prst="rect">
                <a:avLst/>
              </a:prstGeom>
              <a:blipFill>
                <a:blip r:embed="rId2"/>
                <a:stretch>
                  <a:fillRect l="-423" t="-667" r="-635"/>
                </a:stretch>
              </a:blipFill>
            </p:spPr>
            <p:txBody>
              <a:bodyPr/>
              <a:lstStyle/>
              <a:p>
                <a:r>
                  <a:rPr lang="fr-CH">
                    <a:noFill/>
                  </a:rPr>
                  <a:t> </a:t>
                </a:r>
              </a:p>
            </p:txBody>
          </p:sp>
        </mc:Fallback>
      </mc:AlternateContent>
      <p:pic>
        <p:nvPicPr>
          <p:cNvPr id="4" name="图片 3"/>
          <p:cNvPicPr>
            <a:picLocks noChangeAspect="1"/>
          </p:cNvPicPr>
          <p:nvPr/>
        </p:nvPicPr>
        <p:blipFill>
          <a:blip r:embed="rId3"/>
          <a:stretch>
            <a:fillRect/>
          </a:stretch>
        </p:blipFill>
        <p:spPr>
          <a:xfrm>
            <a:off x="8878743" y="1712402"/>
            <a:ext cx="3313257" cy="1724246"/>
          </a:xfrm>
          <a:prstGeom prst="rect">
            <a:avLst/>
          </a:prstGeom>
        </p:spPr>
      </p:pic>
      <p:pic>
        <p:nvPicPr>
          <p:cNvPr id="5" name="图片 7"/>
          <p:cNvPicPr>
            <a:picLocks noChangeAspect="1"/>
          </p:cNvPicPr>
          <p:nvPr/>
        </p:nvPicPr>
        <p:blipFill>
          <a:blip r:embed="rId4"/>
          <a:stretch>
            <a:fillRect/>
          </a:stretch>
        </p:blipFill>
        <p:spPr>
          <a:xfrm>
            <a:off x="7461593" y="5035808"/>
            <a:ext cx="4109723" cy="1647625"/>
          </a:xfrm>
          <a:prstGeom prst="rect">
            <a:avLst/>
          </a:prstGeom>
        </p:spPr>
      </p:pic>
    </p:spTree>
    <p:extLst>
      <p:ext uri="{BB962C8B-B14F-4D97-AF65-F5344CB8AC3E}">
        <p14:creationId xmlns:p14="http://schemas.microsoft.com/office/powerpoint/2010/main" val="4054715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969287" y="2434252"/>
            <a:ext cx="6171335" cy="4081601"/>
          </a:xfrm>
          <a:prstGeom prst="rect">
            <a:avLst/>
          </a:prstGeom>
        </p:spPr>
      </p:pic>
      <p:pic>
        <p:nvPicPr>
          <p:cNvPr id="3" name="图片 2"/>
          <p:cNvPicPr>
            <a:picLocks noChangeAspect="1"/>
          </p:cNvPicPr>
          <p:nvPr/>
        </p:nvPicPr>
        <p:blipFill>
          <a:blip r:embed="rId3"/>
          <a:stretch>
            <a:fillRect/>
          </a:stretch>
        </p:blipFill>
        <p:spPr>
          <a:xfrm>
            <a:off x="5917911" y="0"/>
            <a:ext cx="6274089" cy="2181176"/>
          </a:xfrm>
          <a:prstGeom prst="rect">
            <a:avLst/>
          </a:prstGeom>
        </p:spPr>
      </p:pic>
      <p:pic>
        <p:nvPicPr>
          <p:cNvPr id="7" name="图片 6"/>
          <p:cNvPicPr>
            <a:picLocks noChangeAspect="1"/>
          </p:cNvPicPr>
          <p:nvPr/>
        </p:nvPicPr>
        <p:blipFill>
          <a:blip r:embed="rId4"/>
          <a:stretch>
            <a:fillRect/>
          </a:stretch>
        </p:blipFill>
        <p:spPr>
          <a:xfrm>
            <a:off x="956734" y="0"/>
            <a:ext cx="4292600" cy="302937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14669" y="4709426"/>
                <a:ext cx="6963833" cy="663900"/>
              </a:xfrm>
              <a:prstGeom prst="rect">
                <a:avLst/>
              </a:prstGeom>
            </p:spPr>
            <p:txBody>
              <a:bodyPr wrap="square">
                <a:spAutoFit/>
              </a:bodyPr>
              <a:lstStyle/>
              <a:p>
                <a:pPr marL="228600">
                  <a:spcAft>
                    <a:spcPts val="0"/>
                  </a:spcAft>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𝑌</m:t>
                          </m:r>
                        </m:e>
                        <m:sub>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ea typeface="Cambria" panose="02040503050406030204" pitchFamily="18" charset="0"/>
                                  <a:cs typeface="Times New Roman" panose="02020603050405020304" pitchFamily="18" charset="0"/>
                                </a:rPr>
                                <m:t>𝑂</m:t>
                              </m:r>
                            </m:num>
                            <m:den>
                              <m:r>
                                <a:rPr lang="en-US" altLang="zh-CN" i="1">
                                  <a:latin typeface="Cambria Math" panose="02040503050406030204" pitchFamily="18" charset="0"/>
                                  <a:ea typeface="Cambria" panose="02040503050406030204" pitchFamily="18" charset="0"/>
                                  <a:cs typeface="Times New Roman" panose="02020603050405020304" pitchFamily="18" charset="0"/>
                                </a:rPr>
                                <m:t>𝑆</m:t>
                              </m:r>
                            </m:den>
                          </m:f>
                        </m:sub>
                      </m:sSub>
                      <m:r>
                        <a:rPr lang="en-US" altLang="zh-CN" i="1">
                          <a:latin typeface="Cambria Math" panose="02040503050406030204" pitchFamily="18" charset="0"/>
                          <a:ea typeface="Cambria" panose="02040503050406030204" pitchFamily="18" charset="0"/>
                          <a:cs typeface="Times New Roman" panose="02020603050405020304" pitchFamily="18" charset="0"/>
                        </a:rPr>
                        <m:t>=</m:t>
                      </m:r>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ea typeface="Cambria" panose="02040503050406030204" pitchFamily="18" charset="0"/>
                              <a:cs typeface="Times New Roman" panose="02020603050405020304" pitchFamily="18" charset="0"/>
                            </a:rPr>
                            <m:t>1</m:t>
                          </m:r>
                        </m:num>
                        <m:den>
                          <m:r>
                            <a:rPr lang="en-US" altLang="zh-CN" i="1">
                              <a:latin typeface="Cambria Math" panose="02040503050406030204" pitchFamily="18" charset="0"/>
                              <a:ea typeface="Cambria" panose="02040503050406030204" pitchFamily="18" charset="0"/>
                              <a:cs typeface="Times New Roman" panose="02020603050405020304" pitchFamily="18" charset="0"/>
                            </a:rPr>
                            <m:t>4</m:t>
                          </m:r>
                        </m:den>
                      </m:f>
                      <m:d>
                        <m:d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𝑤</m:t>
                              </m:r>
                              <m:r>
                                <a:rPr lang="en-US" altLang="zh-CN" i="1">
                                  <a:latin typeface="Cambria Math" panose="02040503050406030204" pitchFamily="18" charset="0"/>
                                  <a:ea typeface="Cambria" panose="02040503050406030204" pitchFamily="18" charset="0"/>
                                  <a:cs typeface="Times New Roman" panose="02020603050405020304" pitchFamily="18" charset="0"/>
                                </a:rPr>
                                <m:t>𝛾</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𝑠</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m:t>
                          </m:r>
                          <m:r>
                            <a:rPr lang="en-US" altLang="zh-CN" i="1">
                              <a:latin typeface="Cambria Math" panose="02040503050406030204" pitchFamily="18" charset="0"/>
                              <a:ea typeface="Cambria" panose="02040503050406030204" pitchFamily="18" charset="0"/>
                              <a:cs typeface="Times New Roman" panose="02020603050405020304" pitchFamily="18" charset="0"/>
                            </a:rPr>
                            <m:t>𝑐</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𝛾</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𝑋</m:t>
                              </m:r>
                            </m:sub>
                          </m:sSub>
                          <m:r>
                            <a:rPr lang="en-US" altLang="zh-CN" i="1">
                              <a:latin typeface="Cambria Math" panose="02040503050406030204" pitchFamily="18" charset="0"/>
                              <a:ea typeface="Cambria" panose="02040503050406030204" pitchFamily="18" charset="0"/>
                              <a:cs typeface="Times New Roman" panose="02020603050405020304" pitchFamily="18" charset="0"/>
                            </a:rPr>
                            <m:t>−</m:t>
                          </m:r>
                          <m:r>
                            <a:rPr lang="en-US" altLang="zh-CN" i="1">
                              <a:latin typeface="Cambria Math" panose="02040503050406030204" pitchFamily="18" charset="0"/>
                              <a:ea typeface="Cambria" panose="02040503050406030204" pitchFamily="18" charset="0"/>
                              <a:cs typeface="Times New Roman" panose="02020603050405020304" pitchFamily="18" charset="0"/>
                            </a:rPr>
                            <m:t>𝑓𝑗</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Cambria" panose="02040503050406030204" pitchFamily="18" charset="0"/>
                                  <a:cs typeface="Times New Roman" panose="02020603050405020304" pitchFamily="18" charset="0"/>
                                </a:rPr>
                                <m:t>𝛾</m:t>
                              </m:r>
                            </m:e>
                            <m:sub>
                              <m:r>
                                <a:rPr lang="en-US" altLang="zh-CN" i="1">
                                  <a:latin typeface="Cambria Math" panose="02040503050406030204" pitchFamily="18" charset="0"/>
                                  <a:ea typeface="Cambria" panose="02040503050406030204" pitchFamily="18" charset="0"/>
                                  <a:cs typeface="Times New Roman" panose="02020603050405020304" pitchFamily="18" charset="0"/>
                                </a:rPr>
                                <m:t>𝑝</m:t>
                              </m:r>
                            </m:sub>
                          </m:sSub>
                        </m:e>
                      </m:d>
                      <m:r>
                        <a:rPr lang="en-US" altLang="zh-CN" i="1">
                          <a:latin typeface="Cambria Math" panose="02040503050406030204" pitchFamily="18" charset="0"/>
                          <a:ea typeface="Cambria" panose="02040503050406030204" pitchFamily="18" charset="0"/>
                          <a:cs typeface="Times New Roman" panose="02020603050405020304" pitchFamily="18" charset="0"/>
                        </a:rPr>
                        <m:t>=</m:t>
                      </m:r>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ea typeface="Cambria" panose="02040503050406030204" pitchFamily="18" charset="0"/>
                              <a:cs typeface="Times New Roman" panose="02020603050405020304" pitchFamily="18" charset="0"/>
                            </a:rPr>
                            <m:t>1</m:t>
                          </m:r>
                        </m:num>
                        <m:den>
                          <m:r>
                            <a:rPr lang="en-US" altLang="zh-CN" i="1">
                              <a:latin typeface="Cambria Math" panose="02040503050406030204" pitchFamily="18" charset="0"/>
                              <a:ea typeface="Cambria" panose="02040503050406030204" pitchFamily="18" charset="0"/>
                              <a:cs typeface="Times New Roman" panose="02020603050405020304" pitchFamily="18" charset="0"/>
                            </a:rPr>
                            <m:t>4</m:t>
                          </m:r>
                        </m:den>
                      </m:f>
                      <m:d>
                        <m:d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ea typeface="Cambria" panose="02040503050406030204" pitchFamily="18" charset="0"/>
                              <a:cs typeface="Times New Roman" panose="02020603050405020304" pitchFamily="18" charset="0"/>
                            </a:rPr>
                            <m:t>16∙6.1−10.6∙4.52</m:t>
                          </m:r>
                        </m:e>
                      </m:d>
                      <m:r>
                        <a:rPr lang="en-US" altLang="zh-CN" i="1">
                          <a:latin typeface="Cambria Math" panose="02040503050406030204" pitchFamily="18" charset="0"/>
                          <a:ea typeface="Cambria" panose="02040503050406030204" pitchFamily="18" charset="0"/>
                          <a:cs typeface="Times New Roman" panose="02020603050405020304" pitchFamily="18" charset="0"/>
                        </a:rPr>
                        <m:t>≅12.5</m:t>
                      </m:r>
                    </m:oMath>
                  </m:oMathPara>
                </a14:m>
                <a:endParaRPr lang="en-US" altLang="zh-CN" dirty="0">
                  <a:latin typeface="Arial" panose="020B0604020202020204" pitchFamily="34" charset="0"/>
                  <a:ea typeface="Cambria" panose="020405030504060302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4669" y="4709426"/>
                <a:ext cx="6963833" cy="663900"/>
              </a:xfrm>
              <a:prstGeom prst="rect">
                <a:avLst/>
              </a:prstGeom>
              <a:blipFill>
                <a:blip r:embed="rId5"/>
                <a:stretch>
                  <a:fillRect/>
                </a:stretch>
              </a:blipFill>
            </p:spPr>
            <p:txBody>
              <a:bodyPr/>
              <a:lstStyle/>
              <a:p>
                <a:r>
                  <a:rPr lang="fr-CH">
                    <a:noFill/>
                  </a:rPr>
                  <a:t> </a:t>
                </a:r>
              </a:p>
            </p:txBody>
          </p:sp>
        </mc:Fallback>
      </mc:AlternateContent>
    </p:spTree>
    <p:extLst>
      <p:ext uri="{BB962C8B-B14F-4D97-AF65-F5344CB8AC3E}">
        <p14:creationId xmlns:p14="http://schemas.microsoft.com/office/powerpoint/2010/main" val="3895003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097" y="244737"/>
            <a:ext cx="11686903" cy="2585323"/>
          </a:xfrm>
          <a:prstGeom prst="rect">
            <a:avLst/>
          </a:prstGeom>
        </p:spPr>
        <p:txBody>
          <a:bodyPr wrap="square">
            <a:spAutoFit/>
          </a:bodyPr>
          <a:lstStyle/>
          <a:p>
            <a:pPr marR="0" lvl="0">
              <a:spcBef>
                <a:spcPts val="0"/>
              </a:spcBef>
              <a:spcAft>
                <a:spcPts val="0"/>
              </a:spcAft>
            </a:pPr>
            <a:r>
              <a:rPr lang="en-US" b="1" dirty="0" smtClean="0">
                <a:latin typeface="Arial" panose="020B0604020202020204" pitchFamily="34" charset="0"/>
                <a:ea typeface="Cambria" panose="02040503050406030204" pitchFamily="18" charset="0"/>
                <a:cs typeface="Times New Roman" panose="02020603050405020304" pitchFamily="18" charset="0"/>
              </a:rPr>
              <a:t>4) Product </a:t>
            </a:r>
            <a:r>
              <a:rPr lang="en-US" b="1" dirty="0">
                <a:latin typeface="Arial" panose="020B0604020202020204" pitchFamily="34" charset="0"/>
                <a:ea typeface="Cambria" panose="02040503050406030204" pitchFamily="18" charset="0"/>
                <a:cs typeface="Times New Roman" panose="02020603050405020304" pitchFamily="18" charset="0"/>
              </a:rPr>
              <a:t>yield and oxygen demand</a:t>
            </a:r>
            <a:endParaRPr lang="fr-CH" dirty="0">
              <a:latin typeface="Arial" panose="020B0604020202020204" pitchFamily="34" charset="0"/>
              <a:ea typeface="Cambria" panose="02040503050406030204" pitchFamily="18" charset="0"/>
              <a:cs typeface="Times New Roman" panose="02020603050405020304" pitchFamily="18" charset="0"/>
            </a:endParaRPr>
          </a:p>
          <a:p>
            <a:pPr marL="457200" marR="0">
              <a:spcBef>
                <a:spcPts val="0"/>
              </a:spcBef>
              <a:spcAft>
                <a:spcPts val="0"/>
              </a:spcAft>
            </a:pPr>
            <a:r>
              <a:rPr lang="en-US" b="1" dirty="0">
                <a:latin typeface="Arial" panose="020B0604020202020204" pitchFamily="34" charset="0"/>
                <a:ea typeface="Cambria" panose="02040503050406030204" pitchFamily="18" charset="0"/>
                <a:cs typeface="Times New Roman" panose="02020603050405020304" pitchFamily="18" charset="0"/>
              </a:rPr>
              <a:t> </a:t>
            </a:r>
            <a:endParaRPr lang="fr-CH" dirty="0">
              <a:latin typeface="Arial" panose="020B0604020202020204" pitchFamily="34" charset="0"/>
              <a:ea typeface="Cambria" panose="02040503050406030204" pitchFamily="18" charset="0"/>
              <a:cs typeface="Times New Roman" panose="02020603050405020304" pitchFamily="18" charset="0"/>
            </a:endParaRPr>
          </a:p>
          <a:p>
            <a:r>
              <a:rPr lang="en-US" i="1" dirty="0">
                <a:latin typeface="Arial" panose="020B0604020202020204" pitchFamily="34" charset="0"/>
                <a:ea typeface="Cambria" panose="02040503050406030204" pitchFamily="18" charset="0"/>
                <a:cs typeface="Times New Roman" panose="02020603050405020304" pitchFamily="18" charset="0"/>
              </a:rPr>
              <a:t>The chemical reaction equation for respiration of glucose is:</a:t>
            </a:r>
            <a:endParaRPr lang="fr-CH" dirty="0">
              <a:latin typeface="Arial" panose="020B0604020202020204" pitchFamily="34" charset="0"/>
              <a:ea typeface="Cambria" panose="02040503050406030204" pitchFamily="18" charset="0"/>
              <a:cs typeface="Times New Roman" panose="02020603050405020304" pitchFamily="18" charset="0"/>
            </a:endParaRPr>
          </a:p>
          <a:p>
            <a:r>
              <a:rPr lang="en-US" dirty="0">
                <a:latin typeface="Arial" panose="020B0604020202020204" pitchFamily="34" charset="0"/>
                <a:ea typeface="Cambria" panose="02040503050406030204" pitchFamily="18" charset="0"/>
                <a:cs typeface="Times New Roman" panose="02020603050405020304" pitchFamily="18" charset="0"/>
              </a:rPr>
              <a:t> </a:t>
            </a:r>
            <a:endParaRPr lang="fr-CH" dirty="0">
              <a:latin typeface="Arial" panose="020B0604020202020204" pitchFamily="34" charset="0"/>
              <a:ea typeface="Cambria" panose="02040503050406030204" pitchFamily="18" charset="0"/>
              <a:cs typeface="Times New Roman" panose="02020603050405020304" pitchFamily="18" charset="0"/>
            </a:endParaRPr>
          </a:p>
          <a:p>
            <a:pPr algn="ctr"/>
            <a:r>
              <a:rPr lang="en-US" dirty="0">
                <a:latin typeface="Arial" panose="020B0604020202020204" pitchFamily="34" charset="0"/>
                <a:ea typeface="Cambria" panose="02040503050406030204" pitchFamily="18" charset="0"/>
                <a:cs typeface="Times New Roman" panose="02020603050405020304" pitchFamily="18" charset="0"/>
              </a:rPr>
              <a:t>C</a:t>
            </a:r>
            <a:r>
              <a:rPr lang="en-US" baseline="-25000" dirty="0">
                <a:latin typeface="Arial" panose="020B0604020202020204" pitchFamily="34" charset="0"/>
                <a:ea typeface="Cambria" panose="02040503050406030204" pitchFamily="18" charset="0"/>
                <a:cs typeface="Times New Roman" panose="02020603050405020304" pitchFamily="18" charset="0"/>
              </a:rPr>
              <a:t>6</a:t>
            </a:r>
            <a:r>
              <a:rPr lang="en-US" dirty="0">
                <a:latin typeface="Arial" panose="020B0604020202020204" pitchFamily="34" charset="0"/>
                <a:ea typeface="Cambria" panose="02040503050406030204" pitchFamily="18" charset="0"/>
                <a:cs typeface="Times New Roman" panose="02020603050405020304" pitchFamily="18" charset="0"/>
              </a:rPr>
              <a:t>H</a:t>
            </a:r>
            <a:r>
              <a:rPr lang="en-US" baseline="-25000" dirty="0">
                <a:latin typeface="Arial" panose="020B0604020202020204" pitchFamily="34" charset="0"/>
                <a:ea typeface="Cambria" panose="02040503050406030204" pitchFamily="18" charset="0"/>
                <a:cs typeface="Times New Roman" panose="02020603050405020304" pitchFamily="18" charset="0"/>
              </a:rPr>
              <a:t>12</a:t>
            </a:r>
            <a:r>
              <a:rPr lang="en-US" dirty="0">
                <a:latin typeface="Arial" panose="020B0604020202020204" pitchFamily="34" charset="0"/>
                <a:ea typeface="Cambria" panose="02040503050406030204" pitchFamily="18" charset="0"/>
                <a:cs typeface="Times New Roman" panose="02020603050405020304" pitchFamily="18" charset="0"/>
              </a:rPr>
              <a:t>O</a:t>
            </a:r>
            <a:r>
              <a:rPr lang="en-US" baseline="-25000" dirty="0">
                <a:latin typeface="Arial" panose="020B0604020202020204" pitchFamily="34" charset="0"/>
                <a:ea typeface="Cambria" panose="02040503050406030204" pitchFamily="18" charset="0"/>
                <a:cs typeface="Times New Roman" panose="02020603050405020304" pitchFamily="18" charset="0"/>
              </a:rPr>
              <a:t>6</a:t>
            </a:r>
            <a:r>
              <a:rPr lang="en-US" dirty="0">
                <a:latin typeface="Arial" panose="020B0604020202020204" pitchFamily="34" charset="0"/>
                <a:ea typeface="Cambria" panose="02040503050406030204" pitchFamily="18" charset="0"/>
                <a:cs typeface="Times New Roman" panose="02020603050405020304" pitchFamily="18" charset="0"/>
              </a:rPr>
              <a:t> + 6 O</a:t>
            </a:r>
            <a:r>
              <a:rPr lang="en-US" baseline="-25000" dirty="0">
                <a:latin typeface="Arial" panose="020B0604020202020204" pitchFamily="34" charset="0"/>
                <a:ea typeface="Cambria" panose="02040503050406030204" pitchFamily="18" charset="0"/>
                <a:cs typeface="Times New Roman" panose="02020603050405020304" pitchFamily="18" charset="0"/>
              </a:rPr>
              <a:t>2</a:t>
            </a:r>
            <a:r>
              <a:rPr lang="en-US" dirty="0">
                <a:latin typeface="Arial" panose="020B0604020202020204" pitchFamily="34" charset="0"/>
                <a:ea typeface="Cambria" panose="02040503050406030204" pitchFamily="18" charset="0"/>
                <a:cs typeface="Times New Roman" panose="02020603050405020304" pitchFamily="18" charset="0"/>
              </a:rPr>
              <a:t> </a:t>
            </a:r>
            <a:r>
              <a:rPr lang="en-US" dirty="0">
                <a:latin typeface="Symbol" panose="05050102010706020507" pitchFamily="18" charset="2"/>
                <a:ea typeface="Symbol" panose="05050102010706020507" pitchFamily="18" charset="2"/>
                <a:cs typeface="Symbol" panose="05050102010706020507" pitchFamily="18" charset="2"/>
              </a:rPr>
              <a:t>®</a:t>
            </a:r>
            <a:r>
              <a:rPr lang="en-US" dirty="0">
                <a:latin typeface="Arial" panose="020B0604020202020204" pitchFamily="34" charset="0"/>
                <a:ea typeface="Cambria" panose="02040503050406030204" pitchFamily="18" charset="0"/>
                <a:cs typeface="Times New Roman" panose="02020603050405020304" pitchFamily="18" charset="0"/>
              </a:rPr>
              <a:t> 6 CO</a:t>
            </a:r>
            <a:r>
              <a:rPr lang="en-US" baseline="-25000" dirty="0">
                <a:latin typeface="Arial" panose="020B0604020202020204" pitchFamily="34" charset="0"/>
                <a:ea typeface="Cambria" panose="02040503050406030204" pitchFamily="18" charset="0"/>
                <a:cs typeface="Times New Roman" panose="02020603050405020304" pitchFamily="18" charset="0"/>
              </a:rPr>
              <a:t>2</a:t>
            </a:r>
            <a:r>
              <a:rPr lang="en-US" dirty="0">
                <a:latin typeface="Arial" panose="020B0604020202020204" pitchFamily="34" charset="0"/>
                <a:ea typeface="Cambria" panose="02040503050406030204" pitchFamily="18" charset="0"/>
                <a:cs typeface="Times New Roman" panose="02020603050405020304" pitchFamily="18" charset="0"/>
              </a:rPr>
              <a:t> + 6 H</a:t>
            </a:r>
            <a:r>
              <a:rPr lang="en-US" baseline="-25000" dirty="0">
                <a:latin typeface="Arial" panose="020B0604020202020204" pitchFamily="34" charset="0"/>
                <a:ea typeface="Cambria" panose="02040503050406030204" pitchFamily="18" charset="0"/>
                <a:cs typeface="Times New Roman" panose="02020603050405020304" pitchFamily="18" charset="0"/>
              </a:rPr>
              <a:t>2</a:t>
            </a:r>
            <a:r>
              <a:rPr lang="en-US" dirty="0">
                <a:latin typeface="Arial" panose="020B0604020202020204" pitchFamily="34" charset="0"/>
                <a:ea typeface="Cambria" panose="02040503050406030204" pitchFamily="18" charset="0"/>
                <a:cs typeface="Times New Roman" panose="02020603050405020304" pitchFamily="18" charset="0"/>
              </a:rPr>
              <a:t>O</a:t>
            </a:r>
            <a:endParaRPr lang="fr-CH" dirty="0">
              <a:latin typeface="Arial" panose="020B0604020202020204" pitchFamily="34" charset="0"/>
              <a:ea typeface="Cambria" panose="02040503050406030204" pitchFamily="18" charset="0"/>
              <a:cs typeface="Times New Roman" panose="02020603050405020304" pitchFamily="18" charset="0"/>
            </a:endParaRPr>
          </a:p>
          <a:p>
            <a:r>
              <a:rPr lang="en-US" dirty="0">
                <a:latin typeface="Arial" panose="020B0604020202020204" pitchFamily="34" charset="0"/>
                <a:ea typeface="Cambria" panose="02040503050406030204" pitchFamily="18" charset="0"/>
                <a:cs typeface="Times New Roman" panose="02020603050405020304" pitchFamily="18" charset="0"/>
              </a:rPr>
              <a:t> </a:t>
            </a:r>
            <a:endParaRPr lang="fr-CH" dirty="0">
              <a:latin typeface="Arial" panose="020B0604020202020204" pitchFamily="34" charset="0"/>
              <a:ea typeface="Cambria" panose="02040503050406030204" pitchFamily="18" charset="0"/>
              <a:cs typeface="Times New Roman" panose="02020603050405020304" pitchFamily="18" charset="0"/>
            </a:endParaRPr>
          </a:p>
          <a:p>
            <a:r>
              <a:rPr lang="en-US" i="1" dirty="0">
                <a:latin typeface="Arial" panose="020B0604020202020204" pitchFamily="34" charset="0"/>
                <a:ea typeface="Cambria" panose="02040503050406030204" pitchFamily="18" charset="0"/>
                <a:cs typeface="Times New Roman" panose="02020603050405020304" pitchFamily="18" charset="0"/>
              </a:rPr>
              <a:t>Candida </a:t>
            </a:r>
            <a:r>
              <a:rPr lang="en-US" i="1" dirty="0" err="1">
                <a:latin typeface="Arial" panose="020B0604020202020204" pitchFamily="34" charset="0"/>
                <a:ea typeface="Cambria" panose="02040503050406030204" pitchFamily="18" charset="0"/>
                <a:cs typeface="Times New Roman" panose="02020603050405020304" pitchFamily="18" charset="0"/>
              </a:rPr>
              <a:t>utilis</a:t>
            </a:r>
            <a:r>
              <a:rPr lang="en-US" i="1" dirty="0">
                <a:latin typeface="Arial" panose="020B0604020202020204" pitchFamily="34" charset="0"/>
                <a:ea typeface="Cambria" panose="02040503050406030204" pitchFamily="18" charset="0"/>
                <a:cs typeface="Times New Roman" panose="02020603050405020304" pitchFamily="18" charset="0"/>
              </a:rPr>
              <a:t> converts glucose to CO</a:t>
            </a:r>
            <a:r>
              <a:rPr lang="en-US" i="1" baseline="-25000" dirty="0">
                <a:latin typeface="Arial" panose="020B0604020202020204" pitchFamily="34" charset="0"/>
                <a:ea typeface="Cambria" panose="02040503050406030204" pitchFamily="18" charset="0"/>
                <a:cs typeface="Times New Roman" panose="02020603050405020304" pitchFamily="18" charset="0"/>
              </a:rPr>
              <a:t>2</a:t>
            </a:r>
            <a:r>
              <a:rPr lang="en-US" i="1" dirty="0">
                <a:latin typeface="Arial" panose="020B0604020202020204" pitchFamily="34" charset="0"/>
                <a:ea typeface="Cambria" panose="02040503050406030204" pitchFamily="18" charset="0"/>
                <a:cs typeface="Times New Roman" panose="02020603050405020304" pitchFamily="18" charset="0"/>
              </a:rPr>
              <a:t> and H</a:t>
            </a:r>
            <a:r>
              <a:rPr lang="en-US" i="1" baseline="-25000" dirty="0">
                <a:latin typeface="Arial" panose="020B0604020202020204" pitchFamily="34" charset="0"/>
                <a:ea typeface="Cambria" panose="02040503050406030204" pitchFamily="18" charset="0"/>
                <a:cs typeface="Times New Roman" panose="02020603050405020304" pitchFamily="18" charset="0"/>
              </a:rPr>
              <a:t>2</a:t>
            </a:r>
            <a:r>
              <a:rPr lang="en-US" i="1" dirty="0">
                <a:latin typeface="Arial" panose="020B0604020202020204" pitchFamily="34" charset="0"/>
                <a:ea typeface="Cambria" panose="02040503050406030204" pitchFamily="18" charset="0"/>
                <a:cs typeface="Times New Roman" panose="02020603050405020304" pitchFamily="18" charset="0"/>
              </a:rPr>
              <a:t>O during growth. The cell composition is CH</a:t>
            </a:r>
            <a:r>
              <a:rPr lang="en-US" i="1" baseline="-25000" dirty="0">
                <a:latin typeface="Arial" panose="020B0604020202020204" pitchFamily="34" charset="0"/>
                <a:ea typeface="Cambria" panose="02040503050406030204" pitchFamily="18" charset="0"/>
                <a:cs typeface="Times New Roman" panose="02020603050405020304" pitchFamily="18" charset="0"/>
              </a:rPr>
              <a:t>1.84</a:t>
            </a:r>
            <a:r>
              <a:rPr lang="en-US" i="1" dirty="0">
                <a:latin typeface="Arial" panose="020B0604020202020204" pitchFamily="34" charset="0"/>
                <a:ea typeface="Cambria" panose="02040503050406030204" pitchFamily="18" charset="0"/>
                <a:cs typeface="Times New Roman" panose="02020603050405020304" pitchFamily="18" charset="0"/>
              </a:rPr>
              <a:t>O</a:t>
            </a:r>
            <a:r>
              <a:rPr lang="en-US" i="1" baseline="-25000" dirty="0">
                <a:latin typeface="Arial" panose="020B0604020202020204" pitchFamily="34" charset="0"/>
                <a:ea typeface="Cambria" panose="02040503050406030204" pitchFamily="18" charset="0"/>
                <a:cs typeface="Times New Roman" panose="02020603050405020304" pitchFamily="18" charset="0"/>
              </a:rPr>
              <a:t>0.55</a:t>
            </a:r>
            <a:r>
              <a:rPr lang="en-US" i="1" dirty="0">
                <a:latin typeface="Arial" panose="020B0604020202020204" pitchFamily="34" charset="0"/>
                <a:ea typeface="Cambria" panose="02040503050406030204" pitchFamily="18" charset="0"/>
                <a:cs typeface="Times New Roman" panose="02020603050405020304" pitchFamily="18" charset="0"/>
              </a:rPr>
              <a:t>N</a:t>
            </a:r>
            <a:r>
              <a:rPr lang="en-US" i="1" baseline="-25000" dirty="0">
                <a:latin typeface="Arial" panose="020B0604020202020204" pitchFamily="34" charset="0"/>
                <a:ea typeface="Cambria" panose="02040503050406030204" pitchFamily="18" charset="0"/>
                <a:cs typeface="Times New Roman" panose="02020603050405020304" pitchFamily="18" charset="0"/>
              </a:rPr>
              <a:t>0.2 </a:t>
            </a:r>
            <a:r>
              <a:rPr lang="en-US" i="1" dirty="0">
                <a:latin typeface="Arial" panose="020B0604020202020204" pitchFamily="34" charset="0"/>
                <a:ea typeface="Cambria" panose="02040503050406030204" pitchFamily="18" charset="0"/>
                <a:cs typeface="Times New Roman" panose="02020603050405020304" pitchFamily="18" charset="0"/>
              </a:rPr>
              <a:t>plus 5% ash. Yield of biomass from substrate is 0.5 g g</a:t>
            </a:r>
            <a:r>
              <a:rPr lang="en-US" i="1" baseline="30000" dirty="0">
                <a:latin typeface="Arial" panose="020B0604020202020204" pitchFamily="34" charset="0"/>
                <a:ea typeface="Cambria" panose="02040503050406030204" pitchFamily="18" charset="0"/>
                <a:cs typeface="Times New Roman" panose="02020603050405020304" pitchFamily="18" charset="0"/>
              </a:rPr>
              <a:t>-1</a:t>
            </a:r>
            <a:r>
              <a:rPr lang="en-US" i="1" dirty="0">
                <a:latin typeface="Arial" panose="020B0604020202020204" pitchFamily="34" charset="0"/>
                <a:ea typeface="Cambria" panose="02040503050406030204" pitchFamily="18" charset="0"/>
                <a:cs typeface="Times New Roman" panose="02020603050405020304" pitchFamily="18" charset="0"/>
              </a:rPr>
              <a:t>. Ammonia is used as nitrogen source. </a:t>
            </a:r>
            <a:br>
              <a:rPr lang="en-US" i="1" dirty="0">
                <a:latin typeface="Arial" panose="020B0604020202020204" pitchFamily="34" charset="0"/>
                <a:ea typeface="Cambria" panose="02040503050406030204" pitchFamily="18" charset="0"/>
                <a:cs typeface="Times New Roman" panose="02020603050405020304" pitchFamily="18" charset="0"/>
              </a:rPr>
            </a:br>
            <a:endParaRPr lang="fr-CH" dirty="0"/>
          </a:p>
        </p:txBody>
      </p:sp>
      <mc:AlternateContent xmlns:mc="http://schemas.openxmlformats.org/markup-compatibility/2006" xmlns:a14="http://schemas.microsoft.com/office/drawing/2010/main">
        <mc:Choice Requires="a14">
          <p:sp>
            <p:nvSpPr>
              <p:cNvPr id="3" name="Rectangle 2"/>
              <p:cNvSpPr/>
              <p:nvPr/>
            </p:nvSpPr>
            <p:spPr>
              <a:xfrm>
                <a:off x="505096" y="2652324"/>
                <a:ext cx="11290663" cy="1218410"/>
              </a:xfrm>
              <a:prstGeom prst="rect">
                <a:avLst/>
              </a:prstGeom>
            </p:spPr>
            <p:txBody>
              <a:bodyPr wrap="square">
                <a:spAutoFit/>
              </a:bodyPr>
              <a:lstStyle/>
              <a:p>
                <a:r>
                  <a:rPr lang="en-US" dirty="0">
                    <a:latin typeface="Arial" panose="020B0604020202020204" pitchFamily="34" charset="0"/>
                    <a:ea typeface="Cambria" panose="02040503050406030204" pitchFamily="18" charset="0"/>
                    <a:cs typeface="Times New Roman" panose="02020603050405020304" pitchFamily="18" charset="0"/>
                  </a:rPr>
                  <a:t> a) </a:t>
                </a:r>
                <a:r>
                  <a:rPr lang="en-US" i="1" dirty="0">
                    <a:latin typeface="Arial" panose="020B0604020202020204" pitchFamily="34" charset="0"/>
                    <a:ea typeface="Cambria" panose="02040503050406030204" pitchFamily="18" charset="0"/>
                    <a:cs typeface="Times New Roman" panose="02020603050405020304" pitchFamily="18" charset="0"/>
                  </a:rPr>
                  <a:t>What is the oxygen demand with growth compared to that without?</a:t>
                </a:r>
                <a:endParaRPr lang="fr-CH" dirty="0">
                  <a:latin typeface="Arial" panose="020B0604020202020204" pitchFamily="34" charset="0"/>
                  <a:ea typeface="Cambria" panose="02040503050406030204" pitchFamily="18" charset="0"/>
                  <a:cs typeface="Times New Roman" panose="02020603050405020304" pitchFamily="18" charset="0"/>
                </a:endParaRPr>
              </a:p>
              <a:p>
                <a:pPr marL="457200" marR="0" algn="just">
                  <a:spcBef>
                    <a:spcPts val="0"/>
                  </a:spcBef>
                  <a:spcAft>
                    <a:spcPts val="0"/>
                  </a:spcAft>
                </a:pPr>
                <a:r>
                  <a:rPr lang="en-US" dirty="0">
                    <a:latin typeface="Arial" panose="020B0604020202020204" pitchFamily="34" charset="0"/>
                    <a:ea typeface="Cambria" panose="02040503050406030204" pitchFamily="18" charset="0"/>
                    <a:cs typeface="Times New Roman" panose="02020603050405020304" pitchFamily="18" charset="0"/>
                  </a:rPr>
                  <a:t> </a:t>
                </a:r>
                <a:endParaRPr lang="fr-CH" dirty="0">
                  <a:latin typeface="Arial" panose="020B0604020202020204" pitchFamily="34" charset="0"/>
                  <a:ea typeface="Cambria" panose="02040503050406030204" pitchFamily="18" charset="0"/>
                  <a:cs typeface="Times New Roman" panose="02020603050405020304" pitchFamily="18" charset="0"/>
                </a:endParaRPr>
              </a:p>
              <a:p>
                <a:r>
                  <a:rPr lang="en-US" dirty="0" smtClean="0">
                    <a:latin typeface="Arial" panose="020B0604020202020204" pitchFamily="34" charset="0"/>
                    <a:ea typeface="Cambria" panose="02040503050406030204" pitchFamily="18" charset="0"/>
                    <a:cs typeface="Times New Roman" panose="02020603050405020304" pitchFamily="18" charset="0"/>
                  </a:rPr>
                  <a:t>In </a:t>
                </a:r>
                <a:r>
                  <a:rPr lang="en-US" dirty="0">
                    <a:latin typeface="Arial" panose="020B0604020202020204" pitchFamily="34" charset="0"/>
                    <a:ea typeface="Cambria" panose="02040503050406030204" pitchFamily="18" charset="0"/>
                    <a:cs typeface="Times New Roman" panose="02020603050405020304" pitchFamily="18" charset="0"/>
                  </a:rPr>
                  <a:t>order to calculate the oxygen demand of the organism an electron balance must be established and is than solved for </a:t>
                </a:r>
                <a14:m>
                  <m:oMath xmlns:m="http://schemas.openxmlformats.org/officeDocument/2006/math">
                    <m:sSub>
                      <m:sSubPr>
                        <m:ctrlPr>
                          <a:rPr lang="fr-CH" i="1">
                            <a:effectLst/>
                            <a:latin typeface="Cambria Math" panose="02040503050406030204" pitchFamily="18" charset="0"/>
                          </a:rPr>
                        </m:ctrlPr>
                      </m:sSubPr>
                      <m:e>
                        <m:r>
                          <a:rPr lang="en-US" i="1">
                            <a:latin typeface="Cambria Math" panose="02040503050406030204" pitchFamily="18" charset="0"/>
                            <a:ea typeface="Cambria" panose="02040503050406030204" pitchFamily="18" charset="0"/>
                            <a:cs typeface="Times New Roman" panose="02020603050405020304" pitchFamily="18" charset="0"/>
                          </a:rPr>
                          <m:t>𝑌</m:t>
                        </m:r>
                      </m:e>
                      <m:sub>
                        <m:f>
                          <m:fPr>
                            <m:type m:val="lin"/>
                            <m:ctrlPr>
                              <a:rPr lang="fr-CH" i="1">
                                <a:effectLst/>
                                <a:latin typeface="Cambria Math" panose="02040503050406030204" pitchFamily="18" charset="0"/>
                              </a:rPr>
                            </m:ctrlPr>
                          </m:fPr>
                          <m:num>
                            <m:r>
                              <a:rPr lang="en-US" i="1">
                                <a:latin typeface="Cambria Math" panose="02040503050406030204" pitchFamily="18" charset="0"/>
                                <a:ea typeface="Cambria" panose="02040503050406030204" pitchFamily="18" charset="0"/>
                                <a:cs typeface="Times New Roman" panose="02020603050405020304" pitchFamily="18" charset="0"/>
                              </a:rPr>
                              <m:t>𝑂</m:t>
                            </m:r>
                          </m:num>
                          <m:den>
                            <m:r>
                              <a:rPr lang="en-US" i="1">
                                <a:latin typeface="Cambria Math" panose="02040503050406030204" pitchFamily="18" charset="0"/>
                                <a:ea typeface="Cambria" panose="02040503050406030204" pitchFamily="18" charset="0"/>
                                <a:cs typeface="Times New Roman" panose="02020603050405020304" pitchFamily="18" charset="0"/>
                              </a:rPr>
                              <m:t>𝑆</m:t>
                            </m:r>
                          </m:den>
                        </m:f>
                      </m:sub>
                    </m:sSub>
                  </m:oMath>
                </a14:m>
                <a:r>
                  <a:rPr lang="en-US" dirty="0">
                    <a:latin typeface="Arial" panose="020B0604020202020204" pitchFamily="34" charset="0"/>
                    <a:ea typeface="Cambria" panose="02040503050406030204" pitchFamily="18" charset="0"/>
                    <a:cs typeface="Times New Roman" panose="02020603050405020304" pitchFamily="18" charset="0"/>
                  </a:rPr>
                  <a:t>. In this case glucose is the substrate and CH</a:t>
                </a:r>
                <a:r>
                  <a:rPr lang="en-US" baseline="-25000" dirty="0">
                    <a:latin typeface="Arial" panose="020B0604020202020204" pitchFamily="34" charset="0"/>
                    <a:ea typeface="Cambria" panose="02040503050406030204" pitchFamily="18" charset="0"/>
                    <a:cs typeface="Times New Roman" panose="02020603050405020304" pitchFamily="18" charset="0"/>
                  </a:rPr>
                  <a:t>1.84</a:t>
                </a:r>
                <a:r>
                  <a:rPr lang="en-US" dirty="0">
                    <a:latin typeface="Arial" panose="020B0604020202020204" pitchFamily="34" charset="0"/>
                    <a:ea typeface="Cambria" panose="02040503050406030204" pitchFamily="18" charset="0"/>
                    <a:cs typeface="Times New Roman" panose="02020603050405020304" pitchFamily="18" charset="0"/>
                  </a:rPr>
                  <a:t>O</a:t>
                </a:r>
                <a:r>
                  <a:rPr lang="en-US" baseline="-25000" dirty="0">
                    <a:latin typeface="Arial" panose="020B0604020202020204" pitchFamily="34" charset="0"/>
                    <a:ea typeface="Cambria" panose="02040503050406030204" pitchFamily="18" charset="0"/>
                    <a:cs typeface="Times New Roman" panose="02020603050405020304" pitchFamily="18" charset="0"/>
                  </a:rPr>
                  <a:t>0.55</a:t>
                </a:r>
                <a:r>
                  <a:rPr lang="en-US" dirty="0">
                    <a:latin typeface="Arial" panose="020B0604020202020204" pitchFamily="34" charset="0"/>
                    <a:ea typeface="Cambria" panose="02040503050406030204" pitchFamily="18" charset="0"/>
                    <a:cs typeface="Times New Roman" panose="02020603050405020304" pitchFamily="18" charset="0"/>
                  </a:rPr>
                  <a:t>N</a:t>
                </a:r>
                <a:r>
                  <a:rPr lang="en-US" baseline="-25000" dirty="0">
                    <a:latin typeface="Arial" panose="020B0604020202020204" pitchFamily="34" charset="0"/>
                    <a:ea typeface="Cambria" panose="02040503050406030204" pitchFamily="18" charset="0"/>
                    <a:cs typeface="Times New Roman" panose="02020603050405020304" pitchFamily="18" charset="0"/>
                  </a:rPr>
                  <a:t>0.2 </a:t>
                </a:r>
                <a:r>
                  <a:rPr lang="en-US" dirty="0">
                    <a:latin typeface="Arial" panose="020B0604020202020204" pitchFamily="34" charset="0"/>
                    <a:ea typeface="Cambria" panose="02040503050406030204" pitchFamily="18" charset="0"/>
                    <a:cs typeface="Times New Roman" panose="02020603050405020304" pitchFamily="18" charset="0"/>
                  </a:rPr>
                  <a:t>the biomass. </a:t>
                </a:r>
                <a:endParaRPr lang="fr-CH" dirty="0"/>
              </a:p>
            </p:txBody>
          </p:sp>
        </mc:Choice>
        <mc:Fallback xmlns="">
          <p:sp>
            <p:nvSpPr>
              <p:cNvPr id="3" name="Rectangle 2"/>
              <p:cNvSpPr>
                <a:spLocks noRot="1" noChangeAspect="1" noMove="1" noResize="1" noEditPoints="1" noAdjustHandles="1" noChangeArrowheads="1" noChangeShapeType="1" noTextEdit="1"/>
              </p:cNvSpPr>
              <p:nvPr/>
            </p:nvSpPr>
            <p:spPr>
              <a:xfrm>
                <a:off x="505096" y="2652324"/>
                <a:ext cx="11290663" cy="1218410"/>
              </a:xfrm>
              <a:prstGeom prst="rect">
                <a:avLst/>
              </a:prstGeom>
              <a:blipFill>
                <a:blip r:embed="rId2"/>
                <a:stretch>
                  <a:fillRect l="-486" t="-2500" r="-486" b="-40000"/>
                </a:stretch>
              </a:blipFill>
            </p:spPr>
            <p:txBody>
              <a:bodyPr/>
              <a:lstStyle/>
              <a:p>
                <a:r>
                  <a:rPr lang="fr-CH">
                    <a:noFill/>
                  </a:rPr>
                  <a:t> </a:t>
                </a:r>
              </a:p>
            </p:txBody>
          </p:sp>
        </mc:Fallback>
      </mc:AlternateContent>
    </p:spTree>
    <p:extLst>
      <p:ext uri="{BB962C8B-B14F-4D97-AF65-F5344CB8AC3E}">
        <p14:creationId xmlns:p14="http://schemas.microsoft.com/office/powerpoint/2010/main" val="2080951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0700" y="0"/>
            <a:ext cx="4641299" cy="353573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0" y="187009"/>
                <a:ext cx="5405253" cy="18380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CH" sz="1200" i="1" smtClean="0">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𝑤</m:t>
                          </m:r>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𝛾</m:t>
                          </m:r>
                        </m:e>
                        <m: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𝑠</m:t>
                          </m:r>
                        </m:sub>
                      </m:s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−4</m:t>
                      </m:r>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𝑂</m:t>
                              </m:r>
                            </m:num>
                            <m:den>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𝑆</m:t>
                              </m:r>
                            </m:den>
                          </m:f>
                        </m:sub>
                      </m:s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𝑋</m:t>
                              </m:r>
                            </m:num>
                            <m:den>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𝑆</m:t>
                              </m:r>
                            </m:den>
                          </m:f>
                        </m:sub>
                      </m:sSub>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𝛾</m:t>
                          </m:r>
                        </m:e>
                        <m: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𝑋</m:t>
                          </m:r>
                        </m:sub>
                      </m:s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𝑃</m:t>
                              </m:r>
                            </m:num>
                            <m:den>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𝑆</m:t>
                              </m:r>
                            </m:den>
                          </m:f>
                        </m:sub>
                      </m:sSub>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𝛾</m:t>
                          </m:r>
                        </m:e>
                        <m: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𝑝</m:t>
                          </m:r>
                        </m:sub>
                      </m:s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𝑂</m:t>
                              </m:r>
                            </m:num>
                            <m:den>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𝑆</m:t>
                              </m:r>
                            </m:den>
                          </m:f>
                        </m:sub>
                      </m:s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m:t>
                      </m:r>
                      <m:f>
                        <m:fPr>
                          <m:type m:val="lin"/>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1</m:t>
                          </m:r>
                        </m:num>
                        <m:den>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4</m:t>
                          </m:r>
                        </m:den>
                      </m:f>
                      <m:d>
                        <m:d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dPr>
                        <m:e>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𝑤</m:t>
                              </m:r>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𝛾</m:t>
                              </m:r>
                            </m:e>
                            <m: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𝑠</m:t>
                              </m:r>
                            </m:sub>
                          </m:s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𝑋</m:t>
                                  </m:r>
                                </m:num>
                                <m:den>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𝑆</m:t>
                                  </m:r>
                                </m:den>
                              </m:f>
                            </m:sub>
                          </m:sSub>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𝛾</m:t>
                              </m:r>
                            </m:e>
                            <m: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𝑋</m:t>
                              </m:r>
                            </m:sub>
                          </m:s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𝑃</m:t>
                                  </m:r>
                                </m:num>
                                <m:den>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𝑆</m:t>
                                  </m:r>
                                </m:den>
                              </m:f>
                            </m:sub>
                          </m:sSub>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𝛾</m:t>
                              </m:r>
                            </m:e>
                            <m: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𝑝</m:t>
                              </m:r>
                            </m:sub>
                          </m:sSub>
                        </m:e>
                      </m:d>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Eq</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.1</m:t>
                      </m:r>
                    </m:oMath>
                  </m:oMathPara>
                </a14:m>
                <a:endParaRPr lang="fr-CH" sz="1200" dirty="0">
                  <a:latin typeface="Arial" panose="020B0604020202020204" pitchFamily="34"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𝑂</m:t>
                              </m:r>
                            </m:num>
                            <m:den>
                              <m:r>
                                <a:rPr lang="en-US" sz="1200" i="1">
                                  <a:latin typeface="Cambria Math" panose="02040503050406030204" pitchFamily="18" charset="0"/>
                                  <a:ea typeface="Cambria" panose="02040503050406030204" pitchFamily="18" charset="0"/>
                                  <a:cs typeface="Times New Roman" panose="02020603050405020304" pitchFamily="18" charset="0"/>
                                </a:rPr>
                                <m:t>𝑆</m:t>
                              </m:r>
                            </m:den>
                          </m:f>
                        </m:sub>
                      </m:sSub>
                      <m:r>
                        <a:rPr lang="en-US" sz="1200" i="1">
                          <a:latin typeface="Cambria Math" panose="02040503050406030204" pitchFamily="18" charset="0"/>
                          <a:ea typeface="Cambria" panose="02040503050406030204" pitchFamily="18" charset="0"/>
                          <a:cs typeface="Times New Roman" panose="02020603050405020304" pitchFamily="18" charset="0"/>
                        </a:rPr>
                        <m:t>=</m:t>
                      </m:r>
                      <m:r>
                        <a:rPr lang="en-US" sz="1200" i="1">
                          <a:latin typeface="Cambria Math" panose="02040503050406030204" pitchFamily="18" charset="0"/>
                          <a:ea typeface="Cambria" panose="02040503050406030204" pitchFamily="18" charset="0"/>
                          <a:cs typeface="Times New Roman" panose="02020603050405020304" pitchFamily="18" charset="0"/>
                        </a:rPr>
                        <m:t>𝑚𝑜𝑙𝑠</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𝑜𝑓</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𝑜𝑥𝑔𝑒𝑛</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𝑟𝑒𝑞𝑢𝑖𝑟𝑒𝑑</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𝑝𝑒𝑟</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𝑚𝑜𝑙</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𝑠𝑢𝑏𝑠𝑡𝑟𝑎𝑡𝑒</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𝑐𝑜𝑛𝑠𝑢𝑚𝑒𝑑</m:t>
                      </m:r>
                    </m:oMath>
                  </m:oMathPara>
                </a14:m>
                <a:endParaRPr lang="fr-CH" sz="1200" dirty="0">
                  <a:latin typeface="Arial" panose="020B0604020202020204" pitchFamily="34"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𝑃</m:t>
                              </m:r>
                            </m:num>
                            <m:den>
                              <m:r>
                                <a:rPr lang="en-US" sz="1200" i="1">
                                  <a:latin typeface="Cambria Math" panose="02040503050406030204" pitchFamily="18" charset="0"/>
                                  <a:ea typeface="Cambria" panose="02040503050406030204" pitchFamily="18" charset="0"/>
                                  <a:cs typeface="Times New Roman" panose="02020603050405020304" pitchFamily="18" charset="0"/>
                                </a:rPr>
                                <m:t>𝑆</m:t>
                              </m:r>
                            </m:den>
                          </m:f>
                        </m:sub>
                      </m:sSub>
                      <m:r>
                        <a:rPr lang="en-US" sz="1200" i="1">
                          <a:latin typeface="Cambria Math" panose="02040503050406030204" pitchFamily="18" charset="0"/>
                          <a:ea typeface="Cambria" panose="02040503050406030204" pitchFamily="18" charset="0"/>
                          <a:cs typeface="Times New Roman" panose="02020603050405020304" pitchFamily="18" charset="0"/>
                        </a:rPr>
                        <m:t>=</m:t>
                      </m:r>
                      <m:r>
                        <a:rPr lang="en-US" sz="1200" i="1">
                          <a:latin typeface="Cambria Math" panose="02040503050406030204" pitchFamily="18" charset="0"/>
                          <a:ea typeface="Cambria" panose="02040503050406030204" pitchFamily="18" charset="0"/>
                          <a:cs typeface="Times New Roman" panose="02020603050405020304" pitchFamily="18" charset="0"/>
                        </a:rPr>
                        <m:t>𝑚𝑜𝑙𝑠</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𝑜𝑓</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𝑝𝑟𝑜𝑑𝑢𝑐𝑡</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𝑓𝑜𝑟𝑚𝑒𝑑</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𝑝𝑒𝑟</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𝑚𝑜𝑙</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𝑠𝑢𝑏𝑠𝑡𝑟𝑎𝑡𝑒</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𝑐𝑜𝑛𝑠𝑢𝑚𝑒𝑑</m:t>
                      </m:r>
                    </m:oMath>
                  </m:oMathPara>
                </a14:m>
                <a:endParaRPr lang="fr-CH" sz="1200" dirty="0">
                  <a:latin typeface="Arial" panose="020B0604020202020204" pitchFamily="34"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𝑋</m:t>
                              </m:r>
                            </m:num>
                            <m:den>
                              <m:r>
                                <a:rPr lang="en-US" sz="1200" i="1">
                                  <a:latin typeface="Cambria Math" panose="02040503050406030204" pitchFamily="18" charset="0"/>
                                  <a:ea typeface="Cambria" panose="02040503050406030204" pitchFamily="18" charset="0"/>
                                  <a:cs typeface="Times New Roman" panose="02020603050405020304" pitchFamily="18" charset="0"/>
                                </a:rPr>
                                <m:t>𝑆</m:t>
                              </m:r>
                            </m:den>
                          </m:f>
                        </m:sub>
                      </m:sSub>
                      <m:r>
                        <a:rPr lang="en-US" sz="1200" i="1">
                          <a:latin typeface="Cambria Math" panose="02040503050406030204" pitchFamily="18" charset="0"/>
                          <a:ea typeface="Cambria" panose="02040503050406030204" pitchFamily="18" charset="0"/>
                          <a:cs typeface="Times New Roman" panose="02020603050405020304" pitchFamily="18" charset="0"/>
                        </a:rPr>
                        <m:t>=</m:t>
                      </m:r>
                      <m:r>
                        <a:rPr lang="en-US" sz="1200" i="1">
                          <a:latin typeface="Cambria Math" panose="02040503050406030204" pitchFamily="18" charset="0"/>
                          <a:ea typeface="Cambria" panose="02040503050406030204" pitchFamily="18" charset="0"/>
                          <a:cs typeface="Times New Roman" panose="02020603050405020304" pitchFamily="18" charset="0"/>
                        </a:rPr>
                        <m:t>𝑚𝑜𝑙𝑠</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𝑜𝑓</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𝑏𝑖𝑜𝑚𝑎𝑠𝑠</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𝑓𝑜𝑟𝑚𝑒𝑑</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𝑝𝑒𝑟</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𝑚𝑜𝑙</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𝑠𝑢𝑏𝑠𝑡𝑟𝑎𝑡𝑒</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𝑐𝑜𝑛𝑠𝑢𝑚𝑒𝑑</m:t>
                      </m:r>
                    </m:oMath>
                  </m:oMathPara>
                </a14:m>
                <a:endParaRPr lang="fr-CH" sz="1200" dirty="0">
                  <a:latin typeface="Arial" panose="020B0604020202020204" pitchFamily="34"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ea typeface="Cambria" panose="02040503050406030204" pitchFamily="18" charset="0"/>
                          <a:cs typeface="Times New Roman" panose="02020603050405020304" pitchFamily="18" charset="0"/>
                        </a:rPr>
                        <m:t>𝛾</m:t>
                      </m:r>
                      <m:r>
                        <a:rPr lang="en-US" sz="1200" i="1">
                          <a:latin typeface="Cambria Math" panose="02040503050406030204" pitchFamily="18" charset="0"/>
                          <a:ea typeface="Cambria" panose="02040503050406030204" pitchFamily="18" charset="0"/>
                          <a:cs typeface="Times New Roman" panose="02020603050405020304" pitchFamily="18" charset="0"/>
                        </a:rPr>
                        <m:t>=</m:t>
                      </m:r>
                      <m:r>
                        <a:rPr lang="en-US" sz="1200" i="1">
                          <a:latin typeface="Cambria Math" panose="02040503050406030204" pitchFamily="18" charset="0"/>
                          <a:ea typeface="Cambria" panose="02040503050406030204" pitchFamily="18" charset="0"/>
                          <a:cs typeface="Times New Roman" panose="02020603050405020304" pitchFamily="18" charset="0"/>
                        </a:rPr>
                        <m:t>𝑑𝑒𝑔𝑟𝑒𝑒</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𝑜𝑓</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𝑟𝑒𝑑𝑢𝑐𝑡𝑖𝑜𝑛</m:t>
                      </m:r>
                    </m:oMath>
                  </m:oMathPara>
                </a14:m>
                <a:endParaRPr lang="fr-CH" sz="1200" dirty="0">
                  <a:latin typeface="Arial" panose="020B0604020202020204" pitchFamily="34"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ea typeface="Cambria" panose="02040503050406030204" pitchFamily="18" charset="0"/>
                          <a:cs typeface="Times New Roman" panose="02020603050405020304" pitchFamily="18" charset="0"/>
                        </a:rPr>
                        <m:t>𝑤</m:t>
                      </m:r>
                      <m:r>
                        <a:rPr lang="en-US" sz="1200" i="1">
                          <a:latin typeface="Cambria Math" panose="02040503050406030204" pitchFamily="18" charset="0"/>
                          <a:ea typeface="Cambria" panose="02040503050406030204" pitchFamily="18" charset="0"/>
                          <a:cs typeface="Times New Roman" panose="02020603050405020304" pitchFamily="18" charset="0"/>
                        </a:rPr>
                        <m:t>=</m:t>
                      </m:r>
                      <m:r>
                        <a:rPr lang="en-US" sz="1200" i="1">
                          <a:latin typeface="Cambria Math" panose="02040503050406030204" pitchFamily="18" charset="0"/>
                          <a:ea typeface="Cambria" panose="02040503050406030204" pitchFamily="18" charset="0"/>
                          <a:cs typeface="Times New Roman" panose="02020603050405020304" pitchFamily="18" charset="0"/>
                        </a:rPr>
                        <m:t>𝑛𝑢𝑚𝑏𝑒𝑟</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𝑜𝑓</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𝑐𝑎𝑟𝑏𝑜𝑛</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𝑎𝑡𝑜𝑚𝑠</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𝑜𝑓</m:t>
                      </m:r>
                      <m:r>
                        <a:rPr lang="fr-CH" sz="1200" b="0" i="1" smtClean="0">
                          <a:latin typeface="Cambria Math" panose="02040503050406030204" pitchFamily="18" charset="0"/>
                          <a:ea typeface="Cambria" panose="02040503050406030204" pitchFamily="18" charset="0"/>
                          <a:cs typeface="Times New Roman" panose="02020603050405020304" pitchFamily="18" charset="0"/>
                        </a:rPr>
                        <m:t> </m:t>
                      </m:r>
                      <m:r>
                        <a:rPr lang="en-US" sz="1200" i="1">
                          <a:latin typeface="Cambria Math" panose="02040503050406030204" pitchFamily="18" charset="0"/>
                          <a:ea typeface="Cambria" panose="02040503050406030204" pitchFamily="18" charset="0"/>
                          <a:cs typeface="Times New Roman" panose="02020603050405020304" pitchFamily="18" charset="0"/>
                        </a:rPr>
                        <m:t>𝑠𝑢𝑏𝑠𝑡𝑟𝑎𝑡𝑒</m:t>
                      </m:r>
                    </m:oMath>
                  </m:oMathPara>
                </a14:m>
                <a:endParaRPr lang="fr-CH" sz="1200" dirty="0">
                  <a:latin typeface="Arial" panose="020B0604020202020204" pitchFamily="34"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𝑀𝑊</m:t>
                          </m:r>
                        </m:e>
                        <m:sub>
                          <m:r>
                            <m:rPr>
                              <m:lit/>
                              <m:nor/>
                            </m:rPr>
                            <a:rPr lang="en-US" sz="1200">
                              <a:latin typeface="Cambria Math" panose="02040503050406030204" pitchFamily="18" charset="0"/>
                              <a:ea typeface="Cambria" panose="02040503050406030204" pitchFamily="18" charset="0"/>
                              <a:cs typeface="Times New Roman" panose="02020603050405020304" pitchFamily="18" charset="0"/>
                            </a:rPr>
                            <m:t>biomass</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neglecting</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ash</m:t>
                          </m:r>
                        </m:sub>
                      </m:sSub>
                      <m:r>
                        <a:rPr lang="en-US" sz="1200" i="1">
                          <a:latin typeface="Cambria Math" panose="02040503050406030204" pitchFamily="18" charset="0"/>
                          <a:ea typeface="Cambria" panose="02040503050406030204" pitchFamily="18" charset="0"/>
                          <a:cs typeface="Times New Roman" panose="02020603050405020304" pitchFamily="18" charset="0"/>
                        </a:rPr>
                        <m:t>=1.84+12+0.55∙16+0.2∙14=25.44</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f>
                        <m:fPr>
                          <m:type m:val="lin"/>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𝑔</m:t>
                          </m:r>
                        </m:num>
                        <m:den>
                          <m:r>
                            <a:rPr lang="en-US" sz="1200" i="1">
                              <a:latin typeface="Cambria Math" panose="02040503050406030204" pitchFamily="18" charset="0"/>
                              <a:ea typeface="Cambria" panose="02040503050406030204" pitchFamily="18" charset="0"/>
                              <a:cs typeface="Times New Roman" panose="02020603050405020304" pitchFamily="18" charset="0"/>
                            </a:rPr>
                            <m:t>𝑚𝑜𝑙</m:t>
                          </m:r>
                        </m:den>
                      </m:f>
                    </m:oMath>
                  </m:oMathPara>
                </a14:m>
                <a:endParaRPr lang="fr-CH" sz="1200" dirty="0" smtClean="0">
                  <a:latin typeface="Arial" panose="020B0604020202020204" pitchFamily="34" charset="0"/>
                  <a:ea typeface="Cambria" panose="02040503050406030204" pitchFamily="18"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0" y="187009"/>
                <a:ext cx="5405253" cy="1838067"/>
              </a:xfrm>
              <a:prstGeom prst="rect">
                <a:avLst/>
              </a:prstGeom>
              <a:blipFill>
                <a:blip r:embed="rId3"/>
                <a:stretch>
                  <a:fillRect t="-13953" r="-1015" b="-19269"/>
                </a:stretch>
              </a:blipFill>
            </p:spPr>
            <p:txBody>
              <a:bodyPr/>
              <a:lstStyle/>
              <a:p>
                <a:r>
                  <a:rPr lang="fr-CH">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0" y="2100125"/>
                <a:ext cx="5471755" cy="634020"/>
              </a:xfrm>
              <a:prstGeom prst="rect">
                <a:avLst/>
              </a:prstGeom>
            </p:spPr>
            <p:txBody>
              <a:bodyPr wrap="square">
                <a:spAutoFit/>
              </a:bodyPr>
              <a:lstStyle/>
              <a:p>
                <a:pPr algn="just"/>
                <a:r>
                  <a:rPr lang="en-US" sz="1200" dirty="0">
                    <a:latin typeface="Arial" panose="020B0604020202020204" pitchFamily="34" charset="0"/>
                    <a:ea typeface="Cambria" panose="02040503050406030204" pitchFamily="18" charset="0"/>
                    <a:cs typeface="Times New Roman" panose="02020603050405020304" pitchFamily="18" charset="0"/>
                  </a:rPr>
                  <a:t>In order to take into account the 5% of ash the molecular weight is rescaled.</a:t>
                </a:r>
                <a:endParaRPr lang="fr-CH" sz="1200" dirty="0">
                  <a:latin typeface="Arial" panose="020B0604020202020204" pitchFamily="34"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fr-CH" sz="1200" i="1" smtClean="0">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𝑀𝑊</m:t>
                          </m:r>
                        </m:e>
                        <m:sub>
                          <m:r>
                            <m:rPr>
                              <m:lit/>
                              <m:nor/>
                            </m:rPr>
                            <a:rPr lang="en-US" sz="1200">
                              <a:solidFill>
                                <a:srgbClr val="FF0000"/>
                              </a:solidFill>
                              <a:latin typeface="Cambria Math" panose="02040503050406030204" pitchFamily="18" charset="0"/>
                              <a:ea typeface="Cambria" panose="02040503050406030204" pitchFamily="18" charset="0"/>
                              <a:cs typeface="Times New Roman" panose="02020603050405020304" pitchFamily="18" charset="0"/>
                            </a:rPr>
                            <m:t>biomass</m:t>
                          </m:r>
                          <m:r>
                            <m:rPr>
                              <m:lit/>
                              <m:nor/>
                            </m:rPr>
                            <a:rPr lang="en-US" sz="1200">
                              <a:solidFill>
                                <a:srgbClr val="FF0000"/>
                              </a:solidFill>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solidFill>
                                <a:srgbClr val="FF0000"/>
                              </a:solidFill>
                              <a:latin typeface="Cambria Math" panose="02040503050406030204" pitchFamily="18" charset="0"/>
                              <a:ea typeface="Cambria" panose="02040503050406030204" pitchFamily="18" charset="0"/>
                              <a:cs typeface="Times New Roman" panose="02020603050405020304" pitchFamily="18" charset="0"/>
                            </a:rPr>
                            <m:t>including</m:t>
                          </m:r>
                          <m:r>
                            <m:rPr>
                              <m:lit/>
                              <m:nor/>
                            </m:rPr>
                            <a:rPr lang="en-US" sz="1200">
                              <a:solidFill>
                                <a:srgbClr val="FF0000"/>
                              </a:solidFill>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solidFill>
                                <a:srgbClr val="FF0000"/>
                              </a:solidFill>
                              <a:latin typeface="Cambria Math" panose="02040503050406030204" pitchFamily="18" charset="0"/>
                              <a:ea typeface="Cambria" panose="02040503050406030204" pitchFamily="18" charset="0"/>
                              <a:cs typeface="Times New Roman" panose="02020603050405020304" pitchFamily="18" charset="0"/>
                            </a:rPr>
                            <m:t>ash</m:t>
                          </m:r>
                        </m:sub>
                      </m:s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m:t>
                      </m:r>
                      <m:f>
                        <m:f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25.44</m:t>
                          </m:r>
                          <m:r>
                            <m:rPr>
                              <m:lit/>
                              <m:nor/>
                            </m:rPr>
                            <a:rPr lang="en-US" sz="1200">
                              <a:solidFill>
                                <a:srgbClr val="FF0000"/>
                              </a:solidFill>
                              <a:latin typeface="Cambria Math" panose="02040503050406030204" pitchFamily="18" charset="0"/>
                              <a:ea typeface="Cambria" panose="02040503050406030204" pitchFamily="18" charset="0"/>
                              <a:cs typeface="Times New Roman" panose="02020603050405020304" pitchFamily="18" charset="0"/>
                            </a:rPr>
                            <m:t> </m:t>
                          </m:r>
                          <m:f>
                            <m:fPr>
                              <m:type m:val="lin"/>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𝑔</m:t>
                              </m:r>
                            </m:num>
                            <m:den>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𝑚𝑜𝑙</m:t>
                              </m:r>
                            </m:den>
                          </m:f>
                        </m:num>
                        <m:den>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0.95</m:t>
                          </m:r>
                        </m:den>
                      </m:f>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=26.78</m:t>
                      </m:r>
                      <m:r>
                        <m:rPr>
                          <m:lit/>
                          <m:nor/>
                        </m:rPr>
                        <a:rPr lang="en-US" sz="1200">
                          <a:solidFill>
                            <a:srgbClr val="FF0000"/>
                          </a:solidFill>
                          <a:latin typeface="Cambria Math" panose="02040503050406030204" pitchFamily="18" charset="0"/>
                          <a:ea typeface="Cambria" panose="02040503050406030204" pitchFamily="18" charset="0"/>
                          <a:cs typeface="Times New Roman" panose="02020603050405020304" pitchFamily="18" charset="0"/>
                        </a:rPr>
                        <m:t> </m:t>
                      </m:r>
                      <m:f>
                        <m:fPr>
                          <m:type m:val="lin"/>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𝑔</m:t>
                          </m:r>
                        </m:num>
                        <m:den>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𝑚𝑜𝑙</m:t>
                          </m:r>
                        </m:den>
                      </m:f>
                    </m:oMath>
                  </m:oMathPara>
                </a14:m>
                <a:endParaRPr lang="fr-CH" sz="1200" dirty="0">
                  <a:latin typeface="Arial" panose="020B0604020202020204" pitchFamily="34" charset="0"/>
                  <a:ea typeface="Cambria" panose="020405030504060302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0" y="2100125"/>
                <a:ext cx="5471755" cy="634020"/>
              </a:xfrm>
              <a:prstGeom prst="rect">
                <a:avLst/>
              </a:prstGeom>
              <a:blipFill>
                <a:blip r:embed="rId4"/>
                <a:stretch>
                  <a:fillRect t="-13462" b="-53846"/>
                </a:stretch>
              </a:blipFill>
            </p:spPr>
            <p:txBody>
              <a:bodyPr/>
              <a:lstStyle/>
              <a:p>
                <a:r>
                  <a:rPr lang="fr-CH">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0" y="2809194"/>
                <a:ext cx="6096000" cy="2543773"/>
              </a:xfrm>
              <a:prstGeom prst="rect">
                <a:avLst/>
              </a:prstGeom>
            </p:spPr>
            <p:txBody>
              <a:bodyPr>
                <a:spAutoFit/>
              </a:bodyPr>
              <a:lstStyle/>
              <a:p>
                <a:pPr algn="just"/>
                <a14:m>
                  <m:oMathPara xmlns:m="http://schemas.openxmlformats.org/officeDocument/2006/math">
                    <m:oMathParaPr>
                      <m:jc m:val="centerGroup"/>
                    </m:oMathParaPr>
                    <m:oMath xmlns:m="http://schemas.openxmlformats.org/officeDocument/2006/math">
                      <m:sSub>
                        <m:sSubPr>
                          <m:ctrlPr>
                            <a:rPr lang="fr-CH" sz="1200" i="1" smtClean="0">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𝛾</m:t>
                          </m:r>
                        </m:e>
                        <m: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𝑔𝑙𝑢𝑐𝑜𝑠𝑒</m:t>
                          </m:r>
                        </m:sub>
                      </m:s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𝛾</m:t>
                          </m:r>
                        </m:e>
                        <m: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𝑠</m:t>
                          </m:r>
                        </m:sub>
                      </m:s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=4+2−2=4</m:t>
                      </m:r>
                    </m:oMath>
                  </m:oMathPara>
                </a14:m>
                <a:endParaRPr lang="fr-CH" sz="1200" dirty="0">
                  <a:solidFill>
                    <a:srgbClr val="FF0000"/>
                  </a:solidFill>
                  <a:latin typeface="Arial" panose="020B0604020202020204" pitchFamily="34"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𝛾</m:t>
                          </m:r>
                        </m:e>
                        <m: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𝑏𝑖𝑜𝑚𝑎𝑠𝑠</m:t>
                          </m:r>
                        </m:sub>
                      </m:s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m:t>
                      </m:r>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𝛾</m:t>
                          </m:r>
                        </m:e>
                        <m: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𝑋</m:t>
                          </m:r>
                        </m:sub>
                      </m:s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=4+1.84−2∙0.55−3∙0.2=4.14</m:t>
                      </m:r>
                    </m:oMath>
                  </m:oMathPara>
                </a14:m>
                <a:endParaRPr lang="fr-CH" sz="1200" dirty="0">
                  <a:solidFill>
                    <a:srgbClr val="FF0000"/>
                  </a:solidFill>
                  <a:latin typeface="Arial" panose="020B0604020202020204" pitchFamily="34" charset="0"/>
                  <a:ea typeface="Cambria" panose="02040503050406030204" pitchFamily="18" charset="0"/>
                  <a:cs typeface="Times New Roman" panose="02020603050405020304" pitchFamily="18" charset="0"/>
                </a:endParaRPr>
              </a:p>
              <a:p>
                <a:pPr algn="just"/>
                <a:r>
                  <a:rPr lang="en-US" sz="1200" dirty="0">
                    <a:latin typeface="Arial" panose="020B0604020202020204" pitchFamily="34" charset="0"/>
                    <a:ea typeface="Cambria" panose="02040503050406030204" pitchFamily="18" charset="0"/>
                    <a:cs typeface="Times New Roman" panose="02020603050405020304" pitchFamily="18" charset="0"/>
                  </a:rPr>
                  <a:t>The units of </a:t>
                </a:r>
                <a14:m>
                  <m:oMath xmlns:m="http://schemas.openxmlformats.org/officeDocument/2006/math">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𝑋</m:t>
                            </m:r>
                          </m:num>
                          <m:den>
                            <m:r>
                              <a:rPr lang="en-US" sz="1200" i="1">
                                <a:latin typeface="Cambria Math" panose="02040503050406030204" pitchFamily="18" charset="0"/>
                                <a:ea typeface="Cambria" panose="02040503050406030204" pitchFamily="18" charset="0"/>
                                <a:cs typeface="Times New Roman" panose="02020603050405020304" pitchFamily="18" charset="0"/>
                              </a:rPr>
                              <m:t>𝑆</m:t>
                            </m:r>
                          </m:den>
                        </m:f>
                      </m:sub>
                    </m:sSub>
                    <m:r>
                      <a:rPr lang="en-US" sz="1200" i="1">
                        <a:latin typeface="Cambria Math" panose="02040503050406030204" pitchFamily="18" charset="0"/>
                        <a:ea typeface="Cambria" panose="02040503050406030204" pitchFamily="18" charset="0"/>
                        <a:cs typeface="Times New Roman" panose="02020603050405020304" pitchFamily="18" charset="0"/>
                      </a:rPr>
                      <m:t>=0.5</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g</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g</m:t>
                    </m:r>
                  </m:oMath>
                </a14:m>
                <a:r>
                  <a:rPr lang="en-US" sz="1200" dirty="0">
                    <a:latin typeface="Arial" panose="020B0604020202020204" pitchFamily="34" charset="0"/>
                    <a:ea typeface="Cambria" panose="02040503050406030204" pitchFamily="18" charset="0"/>
                    <a:cs typeface="Times New Roman" panose="02020603050405020304" pitchFamily="18" charset="0"/>
                  </a:rPr>
                  <a:t> need to be converted:</a:t>
                </a:r>
                <a:endParaRPr lang="fr-CH" sz="1200" dirty="0">
                  <a:latin typeface="Arial" panose="020B0604020202020204" pitchFamily="34"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fr-CH" sz="1200" i="1" smtClean="0">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𝑌</m:t>
                          </m:r>
                        </m:e>
                        <m:sub>
                          <m:f>
                            <m:fPr>
                              <m:type m:val="lin"/>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𝑋</m:t>
                              </m:r>
                            </m:num>
                            <m:den>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𝑆</m:t>
                              </m:r>
                            </m:den>
                          </m:f>
                        </m:sub>
                      </m:s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m:t>
                      </m:r>
                      <m:f>
                        <m:f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0.5∙</m:t>
                          </m:r>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𝑔</m:t>
                              </m:r>
                            </m:e>
                            <m: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𝑏𝑖𝑜𝑚𝑎𝑠𝑠</m:t>
                              </m:r>
                            </m:sub>
                          </m:sSub>
                        </m:num>
                        <m:den>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𝑔</m:t>
                              </m:r>
                            </m:e>
                            <m: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𝑠𝑢𝑏𝑠𝑡𝑟𝑎𝑡𝑒</m:t>
                              </m:r>
                            </m:sub>
                          </m:sSub>
                        </m:den>
                      </m:f>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m:t>
                      </m:r>
                      <m:f>
                        <m:f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0.5∙180</m:t>
                          </m:r>
                          <m:r>
                            <m:rPr>
                              <m:lit/>
                              <m:nor/>
                            </m:rPr>
                            <a:rPr lang="en-US" sz="1200">
                              <a:solidFill>
                                <a:srgbClr val="FF0000"/>
                              </a:solidFill>
                              <a:latin typeface="Cambria Math" panose="02040503050406030204" pitchFamily="18" charset="0"/>
                              <a:ea typeface="Cambria" panose="02040503050406030204" pitchFamily="18" charset="0"/>
                              <a:cs typeface="Times New Roman" panose="02020603050405020304" pitchFamily="18" charset="0"/>
                            </a:rPr>
                            <m:t> </m:t>
                          </m:r>
                          <m:f>
                            <m:f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𝑔</m:t>
                              </m:r>
                            </m:num>
                            <m:den>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𝑚𝑜𝑙</m:t>
                              </m:r>
                            </m:den>
                          </m:f>
                        </m:num>
                        <m:den>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26.</m:t>
                          </m:r>
                          <m:r>
                            <a:rPr lang="fr-CH" sz="1200" b="0" i="1" smtClean="0">
                              <a:solidFill>
                                <a:srgbClr val="FF0000"/>
                              </a:solidFill>
                              <a:latin typeface="Cambria Math" panose="02040503050406030204" pitchFamily="18" charset="0"/>
                              <a:ea typeface="Cambria" panose="02040503050406030204" pitchFamily="18" charset="0"/>
                              <a:cs typeface="Times New Roman" panose="02020603050405020304" pitchFamily="18" charset="0"/>
                            </a:rPr>
                            <m:t>7</m:t>
                          </m:r>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8</m:t>
                          </m:r>
                          <m:r>
                            <m:rPr>
                              <m:lit/>
                              <m:nor/>
                            </m:rPr>
                            <a:rPr lang="en-US" sz="1200">
                              <a:solidFill>
                                <a:srgbClr val="FF0000"/>
                              </a:solidFill>
                              <a:latin typeface="Cambria Math" panose="02040503050406030204" pitchFamily="18" charset="0"/>
                              <a:ea typeface="Cambria" panose="02040503050406030204" pitchFamily="18" charset="0"/>
                              <a:cs typeface="Times New Roman" panose="02020603050405020304" pitchFamily="18" charset="0"/>
                            </a:rPr>
                            <m:t> </m:t>
                          </m:r>
                          <m:f>
                            <m:f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𝑔</m:t>
                              </m:r>
                            </m:num>
                            <m:den>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𝑚𝑜𝑙</m:t>
                              </m:r>
                            </m:den>
                          </m:f>
                        </m:den>
                      </m:f>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=3.3</m:t>
                      </m:r>
                      <m:r>
                        <m:rPr>
                          <m:lit/>
                          <m:nor/>
                        </m:rPr>
                        <a:rPr lang="fr-CH" sz="1200" b="0" i="0" smtClean="0">
                          <a:solidFill>
                            <a:srgbClr val="FF0000"/>
                          </a:solidFill>
                          <a:latin typeface="Cambria Math" panose="02040503050406030204" pitchFamily="18" charset="0"/>
                          <a:ea typeface="Cambria" panose="02040503050406030204" pitchFamily="18" charset="0"/>
                          <a:cs typeface="Times New Roman" panose="02020603050405020304" pitchFamily="18" charset="0"/>
                        </a:rPr>
                        <m:t>6</m:t>
                      </m:r>
                      <m:r>
                        <m:rPr>
                          <m:lit/>
                          <m:nor/>
                        </m:rPr>
                        <a:rPr lang="en-US" sz="1200">
                          <a:solidFill>
                            <a:srgbClr val="FF0000"/>
                          </a:solidFill>
                          <a:latin typeface="Cambria Math" panose="02040503050406030204" pitchFamily="18" charset="0"/>
                          <a:ea typeface="Cambria" panose="02040503050406030204" pitchFamily="18" charset="0"/>
                          <a:cs typeface="Times New Roman" panose="02020603050405020304" pitchFamily="18" charset="0"/>
                        </a:rPr>
                        <m:t> </m:t>
                      </m:r>
                      <m:f>
                        <m:f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fPr>
                        <m:num>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𝑚𝑜𝑙</m:t>
                              </m:r>
                            </m:e>
                            <m: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𝑏𝑖𝑜𝑚𝑎𝑠𝑠</m:t>
                              </m:r>
                            </m:sub>
                          </m:sSub>
                        </m:num>
                        <m:den>
                          <m:sSub>
                            <m:sSubPr>
                              <m:ctrlPr>
                                <a:rPr lang="fr-CH"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ctrlPr>
                            </m:sSubPr>
                            <m:e>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𝑚𝑜𝑙</m:t>
                              </m:r>
                            </m:e>
                            <m:sub>
                              <m:r>
                                <a:rPr lang="en-US" sz="1200" i="1">
                                  <a:solidFill>
                                    <a:srgbClr val="FF0000"/>
                                  </a:solidFill>
                                  <a:latin typeface="Cambria Math" panose="02040503050406030204" pitchFamily="18" charset="0"/>
                                  <a:ea typeface="Cambria" panose="02040503050406030204" pitchFamily="18" charset="0"/>
                                  <a:cs typeface="Times New Roman" panose="02020603050405020304" pitchFamily="18" charset="0"/>
                                </a:rPr>
                                <m:t>𝑠𝑢𝑏𝑠𝑡𝑟𝑎𝑡𝑒</m:t>
                              </m:r>
                            </m:sub>
                          </m:sSub>
                        </m:den>
                      </m:f>
                    </m:oMath>
                  </m:oMathPara>
                </a14:m>
                <a:endParaRPr lang="fr-CH" sz="1200" dirty="0">
                  <a:latin typeface="Arial" panose="020B0604020202020204" pitchFamily="34" charset="0"/>
                  <a:ea typeface="Cambria" panose="02040503050406030204" pitchFamily="18" charset="0"/>
                  <a:cs typeface="Times New Roman" panose="02020603050405020304" pitchFamily="18" charset="0"/>
                </a:endParaRPr>
              </a:p>
              <a:p>
                <a:pPr algn="just"/>
                <a:r>
                  <a:rPr lang="en-US" sz="1200" dirty="0">
                    <a:latin typeface="Arial" panose="020B0604020202020204" pitchFamily="34" charset="0"/>
                    <a:ea typeface="Cambria" panose="02040503050406030204" pitchFamily="18" charset="0"/>
                    <a:cs typeface="Times New Roman" panose="02020603050405020304" pitchFamily="18" charset="0"/>
                  </a:rPr>
                  <a:t>No product is formed </a:t>
                </a:r>
                <a14:m>
                  <m:oMath xmlns:m="http://schemas.openxmlformats.org/officeDocument/2006/math">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𝑃</m:t>
                            </m:r>
                          </m:num>
                          <m:den>
                            <m:r>
                              <a:rPr lang="en-US" sz="1200" i="1">
                                <a:latin typeface="Cambria Math" panose="02040503050406030204" pitchFamily="18" charset="0"/>
                                <a:ea typeface="Cambria" panose="02040503050406030204" pitchFamily="18" charset="0"/>
                                <a:cs typeface="Times New Roman" panose="02020603050405020304" pitchFamily="18" charset="0"/>
                              </a:rPr>
                              <m:t>𝑆</m:t>
                            </m:r>
                          </m:den>
                        </m:f>
                      </m:sub>
                    </m:sSub>
                    <m:r>
                      <a:rPr lang="en-US" sz="1200" i="1">
                        <a:latin typeface="Cambria Math" panose="02040503050406030204" pitchFamily="18" charset="0"/>
                        <a:ea typeface="Cambria" panose="02040503050406030204" pitchFamily="18" charset="0"/>
                        <a:cs typeface="Times New Roman" panose="02020603050405020304" pitchFamily="18" charset="0"/>
                      </a:rPr>
                      <m:t>=0</m:t>
                    </m:r>
                  </m:oMath>
                </a14:m>
                <a:r>
                  <a:rPr lang="en-US" sz="1200" dirty="0">
                    <a:latin typeface="Arial" panose="020B0604020202020204" pitchFamily="34" charset="0"/>
                    <a:ea typeface="Cambria" panose="02040503050406030204" pitchFamily="18" charset="0"/>
                    <a:cs typeface="Times New Roman" panose="02020603050405020304" pitchFamily="18" charset="0"/>
                  </a:rPr>
                  <a:t> and without growth also no biomass is formed </a:t>
                </a:r>
                <a14:m>
                  <m:oMath xmlns:m="http://schemas.openxmlformats.org/officeDocument/2006/math">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𝑋</m:t>
                            </m:r>
                          </m:num>
                          <m:den>
                            <m:r>
                              <a:rPr lang="en-US" sz="1200" i="1">
                                <a:latin typeface="Cambria Math" panose="02040503050406030204" pitchFamily="18" charset="0"/>
                                <a:ea typeface="Cambria" panose="02040503050406030204" pitchFamily="18" charset="0"/>
                                <a:cs typeface="Times New Roman" panose="02020603050405020304" pitchFamily="18" charset="0"/>
                              </a:rPr>
                              <m:t>𝑆</m:t>
                            </m:r>
                          </m:den>
                        </m:f>
                      </m:sub>
                    </m:sSub>
                    <m:r>
                      <a:rPr lang="en-US" sz="1200" i="1">
                        <a:latin typeface="Cambria Math" panose="02040503050406030204" pitchFamily="18" charset="0"/>
                        <a:ea typeface="Cambria" panose="02040503050406030204" pitchFamily="18" charset="0"/>
                        <a:cs typeface="Times New Roman" panose="02020603050405020304" pitchFamily="18" charset="0"/>
                      </a:rPr>
                      <m:t>=0</m:t>
                    </m:r>
                  </m:oMath>
                </a14:m>
                <a:r>
                  <a:rPr lang="en-US" sz="1200" dirty="0">
                    <a:latin typeface="Arial" panose="020B0604020202020204" pitchFamily="34" charset="0"/>
                    <a:ea typeface="Cambria" panose="02040503050406030204" pitchFamily="18" charset="0"/>
                    <a:cs typeface="Times New Roman" panose="02020603050405020304" pitchFamily="18" charset="0"/>
                  </a:rPr>
                  <a:t>.</a:t>
                </a:r>
                <a:endParaRPr lang="fr-CH" sz="1200" dirty="0">
                  <a:latin typeface="Arial" panose="020B0604020202020204" pitchFamily="34"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𝑂</m:t>
                              </m:r>
                            </m:num>
                            <m:den>
                              <m:r>
                                <a:rPr lang="en-US" sz="1200" i="1">
                                  <a:latin typeface="Cambria Math" panose="02040503050406030204" pitchFamily="18" charset="0"/>
                                  <a:ea typeface="Cambria" panose="02040503050406030204" pitchFamily="18" charset="0"/>
                                  <a:cs typeface="Times New Roman" panose="02020603050405020304" pitchFamily="18" charset="0"/>
                                </a:rPr>
                                <m:t>𝑆</m:t>
                              </m:r>
                            </m:den>
                          </m:f>
                        </m:sub>
                      </m:sSub>
                      <m:r>
                        <a:rPr lang="en-US" sz="1200" i="1">
                          <a:latin typeface="Cambria Math" panose="02040503050406030204" pitchFamily="18" charset="0"/>
                          <a:ea typeface="Cambria" panose="02040503050406030204" pitchFamily="18" charset="0"/>
                          <a:cs typeface="Times New Roman" panose="02020603050405020304" pitchFamily="18" charset="0"/>
                        </a:rPr>
                        <m:t>=</m:t>
                      </m:r>
                      <m:f>
                        <m:fPr>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1</m:t>
                          </m:r>
                        </m:num>
                        <m:den>
                          <m:r>
                            <a:rPr lang="en-US" sz="1200" i="1">
                              <a:latin typeface="Cambria Math" panose="02040503050406030204" pitchFamily="18" charset="0"/>
                              <a:ea typeface="Cambria" panose="02040503050406030204" pitchFamily="18" charset="0"/>
                              <a:cs typeface="Times New Roman" panose="02020603050405020304" pitchFamily="18" charset="0"/>
                            </a:rPr>
                            <m:t>4</m:t>
                          </m:r>
                        </m:den>
                      </m:f>
                      <m:d>
                        <m:dPr>
                          <m:ctrlPr>
                            <a:rPr lang="fr-CH" sz="1200" i="1">
                              <a:latin typeface="Cambria Math" panose="02040503050406030204" pitchFamily="18" charset="0"/>
                              <a:ea typeface="Cambria" panose="02040503050406030204" pitchFamily="18" charset="0"/>
                              <a:cs typeface="Times New Roman" panose="02020603050405020304" pitchFamily="18" charset="0"/>
                            </a:rPr>
                          </m:ctrlPr>
                        </m:dPr>
                        <m:e>
                          <m:r>
                            <a:rPr lang="en-US" sz="1200" i="1">
                              <a:latin typeface="Cambria Math" panose="02040503050406030204" pitchFamily="18" charset="0"/>
                              <a:ea typeface="Cambria" panose="02040503050406030204" pitchFamily="18" charset="0"/>
                              <a:cs typeface="Times New Roman" panose="02020603050405020304" pitchFamily="18" charset="0"/>
                            </a:rPr>
                            <m:t>𝑤</m:t>
                          </m:r>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𝛾</m:t>
                              </m:r>
                            </m:e>
                            <m:sub>
                              <m:r>
                                <a:rPr lang="en-US" sz="1200" i="1">
                                  <a:latin typeface="Cambria Math" panose="02040503050406030204" pitchFamily="18" charset="0"/>
                                  <a:ea typeface="Cambria" panose="02040503050406030204" pitchFamily="18" charset="0"/>
                                  <a:cs typeface="Times New Roman" panose="02020603050405020304" pitchFamily="18" charset="0"/>
                                </a:rPr>
                                <m:t>𝑠</m:t>
                              </m:r>
                            </m:sub>
                          </m:sSub>
                          <m:r>
                            <a:rPr lang="en-US" sz="1200" i="1">
                              <a:latin typeface="Cambria Math" panose="02040503050406030204" pitchFamily="18" charset="0"/>
                              <a:ea typeface="Cambria" panose="02040503050406030204" pitchFamily="18" charset="0"/>
                              <a:cs typeface="Times New Roman" panose="02020603050405020304" pitchFamily="18" charset="0"/>
                            </a:rPr>
                            <m:t>−</m:t>
                          </m:r>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𝑋</m:t>
                                  </m:r>
                                </m:num>
                                <m:den>
                                  <m:r>
                                    <a:rPr lang="en-US" sz="1200" i="1">
                                      <a:latin typeface="Cambria Math" panose="02040503050406030204" pitchFamily="18" charset="0"/>
                                      <a:ea typeface="Cambria" panose="02040503050406030204" pitchFamily="18" charset="0"/>
                                      <a:cs typeface="Times New Roman" panose="02020603050405020304" pitchFamily="18" charset="0"/>
                                    </a:rPr>
                                    <m:t>𝑆</m:t>
                                  </m:r>
                                </m:den>
                              </m:f>
                            </m:sub>
                          </m:sSub>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𝛾</m:t>
                              </m:r>
                            </m:e>
                            <m:sub>
                              <m:r>
                                <a:rPr lang="en-US" sz="1200" i="1">
                                  <a:latin typeface="Cambria Math" panose="02040503050406030204" pitchFamily="18" charset="0"/>
                                  <a:ea typeface="Cambria" panose="02040503050406030204" pitchFamily="18" charset="0"/>
                                  <a:cs typeface="Times New Roman" panose="02020603050405020304" pitchFamily="18" charset="0"/>
                                </a:rPr>
                                <m:t>𝑋</m:t>
                              </m:r>
                            </m:sub>
                          </m:sSub>
                          <m:r>
                            <a:rPr lang="en-US" sz="1200" i="1">
                              <a:latin typeface="Cambria Math" panose="02040503050406030204" pitchFamily="18" charset="0"/>
                              <a:ea typeface="Cambria" panose="02040503050406030204" pitchFamily="18" charset="0"/>
                              <a:cs typeface="Times New Roman" panose="02020603050405020304" pitchFamily="18" charset="0"/>
                            </a:rPr>
                            <m:t>−</m:t>
                          </m:r>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𝑃</m:t>
                                  </m:r>
                                </m:num>
                                <m:den>
                                  <m:r>
                                    <a:rPr lang="en-US" sz="1200" i="1">
                                      <a:latin typeface="Cambria Math" panose="02040503050406030204" pitchFamily="18" charset="0"/>
                                      <a:ea typeface="Cambria" panose="02040503050406030204" pitchFamily="18" charset="0"/>
                                      <a:cs typeface="Times New Roman" panose="02020603050405020304" pitchFamily="18" charset="0"/>
                                    </a:rPr>
                                    <m:t>𝑆</m:t>
                                  </m:r>
                                </m:den>
                              </m:f>
                            </m:sub>
                          </m:sSub>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𝛾</m:t>
                              </m:r>
                            </m:e>
                            <m:sub>
                              <m:r>
                                <a:rPr lang="en-US" sz="1200" i="1">
                                  <a:latin typeface="Cambria Math" panose="02040503050406030204" pitchFamily="18" charset="0"/>
                                  <a:ea typeface="Cambria" panose="02040503050406030204" pitchFamily="18" charset="0"/>
                                  <a:cs typeface="Times New Roman" panose="02020603050405020304" pitchFamily="18" charset="0"/>
                                </a:rPr>
                                <m:t>𝑝</m:t>
                              </m:r>
                            </m:sub>
                          </m:sSub>
                        </m:e>
                      </m:d>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𝑂</m:t>
                              </m:r>
                            </m:num>
                            <m:den>
                              <m:r>
                                <a:rPr lang="en-US" sz="1200" i="1">
                                  <a:latin typeface="Cambria Math" panose="02040503050406030204" pitchFamily="18" charset="0"/>
                                  <a:ea typeface="Cambria" panose="02040503050406030204" pitchFamily="18" charset="0"/>
                                  <a:cs typeface="Times New Roman" panose="02020603050405020304" pitchFamily="18" charset="0"/>
                                </a:rPr>
                                <m:t>𝑆</m:t>
                              </m:r>
                            </m:den>
                          </m:f>
                          <m:r>
                            <m:rPr>
                              <m:lit/>
                              <m:nor/>
                            </m:rPr>
                            <a:rPr lang="en-US" sz="1200">
                              <a:latin typeface="Cambria Math" panose="02040503050406030204" pitchFamily="18" charset="0"/>
                              <a:ea typeface="Cambria" panose="02040503050406030204" pitchFamily="18" charset="0"/>
                              <a:cs typeface="Times New Roman" panose="02020603050405020304" pitchFamily="18" charset="0"/>
                            </a:rPr>
                            <m:t>growth</m:t>
                          </m:r>
                        </m:sub>
                      </m:sSub>
                      <m:r>
                        <a:rPr lang="en-US" sz="1200" i="1">
                          <a:latin typeface="Cambria Math" panose="02040503050406030204" pitchFamily="18" charset="0"/>
                          <a:ea typeface="Cambria" panose="02040503050406030204" pitchFamily="18" charset="0"/>
                          <a:cs typeface="Times New Roman" panose="02020603050405020304" pitchFamily="18" charset="0"/>
                        </a:rPr>
                        <m:t>=</m:t>
                      </m:r>
                      <m:f>
                        <m:fPr>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1</m:t>
                          </m:r>
                        </m:num>
                        <m:den>
                          <m:r>
                            <a:rPr lang="en-US" sz="1200" i="1">
                              <a:latin typeface="Cambria Math" panose="02040503050406030204" pitchFamily="18" charset="0"/>
                              <a:ea typeface="Cambria" panose="02040503050406030204" pitchFamily="18" charset="0"/>
                              <a:cs typeface="Times New Roman" panose="02020603050405020304" pitchFamily="18" charset="0"/>
                            </a:rPr>
                            <m:t>4</m:t>
                          </m:r>
                        </m:den>
                      </m:f>
                      <m:d>
                        <m:dPr>
                          <m:ctrlPr>
                            <a:rPr lang="fr-CH" sz="1200" i="1">
                              <a:latin typeface="Cambria Math" panose="02040503050406030204" pitchFamily="18" charset="0"/>
                              <a:ea typeface="Cambria" panose="02040503050406030204" pitchFamily="18" charset="0"/>
                              <a:cs typeface="Times New Roman" panose="02020603050405020304" pitchFamily="18" charset="0"/>
                            </a:rPr>
                          </m:ctrlPr>
                        </m:dPr>
                        <m:e>
                          <m:r>
                            <a:rPr lang="en-US" sz="1200" i="1">
                              <a:latin typeface="Cambria Math" panose="02040503050406030204" pitchFamily="18" charset="0"/>
                              <a:ea typeface="Cambria" panose="02040503050406030204" pitchFamily="18" charset="0"/>
                              <a:cs typeface="Times New Roman" panose="02020603050405020304" pitchFamily="18" charset="0"/>
                            </a:rPr>
                            <m:t>4∙6−3.3</m:t>
                          </m:r>
                          <m:r>
                            <a:rPr lang="fr-CH" sz="1200" b="0" i="1" smtClean="0">
                              <a:latin typeface="Cambria Math" panose="02040503050406030204" pitchFamily="18" charset="0"/>
                              <a:ea typeface="Cambria" panose="02040503050406030204" pitchFamily="18" charset="0"/>
                              <a:cs typeface="Times New Roman" panose="02020603050405020304" pitchFamily="18" charset="0"/>
                            </a:rPr>
                            <m:t>6</m:t>
                          </m:r>
                          <m:r>
                            <a:rPr lang="en-US" sz="1200" i="1">
                              <a:latin typeface="Cambria Math" panose="02040503050406030204" pitchFamily="18" charset="0"/>
                              <a:ea typeface="Cambria" panose="02040503050406030204" pitchFamily="18" charset="0"/>
                              <a:cs typeface="Times New Roman" panose="02020603050405020304" pitchFamily="18" charset="0"/>
                            </a:rPr>
                            <m:t>∙4.14</m:t>
                          </m:r>
                        </m:e>
                      </m:d>
                      <m:r>
                        <a:rPr lang="en-US" sz="1200" i="1">
                          <a:latin typeface="Cambria Math" panose="02040503050406030204" pitchFamily="18" charset="0"/>
                          <a:ea typeface="Cambria" panose="02040503050406030204" pitchFamily="18" charset="0"/>
                          <a:cs typeface="Times New Roman" panose="02020603050405020304" pitchFamily="18" charset="0"/>
                        </a:rPr>
                        <m:t>=2.</m:t>
                      </m:r>
                      <m:r>
                        <m:rPr>
                          <m:lit/>
                          <m:nor/>
                        </m:rPr>
                        <a:rPr lang="fr-CH" sz="1200" b="0" i="0" smtClean="0">
                          <a:latin typeface="Cambria Math" panose="02040503050406030204" pitchFamily="18" charset="0"/>
                          <a:ea typeface="Cambria" panose="02040503050406030204" pitchFamily="18" charset="0"/>
                          <a:cs typeface="Times New Roman" panose="02020603050405020304" pitchFamily="18" charset="0"/>
                        </a:rPr>
                        <m:t>52</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mols</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of</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oxygen</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per</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mol</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of</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substrate</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in</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the</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growth</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phase</m:t>
                      </m:r>
                    </m:oMath>
                  </m:oMathPara>
                </a14:m>
                <a:endParaRPr lang="fr-CH" sz="1200" dirty="0">
                  <a:latin typeface="Arial" panose="020B0604020202020204" pitchFamily="34" charset="0"/>
                  <a:ea typeface="Cambria" panose="020405030504060302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fr-CH" sz="1200" i="1">
                              <a:latin typeface="Cambria Math" panose="02040503050406030204" pitchFamily="18" charset="0"/>
                              <a:ea typeface="Cambria" panose="02040503050406030204" pitchFamily="18" charset="0"/>
                              <a:cs typeface="Times New Roman" panose="02020603050405020304" pitchFamily="18" charset="0"/>
                            </a:rPr>
                          </m:ctrlPr>
                        </m:sSubPr>
                        <m:e>
                          <m:r>
                            <a:rPr lang="en-US" sz="1200" i="1">
                              <a:latin typeface="Cambria Math" panose="02040503050406030204" pitchFamily="18" charset="0"/>
                              <a:ea typeface="Cambria" panose="02040503050406030204" pitchFamily="18" charset="0"/>
                              <a:cs typeface="Times New Roman" panose="02020603050405020304" pitchFamily="18" charset="0"/>
                            </a:rPr>
                            <m:t>𝑌</m:t>
                          </m:r>
                        </m:e>
                        <m:sub>
                          <m:f>
                            <m:fPr>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𝑂</m:t>
                              </m:r>
                            </m:num>
                            <m:den>
                              <m:r>
                                <a:rPr lang="en-US" sz="1200" i="1">
                                  <a:latin typeface="Cambria Math" panose="02040503050406030204" pitchFamily="18" charset="0"/>
                                  <a:ea typeface="Cambria" panose="02040503050406030204" pitchFamily="18" charset="0"/>
                                  <a:cs typeface="Times New Roman" panose="02020603050405020304" pitchFamily="18" charset="0"/>
                                </a:rPr>
                                <m:t>𝑆</m:t>
                              </m:r>
                            </m:den>
                          </m:f>
                          <m:r>
                            <m:rPr>
                              <m:lit/>
                              <m:nor/>
                            </m:rPr>
                            <a:rPr lang="en-US" sz="1200">
                              <a:latin typeface="Cambria Math" panose="02040503050406030204" pitchFamily="18" charset="0"/>
                              <a:ea typeface="Cambria" panose="02040503050406030204" pitchFamily="18" charset="0"/>
                              <a:cs typeface="Times New Roman" panose="02020603050405020304" pitchFamily="18" charset="0"/>
                            </a:rPr>
                            <m:t>static</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sub>
                      </m:sSub>
                      <m:r>
                        <a:rPr lang="en-US" sz="1200" i="1">
                          <a:latin typeface="Cambria Math" panose="02040503050406030204" pitchFamily="18" charset="0"/>
                          <a:ea typeface="Cambria" panose="02040503050406030204" pitchFamily="18" charset="0"/>
                          <a:cs typeface="Times New Roman" panose="02020603050405020304" pitchFamily="18" charset="0"/>
                        </a:rPr>
                        <m:t>=</m:t>
                      </m:r>
                      <m:f>
                        <m:fPr>
                          <m:ctrlPr>
                            <a:rPr lang="fr-CH" sz="1200" i="1">
                              <a:latin typeface="Cambria Math" panose="02040503050406030204" pitchFamily="18" charset="0"/>
                              <a:ea typeface="Cambria" panose="02040503050406030204" pitchFamily="18" charset="0"/>
                              <a:cs typeface="Times New Roman" panose="02020603050405020304" pitchFamily="18" charset="0"/>
                            </a:rPr>
                          </m:ctrlPr>
                        </m:fPr>
                        <m:num>
                          <m:r>
                            <a:rPr lang="en-US" sz="1200" i="1">
                              <a:latin typeface="Cambria Math" panose="02040503050406030204" pitchFamily="18" charset="0"/>
                              <a:ea typeface="Cambria" panose="02040503050406030204" pitchFamily="18" charset="0"/>
                              <a:cs typeface="Times New Roman" panose="02020603050405020304" pitchFamily="18" charset="0"/>
                            </a:rPr>
                            <m:t>1</m:t>
                          </m:r>
                        </m:num>
                        <m:den>
                          <m:r>
                            <a:rPr lang="en-US" sz="1200" i="1">
                              <a:latin typeface="Cambria Math" panose="02040503050406030204" pitchFamily="18" charset="0"/>
                              <a:ea typeface="Cambria" panose="02040503050406030204" pitchFamily="18" charset="0"/>
                              <a:cs typeface="Times New Roman" panose="02020603050405020304" pitchFamily="18" charset="0"/>
                            </a:rPr>
                            <m:t>4</m:t>
                          </m:r>
                        </m:den>
                      </m:f>
                      <m:d>
                        <m:dPr>
                          <m:ctrlPr>
                            <a:rPr lang="fr-CH" sz="1200" i="1">
                              <a:latin typeface="Cambria Math" panose="02040503050406030204" pitchFamily="18" charset="0"/>
                              <a:ea typeface="Cambria" panose="02040503050406030204" pitchFamily="18" charset="0"/>
                              <a:cs typeface="Times New Roman" panose="02020603050405020304" pitchFamily="18" charset="0"/>
                            </a:rPr>
                          </m:ctrlPr>
                        </m:dPr>
                        <m:e>
                          <m:r>
                            <a:rPr lang="en-US" sz="1200" i="1">
                              <a:latin typeface="Cambria Math" panose="02040503050406030204" pitchFamily="18" charset="0"/>
                              <a:ea typeface="Cambria" panose="02040503050406030204" pitchFamily="18" charset="0"/>
                              <a:cs typeface="Times New Roman" panose="02020603050405020304" pitchFamily="18" charset="0"/>
                            </a:rPr>
                            <m:t>4∙6</m:t>
                          </m:r>
                        </m:e>
                      </m:d>
                      <m:r>
                        <a:rPr lang="en-US" sz="1200" i="1">
                          <a:latin typeface="Cambria Math" panose="02040503050406030204" pitchFamily="18" charset="0"/>
                          <a:ea typeface="Cambria" panose="02040503050406030204" pitchFamily="18" charset="0"/>
                          <a:cs typeface="Times New Roman" panose="02020603050405020304" pitchFamily="18" charset="0"/>
                        </a:rPr>
                        <m:t>=4</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mols</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of</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oxygen</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per</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mol</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of</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substrate</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in</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the</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static</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 </m:t>
                      </m:r>
                      <m:r>
                        <m:rPr>
                          <m:lit/>
                          <m:nor/>
                        </m:rPr>
                        <a:rPr lang="en-US" sz="1200">
                          <a:latin typeface="Cambria Math" panose="02040503050406030204" pitchFamily="18" charset="0"/>
                          <a:ea typeface="Cambria" panose="02040503050406030204" pitchFamily="18" charset="0"/>
                          <a:cs typeface="Times New Roman" panose="02020603050405020304" pitchFamily="18" charset="0"/>
                        </a:rPr>
                        <m:t>phase</m:t>
                      </m:r>
                    </m:oMath>
                  </m:oMathPara>
                </a14:m>
                <a:endParaRPr lang="fr-CH" sz="1200" dirty="0">
                  <a:latin typeface="Arial" panose="020B0604020202020204" pitchFamily="34" charset="0"/>
                  <a:ea typeface="Cambria" panose="020405030504060302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0" y="2809194"/>
                <a:ext cx="6096000" cy="2543773"/>
              </a:xfrm>
              <a:prstGeom prst="rect">
                <a:avLst/>
              </a:prstGeom>
              <a:blipFill>
                <a:blip r:embed="rId5"/>
                <a:stretch>
                  <a:fillRect/>
                </a:stretch>
              </a:blipFill>
            </p:spPr>
            <p:txBody>
              <a:bodyPr/>
              <a:lstStyle/>
              <a:p>
                <a:r>
                  <a:rPr lang="fr-CH">
                    <a:noFill/>
                  </a:rPr>
                  <a:t> </a:t>
                </a:r>
              </a:p>
            </p:txBody>
          </p:sp>
        </mc:Fallback>
      </mc:AlternateContent>
      <p:pic>
        <p:nvPicPr>
          <p:cNvPr id="6" name="Picture 5"/>
          <p:cNvPicPr>
            <a:picLocks noChangeAspect="1"/>
          </p:cNvPicPr>
          <p:nvPr/>
        </p:nvPicPr>
        <p:blipFill>
          <a:blip r:embed="rId6"/>
          <a:stretch>
            <a:fillRect/>
          </a:stretch>
        </p:blipFill>
        <p:spPr>
          <a:xfrm>
            <a:off x="7550701" y="3656121"/>
            <a:ext cx="4641299" cy="3201879"/>
          </a:xfrm>
          <a:prstGeom prst="rect">
            <a:avLst/>
          </a:prstGeom>
        </p:spPr>
      </p:pic>
    </p:spTree>
    <p:extLst>
      <p:ext uri="{BB962C8B-B14F-4D97-AF65-F5344CB8AC3E}">
        <p14:creationId xmlns:p14="http://schemas.microsoft.com/office/powerpoint/2010/main" val="3005529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1835</Words>
  <Application>Microsoft Office PowerPoint</Application>
  <PresentationFormat>Widescreen</PresentationFormat>
  <Paragraphs>112</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宋体</vt:lpstr>
      <vt:lpstr>Arial</vt:lpstr>
      <vt:lpstr>Cambria</vt:lpstr>
      <vt:lpstr>Cambria Math</vt:lpstr>
      <vt:lpstr>等线</vt:lpstr>
      <vt:lpstr>等线 Light</vt:lpstr>
      <vt:lpstr>Symbol</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郝亚萌</dc:creator>
  <cp:lastModifiedBy>Hao Yameng (HOS43504)</cp:lastModifiedBy>
  <cp:revision>34</cp:revision>
  <dcterms:created xsi:type="dcterms:W3CDTF">2021-03-05T10:25:29Z</dcterms:created>
  <dcterms:modified xsi:type="dcterms:W3CDTF">2022-03-23T16:34:19Z</dcterms:modified>
</cp:coreProperties>
</file>