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2" r:id="rId1"/>
  </p:sldMasterIdLst>
  <p:notesMasterIdLst>
    <p:notesMasterId r:id="rId6"/>
  </p:notesMasterIdLst>
  <p:handoutMasterIdLst>
    <p:handoutMasterId r:id="rId7"/>
  </p:handoutMasterIdLst>
  <p:sldIdLst>
    <p:sldId id="273" r:id="rId2"/>
    <p:sldId id="3846" r:id="rId3"/>
    <p:sldId id="725" r:id="rId4"/>
    <p:sldId id="3847" r:id="rId5"/>
  </p:sldIdLst>
  <p:sldSz cx="9144000" cy="5143500" type="screen16x9"/>
  <p:notesSz cx="10234613" cy="7104063"/>
  <p:embeddedFontLst>
    <p:embeddedFont>
      <p:font typeface="Segoe UI" panose="020B0502040204020203" pitchFamily="34" charset="0"/>
      <p:regular r:id="rId8"/>
      <p:bold r:id="rId9"/>
      <p:italic r:id="rId10"/>
      <p:boldItalic r:id="rId11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8" userDrawn="1">
          <p15:clr>
            <a:srgbClr val="A4A3A4"/>
          </p15:clr>
        </p15:guide>
        <p15:guide id="2" pos="32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  <a:srgbClr val="9E8B92"/>
    <a:srgbClr val="945200"/>
    <a:srgbClr val="5B354A"/>
    <a:srgbClr val="E5F4FD"/>
    <a:srgbClr val="0096FF"/>
    <a:srgbClr val="F7CFC0"/>
    <a:srgbClr val="C2C1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77551" autoAdjust="0"/>
  </p:normalViewPr>
  <p:slideViewPr>
    <p:cSldViewPr snapToGrid="0">
      <p:cViewPr varScale="1">
        <p:scale>
          <a:sx n="130" d="100"/>
          <a:sy n="130" d="100"/>
        </p:scale>
        <p:origin x="656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684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10" d="100"/>
          <a:sy n="110" d="100"/>
        </p:scale>
        <p:origin x="941" y="-1224"/>
      </p:cViewPr>
      <p:guideLst>
        <p:guide orient="horz" pos="2238"/>
        <p:guide pos="322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4435796" cy="355430"/>
          </a:xfrm>
          <a:prstGeom prst="rect">
            <a:avLst/>
          </a:prstGeom>
        </p:spPr>
        <p:txBody>
          <a:bodyPr vert="horz" lIns="94735" tIns="47367" rIns="94735" bIns="47367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6" y="6747499"/>
            <a:ext cx="4435796" cy="355430"/>
          </a:xfrm>
          <a:prstGeom prst="rect">
            <a:avLst/>
          </a:prstGeom>
        </p:spPr>
        <p:txBody>
          <a:bodyPr vert="horz" lIns="94735" tIns="47367" rIns="94735" bIns="47367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796430" y="6747499"/>
            <a:ext cx="4435796" cy="355430"/>
          </a:xfrm>
          <a:prstGeom prst="rect">
            <a:avLst/>
          </a:prstGeom>
        </p:spPr>
        <p:txBody>
          <a:bodyPr vert="horz" lIns="94735" tIns="47367" rIns="94735" bIns="47367" rtlCol="0" anchor="b"/>
          <a:lstStyle>
            <a:lvl1pPr algn="r">
              <a:defRPr sz="1200"/>
            </a:lvl1pPr>
          </a:lstStyle>
          <a:p>
            <a:fld id="{392D5A2D-F402-48DD-B039-7154530A9DBF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286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4435796" cy="355430"/>
          </a:xfrm>
          <a:prstGeom prst="rect">
            <a:avLst/>
          </a:prstGeom>
        </p:spPr>
        <p:txBody>
          <a:bodyPr vert="horz" lIns="94735" tIns="47367" rIns="94735" bIns="47367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6430" y="4"/>
            <a:ext cx="4435796" cy="355430"/>
          </a:xfrm>
          <a:prstGeom prst="rect">
            <a:avLst/>
          </a:prstGeom>
        </p:spPr>
        <p:txBody>
          <a:bodyPr vert="horz" lIns="94735" tIns="47367" rIns="94735" bIns="47367" rtlCol="0"/>
          <a:lstStyle>
            <a:lvl1pPr algn="r">
              <a:defRPr sz="1200"/>
            </a:lvl1pPr>
          </a:lstStyle>
          <a:p>
            <a:fld id="{998D010E-D1FB-41AC-82FA-21A2BDC5E24B}" type="datetimeFigureOut">
              <a:rPr lang="de-CH" smtClean="0"/>
              <a:t>27.02.25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749550" y="533400"/>
            <a:ext cx="4735513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35" tIns="47367" rIns="94735" bIns="47367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463" y="3374889"/>
            <a:ext cx="8187690" cy="3196602"/>
          </a:xfrm>
          <a:prstGeom prst="rect">
            <a:avLst/>
          </a:prstGeom>
        </p:spPr>
        <p:txBody>
          <a:bodyPr vert="horz" lIns="94735" tIns="47367" rIns="94735" bIns="47367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6747499"/>
            <a:ext cx="4435796" cy="355430"/>
          </a:xfrm>
          <a:prstGeom prst="rect">
            <a:avLst/>
          </a:prstGeom>
        </p:spPr>
        <p:txBody>
          <a:bodyPr vert="horz" lIns="94735" tIns="47367" rIns="94735" bIns="47367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6430" y="6747499"/>
            <a:ext cx="4435796" cy="355430"/>
          </a:xfrm>
          <a:prstGeom prst="rect">
            <a:avLst/>
          </a:prstGeom>
        </p:spPr>
        <p:txBody>
          <a:bodyPr vert="horz" lIns="94735" tIns="47367" rIns="94735" bIns="47367" rtlCol="0" anchor="b"/>
          <a:lstStyle>
            <a:lvl1pPr algn="r">
              <a:defRPr sz="1200"/>
            </a:lvl1pPr>
          </a:lstStyle>
          <a:p>
            <a:fld id="{98825B60-F2BA-46E5-8E2D-2D2B4D1E383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976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78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0458BA-D7F7-4411-B95F-4BA1B0FD06D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478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461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42290"/>
            <a:ext cx="2273641" cy="606858"/>
          </a:xfrm>
          <a:prstGeom prst="rect">
            <a:avLst/>
          </a:prstGeom>
        </p:spPr>
      </p:pic>
      <p:sp>
        <p:nvSpPr>
          <p:cNvPr id="8" name="Textfeld 7"/>
          <p:cNvSpPr txBox="1"/>
          <p:nvPr userDrawn="1"/>
        </p:nvSpPr>
        <p:spPr>
          <a:xfrm>
            <a:off x="558100" y="280800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Willkommen</a:t>
            </a:r>
          </a:p>
          <a:p>
            <a:r>
              <a:rPr lang="de-CH" dirty="0"/>
              <a:t>Welcome</a:t>
            </a:r>
          </a:p>
          <a:p>
            <a:r>
              <a:rPr lang="de-CH" dirty="0" err="1"/>
              <a:t>Bienvenue</a:t>
            </a:r>
            <a:endParaRPr lang="de-CH" dirty="0"/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515797" y="1599642"/>
            <a:ext cx="8244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15796" y="2517744"/>
            <a:ext cx="8244000" cy="604838"/>
          </a:xfrm>
        </p:spPr>
        <p:txBody>
          <a:bodyPr anchor="t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 hasCustomPrompt="1"/>
          </p:nvPr>
        </p:nvSpPr>
        <p:spPr>
          <a:xfrm>
            <a:off x="515797" y="3165816"/>
            <a:ext cx="8244000" cy="378619"/>
          </a:xfrm>
        </p:spPr>
        <p:txBody>
          <a:bodyPr anchor="t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de-DE" dirty="0"/>
              <a:t>Autor</a:t>
            </a:r>
          </a:p>
        </p:txBody>
      </p:sp>
    </p:spTree>
    <p:extLst>
      <p:ext uri="{BB962C8B-B14F-4D97-AF65-F5344CB8AC3E}">
        <p14:creationId xmlns:p14="http://schemas.microsoft.com/office/powerpoint/2010/main" val="345225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70525745-3A2F-4BAC-A30E-9A1506BC403C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>
                <a:defRPr/>
              </a:pPr>
              <a:t>2/27/25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685800">
              <a:defRPr/>
            </a:pPr>
            <a:endParaRPr lang="en-US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685800">
              <a:defRPr/>
            </a:pPr>
            <a:fld id="{308F806A-5134-4537-88F1-A26AD2F1AD6A}" type="slidenum">
              <a:rPr lang="en-US" sz="9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85800">
                <a:defRPr/>
              </a:pPr>
              <a:t>‹#›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5191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pic>
        <p:nvPicPr>
          <p:cNvPr id="1028" name="Picture 4" descr="Identity ‒ Overview ‐ EPFL">
            <a:extLst>
              <a:ext uri="{FF2B5EF4-FFF2-40B4-BE49-F238E27FC236}">
                <a16:creationId xmlns:a16="http://schemas.microsoft.com/office/drawing/2014/main" id="{EE7374E7-2B43-02BF-B91B-235EB9343E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24250"/>
            <a:ext cx="923109" cy="519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64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83961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ctr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ctr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929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8965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188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076522"/>
            <a:ext cx="5111750" cy="3518100"/>
          </a:xfrm>
        </p:spPr>
        <p:txBody>
          <a:bodyPr anchor="t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60928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3752" y="1491630"/>
            <a:ext cx="6408712" cy="291632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10"/>
          </p:nvPr>
        </p:nvSpPr>
        <p:spPr>
          <a:xfrm>
            <a:off x="457200" y="1001167"/>
            <a:ext cx="5486400" cy="328445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half" idx="11"/>
          </p:nvPr>
        </p:nvSpPr>
        <p:spPr>
          <a:xfrm>
            <a:off x="453752" y="4407954"/>
            <a:ext cx="5486400" cy="328445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94776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0" y="1383507"/>
            <a:ext cx="9144000" cy="37599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40698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48326"/>
            <a:ext cx="7139136" cy="857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39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281" y="248640"/>
            <a:ext cx="1259439" cy="336682"/>
          </a:xfrm>
          <a:prstGeom prst="rect">
            <a:avLst/>
          </a:prstGeom>
        </p:spPr>
      </p:pic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117C4485-4A13-9F47-9311-1D59F981D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01631" y="4818576"/>
            <a:ext cx="810699" cy="216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A02080-5914-2143-A6FC-7DE01C40A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59491" y="4818576"/>
            <a:ext cx="427309" cy="216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5ACA52AF-F19D-405C-AD5F-7D94B96A5CC3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491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3" r:id="rId8"/>
    <p:sldLayoutId id="2147483694" r:id="rId9"/>
    <p:sldLayoutId id="2147483696" r:id="rId10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7128" r="9369"/>
          <a:stretch/>
        </p:blipFill>
        <p:spPr>
          <a:xfrm>
            <a:off x="5006340" y="1074910"/>
            <a:ext cx="3537585" cy="19806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4736" y="3495263"/>
            <a:ext cx="141814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514350"/>
            <a:endParaRPr lang="en-US" sz="1650" b="1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Roboto" panose="02000000000000000000" pitchFamily="2" charset="0"/>
              <a:cs typeface="Segoe UI" panose="020B0502040204020203" pitchFamily="34" charset="0"/>
            </a:endParaRPr>
          </a:p>
          <a:p>
            <a:pPr defTabSz="514350"/>
            <a:r>
              <a:rPr lang="en-US" sz="165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Group [XYZ]</a:t>
            </a:r>
            <a:endParaRPr lang="en-US" sz="1650" dirty="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4737" y="152877"/>
            <a:ext cx="657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Concepts and Tools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 for Sustainable Chemicals Manufacture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636F84-D27A-604C-A4F8-2A5E9F1121F9}"/>
              </a:ext>
            </a:extLst>
          </p:cNvPr>
          <p:cNvSpPr/>
          <p:nvPr/>
        </p:nvSpPr>
        <p:spPr>
          <a:xfrm>
            <a:off x="484737" y="1568270"/>
            <a:ext cx="4726360" cy="992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endParaRPr lang="en-US" sz="2000" b="1" dirty="0">
              <a:solidFill>
                <a:srgbClr val="52318E"/>
              </a:solidFill>
              <a:latin typeface="Segoe UI" panose="020B0502040204020203" pitchFamily="34" charset="0"/>
              <a:ea typeface="Roboto" panose="02000000000000000000" pitchFamily="2" charset="0"/>
              <a:cs typeface="Segoe UI" panose="020B0502040204020203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600" b="1" dirty="0">
                <a:solidFill>
                  <a:srgbClr val="52318E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[Title]</a:t>
            </a:r>
          </a:p>
        </p:txBody>
      </p:sp>
      <p:pic>
        <p:nvPicPr>
          <p:cNvPr id="22" name="Graphic 18">
            <a:extLst>
              <a:ext uri="{FF2B5EF4-FFF2-40B4-BE49-F238E27FC236}">
                <a16:creationId xmlns:a16="http://schemas.microsoft.com/office/drawing/2014/main" id="{38BAB68A-45B9-C9EB-8801-39EB0DF747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89277" y="4565028"/>
            <a:ext cx="1215726" cy="492951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839C07C-DEB8-75EB-5B38-B8C7D8D8B21B}"/>
              </a:ext>
            </a:extLst>
          </p:cNvPr>
          <p:cNvCxnSpPr/>
          <p:nvPr/>
        </p:nvCxnSpPr>
        <p:spPr>
          <a:xfrm>
            <a:off x="5550368" y="4718667"/>
            <a:ext cx="0" cy="393757"/>
          </a:xfrm>
          <a:prstGeom prst="line">
            <a:avLst/>
          </a:prstGeom>
          <a:ln w="25400">
            <a:solidFill>
              <a:srgbClr val="523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28C5FD-EE4B-CF7B-F7AE-9D32A0DF6EF5}"/>
              </a:ext>
            </a:extLst>
          </p:cNvPr>
          <p:cNvCxnSpPr/>
          <p:nvPr/>
        </p:nvCxnSpPr>
        <p:spPr>
          <a:xfrm>
            <a:off x="7571308" y="4718667"/>
            <a:ext cx="0" cy="393757"/>
          </a:xfrm>
          <a:prstGeom prst="line">
            <a:avLst/>
          </a:prstGeom>
          <a:ln w="25400">
            <a:solidFill>
              <a:srgbClr val="523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F8A5DB-9A95-69C2-7B1A-19A2E8EDD8E4}"/>
              </a:ext>
            </a:extLst>
          </p:cNvPr>
          <p:cNvCxnSpPr/>
          <p:nvPr/>
        </p:nvCxnSpPr>
        <p:spPr>
          <a:xfrm>
            <a:off x="2593271" y="4718667"/>
            <a:ext cx="0" cy="393757"/>
          </a:xfrm>
          <a:prstGeom prst="line">
            <a:avLst/>
          </a:prstGeom>
          <a:ln w="25400">
            <a:solidFill>
              <a:srgbClr val="523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7ACCDFB-18B5-2B06-C16F-19FA6701B3C3}"/>
              </a:ext>
            </a:extLst>
          </p:cNvPr>
          <p:cNvSpPr txBox="1"/>
          <p:nvPr/>
        </p:nvSpPr>
        <p:spPr>
          <a:xfrm>
            <a:off x="2593271" y="4682846"/>
            <a:ext cx="29541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[dates]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 2025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C795CD-19F2-2B37-29E2-5BB4E2D4D262}"/>
              </a:ext>
            </a:extLst>
          </p:cNvPr>
          <p:cNvSpPr txBox="1"/>
          <p:nvPr/>
        </p:nvSpPr>
        <p:spPr>
          <a:xfrm>
            <a:off x="5490833" y="4682846"/>
            <a:ext cx="2177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www.nccr-catalysis.ch</a:t>
            </a:r>
          </a:p>
        </p:txBody>
      </p:sp>
      <p:pic>
        <p:nvPicPr>
          <p:cNvPr id="2050" name="Picture 2" descr="Identity ‒ Overview ‐ EPFL">
            <a:extLst>
              <a:ext uri="{FF2B5EF4-FFF2-40B4-BE49-F238E27FC236}">
                <a16:creationId xmlns:a16="http://schemas.microsoft.com/office/drawing/2014/main" id="{08CDCFAF-532F-0FF5-E5AE-9DEFB78FA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23620"/>
            <a:ext cx="924228" cy="519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36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3CF4A-825C-D010-3BF9-1ACD8723F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H" sz="2500" b="1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1027E-A81A-D75B-8413-DF0233098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16077"/>
            <a:ext cx="8229600" cy="402392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Hot topics on chemical safety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mixtures toxicity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endocrine disrupting chemicals (EDCs)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Persistent, Mobile and Toxic (PMT) and very Persistent and very Mobile (</a:t>
            </a:r>
            <a:r>
              <a:rPr lang="en-US" dirty="0" err="1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vPvM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) substances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pharmaceuticals in the aquatic environment</a:t>
            </a:r>
          </a:p>
          <a:p>
            <a:pPr>
              <a:spcBef>
                <a:spcPts val="600"/>
              </a:spcBef>
            </a:pPr>
            <a:endParaRPr lang="en-CH" sz="5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18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opportunities and challenges of new technologies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carbon capture &amp; utilization (CCU), 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bio-based chemicals, 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advanced recycling</a:t>
            </a:r>
          </a:p>
          <a:p>
            <a:pPr lvl="1">
              <a:spcBef>
                <a:spcPts val="600"/>
              </a:spcBef>
            </a:pP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biodegradable plastics</a:t>
            </a:r>
            <a:endParaRPr lang="en-CH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517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F88C-427A-F6BC-CAAD-D07F7F258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b="1" dirty="0"/>
              <a:t>For Presentations on 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66C33-6956-4421-2BA7-CCED3B16F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4903"/>
            <a:ext cx="8377881" cy="4258597"/>
          </a:xfrm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en-US" sz="1800" b="1" dirty="0"/>
              <a:t>Your presentation my cover the following points: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What is the issue at hand?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What is the specific problem or challenge we are facing?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Why is this issue important?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Why does this matter to us, and what are the potential impacts if not addressed?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What progress has been made so far?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What steps have been taken to address the issue, and what results have been achieved?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What are the key barriers and opportunities?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What obstacles are preventing further progress, and what opportunities exist to overcome these challenges?</a:t>
            </a:r>
            <a:endParaRPr lang="en-CH" dirty="0"/>
          </a:p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207798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316FC-ECD6-238B-5501-C680F9760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41D2C-AE84-872D-565E-D2975E5A3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b="1" dirty="0"/>
              <a:t>For Presentations on New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A21A2-A3DB-F912-BFB8-AEA130A71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4903"/>
            <a:ext cx="8377881" cy="4258597"/>
          </a:xfrm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en-US" sz="1800" b="1" dirty="0"/>
              <a:t>Your presentation may cover the following points: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What is the technology?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What specific technology are we discussing, and how does it function?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What sustainability benefits does the technology offer?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How can this technology contribute to sustainability and positive environmental, social, or economic outcomes?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What are the sustainability trade-offs associated with the technology?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What potential drawbacks or challenges could arise in terms of sustainability when using this technology?</a:t>
            </a:r>
          </a:p>
          <a:p>
            <a:pPr>
              <a:spcBef>
                <a:spcPts val="1000"/>
              </a:spcBef>
            </a:pPr>
            <a:r>
              <a:rPr lang="en-US" sz="1800" dirty="0"/>
              <a:t>What are the key barriers and opportunities?</a:t>
            </a:r>
          </a:p>
          <a:p>
            <a:pPr lvl="1">
              <a:spcBef>
                <a:spcPts val="1000"/>
              </a:spcBef>
            </a:pPr>
            <a:r>
              <a:rPr lang="en-US" sz="1600" dirty="0"/>
              <a:t>What obstacles are preventing the broader adoption or success of this technology, and what opportunities exist to address these challenges?</a:t>
            </a:r>
            <a:endParaRPr lang="en-CH" dirty="0"/>
          </a:p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53553505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Empa_Farben">
      <a:dk1>
        <a:sysClr val="windowText" lastClr="000000"/>
      </a:dk1>
      <a:lt1>
        <a:sysClr val="window" lastClr="FFFFFF"/>
      </a:lt1>
      <a:dk2>
        <a:srgbClr val="9F9F9F"/>
      </a:dk2>
      <a:lt2>
        <a:srgbClr val="DFDFDF"/>
      </a:lt2>
      <a:accent1>
        <a:srgbClr val="5F5F5F"/>
      </a:accent1>
      <a:accent2>
        <a:srgbClr val="5C2E00"/>
      </a:accent2>
      <a:accent3>
        <a:srgbClr val="005400"/>
      </a:accent3>
      <a:accent4>
        <a:srgbClr val="003366"/>
      </a:accent4>
      <a:accent5>
        <a:srgbClr val="C00000"/>
      </a:accent5>
      <a:accent6>
        <a:srgbClr val="C0BC00"/>
      </a:accent6>
      <a:hlink>
        <a:srgbClr val="475A8D"/>
      </a:hlink>
      <a:folHlink>
        <a:srgbClr val="C32D2E"/>
      </a:folHlink>
    </a:clrScheme>
    <a:fontScheme name="Empa_Word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 16x9.potx" id="{B27C923E-6A9C-42F1-AF12-322D6D45B448}" vid="{8693D9FF-7385-4626-A0CA-8D346BB0FF9F}"/>
    </a:ext>
  </a:extLst>
</a:theme>
</file>

<file path=ppt/theme/theme2.xml><?xml version="1.0" encoding="utf-8"?>
<a:theme xmlns:a="http://schemas.openxmlformats.org/drawingml/2006/main" name="Larissa">
  <a:themeElements>
    <a:clrScheme name="Empa_Farben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F88630"/>
      </a:accent5>
      <a:accent6>
        <a:srgbClr val="475A8D"/>
      </a:accent6>
      <a:hlink>
        <a:srgbClr val="475A8D"/>
      </a:hlink>
      <a:folHlink>
        <a:srgbClr val="C32D2E"/>
      </a:folHlink>
    </a:clrScheme>
    <a:fontScheme name="Empa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Empa_Farben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F88630"/>
      </a:accent5>
      <a:accent6>
        <a:srgbClr val="475A8D"/>
      </a:accent6>
      <a:hlink>
        <a:srgbClr val="475A8D"/>
      </a:hlink>
      <a:folHlink>
        <a:srgbClr val="C32D2E"/>
      </a:folHlink>
    </a:clrScheme>
    <a:fontScheme name="Empa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16x9</Template>
  <TotalTime>18373</TotalTime>
  <Words>296</Words>
  <Application>Microsoft Macintosh PowerPoint</Application>
  <PresentationFormat>On-screen Show (16:9)</PresentationFormat>
  <Paragraphs>40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Segoe UI</vt:lpstr>
      <vt:lpstr>Wingdings</vt:lpstr>
      <vt:lpstr>Arial</vt:lpstr>
      <vt:lpstr>Calibri</vt:lpstr>
      <vt:lpstr>blank</vt:lpstr>
      <vt:lpstr>PowerPoint Presentation</vt:lpstr>
      <vt:lpstr>Topics</vt:lpstr>
      <vt:lpstr>For Presentations on Hot Topics</vt:lpstr>
      <vt:lpstr>For Presentations on New Technologies</vt:lpstr>
    </vt:vector>
  </TitlesOfParts>
  <Company>Empa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Wäger, Patrick</dc:creator>
  <cp:lastModifiedBy>Zhanyun Wang</cp:lastModifiedBy>
  <cp:revision>2123</cp:revision>
  <cp:lastPrinted>2025-02-20T07:10:52Z</cp:lastPrinted>
  <dcterms:created xsi:type="dcterms:W3CDTF">2018-11-05T08:38:11Z</dcterms:created>
  <dcterms:modified xsi:type="dcterms:W3CDTF">2025-02-27T19:42:52Z</dcterms:modified>
</cp:coreProperties>
</file>