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58" r:id="rId7"/>
    <p:sldId id="310" r:id="rId8"/>
    <p:sldId id="259" r:id="rId9"/>
    <p:sldId id="260" r:id="rId10"/>
    <p:sldId id="311" r:id="rId11"/>
    <p:sldId id="266" r:id="rId12"/>
    <p:sldId id="304" r:id="rId13"/>
    <p:sldId id="312" r:id="rId14"/>
    <p:sldId id="262" r:id="rId15"/>
    <p:sldId id="263" r:id="rId16"/>
    <p:sldId id="275" r:id="rId17"/>
    <p:sldId id="276" r:id="rId18"/>
    <p:sldId id="269" r:id="rId19"/>
    <p:sldId id="274" r:id="rId20"/>
    <p:sldId id="268" r:id="rId21"/>
    <p:sldId id="272" r:id="rId22"/>
    <p:sldId id="273" r:id="rId23"/>
    <p:sldId id="306" r:id="rId24"/>
    <p:sldId id="307" r:id="rId25"/>
    <p:sldId id="308" r:id="rId26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 autoAdjust="0"/>
    <p:restoredTop sz="82906"/>
  </p:normalViewPr>
  <p:slideViewPr>
    <p:cSldViewPr snapToGrid="0" snapToObjects="1" showGuides="1">
      <p:cViewPr varScale="1">
        <p:scale>
          <a:sx n="100" d="100"/>
          <a:sy n="100" d="100"/>
        </p:scale>
        <p:origin x="1190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06.03.2025</a:t>
            </a:fld>
            <a:endParaRPr lang="fr-CH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06/03/2025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292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494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734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752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507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690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576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22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8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977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3DA0D-FC34-8725-D0A9-507D90CD0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A90389-2B33-B489-7854-F8FCC23A5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CB65A-FEE6-07CB-4250-54A48EE13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A16D8-E969-5E6F-9C65-3B116C5120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91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476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374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F1E73-4F25-36B0-323F-F63DC983E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E0E6D4-B4A1-02B2-BBAE-61306BEA7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12EF1F-DD17-D61E-CA11-16B43C396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B8649-EB02-CCBC-B34A-6C60DF4C7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325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110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31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16FA-F9AC-47BB-98BB-E04F64F107C5}" type="datetimeFigureOut">
              <a:rPr lang="en-US" smtClean="0"/>
              <a:pPr/>
              <a:t>06-Mar-25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889-7DDF-4842-A863-48395E385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0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</a:p>
          <a:p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EPFL LFIM / Group Meeting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Till </a:t>
            </a:r>
            <a:r>
              <a:rPr lang="fr-FR" err="1"/>
              <a:t>Schertenleib</a:t>
            </a:r>
            <a:r>
              <a:rPr lang="fr-FR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  <p:sldLayoutId id="2147483683" r:id="rId1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jp-minerals.org/vesta/en/download.htm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djohnston66.gitlab.io/sym-jsmol/" TargetMode="Externa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spacegroups.symotter.org/index.html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20">
            <a:extLst>
              <a:ext uri="{FF2B5EF4-FFF2-40B4-BE49-F238E27FC236}">
                <a16:creationId xmlns:a16="http://schemas.microsoft.com/office/drawing/2014/main" id="{F3655435-0214-AC4B-A76C-96A24027D8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749" b="7749"/>
          <a:stretch>
            <a:fillRect/>
          </a:stretch>
        </p:blipFill>
        <p:spPr>
          <a:xfrm>
            <a:off x="1331911" y="0"/>
            <a:ext cx="7812089" cy="494823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5A5C923-5A79-224D-A6A6-8267C6475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Solid state chemistry and energy application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34F3CA74-E434-844A-9C90-0FE7EB8DB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Paul</a:t>
            </a:r>
          </a:p>
          <a:p>
            <a:r>
              <a:rPr lang="en-US" dirty="0"/>
              <a:t>EPFL LFIM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3BCA55-E2C0-5C4E-89C0-5D85ED2FB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March 2025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8A3154D-FCB0-A34B-BBBC-167C625558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CH" dirty="0">
                <a:solidFill>
                  <a:srgbClr val="FF0000"/>
                </a:solidFill>
              </a:rPr>
              <a:t>Ecole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Polytechnique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Fédérale de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Lausanne</a:t>
            </a:r>
            <a:endParaRPr lang="fr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7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C0264-6F20-FDB8-CCCE-C14C9BF6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Pattaraphon Rodlamul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26065-CA74-3814-FC90-82401690A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889-7DDF-4842-A863-48395E3858DB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16DBF0-E29B-AFB8-B1AB-67379C741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744297"/>
              </p:ext>
            </p:extLst>
          </p:nvPr>
        </p:nvGraphicFramePr>
        <p:xfrm>
          <a:off x="1048657" y="269102"/>
          <a:ext cx="7046686" cy="4418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3343">
                  <a:extLst>
                    <a:ext uri="{9D8B030D-6E8A-4147-A177-3AD203B41FA5}">
                      <a16:colId xmlns:a16="http://schemas.microsoft.com/office/drawing/2014/main" val="1954641272"/>
                    </a:ext>
                  </a:extLst>
                </a:gridCol>
                <a:gridCol w="3523343">
                  <a:extLst>
                    <a:ext uri="{9D8B030D-6E8A-4147-A177-3AD203B41FA5}">
                      <a16:colId xmlns:a16="http://schemas.microsoft.com/office/drawing/2014/main" val="572605483"/>
                    </a:ext>
                  </a:extLst>
                </a:gridCol>
              </a:tblGrid>
              <a:tr h="4595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Unit Cell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Packing Efficiency /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739203"/>
                  </a:ext>
                </a:extLst>
              </a:tr>
              <a:tr h="989641">
                <a:tc>
                  <a:txBody>
                    <a:bodyPr/>
                    <a:lstStyle/>
                    <a:p>
                      <a:pPr marL="457200" indent="0" algn="l"/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Simple Cubic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52%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267386"/>
                  </a:ext>
                </a:extLst>
              </a:tr>
              <a:tr h="989641">
                <a:tc>
                  <a:txBody>
                    <a:bodyPr/>
                    <a:lstStyle/>
                    <a:p>
                      <a:pPr marL="173038" indent="0" algn="l"/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Body-Centered Cubic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68%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542208"/>
                  </a:ext>
                </a:extLst>
              </a:tr>
              <a:tr h="989641">
                <a:tc>
                  <a:txBody>
                    <a:bodyPr/>
                    <a:lstStyle/>
                    <a:p>
                      <a:pPr marL="173038" indent="0" algn="l"/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Face-Centered Cubic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74.04%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022635"/>
                  </a:ext>
                </a:extLst>
              </a:tr>
              <a:tr h="989641">
                <a:tc>
                  <a:txBody>
                    <a:bodyPr/>
                    <a:lstStyle/>
                    <a:p>
                      <a:pPr marL="60325" indent="0" algn="l"/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Hexagonal Closest Packed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74.04%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70461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E06ECD8-0585-43FE-77B8-3100804B9E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09" t="6651" r="80362" b="78811"/>
          <a:stretch/>
        </p:blipFill>
        <p:spPr>
          <a:xfrm>
            <a:off x="3279048" y="746760"/>
            <a:ext cx="1079638" cy="947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28D78B-327B-716C-F45E-26DC499926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8" t="25011" r="81156" b="60765"/>
          <a:stretch/>
        </p:blipFill>
        <p:spPr>
          <a:xfrm>
            <a:off x="3310497" y="1730276"/>
            <a:ext cx="1016740" cy="96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447454-F21A-0054-28A6-94F9605A27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09" t="43135" r="80362" b="40973"/>
          <a:stretch/>
        </p:blipFill>
        <p:spPr>
          <a:xfrm>
            <a:off x="3325019" y="2729161"/>
            <a:ext cx="987696" cy="947956"/>
          </a:xfrm>
          <a:prstGeom prst="rect">
            <a:avLst/>
          </a:prstGeom>
        </p:spPr>
      </p:pic>
      <p:pic>
        <p:nvPicPr>
          <p:cNvPr id="20" name="Picture 4" descr="Unit Cell&quot; Images – Browse 113 Stock Photos, Vectors, and Video | Adobe  Stock">
            <a:extLst>
              <a:ext uri="{FF2B5EF4-FFF2-40B4-BE49-F238E27FC236}">
                <a16:creationId xmlns:a16="http://schemas.microsoft.com/office/drawing/2014/main" id="{8E92B0AC-DCE4-5773-CFED-26C93D18E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11614" r="40868" b="10571"/>
          <a:stretch/>
        </p:blipFill>
        <p:spPr bwMode="auto">
          <a:xfrm>
            <a:off x="3400106" y="3712677"/>
            <a:ext cx="837521" cy="94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84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80A09-3A23-A447-B7E3-B71C3177B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Rocksalt</a:t>
            </a:r>
            <a:r>
              <a:rPr lang="en-US" dirty="0"/>
              <a:t> structure</a:t>
            </a:r>
            <a:br>
              <a:rPr lang="en-US" dirty="0"/>
            </a:br>
            <a:r>
              <a:rPr lang="en-US" dirty="0"/>
              <a:t>Example: NaCl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5CA4D-DC2F-924E-93BA-122F9AD9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4DF4E-113D-4547-8399-0EDE46CE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7" name="Picture 6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D997ED69-8301-5F45-90B5-839558BA7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80" b="11830"/>
          <a:stretch/>
        </p:blipFill>
        <p:spPr>
          <a:xfrm>
            <a:off x="5936003" y="195263"/>
            <a:ext cx="2303122" cy="2189215"/>
          </a:xfrm>
          <a:prstGeom prst="rect">
            <a:avLst/>
          </a:prstGeom>
        </p:spPr>
      </p:pic>
      <p:pic>
        <p:nvPicPr>
          <p:cNvPr id="9" name="Picture 8" descr="A picture containing green, indoor&#10;&#10;Description automatically generated">
            <a:extLst>
              <a:ext uri="{FF2B5EF4-FFF2-40B4-BE49-F238E27FC236}">
                <a16:creationId xmlns:a16="http://schemas.microsoft.com/office/drawing/2014/main" id="{E51F7ED1-DF38-504E-8486-250C9481E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30" b="11830"/>
          <a:stretch/>
        </p:blipFill>
        <p:spPr>
          <a:xfrm>
            <a:off x="5936003" y="2561644"/>
            <a:ext cx="2308039" cy="2343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CA0347-5127-204D-8025-4163926C07C5}"/>
              </a:ext>
            </a:extLst>
          </p:cNvPr>
          <p:cNvSpPr txBox="1"/>
          <p:nvPr/>
        </p:nvSpPr>
        <p:spPr>
          <a:xfrm>
            <a:off x="899958" y="1662546"/>
            <a:ext cx="49936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Coordination number of Na: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Coordination number of Cl: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Packing of crystal system (only consider the grey spheres):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Number of Na atoms (grey) per unit cell: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Number of Cl atoms (green) per unit cell: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Which voids are filled with green </a:t>
            </a:r>
            <a:r>
              <a:rPr lang="en-US" dirty="0" err="1"/>
              <a:t>speheres</a:t>
            </a:r>
            <a:r>
              <a:rPr lang="en-US" dirty="0"/>
              <a:t>?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>
              <a:buClr>
                <a:srgbClr val="FF0000"/>
              </a:buClr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614A1-C3DB-5F49-9966-1121459C6E75}"/>
              </a:ext>
            </a:extLst>
          </p:cNvPr>
          <p:cNvSpPr txBox="1"/>
          <p:nvPr/>
        </p:nvSpPr>
        <p:spPr>
          <a:xfrm>
            <a:off x="3472872" y="1662546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9435F3-6276-2E4D-A833-FD793D04BB45}"/>
              </a:ext>
            </a:extLst>
          </p:cNvPr>
          <p:cNvSpPr txBox="1"/>
          <p:nvPr/>
        </p:nvSpPr>
        <p:spPr>
          <a:xfrm>
            <a:off x="3472872" y="2061486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74C47C-B45B-8141-8928-9AE22D3090F1}"/>
              </a:ext>
            </a:extLst>
          </p:cNvPr>
          <p:cNvSpPr txBox="1"/>
          <p:nvPr/>
        </p:nvSpPr>
        <p:spPr>
          <a:xfrm>
            <a:off x="1184509" y="2779283"/>
            <a:ext cx="19826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Face-centered cubic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CFFEAE-CC48-C049-BCA9-1220A3080A1D}"/>
              </a:ext>
            </a:extLst>
          </p:cNvPr>
          <p:cNvSpPr txBox="1"/>
          <p:nvPr/>
        </p:nvSpPr>
        <p:spPr>
          <a:xfrm>
            <a:off x="4460012" y="3079365"/>
            <a:ext cx="1209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8 corners / 8</a:t>
            </a:r>
            <a:br>
              <a:rPr lang="en-US" sz="1100" dirty="0">
                <a:solidFill>
                  <a:srgbClr val="FF0000"/>
                </a:solidFill>
              </a:rPr>
            </a:br>
            <a:r>
              <a:rPr lang="en-US" sz="1100" dirty="0">
                <a:solidFill>
                  <a:srgbClr val="FF0000"/>
                </a:solidFill>
              </a:rPr>
              <a:t>6 faces / 2</a:t>
            </a:r>
          </a:p>
          <a:p>
            <a:r>
              <a:rPr lang="en-US" sz="1100" dirty="0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648D9C-471A-1148-A17E-C8311286FFE7}"/>
              </a:ext>
            </a:extLst>
          </p:cNvPr>
          <p:cNvSpPr txBox="1"/>
          <p:nvPr/>
        </p:nvSpPr>
        <p:spPr>
          <a:xfrm>
            <a:off x="4460011" y="3733192"/>
            <a:ext cx="1209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12 edges / 4</a:t>
            </a:r>
            <a:br>
              <a:rPr lang="en-US" sz="1100" dirty="0">
                <a:solidFill>
                  <a:srgbClr val="FF0000"/>
                </a:solidFill>
              </a:rPr>
            </a:br>
            <a:r>
              <a:rPr lang="en-US" sz="1100" dirty="0">
                <a:solidFill>
                  <a:srgbClr val="FF0000"/>
                </a:solidFill>
              </a:rPr>
              <a:t>1 in the center</a:t>
            </a:r>
          </a:p>
          <a:p>
            <a:r>
              <a:rPr lang="en-US" sz="1100" dirty="0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C68F1-D1AA-6048-BE5A-AF5EB03C74E3}"/>
              </a:ext>
            </a:extLst>
          </p:cNvPr>
          <p:cNvSpPr txBox="1"/>
          <p:nvPr/>
        </p:nvSpPr>
        <p:spPr>
          <a:xfrm>
            <a:off x="4742345" y="195263"/>
            <a:ext cx="11936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grey = Na</a:t>
            </a:r>
            <a:r>
              <a:rPr lang="en-US" baseline="30000" dirty="0"/>
              <a:t>+</a:t>
            </a:r>
          </a:p>
          <a:p>
            <a:r>
              <a:rPr lang="en-US" dirty="0"/>
              <a:t>green = Cl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8D4CFD-DB60-5542-9BED-7D68B83368AC}"/>
              </a:ext>
            </a:extLst>
          </p:cNvPr>
          <p:cNvSpPr txBox="1"/>
          <p:nvPr/>
        </p:nvSpPr>
        <p:spPr>
          <a:xfrm>
            <a:off x="1206971" y="4412304"/>
            <a:ext cx="245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All of the octahedral voids are filled</a:t>
            </a:r>
          </a:p>
        </p:txBody>
      </p:sp>
    </p:spTree>
    <p:extLst>
      <p:ext uri="{BB962C8B-B14F-4D97-AF65-F5344CB8AC3E}">
        <p14:creationId xmlns:p14="http://schemas.microsoft.com/office/powerpoint/2010/main" val="72421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409B1-2708-5F47-B223-760CC8858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ZnS / Wurtzite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14E65-DC90-8A4C-B9A7-D8999B62A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8E24D-DF49-EB49-86D1-153D4A3C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4B74D9-5F98-E646-B372-1D24C5492C06}"/>
              </a:ext>
            </a:extLst>
          </p:cNvPr>
          <p:cNvSpPr txBox="1"/>
          <p:nvPr/>
        </p:nvSpPr>
        <p:spPr>
          <a:xfrm>
            <a:off x="4121730" y="4396909"/>
            <a:ext cx="11936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grey = Zn</a:t>
            </a:r>
            <a:r>
              <a:rPr lang="en-US" baseline="30000" dirty="0"/>
              <a:t>2+</a:t>
            </a:r>
          </a:p>
          <a:p>
            <a:r>
              <a:rPr lang="en-US" dirty="0"/>
              <a:t>yellow = S</a:t>
            </a:r>
            <a:r>
              <a:rPr lang="en-US" baseline="30000" dirty="0"/>
              <a:t>2-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56C10E-C309-C444-8D5F-233787EF4A82}"/>
              </a:ext>
            </a:extLst>
          </p:cNvPr>
          <p:cNvSpPr txBox="1"/>
          <p:nvPr/>
        </p:nvSpPr>
        <p:spPr>
          <a:xfrm>
            <a:off x="474905" y="831274"/>
            <a:ext cx="513794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Coordination number of Zn: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Coordination number of S: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Packing of crystal system (only consider the yellow spheres):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Number of S atoms (yellow) per unit cell: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Number of Zn atoms (grey) per unit cell: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Which voids are filled with grey spheres?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>
              <a:buClr>
                <a:srgbClr val="FF0000"/>
              </a:buClr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E3C9BE-80D4-2E42-B95F-C4C31E4C5A8D}"/>
              </a:ext>
            </a:extLst>
          </p:cNvPr>
          <p:cNvSpPr txBox="1"/>
          <p:nvPr/>
        </p:nvSpPr>
        <p:spPr>
          <a:xfrm>
            <a:off x="3075709" y="831274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DF6D06-4D96-2749-80B1-86097C792DCF}"/>
              </a:ext>
            </a:extLst>
          </p:cNvPr>
          <p:cNvSpPr txBox="1"/>
          <p:nvPr/>
        </p:nvSpPr>
        <p:spPr>
          <a:xfrm>
            <a:off x="2960255" y="1258297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73BE35-07ED-5D4D-A9C5-09FF1B6C8C36}"/>
              </a:ext>
            </a:extLst>
          </p:cNvPr>
          <p:cNvSpPr txBox="1"/>
          <p:nvPr/>
        </p:nvSpPr>
        <p:spPr>
          <a:xfrm>
            <a:off x="1043709" y="1995055"/>
            <a:ext cx="25261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Hexagonal closed packed</a:t>
            </a:r>
          </a:p>
        </p:txBody>
      </p:sp>
      <p:pic>
        <p:nvPicPr>
          <p:cNvPr id="8" name="Picture 7" descr="A picture containing indoor, board, arranged, several&#10;&#10;Description automatically generated">
            <a:extLst>
              <a:ext uri="{FF2B5EF4-FFF2-40B4-BE49-F238E27FC236}">
                <a16:creationId xmlns:a16="http://schemas.microsoft.com/office/drawing/2014/main" id="{2661A3B9-D982-6D45-A3B6-784F940F3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27"/>
          <a:stretch/>
        </p:blipFill>
        <p:spPr>
          <a:xfrm>
            <a:off x="5607414" y="2261706"/>
            <a:ext cx="2943451" cy="2607203"/>
          </a:xfrm>
          <a:prstGeom prst="rect">
            <a:avLst/>
          </a:prstGeom>
        </p:spPr>
      </p:pic>
      <p:pic>
        <p:nvPicPr>
          <p:cNvPr id="17" name="Picture 16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48616AA9-DF5B-7045-B3B3-A0D4FC780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70" b="21266"/>
          <a:stretch/>
        </p:blipFill>
        <p:spPr>
          <a:xfrm rot="5400000">
            <a:off x="6541177" y="180820"/>
            <a:ext cx="1817188" cy="211656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AD2A9F-68DD-B141-809C-26144FEDDB90}"/>
              </a:ext>
            </a:extLst>
          </p:cNvPr>
          <p:cNvCxnSpPr/>
          <p:nvPr/>
        </p:nvCxnSpPr>
        <p:spPr>
          <a:xfrm flipH="1">
            <a:off x="6579065" y="616260"/>
            <a:ext cx="331694" cy="5803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CDEEAD-98D6-2A40-93C0-860E9BE3CC0F}"/>
              </a:ext>
            </a:extLst>
          </p:cNvPr>
          <p:cNvCxnSpPr>
            <a:cxnSpLocks/>
          </p:cNvCxnSpPr>
          <p:nvPr/>
        </p:nvCxnSpPr>
        <p:spPr>
          <a:xfrm>
            <a:off x="6599457" y="1191820"/>
            <a:ext cx="311302" cy="5562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D9F7C1-B7CC-1347-B091-BF631AD2E841}"/>
              </a:ext>
            </a:extLst>
          </p:cNvPr>
          <p:cNvCxnSpPr>
            <a:cxnSpLocks/>
          </p:cNvCxnSpPr>
          <p:nvPr/>
        </p:nvCxnSpPr>
        <p:spPr>
          <a:xfrm flipH="1">
            <a:off x="6910759" y="613859"/>
            <a:ext cx="7182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F9F4462-9F03-9844-BAA1-EDB9A5F20A97}"/>
              </a:ext>
            </a:extLst>
          </p:cNvPr>
          <p:cNvCxnSpPr>
            <a:cxnSpLocks/>
          </p:cNvCxnSpPr>
          <p:nvPr/>
        </p:nvCxnSpPr>
        <p:spPr>
          <a:xfrm>
            <a:off x="7609730" y="607030"/>
            <a:ext cx="332150" cy="5453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061064-2F56-DD4D-82C5-3A8896B5E4B6}"/>
              </a:ext>
            </a:extLst>
          </p:cNvPr>
          <p:cNvCxnSpPr/>
          <p:nvPr/>
        </p:nvCxnSpPr>
        <p:spPr>
          <a:xfrm flipH="1">
            <a:off x="7609958" y="1167755"/>
            <a:ext cx="331694" cy="5803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193874-F629-8D4A-8803-74D576DA4FA9}"/>
              </a:ext>
            </a:extLst>
          </p:cNvPr>
          <p:cNvCxnSpPr>
            <a:cxnSpLocks/>
          </p:cNvCxnSpPr>
          <p:nvPr/>
        </p:nvCxnSpPr>
        <p:spPr>
          <a:xfrm flipH="1">
            <a:off x="6891524" y="1748118"/>
            <a:ext cx="7182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5BF3537-07BC-5B45-AAAC-EE7E83605FF4}"/>
              </a:ext>
            </a:extLst>
          </p:cNvPr>
          <p:cNvCxnSpPr>
            <a:cxnSpLocks/>
          </p:cNvCxnSpPr>
          <p:nvPr/>
        </p:nvCxnSpPr>
        <p:spPr>
          <a:xfrm>
            <a:off x="6974541" y="2949388"/>
            <a:ext cx="0" cy="1371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5BC02BB-CBD7-4C4F-9932-73FF367180E9}"/>
              </a:ext>
            </a:extLst>
          </p:cNvPr>
          <p:cNvCxnSpPr>
            <a:cxnSpLocks/>
          </p:cNvCxnSpPr>
          <p:nvPr/>
        </p:nvCxnSpPr>
        <p:spPr>
          <a:xfrm flipH="1">
            <a:off x="7853082" y="3012141"/>
            <a:ext cx="88570" cy="1308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AF77DF-26BF-E74F-9E6A-C23E17F704DD}"/>
              </a:ext>
            </a:extLst>
          </p:cNvPr>
          <p:cNvCxnSpPr>
            <a:cxnSpLocks/>
          </p:cNvCxnSpPr>
          <p:nvPr/>
        </p:nvCxnSpPr>
        <p:spPr>
          <a:xfrm>
            <a:off x="6599457" y="2779059"/>
            <a:ext cx="79249" cy="1006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8AD2FE3-C74C-D645-A5B2-B2536F01F3D7}"/>
              </a:ext>
            </a:extLst>
          </p:cNvPr>
          <p:cNvCxnSpPr>
            <a:cxnSpLocks/>
          </p:cNvCxnSpPr>
          <p:nvPr/>
        </p:nvCxnSpPr>
        <p:spPr>
          <a:xfrm flipH="1">
            <a:off x="7349111" y="2882377"/>
            <a:ext cx="25076" cy="94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B957B7F-3142-3B4F-892F-CCFD13C86CC6}"/>
              </a:ext>
            </a:extLst>
          </p:cNvPr>
          <p:cNvCxnSpPr>
            <a:cxnSpLocks/>
          </p:cNvCxnSpPr>
          <p:nvPr/>
        </p:nvCxnSpPr>
        <p:spPr>
          <a:xfrm flipH="1" flipV="1">
            <a:off x="7361649" y="2809167"/>
            <a:ext cx="580003" cy="2029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37FB81F-FB9E-E248-A303-254100437143}"/>
              </a:ext>
            </a:extLst>
          </p:cNvPr>
          <p:cNvCxnSpPr>
            <a:cxnSpLocks/>
          </p:cNvCxnSpPr>
          <p:nvPr/>
        </p:nvCxnSpPr>
        <p:spPr>
          <a:xfrm flipH="1" flipV="1">
            <a:off x="6550294" y="2790896"/>
            <a:ext cx="447223" cy="1584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AA2A9AE-699F-E744-852F-B82EF686EF04}"/>
              </a:ext>
            </a:extLst>
          </p:cNvPr>
          <p:cNvCxnSpPr>
            <a:cxnSpLocks/>
          </p:cNvCxnSpPr>
          <p:nvPr/>
        </p:nvCxnSpPr>
        <p:spPr>
          <a:xfrm flipH="1" flipV="1">
            <a:off x="6974196" y="2949388"/>
            <a:ext cx="966201" cy="627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5B60686-3873-3544-AAAE-C1FB02D2FC5A}"/>
              </a:ext>
            </a:extLst>
          </p:cNvPr>
          <p:cNvCxnSpPr>
            <a:cxnSpLocks/>
          </p:cNvCxnSpPr>
          <p:nvPr/>
        </p:nvCxnSpPr>
        <p:spPr>
          <a:xfrm flipH="1" flipV="1">
            <a:off x="6954277" y="4287748"/>
            <a:ext cx="943090" cy="313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939D6AB-9743-ED42-8644-082377B9D599}"/>
              </a:ext>
            </a:extLst>
          </p:cNvPr>
          <p:cNvCxnSpPr>
            <a:cxnSpLocks/>
          </p:cNvCxnSpPr>
          <p:nvPr/>
        </p:nvCxnSpPr>
        <p:spPr>
          <a:xfrm flipH="1" flipV="1">
            <a:off x="6685875" y="3814645"/>
            <a:ext cx="663236" cy="26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26361E9-6604-9C45-8962-9A70BD20F5EE}"/>
              </a:ext>
            </a:extLst>
          </p:cNvPr>
          <p:cNvCxnSpPr>
            <a:cxnSpLocks/>
          </p:cNvCxnSpPr>
          <p:nvPr/>
        </p:nvCxnSpPr>
        <p:spPr>
          <a:xfrm flipH="1" flipV="1">
            <a:off x="6548346" y="2793443"/>
            <a:ext cx="813303" cy="157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A990E4-EA6E-BE4A-A720-0D2F6C1F5EB6}"/>
              </a:ext>
            </a:extLst>
          </p:cNvPr>
          <p:cNvCxnSpPr>
            <a:cxnSpLocks/>
          </p:cNvCxnSpPr>
          <p:nvPr/>
        </p:nvCxnSpPr>
        <p:spPr>
          <a:xfrm flipH="1" flipV="1">
            <a:off x="6660799" y="3785980"/>
            <a:ext cx="288904" cy="4999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FA1C0F3-7B7F-EA40-9897-808B98F6670E}"/>
              </a:ext>
            </a:extLst>
          </p:cNvPr>
          <p:cNvCxnSpPr>
            <a:cxnSpLocks/>
          </p:cNvCxnSpPr>
          <p:nvPr/>
        </p:nvCxnSpPr>
        <p:spPr>
          <a:xfrm flipH="1" flipV="1">
            <a:off x="7369375" y="3802600"/>
            <a:ext cx="458631" cy="4832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FEC6F9D-71D9-FD49-BC3F-FE624AF286A6}"/>
              </a:ext>
            </a:extLst>
          </p:cNvPr>
          <p:cNvSpPr txBox="1"/>
          <p:nvPr/>
        </p:nvSpPr>
        <p:spPr>
          <a:xfrm>
            <a:off x="914195" y="2573155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78BF48-02C8-2D40-B7D8-AFFF321399AF}"/>
              </a:ext>
            </a:extLst>
          </p:cNvPr>
          <p:cNvSpPr txBox="1"/>
          <p:nvPr/>
        </p:nvSpPr>
        <p:spPr>
          <a:xfrm>
            <a:off x="901579" y="3190147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85873A-8DDF-9645-B308-B052A9DAEB0B}"/>
              </a:ext>
            </a:extLst>
          </p:cNvPr>
          <p:cNvSpPr txBox="1"/>
          <p:nvPr/>
        </p:nvSpPr>
        <p:spPr>
          <a:xfrm>
            <a:off x="883179" y="3885891"/>
            <a:ext cx="3560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Half of the tetrahedral voids (all T+) are filled. Octahedral voids are empty.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C8669-30CE-B64C-975B-79BEE1951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592" y="86437"/>
            <a:ext cx="1598304" cy="14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33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5F458-449E-A547-9E03-0395012B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Wurtzite: ABAB both for Zn and S 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AA020-F44C-0C43-94D7-849CC9703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2BC4A-3245-FF4C-A482-21B8AF7D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1" name="Picture 10" descr="A picture containing indoor, wood, several&#10;&#10;Description automatically generated">
            <a:extLst>
              <a:ext uri="{FF2B5EF4-FFF2-40B4-BE49-F238E27FC236}">
                <a16:creationId xmlns:a16="http://schemas.microsoft.com/office/drawing/2014/main" id="{ADA9407C-B0EB-EF4D-90DA-7AC05B73F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674" y="957767"/>
            <a:ext cx="2867229" cy="3878263"/>
          </a:xfrm>
          <a:prstGeom prst="rect">
            <a:avLst/>
          </a:prstGeom>
        </p:spPr>
      </p:pic>
      <p:pic>
        <p:nvPicPr>
          <p:cNvPr id="13" name="Picture 12" descr="Chart, bubble chart&#10;&#10;Description automatically generated">
            <a:extLst>
              <a:ext uri="{FF2B5EF4-FFF2-40B4-BE49-F238E27FC236}">
                <a16:creationId xmlns:a16="http://schemas.microsoft.com/office/drawing/2014/main" id="{E55A5CAA-D93A-7044-AC01-9087B1BF1F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23" r="8077"/>
          <a:stretch/>
        </p:blipFill>
        <p:spPr>
          <a:xfrm>
            <a:off x="615593" y="1384394"/>
            <a:ext cx="4245687" cy="30250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A6B2F7-9CF2-C148-9BFD-00CCC99CE34D}"/>
              </a:ext>
            </a:extLst>
          </p:cNvPr>
          <p:cNvSpPr txBox="1"/>
          <p:nvPr/>
        </p:nvSpPr>
        <p:spPr>
          <a:xfrm>
            <a:off x="1521709" y="4507030"/>
            <a:ext cx="21275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 cell with S in corners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0E5352-51C4-934C-BD00-6F471BECBD88}"/>
              </a:ext>
            </a:extLst>
          </p:cNvPr>
          <p:cNvSpPr txBox="1"/>
          <p:nvPr/>
        </p:nvSpPr>
        <p:spPr>
          <a:xfrm>
            <a:off x="6065805" y="4507030"/>
            <a:ext cx="16369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Alternative unit cell</a:t>
            </a:r>
          </a:p>
        </p:txBody>
      </p:sp>
    </p:spTree>
    <p:extLst>
      <p:ext uri="{BB962C8B-B14F-4D97-AF65-F5344CB8AC3E}">
        <p14:creationId xmlns:p14="http://schemas.microsoft.com/office/powerpoint/2010/main" val="2194661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88C4F-3787-974B-B35B-FA284DCC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Wurtzite: ABA layers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74CF2-390B-BE48-AC63-A3103DC5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43D2D-C8D2-4A41-812A-23E4749E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331D8-82FB-BA48-A811-23BC49CC4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147" y="291619"/>
            <a:ext cx="3350093" cy="4493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B80DED-75F2-694B-B30F-07F57EED2830}"/>
              </a:ext>
            </a:extLst>
          </p:cNvPr>
          <p:cNvSpPr txBox="1"/>
          <p:nvPr/>
        </p:nvSpPr>
        <p:spPr>
          <a:xfrm>
            <a:off x="929640" y="668155"/>
            <a:ext cx="25501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</a:t>
            </a:r>
            <a:r>
              <a:rPr lang="en-CH" dirty="0"/>
              <a:t>int: extend (transform) the unic cell in vesta, to better visualize the layers.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47E718-2172-5E4E-A451-90717D4FE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054" y="2201565"/>
            <a:ext cx="2689759" cy="2408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C033D9-8589-8447-9E79-9D266326F3B5}"/>
              </a:ext>
            </a:extLst>
          </p:cNvPr>
          <p:cNvSpPr txBox="1"/>
          <p:nvPr/>
        </p:nvSpPr>
        <p:spPr>
          <a:xfrm>
            <a:off x="929640" y="1542416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Both the zinc ions and the sulfide ions are forming hcp layers</a:t>
            </a:r>
          </a:p>
        </p:txBody>
      </p:sp>
    </p:spTree>
    <p:extLst>
      <p:ext uri="{BB962C8B-B14F-4D97-AF65-F5344CB8AC3E}">
        <p14:creationId xmlns:p14="http://schemas.microsoft.com/office/powerpoint/2010/main" val="1070876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634C8-6C0C-E14C-AA0B-5C9DA00E3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ZnS: Zinc blend</a:t>
            </a:r>
            <a:br>
              <a:rPr lang="en-US" dirty="0"/>
            </a:br>
            <a:r>
              <a:rPr lang="en-US" dirty="0" err="1"/>
              <a:t>Rocksalt</a:t>
            </a:r>
            <a:r>
              <a:rPr lang="en-US" dirty="0"/>
              <a:t> structure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C1E37-16DE-D542-8317-215126E4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283F5-8AD8-0343-AB14-81BF9F1D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5" name="Picture 14" descr="Schematic&#10;&#10;Description automatically generated with medium confidence">
            <a:extLst>
              <a:ext uri="{FF2B5EF4-FFF2-40B4-BE49-F238E27FC236}">
                <a16:creationId xmlns:a16="http://schemas.microsoft.com/office/drawing/2014/main" id="{B1EABCDB-0D07-5643-A31B-35AD8426F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010" y="50720"/>
            <a:ext cx="3010367" cy="23061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6AA882-2B2D-A946-BE80-E151963820BA}"/>
              </a:ext>
            </a:extLst>
          </p:cNvPr>
          <p:cNvSpPr txBox="1"/>
          <p:nvPr/>
        </p:nvSpPr>
        <p:spPr>
          <a:xfrm>
            <a:off x="505583" y="992514"/>
            <a:ext cx="3752950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Coordination number of Zn: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Coordination number of S: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Packing of crystal system </a:t>
            </a:r>
            <a:br>
              <a:rPr lang="en-US" dirty="0"/>
            </a:br>
            <a:r>
              <a:rPr lang="en-US" dirty="0"/>
              <a:t>(only consider the yellow spheres):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Number of Zn atoms (grey) per unit cell: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Number of S atoms (yellow) per unit cell: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Which voids are filled with yellow spheres?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>
              <a:buClr>
                <a:srgbClr val="FF0000"/>
              </a:buClr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48C736-327A-2546-B1BF-5DC779E3CFA3}"/>
              </a:ext>
            </a:extLst>
          </p:cNvPr>
          <p:cNvSpPr txBox="1"/>
          <p:nvPr/>
        </p:nvSpPr>
        <p:spPr>
          <a:xfrm>
            <a:off x="2980123" y="1013715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D3422A-D9BE-AD4F-8DF0-85E3FAC5AD94}"/>
              </a:ext>
            </a:extLst>
          </p:cNvPr>
          <p:cNvSpPr txBox="1"/>
          <p:nvPr/>
        </p:nvSpPr>
        <p:spPr>
          <a:xfrm>
            <a:off x="2920034" y="1417775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3E588C-79F4-8846-B3D8-4BF268385987}"/>
              </a:ext>
            </a:extLst>
          </p:cNvPr>
          <p:cNvSpPr txBox="1"/>
          <p:nvPr/>
        </p:nvSpPr>
        <p:spPr>
          <a:xfrm>
            <a:off x="449112" y="2287898"/>
            <a:ext cx="33517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Face-centered cubic / cubic close packed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7B9476-8891-254F-8D5F-8F35F255ED83}"/>
              </a:ext>
            </a:extLst>
          </p:cNvPr>
          <p:cNvSpPr txBox="1"/>
          <p:nvPr/>
        </p:nvSpPr>
        <p:spPr>
          <a:xfrm>
            <a:off x="654536" y="2934132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A7384-4244-5C42-A4F7-74651D8874E9}"/>
              </a:ext>
            </a:extLst>
          </p:cNvPr>
          <p:cNvSpPr txBox="1"/>
          <p:nvPr/>
        </p:nvSpPr>
        <p:spPr>
          <a:xfrm>
            <a:off x="654536" y="3562081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D14185-3382-6F4F-879B-680D76E3B20A}"/>
              </a:ext>
            </a:extLst>
          </p:cNvPr>
          <p:cNvSpPr txBox="1"/>
          <p:nvPr/>
        </p:nvSpPr>
        <p:spPr>
          <a:xfrm>
            <a:off x="695178" y="4222066"/>
            <a:ext cx="31045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Half of the tetrahedral voids (all T+) are filled. Octahedral voids are empty.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0576B-A7CD-97A0-91C4-D684AE04F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20" b="12791"/>
          <a:stretch/>
        </p:blipFill>
        <p:spPr>
          <a:xfrm>
            <a:off x="4252332" y="2725134"/>
            <a:ext cx="1925777" cy="1768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84D491-FFF4-51FE-9A1F-82D1D46430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78" b="17915"/>
          <a:stretch/>
        </p:blipFill>
        <p:spPr>
          <a:xfrm>
            <a:off x="4150639" y="499316"/>
            <a:ext cx="2129165" cy="1768842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35C00361-897C-89EA-1767-B894551BA326}"/>
              </a:ext>
            </a:extLst>
          </p:cNvPr>
          <p:cNvSpPr/>
          <p:nvPr/>
        </p:nvSpPr>
        <p:spPr>
          <a:xfrm>
            <a:off x="5903160" y="891303"/>
            <a:ext cx="223365" cy="20242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23C2921-2B85-B33D-4E42-457DA41A2B03}"/>
              </a:ext>
            </a:extLst>
          </p:cNvPr>
          <p:cNvSpPr/>
          <p:nvPr/>
        </p:nvSpPr>
        <p:spPr>
          <a:xfrm>
            <a:off x="5000976" y="3282303"/>
            <a:ext cx="279140" cy="26255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F0130D-7E57-FF82-31FC-C63D2745A136}"/>
              </a:ext>
            </a:extLst>
          </p:cNvPr>
          <p:cNvCxnSpPr>
            <a:cxnSpLocks/>
          </p:cNvCxnSpPr>
          <p:nvPr/>
        </p:nvCxnSpPr>
        <p:spPr>
          <a:xfrm>
            <a:off x="5284451" y="277039"/>
            <a:ext cx="680107" cy="1571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983A3C-00FA-2975-72D9-F6C42D1329A8}"/>
              </a:ext>
            </a:extLst>
          </p:cNvPr>
          <p:cNvCxnSpPr>
            <a:cxnSpLocks/>
          </p:cNvCxnSpPr>
          <p:nvPr/>
        </p:nvCxnSpPr>
        <p:spPr>
          <a:xfrm>
            <a:off x="4807522" y="486657"/>
            <a:ext cx="680107" cy="1571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221955-0164-A897-1A32-370F5DB6FE51}"/>
              </a:ext>
            </a:extLst>
          </p:cNvPr>
          <p:cNvCxnSpPr>
            <a:cxnSpLocks/>
          </p:cNvCxnSpPr>
          <p:nvPr/>
        </p:nvCxnSpPr>
        <p:spPr>
          <a:xfrm>
            <a:off x="7115653" y="303690"/>
            <a:ext cx="1252663" cy="15594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514D9F-F1AF-EEDB-E171-C6F495213D24}"/>
              </a:ext>
            </a:extLst>
          </p:cNvPr>
          <p:cNvCxnSpPr>
            <a:cxnSpLocks/>
          </p:cNvCxnSpPr>
          <p:nvPr/>
        </p:nvCxnSpPr>
        <p:spPr>
          <a:xfrm>
            <a:off x="7558816" y="24492"/>
            <a:ext cx="1252663" cy="15594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0DC920-5D0F-5D5A-AD34-4AFD04F4762E}"/>
              </a:ext>
            </a:extLst>
          </p:cNvPr>
          <p:cNvCxnSpPr>
            <a:cxnSpLocks/>
          </p:cNvCxnSpPr>
          <p:nvPr/>
        </p:nvCxnSpPr>
        <p:spPr>
          <a:xfrm>
            <a:off x="6506172" y="604001"/>
            <a:ext cx="1252663" cy="15594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520AF50-0B01-E052-5D8B-D6C02902C068}"/>
              </a:ext>
            </a:extLst>
          </p:cNvPr>
          <p:cNvCxnSpPr>
            <a:cxnSpLocks/>
          </p:cNvCxnSpPr>
          <p:nvPr/>
        </p:nvCxnSpPr>
        <p:spPr>
          <a:xfrm>
            <a:off x="5720652" y="138820"/>
            <a:ext cx="680107" cy="1571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EFA9630-F3FA-7F50-F326-ACC196A7D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666" y="2437939"/>
            <a:ext cx="2499767" cy="220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5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A591-198C-B947-A888-D9144A9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Zinc Blend: ABC layers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63730-D7CA-DB44-87C9-BBF87186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851E3-5D93-534B-9C43-2DC8019E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8DF4B22A-0295-D34B-BCA9-ABB48D9E0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65" r="8894"/>
          <a:stretch/>
        </p:blipFill>
        <p:spPr>
          <a:xfrm>
            <a:off x="4807409" y="921639"/>
            <a:ext cx="3823829" cy="3846704"/>
          </a:xfrm>
          <a:prstGeom prst="rect">
            <a:avLst/>
          </a:prstGeom>
        </p:spPr>
      </p:pic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330D378E-8D00-2743-9806-E40129BAC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" t="72361" r="82317"/>
          <a:stretch/>
        </p:blipFill>
        <p:spPr>
          <a:xfrm>
            <a:off x="4510741" y="3866881"/>
            <a:ext cx="1030595" cy="103785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FA7FE5-6582-2F4C-AC30-6FEDB82FA7E8}"/>
              </a:ext>
            </a:extLst>
          </p:cNvPr>
          <p:cNvCxnSpPr/>
          <p:nvPr/>
        </p:nvCxnSpPr>
        <p:spPr>
          <a:xfrm flipV="1">
            <a:off x="4231907" y="1219070"/>
            <a:ext cx="3103808" cy="1822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176F5C-C71A-B042-904E-082885BBBCD1}"/>
              </a:ext>
            </a:extLst>
          </p:cNvPr>
          <p:cNvCxnSpPr/>
          <p:nvPr/>
        </p:nvCxnSpPr>
        <p:spPr>
          <a:xfrm flipV="1">
            <a:off x="4964113" y="1732992"/>
            <a:ext cx="3103808" cy="1822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258C3F-723E-AB4C-BAA3-F360BFCA0272}"/>
              </a:ext>
            </a:extLst>
          </p:cNvPr>
          <p:cNvCxnSpPr/>
          <p:nvPr/>
        </p:nvCxnSpPr>
        <p:spPr>
          <a:xfrm flipV="1">
            <a:off x="5756999" y="2242877"/>
            <a:ext cx="3103808" cy="18227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4D2C9A-BF46-6342-B739-014B152343BA}"/>
              </a:ext>
            </a:extLst>
          </p:cNvPr>
          <p:cNvCxnSpPr/>
          <p:nvPr/>
        </p:nvCxnSpPr>
        <p:spPr>
          <a:xfrm flipV="1">
            <a:off x="3926527" y="1181430"/>
            <a:ext cx="3103808" cy="18227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C01A8F-404B-0C46-83AC-370741FB9F10}"/>
              </a:ext>
            </a:extLst>
          </p:cNvPr>
          <p:cNvCxnSpPr/>
          <p:nvPr/>
        </p:nvCxnSpPr>
        <p:spPr>
          <a:xfrm flipV="1">
            <a:off x="4709411" y="1626644"/>
            <a:ext cx="3103808" cy="18227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3AEB34-C689-3B4B-B6F7-82EA9FC231EF}"/>
              </a:ext>
            </a:extLst>
          </p:cNvPr>
          <p:cNvCxnSpPr/>
          <p:nvPr/>
        </p:nvCxnSpPr>
        <p:spPr>
          <a:xfrm flipV="1">
            <a:off x="5529226" y="2130445"/>
            <a:ext cx="3103808" cy="18227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6C6C148-EFC7-554B-89B2-AA0EC30D4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1241425"/>
            <a:ext cx="3120867" cy="30130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BBC282-59B8-8B46-BFE8-A6CA3A907538}"/>
              </a:ext>
            </a:extLst>
          </p:cNvPr>
          <p:cNvSpPr txBox="1"/>
          <p:nvPr/>
        </p:nvSpPr>
        <p:spPr>
          <a:xfrm>
            <a:off x="3977205" y="1766609"/>
            <a:ext cx="1579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ABC layers of Zn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C74A3-7D99-434D-86BF-5874B1749761}"/>
              </a:ext>
            </a:extLst>
          </p:cNvPr>
          <p:cNvSpPr txBox="1"/>
          <p:nvPr/>
        </p:nvSpPr>
        <p:spPr>
          <a:xfrm>
            <a:off x="7241928" y="900168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ABC layers of S</a:t>
            </a:r>
          </a:p>
        </p:txBody>
      </p:sp>
    </p:spTree>
    <p:extLst>
      <p:ext uri="{BB962C8B-B14F-4D97-AF65-F5344CB8AC3E}">
        <p14:creationId xmlns:p14="http://schemas.microsoft.com/office/powerpoint/2010/main" val="573768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9320-14C6-254F-8F74-731EF9B73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CsCl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C4D83-38BF-BF4B-916B-035EB8A7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E3973-B600-7C41-A05A-B2638F795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8" name="Picture 7" descr="A picture containing green, indoor&#10;&#10;Description automatically generated">
            <a:extLst>
              <a:ext uri="{FF2B5EF4-FFF2-40B4-BE49-F238E27FC236}">
                <a16:creationId xmlns:a16="http://schemas.microsoft.com/office/drawing/2014/main" id="{6C789B75-CBFE-3142-B6A7-746829E0A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382" y="0"/>
            <a:ext cx="2075558" cy="1742224"/>
          </a:xfrm>
          <a:prstGeom prst="rect">
            <a:avLst/>
          </a:prstGeom>
        </p:spPr>
      </p:pic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1988388A-C04B-E14B-B52C-F6251CAC9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429" y="1700637"/>
            <a:ext cx="2371731" cy="17422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1B7814-E467-A548-9B2D-25CBDD84A065}"/>
              </a:ext>
            </a:extLst>
          </p:cNvPr>
          <p:cNvSpPr txBox="1"/>
          <p:nvPr/>
        </p:nvSpPr>
        <p:spPr>
          <a:xfrm>
            <a:off x="729438" y="942035"/>
            <a:ext cx="49936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Coordination number of Cs (corner):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Coordination number of Cl (center):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Packing of crystal system (only consider the grey spheres):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Number of Cs atoms (green) per unit cell: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Number of Cl atoms (white) per unit cell: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/>
              <a:t>Which voids are filled with green spheres?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  <a:p>
            <a:pPr>
              <a:buClr>
                <a:srgbClr val="FF0000"/>
              </a:buClr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C10C8-4E1A-3C40-B325-D3323767EF6C}"/>
              </a:ext>
            </a:extLst>
          </p:cNvPr>
          <p:cNvSpPr txBox="1"/>
          <p:nvPr/>
        </p:nvSpPr>
        <p:spPr>
          <a:xfrm>
            <a:off x="3898758" y="940558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409AFC-6375-D949-A0B2-5848A495DAF4}"/>
              </a:ext>
            </a:extLst>
          </p:cNvPr>
          <p:cNvSpPr txBox="1"/>
          <p:nvPr/>
        </p:nvSpPr>
        <p:spPr>
          <a:xfrm>
            <a:off x="3854814" y="1353911"/>
            <a:ext cx="609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5919A0-B450-7141-AFC2-917B63BEC500}"/>
              </a:ext>
            </a:extLst>
          </p:cNvPr>
          <p:cNvSpPr txBox="1"/>
          <p:nvPr/>
        </p:nvSpPr>
        <p:spPr>
          <a:xfrm>
            <a:off x="987908" y="1985359"/>
            <a:ext cx="4293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closed packing! Cubic packing</a:t>
            </a:r>
          </a:p>
          <a:p>
            <a:r>
              <a:rPr lang="en-US" dirty="0">
                <a:solidFill>
                  <a:srgbClr val="FF0000"/>
                </a:solidFill>
              </a:rPr>
              <a:t>It’s cubic primitive and not body centered!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AB702C-6F31-A549-992D-395CFD43010F}"/>
              </a:ext>
            </a:extLst>
          </p:cNvPr>
          <p:cNvSpPr txBox="1"/>
          <p:nvPr/>
        </p:nvSpPr>
        <p:spPr>
          <a:xfrm>
            <a:off x="4263246" y="2412892"/>
            <a:ext cx="12090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99902-FCA8-DF45-91CA-E193FD06C720}"/>
              </a:ext>
            </a:extLst>
          </p:cNvPr>
          <p:cNvSpPr txBox="1"/>
          <p:nvPr/>
        </p:nvSpPr>
        <p:spPr>
          <a:xfrm>
            <a:off x="4302190" y="3010843"/>
            <a:ext cx="12090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7CB5B7-6CE3-C547-BA5C-719767BFB4AA}"/>
              </a:ext>
            </a:extLst>
          </p:cNvPr>
          <p:cNvSpPr txBox="1"/>
          <p:nvPr/>
        </p:nvSpPr>
        <p:spPr>
          <a:xfrm>
            <a:off x="1041145" y="3753188"/>
            <a:ext cx="2450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Cubic voids (remember the coordination number!)</a:t>
            </a:r>
          </a:p>
        </p:txBody>
      </p:sp>
    </p:spTree>
    <p:extLst>
      <p:ext uri="{BB962C8B-B14F-4D97-AF65-F5344CB8AC3E}">
        <p14:creationId xmlns:p14="http://schemas.microsoft.com/office/powerpoint/2010/main" val="355157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9712" y="17963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cs typeface="Times New Roman" panose="02020603050405020304" pitchFamily="18" charset="0"/>
              </a:rPr>
              <a:t>Graphite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899" y="1036828"/>
            <a:ext cx="2959270" cy="25399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831" y="430444"/>
            <a:ext cx="469816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Is graphite a closed pack system?</a:t>
            </a:r>
          </a:p>
          <a:p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No. It is a layer structure held together by Vander Waal interaction.</a:t>
            </a:r>
          </a:p>
          <a:p>
            <a:endParaRPr lang="en-US" sz="1400" dirty="0">
              <a:cs typeface="Times New Roman" panose="02020603050405020304" pitchFamily="18" charset="0"/>
            </a:endParaRPr>
          </a:p>
          <a:p>
            <a:r>
              <a:rPr lang="en-US" sz="1400" dirty="0">
                <a:cs typeface="Times New Roman" panose="02020603050405020304" pitchFamily="18" charset="0"/>
              </a:rPr>
              <a:t>What is the hybridization of C?  </a:t>
            </a:r>
          </a:p>
          <a:p>
            <a:r>
              <a:rPr lang="en-US" sz="1400" dirty="0">
                <a:cs typeface="Times New Roman" panose="02020603050405020304" pitchFamily="18" charset="0"/>
              </a:rPr>
              <a:t>Formula sp</a:t>
            </a:r>
            <a:r>
              <a:rPr lang="en-US" sz="1400" baseline="30000" dirty="0">
                <a:cs typeface="Times New Roman" panose="02020603050405020304" pitchFamily="18" charset="0"/>
              </a:rPr>
              <a:t>n-1</a:t>
            </a:r>
            <a:r>
              <a:rPr lang="en-US" sz="1400" dirty="0">
                <a:cs typeface="Times New Roman" panose="02020603050405020304" pitchFamily="18" charset="0"/>
              </a:rPr>
              <a:t> where n = number of groups carbon is bonded to</a:t>
            </a:r>
          </a:p>
          <a:p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sp</a:t>
            </a:r>
            <a:r>
              <a:rPr lang="en-US" sz="1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  <a:p>
            <a:endParaRPr 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sz="1400" dirty="0">
                <a:cs typeface="Times New Roman" panose="02020603050405020304" pitchFamily="18" charset="0"/>
              </a:rPr>
              <a:t>What is the geometry of a single carbon atom in single layer and its bond angles?</a:t>
            </a:r>
          </a:p>
          <a:p>
            <a:r>
              <a:rPr lang="en-US" sz="1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Trigonal</a:t>
            </a:r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 planar with 120° bond angles</a:t>
            </a:r>
          </a:p>
          <a:p>
            <a:endParaRPr 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What dimensional lattice bonds does graphite contain?</a:t>
            </a:r>
          </a:p>
          <a:p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2-dimension</a:t>
            </a:r>
          </a:p>
          <a:p>
            <a:endParaRPr 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sz="1400" dirty="0">
                <a:cs typeface="Times New Roman" panose="02020603050405020304" pitchFamily="18" charset="0"/>
              </a:rPr>
              <a:t>Why is graphite a soft malleable material and used as a lubricant?</a:t>
            </a:r>
          </a:p>
          <a:p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The carbon atoms within each layer of graphite contain weaker intermolecular bonds. This allows the layers to slide across each other.</a:t>
            </a:r>
          </a:p>
          <a:p>
            <a:endParaRPr 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sz="1400" dirty="0">
              <a:cs typeface="Times New Roman" panose="02020603050405020304" pitchFamily="18" charset="0"/>
            </a:endParaRPr>
          </a:p>
          <a:p>
            <a:endParaRPr lang="en-US" sz="1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44B43-D2A6-61DC-A026-2795F0B4A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ADE85-8EDD-93DA-035C-2F997AA8F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79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0421" y="38763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cs typeface="Times New Roman" panose="02020603050405020304" pitchFamily="18" charset="0"/>
              </a:rPr>
              <a:t>Diamond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954" y="1017478"/>
            <a:ext cx="535114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Identify the packing of each crystal systems.</a:t>
            </a:r>
          </a:p>
          <a:p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	face centered cubic</a:t>
            </a:r>
          </a:p>
          <a:p>
            <a:r>
              <a:rPr lang="en-US" sz="1400" dirty="0">
                <a:cs typeface="Times New Roman" panose="02020603050405020304" pitchFamily="18" charset="0"/>
              </a:rPr>
              <a:t>Identify the number of C in the unit cell.</a:t>
            </a:r>
          </a:p>
          <a:p>
            <a:r>
              <a:rPr lang="en-US" sz="1400" dirty="0">
                <a:cs typeface="Times New Roman" panose="02020603050405020304" pitchFamily="18" charset="0"/>
              </a:rPr>
              <a:t>	</a:t>
            </a:r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1/8corners *8 + ½*6faces + 4*1(tetrahedral) = 1+3+4 = 8</a:t>
            </a:r>
            <a:endParaRPr lang="en-US" sz="1400" dirty="0">
              <a:cs typeface="Times New Roman" panose="02020603050405020304" pitchFamily="18" charset="0"/>
            </a:endParaRPr>
          </a:p>
          <a:p>
            <a:r>
              <a:rPr lang="en-US" sz="1400" dirty="0">
                <a:cs typeface="Times New Roman" panose="02020603050405020304" pitchFamily="18" charset="0"/>
              </a:rPr>
              <a:t>Find the coordination number of each ions.</a:t>
            </a:r>
          </a:p>
          <a:p>
            <a:r>
              <a:rPr lang="en-US" sz="1400" dirty="0">
                <a:cs typeface="Times New Roman" panose="02020603050405020304" pitchFamily="18" charset="0"/>
              </a:rPr>
              <a:t>	</a:t>
            </a:r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Coordination number of C = 4</a:t>
            </a:r>
          </a:p>
          <a:p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en-US" sz="1400" dirty="0">
              <a:cs typeface="Times New Roman" panose="02020603050405020304" pitchFamily="18" charset="0"/>
            </a:endParaRPr>
          </a:p>
          <a:p>
            <a:r>
              <a:rPr lang="en-US" sz="1400" dirty="0">
                <a:cs typeface="Times New Roman" panose="02020603050405020304" pitchFamily="18" charset="0"/>
              </a:rPr>
              <a:t>Identify the voids (Td, Oh sites) occupied by the ions.</a:t>
            </a:r>
          </a:p>
          <a:p>
            <a:r>
              <a:rPr lang="en-US" sz="1400" dirty="0">
                <a:cs typeface="Times New Roman" panose="02020603050405020304" pitchFamily="18" charset="0"/>
              </a:rPr>
              <a:t>	</a:t>
            </a:r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four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C  occupy = Td sites</a:t>
            </a:r>
          </a:p>
          <a:p>
            <a:endParaRPr lang="en-US" sz="1400" dirty="0">
              <a:cs typeface="Times New Roman" panose="02020603050405020304" pitchFamily="18" charset="0"/>
            </a:endParaRPr>
          </a:p>
          <a:p>
            <a:r>
              <a:rPr lang="en-US" sz="1400" dirty="0">
                <a:cs typeface="Times New Roman" panose="02020603050405020304" pitchFamily="18" charset="0"/>
              </a:rPr>
              <a:t>Total number of ions per unit cell.</a:t>
            </a:r>
          </a:p>
          <a:p>
            <a:r>
              <a:rPr lang="en-US" sz="1400" dirty="0">
                <a:cs typeface="Times New Roman" panose="02020603050405020304" pitchFamily="18" charset="0"/>
              </a:rPr>
              <a:t>	</a:t>
            </a:r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8</a:t>
            </a:r>
          </a:p>
          <a:p>
            <a:endParaRPr lang="en-US" sz="1400" dirty="0">
              <a:cs typeface="Times New Roman" panose="02020603050405020304" pitchFamily="18" charset="0"/>
            </a:endParaRPr>
          </a:p>
          <a:p>
            <a:endParaRPr lang="en-US" sz="1400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D40E4-6F5F-8E2F-BA0E-387D4753D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998" y="2910115"/>
            <a:ext cx="1560739" cy="208098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88C4B9F-CE06-3512-33E4-B87D3F4E44A3}"/>
              </a:ext>
            </a:extLst>
          </p:cNvPr>
          <p:cNvCxnSpPr/>
          <p:nvPr/>
        </p:nvCxnSpPr>
        <p:spPr>
          <a:xfrm flipH="1">
            <a:off x="8062686" y="193138"/>
            <a:ext cx="631371" cy="56383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FB8A73-A691-BD2A-C0A0-476F098705C0}"/>
              </a:ext>
            </a:extLst>
          </p:cNvPr>
          <p:cNvCxnSpPr>
            <a:cxnSpLocks/>
          </p:cNvCxnSpPr>
          <p:nvPr/>
        </p:nvCxnSpPr>
        <p:spPr>
          <a:xfrm>
            <a:off x="6023428" y="2608258"/>
            <a:ext cx="0" cy="3808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837B342-5483-CC39-7963-14A79C6E70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2" t="10724" r="8236" b="25361"/>
          <a:stretch/>
        </p:blipFill>
        <p:spPr>
          <a:xfrm>
            <a:off x="6914518" y="2910115"/>
            <a:ext cx="1970466" cy="190731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86690C8-1D62-30FF-05EB-999A8769D482}"/>
              </a:ext>
            </a:extLst>
          </p:cNvPr>
          <p:cNvGrpSpPr/>
          <p:nvPr/>
        </p:nvGrpSpPr>
        <p:grpSpPr>
          <a:xfrm>
            <a:off x="7827179" y="3922821"/>
            <a:ext cx="203200" cy="224971"/>
            <a:chOff x="2336800" y="4510314"/>
            <a:chExt cx="203200" cy="22497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3886FC-6E28-C044-3E70-D3C8F5B8D726}"/>
                </a:ext>
              </a:extLst>
            </p:cNvPr>
            <p:cNvCxnSpPr/>
            <p:nvPr/>
          </p:nvCxnSpPr>
          <p:spPr>
            <a:xfrm>
              <a:off x="2336800" y="4622800"/>
              <a:ext cx="203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99D01-D3CD-0B01-B80A-6BF921BE60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8400" y="4510314"/>
              <a:ext cx="0" cy="22497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close-up of a molecule">
            <a:extLst>
              <a:ext uri="{FF2B5EF4-FFF2-40B4-BE49-F238E27FC236}">
                <a16:creationId xmlns:a16="http://schemas.microsoft.com/office/drawing/2014/main" id="{70A63D40-5DE7-AA8E-3EF5-4B54BE85AD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68" r="28989"/>
          <a:stretch/>
        </p:blipFill>
        <p:spPr>
          <a:xfrm>
            <a:off x="6209892" y="874649"/>
            <a:ext cx="1753174" cy="1588628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80E1850-EB2B-2417-FAEC-A1BAE755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454F2AD-0F17-AFF1-5A91-139797FA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27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E2DFB-7C06-694B-A662-BD124150B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Chemistry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77842-0E00-C44C-A0C5-810BC1F69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Closed-packed structure</a:t>
            </a:r>
          </a:p>
          <a:p>
            <a:r>
              <a:rPr lang="en-US" dirty="0"/>
              <a:t>3D modelling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E61C160-1ABC-0041-8AAC-969FE9B9CF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0066" r="30066"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BB045-03BF-7C4B-87A0-C78E62D2AB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EPFL LFIM / Group Meeting</a:t>
            </a:r>
          </a:p>
          <a:p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06BBA-C628-6947-9837-EBE706165A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B18B7-A274-CF4F-8328-E5FB60C8D8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106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C7805-0723-FC0C-FA73-BEB81D0F8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C50C0-B088-2070-7FA8-75FAE3ED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VESTA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3F7F8-3145-9A10-61CF-F0AA20C8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75DCE-4A00-94FD-C9C3-D0D94B67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8CBC6C-986F-AA84-2256-09E0BCBD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61" y="1203785"/>
            <a:ext cx="6745077" cy="38965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55BC8E-9F37-E950-7598-3F294C4BE97C}"/>
              </a:ext>
            </a:extLst>
          </p:cNvPr>
          <p:cNvSpPr txBox="1"/>
          <p:nvPr/>
        </p:nvSpPr>
        <p:spPr>
          <a:xfrm>
            <a:off x="452437" y="800645"/>
            <a:ext cx="826339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https://jp-minerals.org/vesta/en/download.html</a:t>
            </a:r>
            <a:r>
              <a:rPr lang="en-US" dirty="0"/>
              <a:t> or searching using “</a:t>
            </a:r>
            <a:r>
              <a:rPr lang="en-US" u="sng" dirty="0">
                <a:latin typeface="Arial" panose="020B0604020202020204" pitchFamily="34" charset="0"/>
              </a:rPr>
              <a:t>Vesta download</a:t>
            </a:r>
            <a:r>
              <a:rPr lang="en-US" dirty="0">
                <a:latin typeface="Arial" panose="020B0604020202020204" pitchFamily="34" charset="0"/>
              </a:rPr>
              <a:t>” keywords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24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C1AD0-7330-E3AD-6BE8-96BF413CA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AC9B-F4AF-9B11-4315-3B97636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408839" cy="1072753"/>
          </a:xfrm>
        </p:spPr>
        <p:txBody>
          <a:bodyPr>
            <a:normAutofit/>
          </a:bodyPr>
          <a:lstStyle/>
          <a:p>
            <a:r>
              <a:rPr lang="en-US" dirty="0"/>
              <a:t>Point group learning assistance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D553C3-49E1-3151-F765-26CDA0BE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5055A-B390-B1E9-4966-BC17AED8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06F17-94AB-BB77-147D-88102346C791}"/>
              </a:ext>
            </a:extLst>
          </p:cNvPr>
          <p:cNvSpPr txBox="1"/>
          <p:nvPr/>
        </p:nvSpPr>
        <p:spPr>
          <a:xfrm>
            <a:off x="652101" y="832032"/>
            <a:ext cx="768635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https://djohnston66.gitlab.io/sym-jsmol/</a:t>
            </a:r>
            <a:r>
              <a:rPr lang="en-US" dirty="0"/>
              <a:t> or searching using “</a:t>
            </a:r>
            <a:r>
              <a:rPr lang="en-US" u="sng" dirty="0" err="1">
                <a:latin typeface="Arial" panose="020B0604020202020204" pitchFamily="34" charset="0"/>
              </a:rPr>
              <a:t>Symmetry@Otterbein</a:t>
            </a:r>
            <a:r>
              <a:rPr lang="en-US" dirty="0">
                <a:latin typeface="Arial" panose="020B0604020202020204" pitchFamily="34" charset="0"/>
              </a:rPr>
              <a:t>” keywords</a:t>
            </a:r>
            <a:endParaRPr lang="en-US" dirty="0"/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97EF4E-4629-7E55-5F96-6CE8EA52F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9863"/>
            <a:ext cx="9144000" cy="38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4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522FD-936A-BBEE-1C21-C7539BF12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CA18F-6E4A-B288-05DD-507877BE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408839" cy="1072753"/>
          </a:xfrm>
        </p:spPr>
        <p:txBody>
          <a:bodyPr>
            <a:normAutofit/>
          </a:bodyPr>
          <a:lstStyle/>
          <a:p>
            <a:r>
              <a:rPr lang="en-US" dirty="0"/>
              <a:t>Space group Visualizer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92AF0-125F-E4F0-BB9B-5018BD9C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B5BA4B-8809-03AF-5600-C897D00A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7C07A-B546-0A12-5C5C-04233CBEFC18}"/>
              </a:ext>
            </a:extLst>
          </p:cNvPr>
          <p:cNvSpPr txBox="1"/>
          <p:nvPr/>
        </p:nvSpPr>
        <p:spPr>
          <a:xfrm>
            <a:off x="652100" y="695954"/>
            <a:ext cx="768635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https://spacegroups.symotter.org/index.html</a:t>
            </a:r>
            <a:r>
              <a:rPr lang="en-US" dirty="0"/>
              <a:t> or searching using “</a:t>
            </a:r>
            <a:r>
              <a:rPr lang="en-US" u="sng" dirty="0">
                <a:latin typeface="Arial" panose="020B0604020202020204" pitchFamily="34" charset="0"/>
              </a:rPr>
              <a:t>Symmetry Gallery</a:t>
            </a:r>
            <a:r>
              <a:rPr lang="en-US" dirty="0">
                <a:latin typeface="Arial" panose="020B0604020202020204" pitchFamily="34" charset="0"/>
              </a:rPr>
              <a:t>” keywords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C56BE-F9E4-FD4C-C266-B1E1598C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859" y="1200762"/>
            <a:ext cx="6236838" cy="38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47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571A8-E70D-6349-AC66-E33763DC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</p:spPr>
        <p:txBody>
          <a:bodyPr anchor="t">
            <a:normAutofit/>
          </a:bodyPr>
          <a:lstStyle/>
          <a:p>
            <a:r>
              <a:rPr lang="en-US" dirty="0"/>
              <a:t>Closed-packed structure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3DC2D-FA89-0F42-90C9-99D01A241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43EAB-03E6-EB4A-8C84-9F8CA2A2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3</a:t>
            </a:fld>
            <a:endParaRPr lang="fr-FR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C40A75-6835-9EC0-E22D-7E1823DC2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38" y="164776"/>
            <a:ext cx="8631381" cy="497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5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54789-143B-81A0-4EE0-A8546F55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w1.png">
            <a:extLst>
              <a:ext uri="{FF2B5EF4-FFF2-40B4-BE49-F238E27FC236}">
                <a16:creationId xmlns:a16="http://schemas.microsoft.com/office/drawing/2014/main" id="{AC72CCAC-3355-3283-C523-97475230D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6" r="50936"/>
          <a:stretch/>
        </p:blipFill>
        <p:spPr>
          <a:xfrm>
            <a:off x="1643784" y="939353"/>
            <a:ext cx="1801380" cy="1683651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4CDB6B-CFF0-F414-9E92-C273E2417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r>
              <a:rPr lang="en-US" dirty="0"/>
              <a:t>Minimize empty space</a:t>
            </a:r>
          </a:p>
          <a:p>
            <a:endParaRPr lang="en-US" dirty="0"/>
          </a:p>
          <a:p>
            <a:r>
              <a:rPr lang="en-US" dirty="0"/>
              <a:t>Maximizing numbers of neighboring spheres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 how to stack the layers in the 3</a:t>
            </a:r>
            <a:r>
              <a:rPr lang="en-US" baseline="30000" dirty="0">
                <a:sym typeface="Wingdings" pitchFamily="2" charset="2"/>
              </a:rPr>
              <a:t>rd</a:t>
            </a:r>
            <a:r>
              <a:rPr lang="en-US" dirty="0">
                <a:sym typeface="Wingdings" pitchFamily="2" charset="2"/>
              </a:rPr>
              <a:t> dimension to minimize empty space?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92F50-EF50-0F00-67F5-3C6460B1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</p:spPr>
        <p:txBody>
          <a:bodyPr anchor="t">
            <a:normAutofit/>
          </a:bodyPr>
          <a:lstStyle/>
          <a:p>
            <a:r>
              <a:rPr lang="en-US" dirty="0"/>
              <a:t>Closed packing in 2D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F9F96-8546-86F4-A04D-AF13F13C1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5576-7DA9-691F-FD3E-F58F790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4</a:t>
            </a:fld>
            <a:endParaRPr lang="fr-FR"/>
          </a:p>
        </p:txBody>
      </p:sp>
      <p:pic>
        <p:nvPicPr>
          <p:cNvPr id="8" name="Picture 7" descr="qw1.png">
            <a:extLst>
              <a:ext uri="{FF2B5EF4-FFF2-40B4-BE49-F238E27FC236}">
                <a16:creationId xmlns:a16="http://schemas.microsoft.com/office/drawing/2014/main" id="{F562A21B-1C1F-9EF5-4878-5F15DBC40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2" t="-6114" b="1"/>
          <a:stretch/>
        </p:blipFill>
        <p:spPr>
          <a:xfrm>
            <a:off x="1643784" y="2752314"/>
            <a:ext cx="1930400" cy="1772642"/>
          </a:xfrm>
          <a:prstGeom prst="rect">
            <a:avLst/>
          </a:prstGeom>
          <a:noFill/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7FB933-8241-1D9B-3778-48217A885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059" y="1691151"/>
            <a:ext cx="1370067" cy="238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0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AD8056-5057-D74F-85D5-D9BBF9FAB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in 3D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158E7-471A-6D40-9E5F-C59E6A6C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85-4FB3-FC4D-9BD1-D894684B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56C8F7-AB86-6C48-80E0-3A5E4675BB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7633"/>
          <a:stretch/>
        </p:blipFill>
        <p:spPr>
          <a:xfrm>
            <a:off x="904875" y="776520"/>
            <a:ext cx="3671888" cy="1468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FA9925-D79A-334A-BCBF-923AAFA61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86" y="2632593"/>
            <a:ext cx="2759941" cy="11945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A98245-1A90-9F49-8883-C6AFDD899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6" y="2523532"/>
            <a:ext cx="2507604" cy="15944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83B5D6-0176-5741-A178-FF7C17BE461E}"/>
              </a:ext>
            </a:extLst>
          </p:cNvPr>
          <p:cNvSpPr txBox="1"/>
          <p:nvPr/>
        </p:nvSpPr>
        <p:spPr>
          <a:xfrm>
            <a:off x="4001381" y="3905960"/>
            <a:ext cx="387965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Td holes/voids = 2x number of atoms</a:t>
            </a:r>
            <a:br>
              <a:rPr lang="en-US" dirty="0"/>
            </a:br>
            <a:r>
              <a:rPr lang="en-US" dirty="0"/>
              <a:t>Number of Oh holes/voids = number of atoms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513C4F-3DC3-B0EA-3BCD-7220803D659D}"/>
              </a:ext>
            </a:extLst>
          </p:cNvPr>
          <p:cNvSpPr txBox="1"/>
          <p:nvPr/>
        </p:nvSpPr>
        <p:spPr>
          <a:xfrm>
            <a:off x="3765199" y="547619"/>
            <a:ext cx="8483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ccp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err="1">
                <a:solidFill>
                  <a:srgbClr val="FF0000"/>
                </a:solidFill>
              </a:rPr>
              <a:t>fcc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93D85-FB76-6864-876E-5E3BE0B19905}"/>
              </a:ext>
            </a:extLst>
          </p:cNvPr>
          <p:cNvSpPr txBox="1"/>
          <p:nvPr/>
        </p:nvSpPr>
        <p:spPr>
          <a:xfrm>
            <a:off x="2245994" y="547619"/>
            <a:ext cx="5597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hcp*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4EEDC-D075-BF88-6D83-25E36264F82E}"/>
              </a:ext>
            </a:extLst>
          </p:cNvPr>
          <p:cNvSpPr txBox="1"/>
          <p:nvPr/>
        </p:nvSpPr>
        <p:spPr>
          <a:xfrm>
            <a:off x="3765199" y="74834"/>
            <a:ext cx="36086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*The two types of </a:t>
            </a:r>
            <a:r>
              <a:rPr lang="en-US" b="1" dirty="0">
                <a:solidFill>
                  <a:srgbClr val="FF0000"/>
                </a:solidFill>
              </a:rPr>
              <a:t>closed packing systems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6" name="Picture 15" descr="399px-Close_packing.svg.png">
            <a:extLst>
              <a:ext uri="{FF2B5EF4-FFF2-40B4-BE49-F238E27FC236}">
                <a16:creationId xmlns:a16="http://schemas.microsoft.com/office/drawing/2014/main" id="{D3DD253E-D46B-C639-2DB8-54BA46F58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59" y="517235"/>
            <a:ext cx="3282926" cy="20569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8011FB-EC1D-370D-6537-D0024215D66C}"/>
              </a:ext>
            </a:extLst>
          </p:cNvPr>
          <p:cNvSpPr txBox="1"/>
          <p:nvPr/>
        </p:nvSpPr>
        <p:spPr>
          <a:xfrm>
            <a:off x="6865001" y="552023"/>
            <a:ext cx="8483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ccp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err="1">
                <a:solidFill>
                  <a:srgbClr val="FF0000"/>
                </a:solidFill>
              </a:rPr>
              <a:t>fcc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08410-054C-73C9-A85E-B8FAB53309CC}"/>
              </a:ext>
            </a:extLst>
          </p:cNvPr>
          <p:cNvSpPr txBox="1"/>
          <p:nvPr/>
        </p:nvSpPr>
        <p:spPr>
          <a:xfrm>
            <a:off x="5345796" y="552023"/>
            <a:ext cx="5597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hcp*</a:t>
            </a:r>
          </a:p>
        </p:txBody>
      </p:sp>
    </p:spTree>
    <p:extLst>
      <p:ext uri="{BB962C8B-B14F-4D97-AF65-F5344CB8AC3E}">
        <p14:creationId xmlns:p14="http://schemas.microsoft.com/office/powerpoint/2010/main" val="127158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9" grpId="0"/>
      <p:bldP spid="10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0E4DE0-3BF6-644B-9905-DFA56219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Hexagoal</a:t>
            </a:r>
            <a:r>
              <a:rPr lang="en-US" dirty="0"/>
              <a:t> closest packing (HCP)</a:t>
            </a:r>
            <a:br>
              <a:rPr lang="en-US" dirty="0"/>
            </a:b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3DE86-622A-7A4B-B729-FB169586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610BC-437C-1C40-ABF6-A7E2374D9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B2F8B3D-4DC6-4200-6DDD-988992738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07" y="2809420"/>
            <a:ext cx="2135906" cy="133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1B8A73-8436-CEF0-12FB-00F23384A626}"/>
              </a:ext>
            </a:extLst>
          </p:cNvPr>
          <p:cNvSpPr txBox="1"/>
          <p:nvPr/>
        </p:nvSpPr>
        <p:spPr>
          <a:xfrm>
            <a:off x="1111536" y="4588588"/>
            <a:ext cx="21563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Hexagonal close packing</a:t>
            </a:r>
          </a:p>
        </p:txBody>
      </p:sp>
      <p:pic>
        <p:nvPicPr>
          <p:cNvPr id="17" name="Picture 4" descr="Unit Cell&quot; Images – Browse 113 Stock Photos, Vectors, and Video | Adobe  Stock">
            <a:extLst>
              <a:ext uri="{FF2B5EF4-FFF2-40B4-BE49-F238E27FC236}">
                <a16:creationId xmlns:a16="http://schemas.microsoft.com/office/drawing/2014/main" id="{0D221D1D-C471-19C5-E279-503B31770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r="72354"/>
          <a:stretch/>
        </p:blipFill>
        <p:spPr bwMode="auto">
          <a:xfrm>
            <a:off x="4061631" y="2809420"/>
            <a:ext cx="1639966" cy="192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Unit Cell&quot; Images – Browse 113 Stock Photos, Vectors, and Video | Adobe  Stock">
            <a:extLst>
              <a:ext uri="{FF2B5EF4-FFF2-40B4-BE49-F238E27FC236}">
                <a16:creationId xmlns:a16="http://schemas.microsoft.com/office/drawing/2014/main" id="{277F744D-A5BF-C1F0-4B13-3961AB25D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8" t="1004" r="1341" b="-1004"/>
          <a:stretch/>
        </p:blipFill>
        <p:spPr bwMode="auto">
          <a:xfrm>
            <a:off x="6930556" y="358815"/>
            <a:ext cx="1308569" cy="153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ACE4190-0437-CF5F-49A5-E2767F7B2EC7}"/>
              </a:ext>
            </a:extLst>
          </p:cNvPr>
          <p:cNvSpPr/>
          <p:nvPr/>
        </p:nvSpPr>
        <p:spPr>
          <a:xfrm>
            <a:off x="4744454" y="3964850"/>
            <a:ext cx="274320" cy="274320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BB31F1-E05D-0698-8D14-F4BF6BE4928D}"/>
              </a:ext>
            </a:extLst>
          </p:cNvPr>
          <p:cNvCxnSpPr>
            <a:stCxn id="19" idx="0"/>
          </p:cNvCxnSpPr>
          <p:nvPr/>
        </p:nvCxnSpPr>
        <p:spPr>
          <a:xfrm flipV="1">
            <a:off x="4881614" y="2809420"/>
            <a:ext cx="1552993" cy="115543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8FC308-82A9-2440-6616-E642A05F42F9}"/>
              </a:ext>
            </a:extLst>
          </p:cNvPr>
          <p:cNvCxnSpPr>
            <a:cxnSpLocks/>
            <a:stCxn id="19" idx="4"/>
          </p:cNvCxnSpPr>
          <p:nvPr/>
        </p:nvCxnSpPr>
        <p:spPr>
          <a:xfrm flipV="1">
            <a:off x="4881614" y="4148546"/>
            <a:ext cx="1613718" cy="906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399px-Close_packing.svg.png">
            <a:extLst>
              <a:ext uri="{FF2B5EF4-FFF2-40B4-BE49-F238E27FC236}">
                <a16:creationId xmlns:a16="http://schemas.microsoft.com/office/drawing/2014/main" id="{5EF52473-FEDF-FBD9-1E5B-E2F1F68F7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5" r="52695"/>
          <a:stretch/>
        </p:blipFill>
        <p:spPr>
          <a:xfrm>
            <a:off x="4903359" y="479697"/>
            <a:ext cx="1552993" cy="15792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4AC8B5-F172-F94C-2C32-2BE5301F7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49" y="1037563"/>
            <a:ext cx="2651990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3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1BE85-B2E6-A1DB-95C4-748F42293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art, radar chart&#10;&#10;Description automatically generated">
            <a:extLst>
              <a:ext uri="{FF2B5EF4-FFF2-40B4-BE49-F238E27FC236}">
                <a16:creationId xmlns:a16="http://schemas.microsoft.com/office/drawing/2014/main" id="{D13B1054-CB6D-CDDB-853B-12937E6E86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19128" y="1735818"/>
            <a:ext cx="2082800" cy="24638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310B192-BB0C-6502-4D67-6DF884D0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Cubic close packed/ Face-centered cubic (FCC)</a:t>
            </a:r>
            <a:br>
              <a:rPr lang="en-US" dirty="0"/>
            </a:b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A1917-65A6-6CEF-55A9-BFEACAF3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74D59-447E-30C7-35A9-A5A708991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2" name="Picture 11" descr="399px-Close_packing.svg.png">
            <a:extLst>
              <a:ext uri="{FF2B5EF4-FFF2-40B4-BE49-F238E27FC236}">
                <a16:creationId xmlns:a16="http://schemas.microsoft.com/office/drawing/2014/main" id="{2581DDBF-A19A-F94D-1A06-D3CE564DDE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4" t="9619" b="13703"/>
          <a:stretch/>
        </p:blipFill>
        <p:spPr>
          <a:xfrm>
            <a:off x="3693574" y="2571750"/>
            <a:ext cx="1986708" cy="1759238"/>
          </a:xfrm>
          <a:prstGeom prst="rect">
            <a:avLst/>
          </a:prstGeom>
        </p:spPr>
      </p:pic>
      <p:pic>
        <p:nvPicPr>
          <p:cNvPr id="3" name="Picture 2" descr="diamond.gif">
            <a:extLst>
              <a:ext uri="{FF2B5EF4-FFF2-40B4-BE49-F238E27FC236}">
                <a16:creationId xmlns:a16="http://schemas.microsoft.com/office/drawing/2014/main" id="{56D9D666-D8CC-C04B-A618-389B038AFD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8" b="8700"/>
          <a:stretch/>
        </p:blipFill>
        <p:spPr>
          <a:xfrm>
            <a:off x="4275732" y="241800"/>
            <a:ext cx="2429397" cy="184785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5DDEBA3-188D-BA30-5E2D-D0193926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698" y="2747448"/>
            <a:ext cx="2995118" cy="17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ace Centered Cubic Structure (FCC) | MATSE 81: Materials In Today's World">
            <a:extLst>
              <a:ext uri="{FF2B5EF4-FFF2-40B4-BE49-F238E27FC236}">
                <a16:creationId xmlns:a16="http://schemas.microsoft.com/office/drawing/2014/main" id="{A66CBE2E-2029-E9E5-8DBD-A9710F9B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6" r="73091"/>
          <a:stretch/>
        </p:blipFill>
        <p:spPr bwMode="auto">
          <a:xfrm>
            <a:off x="6498109" y="277039"/>
            <a:ext cx="1897213" cy="17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C8D492F-5525-137C-7994-878A4CACF21E}"/>
              </a:ext>
            </a:extLst>
          </p:cNvPr>
          <p:cNvSpPr/>
          <p:nvPr/>
        </p:nvSpPr>
        <p:spPr>
          <a:xfrm>
            <a:off x="4470134" y="3320455"/>
            <a:ext cx="274320" cy="274320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75689-3FFF-94AD-6F32-C68EDD755F09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607294" y="2747448"/>
            <a:ext cx="1394404" cy="5730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72942E-BB19-98D8-7181-FBBB2209B841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4607294" y="3594775"/>
            <a:ext cx="1394404" cy="91191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22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BB435-F945-DE4B-BDCB-A44748937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448096" cy="1072753"/>
          </a:xfrm>
        </p:spPr>
        <p:txBody>
          <a:bodyPr>
            <a:normAutofit fontScale="90000"/>
          </a:bodyPr>
          <a:lstStyle/>
          <a:p>
            <a:r>
              <a:rPr lang="en-US" dirty="0"/>
              <a:t>FCC exercise: </a:t>
            </a:r>
            <a:r>
              <a:rPr lang="en-US" sz="2200" b="1" dirty="0">
                <a:solidFill>
                  <a:srgbClr val="FF0000"/>
                </a:solidFill>
              </a:rPr>
              <a:t>How to determine the packing efficiency/volume taken up by the spheres in FCC structure?</a:t>
            </a:r>
            <a:br>
              <a:rPr lang="en-US" sz="2200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1B698-07E6-BC45-9100-D3375AB0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2F357-BA1F-D44A-B7CA-6A370A33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DE2C4-1D71-414E-9ADA-C3AA1A25B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535" b="25792"/>
          <a:stretch/>
        </p:blipFill>
        <p:spPr>
          <a:xfrm rot="187510">
            <a:off x="2915248" y="1775094"/>
            <a:ext cx="3087513" cy="28087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BC1C2B3-BF60-8C4E-A049-C5646E8994B9}"/>
              </a:ext>
            </a:extLst>
          </p:cNvPr>
          <p:cNvGrpSpPr/>
          <p:nvPr/>
        </p:nvGrpSpPr>
        <p:grpSpPr>
          <a:xfrm>
            <a:off x="1474846" y="3045337"/>
            <a:ext cx="2732266" cy="1394882"/>
            <a:chOff x="614183" y="2760952"/>
            <a:chExt cx="2802785" cy="15146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871B2E-97D4-F045-8D2C-CCC7F9AAF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09" t="5753" r="3467" b="25279"/>
            <a:stretch/>
          </p:blipFill>
          <p:spPr>
            <a:xfrm>
              <a:off x="1044322" y="2760952"/>
              <a:ext cx="1196236" cy="116492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C51432-8E01-F44D-B5D7-B6F23DFB03CF}"/>
                </a:ext>
              </a:extLst>
            </p:cNvPr>
            <p:cNvSpPr txBox="1"/>
            <p:nvPr/>
          </p:nvSpPr>
          <p:spPr>
            <a:xfrm>
              <a:off x="1691295" y="3066333"/>
              <a:ext cx="3850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4r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A55C03-9B8D-FB42-89CF-53097E610A33}"/>
                </a:ext>
              </a:extLst>
            </p:cNvPr>
            <p:cNvSpPr txBox="1"/>
            <p:nvPr/>
          </p:nvSpPr>
          <p:spPr>
            <a:xfrm>
              <a:off x="1286805" y="3906252"/>
              <a:ext cx="3850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9CB4D6-EB10-EE41-9EC6-1C6EDD2E1D65}"/>
                </a:ext>
              </a:extLst>
            </p:cNvPr>
            <p:cNvSpPr txBox="1"/>
            <p:nvPr/>
          </p:nvSpPr>
          <p:spPr>
            <a:xfrm>
              <a:off x="614183" y="3130502"/>
              <a:ext cx="3850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3E76E11F-BF1A-C245-BC94-E32EC48F784D}"/>
                </a:ext>
              </a:extLst>
            </p:cNvPr>
            <p:cNvCxnSpPr>
              <a:endCxn id="9" idx="3"/>
            </p:cNvCxnSpPr>
            <p:nvPr/>
          </p:nvCxnSpPr>
          <p:spPr>
            <a:xfrm rot="10800000">
              <a:off x="2076306" y="3251000"/>
              <a:ext cx="1340662" cy="523479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3474134-28BE-9843-8EE3-0DFEB5214920}"/>
              </a:ext>
            </a:extLst>
          </p:cNvPr>
          <p:cNvSpPr txBox="1"/>
          <p:nvPr/>
        </p:nvSpPr>
        <p:spPr>
          <a:xfrm>
            <a:off x="791029" y="1036223"/>
            <a:ext cx="739365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Express the volume of the unit cell (cube) in terms of r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Determine the volume of spheres in the cube 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Calculate the packing efficiency/percentage of the unit cells volume that they take up</a:t>
            </a:r>
          </a:p>
        </p:txBody>
      </p:sp>
    </p:spTree>
    <p:extLst>
      <p:ext uri="{BB962C8B-B14F-4D97-AF65-F5344CB8AC3E}">
        <p14:creationId xmlns:p14="http://schemas.microsoft.com/office/powerpoint/2010/main" val="35409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9900-A9F9-9B44-BE7B-F5F2A4B7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94" y="1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Exercise: </a:t>
            </a:r>
            <a:r>
              <a:rPr lang="en-US" sz="2400" dirty="0"/>
              <a:t>How can you determine the packing efficiency/percent volume taken up by the spheres in a CCP structure?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9131C-2128-6747-9D8F-5DBAE8EE2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535" b="25792"/>
          <a:stretch/>
        </p:blipFill>
        <p:spPr>
          <a:xfrm rot="187510">
            <a:off x="1448719" y="885306"/>
            <a:ext cx="2878059" cy="2618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16FB95-CEDF-594B-B201-38630E4A399E}"/>
              </a:ext>
            </a:extLst>
          </p:cNvPr>
          <p:cNvSpPr txBox="1"/>
          <p:nvPr/>
        </p:nvSpPr>
        <p:spPr>
          <a:xfrm>
            <a:off x="4521634" y="964245"/>
            <a:ext cx="4192667" cy="4093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13" dirty="0"/>
          </a:p>
          <a:p>
            <a:r>
              <a:rPr lang="en-US" sz="1013" dirty="0"/>
              <a:t>1). Lets first determine the volume of the box in terms of r, the radius of the close packed spheres.</a:t>
            </a:r>
          </a:p>
          <a:p>
            <a:endParaRPr lang="en-US" sz="1013" dirty="0"/>
          </a:p>
          <a:p>
            <a:r>
              <a:rPr lang="en-US" sz="1013" dirty="0"/>
              <a:t>Due to the close packed structure the face diagonal in the cell is = 4r. </a:t>
            </a:r>
          </a:p>
          <a:p>
            <a:endParaRPr lang="en-US" sz="1013" dirty="0"/>
          </a:p>
          <a:p>
            <a:r>
              <a:rPr lang="en-US" sz="1013" dirty="0"/>
              <a:t>The Pythagorean theorem says x</a:t>
            </a:r>
            <a:r>
              <a:rPr lang="en-US" sz="1013" baseline="30000" dirty="0"/>
              <a:t>2</a:t>
            </a:r>
            <a:r>
              <a:rPr lang="en-US" sz="1013" dirty="0"/>
              <a:t> + x</a:t>
            </a:r>
            <a:r>
              <a:rPr lang="en-US" sz="1013" baseline="30000" dirty="0"/>
              <a:t>2</a:t>
            </a:r>
            <a:r>
              <a:rPr lang="en-US" sz="1013" dirty="0"/>
              <a:t> =  z</a:t>
            </a:r>
            <a:r>
              <a:rPr lang="en-US" sz="1013" baseline="30000" dirty="0"/>
              <a:t>2</a:t>
            </a:r>
          </a:p>
          <a:p>
            <a:r>
              <a:rPr lang="en-US" sz="1013" dirty="0"/>
              <a:t>As such, 2x</a:t>
            </a:r>
            <a:r>
              <a:rPr lang="en-US" sz="1013" baseline="30000" dirty="0"/>
              <a:t>2</a:t>
            </a:r>
            <a:r>
              <a:rPr lang="en-US" sz="1013" dirty="0"/>
              <a:t> = 16r</a:t>
            </a:r>
            <a:r>
              <a:rPr lang="en-US" sz="1013" baseline="30000" dirty="0"/>
              <a:t>2</a:t>
            </a:r>
          </a:p>
          <a:p>
            <a:r>
              <a:rPr lang="en-US" sz="1013" dirty="0"/>
              <a:t>Then x = 2*</a:t>
            </a:r>
            <a:r>
              <a:rPr lang="en-US" sz="1013" dirty="0" err="1"/>
              <a:t>sqr</a:t>
            </a:r>
            <a:r>
              <a:rPr lang="en-US" sz="1013" dirty="0"/>
              <a:t>(2)*r or </a:t>
            </a:r>
            <a:r>
              <a:rPr lang="en-US" sz="1013" dirty="0" err="1"/>
              <a:t>sqr</a:t>
            </a:r>
            <a:r>
              <a:rPr lang="en-US" sz="1013" dirty="0"/>
              <a:t>(8)*r</a:t>
            </a:r>
          </a:p>
          <a:p>
            <a:r>
              <a:rPr lang="en-US" sz="1013" dirty="0">
                <a:solidFill>
                  <a:srgbClr val="FF0000"/>
                </a:solidFill>
              </a:rPr>
              <a:t>And the cell volume (</a:t>
            </a:r>
            <a:r>
              <a:rPr lang="en-US" sz="1013" dirty="0" err="1">
                <a:solidFill>
                  <a:srgbClr val="FF0000"/>
                </a:solidFill>
              </a:rPr>
              <a:t>V</a:t>
            </a:r>
            <a:r>
              <a:rPr lang="en-US" sz="1013" baseline="-25000" dirty="0" err="1">
                <a:solidFill>
                  <a:srgbClr val="FF0000"/>
                </a:solidFill>
              </a:rPr>
              <a:t>cell</a:t>
            </a:r>
            <a:r>
              <a:rPr lang="en-US" sz="1013" dirty="0">
                <a:solidFill>
                  <a:srgbClr val="FF0000"/>
                </a:solidFill>
              </a:rPr>
              <a:t>) = 16*</a:t>
            </a:r>
            <a:r>
              <a:rPr lang="en-US" sz="1013" dirty="0" err="1">
                <a:solidFill>
                  <a:srgbClr val="FF0000"/>
                </a:solidFill>
              </a:rPr>
              <a:t>sqr</a:t>
            </a:r>
            <a:r>
              <a:rPr lang="en-US" sz="1013" dirty="0">
                <a:solidFill>
                  <a:srgbClr val="FF0000"/>
                </a:solidFill>
              </a:rPr>
              <a:t>(2)*r</a:t>
            </a:r>
            <a:r>
              <a:rPr lang="en-US" sz="1013" baseline="30000" dirty="0">
                <a:solidFill>
                  <a:srgbClr val="FF0000"/>
                </a:solidFill>
              </a:rPr>
              <a:t>3</a:t>
            </a:r>
            <a:endParaRPr lang="en-US" sz="1013" dirty="0">
              <a:solidFill>
                <a:srgbClr val="FF0000"/>
              </a:solidFill>
            </a:endParaRPr>
          </a:p>
          <a:p>
            <a:endParaRPr lang="en-US" sz="1013" dirty="0"/>
          </a:p>
          <a:p>
            <a:r>
              <a:rPr lang="en-US" sz="1013" dirty="0"/>
              <a:t>2) Now we must determine the volume of the spheres. </a:t>
            </a:r>
          </a:p>
          <a:p>
            <a:r>
              <a:rPr lang="en-US" sz="1013" dirty="0">
                <a:solidFill>
                  <a:srgbClr val="FF0000"/>
                </a:solidFill>
              </a:rPr>
              <a:t>In general the volume of a sphere is 4/3</a:t>
            </a:r>
            <a:r>
              <a:rPr lang="en-US" sz="1013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en-US" sz="1013" dirty="0">
                <a:solidFill>
                  <a:srgbClr val="FF0000"/>
                </a:solidFill>
              </a:rPr>
              <a:t>r</a:t>
            </a:r>
            <a:r>
              <a:rPr lang="en-US" sz="1013" baseline="30000" dirty="0">
                <a:solidFill>
                  <a:srgbClr val="FF0000"/>
                </a:solidFill>
              </a:rPr>
              <a:t>3</a:t>
            </a:r>
          </a:p>
          <a:p>
            <a:endParaRPr lang="en-US" sz="1013" dirty="0"/>
          </a:p>
          <a:p>
            <a:r>
              <a:rPr lang="en-US" sz="1013" dirty="0"/>
              <a:t>How many spheres are there in a FCC array? </a:t>
            </a:r>
            <a:r>
              <a:rPr lang="en-US" sz="1013" dirty="0">
                <a:solidFill>
                  <a:srgbClr val="FF0000"/>
                </a:solidFill>
              </a:rPr>
              <a:t>4</a:t>
            </a:r>
          </a:p>
          <a:p>
            <a:r>
              <a:rPr lang="en-US" sz="1013" dirty="0">
                <a:solidFill>
                  <a:srgbClr val="FF0000"/>
                </a:solidFill>
              </a:rPr>
              <a:t>So the volume of atom (</a:t>
            </a:r>
            <a:r>
              <a:rPr lang="en-US" sz="1013" dirty="0" err="1">
                <a:solidFill>
                  <a:srgbClr val="FF0000"/>
                </a:solidFill>
              </a:rPr>
              <a:t>V</a:t>
            </a:r>
            <a:r>
              <a:rPr lang="en-US" sz="1013" baseline="-25000" dirty="0" err="1">
                <a:solidFill>
                  <a:srgbClr val="FF0000"/>
                </a:solidFill>
              </a:rPr>
              <a:t>atoms</a:t>
            </a:r>
            <a:r>
              <a:rPr lang="en-US" sz="1013" dirty="0">
                <a:solidFill>
                  <a:srgbClr val="FF0000"/>
                </a:solidFill>
              </a:rPr>
              <a:t>) is 16/3</a:t>
            </a:r>
            <a:r>
              <a:rPr lang="en-US" sz="1013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en-US" sz="1013" dirty="0">
                <a:solidFill>
                  <a:srgbClr val="FF0000"/>
                </a:solidFill>
              </a:rPr>
              <a:t>r</a:t>
            </a:r>
            <a:r>
              <a:rPr lang="en-US" sz="1013" baseline="30000" dirty="0">
                <a:solidFill>
                  <a:srgbClr val="FF0000"/>
                </a:solidFill>
              </a:rPr>
              <a:t>3</a:t>
            </a:r>
          </a:p>
          <a:p>
            <a:endParaRPr lang="en-US" sz="1013" dirty="0">
              <a:solidFill>
                <a:srgbClr val="FF0000"/>
              </a:solidFill>
            </a:endParaRPr>
          </a:p>
          <a:p>
            <a:endParaRPr lang="en-US" sz="1013" dirty="0">
              <a:solidFill>
                <a:srgbClr val="FF0000"/>
              </a:solidFill>
            </a:endParaRPr>
          </a:p>
          <a:p>
            <a:r>
              <a:rPr lang="en-US" sz="1013" dirty="0"/>
              <a:t>3) Now we can calculate packing efficiency/volume taken up by atoms in FCC</a:t>
            </a:r>
          </a:p>
          <a:p>
            <a:endParaRPr lang="en-US" sz="1013" dirty="0">
              <a:solidFill>
                <a:srgbClr val="FF0000"/>
              </a:solidFill>
            </a:endParaRPr>
          </a:p>
          <a:p>
            <a:r>
              <a:rPr lang="en-US" sz="1013" dirty="0">
                <a:solidFill>
                  <a:srgbClr val="FF0000"/>
                </a:solidFill>
              </a:rPr>
              <a:t>Packing efficiency = </a:t>
            </a:r>
            <a:r>
              <a:rPr lang="en-US" sz="1013" dirty="0" err="1">
                <a:solidFill>
                  <a:srgbClr val="FF0000"/>
                </a:solidFill>
              </a:rPr>
              <a:t>V</a:t>
            </a:r>
            <a:r>
              <a:rPr lang="en-US" sz="1013" baseline="-25000" dirty="0" err="1">
                <a:solidFill>
                  <a:srgbClr val="FF0000"/>
                </a:solidFill>
              </a:rPr>
              <a:t>atoms</a:t>
            </a:r>
            <a:r>
              <a:rPr lang="en-US" sz="1013" dirty="0">
                <a:solidFill>
                  <a:srgbClr val="FF0000"/>
                </a:solidFill>
              </a:rPr>
              <a:t>/</a:t>
            </a:r>
            <a:r>
              <a:rPr lang="en-US" sz="1013" dirty="0" err="1">
                <a:solidFill>
                  <a:srgbClr val="FF0000"/>
                </a:solidFill>
              </a:rPr>
              <a:t>V</a:t>
            </a:r>
            <a:r>
              <a:rPr lang="en-US" sz="1013" baseline="-25000" dirty="0" err="1">
                <a:solidFill>
                  <a:srgbClr val="FF0000"/>
                </a:solidFill>
              </a:rPr>
              <a:t>cell</a:t>
            </a:r>
            <a:r>
              <a:rPr lang="en-US" sz="1013" dirty="0">
                <a:solidFill>
                  <a:srgbClr val="FF0000"/>
                </a:solidFill>
              </a:rPr>
              <a:t> =​ (16/3)*</a:t>
            </a:r>
            <a:r>
              <a:rPr lang="en-US" sz="1013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en-US" sz="1013" dirty="0">
                <a:solidFill>
                  <a:srgbClr val="FF0000"/>
                </a:solidFill>
              </a:rPr>
              <a:t>r</a:t>
            </a:r>
            <a:r>
              <a:rPr lang="en-US" sz="1013" baseline="30000" dirty="0">
                <a:solidFill>
                  <a:srgbClr val="FF0000"/>
                </a:solidFill>
              </a:rPr>
              <a:t>3</a:t>
            </a:r>
            <a:r>
              <a:rPr lang="en-US" sz="1013" dirty="0">
                <a:solidFill>
                  <a:srgbClr val="FF0000"/>
                </a:solidFill>
              </a:rPr>
              <a:t>/16*</a:t>
            </a:r>
            <a:r>
              <a:rPr lang="en-US" sz="1013" dirty="0" err="1">
                <a:solidFill>
                  <a:srgbClr val="FF0000"/>
                </a:solidFill>
              </a:rPr>
              <a:t>sqr</a:t>
            </a:r>
            <a:r>
              <a:rPr lang="en-US" sz="1013" dirty="0">
                <a:solidFill>
                  <a:srgbClr val="FF0000"/>
                </a:solidFill>
              </a:rPr>
              <a:t>(2)*r</a:t>
            </a:r>
            <a:r>
              <a:rPr lang="en-US" sz="1013" baseline="30000" dirty="0">
                <a:solidFill>
                  <a:srgbClr val="FF0000"/>
                </a:solidFill>
              </a:rPr>
              <a:t>3</a:t>
            </a:r>
            <a:endParaRPr lang="en-US" sz="1013" dirty="0">
              <a:solidFill>
                <a:srgbClr val="FF0000"/>
              </a:solidFill>
            </a:endParaRPr>
          </a:p>
          <a:p>
            <a:endParaRPr lang="en-US" sz="1013" baseline="30000" dirty="0">
              <a:solidFill>
                <a:srgbClr val="FF0000"/>
              </a:solidFill>
            </a:endParaRPr>
          </a:p>
          <a:p>
            <a:r>
              <a:rPr lang="en-US" sz="1013" dirty="0">
                <a:solidFill>
                  <a:srgbClr val="FF0000"/>
                </a:solidFill>
              </a:rPr>
              <a:t>Packing efficiency = 0.74 or 74% of the unit cell was filled by atoms</a:t>
            </a:r>
          </a:p>
          <a:p>
            <a:endParaRPr lang="en-US" sz="1013" dirty="0"/>
          </a:p>
          <a:p>
            <a:endParaRPr lang="en-US" sz="1013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1E80671-ADFC-6D43-B182-78CE22BC16AC}"/>
              </a:ext>
            </a:extLst>
          </p:cNvPr>
          <p:cNvGrpSpPr/>
          <p:nvPr/>
        </p:nvGrpSpPr>
        <p:grpSpPr>
          <a:xfrm>
            <a:off x="460638" y="2070714"/>
            <a:ext cx="2102090" cy="1107184"/>
            <a:chOff x="614183" y="2760952"/>
            <a:chExt cx="2802786" cy="14762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86A6CB-44BD-B341-90E2-06E891AEA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09" t="5753" r="3467" b="25279"/>
            <a:stretch/>
          </p:blipFill>
          <p:spPr>
            <a:xfrm>
              <a:off x="1044322" y="2760952"/>
              <a:ext cx="1196236" cy="116492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93E3D6-5F02-434A-AC7A-4A5B993E4387}"/>
                </a:ext>
              </a:extLst>
            </p:cNvPr>
            <p:cNvSpPr txBox="1"/>
            <p:nvPr/>
          </p:nvSpPr>
          <p:spPr>
            <a:xfrm>
              <a:off x="1691295" y="3066333"/>
              <a:ext cx="385011" cy="538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13" dirty="0"/>
                <a:t>4r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122B8-E890-C34C-A959-E10299DAA98D}"/>
                </a:ext>
              </a:extLst>
            </p:cNvPr>
            <p:cNvSpPr txBox="1"/>
            <p:nvPr/>
          </p:nvSpPr>
          <p:spPr>
            <a:xfrm>
              <a:off x="1286806" y="3906252"/>
              <a:ext cx="385011" cy="3309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13" dirty="0"/>
                <a:t>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E0297A-5B56-3645-81E0-9D4EEF49CFB0}"/>
                </a:ext>
              </a:extLst>
            </p:cNvPr>
            <p:cNvSpPr txBox="1"/>
            <p:nvPr/>
          </p:nvSpPr>
          <p:spPr>
            <a:xfrm>
              <a:off x="614183" y="3130503"/>
              <a:ext cx="385011" cy="3309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13" dirty="0"/>
                <a:t>x</a:t>
              </a:r>
            </a:p>
          </p:txBody>
        </p: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27D3EBDC-0E34-074E-B118-0FE4583F586B}"/>
                </a:ext>
              </a:extLst>
            </p:cNvPr>
            <p:cNvCxnSpPr>
              <a:endCxn id="7" idx="3"/>
            </p:cNvCxnSpPr>
            <p:nvPr/>
          </p:nvCxnSpPr>
          <p:spPr>
            <a:xfrm rot="10800000">
              <a:off x="2076305" y="3335724"/>
              <a:ext cx="1340664" cy="438757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96601E7-7715-7635-A241-F87F0732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Pattaraphon Rodlamul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491A5E6-F966-E8B8-A463-B19A4ED9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2463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ling_Class" id="{F8774857-4BFE-F54B-A623-9549B5E2CDE0}" vid="{D8BCE0C0-4E63-1745-A397-44585B12B1F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48A6C70-7FF5-480A-B09B-7D0A19B2F43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17589</TotalTime>
  <Words>1170</Words>
  <Application>Microsoft Office PowerPoint</Application>
  <PresentationFormat>On-screen Show (16:9)</PresentationFormat>
  <Paragraphs>271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Franklin Gothic Demi Cond</vt:lpstr>
      <vt:lpstr>Symbol</vt:lpstr>
      <vt:lpstr>Times New Roman</vt:lpstr>
      <vt:lpstr>Wingdings</vt:lpstr>
      <vt:lpstr>Thème Office</vt:lpstr>
      <vt:lpstr>Solid state chemistry and energy application</vt:lpstr>
      <vt:lpstr>Solid State Chemistry</vt:lpstr>
      <vt:lpstr>Closed-packed structure</vt:lpstr>
      <vt:lpstr>Closed packing in 2D</vt:lpstr>
      <vt:lpstr>Stacking in 3D</vt:lpstr>
      <vt:lpstr>Hexagoal closest packing (HCP) </vt:lpstr>
      <vt:lpstr>Cubic close packed/ Face-centered cubic (FCC) </vt:lpstr>
      <vt:lpstr>FCC exercise: How to determine the packing efficiency/volume taken up by the spheres in FCC structure? </vt:lpstr>
      <vt:lpstr>Exercise: How can you determine the packing efficiency/percent volume taken up by the spheres in a CCP structure?</vt:lpstr>
      <vt:lpstr>PowerPoint Presentation</vt:lpstr>
      <vt:lpstr>Rocksalt structure Example: NaCl</vt:lpstr>
      <vt:lpstr>ZnS / Wurtzite</vt:lpstr>
      <vt:lpstr>Wurtzite: ABAB both for Zn and S ions</vt:lpstr>
      <vt:lpstr>Wurtzite: ABA layers</vt:lpstr>
      <vt:lpstr>ZnS: Zinc blend Rocksalt structure</vt:lpstr>
      <vt:lpstr>Zinc Blend: ABC layers</vt:lpstr>
      <vt:lpstr>CsCl</vt:lpstr>
      <vt:lpstr>PowerPoint Presentation</vt:lpstr>
      <vt:lpstr>PowerPoint Presentation</vt:lpstr>
      <vt:lpstr>VESTA</vt:lpstr>
      <vt:lpstr>Point group learning assistance</vt:lpstr>
      <vt:lpstr>Space group Visualizer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 state chemistry and energy application</dc:title>
  <dc:creator>Schertenleib Till Marian</dc:creator>
  <cp:lastModifiedBy>Pattaraphon Rodlamul</cp:lastModifiedBy>
  <cp:revision>35</cp:revision>
  <dcterms:created xsi:type="dcterms:W3CDTF">2022-03-07T10:33:30Z</dcterms:created>
  <dcterms:modified xsi:type="dcterms:W3CDTF">2025-03-06T16:57:44Z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