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400800" cy="86868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pqtNO0ybTMXjdjo7EUQHIi8J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625640" y="0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spcFirstLastPara="1" wrap="square" lIns="86175" tIns="43075" rIns="86175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0eb1d9c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40eb1d9c3e_0_0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7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40eb1d9c3e_0_0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0eb1d9c3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40eb1d9c3e_0_10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700" cy="3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40eb1d9c3e_0_10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8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39252" y="-357839"/>
            <a:ext cx="8358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CH" sz="24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CH" sz="2400" b="1">
                <a:latin typeface="Arial"/>
                <a:ea typeface="Arial"/>
                <a:cs typeface="Arial"/>
                <a:sym typeface="Arial"/>
              </a:rPr>
            </a:br>
            <a:r>
              <a:rPr lang="fr-CH" sz="2400" b="1">
                <a:latin typeface="Arial"/>
                <a:ea typeface="Arial"/>
                <a:cs typeface="Arial"/>
                <a:sym typeface="Arial"/>
              </a:rPr>
              <a:t>Asymmetric Catalysis for Fine Chemical Synthesis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50150" y="959753"/>
            <a:ext cx="7643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Presentation: </a:t>
            </a:r>
            <a:r>
              <a:rPr lang="fr-CH" sz="2000" i="1">
                <a:solidFill>
                  <a:schemeClr val="dk1"/>
                </a:solidFill>
              </a:rPr>
              <a:t>Angew. Chem. Int. Ed. </a:t>
            </a:r>
            <a:r>
              <a:rPr lang="fr-CH" sz="2000" b="1">
                <a:solidFill>
                  <a:schemeClr val="dk1"/>
                </a:solidFill>
              </a:rPr>
              <a:t>2023</a:t>
            </a:r>
            <a:r>
              <a:rPr lang="fr-CH" sz="2000" i="1">
                <a:solidFill>
                  <a:schemeClr val="dk1"/>
                </a:solidFill>
              </a:rPr>
              <a:t>, 62.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>
                <a:solidFill>
                  <a:schemeClr val="dk1"/>
                </a:solidFill>
              </a:rPr>
              <a:t>March 17</a:t>
            </a:r>
            <a:r>
              <a:rPr lang="fr-CH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>
                <a:solidFill>
                  <a:schemeClr val="dk1"/>
                </a:solidFill>
              </a:rPr>
              <a:t>Carlo Baldassari &amp; Alec Gagnebin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763" y="2252625"/>
            <a:ext cx="4098530" cy="14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46450" y="3951225"/>
            <a:ext cx="8651100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2200" b="1">
                <a:solidFill>
                  <a:srgbClr val="1C1D1E"/>
                </a:solidFill>
                <a:highlight>
                  <a:srgbClr val="FFFFFF"/>
                </a:highlight>
              </a:rPr>
              <a:t>Low Coordination State Rh</a:t>
            </a:r>
            <a:r>
              <a:rPr lang="fr-CH" sz="2200" b="1" baseline="30000">
                <a:solidFill>
                  <a:srgbClr val="1C1D1E"/>
                </a:solidFill>
                <a:highlight>
                  <a:srgbClr val="FFFFFF"/>
                </a:highlight>
              </a:rPr>
              <a:t>I</a:t>
            </a:r>
            <a:r>
              <a:rPr lang="fr-CH" sz="2200" b="1">
                <a:solidFill>
                  <a:srgbClr val="1C1D1E"/>
                </a:solidFill>
                <a:highlight>
                  <a:srgbClr val="FFFFFF"/>
                </a:highlight>
              </a:rPr>
              <a:t>-Complex as High Performance Catalyst for Asymmetric Intramolecular Cyclopropanation: Construction of </a:t>
            </a:r>
            <a:r>
              <a:rPr lang="fr-CH" sz="2200" b="1" i="1">
                <a:solidFill>
                  <a:srgbClr val="1C1D1E"/>
                </a:solidFill>
                <a:highlight>
                  <a:srgbClr val="FFFFFF"/>
                </a:highlight>
              </a:rPr>
              <a:t>penta</a:t>
            </a:r>
            <a:r>
              <a:rPr lang="fr-CH" sz="2200" b="1">
                <a:solidFill>
                  <a:srgbClr val="1C1D1E"/>
                </a:solidFill>
                <a:highlight>
                  <a:srgbClr val="FFFFFF"/>
                </a:highlight>
              </a:rPr>
              <a:t>-Substituted Cyclopropanes</a:t>
            </a:r>
            <a:endParaRPr sz="2200" b="1">
              <a:solidFill>
                <a:srgbClr val="1C1D1E"/>
              </a:solidFill>
              <a:highlight>
                <a:srgbClr val="FFFFFF"/>
              </a:highlight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55800" y="5676525"/>
            <a:ext cx="84324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 i="1">
                <a:solidFill>
                  <a:schemeClr val="dk1"/>
                </a:solidFill>
              </a:rPr>
              <a:t>Junyou Zhang, Weici Xu, and Ming-Hua Xu*</a:t>
            </a:r>
            <a:endParaRPr sz="2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analysis: Practicability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9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90" name="Google Shape;190;p9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876894" y="854550"/>
            <a:ext cx="7128900" cy="283344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H" b="1" dirty="0">
                <a:solidFill>
                  <a:schemeClr val="dk1"/>
                </a:solidFill>
              </a:rPr>
              <a:t>Strong points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 err="1">
                <a:solidFill>
                  <a:schemeClr val="dk1"/>
                </a:solidFill>
              </a:rPr>
              <a:t>Mild</a:t>
            </a:r>
            <a:r>
              <a:rPr lang="fr-CH" dirty="0">
                <a:solidFill>
                  <a:schemeClr val="dk1"/>
                </a:solidFill>
              </a:rPr>
              <a:t> Conditions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>
                <a:solidFill>
                  <a:schemeClr val="dk1"/>
                </a:solidFill>
              </a:rPr>
              <a:t>Very high </a:t>
            </a:r>
            <a:r>
              <a:rPr lang="fr-CH" dirty="0" err="1">
                <a:solidFill>
                  <a:schemeClr val="dk1"/>
                </a:solidFill>
              </a:rPr>
              <a:t>enantioselectivity</a:t>
            </a:r>
            <a:r>
              <a:rPr lang="fr-CH" dirty="0">
                <a:solidFill>
                  <a:schemeClr val="dk1"/>
                </a:solidFill>
              </a:rPr>
              <a:t>, </a:t>
            </a:r>
            <a:r>
              <a:rPr lang="fr-CH" dirty="0" err="1">
                <a:solidFill>
                  <a:schemeClr val="dk1"/>
                </a:solidFill>
              </a:rPr>
              <a:t>diastereoselectivity</a:t>
            </a:r>
            <a:r>
              <a:rPr lang="fr-CH" dirty="0">
                <a:solidFill>
                  <a:schemeClr val="dk1"/>
                </a:solidFill>
              </a:rPr>
              <a:t> and </a:t>
            </a:r>
            <a:r>
              <a:rPr lang="fr-CH" dirty="0" err="1">
                <a:solidFill>
                  <a:schemeClr val="dk1"/>
                </a:solidFill>
              </a:rPr>
              <a:t>yields</a:t>
            </a:r>
            <a:r>
              <a:rPr lang="fr-CH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 err="1">
                <a:solidFill>
                  <a:schemeClr val="dk1"/>
                </a:solidFill>
              </a:rPr>
              <a:t>Stereoselectivity</a:t>
            </a:r>
            <a:r>
              <a:rPr lang="fr-CH" dirty="0">
                <a:solidFill>
                  <a:schemeClr val="dk1"/>
                </a:solidFill>
              </a:rPr>
              <a:t>: configuration of the double bond </a:t>
            </a:r>
            <a:r>
              <a:rPr lang="fr-CH" dirty="0" err="1">
                <a:solidFill>
                  <a:schemeClr val="dk1"/>
                </a:solidFill>
              </a:rPr>
              <a:t>determines</a:t>
            </a:r>
            <a:r>
              <a:rPr lang="fr-CH" dirty="0">
                <a:solidFill>
                  <a:schemeClr val="dk1"/>
                </a:solidFill>
              </a:rPr>
              <a:t> the configuration of the </a:t>
            </a:r>
            <a:r>
              <a:rPr lang="fr-CH" dirty="0" err="1">
                <a:solidFill>
                  <a:schemeClr val="dk1"/>
                </a:solidFill>
              </a:rPr>
              <a:t>stereocenter</a:t>
            </a:r>
            <a:r>
              <a:rPr lang="fr-CH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>
                <a:solidFill>
                  <a:schemeClr val="dk1"/>
                </a:solidFill>
              </a:rPr>
              <a:t>Wide </a:t>
            </a:r>
            <a:r>
              <a:rPr lang="fr-CH" dirty="0" err="1">
                <a:solidFill>
                  <a:schemeClr val="dk1"/>
                </a:solidFill>
              </a:rPr>
              <a:t>applicability</a:t>
            </a:r>
            <a:r>
              <a:rPr lang="fr-CH" dirty="0">
                <a:solidFill>
                  <a:schemeClr val="dk1"/>
                </a:solidFill>
              </a:rPr>
              <a:t> and diverse </a:t>
            </a:r>
            <a:r>
              <a:rPr lang="fr-CH" dirty="0" err="1">
                <a:solidFill>
                  <a:schemeClr val="dk1"/>
                </a:solidFill>
              </a:rPr>
              <a:t>product</a:t>
            </a:r>
            <a:r>
              <a:rPr lang="fr-CH" dirty="0">
                <a:solidFill>
                  <a:schemeClr val="dk1"/>
                </a:solidFill>
              </a:rPr>
              <a:t> modifications</a:t>
            </a:r>
            <a:endParaRPr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882000" y="3861050"/>
            <a:ext cx="7128900" cy="22083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points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Low ligand accessibility (11 steps synthesis in low yield)</a:t>
            </a:r>
            <a:endParaRPr sz="2300" baseline="30000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Low substrate accessibility (Multistep synthesis with min. 2 steps)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Freshly distilled solvents required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Schlenk techniques under argon gas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816675" y="6242400"/>
            <a:ext cx="43245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Organic Process Research &amp; Development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H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2012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H" sz="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(1), 129-140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5753650" y="4254925"/>
            <a:ext cx="21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700">
                <a:solidFill>
                  <a:schemeClr val="dk1"/>
                </a:solidFill>
              </a:rPr>
              <a:t>1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analysis: Sustainability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0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202" name="Google Shape;202;p10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882450" y="1376776"/>
            <a:ext cx="7128900" cy="17628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points</a:t>
            </a:r>
            <a:endParaRPr/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Mild Conditions, mild cooling (0ºC)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Low catalytic loading (0.1 mol %)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Good atom economy (catalytic intramolecular reaction)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882450" y="3861048"/>
            <a:ext cx="7128900" cy="143616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points</a:t>
            </a:r>
            <a:endParaRPr dirty="0"/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>
                <a:solidFill>
                  <a:schemeClr val="dk1"/>
                </a:solidFill>
              </a:rPr>
              <a:t>Solvent not </a:t>
            </a:r>
            <a:r>
              <a:rPr lang="fr-CH" dirty="0" err="1">
                <a:solidFill>
                  <a:schemeClr val="dk1"/>
                </a:solidFill>
              </a:rPr>
              <a:t>sustainable</a:t>
            </a:r>
            <a:r>
              <a:rPr lang="fr-CH" dirty="0">
                <a:solidFill>
                  <a:schemeClr val="dk1"/>
                </a:solidFill>
              </a:rPr>
              <a:t> (DCM </a:t>
            </a:r>
            <a:r>
              <a:rPr lang="fr-CH" dirty="0" err="1">
                <a:solidFill>
                  <a:schemeClr val="dk1"/>
                </a:solidFill>
              </a:rPr>
              <a:t>classified</a:t>
            </a:r>
            <a:r>
              <a:rPr lang="fr-CH" dirty="0">
                <a:solidFill>
                  <a:schemeClr val="dk1"/>
                </a:solidFill>
              </a:rPr>
              <a:t> as </a:t>
            </a:r>
            <a:r>
              <a:rPr lang="fr-CH" dirty="0" err="1">
                <a:solidFill>
                  <a:schemeClr val="dk1"/>
                </a:solidFill>
              </a:rPr>
              <a:t>undesirable</a:t>
            </a:r>
            <a:r>
              <a:rPr lang="fr-CH" dirty="0">
                <a:solidFill>
                  <a:schemeClr val="dk1"/>
                </a:solidFill>
              </a:rPr>
              <a:t> «</a:t>
            </a:r>
            <a:r>
              <a:rPr lang="fr-CH" dirty="0" err="1">
                <a:solidFill>
                  <a:schemeClr val="dk1"/>
                </a:solidFill>
              </a:rPr>
              <a:t>red</a:t>
            </a:r>
            <a:r>
              <a:rPr lang="fr-CH" dirty="0">
                <a:solidFill>
                  <a:schemeClr val="dk1"/>
                </a:solidFill>
              </a:rPr>
              <a:t>»)</a:t>
            </a:r>
            <a:endParaRPr sz="2300" baseline="30000" dirty="0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>
                <a:solidFill>
                  <a:schemeClr val="dk1"/>
                </a:solidFill>
              </a:rPr>
              <a:t>Rh </a:t>
            </a:r>
            <a:r>
              <a:rPr lang="fr-CH" dirty="0" err="1">
                <a:solidFill>
                  <a:schemeClr val="dk1"/>
                </a:solidFill>
              </a:rPr>
              <a:t>is</a:t>
            </a:r>
            <a:r>
              <a:rPr lang="fr-CH" dirty="0">
                <a:solidFill>
                  <a:schemeClr val="dk1"/>
                </a:solidFill>
              </a:rPr>
              <a:t> a </a:t>
            </a:r>
            <a:r>
              <a:rPr lang="fr-CH" dirty="0" err="1">
                <a:solidFill>
                  <a:schemeClr val="dk1"/>
                </a:solidFill>
              </a:rPr>
              <a:t>precious</a:t>
            </a:r>
            <a:r>
              <a:rPr lang="fr-CH" dirty="0">
                <a:solidFill>
                  <a:schemeClr val="dk1"/>
                </a:solidFill>
              </a:rPr>
              <a:t>, rare and </a:t>
            </a:r>
            <a:r>
              <a:rPr lang="fr-CH" dirty="0" err="1">
                <a:solidFill>
                  <a:schemeClr val="dk1"/>
                </a:solidFill>
              </a:rPr>
              <a:t>expensive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metal</a:t>
            </a:r>
            <a:r>
              <a:rPr lang="fr-CH" dirty="0">
                <a:solidFill>
                  <a:schemeClr val="dk1"/>
                </a:solidFill>
              </a:rPr>
              <a:t>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882450" y="6251700"/>
            <a:ext cx="3118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Green Chemistry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H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2008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CH" sz="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fr-CH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31-36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6266050" y="4219100"/>
            <a:ext cx="21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700">
                <a:solidFill>
                  <a:schemeClr val="dk1"/>
                </a:solidFill>
              </a:rPr>
              <a:t>1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24744"/>
            <a:ext cx="8643998" cy="13681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b="1" i="1" dirty="0" smtClean="0">
                <a:latin typeface="Arial" pitchFamily="34" charset="0"/>
                <a:cs typeface="Arial" pitchFamily="34" charset="0"/>
              </a:rPr>
              <a:t>Question 1</a:t>
            </a:r>
            <a:r>
              <a:rPr lang="fr-CH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Compare the Rh(I) system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to the more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Rh(II)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the lecture.</a:t>
            </a:r>
          </a:p>
          <a:p>
            <a:pPr algn="just">
              <a:spcBef>
                <a:spcPts val="1000"/>
              </a:spcBef>
              <a:tabLst>
                <a:tab pos="216000" algn="l"/>
              </a:tabLst>
            </a:pP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996952"/>
            <a:ext cx="8643998" cy="13681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b="1" dirty="0" smtClean="0">
                <a:latin typeface="Arial" pitchFamily="34" charset="0"/>
                <a:cs typeface="Arial" pitchFamily="34" charset="0"/>
              </a:rPr>
              <a:t>Question 2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A non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observed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compare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the one of Cu(BOX) complexes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seen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at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beginning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of the lecture.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869160"/>
            <a:ext cx="8643998" cy="13681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b="1" dirty="0" smtClean="0">
                <a:latin typeface="Arial" pitchFamily="34" charset="0"/>
                <a:cs typeface="Arial" pitchFamily="34" charset="0"/>
              </a:rPr>
              <a:t>Question 3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0"/>
              </a:spcBef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pi-pi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interactions important in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transformation?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about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enantiodetermining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step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85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Introduction: Reaction and  Reactivity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2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00" name="Google Shape;100;p2"/>
          <p:cNvSpPr txBox="1"/>
          <p:nvPr/>
        </p:nvSpPr>
        <p:spPr>
          <a:xfrm>
            <a:off x="214282" y="899428"/>
            <a:ext cx="7715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 b="1">
                <a:solidFill>
                  <a:schemeClr val="dk1"/>
                </a:solidFill>
              </a:rPr>
              <a:t>Intramolecular cyclopropanation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331650" y="4733525"/>
            <a:ext cx="6336600" cy="17211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is an</a:t>
            </a:r>
            <a:r>
              <a:rPr lang="fr-CH">
                <a:solidFill>
                  <a:schemeClr val="dk1"/>
                </a:solidFill>
              </a:rPr>
              <a:t> </a:t>
            </a:r>
            <a:r>
              <a:rPr lang="fr-CH" b="1">
                <a:solidFill>
                  <a:schemeClr val="dk1"/>
                </a:solidFill>
              </a:rPr>
              <a:t>intramolecular cyclopropanation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marR="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Electrophile: </a:t>
            </a:r>
            <a:r>
              <a:rPr lang="fr-CH">
                <a:solidFill>
                  <a:schemeClr val="dk1"/>
                </a:solidFill>
              </a:rPr>
              <a:t>donor-acceptor carbenoid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Nucleophile</a:t>
            </a:r>
            <a:r>
              <a:rPr lang="fr-CH">
                <a:solidFill>
                  <a:schemeClr val="dk1"/>
                </a:solidFill>
              </a:rPr>
              <a:t>: electron rich olefin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 formation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H">
                <a:solidFill>
                  <a:schemeClr val="dk1"/>
                </a:solidFill>
              </a:rPr>
              <a:t>Intramolecular carbene transfer </a:t>
            </a:r>
            <a:endParaRPr/>
          </a:p>
          <a:p>
            <a:pPr marL="457200" marR="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Catalyst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H">
                <a:solidFill>
                  <a:schemeClr val="dk1"/>
                </a:solidFill>
              </a:rPr>
              <a:t>Rh(I) complexed with a chiral diene (</a:t>
            </a:r>
            <a:r>
              <a:rPr lang="fr-CH" b="1">
                <a:solidFill>
                  <a:schemeClr val="dk1"/>
                </a:solidFill>
              </a:rPr>
              <a:t>L</a:t>
            </a:r>
            <a:r>
              <a:rPr lang="fr-CH">
                <a:solidFill>
                  <a:schemeClr val="dk1"/>
                </a:solidFill>
              </a:rPr>
              <a:t>)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75" y="1361725"/>
            <a:ext cx="8025041" cy="31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40eb1d9c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807572"/>
            <a:ext cx="8229600" cy="5563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40eb1d9c3e_0_0"/>
          <p:cNvSpPr/>
          <p:nvPr/>
        </p:nvSpPr>
        <p:spPr>
          <a:xfrm>
            <a:off x="423098" y="44450"/>
            <a:ext cx="8229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 of activation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340eb1d9c3e_0_0"/>
          <p:cNvCxnSpPr/>
          <p:nvPr/>
        </p:nvCxnSpPr>
        <p:spPr>
          <a:xfrm>
            <a:off x="288954" y="685800"/>
            <a:ext cx="8497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12" name="Google Shape;112;g340eb1d9c3e_0_0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40eb1d9c3e_0_0"/>
          <p:cNvSpPr txBox="1"/>
          <p:nvPr/>
        </p:nvSpPr>
        <p:spPr>
          <a:xfrm>
            <a:off x="288950" y="3831600"/>
            <a:ext cx="4104600" cy="24327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Catalyst pre-activation</a:t>
            </a:r>
            <a:r>
              <a:rPr lang="fr-CH">
                <a:solidFill>
                  <a:schemeClr val="dk1"/>
                </a:solidFill>
              </a:rPr>
              <a:t> by dissociation of the dimeric rhodium to a monomeric Rh (I)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Formation of the Rh(I)-carbene</a:t>
            </a:r>
            <a:r>
              <a:rPr lang="fr-CH">
                <a:solidFill>
                  <a:schemeClr val="dk1"/>
                </a:solidFill>
              </a:rPr>
              <a:t> by attack of the carbanion on the metal and release of N</a:t>
            </a:r>
            <a:r>
              <a:rPr lang="fr-CH" baseline="-25000">
                <a:solidFill>
                  <a:schemeClr val="dk1"/>
                </a:solidFill>
              </a:rPr>
              <a:t>2</a:t>
            </a:r>
            <a:r>
              <a:rPr lang="fr-CH">
                <a:solidFill>
                  <a:schemeClr val="dk1"/>
                </a:solidFill>
              </a:rPr>
              <a:t> </a:t>
            </a:r>
            <a:endParaRPr baseline="-25000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LUMO activation</a:t>
            </a: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>
                <a:solidFill>
                  <a:schemeClr val="dk1"/>
                </a:solidFill>
              </a:rPr>
              <a:t>promoted by low d-orbital energy (late TM, higher electronegativity), increasing LUMO character on carbon</a:t>
            </a:r>
            <a:endParaRPr/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0eb1d9c3e_0_10"/>
          <p:cNvSpPr/>
          <p:nvPr/>
        </p:nvSpPr>
        <p:spPr>
          <a:xfrm>
            <a:off x="423098" y="44450"/>
            <a:ext cx="8229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</a:rPr>
              <a:t>Asymmetric induction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g340eb1d9c3e_0_10"/>
          <p:cNvCxnSpPr/>
          <p:nvPr/>
        </p:nvCxnSpPr>
        <p:spPr>
          <a:xfrm>
            <a:off x="288954" y="685800"/>
            <a:ext cx="8497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21" name="Google Shape;121;g340eb1d9c3e_0_10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40eb1d9c3e_0_10"/>
          <p:cNvSpPr txBox="1"/>
          <p:nvPr/>
        </p:nvSpPr>
        <p:spPr>
          <a:xfrm>
            <a:off x="2319300" y="4683631"/>
            <a:ext cx="4505400" cy="12621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π-π stacking</a:t>
            </a:r>
            <a:r>
              <a:rPr lang="fr-CH">
                <a:solidFill>
                  <a:schemeClr val="dk1"/>
                </a:solidFill>
              </a:rPr>
              <a:t> between substrate and ligand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Sterics</a:t>
            </a:r>
            <a:r>
              <a:rPr lang="fr-CH">
                <a:solidFill>
                  <a:schemeClr val="dk1"/>
                </a:solidFill>
              </a:rPr>
              <a:t> between alkene substituent and chlorine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Supported by DFT and experimental results</a:t>
            </a:r>
            <a:endParaRPr>
              <a:solidFill>
                <a:schemeClr val="dk1"/>
              </a:solidFill>
            </a:endParaRPr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340eb1d9c3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675" y="1511414"/>
            <a:ext cx="4582650" cy="22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Catalytic Cycle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4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31" name="Google Shape;131;p4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395536" y="2420888"/>
            <a:ext cx="3528392" cy="2592288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-CH" b="1">
                <a:solidFill>
                  <a:schemeClr val="dk1"/>
                </a:solidFill>
              </a:rPr>
              <a:t>Catalyst pre-activation:</a:t>
            </a:r>
            <a:r>
              <a:rPr lang="fr-CH">
                <a:solidFill>
                  <a:schemeClr val="dk1"/>
                </a:solidFill>
              </a:rPr>
              <a:t> dissociation of dimeric rhodium to form monomeric Rh(I)</a:t>
            </a:r>
            <a:endParaRPr/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-CH" b="1">
                <a:solidFill>
                  <a:schemeClr val="dk1"/>
                </a:solidFill>
              </a:rPr>
              <a:t>Rh(I) carbenoid formation</a:t>
            </a:r>
            <a:r>
              <a:rPr lang="fr-CH">
                <a:solidFill>
                  <a:schemeClr val="dk1"/>
                </a:solidFill>
              </a:rPr>
              <a:t> by decomposition of N</a:t>
            </a:r>
            <a:r>
              <a:rPr lang="fr-CH" baseline="-25000">
                <a:solidFill>
                  <a:schemeClr val="dk1"/>
                </a:solidFill>
              </a:rPr>
              <a:t>2</a:t>
            </a:r>
            <a:endParaRPr sz="1400" baseline="-25000">
              <a:solidFill>
                <a:schemeClr val="dk1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-CH" b="1">
                <a:solidFill>
                  <a:schemeClr val="dk1"/>
                </a:solidFill>
              </a:rPr>
              <a:t>Conformational change</a:t>
            </a:r>
            <a:r>
              <a:rPr lang="fr-CH">
                <a:solidFill>
                  <a:schemeClr val="dk1"/>
                </a:solidFill>
              </a:rPr>
              <a:t> leading to the favorized transition state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-CH" b="1">
                <a:solidFill>
                  <a:schemeClr val="dk1"/>
                </a:solidFill>
              </a:rPr>
              <a:t>Carbene transfer</a:t>
            </a:r>
            <a:r>
              <a:rPr lang="fr-CH">
                <a:solidFill>
                  <a:schemeClr val="dk1"/>
                </a:solidFill>
              </a:rPr>
              <a:t> leading to the pentasubstituted cyclopropane and </a:t>
            </a:r>
            <a:r>
              <a:rPr lang="fr-CH" b="1">
                <a:solidFill>
                  <a:schemeClr val="dk1"/>
                </a:solidFill>
              </a:rPr>
              <a:t>catalyst turnover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648275" y="1978700"/>
            <a:ext cx="3669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/>
              <a:t>1</a:t>
            </a:r>
            <a:endParaRPr b="1"/>
          </a:p>
        </p:txBody>
      </p:sp>
      <p:sp>
        <p:nvSpPr>
          <p:cNvPr id="134" name="Google Shape;134;p4"/>
          <p:cNvSpPr/>
          <p:nvPr/>
        </p:nvSpPr>
        <p:spPr>
          <a:xfrm>
            <a:off x="7178175" y="3406800"/>
            <a:ext cx="3669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/>
              <a:t>2</a:t>
            </a:r>
            <a:endParaRPr b="1"/>
          </a:p>
        </p:txBody>
      </p:sp>
      <p:sp>
        <p:nvSpPr>
          <p:cNvPr id="135" name="Google Shape;135;p4"/>
          <p:cNvSpPr/>
          <p:nvPr/>
        </p:nvSpPr>
        <p:spPr>
          <a:xfrm>
            <a:off x="6281375" y="5656450"/>
            <a:ext cx="3669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/>
              <a:t>3</a:t>
            </a:r>
            <a:endParaRPr b="1"/>
          </a:p>
        </p:txBody>
      </p:sp>
      <p:sp>
        <p:nvSpPr>
          <p:cNvPr id="136" name="Google Shape;136;p4"/>
          <p:cNvSpPr/>
          <p:nvPr/>
        </p:nvSpPr>
        <p:spPr>
          <a:xfrm>
            <a:off x="5232750" y="3406800"/>
            <a:ext cx="366900" cy="36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/>
              <a:t>4</a:t>
            </a:r>
            <a:endParaRPr b="1"/>
          </a:p>
        </p:txBody>
      </p:sp>
      <p:pic>
        <p:nvPicPr>
          <p:cNvPr id="137" name="Google Shape;1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655" y="855650"/>
            <a:ext cx="4913844" cy="549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5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45" name="Google Shape;145;p5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475650" y="5610200"/>
            <a:ext cx="6192600" cy="7662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Very good ee and diastereoselectivity observed.</a:t>
            </a:r>
            <a:endParaRPr/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b="1">
                <a:solidFill>
                  <a:schemeClr val="dk1"/>
                </a:solidFill>
              </a:rPr>
              <a:t>Stereoselectivity</a:t>
            </a:r>
            <a:r>
              <a:rPr lang="fr-C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H" sz="1400">
                <a:solidFill>
                  <a:schemeClr val="dk1"/>
                </a:solidFill>
              </a:rPr>
              <a:t>reve</a:t>
            </a:r>
            <a:r>
              <a:rPr lang="fr-CH">
                <a:solidFill>
                  <a:schemeClr val="dk1"/>
                </a:solidFill>
              </a:rPr>
              <a:t>rsing the stereochemical pattern of the double bond, the the opposite configuration can be exclusively obtained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 title="Catasym1.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63" y="715175"/>
            <a:ext cx="7754767" cy="486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23098" y="44450"/>
            <a:ext cx="8229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r-CH" sz="2400" b="1">
                <a:solidFill>
                  <a:schemeClr val="dk1"/>
                </a:solidFill>
              </a:rPr>
              <a:t>pplicability and Product modifications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6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title="Catasym1.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63" y="852075"/>
            <a:ext cx="8715464" cy="48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153350" y="5694925"/>
            <a:ext cx="68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1080600" y="5861200"/>
            <a:ext cx="69828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 sz="1200">
                <a:solidFill>
                  <a:schemeClr val="dk1"/>
                </a:solidFill>
              </a:rPr>
              <a:t>a) MeNHOMe·HCl, Me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Al, DCM, 0°C; b) LiAlH</a:t>
            </a:r>
            <a:r>
              <a:rPr lang="fr-CH" sz="700">
                <a:solidFill>
                  <a:schemeClr val="dk1"/>
                </a:solidFill>
              </a:rPr>
              <a:t>4</a:t>
            </a:r>
            <a:r>
              <a:rPr lang="fr-CH" sz="1200">
                <a:solidFill>
                  <a:schemeClr val="dk1"/>
                </a:solidFill>
              </a:rPr>
              <a:t>, THF, 0°C; c) Ti(OiPr)</a:t>
            </a:r>
            <a:r>
              <a:rPr lang="fr-CH" sz="700">
                <a:solidFill>
                  <a:schemeClr val="dk1"/>
                </a:solidFill>
              </a:rPr>
              <a:t>4</a:t>
            </a:r>
            <a:r>
              <a:rPr lang="fr-CH" sz="1200">
                <a:solidFill>
                  <a:schemeClr val="dk1"/>
                </a:solidFill>
              </a:rPr>
              <a:t>, EtMgBr, THF, 0°C; d) (i) NH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·H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O, MeOH, rt; (ii) PhI(OAc)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, MeCN, 40°C;  e) Et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SiH, BF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·Et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O, DCM, 0°C; f) allyltrimethylsilane, BF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·Et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O, DCM, g) Et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N·HCl, BF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·Et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O, DCM, 0°C; h) Ph</a:t>
            </a:r>
            <a:r>
              <a:rPr lang="fr-CH" sz="700">
                <a:solidFill>
                  <a:schemeClr val="dk1"/>
                </a:solidFill>
              </a:rPr>
              <a:t>3</a:t>
            </a:r>
            <a:r>
              <a:rPr lang="fr-CH" sz="1200">
                <a:solidFill>
                  <a:schemeClr val="dk1"/>
                </a:solidFill>
              </a:rPr>
              <a:t>P=CH</a:t>
            </a:r>
            <a:r>
              <a:rPr lang="fr-CH" sz="700">
                <a:solidFill>
                  <a:schemeClr val="dk1"/>
                </a:solidFill>
              </a:rPr>
              <a:t>2</a:t>
            </a:r>
            <a:r>
              <a:rPr lang="fr-CH" sz="1200">
                <a:solidFill>
                  <a:schemeClr val="dk1"/>
                </a:solidFill>
              </a:rPr>
              <a:t>, THF, -78°C.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Linear Effect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7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433450" y="4497774"/>
            <a:ext cx="8208900" cy="190302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Negative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non-linear effect, when the catalyst </a:t>
            </a:r>
            <a:r>
              <a:rPr lang="fr-CH">
                <a:solidFill>
                  <a:schemeClr val="dk1"/>
                </a:solidFill>
              </a:rPr>
              <a:t>is</a:t>
            </a: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mixture of R and S ligands</a:t>
            </a:r>
            <a:endParaRPr/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fr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explanation of the results: </a:t>
            </a:r>
            <a:endParaRPr/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r-CH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Dimers </a:t>
            </a:r>
            <a:r>
              <a:rPr lang="fr-CH">
                <a:solidFill>
                  <a:schemeClr val="dk1"/>
                </a:solidFill>
              </a:rPr>
              <a:t>are formed by the catalyst but only the monomer is reactive</a:t>
            </a:r>
            <a:endParaRPr>
              <a:solidFill>
                <a:schemeClr val="dk1"/>
              </a:solidFill>
            </a:endParaRP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r-CH">
                <a:solidFill>
                  <a:schemeClr val="dk1"/>
                </a:solidFill>
              </a:rPr>
              <a:t>The monomeric form is in equilibrium with the dimers</a:t>
            </a:r>
            <a:endParaRPr>
              <a:solidFill>
                <a:schemeClr val="dk1"/>
              </a:solidFill>
            </a:endParaRPr>
          </a:p>
          <a:p>
            <a:pPr marL="914400" marR="0" lvl="1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fr-CH">
                <a:solidFill>
                  <a:schemeClr val="dk1"/>
                </a:solidFill>
              </a:rPr>
              <a:t>The homodimers are more stable than the heterodimers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 title="Screenshot 2025-03-15 1805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50" y="869375"/>
            <a:ext cx="4677000" cy="35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 title="Screenshot 2025-03-15 1813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000" y="2511125"/>
            <a:ext cx="4677001" cy="1304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000550" y="2088575"/>
            <a:ext cx="165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>
                <a:solidFill>
                  <a:schemeClr val="dk1"/>
                </a:solidFill>
              </a:rPr>
              <a:t>Homochiral dimer</a:t>
            </a:r>
            <a:br>
              <a:rPr lang="fr-CH" sz="1200">
                <a:solidFill>
                  <a:schemeClr val="dk1"/>
                </a:solidFill>
              </a:rPr>
            </a:br>
            <a:r>
              <a:rPr lang="fr-CH" sz="1200">
                <a:solidFill>
                  <a:schemeClr val="dk1"/>
                </a:solidFill>
              </a:rPr>
              <a:t>more stable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7179750" y="2088575"/>
            <a:ext cx="165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>
                <a:solidFill>
                  <a:schemeClr val="dk1"/>
                </a:solidFill>
              </a:rPr>
              <a:t>Heterochiral dimer</a:t>
            </a:r>
            <a:br>
              <a:rPr lang="fr-CH" sz="1200">
                <a:solidFill>
                  <a:schemeClr val="dk1"/>
                </a:solidFill>
              </a:rPr>
            </a:br>
            <a:r>
              <a:rPr lang="fr-CH" sz="1200">
                <a:solidFill>
                  <a:schemeClr val="dk1"/>
                </a:solidFill>
              </a:rPr>
              <a:t>less stable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7625" y="779450"/>
            <a:ext cx="1496700" cy="22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423098" y="44450"/>
            <a:ext cx="82296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analysis: Novelty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8"/>
          <p:cNvCxnSpPr/>
          <p:nvPr/>
        </p:nvCxnSpPr>
        <p:spPr>
          <a:xfrm>
            <a:off x="288954" y="685800"/>
            <a:ext cx="8497888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</p:cxnSp>
      <p:sp>
        <p:nvSpPr>
          <p:cNvPr id="180" name="Google Shape;180;p8"/>
          <p:cNvSpPr txBox="1">
            <a:spLocks noGrp="1"/>
          </p:cNvSpPr>
          <p:nvPr>
            <p:ph type="sldNum" idx="12"/>
          </p:nvPr>
        </p:nvSpPr>
        <p:spPr>
          <a:xfrm>
            <a:off x="6938994" y="64928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 sz="1400"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877002" y="1196753"/>
            <a:ext cx="7128792" cy="216024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b="1">
                <a:solidFill>
                  <a:schemeClr val="dk1"/>
                </a:solidFill>
              </a:rPr>
              <a:t>Strong points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Highly enantioselective synthesis of </a:t>
            </a:r>
            <a:r>
              <a:rPr lang="fr-CH" i="1">
                <a:solidFill>
                  <a:schemeClr val="dk1"/>
                </a:solidFill>
              </a:rPr>
              <a:t>penta</a:t>
            </a:r>
            <a:r>
              <a:rPr lang="fr-CH">
                <a:solidFill>
                  <a:schemeClr val="dk1"/>
                </a:solidFill>
              </a:rPr>
              <a:t>-substituted cyclopropanes.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Simultaneous control of all three vicinal stereocenters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Low coordination Rh(I) square planar chiral complex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>
                <a:solidFill>
                  <a:schemeClr val="dk1"/>
                </a:solidFill>
              </a:rPr>
              <a:t>Mild conditions and versatile substrates</a:t>
            </a:r>
            <a:endParaRPr>
              <a:solidFill>
                <a:schemeClr val="dk1"/>
              </a:solidFill>
            </a:endParaRPr>
          </a:p>
          <a:p>
            <a:pPr marL="45720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877000" y="3961600"/>
            <a:ext cx="7128900" cy="139866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points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 err="1">
                <a:solidFill>
                  <a:schemeClr val="dk1"/>
                </a:solidFill>
              </a:rPr>
              <a:t>Well-known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reaction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under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common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metal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catalysis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CH" dirty="0">
                <a:solidFill>
                  <a:schemeClr val="dk1"/>
                </a:solidFill>
              </a:rPr>
              <a:t>2 </a:t>
            </a:r>
            <a:r>
              <a:rPr lang="fr-CH" dirty="0" err="1">
                <a:solidFill>
                  <a:schemeClr val="dk1"/>
                </a:solidFill>
              </a:rPr>
              <a:t>successful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examples</a:t>
            </a:r>
            <a:r>
              <a:rPr lang="fr-CH" dirty="0">
                <a:solidFill>
                  <a:schemeClr val="dk1"/>
                </a:solidFill>
              </a:rPr>
              <a:t> of </a:t>
            </a:r>
            <a:r>
              <a:rPr lang="fr-CH" i="1" dirty="0">
                <a:solidFill>
                  <a:schemeClr val="dk1"/>
                </a:solidFill>
              </a:rPr>
              <a:t>penta</a:t>
            </a:r>
            <a:r>
              <a:rPr lang="fr-CH" dirty="0">
                <a:solidFill>
                  <a:schemeClr val="dk1"/>
                </a:solidFill>
              </a:rPr>
              <a:t>-</a:t>
            </a:r>
            <a:r>
              <a:rPr lang="fr-CH" dirty="0" err="1">
                <a:solidFill>
                  <a:schemeClr val="dk1"/>
                </a:solidFill>
              </a:rPr>
              <a:t>substituted</a:t>
            </a:r>
            <a:r>
              <a:rPr lang="fr-CH" dirty="0">
                <a:solidFill>
                  <a:schemeClr val="dk1"/>
                </a:solidFill>
              </a:rPr>
              <a:t> cyclopropanes </a:t>
            </a:r>
            <a:r>
              <a:rPr lang="fr-CH" dirty="0" err="1">
                <a:solidFill>
                  <a:schemeClr val="dk1"/>
                </a:solidFill>
              </a:rPr>
              <a:t>already</a:t>
            </a:r>
            <a:r>
              <a:rPr lang="fr-CH" dirty="0">
                <a:solidFill>
                  <a:schemeClr val="dk1"/>
                </a:solidFill>
              </a:rPr>
              <a:t> </a:t>
            </a:r>
            <a:r>
              <a:rPr lang="fr-CH" dirty="0" err="1">
                <a:solidFill>
                  <a:schemeClr val="dk1"/>
                </a:solidFill>
              </a:rPr>
              <a:t>reported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(4:3)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Office Theme</vt:lpstr>
      <vt:lpstr> Asymmetric Catalysis for Fine Chemical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Catalysis for Fine Chemical Synthesis</dc:title>
  <dc:creator>Jerome</dc:creator>
  <cp:lastModifiedBy>Jérôme Waser</cp:lastModifiedBy>
  <cp:revision>4</cp:revision>
  <dcterms:created xsi:type="dcterms:W3CDTF">2007-12-21T07:49:52Z</dcterms:created>
  <dcterms:modified xsi:type="dcterms:W3CDTF">2025-03-17T16:35:20Z</dcterms:modified>
</cp:coreProperties>
</file>