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65" r:id="rId4"/>
    <p:sldId id="299" r:id="rId5"/>
    <p:sldId id="266" r:id="rId6"/>
    <p:sldId id="300" r:id="rId7"/>
    <p:sldId id="301" r:id="rId8"/>
    <p:sldId id="302" r:id="rId9"/>
    <p:sldId id="304" r:id="rId10"/>
    <p:sldId id="305" r:id="rId11"/>
    <p:sldId id="303" r:id="rId12"/>
    <p:sldId id="298" r:id="rId13"/>
  </p:sldIdLst>
  <p:sldSz cx="9144000" cy="6858000" type="screen4x3"/>
  <p:notesSz cx="6400800" cy="8686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372" autoAdjust="0"/>
  </p:normalViewPr>
  <p:slideViewPr>
    <p:cSldViewPr>
      <p:cViewPr varScale="1">
        <p:scale>
          <a:sx n="115" d="100"/>
          <a:sy n="115" d="100"/>
        </p:scale>
        <p:origin x="6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680" cy="434340"/>
          </a:xfrm>
          <a:prstGeom prst="rect">
            <a:avLst/>
          </a:prstGeom>
        </p:spPr>
        <p:txBody>
          <a:bodyPr vert="horz" lIns="86187" tIns="43095" rIns="86187" bIns="4309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625640" y="0"/>
            <a:ext cx="2773680" cy="434340"/>
          </a:xfrm>
          <a:prstGeom prst="rect">
            <a:avLst/>
          </a:prstGeom>
        </p:spPr>
        <p:txBody>
          <a:bodyPr vert="horz" lIns="86187" tIns="43095" rIns="86187" bIns="43095" rtlCol="0"/>
          <a:lstStyle>
            <a:lvl1pPr algn="r">
              <a:defRPr sz="1200"/>
            </a:lvl1pPr>
          </a:lstStyle>
          <a:p>
            <a:fld id="{6FB58439-900F-414C-A1A0-0DA0B1D8B938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2463"/>
            <a:ext cx="4343400" cy="3257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187" tIns="43095" rIns="86187" bIns="4309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40080" y="4126230"/>
            <a:ext cx="5120640" cy="3909060"/>
          </a:xfrm>
          <a:prstGeom prst="rect">
            <a:avLst/>
          </a:prstGeom>
        </p:spPr>
        <p:txBody>
          <a:bodyPr vert="horz" lIns="86187" tIns="43095" rIns="86187" bIns="4309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250953"/>
            <a:ext cx="2773680" cy="434340"/>
          </a:xfrm>
          <a:prstGeom prst="rect">
            <a:avLst/>
          </a:prstGeom>
        </p:spPr>
        <p:txBody>
          <a:bodyPr vert="horz" lIns="86187" tIns="43095" rIns="86187" bIns="4309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25640" y="8250953"/>
            <a:ext cx="2773680" cy="434340"/>
          </a:xfrm>
          <a:prstGeom prst="rect">
            <a:avLst/>
          </a:prstGeom>
        </p:spPr>
        <p:txBody>
          <a:bodyPr vert="horz" lIns="86187" tIns="43095" rIns="86187" bIns="43095" rtlCol="0" anchor="b"/>
          <a:lstStyle>
            <a:lvl1pPr algn="r">
              <a:defRPr sz="1200"/>
            </a:lvl1pPr>
          </a:lstStyle>
          <a:p>
            <a:fld id="{E3CFB94E-2C05-4E31-A45E-C2C9E75DB8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46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34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31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721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B94E-2C05-4E31-A45E-C2C9E75DB87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01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4B45-81DD-4FBF-A35B-3359F88EC395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4C46-38CE-457C-81AD-BB6A2AFB3B20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BB840-5AED-454A-9A33-53759B464C1C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667-B0C1-4C1B-BD1D-82BCC4707DEF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D176-2B19-4539-BD30-5D8C41C475DF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DB92-4925-46E1-959E-92BFC54D1B2D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D5E2-8710-448B-A1BF-5FEE04879AC1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B005-444A-4FCF-A56C-AB32011386D4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1454-08BA-4B72-A803-0C6EFD7AFB24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39250-2FD9-409E-B632-E6D5C0DA20D6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DC6B-1896-4D2E-A4AF-AF8EE04FD9D8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BFA94-4B18-4AA3-9EF3-0212124B01D7}" type="datetime1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-417289"/>
            <a:ext cx="8358246" cy="147002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CH" sz="2400" b="1" dirty="0">
                <a:latin typeface="Arial" pitchFamily="34" charset="0"/>
                <a:cs typeface="Arial" pitchFamily="34" charset="0"/>
              </a:rPr>
              <a:t/>
            </a:r>
            <a:br>
              <a:rPr lang="fr-CH" sz="2400" b="1" dirty="0">
                <a:latin typeface="Arial" pitchFamily="34" charset="0"/>
                <a:cs typeface="Arial" pitchFamily="34" charset="0"/>
              </a:rPr>
            </a:br>
            <a:r>
              <a:rPr lang="fr-CH" sz="2400" b="1" dirty="0" err="1" smtClean="0">
                <a:latin typeface="Arial" pitchFamily="34" charset="0"/>
                <a:cs typeface="Arial" pitchFamily="34" charset="0"/>
              </a:rPr>
              <a:t>Asymmetric</a:t>
            </a:r>
            <a:r>
              <a:rPr lang="fr-CH" sz="2400" b="1" dirty="0" smtClean="0">
                <a:latin typeface="Arial" pitchFamily="34" charset="0"/>
                <a:cs typeface="Arial" pitchFamily="34" charset="0"/>
              </a:rPr>
              <a:t> Catalysis for Fine Chemical Synthesis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980728"/>
            <a:ext cx="76438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000" dirty="0" err="1" smtClean="0"/>
              <a:t>Presentation</a:t>
            </a:r>
            <a:r>
              <a:rPr lang="fr-CH" sz="2000" dirty="0" smtClean="0"/>
              <a:t>: </a:t>
            </a:r>
            <a:r>
              <a:rPr lang="fr-CH" sz="2000" i="1" dirty="0" smtClean="0"/>
              <a:t>J. Am. Chem. Soc. </a:t>
            </a:r>
            <a:r>
              <a:rPr lang="fr-CH" sz="2000" b="1" dirty="0" smtClean="0"/>
              <a:t>2002</a:t>
            </a:r>
            <a:r>
              <a:rPr lang="fr-CH" sz="2000" dirty="0" smtClean="0"/>
              <a:t>, </a:t>
            </a:r>
            <a:r>
              <a:rPr lang="fr-CH" sz="2000" i="1" dirty="0" smtClean="0"/>
              <a:t>124</a:t>
            </a:r>
            <a:r>
              <a:rPr lang="fr-CH" sz="2000" dirty="0" smtClean="0"/>
              <a:t>, 3292.</a:t>
            </a:r>
          </a:p>
          <a:p>
            <a:pPr algn="ctr"/>
            <a:r>
              <a:rPr lang="fr-CH" sz="2000" dirty="0" err="1" smtClean="0"/>
              <a:t>February</a:t>
            </a:r>
            <a:r>
              <a:rPr lang="fr-CH" sz="2000" dirty="0" smtClean="0"/>
              <a:t> </a:t>
            </a:r>
            <a:r>
              <a:rPr lang="fr-CH" sz="2000" dirty="0" smtClean="0"/>
              <a:t>24, 2025</a:t>
            </a:r>
            <a:endParaRPr lang="fr-CH" sz="2000" dirty="0" smtClean="0"/>
          </a:p>
          <a:p>
            <a:pPr algn="ctr"/>
            <a:r>
              <a:rPr lang="fr-CH" sz="2000" dirty="0" smtClean="0"/>
              <a:t>Jérôme Waser</a:t>
            </a:r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04864"/>
            <a:ext cx="80581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smtClean="0">
                <a:latin typeface="Arial" pitchFamily="34" charset="0"/>
                <a:cs typeface="Arial" pitchFamily="34" charset="0"/>
              </a:rPr>
              <a:t>Critical analysis: Sustainability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2446" y="1376772"/>
            <a:ext cx="7128792" cy="144016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b="1" dirty="0" err="1" smtClean="0">
                <a:latin typeface="Arial" pitchFamily="34" charset="0"/>
                <a:cs typeface="Arial" pitchFamily="34" charset="0"/>
              </a:rPr>
              <a:t>Strong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 points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Mild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Conditions,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mild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cooling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needed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Solvent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OK (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toluene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classified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as «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yellow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solvent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Cheap non-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toxic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additives</a:t>
            </a: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2446" y="3861048"/>
            <a:ext cx="7128792" cy="198377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b="1" dirty="0" err="1" smtClean="0">
                <a:latin typeface="Arial" pitchFamily="34" charset="0"/>
                <a:cs typeface="Arial" pitchFamily="34" charset="0"/>
              </a:rPr>
              <a:t>Weaker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 points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Atom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economy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not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great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(introduction of silyl group in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starting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material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then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lost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product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Synthetic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steps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required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access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modified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ligand</a:t>
            </a:r>
            <a:endParaRPr lang="fr-CH" sz="1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Zr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less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abundant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less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availble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than</a:t>
            </a:r>
            <a:r>
              <a:rPr lang="fr-CH" sz="1400" smtClean="0">
                <a:latin typeface="Arial" pitchFamily="34" charset="0"/>
                <a:cs typeface="Arial" pitchFamily="34" charset="0"/>
              </a:rPr>
              <a:t> Ti </a:t>
            </a:r>
            <a:endParaRPr lang="fr-CH" sz="1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10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smtClean="0">
                <a:latin typeface="Arial" pitchFamily="34" charset="0"/>
                <a:cs typeface="Arial" pitchFamily="34" charset="0"/>
              </a:rPr>
              <a:t>Evaluation Criteria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772816"/>
            <a:ext cx="7897122" cy="273630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marL="342900" indent="-342900" algn="just">
              <a:spcBef>
                <a:spcPts val="1000"/>
              </a:spcBef>
              <a:buAutoNum type="arabicParenR"/>
              <a:tabLst>
                <a:tab pos="216000" algn="l"/>
              </a:tabLst>
            </a:pPr>
            <a:r>
              <a:rPr lang="fr-CH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description,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including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fundamental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reactivity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electron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flow</a:t>
            </a:r>
          </a:p>
          <a:p>
            <a:pPr marL="342900" indent="-342900" algn="just">
              <a:spcBef>
                <a:spcPts val="1000"/>
              </a:spcBef>
              <a:buAutoNum type="arabicParenR"/>
              <a:tabLst>
                <a:tab pos="216000" algn="l"/>
              </a:tabLst>
            </a:pPr>
            <a:r>
              <a:rPr lang="fr-CH" dirty="0" err="1" smtClean="0">
                <a:latin typeface="Arial" pitchFamily="34" charset="0"/>
                <a:cs typeface="Arial" pitchFamily="34" charset="0"/>
              </a:rPr>
              <a:t>Principle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of activation and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stereoinduction</a:t>
            </a:r>
            <a:endParaRPr lang="fr-CH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AutoNum type="arabicParenR"/>
              <a:tabLst>
                <a:tab pos="216000" algn="l"/>
              </a:tabLst>
            </a:pPr>
            <a:r>
              <a:rPr lang="fr-CH" dirty="0" smtClean="0">
                <a:latin typeface="Arial" pitchFamily="34" charset="0"/>
                <a:cs typeface="Arial" pitchFamily="34" charset="0"/>
              </a:rPr>
              <a:t>Full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catalytic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cycle</a:t>
            </a:r>
          </a:p>
          <a:p>
            <a:pPr marL="342900" indent="-342900" algn="just">
              <a:spcBef>
                <a:spcPts val="1000"/>
              </a:spcBef>
              <a:buAutoNum type="arabicParenR"/>
              <a:tabLst>
                <a:tab pos="216000" algn="l"/>
              </a:tabLst>
            </a:pPr>
            <a:r>
              <a:rPr lang="fr-CH" dirty="0" err="1" smtClean="0">
                <a:latin typeface="Arial" pitchFamily="34" charset="0"/>
                <a:cs typeface="Arial" pitchFamily="34" charset="0"/>
              </a:rPr>
              <a:t>Highlights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of the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most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interesting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points of the article</a:t>
            </a:r>
          </a:p>
          <a:p>
            <a:pPr marL="342900" indent="-342900" algn="just">
              <a:spcBef>
                <a:spcPts val="1000"/>
              </a:spcBef>
              <a:buAutoNum type="arabicParenR"/>
              <a:tabLst>
                <a:tab pos="216000" algn="l"/>
              </a:tabLst>
            </a:pPr>
            <a:r>
              <a:rPr lang="fr-CH" dirty="0" smtClean="0">
                <a:latin typeface="Arial" pitchFamily="34" charset="0"/>
                <a:cs typeface="Arial" pitchFamily="34" charset="0"/>
              </a:rPr>
              <a:t>Critical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Analysis</a:t>
            </a:r>
            <a:endParaRPr lang="fr-CH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AutoNum type="arabicParenR"/>
              <a:tabLst>
                <a:tab pos="216000" algn="l"/>
              </a:tabLst>
            </a:pPr>
            <a:r>
              <a:rPr lang="fr-CH" dirty="0" err="1" smtClean="0">
                <a:latin typeface="Arial" pitchFamily="34" charset="0"/>
                <a:cs typeface="Arial" pitchFamily="34" charset="0"/>
              </a:rPr>
              <a:t>Formal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quality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(oral and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written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expression, slide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quality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avoid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overload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!))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0679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err="1" smtClean="0">
                <a:latin typeface="Arial" pitchFamily="34" charset="0"/>
                <a:cs typeface="Arial" pitchFamily="34" charset="0"/>
              </a:rPr>
              <a:t>Questions</a:t>
            </a:r>
            <a:r>
              <a:rPr lang="de-CH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1124744"/>
            <a:ext cx="8643998" cy="136815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b="1" i="1" dirty="0" smtClean="0">
                <a:latin typeface="Arial" pitchFamily="34" charset="0"/>
                <a:cs typeface="Arial" pitchFamily="34" charset="0"/>
              </a:rPr>
              <a:t>Question 1</a:t>
            </a:r>
            <a:r>
              <a:rPr lang="fr-CH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effect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of the introduction of the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two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I groups in ortho position of the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binaphthyl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Try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analyze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the impact on the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different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steps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of the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catalytic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cycle.</a:t>
            </a: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2996952"/>
            <a:ext cx="8643998" cy="136815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b="1" dirty="0" smtClean="0">
                <a:latin typeface="Arial" pitchFamily="34" charset="0"/>
                <a:cs typeface="Arial" pitchFamily="34" charset="0"/>
              </a:rPr>
              <a:t>Question 2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authors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observed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both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fr-CH" i="1" dirty="0" smtClean="0">
                <a:latin typeface="Arial" pitchFamily="34" charset="0"/>
                <a:cs typeface="Arial" pitchFamily="34" charset="0"/>
              </a:rPr>
              <a:t>Z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-enol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ether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and the  </a:t>
            </a:r>
            <a:r>
              <a:rPr lang="fr-CH" i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-enol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ether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gave the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same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i="1" dirty="0" smtClean="0">
                <a:latin typeface="Arial" pitchFamily="34" charset="0"/>
                <a:cs typeface="Arial" pitchFamily="34" charset="0"/>
              </a:rPr>
              <a:t>anti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product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: How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possible?</a:t>
            </a: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4869160"/>
            <a:ext cx="8643998" cy="136815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b="1" dirty="0" smtClean="0">
                <a:latin typeface="Arial" pitchFamily="34" charset="0"/>
                <a:cs typeface="Arial" pitchFamily="34" charset="0"/>
              </a:rPr>
              <a:t>Question 3</a:t>
            </a:r>
            <a:endParaRPr lang="fr-CH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dirty="0" smtClean="0">
                <a:latin typeface="Arial" pitchFamily="34" charset="0"/>
                <a:cs typeface="Arial" pitchFamily="34" charset="0"/>
              </a:rPr>
              <a:t>The non-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linear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effect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observed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case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proposed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to have a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slightly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different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origin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compared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to the one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seen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in the lectures for Cu-BOX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systems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. Comment the similitudes and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differences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between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two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dirty="0" err="1" smtClean="0">
                <a:latin typeface="Arial" pitchFamily="34" charset="0"/>
                <a:cs typeface="Arial" pitchFamily="34" charset="0"/>
              </a:rPr>
              <a:t>systems</a:t>
            </a:r>
            <a:r>
              <a:rPr lang="fr-CH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smtClean="0">
                <a:latin typeface="Arial" pitchFamily="34" charset="0"/>
                <a:cs typeface="Arial" pitchFamily="34" charset="0"/>
              </a:rPr>
              <a:t>Introduction: Reaction and  Reactivity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4282" y="899428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latin typeface="Arial" pitchFamily="34" charset="0"/>
                <a:cs typeface="Arial" pitchFamily="34" charset="0"/>
              </a:rPr>
              <a:t>Aldol </a:t>
            </a:r>
            <a:r>
              <a:rPr lang="fr-CH" b="1" dirty="0" err="1" smtClean="0">
                <a:latin typeface="Arial" pitchFamily="34" charset="0"/>
                <a:cs typeface="Arial" pitchFamily="34" charset="0"/>
              </a:rPr>
              <a:t>Reaction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1640" y="4581128"/>
            <a:ext cx="6336704" cy="187220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fr-CH" sz="1400" b="1" dirty="0" err="1" smtClean="0">
                <a:latin typeface="Arial" pitchFamily="34" charset="0"/>
                <a:cs typeface="Arial" pitchFamily="34" charset="0"/>
              </a:rPr>
              <a:t>Mukaiyama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 Aldol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Nucleophile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: Silyl enol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ether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, nucleophilic in position beta to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oxygen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Electrophile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: Aldehyde, electrophilic in position alpha to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oxygen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Bond formation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Attack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of Enol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ether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on aldehyde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Catalyst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: Zr, a Lewis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acidic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metal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similar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to Ti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827007"/>
              </p:ext>
            </p:extLst>
          </p:nvPr>
        </p:nvGraphicFramePr>
        <p:xfrm>
          <a:off x="530448" y="1753038"/>
          <a:ext cx="7939088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CS ChemDraw Drawing" r:id="rId4" imgW="6356487" imgH="1881906" progId="ChemDraw.Document.6.0">
                  <p:embed/>
                </p:oleObj>
              </mc:Choice>
              <mc:Fallback>
                <p:oleObj name="CS ChemDraw Drawing" r:id="rId4" imgW="6356487" imgH="1881906" progId="ChemDraw.Document.6.0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48" y="1753038"/>
                        <a:ext cx="7939088" cy="234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err="1" smtClean="0">
                <a:latin typeface="Arial" pitchFamily="34" charset="0"/>
                <a:cs typeface="Arial" pitchFamily="34" charset="0"/>
              </a:rPr>
              <a:t>Principle</a:t>
            </a:r>
            <a:r>
              <a:rPr lang="de-CH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2400" b="1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de-CH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2400" b="1" dirty="0" err="1" smtClean="0">
                <a:latin typeface="Arial" pitchFamily="34" charset="0"/>
                <a:cs typeface="Arial" pitchFamily="34" charset="0"/>
              </a:rPr>
              <a:t>activation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95736" y="1412776"/>
          <a:ext cx="6488113" cy="434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CS ChemDraw Drawing" r:id="rId4" imgW="4801655" imgH="3218336" progId="ChemDraw.Document.6.0">
                  <p:embed/>
                </p:oleObj>
              </mc:Choice>
              <mc:Fallback>
                <p:oleObj name="CS ChemDraw Drawing" r:id="rId4" imgW="4801655" imgH="3218336" progId="ChemDraw.Document.6.0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412776"/>
                        <a:ext cx="6488113" cy="434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3528" y="3356992"/>
            <a:ext cx="4752528" cy="266429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Catalyst formation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from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ligand and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metal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salt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favored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	by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chelate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effect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LUMO activation 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by coordination of the aldehyde to 	the electrophilic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carbonyl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b="1" dirty="0" err="1" smtClean="0">
                <a:latin typeface="Arial" pitchFamily="34" charset="0"/>
                <a:cs typeface="Arial" pitchFamily="34" charset="0"/>
              </a:rPr>
              <a:t>Asymmetric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 induction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coming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from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binaphthol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	ligand.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Exact structure of the active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catalyst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and transition 	state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still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unknown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Dimeric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structure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proposed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based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	on NMR and NLE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effects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.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593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76675" y="1196752"/>
            <a:ext cx="5267325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err="1" smtClean="0">
                <a:latin typeface="Arial" pitchFamily="34" charset="0"/>
                <a:cs typeface="Arial" pitchFamily="34" charset="0"/>
              </a:rPr>
              <a:t>Catalytic</a:t>
            </a:r>
            <a:r>
              <a:rPr lang="de-CH" sz="2400" b="1" dirty="0" smtClean="0">
                <a:latin typeface="Arial" pitchFamily="34" charset="0"/>
                <a:cs typeface="Arial" pitchFamily="34" charset="0"/>
              </a:rPr>
              <a:t> Cycle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36" y="2420888"/>
            <a:ext cx="3528392" cy="259228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1) 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LUMO activation 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by coordination of 	the aldehyde to the electrophilic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carbonyl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2) 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Bond formation 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attack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of the silyl 	enol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ether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on 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activated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carbonyl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.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Asymmetric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induction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step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3)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Catalyst turnover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: Transfer of the 	silicium to the ligand,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followed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by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alcoholysis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of the silyl and the Zr-O 	bond.</a:t>
            </a: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32240" y="1556792"/>
            <a:ext cx="3600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CH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76456" y="2996952"/>
            <a:ext cx="3600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CH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64288" y="5661248"/>
            <a:ext cx="3600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CH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err="1" smtClean="0">
                <a:latin typeface="Arial" pitchFamily="34" charset="0"/>
                <a:cs typeface="Arial" pitchFamily="34" charset="0"/>
              </a:rPr>
              <a:t>Scope</a:t>
            </a:r>
            <a:r>
              <a:rPr lang="de-CH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2400" b="1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de-CH" sz="2400" b="1" dirty="0" smtClean="0">
                <a:latin typeface="Arial" pitchFamily="34" charset="0"/>
                <a:cs typeface="Arial" pitchFamily="34" charset="0"/>
              </a:rPr>
              <a:t> Diastereoselectivity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75656" y="5229200"/>
            <a:ext cx="6192688" cy="144016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Scope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good ee and diastereoselectivity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observed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Anti </a:t>
            </a:r>
            <a:r>
              <a:rPr lang="fr-CH" sz="1400" b="1" dirty="0" err="1" smtClean="0">
                <a:latin typeface="Arial" pitchFamily="34" charset="0"/>
                <a:cs typeface="Arial" pitchFamily="34" charset="0"/>
              </a:rPr>
              <a:t>Selectivity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lvl="1" algn="just"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Rationalized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using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an open transition state</a:t>
            </a:r>
          </a:p>
          <a:p>
            <a:pPr lvl="1" algn="just"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Olefin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and 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aldehyde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antiperiplanar </a:t>
            </a:r>
          </a:p>
          <a:p>
            <a:pPr lvl="1" algn="just"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Minimization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of interactions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between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Lewis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acid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and R</a:t>
            </a:r>
            <a:r>
              <a:rPr lang="fr-CH" sz="1400" baseline="30000" dirty="0" smtClean="0">
                <a:latin typeface="Arial" pitchFamily="34" charset="0"/>
                <a:cs typeface="Arial" pitchFamily="34" charset="0"/>
              </a:rPr>
              <a:t>2 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6" y="836712"/>
            <a:ext cx="4739258" cy="4294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21068" y="1628800"/>
            <a:ext cx="4415428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3563888" y="2271790"/>
            <a:ext cx="974010" cy="230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0418" name="Picture 2"/>
          <p:cNvPicPr>
            <a:picLocks noChangeAspect="1" noChangeArrowheads="1"/>
          </p:cNvPicPr>
          <p:nvPr/>
        </p:nvPicPr>
        <p:blipFill>
          <a:blip r:embed="rId3" cstate="print"/>
          <a:srcRect b="2392"/>
          <a:stretch>
            <a:fillRect/>
          </a:stretch>
        </p:blipFill>
        <p:spPr bwMode="auto">
          <a:xfrm>
            <a:off x="179512" y="764704"/>
            <a:ext cx="408513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smtClean="0">
                <a:latin typeface="Arial" pitchFamily="34" charset="0"/>
                <a:cs typeface="Arial" pitchFamily="34" charset="0"/>
              </a:rPr>
              <a:t>Additive </a:t>
            </a:r>
            <a:r>
              <a:rPr lang="de-CH" sz="2400" b="1" dirty="0" err="1" smtClean="0">
                <a:latin typeface="Arial" pitchFamily="34" charset="0"/>
                <a:cs typeface="Arial" pitchFamily="34" charset="0"/>
              </a:rPr>
              <a:t>Effect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16016" y="3068960"/>
            <a:ext cx="4035486" cy="1800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Without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water 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wether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	efficient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nor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selective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Propanol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was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the best additive, 100 mol%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was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optimal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Water and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alcohol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promote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the formation of a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well-defined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catalyst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instead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agregates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b="1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560" y="1844824"/>
            <a:ext cx="3384376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4407" y="4869160"/>
            <a:ext cx="3384376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14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764704"/>
            <a:ext cx="3753241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smtClean="0">
                <a:latin typeface="Arial" pitchFamily="34" charset="0"/>
                <a:cs typeface="Arial" pitchFamily="34" charset="0"/>
              </a:rPr>
              <a:t>Non Linear </a:t>
            </a:r>
            <a:r>
              <a:rPr lang="de-CH" sz="2400" b="1" dirty="0" err="1" smtClean="0">
                <a:latin typeface="Arial" pitchFamily="34" charset="0"/>
                <a:cs typeface="Arial" pitchFamily="34" charset="0"/>
              </a:rPr>
              <a:t>Effect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5536" y="4437112"/>
            <a:ext cx="8208912" cy="223224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 Positive non-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linear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effect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catalyst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formed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from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 mixture of R and S ligands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  No non-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linear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effect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 mixture of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preformed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catalysts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R and S ligands are mixed 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 Possible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explanation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of 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results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lvl="1" indent="350838"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Dimers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are the active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catalysts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lvl="1" indent="350838"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Formation of the dimeric complexes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irreversible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lvl="1" indent="350838"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Dimer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formed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L</a:t>
            </a:r>
            <a:r>
              <a:rPr lang="fr-CH" sz="1400" baseline="-25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and L</a:t>
            </a:r>
            <a:r>
              <a:rPr lang="fr-CH" sz="1400" baseline="-25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more stable and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less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reactive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than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homodimers</a:t>
            </a:r>
            <a:endParaRPr lang="fr-CH" sz="1400" b="1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2614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764704"/>
            <a:ext cx="4152900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123728" y="2708920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CH" b="1" dirty="0" smtClean="0">
                <a:latin typeface="Arial" pitchFamily="34" charset="0"/>
                <a:cs typeface="Arial" pitchFamily="34" charset="0"/>
              </a:rPr>
              <a:t>2Zr + L</a:t>
            </a:r>
            <a:r>
              <a:rPr lang="fr-CH" b="1" baseline="-25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fr-CH" b="1" dirty="0" smtClean="0">
                <a:latin typeface="Arial" pitchFamily="34" charset="0"/>
                <a:cs typeface="Arial" pitchFamily="34" charset="0"/>
              </a:rPr>
              <a:t> + L</a:t>
            </a:r>
            <a:r>
              <a:rPr lang="fr-CH" b="1" baseline="-25000" dirty="0" smtClean="0">
                <a:latin typeface="Arial" pitchFamily="34" charset="0"/>
                <a:cs typeface="Arial" pitchFamily="34" charset="0"/>
              </a:rPr>
              <a:t>S</a:t>
            </a:r>
            <a:endParaRPr lang="en-US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0152" y="3212976"/>
            <a:ext cx="22322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CH" b="1" dirty="0" smtClean="0">
                <a:latin typeface="Arial" pitchFamily="34" charset="0"/>
                <a:cs typeface="Arial" pitchFamily="34" charset="0"/>
              </a:rPr>
              <a:t>Zr</a:t>
            </a:r>
            <a:r>
              <a:rPr lang="fr-CH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fr-CH" b="1" dirty="0" smtClean="0">
                <a:latin typeface="Arial" pitchFamily="34" charset="0"/>
                <a:cs typeface="Arial" pitchFamily="34" charset="0"/>
              </a:rPr>
              <a:t>(L</a:t>
            </a:r>
            <a:r>
              <a:rPr lang="fr-CH" b="1" baseline="-25000" dirty="0" smtClean="0">
                <a:latin typeface="Arial" pitchFamily="34" charset="0"/>
                <a:cs typeface="Arial" pitchFamily="34" charset="0"/>
              </a:rPr>
              <a:t>R </a:t>
            </a:r>
            <a:r>
              <a:rPr lang="fr-CH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fr-CH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fr-CH" b="1" dirty="0" smtClean="0">
                <a:latin typeface="Arial" pitchFamily="34" charset="0"/>
                <a:cs typeface="Arial" pitchFamily="34" charset="0"/>
              </a:rPr>
              <a:t> + Zr</a:t>
            </a:r>
            <a:r>
              <a:rPr lang="fr-CH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fr-CH" b="1" dirty="0" smtClean="0">
                <a:latin typeface="Arial" pitchFamily="34" charset="0"/>
                <a:cs typeface="Arial" pitchFamily="34" charset="0"/>
              </a:rPr>
              <a:t> (L</a:t>
            </a:r>
            <a:r>
              <a:rPr lang="fr-CH" b="1" baseline="-25000" dirty="0" smtClean="0">
                <a:latin typeface="Arial" pitchFamily="34" charset="0"/>
                <a:cs typeface="Arial" pitchFamily="34" charset="0"/>
              </a:rPr>
              <a:t>S </a:t>
            </a:r>
            <a:r>
              <a:rPr lang="fr-CH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fr-CH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fr-CH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baseline="-25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smtClean="0">
                <a:latin typeface="Arial" pitchFamily="34" charset="0"/>
                <a:cs typeface="Arial" pitchFamily="34" charset="0"/>
              </a:rPr>
              <a:t>Critical analysis: Novelty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7002" y="1196753"/>
            <a:ext cx="7128792" cy="216024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b="1" dirty="0" err="1" smtClean="0">
                <a:latin typeface="Arial" pitchFamily="34" charset="0"/>
                <a:cs typeface="Arial" pitchFamily="34" charset="0"/>
              </a:rPr>
              <a:t>Strong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 points (in 2002!)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Zr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superior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Lewis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acid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Importance of </a:t>
            </a:r>
            <a:r>
              <a:rPr lang="fr-CH" sz="1400" i="1" dirty="0" smtClean="0">
                <a:latin typeface="Arial" pitchFamily="34" charset="0"/>
                <a:cs typeface="Arial" pitchFamily="34" charset="0"/>
              </a:rPr>
              <a:t>ortho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substituents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in BINOL for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asymmetric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induction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Alcohol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>
                <a:latin typeface="Arial" pitchFamily="34" charset="0"/>
                <a:cs typeface="Arial" pitchFamily="34" charset="0"/>
              </a:rPr>
              <a:t>and/or water additive essential to </a:t>
            </a:r>
            <a:r>
              <a:rPr lang="fr-CH" sz="1400" dirty="0" err="1">
                <a:latin typeface="Arial" pitchFamily="34" charset="0"/>
                <a:cs typeface="Arial" pitchFamily="34" charset="0"/>
              </a:rPr>
              <a:t>prevent</a:t>
            </a:r>
            <a:r>
              <a:rPr lang="fr-CH" sz="1400" dirty="0">
                <a:latin typeface="Arial" pitchFamily="34" charset="0"/>
                <a:cs typeface="Arial" pitchFamily="34" charset="0"/>
              </a:rPr>
              <a:t> the formation of </a:t>
            </a:r>
            <a:r>
              <a:rPr lang="fr-CH" sz="1400" dirty="0" err="1">
                <a:latin typeface="Arial" pitchFamily="34" charset="0"/>
                <a:cs typeface="Arial" pitchFamily="34" charset="0"/>
              </a:rPr>
              <a:t>aggregates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Transfer of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silicon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essential for turnover (to the ligand and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then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alcohol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Non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Linear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effect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due to 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presence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of active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dimers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7002" y="4509120"/>
            <a:ext cx="7128792" cy="116308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b="1" dirty="0" err="1" smtClean="0">
                <a:latin typeface="Arial" pitchFamily="34" charset="0"/>
                <a:cs typeface="Arial" pitchFamily="34" charset="0"/>
              </a:rPr>
              <a:t>Weaker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 points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Well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established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activation mode and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well-known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reaction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dirty="0">
                <a:latin typeface="Arial" pitchFamily="34" charset="0"/>
                <a:cs typeface="Arial" pitchFamily="34" charset="0"/>
              </a:rPr>
              <a:t>Transfer of </a:t>
            </a:r>
            <a:r>
              <a:rPr lang="fr-CH" sz="1400" dirty="0" err="1">
                <a:latin typeface="Arial" pitchFamily="34" charset="0"/>
                <a:cs typeface="Arial" pitchFamily="34" charset="0"/>
              </a:rPr>
              <a:t>silicon</a:t>
            </a:r>
            <a:r>
              <a:rPr lang="fr-CH" sz="1400" dirty="0">
                <a:latin typeface="Arial" pitchFamily="34" charset="0"/>
                <a:cs typeface="Arial" pitchFamily="34" charset="0"/>
              </a:rPr>
              <a:t> essential for turnover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already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established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previously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e-CH" sz="2400" b="1" dirty="0" smtClean="0">
                <a:latin typeface="Arial" pitchFamily="34" charset="0"/>
                <a:cs typeface="Arial" pitchFamily="34" charset="0"/>
              </a:rPr>
              <a:t>Critical analysis: Practicability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38994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2446" y="1376772"/>
            <a:ext cx="7128792" cy="144016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b="1" dirty="0" err="1" smtClean="0">
                <a:latin typeface="Arial" pitchFamily="34" charset="0"/>
                <a:cs typeface="Arial" pitchFamily="34" charset="0"/>
              </a:rPr>
              <a:t>Strong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 points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Mild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Conditions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high enantioselectivity and good diastereoselectivity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Stereoconvergence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Both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E/Z silyl enol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ethers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give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same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product</a:t>
            </a: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2446" y="3861048"/>
            <a:ext cx="7128792" cy="198377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b="1" dirty="0" err="1" smtClean="0">
                <a:latin typeface="Arial" pitchFamily="34" charset="0"/>
                <a:cs typeface="Arial" pitchFamily="34" charset="0"/>
              </a:rPr>
              <a:t>Weaker</a:t>
            </a:r>
            <a:r>
              <a:rPr lang="fr-CH" sz="1400" b="1" dirty="0" smtClean="0">
                <a:latin typeface="Arial" pitchFamily="34" charset="0"/>
                <a:cs typeface="Arial" pitchFamily="34" charset="0"/>
              </a:rPr>
              <a:t> points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	Ortho-modification on ligand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makes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less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accessible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Requirement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for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precise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additive content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makes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less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reproducible</a:t>
            </a:r>
            <a:endParaRPr lang="fr-CH" sz="1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Narrow scope (few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functional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groups,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one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example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aliphatic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aldehyde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Me on enol)</a:t>
            </a: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1400" dirty="0">
                <a:latin typeface="Arial" pitchFamily="34" charset="0"/>
                <a:cs typeface="Arial" pitchFamily="34" charset="0"/>
              </a:rPr>
              <a:t>	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Silyl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ethers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need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prepared</a:t>
            </a:r>
            <a:r>
              <a:rPr lang="fr-CH" sz="1400" dirty="0" smtClean="0">
                <a:latin typeface="Arial" pitchFamily="34" charset="0"/>
                <a:cs typeface="Arial" pitchFamily="34" charset="0"/>
              </a:rPr>
              <a:t> for the </a:t>
            </a:r>
            <a:r>
              <a:rPr lang="fr-CH" sz="1400" dirty="0" err="1" smtClean="0">
                <a:latin typeface="Arial" pitchFamily="34" charset="0"/>
                <a:cs typeface="Arial" pitchFamily="34" charset="0"/>
              </a:rPr>
              <a:t>reaction</a:t>
            </a:r>
            <a:endParaRPr lang="fr-CH" sz="1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r>
              <a:rPr lang="fr-CH" sz="1400" dirty="0" smtClean="0">
                <a:latin typeface="Arial" pitchFamily="34" charset="0"/>
                <a:cs typeface="Arial" pitchFamily="34" charset="0"/>
              </a:rPr>
              <a:t> </a:t>
            </a:r>
            <a:endParaRPr lang="fr-CH" sz="1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tabLst>
                <a:tab pos="216000" algn="l"/>
              </a:tabLst>
            </a:pPr>
            <a:endParaRPr lang="fr-CH" sz="1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00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24530</TotalTime>
  <Words>818</Words>
  <Application>Microsoft Office PowerPoint</Application>
  <PresentationFormat>On-screen Show (4:3)</PresentationFormat>
  <Paragraphs>116</Paragraphs>
  <Slides>12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CS ChemDraw Drawing</vt:lpstr>
      <vt:lpstr> Asymmetric Catalysis for Fine Chemical Synthesis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Selected Chapter in Organic Synthesis  Catalytic Asymmetric Reactions  in Organic Chemistry</dc:title>
  <dc:creator>Jerome</dc:creator>
  <cp:lastModifiedBy>Jérôme Waser</cp:lastModifiedBy>
  <cp:revision>1972</cp:revision>
  <dcterms:created xsi:type="dcterms:W3CDTF">2007-12-21T07:49:52Z</dcterms:created>
  <dcterms:modified xsi:type="dcterms:W3CDTF">2025-02-06T13:47:39Z</dcterms:modified>
</cp:coreProperties>
</file>