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60" r:id="rId2"/>
    <p:sldId id="561" r:id="rId3"/>
    <p:sldId id="562" r:id="rId4"/>
    <p:sldId id="564" r:id="rId5"/>
    <p:sldId id="565" r:id="rId6"/>
    <p:sldId id="566" r:id="rId7"/>
    <p:sldId id="567" r:id="rId8"/>
    <p:sldId id="568" r:id="rId9"/>
    <p:sldId id="618" r:id="rId10"/>
    <p:sldId id="646" r:id="rId11"/>
    <p:sldId id="569" r:id="rId12"/>
    <p:sldId id="570" r:id="rId13"/>
    <p:sldId id="571" r:id="rId14"/>
    <p:sldId id="597" r:id="rId15"/>
    <p:sldId id="619" r:id="rId16"/>
    <p:sldId id="663" r:id="rId17"/>
    <p:sldId id="677" r:id="rId18"/>
    <p:sldId id="657" r:id="rId19"/>
    <p:sldId id="641" r:id="rId20"/>
    <p:sldId id="656" r:id="rId21"/>
    <p:sldId id="658" r:id="rId22"/>
    <p:sldId id="573" r:id="rId23"/>
    <p:sldId id="5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8065" autoAdjust="0"/>
  </p:normalViewPr>
  <p:slideViewPr>
    <p:cSldViewPr>
      <p:cViewPr varScale="1">
        <p:scale>
          <a:sx n="118" d="100"/>
          <a:sy n="118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791B3-C914-4822-AE19-D8B5124865E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052840-3A62-496E-856A-FEDE92C73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2B8B-5E9F-4AAC-90DC-95564FE0E56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4E-861D-4D94-A927-15AD950B64E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474-5E64-4AC6-87AC-25FF3841734F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B84-22DF-429B-B762-8C7B47D59550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BED9-9741-49D1-A292-6801CD7C117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D4-6DA6-49AC-AC16-A34F0C449823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4FA0-EA1A-44F6-9E49-A7D558AB8AB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5B9-825D-47BE-8B33-E28B15B00E85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054A-B593-42FD-9A18-53AAC383BF8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C6E-6AE6-4F8A-8086-779663987E1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78B4-15DA-4B6B-97EE-9905938F8A2B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6BD-3CC8-495E-9373-D760CB9AC76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109780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Umpolung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500306"/>
            <a:ext cx="8358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Carbene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Phosphite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Catalysts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5.2 SOMO Activation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4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4036"/>
            <a:ext cx="58483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90664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Chi: Umpolung of esters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18" y="653637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</a:t>
            </a:r>
            <a:r>
              <a:rPr lang="it-IT" sz="1200" dirty="0"/>
              <a:t>Fu, Z. Q.; Xu, J. F.; Zhu, T. S.; Leong, W. W. Y.; Chi, Y. R. </a:t>
            </a:r>
            <a:r>
              <a:rPr lang="it-IT" sz="1200" i="1" dirty="0"/>
              <a:t>Nature </a:t>
            </a:r>
            <a:r>
              <a:rPr lang="it-IT" sz="1200" i="1" dirty="0" smtClean="0"/>
              <a:t>Chem.</a:t>
            </a:r>
            <a:r>
              <a:rPr lang="it-IT" sz="1200" dirty="0" smtClean="0"/>
              <a:t> </a:t>
            </a:r>
            <a:r>
              <a:rPr lang="it-IT" sz="1200" b="1" dirty="0"/>
              <a:t>2013</a:t>
            </a:r>
            <a:r>
              <a:rPr lang="it-IT" sz="1200" dirty="0"/>
              <a:t>, </a:t>
            </a:r>
            <a:r>
              <a:rPr lang="it-IT" sz="1200" i="1" dirty="0"/>
              <a:t>5</a:t>
            </a:r>
            <a:r>
              <a:rPr lang="it-IT" sz="1200" dirty="0"/>
              <a:t>, </a:t>
            </a:r>
            <a:r>
              <a:rPr lang="it-IT" sz="1200" dirty="0" smtClean="0"/>
              <a:t>835.</a:t>
            </a:r>
            <a:endParaRPr lang="it-IT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364637"/>
              </p:ext>
            </p:extLst>
          </p:nvPr>
        </p:nvGraphicFramePr>
        <p:xfrm>
          <a:off x="312697" y="1563599"/>
          <a:ext cx="2521691" cy="424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666" name="CS ChemDraw Drawing" r:id="rId5" imgW="2017353" imgH="3393332" progId="ChemDraw.Document.6.0">
                  <p:embed/>
                </p:oleObj>
              </mc:Choice>
              <mc:Fallback>
                <p:oleObj name="CS ChemDraw Drawing" r:id="rId5" imgW="2017353" imgH="33933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697" y="1563599"/>
                        <a:ext cx="2521691" cy="424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4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6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SOMO-Activation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032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Beeson, T. D.; </a:t>
            </a:r>
            <a:r>
              <a:rPr lang="en-US" sz="1200" dirty="0" err="1" smtClean="0"/>
              <a:t>Mastracchio</a:t>
            </a:r>
            <a:r>
              <a:rPr lang="en-US" sz="1200" dirty="0" smtClean="0"/>
              <a:t>, A.; Hong, J. B.; Ashton, K.; MacMillan, D. W. C. </a:t>
            </a:r>
            <a:r>
              <a:rPr lang="en-US" sz="1200" i="1" dirty="0" smtClean="0"/>
              <a:t>Science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316, </a:t>
            </a:r>
            <a:r>
              <a:rPr lang="en-US" sz="1200" dirty="0" smtClean="0"/>
              <a:t>582-585.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Jang, H. Y.; Hong, J. B.; MacMillan, D. W.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7004-7005.</a:t>
            </a:r>
          </a:p>
        </p:txBody>
      </p:sp>
      <p:graphicFrame>
        <p:nvGraphicFramePr>
          <p:cNvPr id="2064386" name="Object 2"/>
          <p:cNvGraphicFramePr>
            <a:graphicFrameLocks noChangeAspect="1"/>
          </p:cNvGraphicFramePr>
          <p:nvPr/>
        </p:nvGraphicFramePr>
        <p:xfrm>
          <a:off x="1055711" y="1214422"/>
          <a:ext cx="6873875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64" name="CS ChemDraw Drawing" r:id="rId4" imgW="5492027" imgH="1435256" progId="ChemDraw.Document.6.0">
                  <p:embed/>
                </p:oleObj>
              </mc:Choice>
              <mc:Fallback>
                <p:oleObj name="CS ChemDraw Drawing" r:id="rId4" imgW="5492027" imgH="143525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711" y="1214422"/>
                        <a:ext cx="6873875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387" name="Object 3"/>
          <p:cNvGraphicFramePr>
            <a:graphicFrameLocks noChangeAspect="1"/>
          </p:cNvGraphicFramePr>
          <p:nvPr/>
        </p:nvGraphicFramePr>
        <p:xfrm>
          <a:off x="928662" y="3857628"/>
          <a:ext cx="6999288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65" name="CS ChemDraw Drawing" r:id="rId6" imgW="5600348" imgH="1640996" progId="ChemDraw.Document.6.0">
                  <p:embed/>
                </p:oleObj>
              </mc:Choice>
              <mc:Fallback>
                <p:oleObj name="CS ChemDraw Drawing" r:id="rId6" imgW="5600348" imgH="164099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857628"/>
                        <a:ext cx="6999288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4282" y="321468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cs typeface="Arial" pitchFamily="34" charset="0"/>
              </a:rPr>
              <a:t>Synthesis</a:t>
            </a:r>
            <a:r>
              <a:rPr lang="fr-CH" sz="1400" b="1" dirty="0" smtClean="0">
                <a:cs typeface="Arial" pitchFamily="34" charset="0"/>
              </a:rPr>
              <a:t> of 1,4- </a:t>
            </a:r>
            <a:r>
              <a:rPr lang="fr-CH" sz="1400" b="1" dirty="0" err="1" smtClean="0">
                <a:cs typeface="Arial" pitchFamily="34" charset="0"/>
              </a:rPr>
              <a:t>Dicarbonyl</a:t>
            </a:r>
            <a:r>
              <a:rPr lang="fr-CH" sz="1400" b="1" dirty="0" smtClean="0">
                <a:cs typeface="Arial" pitchFamily="34" charset="0"/>
              </a:rPr>
              <a:t> Compounds 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via SOMO-Activation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General Concept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Somo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Activation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Beeson, T. D.; </a:t>
            </a:r>
            <a:r>
              <a:rPr lang="en-US" sz="1200" dirty="0" err="1" smtClean="0"/>
              <a:t>Mastracchio</a:t>
            </a:r>
            <a:r>
              <a:rPr lang="en-US" sz="1200" dirty="0" smtClean="0"/>
              <a:t>, A.; Hong, J. B.; Ashton, K.; MacMillan, D. W. C. </a:t>
            </a:r>
            <a:r>
              <a:rPr lang="en-US" sz="1200" i="1" dirty="0" smtClean="0"/>
              <a:t>Science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316, </a:t>
            </a:r>
            <a:r>
              <a:rPr lang="en-US" sz="1200" dirty="0" smtClean="0"/>
              <a:t>582-585.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Jang, H. Y.; Hong, J. B.; MacMillan, D. W.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7004-7005.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30" y="342900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33475"/>
            <a:ext cx="6943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24" y="3729056"/>
            <a:ext cx="6896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Sibi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Oxidation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Tempo via SOMO Activation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Sibi</a:t>
            </a:r>
            <a:r>
              <a:rPr lang="en-US" sz="1200" dirty="0" smtClean="0"/>
              <a:t>, M. P.; Hasegawa,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4124-4125.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342900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6435" name="Object 3"/>
          <p:cNvGraphicFramePr>
            <a:graphicFrameLocks noChangeAspect="1"/>
          </p:cNvGraphicFramePr>
          <p:nvPr/>
        </p:nvGraphicFramePr>
        <p:xfrm>
          <a:off x="1000100" y="1362076"/>
          <a:ext cx="72913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24" name="CS ChemDraw Drawing" r:id="rId4" imgW="5834927" imgH="1769012" progId="ChemDraw.Document.6.0">
                  <p:embed/>
                </p:oleObj>
              </mc:Choice>
              <mc:Fallback>
                <p:oleObj name="CS ChemDraw Drawing" r:id="rId4" imgW="5834927" imgH="176901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62076"/>
                        <a:ext cx="72913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2574" y="3857644"/>
            <a:ext cx="6648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8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521" y="638179"/>
            <a:ext cx="5675635" cy="586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Light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Driven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Somo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032" y="658102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fr-FR" sz="1200" dirty="0" err="1" smtClean="0"/>
              <a:t>Nicewicz</a:t>
            </a:r>
            <a:r>
              <a:rPr lang="fr-FR" sz="1200" dirty="0" smtClean="0"/>
              <a:t>, D. A.; </a:t>
            </a:r>
            <a:r>
              <a:rPr lang="fr-FR" sz="1200" dirty="0" err="1" smtClean="0"/>
              <a:t>MacMillan</a:t>
            </a:r>
            <a:r>
              <a:rPr lang="fr-FR" sz="1200" dirty="0" smtClean="0"/>
              <a:t>, D. W. C. </a:t>
            </a:r>
            <a:r>
              <a:rPr lang="fr-FR" sz="1200" i="1" dirty="0" smtClean="0"/>
              <a:t>Science </a:t>
            </a:r>
            <a:r>
              <a:rPr lang="fr-FR" sz="1200" b="1" dirty="0" smtClean="0"/>
              <a:t>2008</a:t>
            </a:r>
            <a:r>
              <a:rPr lang="fr-FR" sz="1200" dirty="0" smtClean="0"/>
              <a:t>, </a:t>
            </a:r>
            <a:r>
              <a:rPr lang="fr-FR" sz="1200" i="1" dirty="0" smtClean="0"/>
              <a:t>322</a:t>
            </a:r>
            <a:r>
              <a:rPr lang="fr-FR" sz="1200" dirty="0" smtClean="0"/>
              <a:t>, 77.</a:t>
            </a:r>
          </a:p>
        </p:txBody>
      </p:sp>
      <p:graphicFrame>
        <p:nvGraphicFramePr>
          <p:cNvPr id="3608579" name="Object 3"/>
          <p:cNvGraphicFramePr>
            <a:graphicFrameLocks noChangeAspect="1"/>
          </p:cNvGraphicFramePr>
          <p:nvPr/>
        </p:nvGraphicFramePr>
        <p:xfrm>
          <a:off x="214282" y="1571612"/>
          <a:ext cx="29972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869" name="CS ChemDraw Drawing" r:id="rId5" imgW="2397135" imgH="3279531" progId="ChemDraw.Document.6.0">
                  <p:embed/>
                </p:oleObj>
              </mc:Choice>
              <mc:Fallback>
                <p:oleObj name="CS ChemDraw Drawing" r:id="rId5" imgW="2397135" imgH="327953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571612"/>
                        <a:ext cx="29972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91" y="764704"/>
            <a:ext cx="4994305" cy="56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Zeitler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Use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organic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dyes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032" y="658102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/>
              <a:t>Neumann, M.; Fuldner, S.; Konig, B.; Zeitler, K., </a:t>
            </a:r>
            <a:r>
              <a:rPr lang="de-DE" sz="1200" i="1" dirty="0"/>
              <a:t>Angew. </a:t>
            </a:r>
            <a:r>
              <a:rPr lang="de-DE" sz="1200" i="1" dirty="0" smtClean="0"/>
              <a:t>Chem., Int</a:t>
            </a:r>
            <a:r>
              <a:rPr lang="de-DE" sz="1200" i="1" dirty="0"/>
              <a:t>. </a:t>
            </a:r>
            <a:r>
              <a:rPr lang="de-DE" sz="1200" i="1" dirty="0" smtClean="0"/>
              <a:t>Ed. </a:t>
            </a:r>
            <a:r>
              <a:rPr lang="de-DE" sz="1200" b="1" dirty="0"/>
              <a:t>2011</a:t>
            </a:r>
            <a:r>
              <a:rPr lang="de-DE" sz="1200" dirty="0"/>
              <a:t>, </a:t>
            </a:r>
            <a:r>
              <a:rPr lang="de-DE" sz="1200" i="1" dirty="0"/>
              <a:t>50</a:t>
            </a:r>
            <a:r>
              <a:rPr lang="de-DE" sz="1200" dirty="0"/>
              <a:t>, </a:t>
            </a:r>
            <a:r>
              <a:rPr lang="de-DE" sz="1200" dirty="0" smtClean="0"/>
              <a:t>951.</a:t>
            </a:r>
            <a:endParaRPr lang="de-DE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13270"/>
              </p:ext>
            </p:extLst>
          </p:nvPr>
        </p:nvGraphicFramePr>
        <p:xfrm>
          <a:off x="179512" y="1772816"/>
          <a:ext cx="3679886" cy="396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68" name="CS ChemDraw Drawing" r:id="rId5" imgW="2943909" imgH="3174189" progId="ChemDraw.Document.6.0">
                  <p:embed/>
                </p:oleObj>
              </mc:Choice>
              <mc:Fallback>
                <p:oleObj name="CS ChemDraw Drawing" r:id="rId5" imgW="2943909" imgH="31741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772816"/>
                        <a:ext cx="3679886" cy="396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81" y="764704"/>
            <a:ext cx="5153699" cy="57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Melchiorre: Activation via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Donor-Acceptor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Complexes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6322" y="658102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/>
              <a:t>Arceo</a:t>
            </a:r>
            <a:r>
              <a:rPr lang="en-US" sz="1200" dirty="0"/>
              <a:t>, E.; </a:t>
            </a:r>
            <a:r>
              <a:rPr lang="en-US" sz="1200" dirty="0" err="1"/>
              <a:t>Jurberg</a:t>
            </a:r>
            <a:r>
              <a:rPr lang="en-US" sz="1200" dirty="0"/>
              <a:t>, I. D.; Alvarez-Fernandez, A.; Melchiorre, P. </a:t>
            </a:r>
            <a:r>
              <a:rPr lang="en-US" sz="1200" i="1" dirty="0" smtClean="0"/>
              <a:t>Nat. </a:t>
            </a:r>
            <a:r>
              <a:rPr lang="en-US" sz="1200" i="1" dirty="0"/>
              <a:t>Chemistry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5</a:t>
            </a:r>
            <a:r>
              <a:rPr lang="en-US" sz="1200" dirty="0"/>
              <a:t>, </a:t>
            </a:r>
            <a:r>
              <a:rPr lang="en-US" sz="1200" dirty="0" smtClean="0"/>
              <a:t>750.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68999"/>
              </p:ext>
            </p:extLst>
          </p:nvPr>
        </p:nvGraphicFramePr>
        <p:xfrm>
          <a:off x="611560" y="1916832"/>
          <a:ext cx="2717875" cy="326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4079" name="CS ChemDraw Drawing" r:id="rId5" imgW="2174300" imgH="2611877" progId="ChemDraw.Document.6.0">
                  <p:embed/>
                </p:oleObj>
              </mc:Choice>
              <mc:Fallback>
                <p:oleObj name="CS ChemDraw Drawing" r:id="rId5" imgW="2174300" imgH="26118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2717875" cy="3264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4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136090"/>
            <a:ext cx="4896544" cy="438925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Melchiorre: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radicals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653637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it-IT" sz="1200" dirty="0">
                <a:latin typeface="Segoe UI" panose="020B0502040204020203" pitchFamily="34" charset="0"/>
              </a:rPr>
              <a:t>Murphy, J. J.; Bastida, D.; Paria, S.; Fagnoni, M.; Melchiorre, P. </a:t>
            </a:r>
            <a:r>
              <a:rPr lang="it-IT" sz="1200" i="1" dirty="0">
                <a:latin typeface="Segoe UI" panose="020B0502040204020203" pitchFamily="34" charset="0"/>
              </a:rPr>
              <a:t>Nature </a:t>
            </a:r>
            <a:r>
              <a:rPr lang="it-IT" sz="1200" b="1" dirty="0">
                <a:latin typeface="Segoe UI" panose="020B0502040204020203" pitchFamily="34" charset="0"/>
              </a:rPr>
              <a:t>2016,</a:t>
            </a:r>
            <a:r>
              <a:rPr lang="it-IT" sz="1200" dirty="0">
                <a:latin typeface="Segoe UI" panose="020B0502040204020203" pitchFamily="34" charset="0"/>
              </a:rPr>
              <a:t> </a:t>
            </a:r>
            <a:r>
              <a:rPr lang="it-IT" sz="1200" i="1" dirty="0">
                <a:latin typeface="Segoe UI" panose="020B0502040204020203" pitchFamily="34" charset="0"/>
              </a:rPr>
              <a:t>532</a:t>
            </a:r>
            <a:r>
              <a:rPr lang="it-IT" sz="1200" dirty="0">
                <a:latin typeface="Segoe UI" panose="020B0502040204020203" pitchFamily="34" charset="0"/>
              </a:rPr>
              <a:t>, 218-222.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642" y="764704"/>
            <a:ext cx="2840495" cy="172597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2844" y="1236460"/>
          <a:ext cx="2908374" cy="483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39" name="CS ChemDraw Drawing" r:id="rId6" imgW="2326699" imgH="3867503" progId="ChemDraw.Document.6.0">
                  <p:embed/>
                </p:oleObj>
              </mc:Choice>
              <mc:Fallback>
                <p:oleObj name="CS ChemDraw Drawing" r:id="rId6" imgW="2326699" imgH="3867503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844" y="1236460"/>
                        <a:ext cx="2908374" cy="483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12168"/>
            <a:ext cx="628349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Meggers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Photoredox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234" y="623731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/>
              <a:t>Huo</a:t>
            </a:r>
            <a:r>
              <a:rPr lang="en-US" sz="1200" dirty="0"/>
              <a:t>, H.; Shen, X.; Wang, C.; Zhang, L.; </a:t>
            </a:r>
            <a:r>
              <a:rPr lang="en-US" sz="1200" dirty="0" err="1"/>
              <a:t>Roese</a:t>
            </a:r>
            <a:r>
              <a:rPr lang="en-US" sz="1200" dirty="0"/>
              <a:t>, P.; Chen, L.-A.; Harms, K.; </a:t>
            </a:r>
            <a:r>
              <a:rPr lang="en-US" sz="1200" dirty="0" err="1"/>
              <a:t>Marsch</a:t>
            </a:r>
            <a:r>
              <a:rPr lang="en-US" sz="1200" dirty="0"/>
              <a:t>, M.; Hilt, G.; Meggers, E. </a:t>
            </a:r>
            <a:r>
              <a:rPr lang="en-US" sz="1200" i="1" dirty="0"/>
              <a:t>Nature</a:t>
            </a:r>
            <a:r>
              <a:rPr lang="en-US" sz="1200" dirty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515</a:t>
            </a:r>
            <a:r>
              <a:rPr lang="en-US" sz="1200" dirty="0"/>
              <a:t>, </a:t>
            </a:r>
            <a:r>
              <a:rPr lang="en-US" sz="1200" dirty="0" smtClean="0"/>
              <a:t>100.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96006"/>
              </p:ext>
            </p:extLst>
          </p:nvPr>
        </p:nvGraphicFramePr>
        <p:xfrm>
          <a:off x="240239" y="1188870"/>
          <a:ext cx="3323649" cy="483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904" name="CS ChemDraw Drawing" r:id="rId5" imgW="2658919" imgH="3865934" progId="ChemDraw.Document.6.0">
                  <p:embed/>
                </p:oleObj>
              </mc:Choice>
              <mc:Fallback>
                <p:oleObj name="CS ChemDraw Drawing" r:id="rId5" imgW="2658919" imgH="38659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239" y="1188870"/>
                        <a:ext cx="3323649" cy="4832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2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Rovis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Photoredox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carbene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0378" y="645333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/>
              <a:t>DiRocco</a:t>
            </a:r>
            <a:r>
              <a:rPr lang="en-US" sz="1200" dirty="0"/>
              <a:t>, D. A.; </a:t>
            </a:r>
            <a:r>
              <a:rPr lang="en-US" sz="1200" dirty="0" err="1"/>
              <a:t>Rovis</a:t>
            </a:r>
            <a:r>
              <a:rPr lang="en-US" sz="1200" dirty="0"/>
              <a:t>, T.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134</a:t>
            </a:r>
            <a:r>
              <a:rPr lang="en-US" sz="1200" dirty="0"/>
              <a:t>, </a:t>
            </a:r>
            <a:r>
              <a:rPr lang="en-US" sz="1200" dirty="0" smtClean="0"/>
              <a:t>8094.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58519"/>
              </p:ext>
            </p:extLst>
          </p:nvPr>
        </p:nvGraphicFramePr>
        <p:xfrm>
          <a:off x="920090" y="1052736"/>
          <a:ext cx="7324318" cy="197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560" name="CS ChemDraw Drawing" r:id="rId4" imgW="5859454" imgH="1576962" progId="ChemDraw.Document.6.0">
                  <p:embed/>
                </p:oleObj>
              </mc:Choice>
              <mc:Fallback>
                <p:oleObj name="CS ChemDraw Drawing" r:id="rId4" imgW="5859454" imgH="1576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090" y="1052736"/>
                        <a:ext cx="7324318" cy="1971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793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3406"/>
            <a:ext cx="8681621" cy="30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 Umpolung: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857232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Up 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enhancing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normal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07167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Nucleophiles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1285860"/>
            <a:ext cx="58579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possible to inverse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reactivity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?</a:t>
            </a:r>
            <a:endParaRPr lang="fr-CH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554" y="412135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SOMO (Single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Occupied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Orbital) Activation: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Electrophiles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6195" name="Object 3"/>
          <p:cNvGraphicFramePr>
            <a:graphicFrameLocks noChangeAspect="1"/>
          </p:cNvGraphicFramePr>
          <p:nvPr/>
        </p:nvGraphicFramePr>
        <p:xfrm>
          <a:off x="500034" y="2714620"/>
          <a:ext cx="778827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73" name="CS ChemDraw Drawing" r:id="rId4" imgW="6226712" imgH="903498" progId="ChemDraw.Document.6.0">
                  <p:embed/>
                </p:oleObj>
              </mc:Choice>
              <mc:Fallback>
                <p:oleObj name="CS ChemDraw Drawing" r:id="rId4" imgW="6226712" imgH="90349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714620"/>
                        <a:ext cx="778827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196" name="Object 4"/>
          <p:cNvGraphicFramePr>
            <a:graphicFrameLocks noChangeAspect="1"/>
          </p:cNvGraphicFramePr>
          <p:nvPr/>
        </p:nvGraphicFramePr>
        <p:xfrm>
          <a:off x="500034" y="4714884"/>
          <a:ext cx="825182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74" name="CS ChemDraw Drawing" r:id="rId6" imgW="6593879" imgH="1084619" progId="ChemDraw.Document.6.0">
                  <p:embed/>
                </p:oleObj>
              </mc:Choice>
              <mc:Fallback>
                <p:oleObj name="CS ChemDraw Drawing" r:id="rId6" imgW="6593879" imgH="108461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714884"/>
                        <a:ext cx="8251825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SOMO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Rovis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Carbene to Somo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2386" y="645333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White, N. A.; </a:t>
            </a:r>
            <a:r>
              <a:rPr lang="en-US" sz="1200" dirty="0" err="1"/>
              <a:t>Rovis</a:t>
            </a:r>
            <a:r>
              <a:rPr lang="en-US" sz="1200" dirty="0"/>
              <a:t>, T.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136</a:t>
            </a:r>
            <a:r>
              <a:rPr lang="en-US" sz="1200" dirty="0"/>
              <a:t>, </a:t>
            </a:r>
            <a:r>
              <a:rPr lang="en-US" sz="1200" dirty="0" smtClean="0"/>
              <a:t>14674.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92487"/>
              </p:ext>
            </p:extLst>
          </p:nvPr>
        </p:nvGraphicFramePr>
        <p:xfrm>
          <a:off x="179512" y="1988840"/>
          <a:ext cx="3518144" cy="305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883" name="CS ChemDraw Drawing" r:id="rId4" imgW="2814515" imgH="2442453" progId="ChemDraw.Document.6.0">
                  <p:embed/>
                </p:oleObj>
              </mc:Choice>
              <mc:Fallback>
                <p:oleObj name="CS ChemDraw Drawing" r:id="rId4" imgW="2814515" imgH="24424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988840"/>
                        <a:ext cx="3518144" cy="305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46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14" y="908720"/>
            <a:ext cx="47815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4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5.2 Umpolung: Chiral Radical Catalyst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0904" y="69269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Maruoka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First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Chiral Thiol Radical Catalyst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0338" y="652534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pl-PL" sz="1200" dirty="0"/>
              <a:t>Hashimoto, T.; Kawamata, Y.; Maruoka, K. </a:t>
            </a:r>
            <a:r>
              <a:rPr lang="pl-PL" sz="1200" i="1" dirty="0"/>
              <a:t>Nature Chemistry</a:t>
            </a:r>
            <a:r>
              <a:rPr lang="pl-PL" sz="1200" dirty="0"/>
              <a:t> </a:t>
            </a:r>
            <a:r>
              <a:rPr lang="pl-PL" sz="1200" b="1" dirty="0"/>
              <a:t>2014</a:t>
            </a:r>
            <a:r>
              <a:rPr lang="pl-PL" sz="1200" dirty="0"/>
              <a:t>, </a:t>
            </a:r>
            <a:r>
              <a:rPr lang="pl-PL" sz="1200" i="1" dirty="0"/>
              <a:t>6</a:t>
            </a:r>
            <a:r>
              <a:rPr lang="pl-PL" sz="1200" dirty="0"/>
              <a:t>, </a:t>
            </a:r>
            <a:r>
              <a:rPr lang="pl-PL" sz="1200" dirty="0" smtClean="0"/>
              <a:t>702.</a:t>
            </a:r>
            <a:endParaRPr lang="pl-PL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53950"/>
              </p:ext>
            </p:extLst>
          </p:nvPr>
        </p:nvGraphicFramePr>
        <p:xfrm>
          <a:off x="142313" y="1700808"/>
          <a:ext cx="3133543" cy="408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928" name="CS ChemDraw Drawing" r:id="rId4" imgW="2506834" imgH="3268494" progId="ChemDraw.Document.6.0">
                  <p:embed/>
                </p:oleObj>
              </mc:Choice>
              <mc:Fallback>
                <p:oleObj name="CS ChemDraw Drawing" r:id="rId4" imgW="2506834" imgH="3268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313" y="1700808"/>
                        <a:ext cx="3133543" cy="408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67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3895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967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27" y="3515519"/>
            <a:ext cx="5385637" cy="288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6. Conclusion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980728"/>
            <a:ext cx="6858048" cy="28342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Classical Achievement of Asymmetric Catalysis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Chiral Lewis acid activation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Enantioselective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hydrogenation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Enantioselective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oxidation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Organocatalysis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Bronsted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acid and chiral bases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Bifunctional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170" y="4005064"/>
            <a:ext cx="6872486" cy="2372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Recent Breakthroughs and Hot Topics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CH-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functionalization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cyclizations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Base/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abundant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etal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Enantioselective photoredox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radical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-2738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6. Conclusion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084" y="891554"/>
            <a:ext cx="7322395" cy="2680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Future of Asymmetric Catalysis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Development of general and efficient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ethods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Application of the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recently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developped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concepts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Sustainable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Chemistry: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Away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stoichiometric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toxic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reagents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precious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Discovery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new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38" y="4214818"/>
            <a:ext cx="8608279" cy="22186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The Laboratory of Catalysis and Organic Synthesis (LCSO)</a:t>
            </a: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Goal: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Discovery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new non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Tools: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Organo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-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metal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, Umpolung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, hypervalent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iodine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mall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rings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chemistry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Applications: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Key building blocks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biomolecule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functionalization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57686" y="3643314"/>
            <a:ext cx="285752" cy="50006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554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Enders: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Benzoin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Condensation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7220" name="Object 4"/>
          <p:cNvGraphicFramePr>
            <a:graphicFrameLocks noChangeAspect="1"/>
          </p:cNvGraphicFramePr>
          <p:nvPr/>
        </p:nvGraphicFramePr>
        <p:xfrm>
          <a:off x="1790716" y="1142984"/>
          <a:ext cx="50673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00" name="CS ChemDraw Drawing" r:id="rId4" imgW="4053254" imgH="1214394" progId="ChemDraw.Document.6.0">
                  <p:embed/>
                </p:oleObj>
              </mc:Choice>
              <mc:Fallback>
                <p:oleObj name="CS ChemDraw Drawing" r:id="rId4" imgW="4053254" imgH="121439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16" y="1142984"/>
                        <a:ext cx="50673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338529"/>
            <a:ext cx="2743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74032" y="652947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Enders, D.; </a:t>
            </a:r>
            <a:r>
              <a:rPr lang="en-US" sz="1200" dirty="0" err="1" smtClean="0"/>
              <a:t>Kallfass</a:t>
            </a:r>
            <a:r>
              <a:rPr lang="en-US" sz="1200" dirty="0" smtClean="0"/>
              <a:t>, U.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1743-1745.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271462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7223" name="Object 7"/>
          <p:cNvGraphicFramePr>
            <a:graphicFrameLocks noChangeAspect="1"/>
          </p:cNvGraphicFramePr>
          <p:nvPr/>
        </p:nvGraphicFramePr>
        <p:xfrm>
          <a:off x="214282" y="3054370"/>
          <a:ext cx="5567363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01" name="CS ChemDraw Drawing" r:id="rId7" imgW="4451370" imgH="2642264" progId="ChemDraw.Document.6.0">
                  <p:embed/>
                </p:oleObj>
              </mc:Choice>
              <mc:Fallback>
                <p:oleObj name="CS ChemDraw Drawing" r:id="rId7" imgW="4451370" imgH="2642264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054370"/>
                        <a:ext cx="5567363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Miller: A Peptide-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Cross-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Benzoin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Condensation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52947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Mennen, S. M.; Gipson, J. D.; Kim, Y. R.; Miller, S.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1654-1655.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992" y="3835603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Transition State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9267" name="Object 3"/>
          <p:cNvGraphicFramePr>
            <a:graphicFrameLocks noChangeAspect="1"/>
          </p:cNvGraphicFramePr>
          <p:nvPr/>
        </p:nvGraphicFramePr>
        <p:xfrm>
          <a:off x="714348" y="1031878"/>
          <a:ext cx="7885113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56" name="CS ChemDraw Drawing" r:id="rId4" imgW="6307602" imgH="2317652" progId="ChemDraw.Document.6.0">
                  <p:embed/>
                </p:oleObj>
              </mc:Choice>
              <mc:Fallback>
                <p:oleObj name="CS ChemDraw Drawing" r:id="rId4" imgW="6307602" imgH="231765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031878"/>
                        <a:ext cx="7885113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929066"/>
            <a:ext cx="58381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Bode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Tandem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Benzoin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Cope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52947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Chiang, P. C.; </a:t>
            </a:r>
            <a:r>
              <a:rPr lang="de-DE" sz="1200" dirty="0" err="1" smtClean="0"/>
              <a:t>Kaeobamrung</a:t>
            </a:r>
            <a:r>
              <a:rPr lang="de-DE" sz="1200" dirty="0" smtClean="0"/>
              <a:t>, J.; Bode, J. W.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</a:t>
            </a:r>
            <a:r>
              <a:rPr lang="de-DE" sz="1200" dirty="0" smtClean="0"/>
              <a:t>, </a:t>
            </a:r>
            <a:r>
              <a:rPr lang="de-DE" sz="1200" i="1" dirty="0" smtClean="0"/>
              <a:t>129</a:t>
            </a:r>
            <a:r>
              <a:rPr lang="de-DE" sz="1200" dirty="0" smtClean="0"/>
              <a:t>, 3520.</a:t>
            </a:r>
          </a:p>
        </p:txBody>
      </p:sp>
      <p:pic>
        <p:nvPicPr>
          <p:cNvPr id="206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000372"/>
            <a:ext cx="4857784" cy="336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85720" y="292893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0291" name="Object 3"/>
          <p:cNvGraphicFramePr>
            <a:graphicFrameLocks noChangeAspect="1"/>
          </p:cNvGraphicFramePr>
          <p:nvPr/>
        </p:nvGraphicFramePr>
        <p:xfrm>
          <a:off x="571472" y="1142984"/>
          <a:ext cx="7780338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80" name="CS ChemDraw Drawing" r:id="rId5" imgW="6217568" imgH="1480976" progId="ChemDraw.Document.6.0">
                  <p:embed/>
                </p:oleObj>
              </mc:Choice>
              <mc:Fallback>
                <p:oleObj name="CS ChemDraw Drawing" r:id="rId5" imgW="6217568" imgH="148097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142984"/>
                        <a:ext cx="7780338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52947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Chiang, P. C.; </a:t>
            </a:r>
            <a:r>
              <a:rPr lang="de-DE" sz="1200" dirty="0" err="1" smtClean="0"/>
              <a:t>Kaeobamrung</a:t>
            </a:r>
            <a:r>
              <a:rPr lang="de-DE" sz="1200" dirty="0" smtClean="0"/>
              <a:t>, J.; Bode, J. W.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</a:t>
            </a:r>
            <a:r>
              <a:rPr lang="de-DE" sz="1200" dirty="0" smtClean="0"/>
              <a:t>, </a:t>
            </a:r>
            <a:r>
              <a:rPr lang="de-DE" sz="1200" i="1" dirty="0" smtClean="0"/>
              <a:t>129</a:t>
            </a:r>
            <a:r>
              <a:rPr lang="de-DE" sz="1200" dirty="0" smtClean="0"/>
              <a:t>, 3520.</a:t>
            </a:r>
          </a:p>
        </p:txBody>
      </p:sp>
      <p:pic>
        <p:nvPicPr>
          <p:cNvPr id="206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3"/>
            <a:ext cx="7929618" cy="49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Rovis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Stetter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Kerr, M. S.; de Alaniz, J. R.; Rovis, T.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2002,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124,</a:t>
            </a:r>
            <a:r>
              <a:rPr lang="pt-BR" sz="1200" b="1" i="1" dirty="0" smtClean="0"/>
              <a:t> </a:t>
            </a:r>
            <a:r>
              <a:rPr lang="pt-BR" sz="1200" dirty="0" smtClean="0"/>
              <a:t>10298-10299.</a:t>
            </a:r>
            <a:r>
              <a:rPr lang="pt-BR" sz="1200" b="1" i="1" dirty="0" smtClean="0"/>
              <a:t> </a:t>
            </a:r>
            <a:r>
              <a:rPr lang="de-DE" sz="1200" dirty="0" smtClean="0"/>
              <a:t>(2) Kerr, M. S.; Rovis, T.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8876-8877.</a:t>
            </a:r>
            <a:r>
              <a:rPr lang="de-DE" sz="1200" b="1" i="1" dirty="0" smtClean="0"/>
              <a:t> </a:t>
            </a:r>
            <a:r>
              <a:rPr lang="pt-BR" sz="1200" dirty="0" smtClean="0"/>
              <a:t>(3) de Alaniz, J. R.; Rovis, T.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2005,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127,</a:t>
            </a:r>
            <a:r>
              <a:rPr lang="pt-BR" sz="1200" b="1" i="1" dirty="0" smtClean="0"/>
              <a:t> </a:t>
            </a:r>
            <a:r>
              <a:rPr lang="pt-BR" sz="1200" dirty="0" smtClean="0"/>
              <a:t>6284-6289.</a:t>
            </a:r>
          </a:p>
        </p:txBody>
      </p:sp>
      <p:graphicFrame>
        <p:nvGraphicFramePr>
          <p:cNvPr id="2062338" name="Object 2"/>
          <p:cNvGraphicFramePr>
            <a:graphicFrameLocks noChangeAspect="1"/>
          </p:cNvGraphicFramePr>
          <p:nvPr/>
        </p:nvGraphicFramePr>
        <p:xfrm>
          <a:off x="1473223" y="1071546"/>
          <a:ext cx="63849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27" name="CS ChemDraw Drawing" r:id="rId4" imgW="5103407" imgH="1029755" progId="ChemDraw.Document.6.0">
                  <p:embed/>
                </p:oleObj>
              </mc:Choice>
              <mc:Fallback>
                <p:oleObj name="CS ChemDraw Drawing" r:id="rId4" imgW="5103407" imgH="102975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23" y="1071546"/>
                        <a:ext cx="63849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5506" y="2376506"/>
            <a:ext cx="5219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8116" y="2977218"/>
            <a:ext cx="83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Cycle for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Stetter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60393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30" y="90664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32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Kerr, M. S.; de Alaniz, J. R.; Rovis, T.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2002,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124,</a:t>
            </a:r>
            <a:r>
              <a:rPr lang="pt-BR" sz="1200" b="1" i="1" dirty="0" smtClean="0"/>
              <a:t> </a:t>
            </a:r>
            <a:r>
              <a:rPr lang="pt-BR" sz="1200" dirty="0" smtClean="0"/>
              <a:t>10298-10299.</a:t>
            </a:r>
            <a:r>
              <a:rPr lang="pt-BR" sz="1200" b="1" i="1" dirty="0" smtClean="0"/>
              <a:t> </a:t>
            </a:r>
            <a:r>
              <a:rPr lang="de-DE" sz="1200" dirty="0" smtClean="0"/>
              <a:t>(2) Kerr, M. S.; Rovis, T.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8876-8877.</a:t>
            </a:r>
            <a:r>
              <a:rPr lang="de-DE" sz="1200" b="1" i="1" dirty="0" smtClean="0"/>
              <a:t> </a:t>
            </a:r>
            <a:r>
              <a:rPr lang="pt-BR" sz="1200" dirty="0" smtClean="0"/>
              <a:t>(3) de Alaniz, J. R.; Rovis, T.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2005,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127,</a:t>
            </a:r>
            <a:r>
              <a:rPr lang="pt-BR" sz="1200" b="1" i="1" dirty="0" smtClean="0"/>
              <a:t> </a:t>
            </a:r>
            <a:r>
              <a:rPr lang="pt-BR" sz="1200" dirty="0" smtClean="0"/>
              <a:t>6284-6289.</a:t>
            </a:r>
          </a:p>
        </p:txBody>
      </p:sp>
      <p:pic>
        <p:nvPicPr>
          <p:cNvPr id="206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5915"/>
            <a:ext cx="9122837" cy="39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5.1 Umpolung: Carbene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90664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Glorius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Intermolecular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stetter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amino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acids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218" y="632492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</a:t>
            </a:r>
            <a:r>
              <a:rPr lang="fr-CH" sz="1200" dirty="0" err="1"/>
              <a:t>Jousseaume</a:t>
            </a:r>
            <a:r>
              <a:rPr lang="fr-CH" sz="1200" dirty="0"/>
              <a:t>, T.; </a:t>
            </a:r>
            <a:r>
              <a:rPr lang="fr-CH" sz="1200" dirty="0" err="1"/>
              <a:t>Wurz</a:t>
            </a:r>
            <a:r>
              <a:rPr lang="fr-CH" sz="1200" dirty="0"/>
              <a:t>, N. E.; </a:t>
            </a:r>
            <a:r>
              <a:rPr lang="fr-CH" sz="1200" dirty="0" err="1"/>
              <a:t>Glorius</a:t>
            </a:r>
            <a:r>
              <a:rPr lang="fr-CH" sz="1200" dirty="0"/>
              <a:t>, F., </a:t>
            </a:r>
            <a:r>
              <a:rPr lang="fr-CH" sz="1200" i="1" dirty="0" err="1"/>
              <a:t>Angew</a:t>
            </a:r>
            <a:r>
              <a:rPr lang="fr-CH" sz="1200" i="1" dirty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., Int</a:t>
            </a:r>
            <a:r>
              <a:rPr lang="fr-CH" sz="1200" i="1" dirty="0"/>
              <a:t>. </a:t>
            </a:r>
            <a:r>
              <a:rPr lang="fr-CH" sz="1200" i="1" dirty="0" smtClean="0"/>
              <a:t>Ed. </a:t>
            </a:r>
            <a:r>
              <a:rPr lang="fr-CH" sz="1200" b="1" dirty="0"/>
              <a:t>2011</a:t>
            </a:r>
            <a:r>
              <a:rPr lang="fr-CH" sz="1200" dirty="0"/>
              <a:t>, </a:t>
            </a:r>
            <a:r>
              <a:rPr lang="fr-CH" sz="1200" i="1" dirty="0"/>
              <a:t>50</a:t>
            </a:r>
            <a:r>
              <a:rPr lang="fr-CH" sz="1200" dirty="0"/>
              <a:t>, </a:t>
            </a:r>
            <a:r>
              <a:rPr lang="fr-CH" sz="1200" dirty="0" smtClean="0"/>
              <a:t>1410. </a:t>
            </a:r>
            <a:r>
              <a:rPr lang="en-US" sz="1200" dirty="0" smtClean="0"/>
              <a:t>(2) </a:t>
            </a:r>
            <a:r>
              <a:rPr lang="fr-CH" sz="1200" dirty="0" err="1"/>
              <a:t>Piel</a:t>
            </a:r>
            <a:r>
              <a:rPr lang="fr-CH" sz="1200" dirty="0"/>
              <a:t>, I.; Steinmetz, M.; Hirano, K.; </a:t>
            </a:r>
            <a:r>
              <a:rPr lang="fr-CH" sz="1200" dirty="0" err="1"/>
              <a:t>Frohlich</a:t>
            </a:r>
            <a:r>
              <a:rPr lang="fr-CH" sz="1200" dirty="0"/>
              <a:t>, R.; </a:t>
            </a:r>
            <a:r>
              <a:rPr lang="fr-CH" sz="1200" dirty="0" err="1"/>
              <a:t>Grimme</a:t>
            </a:r>
            <a:r>
              <a:rPr lang="fr-CH" sz="1200" dirty="0"/>
              <a:t>, S.; </a:t>
            </a:r>
            <a:r>
              <a:rPr lang="fr-CH" sz="1200" dirty="0" err="1"/>
              <a:t>Glorius</a:t>
            </a:r>
            <a:r>
              <a:rPr lang="fr-CH" sz="1200" dirty="0"/>
              <a:t>, F., </a:t>
            </a:r>
            <a:r>
              <a:rPr lang="fr-CH" sz="1200" i="1" dirty="0" err="1"/>
              <a:t>Angew</a:t>
            </a:r>
            <a:r>
              <a:rPr lang="fr-CH" sz="1200" i="1" dirty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., Int</a:t>
            </a:r>
            <a:r>
              <a:rPr lang="fr-CH" sz="1200" i="1" dirty="0"/>
              <a:t>. </a:t>
            </a:r>
            <a:r>
              <a:rPr lang="fr-CH" sz="1200" i="1" dirty="0" smtClean="0"/>
              <a:t>Ed. </a:t>
            </a:r>
            <a:r>
              <a:rPr lang="fr-CH" sz="1200" b="1" dirty="0"/>
              <a:t>2011</a:t>
            </a:r>
            <a:r>
              <a:rPr lang="fr-CH" sz="1200" dirty="0"/>
              <a:t>, </a:t>
            </a:r>
            <a:r>
              <a:rPr lang="fr-CH" sz="1200" i="1" dirty="0"/>
              <a:t>50</a:t>
            </a:r>
            <a:r>
              <a:rPr lang="fr-CH" sz="1200" dirty="0"/>
              <a:t>, </a:t>
            </a:r>
            <a:r>
              <a:rPr lang="fr-CH" sz="1200" dirty="0" smtClean="0"/>
              <a:t>4983.</a:t>
            </a:r>
            <a:endParaRPr lang="fr-CH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50043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Glorius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hydroacylation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olefins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00325"/>
              </p:ext>
            </p:extLst>
          </p:nvPr>
        </p:nvGraphicFramePr>
        <p:xfrm>
          <a:off x="595678" y="1463832"/>
          <a:ext cx="7720738" cy="15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13" name="CS ChemDraw Drawing" r:id="rId4" imgW="6176590" imgH="1226496" progId="ChemDraw.Document.6.0">
                  <p:embed/>
                </p:oleObj>
              </mc:Choice>
              <mc:Fallback>
                <p:oleObj name="CS ChemDraw Drawing" r:id="rId4" imgW="6176590" imgH="12264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678" y="1463832"/>
                        <a:ext cx="7720738" cy="153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20373"/>
              </p:ext>
            </p:extLst>
          </p:nvPr>
        </p:nvGraphicFramePr>
        <p:xfrm>
          <a:off x="395536" y="4288822"/>
          <a:ext cx="5649830" cy="166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14" name="CS ChemDraw Drawing" r:id="rId6" imgW="4519864" imgH="1328366" progId="ChemDraw.Document.6.0">
                  <p:embed/>
                </p:oleObj>
              </mc:Choice>
              <mc:Fallback>
                <p:oleObj name="CS ChemDraw Drawing" r:id="rId6" imgW="4519864" imgH="13283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4288822"/>
                        <a:ext cx="5649830" cy="1660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557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54" y="4058547"/>
            <a:ext cx="2016224" cy="18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35165</TotalTime>
  <Words>1339</Words>
  <Application>Microsoft Office PowerPoint</Application>
  <PresentationFormat>On-screen Show (4:3)</PresentationFormat>
  <Paragraphs>139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Jérôme Waser</cp:lastModifiedBy>
  <cp:revision>1973</cp:revision>
  <dcterms:created xsi:type="dcterms:W3CDTF">2008-02-14T10:18:00Z</dcterms:created>
  <dcterms:modified xsi:type="dcterms:W3CDTF">2025-03-11T16:13:19Z</dcterms:modified>
</cp:coreProperties>
</file>