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516" r:id="rId2"/>
    <p:sldId id="517" r:id="rId3"/>
    <p:sldId id="519" r:id="rId4"/>
    <p:sldId id="520" r:id="rId5"/>
    <p:sldId id="521" r:id="rId6"/>
    <p:sldId id="605" r:id="rId7"/>
    <p:sldId id="606" r:id="rId8"/>
    <p:sldId id="522" r:id="rId9"/>
    <p:sldId id="524" r:id="rId10"/>
    <p:sldId id="525" r:id="rId11"/>
    <p:sldId id="527" r:id="rId12"/>
    <p:sldId id="687" r:id="rId13"/>
    <p:sldId id="616" r:id="rId14"/>
    <p:sldId id="741" r:id="rId15"/>
    <p:sldId id="742" r:id="rId16"/>
    <p:sldId id="528" r:id="rId17"/>
    <p:sldId id="725" r:id="rId18"/>
    <p:sldId id="653" r:id="rId19"/>
    <p:sldId id="668" r:id="rId20"/>
    <p:sldId id="579" r:id="rId21"/>
    <p:sldId id="713" r:id="rId22"/>
    <p:sldId id="726" r:id="rId23"/>
    <p:sldId id="730" r:id="rId24"/>
    <p:sldId id="714" r:id="rId25"/>
    <p:sldId id="530" r:id="rId26"/>
    <p:sldId id="531" r:id="rId27"/>
    <p:sldId id="604" r:id="rId28"/>
    <p:sldId id="532" r:id="rId29"/>
    <p:sldId id="533" r:id="rId30"/>
    <p:sldId id="534" r:id="rId31"/>
    <p:sldId id="654" r:id="rId32"/>
    <p:sldId id="540" r:id="rId33"/>
    <p:sldId id="541" r:id="rId34"/>
    <p:sldId id="717" r:id="rId35"/>
    <p:sldId id="718" r:id="rId36"/>
    <p:sldId id="617" r:id="rId37"/>
    <p:sldId id="645" r:id="rId38"/>
    <p:sldId id="688" r:id="rId39"/>
    <p:sldId id="545" r:id="rId40"/>
    <p:sldId id="661" r:id="rId41"/>
    <p:sldId id="546" r:id="rId42"/>
    <p:sldId id="547" r:id="rId43"/>
    <p:sldId id="728" r:id="rId44"/>
    <p:sldId id="548" r:id="rId45"/>
    <p:sldId id="549" r:id="rId46"/>
    <p:sldId id="638" r:id="rId47"/>
    <p:sldId id="732" r:id="rId48"/>
    <p:sldId id="552" r:id="rId49"/>
    <p:sldId id="594" r:id="rId50"/>
    <p:sldId id="671" r:id="rId51"/>
    <p:sldId id="609" r:id="rId52"/>
    <p:sldId id="610" r:id="rId53"/>
    <p:sldId id="626" r:id="rId54"/>
    <p:sldId id="607" r:id="rId55"/>
    <p:sldId id="595" r:id="rId56"/>
    <p:sldId id="672" r:id="rId57"/>
    <p:sldId id="673" r:id="rId58"/>
    <p:sldId id="674" r:id="rId59"/>
    <p:sldId id="662" r:id="rId60"/>
    <p:sldId id="627" r:id="rId61"/>
    <p:sldId id="675" r:id="rId62"/>
    <p:sldId id="682" r:id="rId63"/>
    <p:sldId id="689" r:id="rId64"/>
    <p:sldId id="712" r:id="rId65"/>
    <p:sldId id="716" r:id="rId66"/>
    <p:sldId id="736" r:id="rId67"/>
    <p:sldId id="737" r:id="rId68"/>
    <p:sldId id="554" r:id="rId69"/>
    <p:sldId id="555" r:id="rId7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8065" autoAdjust="0"/>
  </p:normalViewPr>
  <p:slideViewPr>
    <p:cSldViewPr>
      <p:cViewPr varScale="1">
        <p:scale>
          <a:sx n="118" d="100"/>
          <a:sy n="118" d="100"/>
        </p:scale>
        <p:origin x="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image" Target="../media/image9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image" Target="../media/image11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Relationship Id="rId5" Type="http://schemas.openxmlformats.org/officeDocument/2006/relationships/image" Target="../media/image122.emf"/><Relationship Id="rId4" Type="http://schemas.openxmlformats.org/officeDocument/2006/relationships/image" Target="../media/image12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image" Target="../media/image135.e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image" Target="../media/image13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1E791B3-C914-4822-AE19-D8B5124865E2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C052840-3A62-496E-856A-FEDE92C73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0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14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66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38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34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0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14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37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82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72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45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133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975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172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25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3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411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034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174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653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269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49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5906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073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706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320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FB94E-2C05-4E31-A45E-C2C9E75DB87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22B8B-5E9F-4AAC-90DC-95564FE0E56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B174E-861D-4D94-A927-15AD950B64E7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474-5E64-4AC6-87AC-25FF3841734F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1B84-22DF-429B-B762-8C7B47D59550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6BED9-9741-49D1-A292-6801CD7C117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3D4-6DA6-49AC-AC16-A34F0C449823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4FA0-EA1A-44F6-9E49-A7D558AB8AB4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35B9-825D-47BE-8B33-E28B15B00E85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054A-B593-42FD-9A18-53AAC383BF84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C6E-6AE6-4F8A-8086-779663987E1D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78B4-15DA-4B6B-97EE-9905938F8A2B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D46BD-3CC8-495E-9373-D760CB9AC767}" type="datetime1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39A8C-88F6-4A05-8D0D-5F61FEAD6A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1.emf"/><Relationship Id="rId4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3.emf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5.emf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3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1.png"/><Relationship Id="rId5" Type="http://schemas.openxmlformats.org/officeDocument/2006/relationships/image" Target="../media/image60.emf"/><Relationship Id="rId4" Type="http://schemas.openxmlformats.org/officeDocument/2006/relationships/oleObject" Target="../embeddings/oleObject3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6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2.emf"/><Relationship Id="rId4" Type="http://schemas.openxmlformats.org/officeDocument/2006/relationships/oleObject" Target="../embeddings/oleObject4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65.emf"/><Relationship Id="rId4" Type="http://schemas.openxmlformats.org/officeDocument/2006/relationships/oleObject" Target="../embeddings/oleObject4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3.png"/><Relationship Id="rId5" Type="http://schemas.openxmlformats.org/officeDocument/2006/relationships/image" Target="../media/image72.emf"/><Relationship Id="rId4" Type="http://schemas.openxmlformats.org/officeDocument/2006/relationships/oleObject" Target="../embeddings/oleObject4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7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8.png"/><Relationship Id="rId5" Type="http://schemas.openxmlformats.org/officeDocument/2006/relationships/image" Target="../media/image77.emf"/><Relationship Id="rId4" Type="http://schemas.openxmlformats.org/officeDocument/2006/relationships/oleObject" Target="../embeddings/oleObject4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8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83.emf"/><Relationship Id="rId4" Type="http://schemas.openxmlformats.org/officeDocument/2006/relationships/oleObject" Target="../embeddings/oleObject5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86.emf"/><Relationship Id="rId5" Type="http://schemas.openxmlformats.org/officeDocument/2006/relationships/image" Target="../media/image85.emf"/><Relationship Id="rId4" Type="http://schemas.openxmlformats.org/officeDocument/2006/relationships/oleObject" Target="../embeddings/oleObject5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8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87.emf"/><Relationship Id="rId4" Type="http://schemas.openxmlformats.org/officeDocument/2006/relationships/oleObject" Target="../embeddings/oleObject5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1.png"/><Relationship Id="rId5" Type="http://schemas.openxmlformats.org/officeDocument/2006/relationships/image" Target="../media/image90.emf"/><Relationship Id="rId4" Type="http://schemas.openxmlformats.org/officeDocument/2006/relationships/oleObject" Target="../embeddings/oleObject5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oleObject" Target="../embeddings/oleObject58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9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94.emf"/><Relationship Id="rId4" Type="http://schemas.openxmlformats.org/officeDocument/2006/relationships/oleObject" Target="../embeddings/oleObject5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9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96.emf"/><Relationship Id="rId4" Type="http://schemas.openxmlformats.org/officeDocument/2006/relationships/oleObject" Target="../embeddings/oleObject6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98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9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0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100.emf"/><Relationship Id="rId4" Type="http://schemas.openxmlformats.org/officeDocument/2006/relationships/oleObject" Target="../embeddings/oleObject6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10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102.emf"/><Relationship Id="rId4" Type="http://schemas.openxmlformats.org/officeDocument/2006/relationships/oleObject" Target="../embeddings/oleObject6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04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10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07.png"/><Relationship Id="rId5" Type="http://schemas.openxmlformats.org/officeDocument/2006/relationships/image" Target="../media/image106.emf"/><Relationship Id="rId4" Type="http://schemas.openxmlformats.org/officeDocument/2006/relationships/oleObject" Target="../embeddings/oleObject6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09.png"/><Relationship Id="rId5" Type="http://schemas.openxmlformats.org/officeDocument/2006/relationships/image" Target="../media/image108.emf"/><Relationship Id="rId4" Type="http://schemas.openxmlformats.org/officeDocument/2006/relationships/oleObject" Target="../embeddings/oleObject7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7" Type="http://schemas.openxmlformats.org/officeDocument/2006/relationships/image" Target="../media/image1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110.emf"/><Relationship Id="rId4" Type="http://schemas.openxmlformats.org/officeDocument/2006/relationships/oleObject" Target="../embeddings/oleObject71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1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16.e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11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emf"/><Relationship Id="rId13" Type="http://schemas.openxmlformats.org/officeDocument/2006/relationships/oleObject" Target="../embeddings/oleObject79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1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23.png"/><Relationship Id="rId11" Type="http://schemas.openxmlformats.org/officeDocument/2006/relationships/oleObject" Target="../embeddings/oleObject78.bin"/><Relationship Id="rId5" Type="http://schemas.openxmlformats.org/officeDocument/2006/relationships/image" Target="../media/image118.emf"/><Relationship Id="rId10" Type="http://schemas.openxmlformats.org/officeDocument/2006/relationships/image" Target="../media/image120.emf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25.png"/><Relationship Id="rId5" Type="http://schemas.openxmlformats.org/officeDocument/2006/relationships/image" Target="../media/image124.emf"/><Relationship Id="rId4" Type="http://schemas.openxmlformats.org/officeDocument/2006/relationships/oleObject" Target="../embeddings/oleObject80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26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27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29.emf"/><Relationship Id="rId5" Type="http://schemas.openxmlformats.org/officeDocument/2006/relationships/image" Target="../media/image128.emf"/><Relationship Id="rId4" Type="http://schemas.openxmlformats.org/officeDocument/2006/relationships/oleObject" Target="../embeddings/oleObject8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30.e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3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33.emf"/><Relationship Id="rId5" Type="http://schemas.openxmlformats.org/officeDocument/2006/relationships/image" Target="../media/image132.emf"/><Relationship Id="rId4" Type="http://schemas.openxmlformats.org/officeDocument/2006/relationships/oleObject" Target="../embeddings/oleObject8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1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135.emf"/><Relationship Id="rId4" Type="http://schemas.openxmlformats.org/officeDocument/2006/relationships/oleObject" Target="../embeddings/oleObject85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1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138.emf"/><Relationship Id="rId4" Type="http://schemas.openxmlformats.org/officeDocument/2006/relationships/oleObject" Target="../embeddings/oleObject87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642918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4.6 Dual Activation on A Single Metal Center: </a:t>
            </a:r>
          </a:p>
          <a:p>
            <a:pPr marL="0" lvl="1"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Non-Activated Systems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3500438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4.6.1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Functionalization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Non-Activated Olefins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4.6.2 Metathesis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4.6.3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Cyclization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Cycloaddition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Reactions</a:t>
            </a:r>
          </a:p>
          <a:p>
            <a:pPr lvl="1">
              <a:spcBef>
                <a:spcPts val="1200"/>
              </a:spcBef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4.6.4 Cross-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Coupling</a:t>
            </a:r>
            <a:r>
              <a:rPr lang="fr-CH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Reactions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r>
              <a:rPr lang="fr-CH" sz="2000" dirty="0" smtClean="0">
                <a:latin typeface="Arial" pitchFamily="34" charset="0"/>
                <a:cs typeface="Arial" pitchFamily="34" charset="0"/>
              </a:rPr>
              <a:t>4.6.5 CH </a:t>
            </a:r>
            <a:r>
              <a:rPr lang="fr-CH" sz="2000" dirty="0" err="1" smtClean="0">
                <a:latin typeface="Arial" pitchFamily="34" charset="0"/>
                <a:cs typeface="Arial" pitchFamily="34" charset="0"/>
              </a:rPr>
              <a:t>Functionalization</a:t>
            </a:r>
            <a:endParaRPr lang="fr-CH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Diboration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795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Trudeau, S.; Morgan, J. B.; </a:t>
            </a:r>
            <a:r>
              <a:rPr lang="en-US" sz="1200" dirty="0" err="1" smtClean="0"/>
              <a:t>Shrestha</a:t>
            </a:r>
            <a:r>
              <a:rPr lang="en-US" sz="1200" dirty="0" smtClean="0"/>
              <a:t>, M.; </a:t>
            </a:r>
            <a:r>
              <a:rPr lang="en-US" sz="1200" dirty="0" err="1" smtClean="0"/>
              <a:t>Morken</a:t>
            </a:r>
            <a:r>
              <a:rPr lang="en-US" sz="1200" dirty="0" smtClean="0"/>
              <a:t>, J. P. </a:t>
            </a:r>
            <a:r>
              <a:rPr lang="en-US" sz="1200" i="1" dirty="0" smtClean="0"/>
              <a:t>J. Org. Chem.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70,</a:t>
            </a:r>
            <a:r>
              <a:rPr lang="en-US" sz="1200" b="1" i="1" dirty="0" smtClean="0"/>
              <a:t> </a:t>
            </a:r>
            <a:r>
              <a:rPr lang="en-US" sz="1200" dirty="0" smtClean="0"/>
              <a:t>9538-9544.</a:t>
            </a:r>
            <a:r>
              <a:rPr lang="en-US" sz="1200" b="1" i="1" dirty="0" smtClean="0"/>
              <a:t> </a:t>
            </a:r>
            <a:r>
              <a:rPr lang="en-US" sz="1200" dirty="0" smtClean="0"/>
              <a:t>(2) Burks, H. E.; Liu, S. B.; </a:t>
            </a:r>
            <a:r>
              <a:rPr lang="en-US" sz="1200" dirty="0" err="1" smtClean="0"/>
              <a:t>Morken</a:t>
            </a:r>
            <a:r>
              <a:rPr lang="en-US" sz="1200" dirty="0" smtClean="0"/>
              <a:t>, J. P.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2007, </a:t>
            </a:r>
            <a:r>
              <a:rPr lang="en-US" sz="1200" i="1" dirty="0" smtClean="0"/>
              <a:t>129,</a:t>
            </a:r>
            <a:r>
              <a:rPr lang="en-US" sz="1200" b="1" i="1" dirty="0" smtClean="0"/>
              <a:t> </a:t>
            </a:r>
            <a:r>
              <a:rPr lang="en-US" sz="1200" dirty="0" smtClean="0"/>
              <a:t>8766-8773.</a:t>
            </a:r>
          </a:p>
          <a:p>
            <a:endParaRPr lang="en-US" sz="1200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8579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Morken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Diboration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Alkenes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90978" name="Object 2"/>
          <p:cNvGraphicFramePr>
            <a:graphicFrameLocks noChangeAspect="1"/>
          </p:cNvGraphicFramePr>
          <p:nvPr/>
        </p:nvGraphicFramePr>
        <p:xfrm>
          <a:off x="898552" y="928670"/>
          <a:ext cx="7459662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556" name="CS ChemDraw Drawing" r:id="rId4" imgW="5964702" imgH="1721534" progId="ChemDraw.Document.6.0">
                  <p:embed/>
                </p:oleObj>
              </mc:Choice>
              <mc:Fallback>
                <p:oleObj name="CS ChemDraw Drawing" r:id="rId4" imgW="5964702" imgH="1721534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52" y="928670"/>
                        <a:ext cx="7459662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2844" y="3192661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Morken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Diboration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Allenes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90979" name="Object 3"/>
          <p:cNvGraphicFramePr>
            <a:graphicFrameLocks noChangeAspect="1"/>
          </p:cNvGraphicFramePr>
          <p:nvPr/>
        </p:nvGraphicFramePr>
        <p:xfrm>
          <a:off x="728689" y="3214686"/>
          <a:ext cx="7629525" cy="299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1557" name="CS ChemDraw Drawing" r:id="rId6" imgW="6100455" imgH="2393970" progId="ChemDraw.Document.6.0">
                  <p:embed/>
                </p:oleObj>
              </mc:Choice>
              <mc:Fallback>
                <p:oleObj name="CS ChemDraw Drawing" r:id="rId6" imgW="6100455" imgH="239397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89" y="3214686"/>
                        <a:ext cx="7629525" cy="299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Hydroformyl/vinylation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4569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Axtell, A. T.; </a:t>
            </a:r>
            <a:r>
              <a:rPr lang="en-US" sz="1200" dirty="0" err="1" smtClean="0"/>
              <a:t>Cobley</a:t>
            </a:r>
            <a:r>
              <a:rPr lang="en-US" sz="1200" dirty="0" smtClean="0"/>
              <a:t>, C. J.; </a:t>
            </a:r>
            <a:r>
              <a:rPr lang="en-US" sz="1200" dirty="0" err="1" smtClean="0"/>
              <a:t>Klosin</a:t>
            </a:r>
            <a:r>
              <a:rPr lang="en-US" sz="1200" dirty="0" smtClean="0"/>
              <a:t>, J.; </a:t>
            </a:r>
            <a:r>
              <a:rPr lang="en-US" sz="1200" dirty="0" err="1" smtClean="0"/>
              <a:t>Whiteker</a:t>
            </a:r>
            <a:r>
              <a:rPr lang="en-US" sz="1200" dirty="0" smtClean="0"/>
              <a:t>, G. T.; </a:t>
            </a:r>
            <a:r>
              <a:rPr lang="en-US" sz="1200" dirty="0" err="1" smtClean="0"/>
              <a:t>Zanotti-Gerosa</a:t>
            </a:r>
            <a:r>
              <a:rPr lang="en-US" sz="1200" dirty="0" smtClean="0"/>
              <a:t>, A.; </a:t>
            </a:r>
            <a:r>
              <a:rPr lang="en-US" sz="1200" dirty="0" err="1" smtClean="0"/>
              <a:t>Abboud</a:t>
            </a:r>
            <a:r>
              <a:rPr lang="en-US" sz="1200" dirty="0" smtClean="0"/>
              <a:t>, K. A.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2005, </a:t>
            </a:r>
            <a:r>
              <a:rPr lang="en-US" sz="1200" i="1" dirty="0" smtClean="0"/>
              <a:t>44,</a:t>
            </a:r>
            <a:r>
              <a:rPr lang="en-US" sz="1200" b="1" i="1" dirty="0" smtClean="0"/>
              <a:t> </a:t>
            </a:r>
            <a:r>
              <a:rPr lang="en-US" sz="1200" dirty="0" smtClean="0"/>
              <a:t>5834-5838. </a:t>
            </a:r>
            <a:r>
              <a:rPr lang="de-DE" sz="1200" dirty="0" smtClean="0"/>
              <a:t>(2) Zhang, A. B.; RajanBabu, T. V.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2006,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128,</a:t>
            </a:r>
            <a:r>
              <a:rPr lang="de-DE" sz="1200" b="1" i="1" dirty="0" smtClean="0"/>
              <a:t> </a:t>
            </a:r>
            <a:r>
              <a:rPr lang="de-DE" sz="1200" dirty="0" smtClean="0"/>
              <a:t>5620-5621.</a:t>
            </a:r>
          </a:p>
          <a:p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6376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Klosin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Hydroformylation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93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102656"/>
              </p:ext>
            </p:extLst>
          </p:nvPr>
        </p:nvGraphicFramePr>
        <p:xfrm>
          <a:off x="857250" y="1127125"/>
          <a:ext cx="7067550" cy="199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604" name="CS ChemDraw Drawing" r:id="rId4" imgW="5653776" imgH="1593850" progId="ChemDraw.Document.6.0">
                  <p:embed/>
                </p:oleObj>
              </mc:Choice>
              <mc:Fallback>
                <p:oleObj name="CS ChemDraw Drawing" r:id="rId4" imgW="5653776" imgH="159385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127125"/>
                        <a:ext cx="7067550" cy="199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282" y="326409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Rajanbabu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Hydrovinylation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93027" name="Object 3"/>
          <p:cNvGraphicFramePr>
            <a:graphicFrameLocks noChangeAspect="1"/>
          </p:cNvGraphicFramePr>
          <p:nvPr/>
        </p:nvGraphicFramePr>
        <p:xfrm>
          <a:off x="1514496" y="3929066"/>
          <a:ext cx="6129338" cy="205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605" name="CS ChemDraw Drawing" r:id="rId6" imgW="4900832" imgH="1642755" progId="ChemDraw.Document.6.0">
                  <p:embed/>
                </p:oleObj>
              </mc:Choice>
              <mc:Fallback>
                <p:oleObj name="CS ChemDraw Drawing" r:id="rId6" imgW="4900832" imgH="1642755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96" y="3929066"/>
                        <a:ext cx="6129338" cy="205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661" y="4255824"/>
            <a:ext cx="2328259" cy="2197512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Hydroarylation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23823" y="6535426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Segoe UI" panose="020B0502040204020203" pitchFamily="34" charset="0"/>
              </a:rPr>
              <a:t>Loup, J.; Zell, D.; Oliveira, J. C. A.; </a:t>
            </a:r>
            <a:r>
              <a:rPr lang="en-GB" sz="1200" dirty="0" err="1">
                <a:latin typeface="Segoe UI" panose="020B0502040204020203" pitchFamily="34" charset="0"/>
              </a:rPr>
              <a:t>Keil</a:t>
            </a:r>
            <a:r>
              <a:rPr lang="en-GB" sz="1200" dirty="0">
                <a:latin typeface="Segoe UI" panose="020B0502040204020203" pitchFamily="34" charset="0"/>
              </a:rPr>
              <a:t>, H.; </a:t>
            </a:r>
            <a:r>
              <a:rPr lang="en-GB" sz="1200" dirty="0" err="1">
                <a:latin typeface="Segoe UI" panose="020B0502040204020203" pitchFamily="34" charset="0"/>
              </a:rPr>
              <a:t>Stalke</a:t>
            </a:r>
            <a:r>
              <a:rPr lang="en-GB" sz="1200" dirty="0">
                <a:latin typeface="Segoe UI" panose="020B0502040204020203" pitchFamily="34" charset="0"/>
              </a:rPr>
              <a:t>, D.; Ackermann, L., </a:t>
            </a:r>
            <a:r>
              <a:rPr lang="en-GB" sz="1200" i="1" dirty="0" err="1" smtClean="0">
                <a:latin typeface="Segoe UI" panose="020B0502040204020203" pitchFamily="34" charset="0"/>
              </a:rPr>
              <a:t>Angew</a:t>
            </a:r>
            <a:r>
              <a:rPr lang="en-GB" sz="1200" i="1" dirty="0">
                <a:latin typeface="Segoe UI" panose="020B0502040204020203" pitchFamily="34" charset="0"/>
              </a:rPr>
              <a:t>. </a:t>
            </a:r>
            <a:r>
              <a:rPr lang="en-GB" sz="1200" i="1" dirty="0" smtClean="0">
                <a:latin typeface="Segoe UI" panose="020B0502040204020203" pitchFamily="34" charset="0"/>
              </a:rPr>
              <a:t>Chem., Int. Ed. </a:t>
            </a:r>
            <a:r>
              <a:rPr lang="en-GB" sz="1200" b="1" dirty="0" smtClean="0">
                <a:latin typeface="Segoe UI" panose="020B0502040204020203" pitchFamily="34" charset="0"/>
              </a:rPr>
              <a:t>2017</a:t>
            </a:r>
            <a:r>
              <a:rPr lang="en-GB" sz="1200" b="1" dirty="0">
                <a:latin typeface="Segoe UI" panose="020B0502040204020203" pitchFamily="34" charset="0"/>
              </a:rPr>
              <a:t>,</a:t>
            </a:r>
            <a:r>
              <a:rPr lang="en-GB" sz="1200" dirty="0">
                <a:latin typeface="Segoe UI" panose="020B0502040204020203" pitchFamily="34" charset="0"/>
              </a:rPr>
              <a:t> </a:t>
            </a:r>
            <a:r>
              <a:rPr lang="en-GB" sz="1200" i="1" dirty="0" smtClean="0">
                <a:latin typeface="Segoe UI" panose="020B0502040204020203" pitchFamily="34" charset="0"/>
              </a:rPr>
              <a:t>56</a:t>
            </a:r>
            <a:r>
              <a:rPr lang="en-GB" sz="1200" dirty="0" smtClean="0">
                <a:latin typeface="Segoe UI" panose="020B0502040204020203" pitchFamily="34" charset="0"/>
              </a:rPr>
              <a:t>, </a:t>
            </a:r>
            <a:r>
              <a:rPr lang="en-GB" sz="1200" dirty="0">
                <a:latin typeface="Segoe UI" panose="020B0502040204020203" pitchFamily="34" charset="0"/>
              </a:rPr>
              <a:t>14197-14201</a:t>
            </a:r>
            <a:r>
              <a:rPr lang="en-GB" sz="1200" dirty="0" smtClean="0">
                <a:latin typeface="Segoe UI" panose="020B0502040204020203" pitchFamily="34" charset="0"/>
              </a:rPr>
              <a:t>.</a:t>
            </a:r>
            <a:endParaRPr lang="en-GB" sz="1200" dirty="0">
              <a:latin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76376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Ackermann: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Iron-catalyzed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hydroarylation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alkenes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indoles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432" y="1049741"/>
            <a:ext cx="5112568" cy="495166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681273"/>
              </p:ext>
            </p:extLst>
          </p:nvPr>
        </p:nvGraphicFramePr>
        <p:xfrm>
          <a:off x="214282" y="1234949"/>
          <a:ext cx="3804081" cy="332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5516" name="CS ChemDraw Drawing" r:id="rId6" imgW="3043265" imgH="2660745" progId="ChemDraw.Document.6.0">
                  <p:embed/>
                </p:oleObj>
              </mc:Choice>
              <mc:Fallback>
                <p:oleObj name="CS ChemDraw Drawing" r:id="rId6" imgW="3043265" imgH="266074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4282" y="1234949"/>
                        <a:ext cx="3804081" cy="3325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Hydroacylation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4569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fr-CH" sz="1200" dirty="0"/>
              <a:t>Coulter, M. M.; </a:t>
            </a:r>
            <a:r>
              <a:rPr lang="fr-CH" sz="1200" dirty="0" err="1"/>
              <a:t>Kou</a:t>
            </a:r>
            <a:r>
              <a:rPr lang="fr-CH" sz="1200" dirty="0"/>
              <a:t>, K. G. M.; </a:t>
            </a:r>
            <a:r>
              <a:rPr lang="fr-CH" sz="1200" dirty="0" err="1"/>
              <a:t>Galligan</a:t>
            </a:r>
            <a:r>
              <a:rPr lang="fr-CH" sz="1200" dirty="0"/>
              <a:t>, B.; Dong, V. M., </a:t>
            </a:r>
            <a:r>
              <a:rPr lang="fr-CH" sz="1200" i="1" dirty="0"/>
              <a:t>J. Am. </a:t>
            </a:r>
            <a:r>
              <a:rPr lang="fr-CH" sz="1200" i="1" dirty="0" err="1"/>
              <a:t>Chem</a:t>
            </a:r>
            <a:r>
              <a:rPr lang="fr-CH" sz="1200" i="1" dirty="0"/>
              <a:t>. Soc. </a:t>
            </a:r>
            <a:r>
              <a:rPr lang="fr-CH" sz="1200" b="1" dirty="0"/>
              <a:t>2010</a:t>
            </a:r>
            <a:r>
              <a:rPr lang="fr-CH" sz="1200" dirty="0"/>
              <a:t>, </a:t>
            </a:r>
            <a:r>
              <a:rPr lang="fr-CH" sz="1200" i="1" dirty="0"/>
              <a:t>132</a:t>
            </a:r>
            <a:r>
              <a:rPr lang="fr-CH" sz="1200" dirty="0"/>
              <a:t>, </a:t>
            </a:r>
            <a:r>
              <a:rPr lang="fr-CH" sz="1200" dirty="0" smtClean="0"/>
              <a:t>16330</a:t>
            </a:r>
            <a:r>
              <a:rPr lang="en-US" sz="1200" dirty="0" smtClean="0"/>
              <a:t>. </a:t>
            </a:r>
            <a:r>
              <a:rPr lang="de-DE" sz="1200" dirty="0" smtClean="0"/>
              <a:t>(2) </a:t>
            </a:r>
            <a:r>
              <a:rPr lang="de-DE" sz="1200" dirty="0"/>
              <a:t>Phan, D. H. T.; Kou, K. G. M.; Dong, V. M., </a:t>
            </a:r>
            <a:r>
              <a:rPr lang="de-DE" sz="1200" i="1" dirty="0"/>
              <a:t>J. Am. Chem. Soc. </a:t>
            </a:r>
            <a:r>
              <a:rPr lang="de-DE" sz="1200" b="1" dirty="0"/>
              <a:t>2010</a:t>
            </a:r>
            <a:r>
              <a:rPr lang="de-DE" sz="1200" dirty="0"/>
              <a:t>, </a:t>
            </a:r>
            <a:r>
              <a:rPr lang="de-DE" sz="1200" i="1" dirty="0"/>
              <a:t>132</a:t>
            </a:r>
            <a:r>
              <a:rPr lang="de-DE" sz="1200" dirty="0"/>
              <a:t>, </a:t>
            </a:r>
            <a:r>
              <a:rPr lang="de-DE" sz="1200" dirty="0" smtClean="0"/>
              <a:t>16354.</a:t>
            </a:r>
          </a:p>
          <a:p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6376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Dong: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hydroacylation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directing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group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481263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>
                <a:latin typeface="Arial" pitchFamily="34" charset="0"/>
                <a:cs typeface="Arial" pitchFamily="34" charset="0"/>
              </a:rPr>
              <a:t>Dong: </a:t>
            </a:r>
            <a:r>
              <a:rPr lang="fr-CH" sz="1400" b="1" dirty="0" err="1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>
                <a:latin typeface="Arial" pitchFamily="34" charset="0"/>
                <a:cs typeface="Arial" pitchFamily="34" charset="0"/>
              </a:rPr>
              <a:t>hydroacylation</a:t>
            </a:r>
            <a:r>
              <a:rPr lang="fr-CH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>
                <a:latin typeface="Arial" pitchFamily="34" charset="0"/>
                <a:cs typeface="Arial" pitchFamily="34" charset="0"/>
              </a:rPr>
              <a:t>based</a:t>
            </a:r>
            <a:r>
              <a:rPr lang="fr-CH" sz="1400" b="1" dirty="0">
                <a:latin typeface="Arial" pitchFamily="34" charset="0"/>
                <a:cs typeface="Arial" pitchFamily="34" charset="0"/>
              </a:rPr>
              <a:t> on 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ring strain</a:t>
            </a:r>
            <a:r>
              <a:rPr lang="fr-CH" sz="1400" b="1" baseline="30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333512"/>
              </p:ext>
            </p:extLst>
          </p:nvPr>
        </p:nvGraphicFramePr>
        <p:xfrm>
          <a:off x="755576" y="1196752"/>
          <a:ext cx="7234835" cy="1868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4270" name="CS ChemDraw Drawing" r:id="rId4" imgW="5787868" imgH="1494817" progId="ChemDraw.Document.6.0">
                  <p:embed/>
                </p:oleObj>
              </mc:Choice>
              <mc:Fallback>
                <p:oleObj name="CS ChemDraw Drawing" r:id="rId4" imgW="5787868" imgH="14948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196752"/>
                        <a:ext cx="7234835" cy="1868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819124"/>
              </p:ext>
            </p:extLst>
          </p:nvPr>
        </p:nvGraphicFramePr>
        <p:xfrm>
          <a:off x="1179419" y="4145335"/>
          <a:ext cx="7064989" cy="1875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4271" name="CS ChemDraw Drawing" r:id="rId6" imgW="5651991" imgH="1500762" progId="ChemDraw.Document.6.0">
                  <p:embed/>
                </p:oleObj>
              </mc:Choice>
              <mc:Fallback>
                <p:oleObj name="CS ChemDraw Drawing" r:id="rId6" imgW="5651991" imgH="150076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79419" y="4145335"/>
                        <a:ext cx="7064989" cy="1875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3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Diarylation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02544" y="580526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5990003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fr-CH" sz="1200" dirty="0" err="1" smtClean="0"/>
              <a:t>Apolinar</a:t>
            </a:r>
            <a:r>
              <a:rPr lang="fr-CH" sz="1200" dirty="0" smtClean="0"/>
              <a:t>, O.; Kang, T.; </a:t>
            </a:r>
            <a:r>
              <a:rPr lang="fr-CH" sz="1200" dirty="0" err="1" smtClean="0"/>
              <a:t>Alturaifi</a:t>
            </a:r>
            <a:r>
              <a:rPr lang="fr-CH" sz="1200" dirty="0" smtClean="0"/>
              <a:t>, T. M.; </a:t>
            </a:r>
            <a:r>
              <a:rPr lang="fr-CH" sz="1200" dirty="0" err="1" smtClean="0"/>
              <a:t>Bedekar</a:t>
            </a:r>
            <a:r>
              <a:rPr lang="fr-CH" sz="1200" dirty="0" smtClean="0"/>
              <a:t>, P. G.; Rubel, C. Z.; </a:t>
            </a:r>
            <a:r>
              <a:rPr lang="fr-CH" sz="1200" dirty="0" err="1" smtClean="0"/>
              <a:t>Derosa</a:t>
            </a:r>
            <a:r>
              <a:rPr lang="fr-CH" sz="1200" dirty="0" smtClean="0"/>
              <a:t>, J.; Sanchez, B. B.; Wong, Q. N.; </a:t>
            </a:r>
            <a:r>
              <a:rPr lang="fr-CH" sz="1200" dirty="0" err="1" smtClean="0"/>
              <a:t>Sturgell</a:t>
            </a:r>
            <a:r>
              <a:rPr lang="fr-CH" sz="1200" dirty="0" smtClean="0"/>
              <a:t>, E. J.; Chen, J. S.; </a:t>
            </a:r>
            <a:r>
              <a:rPr lang="fr-CH" sz="1200" dirty="0" err="1" smtClean="0"/>
              <a:t>Wisniewski</a:t>
            </a:r>
            <a:r>
              <a:rPr lang="fr-CH" sz="1200" dirty="0" smtClean="0"/>
              <a:t>, S. R.; Liu, P.; Engle, K. M. </a:t>
            </a:r>
            <a:r>
              <a:rPr lang="fr-CH" sz="1200" i="1" dirty="0" smtClean="0"/>
              <a:t>J. Am. Chem. Soc. </a:t>
            </a:r>
            <a:r>
              <a:rPr lang="fr-CH" sz="1200" b="1" dirty="0" smtClean="0"/>
              <a:t>2022</a:t>
            </a:r>
            <a:r>
              <a:rPr lang="fr-CH" sz="1200" dirty="0" smtClean="0"/>
              <a:t>, </a:t>
            </a:r>
            <a:r>
              <a:rPr lang="fr-CH" sz="1200" i="1" dirty="0" smtClean="0"/>
              <a:t>144</a:t>
            </a:r>
            <a:r>
              <a:rPr lang="fr-CH" sz="1200" dirty="0" smtClean="0"/>
              <a:t>, 19337-19343. (2) </a:t>
            </a:r>
            <a:r>
              <a:rPr lang="de-DE" sz="1200" dirty="0"/>
              <a:t>Xi, Y.; Huang, W.; Wang, C.; Ding, H.; Xia, T.; Wu, L.; Fang, K.; Qu, J.; Chen, Y. </a:t>
            </a:r>
            <a:r>
              <a:rPr lang="de-DE" sz="1200" i="1" dirty="0"/>
              <a:t>J. Am. Chem. Soc. </a:t>
            </a:r>
            <a:r>
              <a:rPr lang="de-DE" sz="1200" b="1" dirty="0"/>
              <a:t>2022</a:t>
            </a:r>
            <a:r>
              <a:rPr lang="de-DE" sz="1200" dirty="0"/>
              <a:t>, </a:t>
            </a:r>
            <a:r>
              <a:rPr lang="de-DE" sz="1200" i="1" dirty="0"/>
              <a:t>144</a:t>
            </a:r>
            <a:r>
              <a:rPr lang="de-DE" sz="1200" dirty="0"/>
              <a:t>, 8389-8398.</a:t>
            </a:r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6376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Engle: Ni Catalyzed diarylation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544" y="3270877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Cheng: Pd-Catalyzed diarylation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56071"/>
              </p:ext>
            </p:extLst>
          </p:nvPr>
        </p:nvGraphicFramePr>
        <p:xfrm>
          <a:off x="462665" y="1357913"/>
          <a:ext cx="7977643" cy="1302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450" name="CS ChemDraw Drawing" r:id="rId4" imgW="6382114" imgH="1042307" progId="ChemDraw.Document.6.0">
                  <p:embed/>
                </p:oleObj>
              </mc:Choice>
              <mc:Fallback>
                <p:oleObj name="CS ChemDraw Drawing" r:id="rId4" imgW="6382114" imgH="10423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665" y="1357913"/>
                        <a:ext cx="7977643" cy="1302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567343"/>
              </p:ext>
            </p:extLst>
          </p:nvPr>
        </p:nvGraphicFramePr>
        <p:xfrm>
          <a:off x="321730" y="3848697"/>
          <a:ext cx="8116640" cy="154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9451" name="CS ChemDraw Drawing" r:id="rId6" imgW="6493312" imgH="1234168" progId="ChemDraw.Document.6.0">
                  <p:embed/>
                </p:oleObj>
              </mc:Choice>
              <mc:Fallback>
                <p:oleObj name="CS ChemDraw Drawing" r:id="rId6" imgW="6493312" imgH="12341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1730" y="3848697"/>
                        <a:ext cx="8116640" cy="1542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6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Olefins: Diarylation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54569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 smtClean="0"/>
              <a:t>Apolinar</a:t>
            </a:r>
            <a:r>
              <a:rPr lang="fr-CH" sz="1200" dirty="0"/>
              <a:t>, O.; Kang, T.; </a:t>
            </a:r>
            <a:r>
              <a:rPr lang="fr-CH" sz="1200" dirty="0" err="1"/>
              <a:t>Alturaifi</a:t>
            </a:r>
            <a:r>
              <a:rPr lang="fr-CH" sz="1200" dirty="0"/>
              <a:t>, T. M.; </a:t>
            </a:r>
            <a:r>
              <a:rPr lang="fr-CH" sz="1200" dirty="0" err="1"/>
              <a:t>Bedekar</a:t>
            </a:r>
            <a:r>
              <a:rPr lang="fr-CH" sz="1200" dirty="0"/>
              <a:t>, P. G.; Rubel, C. Z.; </a:t>
            </a:r>
            <a:r>
              <a:rPr lang="fr-CH" sz="1200" dirty="0" err="1"/>
              <a:t>Derosa</a:t>
            </a:r>
            <a:r>
              <a:rPr lang="fr-CH" sz="1200" dirty="0"/>
              <a:t>, J.; Sanchez, B. B.; Wong, Q. N.; </a:t>
            </a:r>
            <a:r>
              <a:rPr lang="fr-CH" sz="1200" dirty="0" err="1"/>
              <a:t>Sturgell</a:t>
            </a:r>
            <a:r>
              <a:rPr lang="fr-CH" sz="1200" dirty="0"/>
              <a:t>, E. J.; Chen, J. S.; </a:t>
            </a:r>
            <a:r>
              <a:rPr lang="fr-CH" sz="1200" dirty="0" err="1"/>
              <a:t>Wisniewski</a:t>
            </a:r>
            <a:r>
              <a:rPr lang="fr-CH" sz="1200" dirty="0"/>
              <a:t>, S. R.; Liu, P.; Engle, K. M. </a:t>
            </a:r>
            <a:r>
              <a:rPr lang="fr-CH" sz="1200" i="1" dirty="0"/>
              <a:t>J. Am. Chem. Soc. </a:t>
            </a:r>
            <a:r>
              <a:rPr lang="fr-CH" sz="1200" b="1" dirty="0"/>
              <a:t>2022</a:t>
            </a:r>
            <a:r>
              <a:rPr lang="fr-CH" sz="1200" dirty="0"/>
              <a:t>, </a:t>
            </a:r>
            <a:r>
              <a:rPr lang="fr-CH" sz="1200" i="1" dirty="0"/>
              <a:t>144</a:t>
            </a:r>
            <a:r>
              <a:rPr lang="fr-CH" sz="1200" dirty="0"/>
              <a:t>, 19337-19343.</a:t>
            </a:r>
            <a:endParaRPr lang="en-US" sz="1200" b="1" i="1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876657"/>
            <a:ext cx="7327175" cy="4016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1" y="1277663"/>
            <a:ext cx="2691577" cy="2439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789040"/>
            <a:ext cx="2898293" cy="226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Hydroamination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97445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Lober</a:t>
            </a:r>
            <a:r>
              <a:rPr lang="en-US" sz="1200" dirty="0" smtClean="0"/>
              <a:t>, O.; </a:t>
            </a:r>
            <a:r>
              <a:rPr lang="en-US" sz="1200" dirty="0" err="1" smtClean="0"/>
              <a:t>Kawatsura</a:t>
            </a:r>
            <a:r>
              <a:rPr lang="en-US" sz="1200" dirty="0" smtClean="0"/>
              <a:t>, M.; </a:t>
            </a:r>
            <a:r>
              <a:rPr lang="en-US" sz="1200" dirty="0" err="1" smtClean="0"/>
              <a:t>Hartwig</a:t>
            </a:r>
            <a:r>
              <a:rPr lang="en-US" sz="1200" dirty="0" smtClean="0"/>
              <a:t>, J. F.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2001, </a:t>
            </a:r>
            <a:r>
              <a:rPr lang="en-US" sz="1200" i="1" dirty="0" smtClean="0"/>
              <a:t>123, </a:t>
            </a:r>
            <a:r>
              <a:rPr lang="en-US" sz="1200" dirty="0" smtClean="0"/>
              <a:t>4366-4367.</a:t>
            </a:r>
          </a:p>
          <a:p>
            <a:endParaRPr lang="de-DE" sz="1200" dirty="0" smtClean="0"/>
          </a:p>
          <a:p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6376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Hartwig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Hydroamination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Dienes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406975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Possible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94052" name="Object 4"/>
          <p:cNvGraphicFramePr>
            <a:graphicFrameLocks noChangeAspect="1"/>
          </p:cNvGraphicFramePr>
          <p:nvPr/>
        </p:nvGraphicFramePr>
        <p:xfrm>
          <a:off x="1357290" y="1285860"/>
          <a:ext cx="6834187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341" name="CS ChemDraw Drawing" r:id="rId4" imgW="5466354" imgH="1522124" progId="ChemDraw.Document.6.0">
                  <p:embed/>
                </p:oleObj>
              </mc:Choice>
              <mc:Fallback>
                <p:oleObj name="CS ChemDraw Drawing" r:id="rId4" imgW="5466354" imgH="1522124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1285860"/>
                        <a:ext cx="6834187" cy="190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94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929066"/>
            <a:ext cx="70389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Hydroamination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16360" y="6464369"/>
            <a:ext cx="4070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(1) Xi, Y.; Ma, S.; Hartwig, J. F. </a:t>
            </a:r>
            <a:r>
              <a:rPr lang="en-US" sz="1200" i="1" dirty="0"/>
              <a:t>Nature </a:t>
            </a:r>
            <a:r>
              <a:rPr lang="en-US" sz="1200" b="1" dirty="0"/>
              <a:t>2020</a:t>
            </a:r>
            <a:r>
              <a:rPr lang="en-US" sz="1200" dirty="0"/>
              <a:t>, </a:t>
            </a:r>
            <a:r>
              <a:rPr lang="en-US" sz="1200" i="1" dirty="0"/>
              <a:t>588</a:t>
            </a:r>
            <a:r>
              <a:rPr lang="en-US" sz="1200" dirty="0"/>
              <a:t>, </a:t>
            </a:r>
            <a:r>
              <a:rPr lang="en-US" sz="1200" dirty="0" smtClean="0"/>
              <a:t>254.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96" y="724005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Hartwig: 20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later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non-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activated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alkenes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645492"/>
              </p:ext>
            </p:extLst>
          </p:nvPr>
        </p:nvGraphicFramePr>
        <p:xfrm>
          <a:off x="490512" y="1027248"/>
          <a:ext cx="7872825" cy="1902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6167" name="CS ChemDraw Drawing" r:id="rId4" imgW="6298260" imgH="1522236" progId="ChemDraw.Document.6.0">
                  <p:embed/>
                </p:oleObj>
              </mc:Choice>
              <mc:Fallback>
                <p:oleObj name="CS ChemDraw Drawing" r:id="rId4" imgW="6298260" imgH="15222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512" y="1027248"/>
                        <a:ext cx="7872825" cy="1902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9" y="2902359"/>
            <a:ext cx="5875693" cy="16787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888" y="4685704"/>
            <a:ext cx="5112567" cy="15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Hydroamination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2386" y="635795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de-DE" sz="1200" dirty="0"/>
              <a:t>Zhu, S.; Buchwald, S. L. </a:t>
            </a:r>
            <a:r>
              <a:rPr lang="de-DE" sz="1200" i="1" dirty="0"/>
              <a:t>J. Am. Chem. Soc.</a:t>
            </a:r>
            <a:r>
              <a:rPr lang="de-DE" sz="1200" dirty="0"/>
              <a:t> </a:t>
            </a:r>
            <a:r>
              <a:rPr lang="de-DE" sz="1200" b="1" dirty="0"/>
              <a:t>2014</a:t>
            </a:r>
            <a:r>
              <a:rPr lang="de-DE" sz="1200" dirty="0"/>
              <a:t>, </a:t>
            </a:r>
            <a:r>
              <a:rPr lang="de-DE" sz="1200" i="1" dirty="0"/>
              <a:t>136</a:t>
            </a:r>
            <a:r>
              <a:rPr lang="de-DE" sz="1200" dirty="0"/>
              <a:t>, </a:t>
            </a:r>
            <a:r>
              <a:rPr lang="de-DE" sz="1200" dirty="0" smtClean="0"/>
              <a:t>15913.</a:t>
            </a:r>
          </a:p>
          <a:p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908720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Buchwald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Hydroamination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Hydroxylamines and Silanes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990851"/>
              </p:ext>
            </p:extLst>
          </p:nvPr>
        </p:nvGraphicFramePr>
        <p:xfrm>
          <a:off x="107504" y="1565323"/>
          <a:ext cx="3901058" cy="3813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1817" name="CS ChemDraw Drawing" r:id="rId4" imgW="3120846" imgH="3050702" progId="ChemDraw.Document.6.0">
                  <p:embed/>
                </p:oleObj>
              </mc:Choice>
              <mc:Fallback>
                <p:oleObj name="CS ChemDraw Drawing" r:id="rId4" imgW="3120846" imgH="30507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1565323"/>
                        <a:ext cx="3901058" cy="3813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916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67" y="1700808"/>
            <a:ext cx="4338764" cy="354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0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742" y="44450"/>
            <a:ext cx="911024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Hydroamination/ Ketones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5540" y="6340207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smtClean="0">
                <a:latin typeface="Segoe UI" panose="020B0502040204020203" pitchFamily="34" charset="0"/>
              </a:rPr>
              <a:t>Shi, S. L.; Wong, Z. L.; Buchwald, S. L. </a:t>
            </a:r>
            <a:r>
              <a:rPr lang="en-US" sz="1200" i="1" dirty="0" smtClean="0">
                <a:latin typeface="Segoe UI" panose="020B0502040204020203" pitchFamily="34" charset="0"/>
              </a:rPr>
              <a:t>Nature </a:t>
            </a:r>
            <a:r>
              <a:rPr lang="en-US" sz="1200" b="1" dirty="0" smtClean="0">
                <a:latin typeface="Segoe UI" panose="020B0502040204020203" pitchFamily="34" charset="0"/>
              </a:rPr>
              <a:t>2016</a:t>
            </a:r>
            <a:r>
              <a:rPr lang="en-US" sz="1200" dirty="0" smtClean="0">
                <a:latin typeface="Segoe UI" panose="020B0502040204020203" pitchFamily="34" charset="0"/>
              </a:rPr>
              <a:t>, </a:t>
            </a:r>
            <a:r>
              <a:rPr lang="en-US" sz="1200" i="1" dirty="0" smtClean="0">
                <a:latin typeface="Segoe UI" panose="020B0502040204020203" pitchFamily="34" charset="0"/>
              </a:rPr>
              <a:t>532</a:t>
            </a:r>
            <a:r>
              <a:rPr lang="en-US" sz="1200" dirty="0">
                <a:latin typeface="Segoe UI" panose="020B0502040204020203" pitchFamily="34" charset="0"/>
              </a:rPr>
              <a:t>, 353-356. (2) Yang, Y.; Perry, I. B.; Lu, G.; Liu, P.; Buchwald, S. L. </a:t>
            </a:r>
            <a:r>
              <a:rPr lang="en-US" sz="1200" i="1" dirty="0">
                <a:latin typeface="Segoe UI" panose="020B0502040204020203" pitchFamily="34" charset="0"/>
              </a:rPr>
              <a:t>Science </a:t>
            </a:r>
            <a:r>
              <a:rPr lang="en-US" sz="1200" b="1" dirty="0">
                <a:latin typeface="Segoe UI" panose="020B0502040204020203" pitchFamily="34" charset="0"/>
              </a:rPr>
              <a:t>2016</a:t>
            </a:r>
            <a:r>
              <a:rPr lang="en-US" sz="1200" dirty="0">
                <a:latin typeface="Segoe UI" panose="020B0502040204020203" pitchFamily="34" charset="0"/>
              </a:rPr>
              <a:t>, </a:t>
            </a:r>
            <a:r>
              <a:rPr lang="en-US" sz="1200" i="1" dirty="0">
                <a:latin typeface="Segoe UI" panose="020B0502040204020203" pitchFamily="34" charset="0"/>
              </a:rPr>
              <a:t>353</a:t>
            </a:r>
            <a:r>
              <a:rPr lang="en-US" sz="1200" dirty="0">
                <a:latin typeface="Segoe UI" panose="020B0502040204020203" pitchFamily="34" charset="0"/>
              </a:rPr>
              <a:t>, 144-150</a:t>
            </a:r>
            <a:r>
              <a:rPr lang="en-US" sz="1200" dirty="0" smtClean="0"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908720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Buchwald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Stereodivergent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aminoalcohols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0904" y="357301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Buchwald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Addition to ketones</a:t>
            </a:r>
            <a:r>
              <a:rPr lang="fr-CH" sz="1400" b="1" baseline="30000" dirty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986421"/>
              </p:ext>
            </p:extLst>
          </p:nvPr>
        </p:nvGraphicFramePr>
        <p:xfrm>
          <a:off x="611560" y="1393031"/>
          <a:ext cx="7872825" cy="2035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38" name="CS ChemDraw Drawing" r:id="rId4" imgW="6298260" imgH="1628775" progId="ChemDraw.Document.6.0">
                  <p:embed/>
                </p:oleObj>
              </mc:Choice>
              <mc:Fallback>
                <p:oleObj name="CS ChemDraw Drawing" r:id="rId4" imgW="6298260" imgH="162877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393031"/>
                        <a:ext cx="7872825" cy="2035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127946"/>
              </p:ext>
            </p:extLst>
          </p:nvPr>
        </p:nvGraphicFramePr>
        <p:xfrm>
          <a:off x="835966" y="4014217"/>
          <a:ext cx="7133730" cy="1647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339" name="CS ChemDraw Drawing" r:id="rId6" imgW="5706984" imgH="1317625" progId="ChemDraw.Document.6.0">
                  <p:embed/>
                </p:oleObj>
              </mc:Choice>
              <mc:Fallback>
                <p:oleObj name="CS ChemDraw Drawing" r:id="rId6" imgW="5706984" imgH="13176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5966" y="4014217"/>
                        <a:ext cx="7133730" cy="1647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0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75940" name="Object 4"/>
          <p:cNvGraphicFramePr>
            <a:graphicFrameLocks noChangeAspect="1"/>
          </p:cNvGraphicFramePr>
          <p:nvPr/>
        </p:nvGraphicFramePr>
        <p:xfrm>
          <a:off x="2071670" y="3478234"/>
          <a:ext cx="676275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517" name="CS ChemDraw Drawing" r:id="rId4" imgW="5411490" imgH="2419995" progId="ChemDraw.Document.6.0">
                  <p:embed/>
                </p:oleObj>
              </mc:Choice>
              <mc:Fallback>
                <p:oleObj name="CS ChemDraw Drawing" r:id="rId4" imgW="5411490" imgH="2419995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478234"/>
                        <a:ext cx="6762750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smtClean="0">
                <a:latin typeface="Arial" pitchFamily="34" charset="0"/>
                <a:cs typeface="Arial" pitchFamily="34" charset="0"/>
              </a:rPr>
              <a:t>4.6.1.Functionalization of Olefins: Epoxidation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29396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Gao</a:t>
            </a:r>
            <a:r>
              <a:rPr lang="en-US" sz="1200" dirty="0" smtClean="0"/>
              <a:t>, Y.; Hanson, R. M.; </a:t>
            </a:r>
            <a:r>
              <a:rPr lang="en-US" sz="1200" dirty="0" err="1" smtClean="0"/>
              <a:t>Klunder</a:t>
            </a:r>
            <a:r>
              <a:rPr lang="en-US" sz="1200" dirty="0" smtClean="0"/>
              <a:t>, J. M.; </a:t>
            </a:r>
            <a:r>
              <a:rPr lang="en-US" sz="1200" dirty="0" err="1" smtClean="0"/>
              <a:t>Ko</a:t>
            </a:r>
            <a:r>
              <a:rPr lang="en-US" sz="1200" dirty="0" smtClean="0"/>
              <a:t>, S. Y.; </a:t>
            </a:r>
            <a:r>
              <a:rPr lang="en-US" sz="1200" dirty="0" err="1" smtClean="0"/>
              <a:t>Masamune</a:t>
            </a:r>
            <a:r>
              <a:rPr lang="en-US" sz="1200" dirty="0" smtClean="0"/>
              <a:t>, H.; </a:t>
            </a:r>
            <a:r>
              <a:rPr lang="en-US" sz="1200" dirty="0" err="1" smtClean="0"/>
              <a:t>Sharpless</a:t>
            </a:r>
            <a:r>
              <a:rPr lang="en-US" sz="1200" dirty="0" smtClean="0"/>
              <a:t>, K. B.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1987,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109, </a:t>
            </a:r>
            <a:r>
              <a:rPr lang="en-US" sz="1200" dirty="0" smtClean="0"/>
              <a:t>5765-5780.</a:t>
            </a:r>
          </a:p>
          <a:p>
            <a:endParaRPr lang="en-US" sz="1200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928670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Sharpless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Epoxidation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4643446"/>
            <a:ext cx="2928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75937" name="Object 1"/>
          <p:cNvGraphicFramePr>
            <a:graphicFrameLocks noChangeAspect="1"/>
          </p:cNvGraphicFramePr>
          <p:nvPr/>
        </p:nvGraphicFramePr>
        <p:xfrm>
          <a:off x="2214546" y="785794"/>
          <a:ext cx="6430962" cy="2687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518" name="CS ChemDraw Drawing" r:id="rId6" imgW="5146314" imgH="2151654" progId="ChemDraw.Document.6.0">
                  <p:embed/>
                </p:oleObj>
              </mc:Choice>
              <mc:Fallback>
                <p:oleObj name="CS ChemDraw Drawing" r:id="rId6" imgW="5146314" imgH="2151654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785794"/>
                        <a:ext cx="6430962" cy="2687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</a:t>
            </a:r>
            <a:r>
              <a:rPr lang="de-CH" sz="2400" b="1" dirty="0" err="1" smtClean="0">
                <a:latin typeface="Arial" pitchFamily="34" charset="0"/>
                <a:cs typeface="Arial" pitchFamily="34" charset="0"/>
              </a:rPr>
              <a:t>Diamination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7158" y="635795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Du, H. F.; Yuan, W. C.; Zhao, B. G.; Shi, Y. 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129,</a:t>
            </a:r>
            <a:r>
              <a:rPr lang="en-US" sz="1200" b="1" i="1" dirty="0" smtClean="0"/>
              <a:t> </a:t>
            </a:r>
            <a:r>
              <a:rPr lang="en-US" sz="1200" dirty="0" smtClean="0"/>
              <a:t>11688-11689. (2) Du, H. F.; Zhao, B. G.; Shi, Y.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130, </a:t>
            </a:r>
            <a:r>
              <a:rPr lang="en-US" sz="1200" dirty="0" smtClean="0"/>
              <a:t>8590-8591.</a:t>
            </a:r>
          </a:p>
          <a:p>
            <a:endParaRPr lang="de-DE" sz="1200" dirty="0" smtClean="0"/>
          </a:p>
          <a:p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76376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Diamination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Dienes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406975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C-H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Diamination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Terminal Olefins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12515" name="Object 3"/>
          <p:cNvGraphicFramePr>
            <a:graphicFrameLocks noChangeAspect="1"/>
          </p:cNvGraphicFramePr>
          <p:nvPr/>
        </p:nvGraphicFramePr>
        <p:xfrm>
          <a:off x="785786" y="1285860"/>
          <a:ext cx="7259638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93" name="CS ChemDraw Drawing" r:id="rId4" imgW="5806088" imgH="1648734" progId="ChemDraw.Document.6.0">
                  <p:embed/>
                </p:oleObj>
              </mc:Choice>
              <mc:Fallback>
                <p:oleObj name="CS ChemDraw Drawing" r:id="rId4" imgW="5806088" imgH="1648734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285860"/>
                        <a:ext cx="7259638" cy="206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2516" name="Object 4"/>
          <p:cNvGraphicFramePr>
            <a:graphicFrameLocks noChangeAspect="1"/>
          </p:cNvGraphicFramePr>
          <p:nvPr/>
        </p:nvGraphicFramePr>
        <p:xfrm>
          <a:off x="785786" y="3929066"/>
          <a:ext cx="7251700" cy="205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094" name="CS ChemDraw Drawing" r:id="rId6" imgW="5806088" imgH="1648382" progId="ChemDraw.Document.6.0">
                  <p:embed/>
                </p:oleObj>
              </mc:Choice>
              <mc:Fallback>
                <p:oleObj name="CS ChemDraw Drawing" r:id="rId6" imgW="5806088" imgH="1648382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3929066"/>
                        <a:ext cx="7251700" cy="205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53" y="2880415"/>
            <a:ext cx="6684394" cy="352561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3608" y="6525344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Wang, F.; Wang, D.; Wan, X.; Wu, L.; Chen, P.; Liu, G.,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2016</a:t>
            </a:r>
            <a:r>
              <a:rPr lang="en-US" sz="1200" dirty="0" smtClean="0"/>
              <a:t>, </a:t>
            </a:r>
            <a:r>
              <a:rPr lang="en-US" sz="1200" i="1" dirty="0" smtClean="0"/>
              <a:t>138</a:t>
            </a:r>
            <a:r>
              <a:rPr lang="en-US" sz="1200" dirty="0" smtClean="0"/>
              <a:t>, 15547-15550.</a:t>
            </a:r>
            <a:endParaRPr lang="de-DE" sz="1200" dirty="0" smtClean="0"/>
          </a:p>
          <a:p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76376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Guosheng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Liu: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Trifluoromethylcyanation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alkenes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via radicals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085140"/>
              </p:ext>
            </p:extLst>
          </p:nvPr>
        </p:nvGraphicFramePr>
        <p:xfrm>
          <a:off x="755576" y="1071546"/>
          <a:ext cx="6983531" cy="1912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6993" name="CS ChemDraw Drawing" r:id="rId5" imgW="5586825" imgH="1529997" progId="ChemDraw.Document.6.0">
                  <p:embed/>
                </p:oleObj>
              </mc:Choice>
              <mc:Fallback>
                <p:oleObj name="CS ChemDraw Drawing" r:id="rId5" imgW="5586825" imgH="15299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1071546"/>
                        <a:ext cx="6983531" cy="1912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05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0212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68016"/>
            <a:ext cx="8497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Bera, S.; Mao, R.; Hu, X. </a:t>
            </a:r>
            <a:r>
              <a:rPr lang="en-US" sz="1200" i="1" dirty="0" smtClean="0"/>
              <a:t>Nat. Chem. </a:t>
            </a:r>
            <a:r>
              <a:rPr lang="en-US" sz="1200" b="1" dirty="0" smtClean="0"/>
              <a:t>2021</a:t>
            </a:r>
            <a:r>
              <a:rPr lang="en-US" sz="1200" dirty="0" smtClean="0"/>
              <a:t>, </a:t>
            </a:r>
            <a:r>
              <a:rPr lang="en-US" sz="1200" i="1" dirty="0" smtClean="0"/>
              <a:t>13</a:t>
            </a:r>
            <a:r>
              <a:rPr lang="en-US" sz="1200" dirty="0"/>
              <a:t>, 270. (2) Qian, D.; Bera, S.; Hu, X. </a:t>
            </a:r>
            <a:r>
              <a:rPr lang="en-US" sz="1200" i="1" dirty="0"/>
              <a:t>J. Am. Chem. Soc. </a:t>
            </a:r>
            <a:r>
              <a:rPr lang="en-US" sz="1200" b="1" dirty="0"/>
              <a:t>2021</a:t>
            </a:r>
            <a:r>
              <a:rPr lang="en-US" sz="1200" dirty="0"/>
              <a:t>, </a:t>
            </a:r>
            <a:r>
              <a:rPr lang="en-US" sz="1200" i="1" dirty="0"/>
              <a:t>143</a:t>
            </a:r>
            <a:r>
              <a:rPr lang="en-US" sz="1200" dirty="0"/>
              <a:t>, </a:t>
            </a:r>
            <a:r>
              <a:rPr lang="en-US" sz="1200" dirty="0" smtClean="0"/>
              <a:t>1959.</a:t>
            </a:r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888975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Xile Hu: Nickel-catalyzed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hydroalkylation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vinyl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boronic esters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and enamides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974134"/>
              </p:ext>
            </p:extLst>
          </p:nvPr>
        </p:nvGraphicFramePr>
        <p:xfrm>
          <a:off x="901732" y="1834413"/>
          <a:ext cx="6838620" cy="3538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7190" name="CS ChemDraw Drawing" r:id="rId4" imgW="5470896" imgH="2831042" progId="ChemDraw.Document.6.0">
                  <p:embed/>
                </p:oleObj>
              </mc:Choice>
              <mc:Fallback>
                <p:oleObj name="CS ChemDraw Drawing" r:id="rId4" imgW="5470896" imgH="28310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732" y="1834413"/>
                        <a:ext cx="6838620" cy="3538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7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64369"/>
            <a:ext cx="8497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Bera, S.; Mao, R.; Hu, X. </a:t>
            </a:r>
            <a:r>
              <a:rPr lang="en-US" sz="1200" i="1" dirty="0" smtClean="0"/>
              <a:t>Nat. Chem. </a:t>
            </a:r>
            <a:r>
              <a:rPr lang="en-US" sz="1200" b="1" dirty="0" smtClean="0"/>
              <a:t>2021</a:t>
            </a:r>
            <a:r>
              <a:rPr lang="en-US" sz="1200" dirty="0" smtClean="0"/>
              <a:t>, </a:t>
            </a:r>
            <a:r>
              <a:rPr lang="en-US" sz="1200" i="1" dirty="0" smtClean="0"/>
              <a:t>13</a:t>
            </a:r>
            <a:r>
              <a:rPr lang="en-US" sz="1200" dirty="0"/>
              <a:t>, 270. (2) Qian, D.; Bera, S.; Hu, X. </a:t>
            </a:r>
            <a:r>
              <a:rPr lang="en-US" sz="1200" i="1" dirty="0"/>
              <a:t>J. Am. Chem. Soc. </a:t>
            </a:r>
            <a:r>
              <a:rPr lang="en-US" sz="1200" b="1" dirty="0"/>
              <a:t>2021</a:t>
            </a:r>
            <a:r>
              <a:rPr lang="en-US" sz="1200" dirty="0"/>
              <a:t>, </a:t>
            </a:r>
            <a:r>
              <a:rPr lang="en-US" sz="1200" i="1" dirty="0"/>
              <a:t>143</a:t>
            </a:r>
            <a:r>
              <a:rPr lang="en-US" sz="1200" dirty="0"/>
              <a:t>, </a:t>
            </a:r>
            <a:r>
              <a:rPr lang="en-US" sz="1200" dirty="0" smtClean="0"/>
              <a:t>1959.</a:t>
            </a:r>
            <a:endParaRPr lang="en-US" sz="1200" b="1" i="1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47" y="712001"/>
            <a:ext cx="7626485" cy="55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696" y="1341930"/>
            <a:ext cx="5475304" cy="471884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5754" y="648733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Fu, N. K.; Song, L.; Liu, J. J.; Shen, Y. F.; Siu, J. C.; Lin, S., </a:t>
            </a:r>
            <a:r>
              <a:rPr lang="en-US" sz="1200" i="1" dirty="0" smtClean="0"/>
              <a:t>J</a:t>
            </a:r>
            <a:r>
              <a:rPr lang="en-US" sz="1200" i="1" dirty="0"/>
              <a:t>. Am. Chem. Soc. </a:t>
            </a:r>
            <a:r>
              <a:rPr lang="en-US" sz="1200" b="1" dirty="0" smtClean="0"/>
              <a:t>2019</a:t>
            </a:r>
            <a:r>
              <a:rPr lang="en-US" sz="1200" dirty="0" smtClean="0"/>
              <a:t>, </a:t>
            </a:r>
            <a:r>
              <a:rPr lang="en-US" sz="1200" i="1" dirty="0" smtClean="0"/>
              <a:t>141</a:t>
            </a:r>
            <a:r>
              <a:rPr lang="en-US" sz="1200" dirty="0" smtClean="0"/>
              <a:t>, </a:t>
            </a:r>
            <a:r>
              <a:rPr lang="en-US" sz="1200" dirty="0"/>
              <a:t>14480-14485.</a:t>
            </a:r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14282" y="76376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Song Lin: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generation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radicals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via electrochemistry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664343"/>
              </p:ext>
            </p:extLst>
          </p:nvPr>
        </p:nvGraphicFramePr>
        <p:xfrm>
          <a:off x="107504" y="1916832"/>
          <a:ext cx="3499034" cy="348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8016" name="CS ChemDraw Drawing" r:id="rId5" imgW="2799227" imgH="2788708" progId="ChemDraw.Document.6.0">
                  <p:embed/>
                </p:oleObj>
              </mc:Choice>
              <mc:Fallback>
                <p:oleObj name="CS ChemDraw Drawing" r:id="rId5" imgW="2799227" imgH="27887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1916832"/>
                        <a:ext cx="3499034" cy="3485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0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4.6.2 Metathesis: Mo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14364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1508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La, D. S.; Ford, J. G.; </a:t>
            </a:r>
            <a:r>
              <a:rPr lang="en-US" sz="1200" dirty="0" err="1" smtClean="0"/>
              <a:t>Sattely</a:t>
            </a:r>
            <a:r>
              <a:rPr lang="en-US" sz="1200" dirty="0" smtClean="0"/>
              <a:t>, E. S.; </a:t>
            </a:r>
            <a:r>
              <a:rPr lang="en-US" sz="1200" dirty="0" err="1" smtClean="0"/>
              <a:t>Bonitatebus</a:t>
            </a:r>
            <a:r>
              <a:rPr lang="en-US" sz="1200" dirty="0" smtClean="0"/>
              <a:t>, P. J.; Schrock, R. R.; </a:t>
            </a:r>
            <a:r>
              <a:rPr lang="en-US" sz="1200" dirty="0" err="1" smtClean="0"/>
              <a:t>Hoveyda</a:t>
            </a:r>
            <a:r>
              <a:rPr lang="en-US" sz="1200" dirty="0" smtClean="0"/>
              <a:t>, A. H.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1999,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121,</a:t>
            </a:r>
            <a:r>
              <a:rPr lang="en-US" sz="1200" b="1" i="1" dirty="0" smtClean="0"/>
              <a:t> </a:t>
            </a:r>
            <a:r>
              <a:rPr lang="en-US" sz="1200" dirty="0" smtClean="0"/>
              <a:t>11603-11604. (1) La, D. S.; </a:t>
            </a:r>
            <a:r>
              <a:rPr lang="en-US" sz="1200" dirty="0" err="1" smtClean="0"/>
              <a:t>Sattely</a:t>
            </a:r>
            <a:r>
              <a:rPr lang="en-US" sz="1200" dirty="0" smtClean="0"/>
              <a:t>, E. S.; Ford, J. G.; Schrock, R. R.; </a:t>
            </a:r>
            <a:r>
              <a:rPr lang="en-US" sz="1200" dirty="0" err="1" smtClean="0"/>
              <a:t>Hoveyda</a:t>
            </a:r>
            <a:r>
              <a:rPr lang="en-US" sz="1200" dirty="0" smtClean="0"/>
              <a:t>, A. H.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2001, </a:t>
            </a:r>
            <a:r>
              <a:rPr lang="en-US" sz="1200" i="1" dirty="0" smtClean="0"/>
              <a:t>123,</a:t>
            </a:r>
            <a:r>
              <a:rPr lang="en-US" sz="1200" b="1" i="1" dirty="0" smtClean="0"/>
              <a:t> </a:t>
            </a:r>
            <a:r>
              <a:rPr lang="en-US" sz="1200" dirty="0" smtClean="0"/>
              <a:t>7767-7778.</a:t>
            </a:r>
          </a:p>
          <a:p>
            <a:endParaRPr lang="en-US" sz="1200" b="1" i="1" dirty="0" smtClean="0"/>
          </a:p>
          <a:p>
            <a:endParaRPr lang="de-DE" sz="1200" dirty="0" smtClean="0"/>
          </a:p>
          <a:p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Schrock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Hoveyda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Ring-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Opening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–Cross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Metathesis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Chiral Mo 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(AROM/CM)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96099" name="Object 3"/>
          <p:cNvGraphicFramePr>
            <a:graphicFrameLocks noChangeAspect="1"/>
          </p:cNvGraphicFramePr>
          <p:nvPr/>
        </p:nvGraphicFramePr>
        <p:xfrm>
          <a:off x="938236" y="1084264"/>
          <a:ext cx="6919912" cy="248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6388" name="CS ChemDraw Drawing" r:id="rId4" imgW="5534582" imgH="1989875" progId="ChemDraw.Document.6.0">
                  <p:embed/>
                </p:oleObj>
              </mc:Choice>
              <mc:Fallback>
                <p:oleObj name="CS ChemDraw Drawing" r:id="rId4" imgW="5534582" imgH="1989875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36" y="1084264"/>
                        <a:ext cx="6919912" cy="248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96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71" y="3629043"/>
            <a:ext cx="55721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2844" y="3857628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Considerations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4.6.2 Metathesis: Mo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243403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851" y="6258393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Zhu, S. S.; </a:t>
            </a:r>
            <a:r>
              <a:rPr lang="en-US" sz="1200" dirty="0" err="1" smtClean="0"/>
              <a:t>Cefalo</a:t>
            </a:r>
            <a:r>
              <a:rPr lang="en-US" sz="1200" dirty="0" smtClean="0"/>
              <a:t>, D. R.; La, D. S.; Jamieson, J. Y.; Davis, W. M.; </a:t>
            </a:r>
            <a:r>
              <a:rPr lang="en-US" sz="1200" dirty="0" err="1" smtClean="0"/>
              <a:t>Hoveyda</a:t>
            </a:r>
            <a:r>
              <a:rPr lang="en-US" sz="1200" dirty="0" smtClean="0"/>
              <a:t>, A. H.; Schrock, R. R.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1999, </a:t>
            </a:r>
            <a:r>
              <a:rPr lang="en-US" sz="1200" i="1" dirty="0" smtClean="0"/>
              <a:t>121,</a:t>
            </a:r>
            <a:r>
              <a:rPr lang="en-US" sz="1200" b="1" i="1" dirty="0" smtClean="0"/>
              <a:t> </a:t>
            </a:r>
            <a:r>
              <a:rPr lang="en-US" sz="1200" dirty="0" smtClean="0"/>
              <a:t>8251-8259. (2) </a:t>
            </a:r>
            <a:r>
              <a:rPr lang="en-US" sz="1200" dirty="0" err="1" smtClean="0"/>
              <a:t>Weatherhead</a:t>
            </a:r>
            <a:r>
              <a:rPr lang="en-US" sz="1200" dirty="0" smtClean="0"/>
              <a:t>, G. S.; Ford, J. G.; </a:t>
            </a:r>
            <a:r>
              <a:rPr lang="en-US" sz="1200" dirty="0" err="1" smtClean="0"/>
              <a:t>Alexanian</a:t>
            </a:r>
            <a:r>
              <a:rPr lang="en-US" sz="1200" dirty="0" smtClean="0"/>
              <a:t>, E. J.; Schrock, R. R.; </a:t>
            </a:r>
            <a:r>
              <a:rPr lang="en-US" sz="1200" dirty="0" err="1" smtClean="0"/>
              <a:t>Hoveyda</a:t>
            </a:r>
            <a:r>
              <a:rPr lang="en-US" sz="1200" dirty="0" smtClean="0"/>
              <a:t>, A. H.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2000, </a:t>
            </a:r>
            <a:r>
              <a:rPr lang="en-US" sz="1200" i="1" dirty="0" smtClean="0"/>
              <a:t>122,</a:t>
            </a:r>
            <a:r>
              <a:rPr lang="en-US" sz="1200" b="1" i="1" dirty="0" smtClean="0"/>
              <a:t> </a:t>
            </a:r>
            <a:r>
              <a:rPr lang="en-US" sz="1200" dirty="0" smtClean="0"/>
              <a:t>1828-1829.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06" y="714356"/>
            <a:ext cx="833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Schrock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Hoveyda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Ring-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Closing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Metathesis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(RCM)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26499" name="Object 3"/>
          <p:cNvGraphicFramePr>
            <a:graphicFrameLocks noChangeAspect="1"/>
          </p:cNvGraphicFramePr>
          <p:nvPr/>
        </p:nvGraphicFramePr>
        <p:xfrm>
          <a:off x="1438302" y="720727"/>
          <a:ext cx="6919912" cy="292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077" name="CS ChemDraw Drawing" r:id="rId4" imgW="5537747" imgH="2339106" progId="ChemDraw.Document.6.0">
                  <p:embed/>
                </p:oleObj>
              </mc:Choice>
              <mc:Fallback>
                <p:oleObj name="CS ChemDraw Drawing" r:id="rId4" imgW="5537747" imgH="233910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302" y="720727"/>
                        <a:ext cx="6919912" cy="292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6500" name="Object 4"/>
          <p:cNvGraphicFramePr>
            <a:graphicFrameLocks noChangeAspect="1"/>
          </p:cNvGraphicFramePr>
          <p:nvPr/>
        </p:nvGraphicFramePr>
        <p:xfrm>
          <a:off x="2217765" y="3500438"/>
          <a:ext cx="6283325" cy="269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078" name="CS ChemDraw Drawing" r:id="rId6" imgW="5030255" imgH="2160798" progId="ChemDraw.Document.6.0">
                  <p:embed/>
                </p:oleObj>
              </mc:Choice>
              <mc:Fallback>
                <p:oleObj name="CS ChemDraw Drawing" r:id="rId6" imgW="5030255" imgH="2160798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65" y="3500438"/>
                        <a:ext cx="6283325" cy="269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678" y="3763036"/>
            <a:ext cx="833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Schrock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Hoveyda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Ring-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Opening</a:t>
            </a:r>
            <a:endParaRPr lang="fr-CH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-Ring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Closing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Metathesis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(AROM-RCM)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4.6.2 Metathesis: Mo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0218" y="6392361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Malcolmson</a:t>
            </a:r>
            <a:r>
              <a:rPr lang="en-US" sz="1200" dirty="0" smtClean="0"/>
              <a:t>, S. J.; Meek, S. J.; </a:t>
            </a:r>
            <a:r>
              <a:rPr lang="en-US" sz="1200" dirty="0" err="1" smtClean="0"/>
              <a:t>Sattely</a:t>
            </a:r>
            <a:r>
              <a:rPr lang="en-US" sz="1200" dirty="0" smtClean="0"/>
              <a:t>, E. S.; Schrock, R. R.; </a:t>
            </a:r>
            <a:r>
              <a:rPr lang="en-US" sz="1200" dirty="0" err="1" smtClean="0"/>
              <a:t>Hoveyda</a:t>
            </a:r>
            <a:r>
              <a:rPr lang="en-US" sz="1200" dirty="0" smtClean="0"/>
              <a:t>, A. H. </a:t>
            </a:r>
            <a:r>
              <a:rPr lang="en-US" sz="1200" i="1" dirty="0" smtClean="0"/>
              <a:t>Nature </a:t>
            </a:r>
            <a:r>
              <a:rPr lang="en-US" sz="1200" b="1" dirty="0" smtClean="0"/>
              <a:t>2008</a:t>
            </a:r>
            <a:r>
              <a:rPr lang="en-US" sz="1200" dirty="0" smtClean="0"/>
              <a:t>, </a:t>
            </a:r>
            <a:r>
              <a:rPr lang="en-US" sz="1200" i="1" dirty="0" smtClean="0"/>
              <a:t>456</a:t>
            </a:r>
            <a:r>
              <a:rPr lang="en-US" sz="1200" dirty="0" smtClean="0"/>
              <a:t>, 933-937.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06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Schrock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Hoveyda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Ring-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Closing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Metathesis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(RCM)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chiral center on Mo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8" y="4273351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Application: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quebrachamine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4541444" name="Object 4"/>
          <p:cNvGraphicFramePr>
            <a:graphicFrameLocks noChangeAspect="1"/>
          </p:cNvGraphicFramePr>
          <p:nvPr/>
        </p:nvGraphicFramePr>
        <p:xfrm>
          <a:off x="1179215" y="1175692"/>
          <a:ext cx="6561137" cy="297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2022" name="CS ChemDraw Drawing" r:id="rId4" imgW="5248304" imgH="2378847" progId="ChemDraw.Document.6.0">
                  <p:embed/>
                </p:oleObj>
              </mc:Choice>
              <mc:Fallback>
                <p:oleObj name="CS ChemDraw Drawing" r:id="rId4" imgW="5248304" imgH="2378847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215" y="1175692"/>
                        <a:ext cx="6561137" cy="297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1445" name="Object 5"/>
          <p:cNvGraphicFramePr>
            <a:graphicFrameLocks noChangeAspect="1"/>
          </p:cNvGraphicFramePr>
          <p:nvPr/>
        </p:nvGraphicFramePr>
        <p:xfrm>
          <a:off x="1547664" y="4740746"/>
          <a:ext cx="5783262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2023" name="CS ChemDraw Drawing" r:id="rId6" imgW="4620534" imgH="1080399" progId="ChemDraw.Document.6.0">
                  <p:embed/>
                </p:oleObj>
              </mc:Choice>
              <mc:Fallback>
                <p:oleObj name="CS ChemDraw Drawing" r:id="rId6" imgW="4620534" imgH="1080399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740746"/>
                        <a:ext cx="5783262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4.6.2 Metathesis: Ru Catalysts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02128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8210" y="6126395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Van </a:t>
            </a:r>
            <a:r>
              <a:rPr lang="en-US" sz="1200" dirty="0" err="1" smtClean="0"/>
              <a:t>Veldhuizen</a:t>
            </a:r>
            <a:r>
              <a:rPr lang="en-US" sz="1200" dirty="0" smtClean="0"/>
              <a:t>, J. J.; </a:t>
            </a:r>
            <a:r>
              <a:rPr lang="en-US" sz="1200" dirty="0" err="1" smtClean="0"/>
              <a:t>Gillingham</a:t>
            </a:r>
            <a:r>
              <a:rPr lang="en-US" sz="1200" dirty="0" smtClean="0"/>
              <a:t>, D. G.; Garber, S. B.; </a:t>
            </a:r>
            <a:r>
              <a:rPr lang="en-US" sz="1200" dirty="0" err="1" smtClean="0"/>
              <a:t>Kataoka</a:t>
            </a:r>
            <a:r>
              <a:rPr lang="en-US" sz="1200" dirty="0" smtClean="0"/>
              <a:t>, O.; </a:t>
            </a:r>
            <a:r>
              <a:rPr lang="en-US" sz="1200" dirty="0" err="1" smtClean="0"/>
              <a:t>Hoveyda</a:t>
            </a:r>
            <a:r>
              <a:rPr lang="en-US" sz="1200" dirty="0" smtClean="0"/>
              <a:t>, A. H.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125,</a:t>
            </a:r>
            <a:r>
              <a:rPr lang="en-US" sz="1200" b="1" i="1" dirty="0" smtClean="0"/>
              <a:t> </a:t>
            </a:r>
            <a:r>
              <a:rPr lang="en-US" sz="1200" dirty="0" smtClean="0"/>
              <a:t>12502.</a:t>
            </a:r>
            <a:r>
              <a:rPr lang="en-US" sz="1200" b="1" i="1" dirty="0" smtClean="0"/>
              <a:t> </a:t>
            </a:r>
            <a:r>
              <a:rPr lang="de-DE" sz="1200" dirty="0" smtClean="0"/>
              <a:t>(2) Berlin, J. M.; Goldberg, S. D.; Grubbs, R. H. </a:t>
            </a:r>
            <a:r>
              <a:rPr lang="de-DE" sz="1200" i="1" dirty="0" smtClean="0"/>
              <a:t>Angew. Chem., Int. Ed. </a:t>
            </a:r>
            <a:r>
              <a:rPr lang="de-DE" sz="1200" b="1" dirty="0" smtClean="0"/>
              <a:t>2006, </a:t>
            </a:r>
            <a:r>
              <a:rPr lang="de-DE" sz="1200" i="1" dirty="0" smtClean="0"/>
              <a:t>45,</a:t>
            </a:r>
            <a:r>
              <a:rPr lang="de-DE" sz="1200" b="1" i="1" dirty="0" smtClean="0"/>
              <a:t> </a:t>
            </a:r>
            <a:r>
              <a:rPr lang="de-DE" sz="1200" dirty="0" smtClean="0"/>
              <a:t>7591. (3) Hartung</a:t>
            </a:r>
            <a:r>
              <a:rPr lang="de-DE" sz="1200" dirty="0"/>
              <a:t>, J.; Dornan, P. K.; Grubbs, R. H. </a:t>
            </a:r>
            <a:r>
              <a:rPr lang="de-DE" sz="1200" i="1" dirty="0"/>
              <a:t>J. Am. Chem. Soc.</a:t>
            </a:r>
            <a:r>
              <a:rPr lang="de-DE" sz="1200" dirty="0"/>
              <a:t> </a:t>
            </a:r>
            <a:r>
              <a:rPr lang="de-DE" sz="1200" b="1" dirty="0"/>
              <a:t>2014</a:t>
            </a:r>
            <a:r>
              <a:rPr lang="de-DE" sz="1200" dirty="0"/>
              <a:t>, </a:t>
            </a:r>
            <a:r>
              <a:rPr lang="de-DE" sz="1200" i="1" dirty="0"/>
              <a:t>136</a:t>
            </a:r>
            <a:r>
              <a:rPr lang="de-DE" sz="1200" dirty="0"/>
              <a:t>, </a:t>
            </a:r>
            <a:r>
              <a:rPr lang="de-DE" sz="1200" dirty="0" smtClean="0"/>
              <a:t>13029.</a:t>
            </a:r>
            <a:endParaRPr lang="de-DE" sz="1200" dirty="0"/>
          </a:p>
          <a:p>
            <a:endParaRPr lang="de-DE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57158" y="76376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Hoveyda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 Ru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AROM/CM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58" y="3068960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Grubbs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 Ru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AROM/CM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2027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638454"/>
              </p:ext>
            </p:extLst>
          </p:nvPr>
        </p:nvGraphicFramePr>
        <p:xfrm>
          <a:off x="1143026" y="1027435"/>
          <a:ext cx="7072312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08" name="CS ChemDraw Drawing" r:id="rId4" imgW="5661543" imgH="1633259" progId="ChemDraw.Document.6.0">
                  <p:embed/>
                </p:oleObj>
              </mc:Choice>
              <mc:Fallback>
                <p:oleObj name="CS ChemDraw Drawing" r:id="rId4" imgW="5661543" imgH="1633259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26" y="1027435"/>
                        <a:ext cx="7072312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603909"/>
              </p:ext>
            </p:extLst>
          </p:nvPr>
        </p:nvGraphicFramePr>
        <p:xfrm>
          <a:off x="296932" y="3429000"/>
          <a:ext cx="8379524" cy="2266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09" name="CS ChemDraw Drawing" r:id="rId6" imgW="6703619" imgH="1813128" progId="ChemDraw.Document.6.0">
                  <p:embed/>
                </p:oleObj>
              </mc:Choice>
              <mc:Fallback>
                <p:oleObj name="CS ChemDraw Drawing" r:id="rId6" imgW="6703619" imgH="18131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6932" y="3429000"/>
                        <a:ext cx="8379524" cy="2266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47916" y="5641503"/>
            <a:ext cx="3912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Improved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chiral at Ru catalyst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4.6.3 Cyclization Reactions with Alkynes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243403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851" y="6324921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(1)</a:t>
            </a:r>
            <a:r>
              <a:rPr lang="fr-CH" sz="1200" dirty="0" smtClean="0"/>
              <a:t> </a:t>
            </a:r>
            <a:r>
              <a:rPr lang="pl-PL" sz="1200" dirty="0" smtClean="0"/>
              <a:t>Hatano, M.; Mikami, K. </a:t>
            </a:r>
            <a:r>
              <a:rPr lang="pl-PL" sz="1200" i="1" dirty="0" smtClean="0"/>
              <a:t>J. Am. Chem. Soc. </a:t>
            </a:r>
            <a:r>
              <a:rPr lang="pl-PL" sz="1200" b="1" dirty="0" smtClean="0"/>
              <a:t>2003, </a:t>
            </a:r>
            <a:r>
              <a:rPr lang="pl-PL" sz="1200" i="1" dirty="0" smtClean="0"/>
              <a:t>125,</a:t>
            </a:r>
            <a:r>
              <a:rPr lang="pl-PL" sz="1200" b="1" i="1" dirty="0" smtClean="0"/>
              <a:t> </a:t>
            </a:r>
            <a:r>
              <a:rPr lang="pl-PL" sz="1200" dirty="0" smtClean="0"/>
              <a:t>4704-4705.</a:t>
            </a:r>
            <a:r>
              <a:rPr lang="de-DE" sz="1200" dirty="0" smtClean="0"/>
              <a:t> (2) Lei, A. W.; Waldkirch, J. P.; He, M. S.; Zhang, X. M. </a:t>
            </a:r>
            <a:r>
              <a:rPr lang="de-DE" sz="1200" i="1" dirty="0" smtClean="0"/>
              <a:t>Angew. Chem., Int. Ed. </a:t>
            </a:r>
            <a:r>
              <a:rPr lang="de-DE" sz="1200" b="1" dirty="0" smtClean="0"/>
              <a:t>2002,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41,</a:t>
            </a:r>
            <a:r>
              <a:rPr lang="de-DE" sz="1200" b="1" i="1" dirty="0" smtClean="0"/>
              <a:t> </a:t>
            </a:r>
            <a:r>
              <a:rPr lang="de-DE" sz="1200" dirty="0" smtClean="0"/>
              <a:t>4526-4529.</a:t>
            </a:r>
          </a:p>
          <a:p>
            <a:endParaRPr lang="pl-PL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57158" y="76376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Mikami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Pd-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Cyclization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158" y="3357562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Zhang: Pd-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Cyclization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2028548" name="Object 4"/>
          <p:cNvGraphicFramePr>
            <a:graphicFrameLocks noChangeAspect="1"/>
          </p:cNvGraphicFramePr>
          <p:nvPr/>
        </p:nvGraphicFramePr>
        <p:xfrm>
          <a:off x="1571604" y="1142984"/>
          <a:ext cx="5607050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126" name="CS ChemDraw Drawing" r:id="rId4" imgW="4486187" imgH="1612158" progId="ChemDraw.Document.6.0">
                  <p:embed/>
                </p:oleObj>
              </mc:Choice>
              <mc:Fallback>
                <p:oleObj name="CS ChemDraw Drawing" r:id="rId4" imgW="4486187" imgH="1612158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142984"/>
                        <a:ext cx="5607050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8549" name="Object 5"/>
          <p:cNvGraphicFramePr>
            <a:graphicFrameLocks noChangeAspect="1"/>
          </p:cNvGraphicFramePr>
          <p:nvPr/>
        </p:nvGraphicFramePr>
        <p:xfrm>
          <a:off x="1676426" y="3770330"/>
          <a:ext cx="6610350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127" name="CS ChemDraw Drawing" r:id="rId6" imgW="5290859" imgH="1785542" progId="ChemDraw.Document.6.0">
                  <p:embed/>
                </p:oleObj>
              </mc:Choice>
              <mc:Fallback>
                <p:oleObj name="CS ChemDraw Drawing" r:id="rId6" imgW="5290859" imgH="1785542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26" y="3770330"/>
                        <a:ext cx="6610350" cy="223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00637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Lightfoot, A.; </a:t>
            </a:r>
            <a:r>
              <a:rPr lang="en-US" sz="1200" dirty="0" err="1" smtClean="0"/>
              <a:t>Schnider</a:t>
            </a:r>
            <a:r>
              <a:rPr lang="en-US" sz="1200" dirty="0" smtClean="0"/>
              <a:t>, P.; Pfaltz, A.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1998,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37,</a:t>
            </a:r>
            <a:r>
              <a:rPr lang="en-US" sz="1200" b="1" i="1" dirty="0" smtClean="0"/>
              <a:t> </a:t>
            </a:r>
            <a:r>
              <a:rPr lang="en-US" sz="1200" dirty="0" smtClean="0"/>
              <a:t>2897-2899.</a:t>
            </a:r>
            <a:r>
              <a:rPr lang="en-US" sz="1200" b="1" i="1" dirty="0" smtClean="0"/>
              <a:t> </a:t>
            </a:r>
            <a:r>
              <a:rPr lang="de-DE" sz="1200" dirty="0" smtClean="0"/>
              <a:t>(2) Bell, S.; Wustenberg, B.; Kaiser, S.; Menges, F.; Netscher, T.; Pfaltz, A. </a:t>
            </a:r>
            <a:r>
              <a:rPr lang="de-DE" sz="1200" i="1" dirty="0" smtClean="0"/>
              <a:t>Science </a:t>
            </a:r>
            <a:r>
              <a:rPr lang="de-DE" sz="1200" b="1" dirty="0" smtClean="0"/>
              <a:t>2006,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311,</a:t>
            </a:r>
            <a:r>
              <a:rPr lang="de-DE" sz="1200" b="1" i="1" dirty="0" smtClean="0"/>
              <a:t> </a:t>
            </a:r>
            <a:r>
              <a:rPr lang="de-DE" sz="1200" dirty="0" smtClean="0"/>
              <a:t>642-644.</a:t>
            </a:r>
          </a:p>
          <a:p>
            <a:endParaRPr lang="en-US" sz="1200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714356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Pfaltz: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Hydrogenation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Non-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Activated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Olefins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364331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An Application: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Tocopherol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Vitamin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E) Derivatives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84835" name="Object 3"/>
          <p:cNvGraphicFramePr>
            <a:graphicFrameLocks noChangeAspect="1"/>
          </p:cNvGraphicFramePr>
          <p:nvPr/>
        </p:nvGraphicFramePr>
        <p:xfrm>
          <a:off x="1428728" y="1142984"/>
          <a:ext cx="6711950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415" name="CS ChemDraw Drawing" r:id="rId4" imgW="5368583" imgH="1854122" progId="ChemDraw.Document.6.0">
                  <p:embed/>
                </p:oleObj>
              </mc:Choice>
              <mc:Fallback>
                <p:oleObj name="CS ChemDraw Drawing" r:id="rId4" imgW="5368583" imgH="1854122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1142984"/>
                        <a:ext cx="6711950" cy="231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84838" name="Object 6"/>
          <p:cNvGraphicFramePr>
            <a:graphicFrameLocks noChangeAspect="1"/>
          </p:cNvGraphicFramePr>
          <p:nvPr/>
        </p:nvGraphicFramePr>
        <p:xfrm>
          <a:off x="285720" y="3473469"/>
          <a:ext cx="8572500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416" name="CS ChemDraw Drawing" r:id="rId6" imgW="6859407" imgH="2079908" progId="ChemDraw.Document.6.0">
                  <p:embed/>
                </p:oleObj>
              </mc:Choice>
              <mc:Fallback>
                <p:oleObj name="CS ChemDraw Drawing" r:id="rId6" imgW="6859407" imgH="2079908" progId="ChemDraw.Document.6.0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3473469"/>
                        <a:ext cx="8572500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9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928708"/>
            <a:ext cx="67151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4.6.3 Cyclization Reactions with Alkynes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851" y="6539235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Lei, A. W.; Waldkirch, J. P.; He, M. S.; Zhang, X. M. </a:t>
            </a:r>
            <a:r>
              <a:rPr lang="de-DE" sz="1200" i="1" dirty="0" smtClean="0"/>
              <a:t>Angew. Chem., Int. Ed. </a:t>
            </a:r>
            <a:r>
              <a:rPr lang="de-DE" sz="1200" b="1" dirty="0" smtClean="0"/>
              <a:t>2002,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41,</a:t>
            </a:r>
            <a:r>
              <a:rPr lang="de-DE" sz="1200" b="1" i="1" dirty="0" smtClean="0"/>
              <a:t> </a:t>
            </a:r>
            <a:r>
              <a:rPr lang="de-DE" sz="1200" dirty="0" smtClean="0"/>
              <a:t>4526-4529.</a:t>
            </a:r>
          </a:p>
          <a:p>
            <a:endParaRPr lang="pl-PL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57158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Rh-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Alder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4.6.3 Cyclization Reactions with Alkynes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10298" y="6495727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 err="1"/>
              <a:t>Trost</a:t>
            </a:r>
            <a:r>
              <a:rPr lang="en-US" sz="1200" dirty="0"/>
              <a:t>, B. M.; Ryan, M. C.; Rao, M.; </a:t>
            </a:r>
            <a:r>
              <a:rPr lang="en-US" sz="1200" dirty="0" err="1"/>
              <a:t>Markovic</a:t>
            </a:r>
            <a:r>
              <a:rPr lang="en-US" sz="1200" dirty="0"/>
              <a:t>, T. Z.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2014</a:t>
            </a:r>
            <a:r>
              <a:rPr lang="en-US" sz="1200" dirty="0"/>
              <a:t>, </a:t>
            </a:r>
            <a:r>
              <a:rPr lang="en-US" sz="1200" i="1" dirty="0"/>
              <a:t>136</a:t>
            </a:r>
            <a:r>
              <a:rPr lang="en-US" sz="1200" dirty="0"/>
              <a:t>, </a:t>
            </a:r>
            <a:r>
              <a:rPr lang="en-US" sz="1200" dirty="0" smtClean="0"/>
              <a:t>17422.</a:t>
            </a:r>
            <a:endParaRPr lang="en-US" sz="1200" dirty="0"/>
          </a:p>
          <a:p>
            <a:endParaRPr lang="pl-PL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57158" y="816967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Trost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Ruthenium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-Catalyzed Cycloisomerization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940590"/>
              </p:ext>
            </p:extLst>
          </p:nvPr>
        </p:nvGraphicFramePr>
        <p:xfrm>
          <a:off x="540419" y="1597375"/>
          <a:ext cx="2447405" cy="4207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837" name="CS ChemDraw Drawing" r:id="rId4" imgW="1957924" imgH="3366311" progId="ChemDraw.Document.6.0">
                  <p:embed/>
                </p:oleObj>
              </mc:Choice>
              <mc:Fallback>
                <p:oleObj name="CS ChemDraw Drawing" r:id="rId4" imgW="1957924" imgH="33663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0419" y="1597375"/>
                        <a:ext cx="2447405" cy="4207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926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25" y="1196752"/>
            <a:ext cx="5923371" cy="511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0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4.6.3 Cyclization Reactions with Alkenes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851" y="635795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Trend, R. M.; Ramtohul, Y. K.; Stoltz, B. M.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2005, </a:t>
            </a:r>
            <a:r>
              <a:rPr lang="de-DE" sz="1200" i="1" dirty="0" smtClean="0"/>
              <a:t>127,</a:t>
            </a:r>
            <a:r>
              <a:rPr lang="de-DE" sz="1200" b="1" i="1" dirty="0" smtClean="0"/>
              <a:t> </a:t>
            </a:r>
            <a:r>
              <a:rPr lang="de-DE" sz="1200" dirty="0" smtClean="0"/>
              <a:t>17778-17788.  (1) Tietze, L. F.; Sommer, K. M.; Zinngrebe, J.; Stecker, F. </a:t>
            </a:r>
            <a:r>
              <a:rPr lang="de-DE" sz="1200" i="1" dirty="0" smtClean="0"/>
              <a:t>Angew. Chem., Int. Ed. </a:t>
            </a:r>
            <a:r>
              <a:rPr lang="de-DE" sz="1200" b="1" dirty="0" smtClean="0"/>
              <a:t>2005,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44, </a:t>
            </a:r>
            <a:r>
              <a:rPr lang="de-DE" sz="1200" dirty="0" smtClean="0"/>
              <a:t>257-259.</a:t>
            </a:r>
          </a:p>
          <a:p>
            <a:endParaRPr lang="de-DE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6376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Stoltz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Wacker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-Type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Oxidative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Cyclization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2035714" name="Object 2"/>
          <p:cNvGraphicFramePr>
            <a:graphicFrameLocks noChangeAspect="1"/>
          </p:cNvGraphicFramePr>
          <p:nvPr/>
        </p:nvGraphicFramePr>
        <p:xfrm>
          <a:off x="1428771" y="1142984"/>
          <a:ext cx="6143625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292" name="CS ChemDraw Drawing" r:id="rId4" imgW="4911383" imgH="1409231" progId="ChemDraw.Document.6.0">
                  <p:embed/>
                </p:oleObj>
              </mc:Choice>
              <mc:Fallback>
                <p:oleObj name="CS ChemDraw Drawing" r:id="rId4" imgW="4911383" imgH="1409231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71" y="1142984"/>
                        <a:ext cx="6143625" cy="176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4282" y="3143248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Tietze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Tandem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Wacker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Heck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Coupling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2035715" name="Object 3"/>
          <p:cNvGraphicFramePr>
            <a:graphicFrameLocks noChangeAspect="1"/>
          </p:cNvGraphicFramePr>
          <p:nvPr/>
        </p:nvGraphicFramePr>
        <p:xfrm>
          <a:off x="487389" y="3714752"/>
          <a:ext cx="7942263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6293" name="CS ChemDraw Drawing" r:id="rId6" imgW="6356487" imgH="1817898" progId="ChemDraw.Document.6.0">
                  <p:embed/>
                </p:oleObj>
              </mc:Choice>
              <mc:Fallback>
                <p:oleObj name="CS ChemDraw Drawing" r:id="rId6" imgW="6356487" imgH="181789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89" y="3714752"/>
                        <a:ext cx="7942263" cy="227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4.6.3 Cyclization Reactions with Alkenes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851" y="6467797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Trend, R. M.; Ramtohul, Y. K.; Stoltz, B. M.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2005, </a:t>
            </a:r>
            <a:r>
              <a:rPr lang="de-DE" sz="1200" i="1" dirty="0" smtClean="0"/>
              <a:t>127,</a:t>
            </a:r>
            <a:r>
              <a:rPr lang="de-DE" sz="1200" b="1" i="1" dirty="0" smtClean="0"/>
              <a:t> </a:t>
            </a:r>
            <a:r>
              <a:rPr lang="de-DE" sz="1200" dirty="0" smtClean="0"/>
              <a:t>17778-17788.  </a:t>
            </a:r>
          </a:p>
          <a:p>
            <a:endParaRPr lang="de-DE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835207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Stoltz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Deuterium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Labeling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Gives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Insights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Mechanism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036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8" y="1428736"/>
            <a:ext cx="903922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4.6.3 Cyclization Reactions with Alkenes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53978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4774" y="6302503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Both"/>
            </a:pPr>
            <a:r>
              <a:rPr lang="de-DE" sz="1200" dirty="0" smtClean="0"/>
              <a:t>Thalji, R. K.; Ellman, J. A.; Bergman, R. G.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2004,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126,</a:t>
            </a:r>
            <a:r>
              <a:rPr lang="de-DE" sz="1200" b="1" i="1" dirty="0" smtClean="0"/>
              <a:t> </a:t>
            </a:r>
            <a:r>
              <a:rPr lang="de-DE" sz="1200" dirty="0" smtClean="0"/>
              <a:t>7192-7193.</a:t>
            </a:r>
            <a:r>
              <a:rPr lang="de-DE" sz="1200" b="1" i="1" dirty="0" smtClean="0"/>
              <a:t> </a:t>
            </a:r>
            <a:r>
              <a:rPr lang="en-US" sz="1200" dirty="0" smtClean="0"/>
              <a:t>(2) </a:t>
            </a:r>
            <a:r>
              <a:rPr lang="en-US" sz="1200" dirty="0"/>
              <a:t>Diesel, J.; </a:t>
            </a:r>
            <a:r>
              <a:rPr lang="en-US" sz="1200" dirty="0" err="1"/>
              <a:t>Grosheva</a:t>
            </a:r>
            <a:r>
              <a:rPr lang="en-US" sz="1200" dirty="0"/>
              <a:t>, D.; Kodama, S.; Cramer, N., </a:t>
            </a:r>
            <a:r>
              <a:rPr lang="en-US" sz="1200" dirty="0" err="1" smtClean="0"/>
              <a:t>Angew</a:t>
            </a:r>
            <a:r>
              <a:rPr lang="en-US" sz="1200" dirty="0"/>
              <a:t>. Chem</a:t>
            </a:r>
            <a:r>
              <a:rPr lang="en-US" sz="1200" dirty="0" smtClean="0"/>
              <a:t>., Int</a:t>
            </a:r>
            <a:r>
              <a:rPr lang="en-US" sz="1200" dirty="0"/>
              <a:t>. </a:t>
            </a:r>
            <a:r>
              <a:rPr lang="en-US" sz="1200" dirty="0" smtClean="0"/>
              <a:t>Ed. </a:t>
            </a:r>
            <a:r>
              <a:rPr lang="en-US" sz="1200" b="1" dirty="0"/>
              <a:t>2019</a:t>
            </a:r>
            <a:r>
              <a:rPr lang="en-US" sz="1200" dirty="0"/>
              <a:t>, </a:t>
            </a:r>
            <a:r>
              <a:rPr lang="en-US" sz="1200" i="1" dirty="0" smtClean="0"/>
              <a:t>58</a:t>
            </a:r>
            <a:r>
              <a:rPr lang="en-US" sz="1200" dirty="0" smtClean="0"/>
              <a:t>, </a:t>
            </a:r>
            <a:r>
              <a:rPr lang="en-US" sz="1200" dirty="0"/>
              <a:t>11044-11048.</a:t>
            </a:r>
            <a:endParaRPr lang="en-US" sz="1200" dirty="0" smtClean="0"/>
          </a:p>
          <a:p>
            <a:endParaRPr lang="de-DE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50851" y="74472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Bergman-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Ellman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Rh-Catalyzed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initiated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by C-H activation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2037762" name="Object 2"/>
          <p:cNvGraphicFramePr>
            <a:graphicFrameLocks noChangeAspect="1"/>
          </p:cNvGraphicFramePr>
          <p:nvPr>
            <p:extLst/>
          </p:nvPr>
        </p:nvGraphicFramePr>
        <p:xfrm>
          <a:off x="1227103" y="1124744"/>
          <a:ext cx="6751638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134" name="CS ChemDraw Drawing" r:id="rId4" imgW="5400939" imgH="1631852" progId="ChemDraw.Document.6.0">
                  <p:embed/>
                </p:oleObj>
              </mc:Choice>
              <mc:Fallback>
                <p:oleObj name="CS ChemDraw Drawing" r:id="rId4" imgW="5400939" imgH="1631852" progId="ChemDraw.Document.6.0">
                  <p:embed/>
                  <p:pic>
                    <p:nvPicPr>
                      <p:cNvPr id="20377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03" y="1124744"/>
                        <a:ext cx="6751638" cy="203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5720" y="321297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Cramer: Ni-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chiral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carbene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ligands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043608" y="3673574"/>
          <a:ext cx="6882225" cy="2357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135" name="CS ChemDraw Drawing" r:id="rId6" imgW="5505780" imgH="1886303" progId="ChemDraw.Document.6.0">
                  <p:embed/>
                </p:oleObj>
              </mc:Choice>
              <mc:Fallback>
                <p:oleObj name="CS ChemDraw Drawing" r:id="rId6" imgW="5505780" imgH="1886303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3608" y="3673574"/>
                        <a:ext cx="6882225" cy="2357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6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87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662" y="1428049"/>
            <a:ext cx="5789056" cy="446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4.6.3 Cyclization Reactions with Alkenes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851" y="6467797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200" dirty="0" smtClean="0"/>
              <a:t>(1) </a:t>
            </a:r>
            <a:r>
              <a:rPr lang="en-US" sz="1200" dirty="0" err="1" smtClean="0"/>
              <a:t>Gribkov</a:t>
            </a:r>
            <a:r>
              <a:rPr lang="en-US" sz="1200" dirty="0" smtClean="0"/>
              <a:t>, D. V.; </a:t>
            </a:r>
            <a:r>
              <a:rPr lang="en-US" sz="1200" dirty="0" err="1" smtClean="0"/>
              <a:t>Hultzsch</a:t>
            </a:r>
            <a:r>
              <a:rPr lang="en-US" sz="1200" dirty="0" smtClean="0"/>
              <a:t>, K. C.; </a:t>
            </a:r>
            <a:r>
              <a:rPr lang="en-US" sz="1200" dirty="0" err="1" smtClean="0"/>
              <a:t>Hampel</a:t>
            </a:r>
            <a:r>
              <a:rPr lang="en-US" sz="1200" dirty="0" smtClean="0"/>
              <a:t>, F. </a:t>
            </a:r>
            <a:r>
              <a:rPr lang="en-US" sz="1200" b="1" dirty="0" smtClean="0"/>
              <a:t>2006, </a:t>
            </a:r>
            <a:r>
              <a:rPr lang="en-US" sz="1200" i="1" dirty="0" smtClean="0"/>
              <a:t>128,</a:t>
            </a:r>
            <a:r>
              <a:rPr lang="en-US" sz="1200" b="1" i="1" dirty="0" smtClean="0"/>
              <a:t> </a:t>
            </a:r>
            <a:r>
              <a:rPr lang="en-US" sz="1200" dirty="0" smtClean="0"/>
              <a:t>3748-3759.</a:t>
            </a:r>
          </a:p>
          <a:p>
            <a:endParaRPr lang="de-DE" sz="1200" b="1" i="1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74519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Hultsch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Intramolecular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Hydroamination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Alkenes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467544" y="1601700"/>
          <a:ext cx="2689225" cy="349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1084" name="CS ChemDraw Drawing" r:id="rId5" imgW="2151553" imgH="2797509" progId="ChemDraw.Document.6.0">
                  <p:embed/>
                </p:oleObj>
              </mc:Choice>
              <mc:Fallback>
                <p:oleObj name="CS ChemDraw Drawing" r:id="rId5" imgW="2151553" imgH="2797509" progId="ChemDraw.Document.6.0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601700"/>
                        <a:ext cx="2689225" cy="349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6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4.6.3 Cyclization Reactions with Alkenes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0218" y="630932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200" dirty="0" smtClean="0"/>
              <a:t>(1) </a:t>
            </a:r>
            <a:r>
              <a:rPr lang="de-DE" sz="1200" dirty="0"/>
              <a:t>Mai, D. N.; Wolfe, J. P., </a:t>
            </a:r>
            <a:r>
              <a:rPr lang="de-DE" sz="1200" i="1" dirty="0"/>
              <a:t>J. Am. Chem. Soc. </a:t>
            </a:r>
            <a:r>
              <a:rPr lang="de-DE" sz="1200" b="1" dirty="0"/>
              <a:t>2010</a:t>
            </a:r>
            <a:r>
              <a:rPr lang="de-DE" sz="1200" dirty="0"/>
              <a:t>, </a:t>
            </a:r>
            <a:r>
              <a:rPr lang="de-DE" sz="1200" i="1" dirty="0"/>
              <a:t>132</a:t>
            </a:r>
            <a:r>
              <a:rPr lang="de-DE" sz="1200" dirty="0"/>
              <a:t>, </a:t>
            </a:r>
            <a:r>
              <a:rPr lang="de-DE" sz="1200" dirty="0" smtClean="0"/>
              <a:t>12157</a:t>
            </a:r>
            <a:r>
              <a:rPr lang="en-US" sz="1200" dirty="0" smtClean="0"/>
              <a:t>. (2) </a:t>
            </a:r>
            <a:r>
              <a:rPr lang="en-US" sz="1200" dirty="0" err="1" smtClean="0"/>
              <a:t>Bovino</a:t>
            </a:r>
            <a:r>
              <a:rPr lang="en-US" sz="1200" dirty="0"/>
              <a:t>, M. T.; </a:t>
            </a:r>
            <a:r>
              <a:rPr lang="en-US" sz="1200" dirty="0" err="1"/>
              <a:t>Liwosz</a:t>
            </a:r>
            <a:r>
              <a:rPr lang="en-US" sz="1200" dirty="0"/>
              <a:t>, T. W.; </a:t>
            </a:r>
            <a:r>
              <a:rPr lang="en-US" sz="1200" dirty="0" err="1"/>
              <a:t>Kendel</a:t>
            </a:r>
            <a:r>
              <a:rPr lang="en-US" sz="1200" dirty="0"/>
              <a:t>, N. E.; Miller, Y.; </a:t>
            </a:r>
            <a:r>
              <a:rPr lang="en-US" sz="1200" dirty="0" err="1"/>
              <a:t>Tyminska</a:t>
            </a:r>
            <a:r>
              <a:rPr lang="en-US" sz="1200" dirty="0"/>
              <a:t>, N.; Zurek, E.; </a:t>
            </a:r>
            <a:r>
              <a:rPr lang="en-US" sz="1200" dirty="0" err="1"/>
              <a:t>Chemler</a:t>
            </a:r>
            <a:r>
              <a:rPr lang="en-US" sz="1200" dirty="0"/>
              <a:t>, S. R.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</a:t>
            </a:r>
            <a:r>
              <a:rPr lang="en-US" sz="1200" dirty="0" smtClean="0"/>
              <a:t> </a:t>
            </a:r>
            <a:r>
              <a:rPr lang="en-US" sz="1200" b="1" dirty="0"/>
              <a:t>2014</a:t>
            </a:r>
            <a:r>
              <a:rPr lang="en-US" sz="1200" dirty="0"/>
              <a:t>, </a:t>
            </a:r>
            <a:r>
              <a:rPr lang="en-US" sz="1200" i="1" dirty="0"/>
              <a:t>53</a:t>
            </a:r>
            <a:r>
              <a:rPr lang="en-US" sz="1200" dirty="0"/>
              <a:t>, </a:t>
            </a:r>
            <a:r>
              <a:rPr lang="en-US" sz="1200" dirty="0" smtClean="0"/>
              <a:t>6383.</a:t>
            </a:r>
            <a:endParaRPr lang="en-US" sz="1200" dirty="0"/>
          </a:p>
          <a:p>
            <a:pPr marL="228600" indent="-228600"/>
            <a:endParaRPr lang="en-US" sz="1200" dirty="0" smtClean="0"/>
          </a:p>
          <a:p>
            <a:endParaRPr lang="de-DE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40992" y="76470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Wolfe: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Carboamination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Pd catalysts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5547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21" y="3029874"/>
            <a:ext cx="6080391" cy="147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976154"/>
              </p:ext>
            </p:extLst>
          </p:nvPr>
        </p:nvGraphicFramePr>
        <p:xfrm>
          <a:off x="1331640" y="1196997"/>
          <a:ext cx="6080355" cy="179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5226" name="CS ChemDraw Drawing" r:id="rId5" imgW="4864284" imgH="1439964" progId="ChemDraw.Document.6.0">
                  <p:embed/>
                </p:oleObj>
              </mc:Choice>
              <mc:Fallback>
                <p:oleObj name="CS ChemDraw Drawing" r:id="rId5" imgW="4864284" imgH="143996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1196997"/>
                        <a:ext cx="6080355" cy="1799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4282" y="4561383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Chemler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Carbooxygenation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Cu catalysts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684919"/>
              </p:ext>
            </p:extLst>
          </p:nvPr>
        </p:nvGraphicFramePr>
        <p:xfrm>
          <a:off x="899592" y="4945777"/>
          <a:ext cx="7246316" cy="1003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5227" name="CS ChemDraw Drawing" r:id="rId7" imgW="5797053" imgH="802802" progId="ChemDraw.Document.6.0">
                  <p:embed/>
                </p:oleObj>
              </mc:Choice>
              <mc:Fallback>
                <p:oleObj name="CS ChemDraw Drawing" r:id="rId7" imgW="5797053" imgH="80280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9592" y="4945777"/>
                        <a:ext cx="7246316" cy="1003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5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4.6.3 Cyclization Reactions: Hydrocarbamoylation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13912" y="6539235"/>
            <a:ext cx="5510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/>
              <a:t>Donets, P. A.; Cramer, N.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2013</a:t>
            </a:r>
            <a:r>
              <a:rPr lang="en-US" sz="1200" dirty="0"/>
              <a:t>, </a:t>
            </a:r>
            <a:r>
              <a:rPr lang="en-US" sz="1200" i="1" dirty="0"/>
              <a:t>135</a:t>
            </a:r>
            <a:r>
              <a:rPr lang="en-US" sz="1200" dirty="0"/>
              <a:t>, </a:t>
            </a:r>
            <a:r>
              <a:rPr lang="en-US" sz="1200" dirty="0" smtClean="0"/>
              <a:t>11772.</a:t>
            </a:r>
            <a:endParaRPr lang="de-DE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76376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Cramer: Nickel-catalyzed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hydrocarbamoylation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olefins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new phosphine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oxide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ligand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785556"/>
              </p:ext>
            </p:extLst>
          </p:nvPr>
        </p:nvGraphicFramePr>
        <p:xfrm>
          <a:off x="467543" y="1340767"/>
          <a:ext cx="2211376" cy="4565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3644" name="CS ChemDraw Drawing" r:id="rId4" imgW="1769101" imgH="3652736" progId="ChemDraw.Document.6.0">
                  <p:embed/>
                </p:oleObj>
              </mc:Choice>
              <mc:Fallback>
                <p:oleObj name="CS ChemDraw Drawing" r:id="rId4" imgW="1769101" imgH="36527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1340767"/>
                        <a:ext cx="2211376" cy="4565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834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281" y="1412776"/>
            <a:ext cx="5944174" cy="482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7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08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62" y="2204864"/>
            <a:ext cx="3260350" cy="406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08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" y="2996952"/>
            <a:ext cx="581824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4.6.3. Cyclization Reactions: via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2386" y="6495727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de-DE" sz="1200" dirty="0"/>
              <a:t>Zhu, R.; Buchwald, S. L. </a:t>
            </a:r>
            <a:r>
              <a:rPr lang="de-DE" sz="1200" i="1" dirty="0"/>
              <a:t>J. Am. Chem. Soc.</a:t>
            </a:r>
            <a:r>
              <a:rPr lang="de-DE" sz="1200" dirty="0"/>
              <a:t> </a:t>
            </a:r>
            <a:r>
              <a:rPr lang="de-DE" sz="1200" b="1" dirty="0"/>
              <a:t>2015</a:t>
            </a:r>
            <a:r>
              <a:rPr lang="de-DE" sz="1200" dirty="0"/>
              <a:t>, </a:t>
            </a:r>
            <a:r>
              <a:rPr lang="de-DE" sz="1200" i="1" dirty="0"/>
              <a:t>137</a:t>
            </a:r>
            <a:r>
              <a:rPr lang="de-DE" sz="1200" dirty="0"/>
              <a:t>, </a:t>
            </a:r>
            <a:r>
              <a:rPr lang="de-DE" sz="1200" dirty="0" smtClean="0"/>
              <a:t>8069.</a:t>
            </a:r>
            <a:endParaRPr lang="de-DE" sz="1200" dirty="0"/>
          </a:p>
          <a:p>
            <a:endParaRPr lang="en-US" sz="1200" b="1" i="1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47356" y="836712"/>
          <a:ext cx="7225044" cy="188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4493" name="CS ChemDraw Drawing" r:id="rId6" imgW="5780035" imgH="1506977" progId="ChemDraw.Document.6.0">
                  <p:embed/>
                </p:oleObj>
              </mc:Choice>
              <mc:Fallback>
                <p:oleObj name="CS ChemDraw Drawing" r:id="rId6" imgW="5780035" imgH="1506977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7356" y="836712"/>
                        <a:ext cx="7225044" cy="1883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9512" y="672951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Buchwald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Combining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Radical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Metal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Pathways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3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4.6.3 Cycloaddition Reactions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851" y="650958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Shintani</a:t>
            </a:r>
            <a:r>
              <a:rPr lang="en-US" sz="1200" dirty="0" smtClean="0"/>
              <a:t>, R.; </a:t>
            </a:r>
            <a:r>
              <a:rPr lang="en-US" sz="1200" dirty="0" err="1" smtClean="0"/>
              <a:t>Sannohe</a:t>
            </a:r>
            <a:r>
              <a:rPr lang="en-US" sz="1200" dirty="0" smtClean="0"/>
              <a:t>, Y.; Tsuji, T.; Hayashi, T.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2007, </a:t>
            </a:r>
            <a:r>
              <a:rPr lang="en-US" sz="1200" i="1" dirty="0" smtClean="0"/>
              <a:t>46,</a:t>
            </a:r>
            <a:r>
              <a:rPr lang="en-US" sz="1200" b="1" i="1" dirty="0" smtClean="0"/>
              <a:t> </a:t>
            </a:r>
            <a:r>
              <a:rPr lang="en-US" sz="1200" dirty="0" smtClean="0"/>
              <a:t>7277-7280.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992" y="835207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Hayashi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[4+2]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Intramolecular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Cycloaddition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Alkynes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Dienes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42862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0835" name="Object 3"/>
          <p:cNvGraphicFramePr>
            <a:graphicFrameLocks noChangeAspect="1"/>
          </p:cNvGraphicFramePr>
          <p:nvPr/>
        </p:nvGraphicFramePr>
        <p:xfrm>
          <a:off x="1633560" y="1142984"/>
          <a:ext cx="6081712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126" name="CS ChemDraw Drawing" r:id="rId4" imgW="4868828" imgH="1354367" progId="ChemDraw.Document.6.0">
                  <p:embed/>
                </p:oleObj>
              </mc:Choice>
              <mc:Fallback>
                <p:oleObj name="CS ChemDraw Drawing" r:id="rId4" imgW="4868828" imgH="1354367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60" y="1142984"/>
                        <a:ext cx="6081712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08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2857496"/>
            <a:ext cx="5000660" cy="34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72075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Perry, M. C.; Cui, X. H.; Powell, M. T.; </a:t>
            </a:r>
            <a:r>
              <a:rPr lang="en-US" sz="1200" dirty="0" err="1" smtClean="0"/>
              <a:t>Hou</a:t>
            </a:r>
            <a:r>
              <a:rPr lang="en-US" sz="1200" dirty="0" smtClean="0"/>
              <a:t>, D. R.; </a:t>
            </a:r>
            <a:r>
              <a:rPr lang="en-US" sz="1200" dirty="0" err="1" smtClean="0"/>
              <a:t>Reibenspies</a:t>
            </a:r>
            <a:r>
              <a:rPr lang="en-US" sz="1200" dirty="0" smtClean="0"/>
              <a:t>, J. H.; Burgess, K.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125, </a:t>
            </a:r>
            <a:r>
              <a:rPr lang="en-US" sz="1200" dirty="0" smtClean="0"/>
              <a:t>113-123.</a:t>
            </a:r>
          </a:p>
          <a:p>
            <a:endParaRPr lang="en-US" sz="1200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714356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Burgess:Carbene-Oxazoline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Ligands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Hydrogenation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85861" name="Object 5"/>
          <p:cNvGraphicFramePr>
            <a:graphicFrameLocks noChangeAspect="1"/>
          </p:cNvGraphicFramePr>
          <p:nvPr/>
        </p:nvGraphicFramePr>
        <p:xfrm>
          <a:off x="561970" y="1724038"/>
          <a:ext cx="3224212" cy="363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6150" name="CS ChemDraw Drawing" r:id="rId4" imgW="2580015" imgH="2907440" progId="ChemDraw.Document.6.0">
                  <p:embed/>
                </p:oleObj>
              </mc:Choice>
              <mc:Fallback>
                <p:oleObj name="CS ChemDraw Drawing" r:id="rId4" imgW="2580015" imgH="2907440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0" y="1724038"/>
                        <a:ext cx="3224212" cy="363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858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2005" y="1452581"/>
            <a:ext cx="44862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572132" y="1071546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Structure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18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01814"/>
            <a:ext cx="5981982" cy="35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4.6.3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Cycloaddition Reactions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58370" y="649572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de-DE" sz="1200" dirty="0"/>
              <a:t>Kossler, D.; Cramer, N. </a:t>
            </a:r>
            <a:r>
              <a:rPr lang="de-DE" sz="1200" i="1" dirty="0"/>
              <a:t>J. Am. Chem. Soc.</a:t>
            </a:r>
            <a:r>
              <a:rPr lang="de-DE" sz="1200" dirty="0"/>
              <a:t> </a:t>
            </a:r>
            <a:r>
              <a:rPr lang="de-DE" sz="1200" b="1" dirty="0"/>
              <a:t>2015</a:t>
            </a:r>
            <a:r>
              <a:rPr lang="de-DE" sz="1200" dirty="0"/>
              <a:t>, </a:t>
            </a:r>
            <a:r>
              <a:rPr lang="de-DE" sz="1200" i="1" dirty="0"/>
              <a:t>137</a:t>
            </a:r>
            <a:r>
              <a:rPr lang="de-DE" sz="1200" dirty="0"/>
              <a:t>, </a:t>
            </a:r>
            <a:r>
              <a:rPr lang="de-DE" sz="1200" dirty="0" smtClean="0"/>
              <a:t>12478.</a:t>
            </a:r>
            <a:endParaRPr lang="de-DE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7158" y="69269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Cramer: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Ruthenium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-Catalyzed Annulation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Chiral CP ligand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23470"/>
              </p:ext>
            </p:extLst>
          </p:nvPr>
        </p:nvGraphicFramePr>
        <p:xfrm>
          <a:off x="1187624" y="980728"/>
          <a:ext cx="7181484" cy="2125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2038" name="CS ChemDraw Drawing" r:id="rId5" imgW="5745187" imgH="1700449" progId="ChemDraw.Document.6.0">
                  <p:embed/>
                </p:oleObj>
              </mc:Choice>
              <mc:Fallback>
                <p:oleObj name="CS ChemDraw Drawing" r:id="rId5" imgW="5745187" imgH="17004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980728"/>
                        <a:ext cx="7181484" cy="2125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18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099053"/>
            <a:ext cx="5786478" cy="318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4.6.3 Cycloaddition Reactions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35795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851" y="6396359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Wender</a:t>
            </a:r>
            <a:r>
              <a:rPr lang="en-US" sz="1200" dirty="0" smtClean="0"/>
              <a:t>, P. A.; </a:t>
            </a:r>
            <a:r>
              <a:rPr lang="en-US" sz="1200" dirty="0" err="1" smtClean="0"/>
              <a:t>Haustedt</a:t>
            </a:r>
            <a:r>
              <a:rPr lang="en-US" sz="1200" dirty="0" smtClean="0"/>
              <a:t>, L. O.; Lim, J.; Love, J. A.; Williams, T. J.; Yoon, J. Y.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2006, </a:t>
            </a:r>
            <a:r>
              <a:rPr lang="en-US" sz="1200" i="1" dirty="0" smtClean="0"/>
              <a:t>128, </a:t>
            </a:r>
            <a:r>
              <a:rPr lang="en-US" sz="1200" dirty="0" smtClean="0"/>
              <a:t>6302-6303.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992" y="78579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Wender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[5+2]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Intramolecular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Cycloaddition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Vinylcyclopropanes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Alkenes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3335537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Model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1859" name="Object 3"/>
          <p:cNvGraphicFramePr>
            <a:graphicFrameLocks noChangeAspect="1"/>
          </p:cNvGraphicFramePr>
          <p:nvPr/>
        </p:nvGraphicFramePr>
        <p:xfrm>
          <a:off x="1566882" y="1071546"/>
          <a:ext cx="5791200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2148" name="CS ChemDraw Drawing" r:id="rId5" imgW="4634250" imgH="1771826" progId="ChemDraw.Document.6.0">
                  <p:embed/>
                </p:oleObj>
              </mc:Choice>
              <mc:Fallback>
                <p:oleObj name="CS ChemDraw Drawing" r:id="rId5" imgW="4634250" imgH="1771826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6882" y="1071546"/>
                        <a:ext cx="5791200" cy="221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4.6.3 Cycloaddition Reactions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0851" y="635795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Tsuchikama</a:t>
            </a:r>
            <a:r>
              <a:rPr lang="en-US" sz="1200" dirty="0" smtClean="0"/>
              <a:t>, K.; </a:t>
            </a:r>
            <a:r>
              <a:rPr lang="en-US" sz="1200" dirty="0" err="1" smtClean="0"/>
              <a:t>Kuwata</a:t>
            </a:r>
            <a:r>
              <a:rPr lang="en-US" sz="1200" dirty="0" smtClean="0"/>
              <a:t>, Y.; Shibata, T.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2006,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128,</a:t>
            </a:r>
            <a:r>
              <a:rPr lang="en-US" sz="1200" b="1" i="1" dirty="0" smtClean="0"/>
              <a:t> </a:t>
            </a:r>
            <a:r>
              <a:rPr lang="en-US" sz="1200" dirty="0" smtClean="0"/>
              <a:t>13686-13687.  (1) Tanaka, K.; Takeishi, K.; Noguchi, K.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2006, </a:t>
            </a:r>
            <a:r>
              <a:rPr lang="en-US" sz="1200" i="1" dirty="0" smtClean="0"/>
              <a:t>128,</a:t>
            </a:r>
            <a:r>
              <a:rPr lang="en-US" sz="1200" b="1" i="1" dirty="0" smtClean="0"/>
              <a:t> </a:t>
            </a:r>
            <a:r>
              <a:rPr lang="en-US" sz="1200" dirty="0" smtClean="0"/>
              <a:t>4586-4587.</a:t>
            </a:r>
          </a:p>
          <a:p>
            <a:endParaRPr lang="en-US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40992" y="835207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Shibata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[2+2+2]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Cycloaddition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Alkyne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Alkyne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, Alkene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2042883" name="Object 3"/>
          <p:cNvGraphicFramePr>
            <a:graphicFrameLocks noChangeAspect="1"/>
          </p:cNvGraphicFramePr>
          <p:nvPr/>
        </p:nvGraphicFramePr>
        <p:xfrm>
          <a:off x="785786" y="1357298"/>
          <a:ext cx="7348537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3461" name="CS ChemDraw Drawing" r:id="rId4" imgW="5877834" imgH="1701839" progId="ChemDraw.Document.6.0">
                  <p:embed/>
                </p:oleObj>
              </mc:Choice>
              <mc:Fallback>
                <p:oleObj name="CS ChemDraw Drawing" r:id="rId4" imgW="5877834" imgH="1701839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357298"/>
                        <a:ext cx="7348537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7158" y="3500438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Tanaka: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Trimerization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Alkynes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Axially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Chiral Anilides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2042884" name="Object 4"/>
          <p:cNvGraphicFramePr>
            <a:graphicFrameLocks noChangeAspect="1"/>
          </p:cNvGraphicFramePr>
          <p:nvPr/>
        </p:nvGraphicFramePr>
        <p:xfrm>
          <a:off x="762026" y="3929066"/>
          <a:ext cx="752475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3462" name="CS ChemDraw Drawing" r:id="rId6" imgW="6018159" imgH="1741580" progId="ChemDraw.Document.6.0">
                  <p:embed/>
                </p:oleObj>
              </mc:Choice>
              <mc:Fallback>
                <p:oleObj name="CS ChemDraw Drawing" r:id="rId6" imgW="6018159" imgH="1741580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26" y="3929066"/>
                        <a:ext cx="7524750" cy="217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4.6.3 Cycloaddition Reactions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92239" y="6425822"/>
            <a:ext cx="7201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de-DE" sz="1200" dirty="0"/>
              <a:t>Braconi, E.; Götzinger, A. C.; Cramer, N. </a:t>
            </a:r>
            <a:r>
              <a:rPr lang="de-DE" sz="1200" i="1" dirty="0"/>
              <a:t>J. Am. Chem. Soc. </a:t>
            </a:r>
            <a:r>
              <a:rPr lang="de-DE" sz="1200" b="1" dirty="0"/>
              <a:t>2020</a:t>
            </a:r>
            <a:r>
              <a:rPr lang="de-DE" sz="1200" dirty="0"/>
              <a:t>, </a:t>
            </a:r>
            <a:r>
              <a:rPr lang="de-DE" sz="1200" i="1" dirty="0"/>
              <a:t>142</a:t>
            </a:r>
            <a:r>
              <a:rPr lang="de-DE" sz="1200" dirty="0"/>
              <a:t>, </a:t>
            </a:r>
            <a:r>
              <a:rPr lang="de-DE" sz="1200" dirty="0" smtClean="0"/>
              <a:t>19819.</a:t>
            </a:r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40992" y="835207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Cramer: [4+4]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iron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catalysis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672015"/>
              </p:ext>
            </p:extLst>
          </p:nvPr>
        </p:nvGraphicFramePr>
        <p:xfrm>
          <a:off x="611560" y="2132856"/>
          <a:ext cx="2281595" cy="3335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9234" name="CS ChemDraw Drawing" r:id="rId4" imgW="1825276" imgH="2668058" progId="ChemDraw.Document.6.0">
                  <p:embed/>
                </p:oleObj>
              </mc:Choice>
              <mc:Fallback>
                <p:oleObj name="CS ChemDraw Drawing" r:id="rId4" imgW="1825276" imgH="26680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2132856"/>
                        <a:ext cx="2281595" cy="3335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798382"/>
            <a:ext cx="4877976" cy="5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4.6.4 Cross-Coupling Reactions: Heck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07220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14364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(1) Sato, Y.; Nukui, S.; Sodeoka, M.; Shibasaki, M. </a:t>
            </a:r>
            <a:r>
              <a:rPr lang="fi-FI" sz="1200" i="1" dirty="0" smtClean="0"/>
              <a:t>Tetrahedron </a:t>
            </a:r>
            <a:r>
              <a:rPr lang="fi-FI" sz="1200" b="1" dirty="0" smtClean="0"/>
              <a:t>1994,</a:t>
            </a:r>
            <a:r>
              <a:rPr lang="fi-FI" sz="1200" b="1" i="1" dirty="0" smtClean="0"/>
              <a:t> </a:t>
            </a:r>
            <a:r>
              <a:rPr lang="fi-FI" sz="1200" i="1" dirty="0" smtClean="0"/>
              <a:t>50,</a:t>
            </a:r>
            <a:r>
              <a:rPr lang="fi-FI" sz="1200" b="1" i="1" dirty="0" smtClean="0"/>
              <a:t> </a:t>
            </a:r>
            <a:r>
              <a:rPr lang="fi-FI" sz="1200" dirty="0" smtClean="0"/>
              <a:t>371-382.</a:t>
            </a:r>
            <a:r>
              <a:rPr lang="fi-FI" sz="1200" b="1" i="1" dirty="0" smtClean="0"/>
              <a:t> </a:t>
            </a:r>
            <a:r>
              <a:rPr lang="en-US" sz="1200" dirty="0" smtClean="0"/>
              <a:t>(2) Ashimori, A.; </a:t>
            </a:r>
            <a:r>
              <a:rPr lang="en-US" sz="1200" dirty="0" err="1" smtClean="0"/>
              <a:t>Bachand</a:t>
            </a:r>
            <a:r>
              <a:rPr lang="en-US" sz="1200" dirty="0" smtClean="0"/>
              <a:t>, B.; </a:t>
            </a:r>
            <a:r>
              <a:rPr lang="en-US" sz="1200" dirty="0" err="1" smtClean="0"/>
              <a:t>Calter</a:t>
            </a:r>
            <a:r>
              <a:rPr lang="en-US" sz="1200" dirty="0" smtClean="0"/>
              <a:t>, M. A.; </a:t>
            </a:r>
            <a:r>
              <a:rPr lang="en-US" sz="1200" dirty="0" err="1" smtClean="0"/>
              <a:t>Govek</a:t>
            </a:r>
            <a:r>
              <a:rPr lang="en-US" sz="1200" dirty="0" smtClean="0"/>
              <a:t>, S. P.; </a:t>
            </a:r>
            <a:r>
              <a:rPr lang="en-US" sz="1200" dirty="0" err="1" smtClean="0"/>
              <a:t>Overman</a:t>
            </a:r>
            <a:r>
              <a:rPr lang="en-US" sz="1200" dirty="0" smtClean="0"/>
              <a:t>, L. E.; </a:t>
            </a:r>
            <a:r>
              <a:rPr lang="en-US" sz="1200" dirty="0" err="1" smtClean="0"/>
              <a:t>Poon</a:t>
            </a:r>
            <a:r>
              <a:rPr lang="en-US" sz="1200" dirty="0" smtClean="0"/>
              <a:t>, D.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120,</a:t>
            </a:r>
            <a:r>
              <a:rPr lang="en-US" sz="1200" b="1" i="1" dirty="0" smtClean="0"/>
              <a:t> </a:t>
            </a:r>
            <a:r>
              <a:rPr lang="en-US" sz="1200" dirty="0" smtClean="0"/>
              <a:t>6488-6499.</a:t>
            </a:r>
            <a:r>
              <a:rPr lang="en-US" sz="1200" b="1" i="1" dirty="0" smtClean="0"/>
              <a:t> </a:t>
            </a:r>
            <a:r>
              <a:rPr lang="en-US" sz="1200" dirty="0" smtClean="0"/>
              <a:t>(3) Ashimori, A.; </a:t>
            </a:r>
            <a:r>
              <a:rPr lang="en-US" sz="1200" dirty="0" err="1" smtClean="0"/>
              <a:t>Bachand</a:t>
            </a:r>
            <a:r>
              <a:rPr lang="en-US" sz="1200" dirty="0" smtClean="0"/>
              <a:t>, B.; </a:t>
            </a:r>
            <a:r>
              <a:rPr lang="en-US" sz="1200" dirty="0" err="1" smtClean="0"/>
              <a:t>Overman</a:t>
            </a:r>
            <a:r>
              <a:rPr lang="en-US" sz="1200" dirty="0" smtClean="0"/>
              <a:t>, L. E.; </a:t>
            </a:r>
            <a:r>
              <a:rPr lang="en-US" sz="1200" dirty="0" err="1" smtClean="0"/>
              <a:t>Poon</a:t>
            </a:r>
            <a:r>
              <a:rPr lang="en-US" sz="1200" dirty="0" smtClean="0"/>
              <a:t>, D.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1998, </a:t>
            </a:r>
            <a:r>
              <a:rPr lang="en-US" sz="1200" i="1" dirty="0" smtClean="0"/>
              <a:t>120,</a:t>
            </a:r>
            <a:r>
              <a:rPr lang="en-US" sz="1200" b="1" i="1" dirty="0" smtClean="0"/>
              <a:t> </a:t>
            </a:r>
            <a:r>
              <a:rPr lang="en-US" sz="1200" dirty="0" smtClean="0"/>
              <a:t>6477-6487.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992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Shibasaki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The First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Heck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Reaction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0992" y="3049785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Overman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Heck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Oxindoles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2043907" name="Object 3"/>
          <p:cNvGraphicFramePr>
            <a:graphicFrameLocks noChangeAspect="1"/>
          </p:cNvGraphicFramePr>
          <p:nvPr/>
        </p:nvGraphicFramePr>
        <p:xfrm>
          <a:off x="1595455" y="1009648"/>
          <a:ext cx="5476875" cy="206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85" name="CS ChemDraw Drawing" r:id="rId4" imgW="4381031" imgH="1650140" progId="ChemDraw.Document.6.0">
                  <p:embed/>
                </p:oleObj>
              </mc:Choice>
              <mc:Fallback>
                <p:oleObj name="CS ChemDraw Drawing" r:id="rId4" imgW="4381031" imgH="1650140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55" y="1009648"/>
                        <a:ext cx="5476875" cy="206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3908" name="Object 4"/>
          <p:cNvGraphicFramePr>
            <a:graphicFrameLocks noChangeAspect="1"/>
          </p:cNvGraphicFramePr>
          <p:nvPr/>
        </p:nvGraphicFramePr>
        <p:xfrm>
          <a:off x="1785918" y="3405206"/>
          <a:ext cx="6157912" cy="259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4486" name="CS ChemDraw Drawing" r:id="rId6" imgW="4925099" imgH="2075336" progId="ChemDraw.Document.6.0">
                  <p:embed/>
                </p:oleObj>
              </mc:Choice>
              <mc:Fallback>
                <p:oleObj name="CS ChemDraw Drawing" r:id="rId6" imgW="4925099" imgH="207533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3405206"/>
                        <a:ext cx="6157912" cy="259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4.6.4 Cross-Coupling Reactions: Heck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2865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96359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Ashimori, A.; </a:t>
            </a:r>
            <a:r>
              <a:rPr lang="en-US" sz="1200" dirty="0" err="1" smtClean="0"/>
              <a:t>Bachand</a:t>
            </a:r>
            <a:r>
              <a:rPr lang="en-US" sz="1200" dirty="0" smtClean="0"/>
              <a:t>, B.; </a:t>
            </a:r>
            <a:r>
              <a:rPr lang="en-US" sz="1200" dirty="0" err="1" smtClean="0"/>
              <a:t>Calter</a:t>
            </a:r>
            <a:r>
              <a:rPr lang="en-US" sz="1200" dirty="0" smtClean="0"/>
              <a:t>, M. A.; </a:t>
            </a:r>
            <a:r>
              <a:rPr lang="en-US" sz="1200" dirty="0" err="1" smtClean="0"/>
              <a:t>Govek</a:t>
            </a:r>
            <a:r>
              <a:rPr lang="en-US" sz="1200" dirty="0" smtClean="0"/>
              <a:t>, S. P.; </a:t>
            </a:r>
            <a:r>
              <a:rPr lang="en-US" sz="1200" dirty="0" err="1" smtClean="0"/>
              <a:t>Overman</a:t>
            </a:r>
            <a:r>
              <a:rPr lang="en-US" sz="1200" dirty="0" smtClean="0"/>
              <a:t>, L. E.; </a:t>
            </a:r>
            <a:r>
              <a:rPr lang="en-US" sz="1200" dirty="0" err="1" smtClean="0"/>
              <a:t>Poon</a:t>
            </a:r>
            <a:r>
              <a:rPr lang="en-US" sz="1200" dirty="0" smtClean="0"/>
              <a:t>, D. J.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1998,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120,</a:t>
            </a:r>
            <a:r>
              <a:rPr lang="en-US" sz="1200" b="1" i="1" dirty="0" smtClean="0"/>
              <a:t> </a:t>
            </a:r>
            <a:r>
              <a:rPr lang="en-US" sz="1200" dirty="0" smtClean="0"/>
              <a:t>6488-6499.</a:t>
            </a:r>
            <a:r>
              <a:rPr lang="en-US" sz="1200" b="1" i="1" dirty="0" smtClean="0"/>
              <a:t> </a:t>
            </a:r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40992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Two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Possible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Heck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Cyclization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044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2088" y="1000108"/>
            <a:ext cx="62198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4.6.4 Cross-Coupling Reactions: Heck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8210" y="6311061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/>
              <a:t>Werner, E. W.; Mei, T. S.; </a:t>
            </a:r>
            <a:r>
              <a:rPr lang="en-US" sz="1200" dirty="0" err="1"/>
              <a:t>Burckle</a:t>
            </a:r>
            <a:r>
              <a:rPr lang="en-US" sz="1200" dirty="0"/>
              <a:t>, A. J.; Sigman, M. S. </a:t>
            </a:r>
            <a:r>
              <a:rPr lang="en-US" sz="1200" i="1" dirty="0"/>
              <a:t>Science</a:t>
            </a:r>
            <a:r>
              <a:rPr lang="en-US" sz="1200" dirty="0"/>
              <a:t> </a:t>
            </a:r>
            <a:r>
              <a:rPr lang="en-US" sz="1200" b="1" dirty="0"/>
              <a:t>2012</a:t>
            </a:r>
            <a:r>
              <a:rPr lang="en-US" sz="1200" dirty="0"/>
              <a:t>, </a:t>
            </a:r>
            <a:r>
              <a:rPr lang="en-US" sz="1200" i="1" dirty="0"/>
              <a:t>338</a:t>
            </a:r>
            <a:r>
              <a:rPr lang="en-US" sz="1200" dirty="0"/>
              <a:t>, </a:t>
            </a:r>
            <a:r>
              <a:rPr lang="en-US" sz="1200" dirty="0" smtClean="0"/>
              <a:t>1455. (2) </a:t>
            </a:r>
            <a:r>
              <a:rPr lang="en-US" sz="1200" dirty="0"/>
              <a:t>Mei, T. S.; Patel, H. H.; Sigman, M. S. </a:t>
            </a:r>
            <a:r>
              <a:rPr lang="en-US" sz="1200" i="1" dirty="0"/>
              <a:t>Nature</a:t>
            </a:r>
            <a:r>
              <a:rPr lang="en-US" sz="1200" dirty="0"/>
              <a:t> </a:t>
            </a:r>
            <a:r>
              <a:rPr lang="en-US" sz="1200" b="1" dirty="0"/>
              <a:t>2014</a:t>
            </a:r>
            <a:r>
              <a:rPr lang="en-US" sz="1200" dirty="0"/>
              <a:t>, </a:t>
            </a:r>
            <a:r>
              <a:rPr lang="en-US" sz="1200" i="1" dirty="0"/>
              <a:t>508</a:t>
            </a:r>
            <a:r>
              <a:rPr lang="en-US" sz="1200" dirty="0"/>
              <a:t>, </a:t>
            </a:r>
            <a:r>
              <a:rPr lang="en-US" sz="1200" dirty="0" smtClean="0"/>
              <a:t>340.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40992" y="836712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Sigman: Enantioselective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Heck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arylation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981292"/>
              </p:ext>
            </p:extLst>
          </p:nvPr>
        </p:nvGraphicFramePr>
        <p:xfrm>
          <a:off x="1019973" y="1588340"/>
          <a:ext cx="6889740" cy="126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6491" name="CS ChemDraw Drawing" r:id="rId4" imgW="5511792" imgH="1011677" progId="ChemDraw.Document.6.0">
                  <p:embed/>
                </p:oleObj>
              </mc:Choice>
              <mc:Fallback>
                <p:oleObj name="CS ChemDraw Drawing" r:id="rId4" imgW="5511792" imgH="10116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9973" y="1588340"/>
                        <a:ext cx="6889740" cy="1264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762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3" y="3284984"/>
            <a:ext cx="798278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5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80528" y="44450"/>
            <a:ext cx="9326270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4.6.4 Cross-Coupling Reactions: Dyotropic Rearrangements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87660" y="6320353"/>
            <a:ext cx="5189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(1) Cao, J.; Wu, H.; Wang, Q.; Zhu, J. </a:t>
            </a:r>
            <a:r>
              <a:rPr lang="en-US" sz="1200" i="1" dirty="0" smtClean="0"/>
              <a:t>Nat. Chem. </a:t>
            </a:r>
            <a:r>
              <a:rPr lang="en-US" sz="1200" b="1" dirty="0" smtClean="0"/>
              <a:t>2021</a:t>
            </a:r>
            <a:r>
              <a:rPr lang="en-US" sz="1200" dirty="0"/>
              <a:t>, </a:t>
            </a:r>
            <a:r>
              <a:rPr lang="en-US" sz="1200" i="1" dirty="0"/>
              <a:t>13</a:t>
            </a:r>
            <a:r>
              <a:rPr lang="en-US" sz="1200" dirty="0"/>
              <a:t>, 671-676.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84398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Zhu: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dyotropic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rearrangement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carbon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palladium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034816"/>
              </p:ext>
            </p:extLst>
          </p:nvPr>
        </p:nvGraphicFramePr>
        <p:xfrm>
          <a:off x="107504" y="1730199"/>
          <a:ext cx="3135305" cy="3792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3315" name="CS ChemDraw Drawing" r:id="rId4" imgW="2508244" imgH="3034053" progId="ChemDraw.Document.6.0">
                  <p:embed/>
                </p:oleObj>
              </mc:Choice>
              <mc:Fallback>
                <p:oleObj name="CS ChemDraw Drawing" r:id="rId4" imgW="2508244" imgH="30340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1730199"/>
                        <a:ext cx="3135305" cy="3792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2444" y="1910719"/>
            <a:ext cx="5853341" cy="353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4.6.4 Cross-Coupling Reactions: Negishi and Suzuki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2226" y="6324921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Fischer, C.; Fu, G. C.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2005,</a:t>
            </a:r>
            <a:r>
              <a:rPr lang="de-DE" sz="1200" b="1" i="1" dirty="0" smtClean="0"/>
              <a:t> </a:t>
            </a:r>
            <a:r>
              <a:rPr lang="de-DE" sz="1200" i="1" dirty="0" smtClean="0"/>
              <a:t>127,</a:t>
            </a:r>
            <a:r>
              <a:rPr lang="de-DE" sz="1200" b="1" i="1" dirty="0" smtClean="0"/>
              <a:t> </a:t>
            </a:r>
            <a:r>
              <a:rPr lang="de-DE" sz="1200" dirty="0" smtClean="0"/>
              <a:t>4594-4595.  (2) </a:t>
            </a:r>
            <a:r>
              <a:rPr lang="de-DE" sz="1200" dirty="0"/>
              <a:t>Saito, B.; Fu, G. C. </a:t>
            </a:r>
            <a:r>
              <a:rPr lang="de-DE" sz="1200" i="1" dirty="0"/>
              <a:t>J. Am. Chem. Soc. </a:t>
            </a:r>
            <a:r>
              <a:rPr lang="de-DE" sz="1200" b="1" dirty="0"/>
              <a:t>2008</a:t>
            </a:r>
            <a:r>
              <a:rPr lang="de-DE" sz="1200" dirty="0"/>
              <a:t>, </a:t>
            </a:r>
            <a:r>
              <a:rPr lang="de-DE" sz="1200" i="1" dirty="0"/>
              <a:t>130</a:t>
            </a:r>
            <a:r>
              <a:rPr lang="de-DE" sz="1200" dirty="0"/>
              <a:t>, 6694. </a:t>
            </a:r>
            <a:endParaRPr lang="de-DE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00904" y="836712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Fu: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Negishi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Coupling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Bromo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Amides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20480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819595"/>
              </p:ext>
            </p:extLst>
          </p:nvPr>
        </p:nvGraphicFramePr>
        <p:xfrm>
          <a:off x="1014438" y="1556792"/>
          <a:ext cx="72009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86" name="CS ChemDraw Drawing" r:id="rId4" imgW="5763182" imgH="1333266" progId="ChemDraw.Document.6.0">
                  <p:embed/>
                </p:oleObj>
              </mc:Choice>
              <mc:Fallback>
                <p:oleObj name="CS ChemDraw Drawing" r:id="rId4" imgW="5763182" imgH="1333266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38" y="1556792"/>
                        <a:ext cx="72009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9512" y="3573016"/>
            <a:ext cx="833153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Fu: </a:t>
            </a:r>
            <a:r>
              <a:rPr lang="fr-CH" sz="1400" b="1" dirty="0" err="1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>
                <a:latin typeface="Arial" pitchFamily="34" charset="0"/>
                <a:cs typeface="Arial" pitchFamily="34" charset="0"/>
              </a:rPr>
              <a:t> Suzuki </a:t>
            </a:r>
            <a:r>
              <a:rPr lang="fr-CH" sz="1400" b="1" dirty="0" err="1">
                <a:latin typeface="Arial" pitchFamily="34" charset="0"/>
                <a:cs typeface="Arial" pitchFamily="34" charset="0"/>
              </a:rPr>
              <a:t>Coupling</a:t>
            </a:r>
            <a:r>
              <a:rPr lang="fr-CH" sz="1400" b="1" dirty="0">
                <a:latin typeface="Arial" pitchFamily="34" charset="0"/>
                <a:cs typeface="Arial" pitchFamily="34" charset="0"/>
              </a:rPr>
              <a:t> of </a:t>
            </a:r>
            <a:r>
              <a:rPr lang="fr-CH" sz="1400" b="1" dirty="0" err="1">
                <a:latin typeface="Arial" pitchFamily="34" charset="0"/>
                <a:cs typeface="Arial" pitchFamily="34" charset="0"/>
              </a:rPr>
              <a:t>Homobenzylic</a:t>
            </a:r>
            <a:r>
              <a:rPr lang="fr-CH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Bromides</a:t>
            </a:r>
            <a:r>
              <a:rPr lang="fr-CH" sz="1400" b="1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032939"/>
              </p:ext>
            </p:extLst>
          </p:nvPr>
        </p:nvGraphicFramePr>
        <p:xfrm>
          <a:off x="741437" y="4229447"/>
          <a:ext cx="7646987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87" name="CS ChemDraw Drawing" r:id="rId6" imgW="6112412" imgH="1317791" progId="ChemDraw.Document.6.0">
                  <p:embed/>
                </p:oleObj>
              </mc:Choice>
              <mc:Fallback>
                <p:oleObj name="CS ChemDraw Drawing" r:id="rId6" imgW="6112412" imgH="1317791" progId="ChemDraw.Document.6.0">
                  <p:embed/>
                  <p:pic>
                    <p:nvPicPr>
                      <p:cNvPr id="3605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437" y="4229447"/>
                        <a:ext cx="7646987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4.6.4 Cross-Coupling Reactions: Reductive and C-N 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51520" y="60932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0218" y="623731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(1) </a:t>
            </a:r>
            <a:r>
              <a:rPr lang="en-US" sz="1200" dirty="0" err="1" smtClean="0">
                <a:latin typeface="+mj-lt"/>
              </a:rPr>
              <a:t>Cherney</a:t>
            </a:r>
            <a:r>
              <a:rPr lang="en-US" sz="1200" dirty="0" smtClean="0">
                <a:latin typeface="+mj-lt"/>
              </a:rPr>
              <a:t>, A. H.; </a:t>
            </a:r>
            <a:r>
              <a:rPr lang="en-US" sz="1200" dirty="0" err="1" smtClean="0">
                <a:latin typeface="+mj-lt"/>
              </a:rPr>
              <a:t>Reisman</a:t>
            </a:r>
            <a:r>
              <a:rPr lang="en-US" sz="1200" dirty="0" smtClean="0">
                <a:latin typeface="+mj-lt"/>
              </a:rPr>
              <a:t>, S. E. </a:t>
            </a:r>
            <a:r>
              <a:rPr lang="en-US" sz="1200" i="1" dirty="0" smtClean="0">
                <a:latin typeface="+mj-lt"/>
              </a:rPr>
              <a:t>J. Am. Chem. Soc.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b="1" dirty="0" smtClean="0">
                <a:latin typeface="+mj-lt"/>
              </a:rPr>
              <a:t>2014</a:t>
            </a:r>
            <a:r>
              <a:rPr lang="en-US" sz="1200" dirty="0" smtClean="0">
                <a:latin typeface="+mj-lt"/>
              </a:rPr>
              <a:t>, </a:t>
            </a:r>
            <a:r>
              <a:rPr lang="en-US" sz="1200" i="1" dirty="0" smtClean="0">
                <a:latin typeface="+mj-lt"/>
              </a:rPr>
              <a:t>136</a:t>
            </a:r>
            <a:r>
              <a:rPr lang="en-US" sz="1200" dirty="0" smtClean="0">
                <a:latin typeface="+mj-lt"/>
              </a:rPr>
              <a:t>, 14365. (2) </a:t>
            </a:r>
            <a:r>
              <a:rPr lang="en-US" sz="1200" dirty="0" err="1">
                <a:latin typeface="+mj-lt"/>
              </a:rPr>
              <a:t>Kainz</a:t>
            </a:r>
            <a:r>
              <a:rPr lang="en-US" sz="1200" dirty="0">
                <a:latin typeface="+mj-lt"/>
              </a:rPr>
              <a:t>, Q. M.; </a:t>
            </a:r>
            <a:r>
              <a:rPr lang="en-US" sz="1200" dirty="0" err="1">
                <a:latin typeface="+mj-lt"/>
              </a:rPr>
              <a:t>Matier</a:t>
            </a:r>
            <a:r>
              <a:rPr lang="en-US" sz="1200" dirty="0">
                <a:latin typeface="+mj-lt"/>
              </a:rPr>
              <a:t>, C. D.; </a:t>
            </a:r>
            <a:r>
              <a:rPr lang="en-US" sz="1200" dirty="0" err="1">
                <a:latin typeface="+mj-lt"/>
              </a:rPr>
              <a:t>Bartoszewicz</a:t>
            </a:r>
            <a:r>
              <a:rPr lang="en-US" sz="1200" dirty="0">
                <a:latin typeface="+mj-lt"/>
              </a:rPr>
              <a:t>, A.; </a:t>
            </a:r>
            <a:r>
              <a:rPr lang="en-US" sz="1200" dirty="0" err="1">
                <a:latin typeface="+mj-lt"/>
              </a:rPr>
              <a:t>Zultanski</a:t>
            </a:r>
            <a:r>
              <a:rPr lang="en-US" sz="1200" dirty="0">
                <a:latin typeface="+mj-lt"/>
              </a:rPr>
              <a:t>, S. L.; Peters, J. C.; Fu, G. C. </a:t>
            </a:r>
            <a:r>
              <a:rPr lang="en-US" sz="1200" i="1" dirty="0">
                <a:latin typeface="+mj-lt"/>
              </a:rPr>
              <a:t>Science </a:t>
            </a:r>
            <a:r>
              <a:rPr lang="en-US" sz="1200" b="1" dirty="0">
                <a:latin typeface="+mj-lt"/>
              </a:rPr>
              <a:t>2016</a:t>
            </a:r>
            <a:r>
              <a:rPr lang="en-US" sz="1200" dirty="0">
                <a:latin typeface="+mj-lt"/>
              </a:rPr>
              <a:t>, </a:t>
            </a:r>
            <a:r>
              <a:rPr lang="en-US" sz="1200" i="1" dirty="0">
                <a:latin typeface="+mj-lt"/>
              </a:rPr>
              <a:t>351</a:t>
            </a:r>
            <a:r>
              <a:rPr lang="en-US" sz="1200" dirty="0">
                <a:latin typeface="+mj-lt"/>
              </a:rPr>
              <a:t>, 681-684</a:t>
            </a:r>
            <a:r>
              <a:rPr lang="en-US" sz="1200" dirty="0" smtClean="0">
                <a:latin typeface="+mj-lt"/>
              </a:rPr>
              <a:t>.</a:t>
            </a:r>
            <a:endParaRPr lang="en-US" sz="1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82752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Reisman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Reductive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Cross-Coupling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713864"/>
              </p:ext>
            </p:extLst>
          </p:nvPr>
        </p:nvGraphicFramePr>
        <p:xfrm>
          <a:off x="863876" y="1176393"/>
          <a:ext cx="7266914" cy="1820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094" name="CS ChemDraw Drawing" r:id="rId4" imgW="5813531" imgH="1456447" progId="ChemDraw.Document.6.0">
                  <p:embed/>
                </p:oleObj>
              </mc:Choice>
              <mc:Fallback>
                <p:oleObj name="CS ChemDraw Drawing" r:id="rId4" imgW="5813531" imgH="14564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3876" y="1176393"/>
                        <a:ext cx="7266914" cy="1820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7504" y="326523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Fu/Peters: C-N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Coupling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Combining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Nickel and Photoredox Catalysis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417439"/>
              </p:ext>
            </p:extLst>
          </p:nvPr>
        </p:nvGraphicFramePr>
        <p:xfrm>
          <a:off x="834617" y="3789040"/>
          <a:ext cx="7283928" cy="204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095" name="CS ChemDraw Drawing" r:id="rId6" imgW="5827142" imgH="1637947" progId="ChemDraw.Document.6.0">
                  <p:embed/>
                </p:oleObj>
              </mc:Choice>
              <mc:Fallback>
                <p:oleObj name="CS ChemDraw Drawing" r:id="rId6" imgW="5827142" imgH="16379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4617" y="3789040"/>
                        <a:ext cx="7283928" cy="2047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68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" y="1000108"/>
            <a:ext cx="46482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868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714752"/>
            <a:ext cx="4562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Hydrogenation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43513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Perry, M. C.; Cui, X. H.; Powell, M. T.; </a:t>
            </a:r>
            <a:r>
              <a:rPr lang="en-US" sz="1200" dirty="0" err="1" smtClean="0"/>
              <a:t>Hou</a:t>
            </a:r>
            <a:r>
              <a:rPr lang="en-US" sz="1200" dirty="0" smtClean="0"/>
              <a:t>, D. R.; </a:t>
            </a:r>
            <a:r>
              <a:rPr lang="en-US" sz="1200" dirty="0" err="1" smtClean="0"/>
              <a:t>Reibenspies</a:t>
            </a:r>
            <a:r>
              <a:rPr lang="en-US" sz="1200" dirty="0" smtClean="0"/>
              <a:t>, J. H.; Burgess, K.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2003,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125, </a:t>
            </a:r>
            <a:r>
              <a:rPr lang="en-US" sz="1200" dirty="0" smtClean="0"/>
              <a:t>113-123.</a:t>
            </a:r>
          </a:p>
          <a:p>
            <a:endParaRPr lang="en-US" sz="1200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312562" y="696104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Influence of Pressure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6446" y="1120959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Insights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868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500174"/>
            <a:ext cx="4191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73750" y="44450"/>
            <a:ext cx="9182254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4.6.4 Cross-Coupling Reactions: Decarboxylative/Photoredox 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51520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51520" y="6351711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" panose="020B0502040204020203" pitchFamily="34" charset="0"/>
              </a:rPr>
              <a:t>(1) </a:t>
            </a:r>
            <a:r>
              <a:rPr lang="en-US" sz="1200" dirty="0" err="1" smtClean="0">
                <a:latin typeface="Segoe UI" panose="020B0502040204020203" pitchFamily="34" charset="0"/>
              </a:rPr>
              <a:t>Zuo</a:t>
            </a:r>
            <a:r>
              <a:rPr lang="en-US" sz="1200" dirty="0" smtClean="0">
                <a:latin typeface="Segoe UI" panose="020B0502040204020203" pitchFamily="34" charset="0"/>
              </a:rPr>
              <a:t>, Z.; </a:t>
            </a:r>
            <a:r>
              <a:rPr lang="en-US" sz="1200" dirty="0" err="1" smtClean="0">
                <a:latin typeface="Segoe UI" panose="020B0502040204020203" pitchFamily="34" charset="0"/>
              </a:rPr>
              <a:t>Ahneman</a:t>
            </a:r>
            <a:r>
              <a:rPr lang="en-US" sz="1200" dirty="0" smtClean="0">
                <a:latin typeface="Segoe UI" panose="020B0502040204020203" pitchFamily="34" charset="0"/>
              </a:rPr>
              <a:t>, D. T.; Chu, L.; </a:t>
            </a:r>
            <a:r>
              <a:rPr lang="en-US" sz="1200" dirty="0" err="1" smtClean="0">
                <a:latin typeface="Segoe UI" panose="020B0502040204020203" pitchFamily="34" charset="0"/>
              </a:rPr>
              <a:t>Terrett</a:t>
            </a:r>
            <a:r>
              <a:rPr lang="en-US" sz="1200" dirty="0" smtClean="0">
                <a:latin typeface="Segoe UI" panose="020B0502040204020203" pitchFamily="34" charset="0"/>
              </a:rPr>
              <a:t>, J. A.; Doyle, A. G.; MacMillan, D. W. C. </a:t>
            </a:r>
            <a:r>
              <a:rPr lang="en-US" sz="1200" i="1" dirty="0" smtClean="0">
                <a:latin typeface="Segoe UI" panose="020B0502040204020203" pitchFamily="34" charset="0"/>
              </a:rPr>
              <a:t>Science </a:t>
            </a:r>
            <a:r>
              <a:rPr lang="en-US" sz="1200" b="1" dirty="0" smtClean="0">
                <a:latin typeface="Segoe UI" panose="020B0502040204020203" pitchFamily="34" charset="0"/>
              </a:rPr>
              <a:t>2014,</a:t>
            </a:r>
            <a:r>
              <a:rPr lang="en-US" sz="1200" dirty="0" smtClean="0">
                <a:latin typeface="Segoe UI" panose="020B0502040204020203" pitchFamily="34" charset="0"/>
              </a:rPr>
              <a:t> </a:t>
            </a:r>
            <a:r>
              <a:rPr lang="en-US" sz="1200" i="1" dirty="0" smtClean="0">
                <a:latin typeface="Segoe UI" panose="020B0502040204020203" pitchFamily="34" charset="0"/>
              </a:rPr>
              <a:t>345</a:t>
            </a:r>
            <a:r>
              <a:rPr lang="en-US" sz="1200" dirty="0">
                <a:latin typeface="Segoe UI" panose="020B0502040204020203" pitchFamily="34" charset="0"/>
              </a:rPr>
              <a:t>, 437-440. (2) </a:t>
            </a:r>
            <a:r>
              <a:rPr lang="en-US" sz="1200" dirty="0" err="1">
                <a:latin typeface="Segoe UI" panose="020B0502040204020203" pitchFamily="34" charset="0"/>
              </a:rPr>
              <a:t>Zuo</a:t>
            </a:r>
            <a:r>
              <a:rPr lang="en-US" sz="1200" dirty="0">
                <a:latin typeface="Segoe UI" panose="020B0502040204020203" pitchFamily="34" charset="0"/>
              </a:rPr>
              <a:t>, Z. W.; Gong, H.; Li, W.; Choi, J.; Fu, G. C.; MacMillan, D. W. C. </a:t>
            </a:r>
            <a:r>
              <a:rPr lang="en-US" sz="1200" i="1" dirty="0">
                <a:latin typeface="Segoe UI" panose="020B0502040204020203" pitchFamily="34" charset="0"/>
              </a:rPr>
              <a:t>J. Am. Chem. Soc. </a:t>
            </a:r>
            <a:r>
              <a:rPr lang="en-US" sz="1200" b="1" dirty="0">
                <a:latin typeface="Segoe UI" panose="020B0502040204020203" pitchFamily="34" charset="0"/>
              </a:rPr>
              <a:t>2016,</a:t>
            </a:r>
            <a:r>
              <a:rPr lang="en-US" sz="1200" dirty="0">
                <a:latin typeface="Segoe UI" panose="020B0502040204020203" pitchFamily="34" charset="0"/>
              </a:rPr>
              <a:t> </a:t>
            </a:r>
            <a:r>
              <a:rPr lang="en-US" sz="1200" i="1" dirty="0">
                <a:latin typeface="Segoe UI" panose="020B0502040204020203" pitchFamily="34" charset="0"/>
              </a:rPr>
              <a:t>138</a:t>
            </a:r>
            <a:r>
              <a:rPr lang="en-US" sz="1200" dirty="0">
                <a:latin typeface="Segoe UI" panose="020B0502040204020203" pitchFamily="34" charset="0"/>
              </a:rPr>
              <a:t>, 1832-1835</a:t>
            </a:r>
            <a:r>
              <a:rPr lang="en-US" sz="1200" dirty="0" smtClean="0">
                <a:latin typeface="Segoe UI" panose="020B0502040204020203" pitchFamily="34" charset="0"/>
              </a:rPr>
              <a:t>.</a:t>
            </a:r>
            <a:endParaRPr lang="en-US" sz="1200" dirty="0">
              <a:latin typeface="Segoe UI" panose="020B0502040204020203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1557221"/>
            <a:ext cx="6192688" cy="432005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619034"/>
              </p:ext>
            </p:extLst>
          </p:nvPr>
        </p:nvGraphicFramePr>
        <p:xfrm>
          <a:off x="35496" y="985773"/>
          <a:ext cx="3129485" cy="5251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299" name="CS ChemDraw Drawing" r:id="rId5" imgW="2503588" imgH="4201231" progId="ChemDraw.Document.6.0">
                  <p:embed/>
                </p:oleObj>
              </mc:Choice>
              <mc:Fallback>
                <p:oleObj name="CS ChemDraw Drawing" r:id="rId5" imgW="2503588" imgH="420123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96" y="985773"/>
                        <a:ext cx="3129485" cy="5251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69269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MacMillan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Combining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Decarboxylative Photoredox and Nickel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Catalysis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4.6.4 Cross-Coupling Reactions: Arylation of Ketones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24921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Hamada, T.; Chieffi, A.; Ahman, J.; Buchwald, S. L.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2002</a:t>
            </a:r>
            <a:r>
              <a:rPr lang="de-DE" sz="1200" dirty="0" smtClean="0"/>
              <a:t>, </a:t>
            </a:r>
            <a:r>
              <a:rPr lang="de-DE" sz="1200" i="1" dirty="0" smtClean="0"/>
              <a:t>124</a:t>
            </a:r>
            <a:r>
              <a:rPr lang="de-DE" sz="1200" dirty="0" smtClean="0"/>
              <a:t>, 1261-1268. (2) Xie, X. A.; Chen, Y.; Ma, D. W. </a:t>
            </a:r>
            <a:r>
              <a:rPr lang="de-DE" sz="1200" i="1" dirty="0" smtClean="0"/>
              <a:t>J. Am. Chem. Soc. </a:t>
            </a:r>
            <a:r>
              <a:rPr lang="de-DE" sz="1200" b="1" dirty="0" smtClean="0"/>
              <a:t>2006</a:t>
            </a:r>
            <a:r>
              <a:rPr lang="de-DE" sz="1200" dirty="0" smtClean="0"/>
              <a:t>, </a:t>
            </a:r>
            <a:r>
              <a:rPr lang="de-DE" sz="1200" i="1" dirty="0" smtClean="0"/>
              <a:t>128,</a:t>
            </a:r>
            <a:r>
              <a:rPr lang="de-DE" sz="1200" dirty="0" smtClean="0"/>
              <a:t> 16050-16051.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992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Buchwald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smtClean="0">
                <a:latin typeface="Symbol" pitchFamily="18" charset="2"/>
                <a:cs typeface="Arial" pitchFamily="34" charset="0"/>
              </a:rPr>
              <a:t>a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-Arylation of Ketones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2046979" name="Object 3"/>
          <p:cNvGraphicFramePr>
            <a:graphicFrameLocks noChangeAspect="1"/>
          </p:cNvGraphicFramePr>
          <p:nvPr/>
        </p:nvGraphicFramePr>
        <p:xfrm>
          <a:off x="1000100" y="1263648"/>
          <a:ext cx="7410450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140" name="CS ChemDraw Drawing" r:id="rId4" imgW="5927774" imgH="1560459" progId="ChemDraw.Document.6.0">
                  <p:embed/>
                </p:oleObj>
              </mc:Choice>
              <mc:Fallback>
                <p:oleObj name="CS ChemDraw Drawing" r:id="rId4" imgW="5927774" imgH="1560459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1263648"/>
                        <a:ext cx="7410450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5720" y="3500438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Ma: Cu-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Arylation of </a:t>
            </a:r>
            <a:r>
              <a:rPr lang="fr-CH" sz="1400" b="1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-Ketoesters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2046980" name="Object 4"/>
          <p:cNvGraphicFramePr>
            <a:graphicFrameLocks noChangeAspect="1"/>
          </p:cNvGraphicFramePr>
          <p:nvPr/>
        </p:nvGraphicFramePr>
        <p:xfrm>
          <a:off x="469926" y="4008455"/>
          <a:ext cx="7745412" cy="184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7141" name="CS ChemDraw Drawing" r:id="rId6" imgW="6194708" imgH="1479218" progId="ChemDraw.Document.6.0">
                  <p:embed/>
                </p:oleObj>
              </mc:Choice>
              <mc:Fallback>
                <p:oleObj name="CS ChemDraw Drawing" r:id="rId6" imgW="6194708" imgH="1479218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26" y="4008455"/>
                        <a:ext cx="7745412" cy="184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4.6.4 Cross-Coupling Reactions: Arylation of Carbonyls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0932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2226" y="6239053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Kundig</a:t>
            </a:r>
            <a:r>
              <a:rPr lang="en-US" sz="1200" dirty="0" smtClean="0"/>
              <a:t>, E. P.; Seidel, T. M.; </a:t>
            </a:r>
            <a:r>
              <a:rPr lang="en-US" sz="1200" dirty="0" err="1" smtClean="0"/>
              <a:t>Jia</a:t>
            </a:r>
            <a:r>
              <a:rPr lang="en-US" sz="1200" dirty="0" smtClean="0"/>
              <a:t>, Y. X.; </a:t>
            </a:r>
            <a:r>
              <a:rPr lang="en-US" sz="1200" dirty="0" err="1" smtClean="0"/>
              <a:t>Bernardinelli</a:t>
            </a:r>
            <a:r>
              <a:rPr lang="en-US" sz="1200" dirty="0" smtClean="0"/>
              <a:t>, G.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2007,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46,</a:t>
            </a:r>
            <a:r>
              <a:rPr lang="en-US" sz="1200" b="1" i="1" dirty="0" smtClean="0"/>
              <a:t> </a:t>
            </a:r>
            <a:r>
              <a:rPr lang="en-US" sz="1200" dirty="0" smtClean="0"/>
              <a:t>8484. (2) </a:t>
            </a:r>
            <a:r>
              <a:rPr lang="en-US" sz="1200" dirty="0" err="1"/>
              <a:t>Nareddy</a:t>
            </a:r>
            <a:r>
              <a:rPr lang="en-US" sz="1200" dirty="0"/>
              <a:t>, P.; </a:t>
            </a:r>
            <a:r>
              <a:rPr lang="en-US" sz="1200" dirty="0" err="1"/>
              <a:t>Mantilli</a:t>
            </a:r>
            <a:r>
              <a:rPr lang="en-US" sz="1200" dirty="0"/>
              <a:t>, L.; </a:t>
            </a:r>
            <a:r>
              <a:rPr lang="en-US" sz="1200" dirty="0" err="1"/>
              <a:t>Guenee</a:t>
            </a:r>
            <a:r>
              <a:rPr lang="en-US" sz="1200" dirty="0"/>
              <a:t>, L.; </a:t>
            </a:r>
            <a:r>
              <a:rPr lang="en-US" sz="1200" dirty="0" err="1"/>
              <a:t>Mazet</a:t>
            </a:r>
            <a:r>
              <a:rPr lang="en-US" sz="1200" dirty="0"/>
              <a:t>, C.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</a:t>
            </a:r>
            <a:r>
              <a:rPr lang="en-US" sz="1200" dirty="0" smtClean="0"/>
              <a:t> </a:t>
            </a:r>
            <a:r>
              <a:rPr lang="en-US" sz="1200" b="1" dirty="0"/>
              <a:t>2012,</a:t>
            </a:r>
            <a:r>
              <a:rPr lang="en-US" sz="1200" dirty="0"/>
              <a:t> </a:t>
            </a:r>
            <a:r>
              <a:rPr lang="en-US" sz="1200" i="1" dirty="0"/>
              <a:t>51</a:t>
            </a:r>
            <a:r>
              <a:rPr lang="en-US" sz="1200" dirty="0"/>
              <a:t>, </a:t>
            </a:r>
            <a:r>
              <a:rPr lang="en-US" sz="1200" dirty="0" smtClean="0"/>
              <a:t>3826.</a:t>
            </a:r>
            <a:endParaRPr lang="en-US" sz="1200" dirty="0"/>
          </a:p>
          <a:p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94336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Kundig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Intramolecular Arylation of Ketones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Carbene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Ligands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262779"/>
              </p:ext>
            </p:extLst>
          </p:nvPr>
        </p:nvGraphicFramePr>
        <p:xfrm>
          <a:off x="1619672" y="1330396"/>
          <a:ext cx="6185031" cy="2026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125" name="CS ChemDraw Drawing" r:id="rId4" imgW="4948025" imgH="1621277" progId="ChemDraw.Document.6.0">
                  <p:embed/>
                </p:oleObj>
              </mc:Choice>
              <mc:Fallback>
                <p:oleObj name="CS ChemDraw Drawing" r:id="rId4" imgW="4948025" imgH="162127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672" y="1330396"/>
                        <a:ext cx="6185031" cy="2026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4336" y="3553271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Mazet: Intramolecular Arylation of Aldehydes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625048"/>
              </p:ext>
            </p:extLst>
          </p:nvPr>
        </p:nvGraphicFramePr>
        <p:xfrm>
          <a:off x="1162450" y="3933056"/>
          <a:ext cx="7009950" cy="180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8126" name="CS ChemDraw Drawing" r:id="rId6" imgW="5607960" imgH="1447530" progId="ChemDraw.Document.6.0">
                  <p:embed/>
                </p:oleObj>
              </mc:Choice>
              <mc:Fallback>
                <p:oleObj name="CS ChemDraw Drawing" r:id="rId6" imgW="5607960" imgH="14475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62450" y="3933056"/>
                        <a:ext cx="7009950" cy="180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39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3305"/>
          <a:stretch/>
        </p:blipFill>
        <p:spPr bwMode="auto">
          <a:xfrm>
            <a:off x="3971009" y="1408906"/>
            <a:ext cx="5065487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4.6.4 Cross-Coupling Reactions: Arylation of Enols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0932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2226" y="6239053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/>
              <a:t>Bigot, A.; Williamson, A. E.; Gaunt, M. J.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2011,</a:t>
            </a:r>
            <a:r>
              <a:rPr lang="en-US" sz="1200" dirty="0"/>
              <a:t> </a:t>
            </a:r>
            <a:r>
              <a:rPr lang="en-US" sz="1200" i="1" dirty="0"/>
              <a:t>133</a:t>
            </a:r>
            <a:r>
              <a:rPr lang="en-US" sz="1200" dirty="0"/>
              <a:t>, </a:t>
            </a:r>
            <a:r>
              <a:rPr lang="en-US" sz="1200" dirty="0" smtClean="0"/>
              <a:t>13778. (2) </a:t>
            </a:r>
            <a:r>
              <a:rPr lang="en-US" sz="1200" dirty="0"/>
              <a:t>Harvey, J. S.; </a:t>
            </a:r>
            <a:r>
              <a:rPr lang="en-US" sz="1200" dirty="0" err="1"/>
              <a:t>Simonovich</a:t>
            </a:r>
            <a:r>
              <a:rPr lang="en-US" sz="1200" dirty="0"/>
              <a:t>, S. P.; Jamison, C. R.; MacMillan, D. W. C. </a:t>
            </a:r>
            <a:r>
              <a:rPr lang="en-US" sz="1200" i="1" dirty="0"/>
              <a:t>J. Am. Chem. Soc.</a:t>
            </a:r>
            <a:r>
              <a:rPr lang="en-US" sz="1200" dirty="0"/>
              <a:t> </a:t>
            </a:r>
            <a:r>
              <a:rPr lang="en-US" sz="1200" b="1" dirty="0"/>
              <a:t>2011,</a:t>
            </a:r>
            <a:r>
              <a:rPr lang="en-US" sz="1200" dirty="0"/>
              <a:t> </a:t>
            </a:r>
            <a:r>
              <a:rPr lang="en-US" sz="1200" i="1" dirty="0"/>
              <a:t>133</a:t>
            </a:r>
            <a:r>
              <a:rPr lang="en-US" sz="1200" dirty="0"/>
              <a:t>, </a:t>
            </a:r>
            <a:r>
              <a:rPr lang="en-US" sz="1200" dirty="0" smtClean="0"/>
              <a:t>13782.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94336" y="836712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Gaunt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MacMillan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Cu-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arylation of silyl enol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ether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aryl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iodonium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salts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1,2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038240"/>
              </p:ext>
            </p:extLst>
          </p:nvPr>
        </p:nvGraphicFramePr>
        <p:xfrm>
          <a:off x="265482" y="1408099"/>
          <a:ext cx="3514430" cy="4253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4220" name="CS ChemDraw Drawing" r:id="rId5" imgW="2811544" imgH="3402519" progId="ChemDraw.Document.6.0">
                  <p:embed/>
                </p:oleObj>
              </mc:Choice>
              <mc:Fallback>
                <p:oleObj name="CS ChemDraw Drawing" r:id="rId5" imgW="2811544" imgH="34025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482" y="1408099"/>
                        <a:ext cx="3514430" cy="4253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18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4.6.5 CH Functionalization: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SP</a:t>
            </a:r>
            <a:r>
              <a:rPr lang="de-CH" sz="24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 C-H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24921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 smtClean="0"/>
              <a:t>Shi, B. F.; </a:t>
            </a:r>
            <a:r>
              <a:rPr lang="en-US" sz="1200" dirty="0" err="1" smtClean="0"/>
              <a:t>Maugel</a:t>
            </a:r>
            <a:r>
              <a:rPr lang="en-US" sz="1200" dirty="0" smtClean="0"/>
              <a:t>, N.; Zhang, Y. H.; Yu, J. Q. </a:t>
            </a:r>
            <a:r>
              <a:rPr lang="en-US" sz="1200" i="1" dirty="0" smtClean="0"/>
              <a:t>Angew. Chem., Int. Ed. </a:t>
            </a:r>
            <a:r>
              <a:rPr lang="en-US" sz="1200" b="1" dirty="0" smtClean="0"/>
              <a:t>2008</a:t>
            </a:r>
            <a:r>
              <a:rPr lang="en-US" sz="1200" dirty="0" smtClean="0"/>
              <a:t>, </a:t>
            </a:r>
            <a:r>
              <a:rPr lang="en-US" sz="1200" i="1" dirty="0" smtClean="0"/>
              <a:t>47</a:t>
            </a:r>
            <a:r>
              <a:rPr lang="en-US" sz="1200" dirty="0" smtClean="0"/>
              <a:t>, 4882.</a:t>
            </a:r>
          </a:p>
          <a:p>
            <a:endParaRPr lang="de-DE" sz="1200" dirty="0" smtClean="0"/>
          </a:p>
          <a:p>
            <a:endParaRPr lang="de-DE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Yu: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Enantioselective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C-H Activation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44" y="3500438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Model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606532" name="Object 4"/>
          <p:cNvGraphicFramePr>
            <a:graphicFrameLocks noChangeAspect="1"/>
          </p:cNvGraphicFramePr>
          <p:nvPr/>
        </p:nvGraphicFramePr>
        <p:xfrm>
          <a:off x="857224" y="1285860"/>
          <a:ext cx="751522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4804" name="CS ChemDraw Drawing" r:id="rId4" imgW="6013235" imgH="1319550" progId="ChemDraw.Document.6.0">
                  <p:embed/>
                </p:oleObj>
              </mc:Choice>
              <mc:Fallback>
                <p:oleObj name="CS ChemDraw Drawing" r:id="rId4" imgW="6013235" imgH="131955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1285860"/>
                        <a:ext cx="7515225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6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3214686"/>
            <a:ext cx="7020782" cy="276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4.6.5 CH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Functionalization: SP</a:t>
            </a:r>
            <a:r>
              <a:rPr lang="de-CH" sz="2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 C-H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324921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 err="1" smtClean="0"/>
              <a:t>Albicker</a:t>
            </a:r>
            <a:r>
              <a:rPr lang="en-US" sz="1200" dirty="0" smtClean="0"/>
              <a:t>, M. R.; Cramer, N. </a:t>
            </a:r>
            <a:r>
              <a:rPr lang="en-US" sz="1200" i="1" dirty="0" smtClean="0"/>
              <a:t>Angew. Chem., Int. Ed. </a:t>
            </a:r>
            <a:r>
              <a:rPr lang="en-US" sz="1200" b="1" dirty="0" smtClean="0"/>
              <a:t>2009</a:t>
            </a:r>
            <a:r>
              <a:rPr lang="en-US" sz="1200" dirty="0" smtClean="0"/>
              <a:t>, </a:t>
            </a:r>
            <a:r>
              <a:rPr lang="en-US" sz="1200" i="1" dirty="0" smtClean="0"/>
              <a:t>48</a:t>
            </a:r>
            <a:r>
              <a:rPr lang="en-US" sz="1200" dirty="0" smtClean="0"/>
              <a:t>, 9139.</a:t>
            </a:r>
          </a:p>
          <a:p>
            <a:endParaRPr lang="en-US" sz="1200" dirty="0" smtClean="0"/>
          </a:p>
          <a:p>
            <a:endParaRPr lang="de-DE" sz="1200" dirty="0" smtClean="0"/>
          </a:p>
          <a:p>
            <a:endParaRPr lang="de-DE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Cramer: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Enantioselective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C-H Activation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44" y="3429000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Working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Model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899592" y="1052736"/>
          <a:ext cx="7169150" cy="205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823" name="CS ChemDraw Drawing" r:id="rId4" imgW="5732936" imgH="1645568" progId="ChemDraw.Document.6.0">
                  <p:embed/>
                </p:oleObj>
              </mc:Choice>
              <mc:Fallback>
                <p:oleObj name="CS ChemDraw Drawing" r:id="rId4" imgW="5732936" imgH="1645568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052736"/>
                        <a:ext cx="7169150" cy="205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6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3212976"/>
            <a:ext cx="4939091" cy="289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4.6.5 CH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Functionalization: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SP</a:t>
            </a:r>
            <a:r>
              <a:rPr lang="de-CH" sz="24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 C-H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3752" y="6324921"/>
            <a:ext cx="803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fr-CH" sz="1200" dirty="0"/>
              <a:t>Ye, B. H.; Cramer, N. </a:t>
            </a:r>
            <a:r>
              <a:rPr lang="fr-CH" sz="1200" i="1" dirty="0"/>
              <a:t>Science</a:t>
            </a:r>
            <a:r>
              <a:rPr lang="fr-CH" sz="1200" dirty="0"/>
              <a:t> </a:t>
            </a:r>
            <a:r>
              <a:rPr lang="fr-CH" sz="1200" b="1" dirty="0"/>
              <a:t>2012</a:t>
            </a:r>
            <a:r>
              <a:rPr lang="fr-CH" sz="1200" dirty="0"/>
              <a:t>, </a:t>
            </a:r>
            <a:r>
              <a:rPr lang="fr-CH" sz="1200" i="1" dirty="0"/>
              <a:t>338</a:t>
            </a:r>
            <a:r>
              <a:rPr lang="fr-CH" sz="1200" dirty="0"/>
              <a:t>, </a:t>
            </a:r>
            <a:r>
              <a:rPr lang="fr-CH" sz="1200" dirty="0" smtClean="0"/>
              <a:t>504. (2) </a:t>
            </a:r>
            <a:r>
              <a:rPr lang="en-US" sz="1200" dirty="0" err="1"/>
              <a:t>Hyster</a:t>
            </a:r>
            <a:r>
              <a:rPr lang="en-US" sz="1200" dirty="0"/>
              <a:t>, T. K.; Knorr, L.; Ward, T. R.; </a:t>
            </a:r>
            <a:r>
              <a:rPr lang="en-US" sz="1200" dirty="0" err="1"/>
              <a:t>Rovis</a:t>
            </a:r>
            <a:r>
              <a:rPr lang="en-US" sz="1200" dirty="0"/>
              <a:t>, T. </a:t>
            </a:r>
            <a:r>
              <a:rPr lang="en-US" sz="1200" i="1" dirty="0"/>
              <a:t>Science</a:t>
            </a:r>
            <a:r>
              <a:rPr lang="en-US" sz="1200" dirty="0"/>
              <a:t> </a:t>
            </a:r>
            <a:r>
              <a:rPr lang="en-US" sz="1200" b="1" dirty="0"/>
              <a:t>2012</a:t>
            </a:r>
            <a:r>
              <a:rPr lang="en-US" sz="1200" dirty="0"/>
              <a:t>, </a:t>
            </a:r>
            <a:r>
              <a:rPr lang="en-US" sz="1200" i="1" dirty="0"/>
              <a:t>338</a:t>
            </a:r>
            <a:r>
              <a:rPr lang="en-US" sz="1200" dirty="0"/>
              <a:t>, </a:t>
            </a:r>
            <a:r>
              <a:rPr lang="en-US" sz="1200" dirty="0" smtClean="0"/>
              <a:t>500.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42844" y="960983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Cramer: The first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truly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efficient chiral Cp ligand for C-H activation cyclization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504" y="3481263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Rovis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/Ward: An alternative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combining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transition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metals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enzymes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99226" y="1624462"/>
          <a:ext cx="7861206" cy="1588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58" name="CS ChemDraw Drawing" r:id="rId4" imgW="6288965" imgH="1270811" progId="ChemDraw.Document.6.0">
                  <p:embed/>
                </p:oleObj>
              </mc:Choice>
              <mc:Fallback>
                <p:oleObj name="CS ChemDraw Drawing" r:id="rId4" imgW="6288965" imgH="1270811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9226" y="1624462"/>
                        <a:ext cx="7861206" cy="1588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23528" y="4111769"/>
          <a:ext cx="8292069" cy="1765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359" name="CS ChemDraw Drawing" r:id="rId6" imgW="6633655" imgH="1412402" progId="ChemDraw.Document.6.0">
                  <p:embed/>
                </p:oleObj>
              </mc:Choice>
              <mc:Fallback>
                <p:oleObj name="CS ChemDraw Drawing" r:id="rId6" imgW="6633655" imgH="1412402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528" y="4111769"/>
                        <a:ext cx="8292069" cy="1765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8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2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052736"/>
            <a:ext cx="2084789" cy="12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4.6.5 CH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Functionalization: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SP</a:t>
            </a:r>
            <a:r>
              <a:rPr lang="de-CH" sz="24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 C-H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3752" y="6381328"/>
            <a:ext cx="803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fr-CH" sz="1200" dirty="0"/>
              <a:t>Ye, B. H.; Cramer, N. </a:t>
            </a:r>
            <a:r>
              <a:rPr lang="fr-CH" sz="1200" i="1" dirty="0"/>
              <a:t>Science</a:t>
            </a:r>
            <a:r>
              <a:rPr lang="fr-CH" sz="1200" dirty="0"/>
              <a:t> </a:t>
            </a:r>
            <a:r>
              <a:rPr lang="fr-CH" sz="1200" b="1" dirty="0"/>
              <a:t>2012</a:t>
            </a:r>
            <a:r>
              <a:rPr lang="fr-CH" sz="1200" dirty="0"/>
              <a:t>, </a:t>
            </a:r>
            <a:r>
              <a:rPr lang="fr-CH" sz="1200" i="1" dirty="0"/>
              <a:t>338</a:t>
            </a:r>
            <a:r>
              <a:rPr lang="fr-CH" sz="1200" dirty="0"/>
              <a:t>, </a:t>
            </a:r>
            <a:r>
              <a:rPr lang="fr-CH" sz="1200" dirty="0" smtClean="0"/>
              <a:t>504. (2) </a:t>
            </a:r>
            <a:r>
              <a:rPr lang="en-US" sz="1200" dirty="0" err="1"/>
              <a:t>Hyster</a:t>
            </a:r>
            <a:r>
              <a:rPr lang="en-US" sz="1200" dirty="0"/>
              <a:t>, T. K.; Knorr, L.; Ward, T. R.; </a:t>
            </a:r>
            <a:r>
              <a:rPr lang="en-US" sz="1200" dirty="0" err="1"/>
              <a:t>Rovis</a:t>
            </a:r>
            <a:r>
              <a:rPr lang="en-US" sz="1200" dirty="0"/>
              <a:t>, T. </a:t>
            </a:r>
            <a:r>
              <a:rPr lang="en-US" sz="1200" i="1" dirty="0"/>
              <a:t>Science</a:t>
            </a:r>
            <a:r>
              <a:rPr lang="en-US" sz="1200" dirty="0"/>
              <a:t> </a:t>
            </a:r>
            <a:r>
              <a:rPr lang="en-US" sz="1200" b="1" dirty="0"/>
              <a:t>2012</a:t>
            </a:r>
            <a:r>
              <a:rPr lang="en-US" sz="1200" dirty="0"/>
              <a:t>, </a:t>
            </a:r>
            <a:r>
              <a:rPr lang="en-US" sz="1200" i="1" dirty="0"/>
              <a:t>338</a:t>
            </a:r>
            <a:r>
              <a:rPr lang="en-US" sz="1200" dirty="0"/>
              <a:t>, </a:t>
            </a:r>
            <a:r>
              <a:rPr lang="en-US" sz="1200" dirty="0" smtClean="0"/>
              <a:t>500.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929096" y="76470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Cramer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00192" y="81696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Rovis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/Ward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45772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1"/>
            <a:ext cx="4676325" cy="353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115616" y="1340768"/>
          <a:ext cx="2199854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228" name="CS ChemDraw Drawing" r:id="rId6" imgW="1322301" imgH="648781" progId="ChemDraw.Document.6.0">
                  <p:embed/>
                </p:oleObj>
              </mc:Choice>
              <mc:Fallback>
                <p:oleObj name="CS ChemDraw Drawing" r:id="rId6" imgW="1322301" imgH="648781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5616" y="1340768"/>
                        <a:ext cx="2199854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7728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82" y="2348880"/>
            <a:ext cx="3765798" cy="382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6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36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04653"/>
            <a:ext cx="4562447" cy="574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4.6.5 CH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Functionalization: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SP</a:t>
            </a:r>
            <a:r>
              <a:rPr lang="de-CH" sz="24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 C-H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13912" y="6525344"/>
            <a:ext cx="8030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/>
              <a:t>Ye, B.; Cramer, N.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</a:t>
            </a:r>
            <a:r>
              <a:rPr lang="en-US" sz="1200" dirty="0" smtClean="0"/>
              <a:t> </a:t>
            </a:r>
            <a:r>
              <a:rPr lang="en-US" sz="1200" b="1" dirty="0"/>
              <a:t>2014</a:t>
            </a:r>
            <a:r>
              <a:rPr lang="en-US" sz="1200" dirty="0"/>
              <a:t>, </a:t>
            </a:r>
            <a:r>
              <a:rPr lang="en-US" sz="1200" i="1" dirty="0"/>
              <a:t>53</a:t>
            </a:r>
            <a:r>
              <a:rPr lang="en-US" sz="1200" dirty="0"/>
              <a:t>, </a:t>
            </a:r>
            <a:r>
              <a:rPr lang="en-US" sz="1200" dirty="0" smtClean="0"/>
              <a:t>7896.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72130" y="908720"/>
            <a:ext cx="833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Cramer: C-H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Functionalization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Binaphthyl-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CP ligands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87871" y="2034703"/>
          <a:ext cx="3248025" cy="333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252" name="CS ChemDraw Drawing" r:id="rId5" imgW="3248619" imgH="3338749" progId="ChemDraw.Document.6.0">
                  <p:embed/>
                </p:oleObj>
              </mc:Choice>
              <mc:Fallback>
                <p:oleObj name="CS ChemDraw Drawing" r:id="rId5" imgW="3248619" imgH="3338749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871" y="2034703"/>
                        <a:ext cx="3248025" cy="333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06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4.6.5 CH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Functionalization: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SP</a:t>
            </a:r>
            <a:r>
              <a:rPr lang="de-CH" sz="24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 C-H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6242" y="6495727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de-DE" sz="1200" dirty="0"/>
              <a:t>Lee, T.; Wilson, T. W.; Berg, R.; Ryberg, P.; Hartwig, J. F. </a:t>
            </a:r>
            <a:r>
              <a:rPr lang="de-DE" sz="1200" i="1" dirty="0"/>
              <a:t>J. Am. Chem. Soc.</a:t>
            </a:r>
            <a:r>
              <a:rPr lang="de-DE" sz="1200" dirty="0"/>
              <a:t> </a:t>
            </a:r>
            <a:r>
              <a:rPr lang="de-DE" sz="1200" b="1" dirty="0"/>
              <a:t>2015</a:t>
            </a:r>
            <a:r>
              <a:rPr lang="de-DE" sz="1200" dirty="0"/>
              <a:t>, </a:t>
            </a:r>
            <a:r>
              <a:rPr lang="de-DE" sz="1200" i="1" dirty="0"/>
              <a:t>137</a:t>
            </a:r>
            <a:r>
              <a:rPr lang="de-DE" sz="1200" dirty="0"/>
              <a:t>, </a:t>
            </a:r>
            <a:r>
              <a:rPr lang="de-DE" sz="1200" dirty="0" smtClean="0"/>
              <a:t>6742.</a:t>
            </a:r>
            <a:endParaRPr lang="de-DE" sz="1200" dirty="0"/>
          </a:p>
          <a:p>
            <a:endParaRPr lang="de-DE" sz="1200" b="1" i="1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714356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Hartwig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Desymmetrization via C-H silylation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528599"/>
              </p:ext>
            </p:extLst>
          </p:nvPr>
        </p:nvGraphicFramePr>
        <p:xfrm>
          <a:off x="752658" y="1027869"/>
          <a:ext cx="7638684" cy="89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3768" name="CS ChemDraw Drawing" r:id="rId4" imgW="6110947" imgH="719036" progId="ChemDraw.Document.6.0">
                  <p:embed/>
                </p:oleObj>
              </mc:Choice>
              <mc:Fallback>
                <p:oleObj name="CS ChemDraw Drawing" r:id="rId4" imgW="6110947" imgH="7190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658" y="1027869"/>
                        <a:ext cx="7638684" cy="898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28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605579"/>
            <a:ext cx="8893652" cy="271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773135"/>
              </p:ext>
            </p:extLst>
          </p:nvPr>
        </p:nvGraphicFramePr>
        <p:xfrm>
          <a:off x="755576" y="2276872"/>
          <a:ext cx="1416848" cy="107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3769" name="CS ChemDraw Drawing" r:id="rId7" imgW="1133478" imgH="860628" progId="ChemDraw.Document.6.0">
                  <p:embed/>
                </p:oleObj>
              </mc:Choice>
              <mc:Fallback>
                <p:oleObj name="CS ChemDraw Drawing" r:id="rId7" imgW="1133478" imgH="8606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2276872"/>
                        <a:ext cx="1416848" cy="1075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186104"/>
              </p:ext>
            </p:extLst>
          </p:nvPr>
        </p:nvGraphicFramePr>
        <p:xfrm>
          <a:off x="2441575" y="2251075"/>
          <a:ext cx="1436688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3770" name="CS ChemDraw Drawing" r:id="rId9" imgW="1148875" imgH="1066530" progId="ChemDraw.Document.6.0">
                  <p:embed/>
                </p:oleObj>
              </mc:Choice>
              <mc:Fallback>
                <p:oleObj name="CS ChemDraw Drawing" r:id="rId9" imgW="1148875" imgH="10665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41575" y="2251075"/>
                        <a:ext cx="1436688" cy="133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116151"/>
              </p:ext>
            </p:extLst>
          </p:nvPr>
        </p:nvGraphicFramePr>
        <p:xfrm>
          <a:off x="4308612" y="2060848"/>
          <a:ext cx="1350328" cy="1559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3771" name="CS ChemDraw Drawing" r:id="rId11" imgW="1080262" imgH="1247843" progId="ChemDraw.Document.6.0">
                  <p:embed/>
                </p:oleObj>
              </mc:Choice>
              <mc:Fallback>
                <p:oleObj name="CS ChemDraw Drawing" r:id="rId11" imgW="1080262" imgH="12478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08612" y="2060848"/>
                        <a:ext cx="1350328" cy="1559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645877"/>
              </p:ext>
            </p:extLst>
          </p:nvPr>
        </p:nvGraphicFramePr>
        <p:xfrm>
          <a:off x="6265863" y="2100263"/>
          <a:ext cx="1631950" cy="166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3772" name="CS ChemDraw Drawing" r:id="rId13" imgW="1304202" imgH="1328366" progId="ChemDraw.Document.6.0">
                  <p:embed/>
                </p:oleObj>
              </mc:Choice>
              <mc:Fallback>
                <p:oleObj name="CS ChemDraw Drawing" r:id="rId13" imgW="1304202" imgH="132836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65863" y="2100263"/>
                        <a:ext cx="1631950" cy="166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448221" y="6381328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47664" y="3353551"/>
            <a:ext cx="0" cy="9395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31840" y="3342490"/>
            <a:ext cx="0" cy="469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05197" y="3695272"/>
            <a:ext cx="0" cy="469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948264" y="3567256"/>
            <a:ext cx="0" cy="469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2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Isomerization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43513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Inoue, S.; Takaya, H.; Tani, K.; Otsuka, S.; Sato, T.; </a:t>
            </a:r>
            <a:r>
              <a:rPr lang="en-US" sz="1200" dirty="0" err="1" smtClean="0"/>
              <a:t>Noyori</a:t>
            </a:r>
            <a:r>
              <a:rPr lang="en-US" sz="1200" dirty="0" smtClean="0"/>
              <a:t>, R.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1990</a:t>
            </a:r>
            <a:r>
              <a:rPr lang="en-US" sz="1200" dirty="0" smtClean="0"/>
              <a:t>, </a:t>
            </a:r>
            <a:r>
              <a:rPr lang="en-US" sz="1200" i="1" dirty="0" smtClean="0"/>
              <a:t>112</a:t>
            </a:r>
            <a:r>
              <a:rPr lang="en-US" sz="1200" dirty="0" smtClean="0"/>
              <a:t>, 4897-4905.</a:t>
            </a:r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7504" y="836712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Isomerization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allylamine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the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Takasago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process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3717032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Synthesis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menthol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542466" name="Object 2"/>
          <p:cNvGraphicFramePr>
            <a:graphicFrameLocks noChangeAspect="1"/>
          </p:cNvGraphicFramePr>
          <p:nvPr/>
        </p:nvGraphicFramePr>
        <p:xfrm>
          <a:off x="1187624" y="1412776"/>
          <a:ext cx="6884988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044" name="CS ChemDraw Drawing" r:id="rId4" imgW="5504336" imgH="1576988" progId="ChemDraw.Document.6.0">
                  <p:embed/>
                </p:oleObj>
              </mc:Choice>
              <mc:Fallback>
                <p:oleObj name="CS ChemDraw Drawing" r:id="rId4" imgW="5504336" imgH="1576988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412776"/>
                        <a:ext cx="6884988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2467" name="Object 3"/>
          <p:cNvGraphicFramePr>
            <a:graphicFrameLocks noChangeAspect="1"/>
          </p:cNvGraphicFramePr>
          <p:nvPr/>
        </p:nvGraphicFramePr>
        <p:xfrm>
          <a:off x="827584" y="4437112"/>
          <a:ext cx="7720012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045" name="CS ChemDraw Drawing" r:id="rId6" imgW="6173607" imgH="1171839" progId="ChemDraw.Document.6.0">
                  <p:embed/>
                </p:oleObj>
              </mc:Choice>
              <mc:Fallback>
                <p:oleObj name="CS ChemDraw Drawing" r:id="rId6" imgW="6173607" imgH="1171839" progId="ChemDraw.Document.6.0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437112"/>
                        <a:ext cx="7720012" cy="146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4.6.5 CH Functionalization :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SP</a:t>
            </a:r>
            <a:r>
              <a:rPr lang="de-CH" sz="2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C-H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53872" y="6324921"/>
            <a:ext cx="5870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 err="1"/>
              <a:t>Saget</a:t>
            </a:r>
            <a:r>
              <a:rPr lang="en-US" sz="1200" dirty="0"/>
              <a:t>, T.; </a:t>
            </a:r>
            <a:r>
              <a:rPr lang="en-US" sz="1200" dirty="0" err="1"/>
              <a:t>Lemouzy</a:t>
            </a:r>
            <a:r>
              <a:rPr lang="en-US" sz="1200" dirty="0"/>
              <a:t>, S. J.; Cramer, N. </a:t>
            </a:r>
            <a:r>
              <a:rPr lang="en-US" sz="1200" i="1" dirty="0" err="1"/>
              <a:t>Angew</a:t>
            </a:r>
            <a:r>
              <a:rPr lang="en-US" sz="1200" i="1" dirty="0"/>
              <a:t>. </a:t>
            </a:r>
            <a:r>
              <a:rPr lang="en-US" sz="1200" i="1" dirty="0" smtClean="0"/>
              <a:t>Chem., Int</a:t>
            </a:r>
            <a:r>
              <a:rPr lang="en-US" sz="1200" i="1" dirty="0"/>
              <a:t>. </a:t>
            </a:r>
            <a:r>
              <a:rPr lang="en-US" sz="1200" i="1" dirty="0" smtClean="0"/>
              <a:t>Ed.</a:t>
            </a:r>
            <a:r>
              <a:rPr lang="en-US" sz="1200" dirty="0" smtClean="0"/>
              <a:t> </a:t>
            </a:r>
            <a:r>
              <a:rPr lang="en-US" sz="1200" b="1" dirty="0"/>
              <a:t>2012,</a:t>
            </a:r>
            <a:r>
              <a:rPr lang="en-US" sz="1200" dirty="0"/>
              <a:t> </a:t>
            </a:r>
            <a:r>
              <a:rPr lang="en-US" sz="1200" i="1" dirty="0"/>
              <a:t>51</a:t>
            </a:r>
            <a:r>
              <a:rPr lang="en-US" sz="1200" dirty="0"/>
              <a:t>, </a:t>
            </a:r>
            <a:r>
              <a:rPr lang="en-US" sz="1200" dirty="0" smtClean="0"/>
              <a:t>2238.</a:t>
            </a:r>
            <a:endParaRPr lang="de-DE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42844" y="816967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Cramer: Enantioselective C-H Activation of SP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bonds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29232"/>
              </p:ext>
            </p:extLst>
          </p:nvPr>
        </p:nvGraphicFramePr>
        <p:xfrm>
          <a:off x="629398" y="1520237"/>
          <a:ext cx="2790474" cy="4141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5244" name="CS ChemDraw Drawing" r:id="rId4" imgW="2232379" imgH="3312809" progId="ChemDraw.Document.6.0">
                  <p:embed/>
                </p:oleObj>
              </mc:Choice>
              <mc:Fallback>
                <p:oleObj name="CS ChemDraw Drawing" r:id="rId4" imgW="2232379" imgH="33128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9398" y="1520237"/>
                        <a:ext cx="2790474" cy="4141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649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80" y="1424905"/>
            <a:ext cx="5181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6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267" y="1032991"/>
            <a:ext cx="5337229" cy="5132313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4.6.5 CH Functionalization :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SP</a:t>
            </a:r>
            <a:r>
              <a:rPr lang="de-CH" sz="2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C-H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16530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9552" y="632492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>
                <a:latin typeface="Segoe UI" panose="020B0502040204020203" pitchFamily="34" charset="0"/>
              </a:rPr>
              <a:t>Chen, G.; Gong, W.; Zhuang, Z.; </a:t>
            </a:r>
            <a:r>
              <a:rPr lang="en-US" sz="1200" dirty="0" err="1">
                <a:latin typeface="Segoe UI" panose="020B0502040204020203" pitchFamily="34" charset="0"/>
              </a:rPr>
              <a:t>Andra</a:t>
            </a:r>
            <a:r>
              <a:rPr lang="en-US" sz="1200" dirty="0">
                <a:latin typeface="Segoe UI" panose="020B0502040204020203" pitchFamily="34" charset="0"/>
              </a:rPr>
              <a:t>, M. S.; Chen, Y. Q.; Hong, X.; Yang, Y. F.; Liu, T.; </a:t>
            </a:r>
            <a:r>
              <a:rPr lang="en-US" sz="1200" dirty="0" err="1">
                <a:latin typeface="Segoe UI" panose="020B0502040204020203" pitchFamily="34" charset="0"/>
              </a:rPr>
              <a:t>Houk</a:t>
            </a:r>
            <a:r>
              <a:rPr lang="en-US" sz="1200" dirty="0">
                <a:latin typeface="Segoe UI" panose="020B0502040204020203" pitchFamily="34" charset="0"/>
              </a:rPr>
              <a:t>, K. N.; Yu, J. Q. </a:t>
            </a:r>
            <a:r>
              <a:rPr lang="en-US" sz="1200" i="1" dirty="0">
                <a:latin typeface="Segoe UI" panose="020B0502040204020203" pitchFamily="34" charset="0"/>
              </a:rPr>
              <a:t>Science </a:t>
            </a:r>
            <a:r>
              <a:rPr lang="en-US" sz="1200" b="1" dirty="0">
                <a:latin typeface="Segoe UI" panose="020B0502040204020203" pitchFamily="34" charset="0"/>
              </a:rPr>
              <a:t>2016,</a:t>
            </a:r>
            <a:r>
              <a:rPr lang="en-US" sz="1200" dirty="0">
                <a:latin typeface="Segoe UI" panose="020B0502040204020203" pitchFamily="34" charset="0"/>
              </a:rPr>
              <a:t> </a:t>
            </a:r>
            <a:r>
              <a:rPr lang="en-US" sz="1200" i="1" dirty="0">
                <a:latin typeface="Segoe UI" panose="020B0502040204020203" pitchFamily="34" charset="0"/>
              </a:rPr>
              <a:t>353</a:t>
            </a:r>
            <a:r>
              <a:rPr lang="en-US" sz="1200" dirty="0">
                <a:latin typeface="Segoe UI" panose="020B0502040204020203" pitchFamily="34" charset="0"/>
              </a:rPr>
              <a:t>, 1023-1027.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816967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Yu: Enantioselective C-H Activation of SP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bonds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98187"/>
              </p:ext>
            </p:extLst>
          </p:nvPr>
        </p:nvGraphicFramePr>
        <p:xfrm>
          <a:off x="608105" y="1634062"/>
          <a:ext cx="2778878" cy="414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276" name="CS ChemDraw Drawing" r:id="rId5" imgW="2223102" imgH="3312936" progId="ChemDraw.Document.6.0">
                  <p:embed/>
                </p:oleObj>
              </mc:Choice>
              <mc:Fallback>
                <p:oleObj name="CS ChemDraw Drawing" r:id="rId5" imgW="2223102" imgH="33129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105" y="1634062"/>
                        <a:ext cx="2778878" cy="4141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6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4.6.5 CH Functionalization :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SP</a:t>
            </a:r>
            <a:r>
              <a:rPr lang="de-CH" sz="2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2400" b="1" dirty="0">
                <a:latin typeface="Arial" pitchFamily="34" charset="0"/>
                <a:cs typeface="Arial" pitchFamily="34" charset="0"/>
              </a:rPr>
              <a:t>C-H activation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95821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31960" y="6373791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</a:t>
            </a:r>
            <a:r>
              <a:rPr lang="en-US" sz="1200" dirty="0">
                <a:latin typeface="Segoe UI" panose="020B0502040204020203" pitchFamily="34" charset="0"/>
              </a:rPr>
              <a:t>Smalley, A. P.; Cuthbertson, J. D.; Gaunt, M. J</a:t>
            </a:r>
            <a:r>
              <a:rPr lang="en-US" sz="1200" i="1" dirty="0">
                <a:latin typeface="Segoe UI" panose="020B0502040204020203" pitchFamily="34" charset="0"/>
              </a:rPr>
              <a:t>. J. Am. Chem. Soc.</a:t>
            </a:r>
            <a:r>
              <a:rPr lang="en-US" sz="1200" dirty="0">
                <a:latin typeface="Segoe UI" panose="020B0502040204020203" pitchFamily="34" charset="0"/>
              </a:rPr>
              <a:t> </a:t>
            </a:r>
            <a:r>
              <a:rPr lang="en-US" sz="1200" b="1" dirty="0">
                <a:latin typeface="Segoe UI" panose="020B0502040204020203" pitchFamily="34" charset="0"/>
              </a:rPr>
              <a:t>2017</a:t>
            </a:r>
            <a:r>
              <a:rPr lang="en-US" sz="1200" dirty="0">
                <a:latin typeface="Segoe UI" panose="020B0502040204020203" pitchFamily="34" charset="0"/>
              </a:rPr>
              <a:t>, </a:t>
            </a:r>
            <a:r>
              <a:rPr lang="en-US" sz="1200" i="1" dirty="0">
                <a:latin typeface="Segoe UI" panose="020B0502040204020203" pitchFamily="34" charset="0"/>
              </a:rPr>
              <a:t>139</a:t>
            </a:r>
            <a:r>
              <a:rPr lang="en-US" sz="1200" dirty="0">
                <a:latin typeface="Segoe UI" panose="020B0502040204020203" pitchFamily="34" charset="0"/>
              </a:rPr>
              <a:t>, 1412-1415.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367" y="836712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Gaunt: Enantioselective C-H Activation of SP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bonds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988059"/>
              </p:ext>
            </p:extLst>
          </p:nvPr>
        </p:nvGraphicFramePr>
        <p:xfrm>
          <a:off x="1979712" y="1368960"/>
          <a:ext cx="4998368" cy="191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415" name="CS ChemDraw Drawing" r:id="rId4" imgW="3998694" imgH="1532819" progId="ChemDraw.Document.6.0">
                  <p:embed/>
                </p:oleObj>
              </mc:Choice>
              <mc:Fallback>
                <p:oleObj name="CS ChemDraw Drawing" r:id="rId4" imgW="3998694" imgH="153281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79712" y="1368960"/>
                        <a:ext cx="4998368" cy="1916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3546656"/>
            <a:ext cx="6811876" cy="25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4.6.5 CH Functionalization :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via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91680" y="6464369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Segoe UI" panose="020B0502040204020203" pitchFamily="34" charset="0"/>
              </a:rPr>
              <a:t>Wang, Y.; Wen, X.; Cui, X.; Zhang, X. </a:t>
            </a:r>
            <a:r>
              <a:rPr lang="en-US" sz="1200" dirty="0" smtClean="0">
                <a:latin typeface="Segoe UI" panose="020B0502040204020203" pitchFamily="34" charset="0"/>
              </a:rPr>
              <a:t>P. </a:t>
            </a:r>
            <a:r>
              <a:rPr lang="en-US" sz="1200" i="1" dirty="0" smtClean="0">
                <a:latin typeface="Segoe UI" panose="020B0502040204020203" pitchFamily="34" charset="0"/>
              </a:rPr>
              <a:t>J</a:t>
            </a:r>
            <a:r>
              <a:rPr lang="en-US" sz="1200" i="1" dirty="0">
                <a:latin typeface="Segoe UI" panose="020B0502040204020203" pitchFamily="34" charset="0"/>
              </a:rPr>
              <a:t>. Am. Chem. Soc. </a:t>
            </a:r>
            <a:r>
              <a:rPr lang="en-US" sz="1200" b="1" dirty="0">
                <a:latin typeface="Segoe UI" panose="020B0502040204020203" pitchFamily="34" charset="0"/>
              </a:rPr>
              <a:t>2018</a:t>
            </a:r>
            <a:r>
              <a:rPr lang="en-US" sz="1200" dirty="0">
                <a:latin typeface="Segoe UI" panose="020B0502040204020203" pitchFamily="34" charset="0"/>
              </a:rPr>
              <a:t>, </a:t>
            </a:r>
            <a:r>
              <a:rPr lang="en-US" sz="1200" i="1" dirty="0" smtClean="0">
                <a:latin typeface="Segoe UI" panose="020B0502040204020203" pitchFamily="34" charset="0"/>
              </a:rPr>
              <a:t>140</a:t>
            </a:r>
            <a:r>
              <a:rPr lang="en-US" sz="1200" dirty="0" smtClean="0">
                <a:latin typeface="Segoe UI" panose="020B0502040204020203" pitchFamily="34" charset="0"/>
              </a:rPr>
              <a:t>, </a:t>
            </a:r>
            <a:r>
              <a:rPr lang="en-US" sz="1200" dirty="0">
                <a:latin typeface="Segoe UI" panose="020B0502040204020203" pitchFamily="34" charset="0"/>
              </a:rPr>
              <a:t>4792-4796.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9512" y="76470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Zhang: HAT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enantioselective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radical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cyclization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700808"/>
            <a:ext cx="5575060" cy="402543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8315" y="1391800"/>
          <a:ext cx="3333565" cy="470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539" name="CS ChemDraw Drawing" r:id="rId5" imgW="2666852" imgH="3761197" progId="ChemDraw.Document.6.0">
                  <p:embed/>
                </p:oleObj>
              </mc:Choice>
              <mc:Fallback>
                <p:oleObj name="CS ChemDraw Drawing" r:id="rId5" imgW="2666852" imgH="3761197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315" y="1391800"/>
                        <a:ext cx="3333565" cy="4701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46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4.6.5 CH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Functionalization: via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15616" y="653637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Li, J. Y.; Zhang, Z. H.; Wu, L. Q.; Zhang, W.; Chen, P. H.; Lin, Z. Y.; Liu, G. S., </a:t>
            </a:r>
            <a:r>
              <a:rPr lang="en-US" sz="1200" i="1" dirty="0" smtClean="0">
                <a:latin typeface="+mj-lt"/>
              </a:rPr>
              <a:t>Nature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b="1" dirty="0">
                <a:latin typeface="+mj-lt"/>
              </a:rPr>
              <a:t>2019</a:t>
            </a:r>
            <a:r>
              <a:rPr lang="en-US" sz="1200" dirty="0">
                <a:latin typeface="+mj-lt"/>
              </a:rPr>
              <a:t>, </a:t>
            </a:r>
            <a:r>
              <a:rPr lang="en-US" sz="1200" i="1" dirty="0" smtClean="0">
                <a:latin typeface="+mj-lt"/>
              </a:rPr>
              <a:t>574</a:t>
            </a:r>
            <a:r>
              <a:rPr lang="en-US" sz="1200" dirty="0" smtClean="0">
                <a:latin typeface="+mj-lt"/>
              </a:rPr>
              <a:t>, 516.</a:t>
            </a:r>
            <a:endParaRPr lang="en-US" sz="1200" dirty="0">
              <a:latin typeface="+mj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76470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Guosheng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Liu: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Controling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regio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enantio-selectivity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allylic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cyanation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402069"/>
              </p:ext>
            </p:extLst>
          </p:nvPr>
        </p:nvGraphicFramePr>
        <p:xfrm>
          <a:off x="360196" y="1209470"/>
          <a:ext cx="7970168" cy="1831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9038" name="CS ChemDraw Drawing" r:id="rId4" imgW="6376134" imgH="1465439" progId="ChemDraw.Document.6.0">
                  <p:embed/>
                </p:oleObj>
              </mc:Choice>
              <mc:Fallback>
                <p:oleObj name="CS ChemDraw Drawing" r:id="rId4" imgW="6376134" imgH="14654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0196" y="1209470"/>
                        <a:ext cx="7970168" cy="1831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284984"/>
            <a:ext cx="8670643" cy="30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4.6.5 CH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Functionalization: via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45333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15616" y="6536377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Li, J. Y.; Zhang, Z. H.; Wu, L. Q.; Zhang, W.; Chen, P. H.; Lin, Z. Y.; Liu, G. S., </a:t>
            </a:r>
            <a:r>
              <a:rPr lang="en-US" sz="1200" i="1" dirty="0" smtClean="0">
                <a:latin typeface="+mj-lt"/>
              </a:rPr>
              <a:t>Nature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b="1" dirty="0">
                <a:latin typeface="+mj-lt"/>
              </a:rPr>
              <a:t>2019</a:t>
            </a:r>
            <a:r>
              <a:rPr lang="en-US" sz="1200" dirty="0">
                <a:latin typeface="+mj-lt"/>
              </a:rPr>
              <a:t>, </a:t>
            </a:r>
            <a:r>
              <a:rPr lang="en-US" sz="1200" i="1" dirty="0" smtClean="0">
                <a:latin typeface="+mj-lt"/>
              </a:rPr>
              <a:t>574</a:t>
            </a:r>
            <a:r>
              <a:rPr lang="en-US" sz="1200" dirty="0" smtClean="0">
                <a:latin typeface="+mj-lt"/>
              </a:rPr>
              <a:t>, 516.</a:t>
            </a:r>
            <a:endParaRPr lang="en-US" sz="1200" dirty="0">
              <a:latin typeface="+mj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836712"/>
            <a:ext cx="8676466" cy="54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4.6.5 CH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Functionalization: via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4" y="60932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6202" y="623731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Segoe UI" panose="020B0502040204020203" pitchFamily="34" charset="0"/>
              </a:rPr>
              <a:t>(1) Liu, L.; Guo, K.-X.; Tian, Y.; Yang, C.-J.; </a:t>
            </a:r>
            <a:r>
              <a:rPr lang="en-US" sz="1200" dirty="0" err="1" smtClean="0">
                <a:latin typeface="Segoe UI" panose="020B0502040204020203" pitchFamily="34" charset="0"/>
              </a:rPr>
              <a:t>Gu</a:t>
            </a:r>
            <a:r>
              <a:rPr lang="en-US" sz="1200" dirty="0" smtClean="0">
                <a:latin typeface="Segoe UI" panose="020B0502040204020203" pitchFamily="34" charset="0"/>
              </a:rPr>
              <a:t>, Q.-S.; Li, Z.-L.; Ye, L.; Liu, X.-Y. </a:t>
            </a:r>
            <a:r>
              <a:rPr lang="en-US" sz="1200" i="1" dirty="0" err="1" smtClean="0">
                <a:latin typeface="Segoe UI" panose="020B0502040204020203" pitchFamily="34" charset="0"/>
              </a:rPr>
              <a:t>Angew</a:t>
            </a:r>
            <a:r>
              <a:rPr lang="en-US" sz="1200" i="1" dirty="0" smtClean="0">
                <a:latin typeface="Segoe UI" panose="020B0502040204020203" pitchFamily="34" charset="0"/>
              </a:rPr>
              <a:t>. Chem., Int. Ed. </a:t>
            </a:r>
            <a:r>
              <a:rPr lang="en-US" sz="1200" b="1" dirty="0" smtClean="0">
                <a:latin typeface="Segoe UI" panose="020B0502040204020203" pitchFamily="34" charset="0"/>
              </a:rPr>
              <a:t>2021</a:t>
            </a:r>
            <a:r>
              <a:rPr lang="en-US" sz="1200" dirty="0" smtClean="0">
                <a:latin typeface="Segoe UI" panose="020B0502040204020203" pitchFamily="34" charset="0"/>
              </a:rPr>
              <a:t>, </a:t>
            </a:r>
            <a:r>
              <a:rPr lang="en-US" sz="1200" i="1" dirty="0" smtClean="0">
                <a:latin typeface="Segoe UI" panose="020B0502040204020203" pitchFamily="34" charset="0"/>
              </a:rPr>
              <a:t>60</a:t>
            </a:r>
            <a:r>
              <a:rPr lang="en-US" sz="1200" dirty="0" smtClean="0">
                <a:latin typeface="Segoe UI" panose="020B0502040204020203" pitchFamily="34" charset="0"/>
              </a:rPr>
              <a:t>, 26710-26717. (2) </a:t>
            </a:r>
            <a:r>
              <a:rPr lang="de-DE" sz="1200" dirty="0">
                <a:latin typeface="Segoe UI" panose="020B0502040204020203" pitchFamily="34" charset="0"/>
              </a:rPr>
              <a:t>Qi, R.; Wang, C.; Huo, Y.; Chai, H.; Wang, H.; Ma, Z.; Liu, L.; Wang, R.; Xu, Z</a:t>
            </a:r>
            <a:r>
              <a:rPr lang="de-DE" sz="1200" i="1" dirty="0">
                <a:latin typeface="Segoe UI" panose="020B0502040204020203" pitchFamily="34" charset="0"/>
              </a:rPr>
              <a:t>. J. Am. Chem. Soc. </a:t>
            </a:r>
            <a:r>
              <a:rPr lang="de-DE" sz="1200" b="1" dirty="0">
                <a:latin typeface="Segoe UI" panose="020B0502040204020203" pitchFamily="34" charset="0"/>
              </a:rPr>
              <a:t>2021</a:t>
            </a:r>
            <a:r>
              <a:rPr lang="de-DE" sz="1200" dirty="0">
                <a:latin typeface="Segoe UI" panose="020B0502040204020203" pitchFamily="34" charset="0"/>
              </a:rPr>
              <a:t>, </a:t>
            </a:r>
            <a:r>
              <a:rPr lang="de-DE" sz="1200" i="1" dirty="0">
                <a:latin typeface="Segoe UI" panose="020B0502040204020203" pitchFamily="34" charset="0"/>
              </a:rPr>
              <a:t>143</a:t>
            </a:r>
            <a:r>
              <a:rPr lang="de-DE" sz="1200" dirty="0">
                <a:latin typeface="Segoe UI" panose="020B0502040204020203" pitchFamily="34" charset="0"/>
              </a:rPr>
              <a:t>, 12777-12783.</a:t>
            </a:r>
            <a:endParaRPr lang="en-US" sz="1200" dirty="0">
              <a:latin typeface="Segoe UI" panose="020B0502040204020203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155" y="3451219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Zhaoqing Xu: Enantioselective CH alkylation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visible light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01" y="800227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Xin-Yuan Liu: Enantioselective CH alkynylation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22363" y="1108004"/>
          <a:ext cx="7783121" cy="218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376" name="CS ChemDraw Drawing" r:id="rId4" imgW="6226497" imgH="1744436" progId="ChemDraw.Document.6.0">
                  <p:embed/>
                </p:oleObj>
              </mc:Choice>
              <mc:Fallback>
                <p:oleObj name="CS ChemDraw Drawing" r:id="rId4" imgW="6226497" imgH="1744436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363" y="1108004"/>
                        <a:ext cx="7783121" cy="21805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99870" y="3933056"/>
          <a:ext cx="8179821" cy="1925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377" name="CS ChemDraw Drawing" r:id="rId6" imgW="6543857" imgH="1540329" progId="ChemDraw.Document.6.0">
                  <p:embed/>
                </p:oleObj>
              </mc:Choice>
              <mc:Fallback>
                <p:oleObj name="CS ChemDraw Drawing" r:id="rId6" imgW="6543857" imgH="1540329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870" y="3933056"/>
                        <a:ext cx="8179821" cy="1925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89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4.6.5 CH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Functionalization: via Radicals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8954" y="623731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8595" y="6330978"/>
            <a:ext cx="8358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Segoe UI" panose="020B0502040204020203" pitchFamily="34" charset="0"/>
              </a:rPr>
              <a:t>Qi</a:t>
            </a:r>
            <a:r>
              <a:rPr lang="de-DE" sz="1200" dirty="0">
                <a:latin typeface="Segoe UI" panose="020B0502040204020203" pitchFamily="34" charset="0"/>
              </a:rPr>
              <a:t>, R.; Wang, C.; Huo, Y.; Chai, H.; Wang, H.; Ma, Z.; Liu, L.; Wang, R.; Xu, Z</a:t>
            </a:r>
            <a:r>
              <a:rPr lang="de-DE" sz="1200" i="1" dirty="0">
                <a:latin typeface="Segoe UI" panose="020B0502040204020203" pitchFamily="34" charset="0"/>
              </a:rPr>
              <a:t>. J. Am. Chem. Soc. </a:t>
            </a:r>
            <a:r>
              <a:rPr lang="de-DE" sz="1200" b="1" dirty="0">
                <a:latin typeface="Segoe UI" panose="020B0502040204020203" pitchFamily="34" charset="0"/>
              </a:rPr>
              <a:t>2021</a:t>
            </a:r>
            <a:r>
              <a:rPr lang="de-DE" sz="1200" dirty="0">
                <a:latin typeface="Segoe UI" panose="020B0502040204020203" pitchFamily="34" charset="0"/>
              </a:rPr>
              <a:t>, </a:t>
            </a:r>
            <a:r>
              <a:rPr lang="de-DE" sz="1200" i="1" dirty="0">
                <a:latin typeface="Segoe UI" panose="020B0502040204020203" pitchFamily="34" charset="0"/>
              </a:rPr>
              <a:t>143</a:t>
            </a:r>
            <a:r>
              <a:rPr lang="de-DE" sz="1200" dirty="0">
                <a:latin typeface="Segoe UI" panose="020B0502040204020203" pitchFamily="34" charset="0"/>
              </a:rPr>
              <a:t>, 12777-12783.</a:t>
            </a:r>
            <a:endParaRPr lang="en-US" sz="1200" dirty="0">
              <a:latin typeface="Segoe UI" panose="020B0502040204020203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3" y="779005"/>
            <a:ext cx="8788490" cy="51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4.6.5 CH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Functionalization: Oxidative Biaryl Coupling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429396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426007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</a:t>
            </a:r>
            <a:r>
              <a:rPr lang="en-US" sz="1200" dirty="0" err="1" smtClean="0"/>
              <a:t>Luo</a:t>
            </a:r>
            <a:r>
              <a:rPr lang="en-US" sz="1200" dirty="0" smtClean="0"/>
              <a:t>, Z. B.; Liu, Q. Z.; Gong, L. Z.; Cui, X.; Mi, A. Q.; Jiang, Y. Z. </a:t>
            </a:r>
            <a:r>
              <a:rPr lang="en-US" sz="1200" i="1" dirty="0" err="1" smtClean="0"/>
              <a:t>Angew</a:t>
            </a:r>
            <a:r>
              <a:rPr lang="en-US" sz="1200" i="1" dirty="0" smtClean="0"/>
              <a:t>. Chem., Int. Ed.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41,</a:t>
            </a:r>
            <a:r>
              <a:rPr lang="en-US" sz="1200" b="1" i="1" dirty="0" smtClean="0"/>
              <a:t> </a:t>
            </a:r>
            <a:r>
              <a:rPr lang="en-US" sz="1200" dirty="0" smtClean="0"/>
              <a:t>4532-4535. </a:t>
            </a:r>
            <a:r>
              <a:rPr lang="de-DE" sz="1200" dirty="0" smtClean="0"/>
              <a:t>(2) Gao, J.; Reibenspies, J. H.; Martell, A. E. </a:t>
            </a:r>
            <a:r>
              <a:rPr lang="de-DE" sz="1200" i="1" dirty="0" smtClean="0"/>
              <a:t>Angew. Chem., Int. Ed. </a:t>
            </a:r>
            <a:r>
              <a:rPr lang="de-DE" sz="1200" b="1" dirty="0" smtClean="0"/>
              <a:t>2003, </a:t>
            </a:r>
            <a:r>
              <a:rPr lang="de-DE" sz="1200" i="1" dirty="0" smtClean="0"/>
              <a:t>42, </a:t>
            </a:r>
            <a:r>
              <a:rPr lang="de-DE" sz="1200" dirty="0" smtClean="0"/>
              <a:t>6008-6012.</a:t>
            </a:r>
          </a:p>
          <a:p>
            <a:endParaRPr lang="de-DE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1406" y="835207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Gong: Bis-V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Biaryl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Coupling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116" y="3429000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Martell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Bis-Cu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Biaryl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Coupling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graphicFrame>
        <p:nvGraphicFramePr>
          <p:cNvPr id="2050052" name="Object 4"/>
          <p:cNvGraphicFramePr>
            <a:graphicFrameLocks noChangeAspect="1"/>
          </p:cNvGraphicFramePr>
          <p:nvPr/>
        </p:nvGraphicFramePr>
        <p:xfrm>
          <a:off x="2228880" y="714356"/>
          <a:ext cx="6629400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30" name="CS ChemDraw Drawing" r:id="rId4" imgW="5304575" imgH="2271932" progId="ChemDraw.Document.6.0">
                  <p:embed/>
                </p:oleObj>
              </mc:Choice>
              <mc:Fallback>
                <p:oleObj name="CS ChemDraw Drawing" r:id="rId4" imgW="5304575" imgH="2271932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80" y="714356"/>
                        <a:ext cx="6629400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053" name="Object 5"/>
          <p:cNvGraphicFramePr>
            <a:graphicFrameLocks noChangeAspect="1"/>
          </p:cNvGraphicFramePr>
          <p:nvPr/>
        </p:nvGraphicFramePr>
        <p:xfrm>
          <a:off x="2117751" y="3286124"/>
          <a:ext cx="6169025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631" name="CS ChemDraw Drawing" r:id="rId6" imgW="4931430" imgH="2486816" progId="ChemDraw.Document.6.0">
                  <p:embed/>
                </p:oleObj>
              </mc:Choice>
              <mc:Fallback>
                <p:oleObj name="CS ChemDraw Drawing" r:id="rId6" imgW="4931430" imgH="2486816" progId="ChemDraw.Document.6.0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751" y="3286124"/>
                        <a:ext cx="6169025" cy="311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>
                <a:latin typeface="Arial" pitchFamily="34" charset="0"/>
                <a:cs typeface="Arial" pitchFamily="34" charset="0"/>
              </a:rPr>
              <a:t>4.6.5 CH </a:t>
            </a:r>
            <a:r>
              <a:rPr lang="de-CH" sz="2400" b="1" dirty="0" smtClean="0">
                <a:latin typeface="Arial" pitchFamily="34" charset="0"/>
                <a:cs typeface="Arial" pitchFamily="34" charset="0"/>
              </a:rPr>
              <a:t>Functionalization: Oxidative Biaryl Coupling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7227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(1) Gao, J.; Reibenspies, J. H.; Martell, A. E. </a:t>
            </a:r>
            <a:r>
              <a:rPr lang="de-DE" sz="1200" i="1" dirty="0" smtClean="0"/>
              <a:t>Angew. Chem., Int. Ed. </a:t>
            </a:r>
            <a:r>
              <a:rPr lang="de-DE" sz="1200" b="1" dirty="0" smtClean="0"/>
              <a:t>2003, </a:t>
            </a:r>
            <a:r>
              <a:rPr lang="de-DE" sz="1200" i="1" dirty="0" smtClean="0"/>
              <a:t>42, </a:t>
            </a:r>
            <a:r>
              <a:rPr lang="de-DE" sz="1200" dirty="0" smtClean="0"/>
              <a:t>6008-6012.</a:t>
            </a:r>
          </a:p>
          <a:p>
            <a:endParaRPr lang="de-DE" sz="1200" b="1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6678" y="3214686"/>
            <a:ext cx="8331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Structure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Catalyst</a:t>
            </a:r>
            <a:endParaRPr lang="fr-CH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Mechanism</a:t>
            </a:r>
            <a:endParaRPr lang="fr-CH" sz="1400" b="1" baseline="30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714356"/>
            <a:ext cx="31077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714356"/>
            <a:ext cx="32194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Isomerization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309320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8210" y="6414427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/>
              <a:t>Mantilli</a:t>
            </a:r>
            <a:r>
              <a:rPr lang="fr-CH" sz="1200" dirty="0"/>
              <a:t>, L.; </a:t>
            </a:r>
            <a:r>
              <a:rPr lang="fr-CH" sz="1200" dirty="0" err="1"/>
              <a:t>Gerard</a:t>
            </a:r>
            <a:r>
              <a:rPr lang="fr-CH" sz="1200" dirty="0"/>
              <a:t>, D.; Torche, S.; Besnard, C.; Mazet, C., </a:t>
            </a:r>
            <a:r>
              <a:rPr lang="fr-CH" sz="1200" i="1" dirty="0" err="1"/>
              <a:t>Angew</a:t>
            </a:r>
            <a:r>
              <a:rPr lang="fr-CH" sz="1200" i="1" dirty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., Int</a:t>
            </a:r>
            <a:r>
              <a:rPr lang="fr-CH" sz="1200" i="1" dirty="0"/>
              <a:t>. </a:t>
            </a:r>
            <a:r>
              <a:rPr lang="fr-CH" sz="1200" i="1" dirty="0" smtClean="0"/>
              <a:t>Ed. </a:t>
            </a:r>
            <a:r>
              <a:rPr lang="fr-CH" sz="1200" b="1" dirty="0"/>
              <a:t>2009</a:t>
            </a:r>
            <a:r>
              <a:rPr lang="fr-CH" sz="1200" dirty="0"/>
              <a:t>, </a:t>
            </a:r>
            <a:r>
              <a:rPr lang="fr-CH" sz="1200" i="1" dirty="0"/>
              <a:t>48</a:t>
            </a:r>
            <a:r>
              <a:rPr lang="fr-CH" sz="1200" dirty="0"/>
              <a:t>, </a:t>
            </a:r>
            <a:r>
              <a:rPr lang="fr-CH" sz="1200" dirty="0" smtClean="0"/>
              <a:t>5143</a:t>
            </a:r>
            <a:r>
              <a:rPr lang="en-US" sz="1200" dirty="0" smtClean="0"/>
              <a:t>.</a:t>
            </a:r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7504" y="836712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Isomerization of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allylalcohols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Mazet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543492" name="Object 4"/>
          <p:cNvGraphicFramePr>
            <a:graphicFrameLocks noChangeAspect="1"/>
          </p:cNvGraphicFramePr>
          <p:nvPr/>
        </p:nvGraphicFramePr>
        <p:xfrm>
          <a:off x="539552" y="1772816"/>
          <a:ext cx="2544762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3781" name="CS ChemDraw Drawing" r:id="rId4" imgW="2037354" imgH="2735463" progId="ChemDraw.Document.6.0">
                  <p:embed/>
                </p:oleObj>
              </mc:Choice>
              <mc:Fallback>
                <p:oleObj name="CS ChemDraw Drawing" r:id="rId4" imgW="2037354" imgH="2735463" progId="ChemDraw.Document.6.0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72816"/>
                        <a:ext cx="2544762" cy="341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434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836712"/>
            <a:ext cx="492467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Hydrosilylation/boration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8340" y="6215082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28652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(1) Hayashi, T.; </a:t>
            </a:r>
            <a:r>
              <a:rPr lang="en-US" sz="1200" dirty="0" err="1" smtClean="0"/>
              <a:t>Hirate</a:t>
            </a:r>
            <a:r>
              <a:rPr lang="en-US" sz="1200" dirty="0" smtClean="0"/>
              <a:t>, S.; </a:t>
            </a:r>
            <a:r>
              <a:rPr lang="en-US" sz="1200" dirty="0" err="1" smtClean="0"/>
              <a:t>Kitayama</a:t>
            </a:r>
            <a:r>
              <a:rPr lang="en-US" sz="1200" dirty="0" smtClean="0"/>
              <a:t>, K.; Tsuji, H.; Torii, A.; </a:t>
            </a:r>
            <a:r>
              <a:rPr lang="en-US" sz="1200" dirty="0" err="1" smtClean="0"/>
              <a:t>Uozumi</a:t>
            </a:r>
            <a:r>
              <a:rPr lang="en-US" sz="1200" dirty="0" smtClean="0"/>
              <a:t>, Y. </a:t>
            </a:r>
            <a:r>
              <a:rPr lang="en-US" sz="1200" i="1" dirty="0" smtClean="0"/>
              <a:t>J. Org. Chem. </a:t>
            </a:r>
            <a:r>
              <a:rPr lang="en-US" sz="1200" b="1" dirty="0" smtClean="0"/>
              <a:t>2001,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66, </a:t>
            </a:r>
            <a:r>
              <a:rPr lang="en-US" sz="1200" dirty="0" smtClean="0"/>
              <a:t>1441-1449.</a:t>
            </a:r>
            <a:r>
              <a:rPr lang="en-US" sz="1200" b="1" i="1" dirty="0" smtClean="0"/>
              <a:t> </a:t>
            </a:r>
            <a:r>
              <a:rPr lang="en-US" sz="1200" dirty="0"/>
              <a:t>(2) Luna, A. P.; Bonin, M.; </a:t>
            </a:r>
            <a:r>
              <a:rPr lang="en-US" sz="1200" dirty="0" err="1"/>
              <a:t>Micouin</a:t>
            </a:r>
            <a:r>
              <a:rPr lang="en-US" sz="1200" dirty="0"/>
              <a:t>, L.; </a:t>
            </a:r>
            <a:r>
              <a:rPr lang="en-US" sz="1200" dirty="0" err="1"/>
              <a:t>Husson</a:t>
            </a:r>
            <a:r>
              <a:rPr lang="en-US" sz="1200" dirty="0"/>
              <a:t>, H. P. </a:t>
            </a:r>
            <a:r>
              <a:rPr lang="en-US" sz="1200" i="1" dirty="0"/>
              <a:t>J. Am. Chem. Soc. </a:t>
            </a:r>
            <a:r>
              <a:rPr lang="en-US" sz="1200" b="1" dirty="0"/>
              <a:t>2002,</a:t>
            </a:r>
            <a:r>
              <a:rPr lang="en-US" sz="1200" b="1" i="1" dirty="0"/>
              <a:t> </a:t>
            </a:r>
            <a:r>
              <a:rPr lang="en-US" sz="1200" i="1" dirty="0"/>
              <a:t>124,</a:t>
            </a:r>
            <a:r>
              <a:rPr lang="en-US" sz="1200" b="1" i="1" dirty="0"/>
              <a:t> </a:t>
            </a:r>
            <a:r>
              <a:rPr lang="en-US" sz="1200" dirty="0"/>
              <a:t>12098-12099.</a:t>
            </a:r>
            <a:endParaRPr lang="en-US" sz="1200" dirty="0" smtClean="0"/>
          </a:p>
          <a:p>
            <a:endParaRPr lang="en-US" sz="1200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8579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Hayashi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Palladium-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Catalyzed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Hydrosilylation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of Olefins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879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302867"/>
              </p:ext>
            </p:extLst>
          </p:nvPr>
        </p:nvGraphicFramePr>
        <p:xfrm>
          <a:off x="590577" y="1124744"/>
          <a:ext cx="7839075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484" name="CS ChemDraw Drawing" r:id="rId4" imgW="6270674" imgH="1929032" progId="ChemDraw.Document.6.0">
                  <p:embed/>
                </p:oleObj>
              </mc:Choice>
              <mc:Fallback>
                <p:oleObj name="CS ChemDraw Drawing" r:id="rId4" imgW="6270674" imgH="1929032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77" y="1124744"/>
                        <a:ext cx="7839075" cy="241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7158" y="3501008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Micouin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Metal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Dependant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Selectivity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Asymmetric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Hydroboration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674144"/>
              </p:ext>
            </p:extLst>
          </p:nvPr>
        </p:nvGraphicFramePr>
        <p:xfrm>
          <a:off x="357158" y="3975488"/>
          <a:ext cx="8402637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8485" name="CS ChemDraw Drawing" r:id="rId6" imgW="6723654" imgH="1637831" progId="ChemDraw.Document.6.0">
                  <p:embed/>
                </p:oleObj>
              </mc:Choice>
              <mc:Fallback>
                <p:oleObj name="CS ChemDraw Drawing" r:id="rId6" imgW="6723654" imgH="1637831" progId="ChemDraw.Document.6.0">
                  <p:embed/>
                  <p:pic>
                    <p:nvPicPr>
                      <p:cNvPr id="17889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3975488"/>
                        <a:ext cx="8402637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282" y="44450"/>
            <a:ext cx="8715436" cy="5476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e-CH" sz="2400" b="1" dirty="0" smtClean="0">
                <a:latin typeface="Arial" pitchFamily="34" charset="0"/>
                <a:cs typeface="Arial" pitchFamily="34" charset="0"/>
              </a:rPr>
              <a:t>4.6.1.Functionalization of Olefins: Hydroboration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85720" y="6500834"/>
            <a:ext cx="84978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8954" y="642918"/>
            <a:ext cx="8497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6556741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 </a:t>
            </a:r>
            <a:r>
              <a:rPr lang="en-US" sz="1200" dirty="0" smtClean="0"/>
              <a:t>(1) Luna, A. P.; Bonin, M.; </a:t>
            </a:r>
            <a:r>
              <a:rPr lang="en-US" sz="1200" dirty="0" err="1" smtClean="0"/>
              <a:t>Micouin</a:t>
            </a:r>
            <a:r>
              <a:rPr lang="en-US" sz="1200" dirty="0" smtClean="0"/>
              <a:t>, L.; </a:t>
            </a:r>
            <a:r>
              <a:rPr lang="en-US" sz="1200" dirty="0" err="1" smtClean="0"/>
              <a:t>Husson</a:t>
            </a:r>
            <a:r>
              <a:rPr lang="en-US" sz="1200" dirty="0" smtClean="0"/>
              <a:t>, H. P. </a:t>
            </a:r>
            <a:r>
              <a:rPr lang="en-US" sz="1200" i="1" dirty="0" smtClean="0"/>
              <a:t>J. Am. Chem. Soc. </a:t>
            </a:r>
            <a:r>
              <a:rPr lang="en-US" sz="1200" b="1" dirty="0" smtClean="0"/>
              <a:t>2002,</a:t>
            </a:r>
            <a:r>
              <a:rPr lang="en-US" sz="1200" b="1" i="1" dirty="0" smtClean="0"/>
              <a:t> </a:t>
            </a:r>
            <a:r>
              <a:rPr lang="en-US" sz="1200" i="1" dirty="0" smtClean="0"/>
              <a:t>124,</a:t>
            </a:r>
            <a:r>
              <a:rPr lang="en-US" sz="1200" b="1" i="1" dirty="0" smtClean="0"/>
              <a:t> </a:t>
            </a:r>
            <a:r>
              <a:rPr lang="en-US" sz="1200" dirty="0" smtClean="0"/>
              <a:t>12098-12099.</a:t>
            </a:r>
          </a:p>
          <a:p>
            <a:endParaRPr lang="en-US" sz="1200" dirty="0" smtClean="0"/>
          </a:p>
          <a:p>
            <a:endParaRPr lang="de-DE" sz="1200" b="1" i="1" dirty="0" smtClean="0"/>
          </a:p>
          <a:p>
            <a:endParaRPr lang="sv-SE" sz="1200" dirty="0" smtClean="0"/>
          </a:p>
          <a:p>
            <a:endParaRPr lang="pl-PL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85720" y="785794"/>
            <a:ext cx="8331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Mechanistic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H" sz="1400" b="1" dirty="0" err="1" smtClean="0">
                <a:latin typeface="Arial" pitchFamily="34" charset="0"/>
                <a:cs typeface="Arial" pitchFamily="34" charset="0"/>
              </a:rPr>
              <a:t>Proposal</a:t>
            </a:r>
            <a:r>
              <a:rPr lang="fr-CH" sz="1400" b="1" dirty="0" smtClean="0">
                <a:latin typeface="Arial" pitchFamily="34" charset="0"/>
                <a:cs typeface="Arial" pitchFamily="34" charset="0"/>
              </a:rPr>
              <a:t> for the Reversal of Selectivity</a:t>
            </a:r>
            <a:r>
              <a:rPr lang="fr-CH" sz="1400" b="1" baseline="30000" dirty="0" smtClean="0">
                <a:latin typeface="Arial" pitchFamily="34" charset="0"/>
                <a:cs typeface="Arial" pitchFamily="34" charset="0"/>
              </a:rPr>
              <a:t>1</a:t>
            </a:r>
            <a:endParaRPr lang="en-US" sz="14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899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6" y="1071546"/>
            <a:ext cx="5029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899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819" y="3781446"/>
            <a:ext cx="46767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39A8C-88F6-4A05-8D0D-5F61FEAD6A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35166</TotalTime>
  <Words>5006</Words>
  <Application>Microsoft Office PowerPoint</Application>
  <PresentationFormat>On-screen Show (4:3)</PresentationFormat>
  <Paragraphs>402</Paragraphs>
  <Slides>69</Slides>
  <Notes>68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Segoe UI</vt:lpstr>
      <vt:lpstr>Symbol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Jerome</dc:creator>
  <cp:lastModifiedBy>Jérôme Waser</cp:lastModifiedBy>
  <cp:revision>1973</cp:revision>
  <dcterms:created xsi:type="dcterms:W3CDTF">2008-02-14T10:18:00Z</dcterms:created>
  <dcterms:modified xsi:type="dcterms:W3CDTF">2025-03-11T16:12:20Z</dcterms:modified>
</cp:coreProperties>
</file>