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63" r:id="rId2"/>
    <p:sldId id="464" r:id="rId3"/>
    <p:sldId id="465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686" r:id="rId12"/>
    <p:sldId id="735" r:id="rId13"/>
    <p:sldId id="637" r:id="rId14"/>
    <p:sldId id="479" r:id="rId15"/>
    <p:sldId id="480" r:id="rId16"/>
    <p:sldId id="481" r:id="rId17"/>
    <p:sldId id="482" r:id="rId18"/>
    <p:sldId id="483" r:id="rId19"/>
    <p:sldId id="484" r:id="rId20"/>
    <p:sldId id="615" r:id="rId21"/>
    <p:sldId id="722" r:id="rId22"/>
    <p:sldId id="487" r:id="rId23"/>
    <p:sldId id="488" r:id="rId24"/>
    <p:sldId id="489" r:id="rId25"/>
    <p:sldId id="490" r:id="rId26"/>
    <p:sldId id="492" r:id="rId27"/>
    <p:sldId id="493" r:id="rId28"/>
    <p:sldId id="622" r:id="rId29"/>
    <p:sldId id="507" r:id="rId30"/>
    <p:sldId id="508" r:id="rId31"/>
    <p:sldId id="509" r:id="rId32"/>
    <p:sldId id="510" r:id="rId33"/>
    <p:sldId id="511" r:id="rId34"/>
    <p:sldId id="700" r:id="rId35"/>
    <p:sldId id="701" r:id="rId36"/>
    <p:sldId id="702" r:id="rId37"/>
    <p:sldId id="703" r:id="rId38"/>
    <p:sldId id="705" r:id="rId39"/>
    <p:sldId id="706" r:id="rId40"/>
    <p:sldId id="707" r:id="rId41"/>
    <p:sldId id="708" r:id="rId42"/>
    <p:sldId id="709" r:id="rId43"/>
    <p:sldId id="710" r:id="rId44"/>
    <p:sldId id="711" r:id="rId45"/>
    <p:sldId id="724" r:id="rId46"/>
    <p:sldId id="734" r:id="rId47"/>
    <p:sldId id="513" r:id="rId48"/>
    <p:sldId id="515" r:id="rId49"/>
    <p:sldId id="623" r:id="rId50"/>
    <p:sldId id="624" r:id="rId51"/>
    <p:sldId id="625" r:id="rId52"/>
    <p:sldId id="652" r:id="rId5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8065" autoAdjust="0"/>
  </p:normalViewPr>
  <p:slideViewPr>
    <p:cSldViewPr>
      <p:cViewPr varScale="1">
        <p:scale>
          <a:sx n="118" d="100"/>
          <a:sy n="118" d="100"/>
        </p:scale>
        <p:origin x="9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E791B3-C914-4822-AE19-D8B5124865E2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C052840-3A62-496E-856A-FEDE92C73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29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63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5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054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93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15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55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951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968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589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7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716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145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81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714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934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2B8B-5E9F-4AAC-90DC-95564FE0E56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4E-861D-4D94-A927-15AD950B64E7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474-5E64-4AC6-87AC-25FF3841734F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B84-22DF-429B-B762-8C7B47D59550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BED9-9741-49D1-A292-6801CD7C117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3D4-6DA6-49AC-AC16-A34F0C449823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4FA0-EA1A-44F6-9E49-A7D558AB8AB4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35B9-825D-47BE-8B33-E28B15B00E85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054A-B593-42FD-9A18-53AAC383BF84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C6E-6AE6-4F8A-8086-779663987E1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78B4-15DA-4B6B-97EE-9905938F8A2B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D46BD-3CC8-495E-9373-D760CB9AC767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3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5.emf"/><Relationship Id="rId4" Type="http://schemas.openxmlformats.org/officeDocument/2006/relationships/oleObject" Target="../embeddings/oleObject3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7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73.emf"/><Relationship Id="rId4" Type="http://schemas.openxmlformats.org/officeDocument/2006/relationships/oleObject" Target="../embeddings/oleObject3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7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75.emf"/><Relationship Id="rId4" Type="http://schemas.openxmlformats.org/officeDocument/2006/relationships/oleObject" Target="../embeddings/oleObject4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80.emf"/><Relationship Id="rId4" Type="http://schemas.openxmlformats.org/officeDocument/2006/relationships/oleObject" Target="../embeddings/oleObject4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8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82.emf"/><Relationship Id="rId4" Type="http://schemas.openxmlformats.org/officeDocument/2006/relationships/oleObject" Target="../embeddings/oleObject4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oleObject" Target="../embeddings/oleObject4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9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92.emf"/><Relationship Id="rId4" Type="http://schemas.openxmlformats.org/officeDocument/2006/relationships/oleObject" Target="../embeddings/oleObject4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4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9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9.png"/><Relationship Id="rId5" Type="http://schemas.openxmlformats.org/officeDocument/2006/relationships/image" Target="../media/image98.emf"/><Relationship Id="rId4" Type="http://schemas.openxmlformats.org/officeDocument/2006/relationships/oleObject" Target="../embeddings/oleObject5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1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0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4.png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5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642918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4.5 Dual Activation on A Single Metal Center: Activated Systems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3435210"/>
            <a:ext cx="835824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4.5.1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Aldol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Mannich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Allylation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4.5.2 Hydrogenation of Imines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Ketones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4.5.3 Other Addition Reactions to Carbonyls/Imines</a:t>
            </a:r>
          </a:p>
          <a:p>
            <a:pPr lvl="1">
              <a:spcBef>
                <a:spcPts val="1200"/>
              </a:spcBef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4.5.4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Conjugate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Hydrogenation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4.5.5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Conjugate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Addition</a:t>
            </a:r>
          </a:p>
          <a:p>
            <a:pPr lvl="1">
              <a:spcBef>
                <a:spcPts val="1200"/>
              </a:spcBef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4.5.6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Reactions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9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28670"/>
            <a:ext cx="46863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4.5.1 Mannich Reaction: Sodeoka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Hagiwara, E.; </a:t>
            </a:r>
            <a:r>
              <a:rPr lang="en-US" sz="1200" dirty="0" err="1" smtClean="0"/>
              <a:t>Fujii</a:t>
            </a:r>
            <a:r>
              <a:rPr lang="en-US" sz="1200" dirty="0" smtClean="0"/>
              <a:t>, A.; </a:t>
            </a:r>
            <a:r>
              <a:rPr lang="en-US" sz="1200" dirty="0" err="1" smtClean="0"/>
              <a:t>Sodeoka</a:t>
            </a:r>
            <a:r>
              <a:rPr lang="en-US" sz="1200" dirty="0" smtClean="0"/>
              <a:t>,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120,</a:t>
            </a:r>
            <a:r>
              <a:rPr lang="en-US" sz="1200" b="1" i="1" dirty="0" smtClean="0"/>
              <a:t> </a:t>
            </a:r>
            <a:r>
              <a:rPr lang="en-US" sz="1200" dirty="0" smtClean="0"/>
              <a:t>2474-2475.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Fujii</a:t>
            </a:r>
            <a:r>
              <a:rPr lang="en-US" sz="1200" dirty="0" smtClean="0"/>
              <a:t>, A.; Hagiwara, E.; </a:t>
            </a:r>
            <a:r>
              <a:rPr lang="en-US" sz="1200" dirty="0" err="1" smtClean="0"/>
              <a:t>Sodeoka</a:t>
            </a:r>
            <a:r>
              <a:rPr lang="en-US" sz="1200" dirty="0" smtClean="0"/>
              <a:t>,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1999, </a:t>
            </a:r>
            <a:r>
              <a:rPr lang="en-US" sz="1200" i="1" dirty="0" smtClean="0"/>
              <a:t>121,</a:t>
            </a:r>
            <a:r>
              <a:rPr lang="en-US" sz="1200" b="1" i="1" dirty="0" smtClean="0"/>
              <a:t> </a:t>
            </a:r>
            <a:r>
              <a:rPr lang="en-US" sz="1200" dirty="0" smtClean="0"/>
              <a:t>5450-5458.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3570" y="785794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49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13"/>
            <a:ext cx="44481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071538" y="1928802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Background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52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980982"/>
            <a:ext cx="7786742" cy="344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4.5.1 Allylation Reaction: Metal Allyl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0958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(1) </a:t>
            </a:r>
            <a:r>
              <a:rPr lang="de-DE" sz="1200" dirty="0" smtClean="0"/>
              <a:t>Kim, I. S.; </a:t>
            </a:r>
            <a:r>
              <a:rPr lang="de-DE" sz="1200" dirty="0" err="1" smtClean="0"/>
              <a:t>Ngai</a:t>
            </a:r>
            <a:r>
              <a:rPr lang="de-DE" sz="1200" dirty="0" smtClean="0"/>
              <a:t>, M. Y.; Krische, M. J.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2008</a:t>
            </a:r>
            <a:r>
              <a:rPr lang="de-DE" sz="1200" dirty="0" smtClean="0"/>
              <a:t>, </a:t>
            </a:r>
            <a:r>
              <a:rPr lang="de-DE" sz="1200" i="1" dirty="0" smtClean="0"/>
              <a:t>130</a:t>
            </a:r>
            <a:r>
              <a:rPr lang="de-DE" sz="1200" dirty="0" smtClean="0"/>
              <a:t>, 14891.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714356"/>
            <a:ext cx="6643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Krische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Ir-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Allylation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Starting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Alcohol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Allyl Acetate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643314"/>
            <a:ext cx="6643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25285" name="Object 5"/>
          <p:cNvGraphicFramePr>
            <a:graphicFrameLocks noChangeAspect="1"/>
          </p:cNvGraphicFramePr>
          <p:nvPr/>
        </p:nvGraphicFramePr>
        <p:xfrm>
          <a:off x="357158" y="1030285"/>
          <a:ext cx="7683500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467" name="CS ChemDraw Drawing" r:id="rId5" imgW="6143010" imgH="1631852" progId="ChemDraw.Document.6.0">
                  <p:embed/>
                </p:oleObj>
              </mc:Choice>
              <mc:Fallback>
                <p:oleObj name="CS ChemDraw Drawing" r:id="rId5" imgW="6143010" imgH="1631852" progId="ChemDraw.Document.6.0">
                  <p:embed/>
                  <p:pic>
                    <p:nvPicPr>
                      <p:cNvPr id="34252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030285"/>
                        <a:ext cx="7683500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4.5.1 Allylation Reaction: Ni/photoredox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2226" y="630932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(1) </a:t>
            </a:r>
            <a:r>
              <a:rPr lang="de-DE" sz="1200" dirty="0"/>
              <a:t>Calogero, F.; Potenti, S.; Bassan, E.; Fermi, A.; Gualandi, A.; Monaldi, J.; Dereli, B.; Maity, B.; Cavallo, L.; Ceroni, P.; Cozzi, P. G., </a:t>
            </a:r>
            <a:r>
              <a:rPr lang="de-DE" sz="1200" dirty="0" smtClean="0"/>
              <a:t>Angew. Chem., Int. Ed. 2022</a:t>
            </a:r>
            <a:r>
              <a:rPr lang="de-DE" sz="1200" dirty="0"/>
              <a:t>, </a:t>
            </a:r>
            <a:r>
              <a:rPr lang="de-DE" sz="1200" dirty="0" smtClean="0"/>
              <a:t>61, </a:t>
            </a:r>
            <a:r>
              <a:rPr lang="de-DE" sz="1200" dirty="0"/>
              <a:t>e202114981.</a:t>
            </a:r>
            <a:endParaRPr lang="de-DE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764704"/>
            <a:ext cx="6643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Cozzi: Alternative Umpolung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on photoredox-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mediated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reduction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05" y="3717032"/>
            <a:ext cx="8892698" cy="2523637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276413"/>
              </p:ext>
            </p:extLst>
          </p:nvPr>
        </p:nvGraphicFramePr>
        <p:xfrm>
          <a:off x="624593" y="1078512"/>
          <a:ext cx="7680500" cy="242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245" name="CS ChemDraw Drawing" r:id="rId5" imgW="6144400" imgH="1937997" progId="ChemDraw.Document.6.0">
                  <p:embed/>
                </p:oleObj>
              </mc:Choice>
              <mc:Fallback>
                <p:oleObj name="CS ChemDraw Drawing" r:id="rId5" imgW="6144400" imgH="19379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593" y="1078512"/>
                        <a:ext cx="7680500" cy="2422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1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4.5.1 Propargylation: Nosaki-Hiyama-Kishi Conditions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98330" y="653637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sv-SE" sz="1200" dirty="0"/>
              <a:t>Harper, K. C.; Vilardi, S. C.; Sigman, M. S. </a:t>
            </a:r>
            <a:r>
              <a:rPr lang="sv-SE" sz="1200" i="1" dirty="0"/>
              <a:t>J. Am. Chem. Soc.</a:t>
            </a:r>
            <a:r>
              <a:rPr lang="sv-SE" sz="1200" dirty="0"/>
              <a:t> </a:t>
            </a:r>
            <a:r>
              <a:rPr lang="sv-SE" sz="1200" b="1" dirty="0"/>
              <a:t>2013</a:t>
            </a:r>
            <a:r>
              <a:rPr lang="sv-SE" sz="1200" dirty="0"/>
              <a:t>, </a:t>
            </a:r>
            <a:r>
              <a:rPr lang="sv-SE" sz="1200" i="1" dirty="0"/>
              <a:t>135</a:t>
            </a:r>
            <a:r>
              <a:rPr lang="sv-SE" sz="1200" dirty="0"/>
              <a:t>, </a:t>
            </a:r>
            <a:r>
              <a:rPr lang="sv-SE" sz="1200" dirty="0" smtClean="0"/>
              <a:t>2482.</a:t>
            </a:r>
            <a:endParaRPr lang="sv-SE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90916" y="692696"/>
            <a:ext cx="8821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Sigman: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Nosaki-Hiyama-Kishi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propargylation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predicted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steric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parameters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420551"/>
              </p:ext>
            </p:extLst>
          </p:nvPr>
        </p:nvGraphicFramePr>
        <p:xfrm>
          <a:off x="1142358" y="1241500"/>
          <a:ext cx="6886026" cy="2043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464" name="CS ChemDraw Drawing" r:id="rId4" imgW="5508821" imgH="1634787" progId="ChemDraw.Document.6.0">
                  <p:embed/>
                </p:oleObj>
              </mc:Choice>
              <mc:Fallback>
                <p:oleObj name="CS ChemDraw Drawing" r:id="rId4" imgW="5508821" imgH="16347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2358" y="1241500"/>
                        <a:ext cx="6886026" cy="2043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752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94255"/>
            <a:ext cx="6030154" cy="245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52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" y="5458287"/>
            <a:ext cx="2988996" cy="5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523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r="3334"/>
          <a:stretch/>
        </p:blipFill>
        <p:spPr bwMode="auto">
          <a:xfrm>
            <a:off x="35496" y="3658088"/>
            <a:ext cx="302240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2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4.5.2 Hydrogenation of Carbonyl and Imines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8652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Noyori</a:t>
            </a:r>
            <a:r>
              <a:rPr lang="en-US" sz="1200" dirty="0" smtClean="0"/>
              <a:t>, R.; </a:t>
            </a:r>
            <a:r>
              <a:rPr lang="en-US" sz="1200" dirty="0" err="1" smtClean="0"/>
              <a:t>Ohkuma</a:t>
            </a:r>
            <a:r>
              <a:rPr lang="en-US" sz="1200" dirty="0" smtClean="0"/>
              <a:t>, T.; Kitamura, M.; Takaya, H.; </a:t>
            </a:r>
            <a:r>
              <a:rPr lang="en-US" sz="1200" dirty="0" err="1" smtClean="0"/>
              <a:t>Sayo</a:t>
            </a:r>
            <a:r>
              <a:rPr lang="en-US" sz="1200" dirty="0" smtClean="0"/>
              <a:t>, N.; </a:t>
            </a:r>
            <a:r>
              <a:rPr lang="en-US" sz="1200" dirty="0" err="1" smtClean="0"/>
              <a:t>Kumobayashi</a:t>
            </a:r>
            <a:r>
              <a:rPr lang="en-US" sz="1200" dirty="0" smtClean="0"/>
              <a:t>, H.; </a:t>
            </a:r>
            <a:r>
              <a:rPr lang="en-US" sz="1200" dirty="0" err="1" smtClean="0"/>
              <a:t>Akutagawa</a:t>
            </a:r>
            <a:r>
              <a:rPr lang="en-US" sz="1200" dirty="0" smtClean="0"/>
              <a:t>, S.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1987, </a:t>
            </a:r>
            <a:r>
              <a:rPr lang="en-US" sz="1200" i="1" dirty="0" smtClean="0"/>
              <a:t>109,</a:t>
            </a:r>
            <a:r>
              <a:rPr lang="en-US" sz="1200" b="1" i="1" dirty="0" smtClean="0"/>
              <a:t> </a:t>
            </a:r>
            <a:r>
              <a:rPr lang="en-US" sz="1200" dirty="0" smtClean="0"/>
              <a:t>5856-5858.</a:t>
            </a:r>
            <a:r>
              <a:rPr lang="en-US" sz="1200" b="1" i="1" dirty="0" smtClean="0"/>
              <a:t> </a:t>
            </a:r>
            <a:r>
              <a:rPr lang="de-DE" sz="1200" dirty="0" smtClean="0"/>
              <a:t>(2) Daley, C. J. A.; Bergens, S. H.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2002,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124,</a:t>
            </a:r>
            <a:r>
              <a:rPr lang="de-DE" sz="1200" b="1" i="1" dirty="0" smtClean="0"/>
              <a:t> </a:t>
            </a:r>
            <a:r>
              <a:rPr lang="de-DE" sz="1200" dirty="0" smtClean="0"/>
              <a:t>3680-3691.</a:t>
            </a:r>
          </a:p>
          <a:p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85794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Noyori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Hydrogenation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Keto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Esters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3357562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Bergens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 3-Points-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Binding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Substrates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Investigations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18210" name="Object 2"/>
          <p:cNvGraphicFramePr>
            <a:graphicFrameLocks noChangeAspect="1"/>
          </p:cNvGraphicFramePr>
          <p:nvPr/>
        </p:nvGraphicFramePr>
        <p:xfrm>
          <a:off x="1452585" y="1198561"/>
          <a:ext cx="6334125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80" name="CS ChemDraw Drawing" r:id="rId4" imgW="5062611" imgH="1668428" progId="ChemDraw.Document.6.0">
                  <p:embed/>
                </p:oleObj>
              </mc:Choice>
              <mc:Fallback>
                <p:oleObj name="CS ChemDraw Drawing" r:id="rId4" imgW="5062611" imgH="166842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85" y="1198561"/>
                        <a:ext cx="6334125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8211" name="Object 3"/>
          <p:cNvGraphicFramePr>
            <a:graphicFrameLocks noChangeAspect="1"/>
          </p:cNvGraphicFramePr>
          <p:nvPr/>
        </p:nvGraphicFramePr>
        <p:xfrm>
          <a:off x="1357290" y="3881455"/>
          <a:ext cx="663575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81" name="CS ChemDraw Drawing" r:id="rId6" imgW="5304575" imgH="1636424" progId="ChemDraw.Document.6.0">
                  <p:embed/>
                </p:oleObj>
              </mc:Choice>
              <mc:Fallback>
                <p:oleObj name="CS ChemDraw Drawing" r:id="rId6" imgW="5304575" imgH="163642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3881455"/>
                        <a:ext cx="6635750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9" y="690564"/>
            <a:ext cx="8290320" cy="566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4.5.2 Hydrogenation of Carbonyl and Imines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39235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Daley, C. J. A.; Bergens, S. H.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2002,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124,</a:t>
            </a:r>
            <a:r>
              <a:rPr lang="de-DE" sz="1200" b="1" i="1" dirty="0" smtClean="0"/>
              <a:t> </a:t>
            </a:r>
            <a:r>
              <a:rPr lang="de-DE" sz="1200" dirty="0" smtClean="0"/>
              <a:t>3680-3691.</a:t>
            </a:r>
          </a:p>
          <a:p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85794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Proposed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4.5.2 Hydrogenation of Carbonyl and Imines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39235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Daley, C. J. A.; Bergens, S. H.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2002,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124,</a:t>
            </a:r>
            <a:r>
              <a:rPr lang="de-DE" sz="1200" b="1" i="1" dirty="0" smtClean="0"/>
              <a:t> </a:t>
            </a:r>
            <a:r>
              <a:rPr lang="de-DE" sz="1200" dirty="0" smtClean="0"/>
              <a:t>3680-3691.</a:t>
            </a:r>
          </a:p>
          <a:p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85794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9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82677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4.5.2 Hydrogenation of Imines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7224" y="857232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H" b="1" dirty="0" smtClean="0">
                <a:latin typeface="Arial" pitchFamily="34" charset="0"/>
                <a:cs typeface="Arial" pitchFamily="34" charset="0"/>
              </a:rPr>
              <a:t>The Gold Standard for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Industry</a:t>
            </a:r>
            <a:endParaRPr lang="fr-CH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CH" b="1" dirty="0" smtClean="0">
                <a:latin typeface="Arial" pitchFamily="34" charset="0"/>
                <a:cs typeface="Arial" pitchFamily="34" charset="0"/>
              </a:rPr>
              <a:t>Ciba-Geigy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of (</a:t>
            </a:r>
            <a:r>
              <a:rPr lang="fr-CH" b="1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)-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Metolachlor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714348" y="2643182"/>
          <a:ext cx="8010525" cy="308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671" name="CS ChemDraw Drawing" r:id="rId3" imgW="5719220" imgH="2201946" progId="ChemDraw.Document.6.0">
                  <p:embed/>
                </p:oleObj>
              </mc:Choice>
              <mc:Fallback>
                <p:oleObj name="CS ChemDraw Drawing" r:id="rId3" imgW="5719220" imgH="220194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2643182"/>
                        <a:ext cx="8010525" cy="308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4.5.2 Hydrogenation of Carbonyl and Imines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00076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098465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Burk, M. J.; Feaster, J. E.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1992, </a:t>
            </a:r>
            <a:r>
              <a:rPr lang="en-US" sz="1200" i="1" dirty="0" smtClean="0"/>
              <a:t>114,</a:t>
            </a:r>
            <a:r>
              <a:rPr lang="en-US" sz="1200" b="1" i="1" dirty="0" smtClean="0"/>
              <a:t> </a:t>
            </a:r>
            <a:r>
              <a:rPr lang="en-US" sz="1200" dirty="0" smtClean="0"/>
              <a:t>6266-6267.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Burk, M. J.; Martinez, J. P.; Feaster, J. E.; </a:t>
            </a:r>
            <a:r>
              <a:rPr lang="en-US" sz="1200" dirty="0" err="1" smtClean="0"/>
              <a:t>Cosford</a:t>
            </a:r>
            <a:r>
              <a:rPr lang="en-US" sz="1200" dirty="0" smtClean="0"/>
              <a:t>, N. </a:t>
            </a:r>
            <a:r>
              <a:rPr lang="en-US" sz="1200" i="1" dirty="0" smtClean="0"/>
              <a:t>Tetrahedron </a:t>
            </a:r>
            <a:r>
              <a:rPr lang="en-US" sz="1200" b="1" dirty="0" smtClean="0"/>
              <a:t>1994, </a:t>
            </a:r>
            <a:r>
              <a:rPr lang="en-US" sz="1200" i="1" dirty="0" smtClean="0"/>
              <a:t>50,</a:t>
            </a:r>
            <a:r>
              <a:rPr lang="en-US" sz="1200" b="1" i="1" dirty="0" smtClean="0"/>
              <a:t> </a:t>
            </a:r>
            <a:r>
              <a:rPr lang="en-US" sz="1200" dirty="0" smtClean="0"/>
              <a:t>4399-4428.</a:t>
            </a:r>
            <a:r>
              <a:rPr lang="en-US" sz="1200" b="1" i="1" dirty="0" smtClean="0"/>
              <a:t> </a:t>
            </a:r>
            <a:r>
              <a:rPr lang="de-DE" sz="1200" dirty="0" smtClean="0"/>
              <a:t>(3) Willoughby, C. A.; Buchwald, S. L.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1994,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116, </a:t>
            </a:r>
            <a:r>
              <a:rPr lang="de-DE" sz="1200" dirty="0" smtClean="0"/>
              <a:t>8952-8965. (4) Willoughby, C. A.; Buchwald, S. L.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1994, </a:t>
            </a:r>
            <a:r>
              <a:rPr lang="de-DE" sz="1200" i="1" dirty="0" smtClean="0"/>
              <a:t>116,</a:t>
            </a:r>
            <a:r>
              <a:rPr lang="de-DE" sz="1200" b="1" i="1" dirty="0" smtClean="0"/>
              <a:t> </a:t>
            </a:r>
            <a:r>
              <a:rPr lang="de-DE" sz="1200" dirty="0" smtClean="0"/>
              <a:t>11703-11714.</a:t>
            </a:r>
          </a:p>
          <a:p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85794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Burk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Hydrogenation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Hydrazones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1,2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97410" name="Object 2"/>
          <p:cNvGraphicFramePr>
            <a:graphicFrameLocks noChangeAspect="1"/>
          </p:cNvGraphicFramePr>
          <p:nvPr/>
        </p:nvGraphicFramePr>
        <p:xfrm>
          <a:off x="2000232" y="1285860"/>
          <a:ext cx="5240337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981" name="CS ChemDraw Drawing" r:id="rId4" imgW="4189359" imgH="1668428" progId="ChemDraw.Document.6.0">
                  <p:embed/>
                </p:oleObj>
              </mc:Choice>
              <mc:Fallback>
                <p:oleObj name="CS ChemDraw Drawing" r:id="rId4" imgW="4189359" imgH="166842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1285860"/>
                        <a:ext cx="5240337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7411" name="Object 3"/>
          <p:cNvGraphicFramePr>
            <a:graphicFrameLocks noChangeAspect="1"/>
          </p:cNvGraphicFramePr>
          <p:nvPr/>
        </p:nvGraphicFramePr>
        <p:xfrm>
          <a:off x="2000232" y="4000504"/>
          <a:ext cx="48768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982" name="CS ChemDraw Drawing" r:id="rId6" imgW="3894992" imgH="1421540" progId="ChemDraw.Document.6.0">
                  <p:embed/>
                </p:oleObj>
              </mc:Choice>
              <mc:Fallback>
                <p:oleObj name="CS ChemDraw Drawing" r:id="rId6" imgW="3894992" imgH="142154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4000504"/>
                        <a:ext cx="48768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5720" y="3621289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Buchwald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Hydrogenation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Imines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3,4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4.5.2 Hydrogenation of Carbonyl and Imines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83131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Willoughby, C. A.; Buchwald, S. L.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1994,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116, </a:t>
            </a:r>
            <a:r>
              <a:rPr lang="de-DE" sz="1200" dirty="0" smtClean="0"/>
              <a:t>8952-8965. (2) Willoughby, C. A.; Buchwald, S. L.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1994, </a:t>
            </a:r>
            <a:r>
              <a:rPr lang="de-DE" sz="1200" i="1" dirty="0" smtClean="0"/>
              <a:t>116,</a:t>
            </a:r>
            <a:r>
              <a:rPr lang="de-DE" sz="1200" b="1" i="1" dirty="0" smtClean="0"/>
              <a:t> </a:t>
            </a:r>
            <a:r>
              <a:rPr lang="de-DE" sz="1200" dirty="0" smtClean="0"/>
              <a:t>11703-11714.</a:t>
            </a:r>
          </a:p>
          <a:p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85794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9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43" y="1447799"/>
            <a:ext cx="8829675" cy="41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4.5.1 Aldol Reaction: Denmark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8652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(1) Denmark, S. E.; Bui, T. </a:t>
            </a:r>
            <a:r>
              <a:rPr lang="sv-SE" sz="1200" i="1" dirty="0" smtClean="0"/>
              <a:t>J. Org. Chem. </a:t>
            </a:r>
            <a:r>
              <a:rPr lang="sv-SE" sz="1200" b="1" dirty="0" smtClean="0"/>
              <a:t>2005, </a:t>
            </a:r>
            <a:r>
              <a:rPr lang="sv-SE" sz="1200" i="1" dirty="0" smtClean="0"/>
              <a:t>70, </a:t>
            </a:r>
            <a:r>
              <a:rPr lang="sv-SE" sz="1200" dirty="0" smtClean="0"/>
              <a:t>10393-10399. </a:t>
            </a:r>
            <a:r>
              <a:rPr lang="en-US" sz="1200" dirty="0" smtClean="0"/>
              <a:t>(2) Denmark, S. E.; </a:t>
            </a:r>
            <a:r>
              <a:rPr lang="en-US" sz="1200" dirty="0" err="1" smtClean="0"/>
              <a:t>Stavenger</a:t>
            </a:r>
            <a:r>
              <a:rPr lang="en-US" sz="1200" dirty="0" smtClean="0"/>
              <a:t>, R.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2000, </a:t>
            </a:r>
            <a:r>
              <a:rPr lang="en-US" sz="1200" i="1" dirty="0" smtClean="0"/>
              <a:t>33,</a:t>
            </a:r>
            <a:r>
              <a:rPr lang="en-US" sz="1200" b="1" i="1" dirty="0" smtClean="0"/>
              <a:t> </a:t>
            </a:r>
            <a:r>
              <a:rPr lang="en-US" sz="1200" dirty="0" smtClean="0"/>
              <a:t>432-440.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835207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Denmark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Aldol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Methyl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Ketone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Enolates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3406975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Denmark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Aldol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Aldehyde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Enolates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96707" name="Object 3"/>
          <p:cNvGraphicFramePr>
            <a:graphicFrameLocks noChangeAspect="1"/>
          </p:cNvGraphicFramePr>
          <p:nvPr/>
        </p:nvGraphicFramePr>
        <p:xfrm>
          <a:off x="1214414" y="1428736"/>
          <a:ext cx="6272213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277" name="CS ChemDraw Drawing" r:id="rId4" imgW="5015132" imgH="1384964" progId="ChemDraw.Document.6.0">
                  <p:embed/>
                </p:oleObj>
              </mc:Choice>
              <mc:Fallback>
                <p:oleObj name="CS ChemDraw Drawing" r:id="rId4" imgW="5015132" imgH="138496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428736"/>
                        <a:ext cx="6272213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708" name="Object 4"/>
          <p:cNvGraphicFramePr>
            <a:graphicFrameLocks noChangeAspect="1"/>
          </p:cNvGraphicFramePr>
          <p:nvPr/>
        </p:nvGraphicFramePr>
        <p:xfrm>
          <a:off x="642910" y="3857628"/>
          <a:ext cx="7862887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278" name="CS ChemDraw Drawing" r:id="rId6" imgW="6287555" imgH="1709576" progId="ChemDraw.Document.6.0">
                  <p:embed/>
                </p:oleObj>
              </mc:Choice>
              <mc:Fallback>
                <p:oleObj name="CS ChemDraw Drawing" r:id="rId6" imgW="6287555" imgH="170957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857628"/>
                        <a:ext cx="7862887" cy="213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4.5.2 Hydrogenation of Carbonyl and Imines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26007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de-DE" sz="1200" dirty="0"/>
              <a:t>Chen, D. J.; Wang, Y. T.; Klankermayer, J., </a:t>
            </a:r>
            <a:r>
              <a:rPr lang="de-DE" sz="1200" i="1" dirty="0"/>
              <a:t>Angew. </a:t>
            </a:r>
            <a:r>
              <a:rPr lang="de-DE" sz="1200" i="1" dirty="0" smtClean="0"/>
              <a:t>Chem., Int</a:t>
            </a:r>
            <a:r>
              <a:rPr lang="de-DE" sz="1200" i="1" dirty="0"/>
              <a:t>. </a:t>
            </a:r>
            <a:r>
              <a:rPr lang="de-DE" sz="1200" i="1" dirty="0" smtClean="0"/>
              <a:t>Ed. </a:t>
            </a:r>
            <a:r>
              <a:rPr lang="de-DE" sz="1200" b="1" dirty="0"/>
              <a:t>2010</a:t>
            </a:r>
            <a:r>
              <a:rPr lang="de-DE" sz="1200" dirty="0"/>
              <a:t>, </a:t>
            </a:r>
            <a:r>
              <a:rPr lang="de-DE" sz="1200" i="1" dirty="0"/>
              <a:t>49</a:t>
            </a:r>
            <a:r>
              <a:rPr lang="de-DE" sz="1200" dirty="0"/>
              <a:t>, </a:t>
            </a:r>
            <a:r>
              <a:rPr lang="de-DE" sz="1200" dirty="0" smtClean="0"/>
              <a:t>9475.</a:t>
            </a:r>
            <a:endParaRPr lang="de-DE" sz="1200" dirty="0"/>
          </a:p>
          <a:p>
            <a:endParaRPr lang="de-DE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714356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Klankermayer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Hydrogenation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chiral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frustrated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Lewis pairs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552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79" y="3074775"/>
            <a:ext cx="52387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346352"/>
              </p:ext>
            </p:extLst>
          </p:nvPr>
        </p:nvGraphicFramePr>
        <p:xfrm>
          <a:off x="1931717" y="1343314"/>
          <a:ext cx="5072421" cy="172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2977" name="CS ChemDraw Drawing" r:id="rId5" imgW="4057937" imgH="1380517" progId="ChemDraw.Document.6.0">
                  <p:embed/>
                </p:oleObj>
              </mc:Choice>
              <mc:Fallback>
                <p:oleObj name="CS ChemDraw Drawing" r:id="rId5" imgW="4057937" imgH="13805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1717" y="1343314"/>
                        <a:ext cx="5072421" cy="1725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9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4.5.2 Hydrogenation of Carbonyl and Imines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23728" y="6432540"/>
            <a:ext cx="5078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Mas-</a:t>
            </a:r>
            <a:r>
              <a:rPr lang="en-US" sz="1200" dirty="0" err="1" smtClean="0">
                <a:latin typeface="+mj-lt"/>
              </a:rPr>
              <a:t>Roselló</a:t>
            </a:r>
            <a:r>
              <a:rPr lang="en-US" sz="1200" dirty="0">
                <a:latin typeface="+mj-lt"/>
              </a:rPr>
              <a:t>, J.; Smejkal, T.; Cramer, N. </a:t>
            </a:r>
            <a:r>
              <a:rPr lang="en-US" sz="1200" i="1" dirty="0">
                <a:latin typeface="+mj-lt"/>
              </a:rPr>
              <a:t>Science </a:t>
            </a:r>
            <a:r>
              <a:rPr lang="en-US" sz="1200" b="1" dirty="0">
                <a:latin typeface="+mj-lt"/>
              </a:rPr>
              <a:t>2020,</a:t>
            </a:r>
            <a:r>
              <a:rPr lang="en-US" sz="1200" dirty="0">
                <a:latin typeface="+mj-lt"/>
              </a:rPr>
              <a:t> </a:t>
            </a:r>
            <a:r>
              <a:rPr lang="en-US" sz="1200" i="1" dirty="0">
                <a:latin typeface="+mj-lt"/>
              </a:rPr>
              <a:t>368</a:t>
            </a:r>
            <a:r>
              <a:rPr lang="en-US" sz="1200" dirty="0">
                <a:latin typeface="+mj-lt"/>
              </a:rPr>
              <a:t>, 1098-1102.</a:t>
            </a:r>
            <a:endParaRPr lang="de-DE" sz="1200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860422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Cramer: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Hydrogenation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Oximes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361" y="1576232"/>
            <a:ext cx="6035701" cy="3959931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109298"/>
              </p:ext>
            </p:extLst>
          </p:nvPr>
        </p:nvGraphicFramePr>
        <p:xfrm>
          <a:off x="107504" y="1576233"/>
          <a:ext cx="2771390" cy="395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133" name="CS ChemDraw Drawing" r:id="rId5" imgW="2217112" imgH="3167944" progId="ChemDraw.Document.6.0">
                  <p:embed/>
                </p:oleObj>
              </mc:Choice>
              <mc:Fallback>
                <p:oleObj name="CS ChemDraw Drawing" r:id="rId5" imgW="2217112" imgH="31679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1576233"/>
                        <a:ext cx="2771390" cy="3959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8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4.5.3 Other Additions to Carbonyl/Imines: Cu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(1)</a:t>
            </a:r>
            <a:r>
              <a:rPr lang="fr-CH" sz="1200" dirty="0" smtClean="0"/>
              <a:t> </a:t>
            </a:r>
            <a:r>
              <a:rPr lang="pl-PL" sz="1200" dirty="0" smtClean="0"/>
              <a:t>Tomita, D.; Wada, R.; Kanai, M.; Shibasaki, M. </a:t>
            </a:r>
            <a:r>
              <a:rPr lang="pl-PL" sz="1200" i="1" dirty="0" smtClean="0"/>
              <a:t>J. Am. Chem. Soc. </a:t>
            </a:r>
            <a:r>
              <a:rPr lang="pl-PL" sz="1200" b="1" dirty="0" smtClean="0"/>
              <a:t>2005,</a:t>
            </a:r>
            <a:r>
              <a:rPr lang="pl-PL" sz="1200" b="1" i="1" dirty="0" smtClean="0"/>
              <a:t> </a:t>
            </a:r>
            <a:r>
              <a:rPr lang="pl-PL" sz="1200" i="1" dirty="0" smtClean="0"/>
              <a:t>127,</a:t>
            </a:r>
            <a:r>
              <a:rPr lang="pl-PL" sz="1200" b="1" i="1" dirty="0" smtClean="0"/>
              <a:t> </a:t>
            </a:r>
            <a:r>
              <a:rPr lang="pl-PL" sz="1200" dirty="0" smtClean="0"/>
              <a:t>4138-4139.</a:t>
            </a:r>
            <a:r>
              <a:rPr lang="de-DE" sz="1200" dirty="0" smtClean="0"/>
              <a:t> (2) Koradin, C.; Polborn, K.; Knochel, P. </a:t>
            </a:r>
            <a:r>
              <a:rPr lang="de-DE" sz="1200" i="1" dirty="0" smtClean="0"/>
              <a:t>Angew. Chem., Int. Ed. </a:t>
            </a:r>
            <a:r>
              <a:rPr lang="de-DE" sz="1200" b="1" dirty="0" smtClean="0"/>
              <a:t>2002</a:t>
            </a:r>
            <a:r>
              <a:rPr lang="de-DE" sz="1200" dirty="0" smtClean="0"/>
              <a:t>,</a:t>
            </a:r>
            <a:r>
              <a:rPr lang="de-DE" sz="1200" i="1" dirty="0" smtClean="0"/>
              <a:t> 41, </a:t>
            </a:r>
            <a:r>
              <a:rPr lang="de-DE" sz="1200" dirty="0" smtClean="0"/>
              <a:t>2535-2538.</a:t>
            </a:r>
          </a:p>
          <a:p>
            <a:endParaRPr lang="pl-PL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85794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Shibasaki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Use of Silanes as Nucleophiles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621289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Knochel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Addition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Acetylene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to Enamines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01508" name="Object 4"/>
          <p:cNvGraphicFramePr>
            <a:graphicFrameLocks noChangeAspect="1"/>
          </p:cNvGraphicFramePr>
          <p:nvPr/>
        </p:nvGraphicFramePr>
        <p:xfrm>
          <a:off x="785786" y="1247776"/>
          <a:ext cx="7172325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079" name="CS ChemDraw Drawing" r:id="rId4" imgW="5740674" imgH="1804182" progId="ChemDraw.Document.6.0">
                  <p:embed/>
                </p:oleObj>
              </mc:Choice>
              <mc:Fallback>
                <p:oleObj name="CS ChemDraw Drawing" r:id="rId4" imgW="5740674" imgH="1804182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247776"/>
                        <a:ext cx="7172325" cy="225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1509" name="Object 5"/>
          <p:cNvGraphicFramePr>
            <a:graphicFrameLocks noChangeAspect="1"/>
          </p:cNvGraphicFramePr>
          <p:nvPr/>
        </p:nvGraphicFramePr>
        <p:xfrm>
          <a:off x="1500166" y="4071942"/>
          <a:ext cx="6618287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080" name="CS ChemDraw Drawing" r:id="rId6" imgW="5290859" imgH="1534082" progId="ChemDraw.Document.6.0">
                  <p:embed/>
                </p:oleObj>
              </mc:Choice>
              <mc:Fallback>
                <p:oleObj name="CS ChemDraw Drawing" r:id="rId6" imgW="5290859" imgH="1534082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4071942"/>
                        <a:ext cx="6618287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952520"/>
            <a:ext cx="74485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4.5.3 Other Additions to Carbonyl/Imines: Cu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67797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Koradin, C.; Polborn, K.; Knochel, P. </a:t>
            </a:r>
            <a:r>
              <a:rPr lang="de-DE" sz="1200" i="1" dirty="0" smtClean="0"/>
              <a:t>Angew. Chem., Int. Ed. </a:t>
            </a:r>
            <a:r>
              <a:rPr lang="de-DE" sz="1200" b="1" dirty="0" smtClean="0"/>
              <a:t>2002</a:t>
            </a:r>
            <a:r>
              <a:rPr lang="de-DE" sz="1200" dirty="0" smtClean="0"/>
              <a:t>,</a:t>
            </a:r>
            <a:r>
              <a:rPr lang="de-DE" sz="1200" i="1" dirty="0" smtClean="0"/>
              <a:t> 41, </a:t>
            </a:r>
            <a:r>
              <a:rPr lang="de-DE" sz="1200" dirty="0" smtClean="0"/>
              <a:t>2535-2538.</a:t>
            </a:r>
          </a:p>
          <a:p>
            <a:endParaRPr lang="pl-PL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85794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Proposed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4.5.3 Other Additions to Carbonyl/Imines: Rh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6779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(1) Hayashi, T.; Kawai, M.; Tokunaga, N. </a:t>
            </a:r>
            <a:r>
              <a:rPr lang="fi-FI" sz="1200" i="1" dirty="0" smtClean="0"/>
              <a:t>Angew. Chem., Int. Ed. </a:t>
            </a:r>
            <a:r>
              <a:rPr lang="fi-FI" sz="1200" b="1" dirty="0" smtClean="0"/>
              <a:t>2004, </a:t>
            </a:r>
            <a:r>
              <a:rPr lang="fi-FI" sz="1200" i="1" dirty="0" smtClean="0"/>
              <a:t>43,</a:t>
            </a:r>
            <a:r>
              <a:rPr lang="fi-FI" sz="1200" b="1" i="1" dirty="0" smtClean="0"/>
              <a:t> </a:t>
            </a:r>
            <a:r>
              <a:rPr lang="fi-FI" sz="1200" dirty="0" smtClean="0"/>
              <a:t>6125-6128.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785794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Hayashi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Rh-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Addition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Organotitanium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to Imines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0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08060"/>
              </p:ext>
            </p:extLst>
          </p:nvPr>
        </p:nvGraphicFramePr>
        <p:xfrm>
          <a:off x="414331" y="1142984"/>
          <a:ext cx="3228975" cy="503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840" name="CS ChemDraw Drawing" r:id="rId4" imgW="2584587" imgH="4028987" progId="ChemDraw.Document.6.0">
                  <p:embed/>
                </p:oleObj>
              </mc:Choice>
              <mc:Fallback>
                <p:oleObj name="CS ChemDraw Drawing" r:id="rId4" imgW="2584587" imgH="402898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1" y="1142984"/>
                        <a:ext cx="3228975" cy="503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35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000240"/>
            <a:ext cx="49625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357818" y="5550115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4.5.3 Other Additions to Carbonyl/Imines: Rh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26007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(1) Tokunaga, N.; Otomaru, Y.; Okamoto, K.; Ueyama, K.; Shintani, R.; Hayashi, T. </a:t>
            </a:r>
            <a:r>
              <a:rPr lang="fi-FI" sz="1200" i="1" dirty="0" smtClean="0"/>
              <a:t>J. Am. Chem. Soc. </a:t>
            </a:r>
            <a:r>
              <a:rPr lang="fi-FI" sz="1200" b="1" dirty="0" smtClean="0"/>
              <a:t>2004, 126, </a:t>
            </a:r>
            <a:r>
              <a:rPr lang="fi-FI" sz="1200" dirty="0" smtClean="0"/>
              <a:t>13584-13585.</a:t>
            </a:r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85794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Hayashi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Chiral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Diene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Ligands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21468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04579" name="Object 3"/>
          <p:cNvGraphicFramePr>
            <a:graphicFrameLocks noChangeAspect="1"/>
          </p:cNvGraphicFramePr>
          <p:nvPr/>
        </p:nvGraphicFramePr>
        <p:xfrm>
          <a:off x="1214414" y="1357298"/>
          <a:ext cx="658177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864" name="CS ChemDraw Drawing" r:id="rId4" imgW="5269758" imgH="1357532" progId="ChemDraw.Document.6.0">
                  <p:embed/>
                </p:oleObj>
              </mc:Choice>
              <mc:Fallback>
                <p:oleObj name="CS ChemDraw Drawing" r:id="rId4" imgW="5269758" imgH="135753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357298"/>
                        <a:ext cx="6581775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500438"/>
            <a:ext cx="73247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4.5.3 Additions to Carbonyl/Imines: Reductive Coupling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97445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Miller, K. M.; Huang, W. S.; Jamison, T. F. </a:t>
            </a:r>
            <a:r>
              <a:rPr lang="de-DE" sz="1200" i="1" dirty="0" smtClean="0"/>
              <a:t>J. Am. Chem. Soc. </a:t>
            </a:r>
            <a:r>
              <a:rPr lang="de-DE" sz="1200" b="1" i="1" dirty="0" smtClean="0"/>
              <a:t>2003, 125, 3442-3443.</a:t>
            </a:r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906645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Jamison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Reductive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Coupling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Alkynes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Aldehydes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06628" name="Object 4"/>
          <p:cNvGraphicFramePr>
            <a:graphicFrameLocks noChangeAspect="1"/>
          </p:cNvGraphicFramePr>
          <p:nvPr/>
        </p:nvGraphicFramePr>
        <p:xfrm>
          <a:off x="428596" y="1724041"/>
          <a:ext cx="2894013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913" name="CS ChemDraw Drawing" r:id="rId4" imgW="2314839" imgH="3136040" progId="ChemDraw.Document.6.0">
                  <p:embed/>
                </p:oleObj>
              </mc:Choice>
              <mc:Fallback>
                <p:oleObj name="CS ChemDraw Drawing" r:id="rId4" imgW="2314839" imgH="313604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724041"/>
                        <a:ext cx="2894013" cy="391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1857364"/>
            <a:ext cx="518963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4.5.3 Additions to Carbonyl/Imines: Reductive Coupling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97445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Huddleston, R. R.; Jang, H. Y.; Krische, M. J.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2003,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125,</a:t>
            </a:r>
            <a:r>
              <a:rPr lang="de-DE" sz="1200" b="1" i="1" dirty="0" smtClean="0"/>
              <a:t> </a:t>
            </a:r>
            <a:r>
              <a:rPr lang="de-DE" sz="1200" dirty="0" smtClean="0"/>
              <a:t>11488-11489.</a:t>
            </a:r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835207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Krische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Rh-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Reductive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Coupling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diynes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fr-CH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07651" name="Object 3"/>
          <p:cNvGraphicFramePr>
            <a:graphicFrameLocks noChangeAspect="1"/>
          </p:cNvGraphicFramePr>
          <p:nvPr/>
        </p:nvGraphicFramePr>
        <p:xfrm>
          <a:off x="571472" y="1182687"/>
          <a:ext cx="7967662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936" name="CS ChemDraw Drawing" r:id="rId4" imgW="6370203" imgH="1738767" progId="ChemDraw.Document.6.0">
                  <p:embed/>
                </p:oleObj>
              </mc:Choice>
              <mc:Fallback>
                <p:oleObj name="CS ChemDraw Drawing" r:id="rId4" imgW="6370203" imgH="1738767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182687"/>
                        <a:ext cx="7967662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76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204" y="3494941"/>
            <a:ext cx="6143630" cy="279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4282" y="3335537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88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r="2182"/>
          <a:stretch/>
        </p:blipFill>
        <p:spPr bwMode="auto">
          <a:xfrm>
            <a:off x="3375361" y="1069672"/>
            <a:ext cx="5733143" cy="480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4.5.3 Additions to Carbonyl/Imines: Via C-H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79712" y="642371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Tran, D. N.; Cramer, N.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</a:t>
            </a:r>
            <a:r>
              <a:rPr lang="en-US" sz="1200" dirty="0" smtClean="0"/>
              <a:t> </a:t>
            </a:r>
            <a:r>
              <a:rPr lang="en-US" sz="1200" b="1" dirty="0"/>
              <a:t>2011,</a:t>
            </a:r>
            <a:r>
              <a:rPr lang="en-US" sz="1200" dirty="0"/>
              <a:t> </a:t>
            </a:r>
            <a:r>
              <a:rPr lang="en-US" sz="1200" i="1" dirty="0"/>
              <a:t>50</a:t>
            </a:r>
            <a:r>
              <a:rPr lang="en-US" sz="1200" dirty="0"/>
              <a:t>, </a:t>
            </a:r>
            <a:r>
              <a:rPr lang="en-US" sz="1200" dirty="0" smtClean="0"/>
              <a:t>11098.</a:t>
            </a:r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835207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Cramer: Insertion-Addition via C-H Activation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707525"/>
              </p:ext>
            </p:extLst>
          </p:nvPr>
        </p:nvGraphicFramePr>
        <p:xfrm>
          <a:off x="107504" y="1458554"/>
          <a:ext cx="3218971" cy="434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102" name="CS ChemDraw Drawing" r:id="rId5" imgW="2575177" imgH="3477368" progId="ChemDraw.Document.6.0">
                  <p:embed/>
                </p:oleObj>
              </mc:Choice>
              <mc:Fallback>
                <p:oleObj name="CS ChemDraw Drawing" r:id="rId5" imgW="2575177" imgH="34773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1458554"/>
                        <a:ext cx="3218971" cy="4346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4.5.4 Conjugate Reduction/Hydrogenation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14364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15082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Vineyard, B. D.; Knowles, W. S.; </a:t>
            </a:r>
            <a:r>
              <a:rPr lang="en-US" sz="1200" dirty="0" err="1" smtClean="0"/>
              <a:t>Sabacky</a:t>
            </a:r>
            <a:r>
              <a:rPr lang="en-US" sz="1200" dirty="0" smtClean="0"/>
              <a:t>, M. J.; Bachman, G. L.; </a:t>
            </a:r>
            <a:r>
              <a:rPr lang="en-US" sz="1200" dirty="0" err="1" smtClean="0"/>
              <a:t>Weinkauff</a:t>
            </a:r>
            <a:r>
              <a:rPr lang="en-US" sz="1200" dirty="0" smtClean="0"/>
              <a:t>, D.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1977, </a:t>
            </a:r>
            <a:r>
              <a:rPr lang="en-US" sz="1200" i="1" dirty="0" smtClean="0"/>
              <a:t>99, </a:t>
            </a:r>
            <a:r>
              <a:rPr lang="en-US" sz="1200" dirty="0" smtClean="0"/>
              <a:t>5946-5952.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(2)Miyashita, A.; Yasuda, A.; Takaya, H.; </a:t>
            </a:r>
            <a:r>
              <a:rPr lang="en-US" sz="1200" dirty="0" err="1" smtClean="0"/>
              <a:t>Toriumi</a:t>
            </a:r>
            <a:r>
              <a:rPr lang="en-US" sz="1200" dirty="0" smtClean="0"/>
              <a:t>, K.; Ito, T.; </a:t>
            </a:r>
            <a:r>
              <a:rPr lang="en-US" sz="1200" dirty="0" err="1" smtClean="0"/>
              <a:t>Souchi</a:t>
            </a:r>
            <a:r>
              <a:rPr lang="en-US" sz="1200" dirty="0" smtClean="0"/>
              <a:t>, T.; </a:t>
            </a:r>
            <a:r>
              <a:rPr lang="en-US" sz="1200" dirty="0" err="1" smtClean="0"/>
              <a:t>Noyori</a:t>
            </a:r>
            <a:r>
              <a:rPr lang="en-US" sz="1200" dirty="0" smtClean="0"/>
              <a:t>, R.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1980,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102, </a:t>
            </a:r>
            <a:r>
              <a:rPr lang="en-US" sz="1200" dirty="0" smtClean="0"/>
              <a:t>7932-7934.</a:t>
            </a:r>
          </a:p>
          <a:p>
            <a:endParaRPr lang="en-US" sz="1200" b="1" i="1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763769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Knowles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(Monsanto): The First Efficient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Hydrogenation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3907041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Noyori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Discovery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BINAP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64675" name="Object 3"/>
          <p:cNvGraphicFramePr>
            <a:graphicFrameLocks noChangeAspect="1"/>
          </p:cNvGraphicFramePr>
          <p:nvPr/>
        </p:nvGraphicFramePr>
        <p:xfrm>
          <a:off x="2143108" y="1220789"/>
          <a:ext cx="525780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245" name="CS ChemDraw Drawing" r:id="rId4" imgW="4204482" imgH="1936770" progId="ChemDraw.Document.6.0">
                  <p:embed/>
                </p:oleObj>
              </mc:Choice>
              <mc:Fallback>
                <p:oleObj name="CS ChemDraw Drawing" r:id="rId4" imgW="4204482" imgH="193677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1220789"/>
                        <a:ext cx="5257800" cy="242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4676" name="Object 4"/>
          <p:cNvGraphicFramePr>
            <a:graphicFrameLocks noChangeAspect="1"/>
          </p:cNvGraphicFramePr>
          <p:nvPr/>
        </p:nvGraphicFramePr>
        <p:xfrm>
          <a:off x="1928794" y="3929066"/>
          <a:ext cx="60960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246" name="CS ChemDraw Drawing" r:id="rId6" imgW="4873400" imgH="1686716" progId="ChemDraw.Document.6.0">
                  <p:embed/>
                </p:oleObj>
              </mc:Choice>
              <mc:Fallback>
                <p:oleObj name="CS ChemDraw Drawing" r:id="rId6" imgW="4873400" imgH="168671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3929066"/>
                        <a:ext cx="60960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4.5.1 Aldol Reaction: Denmark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8652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(1) Denmark, S. E.; Bui, T. </a:t>
            </a:r>
            <a:r>
              <a:rPr lang="sv-SE" sz="1200" i="1" dirty="0" smtClean="0"/>
              <a:t>J. Org. Chem. </a:t>
            </a:r>
            <a:r>
              <a:rPr lang="sv-SE" sz="1200" b="1" dirty="0" smtClean="0"/>
              <a:t>2005, </a:t>
            </a:r>
            <a:r>
              <a:rPr lang="sv-SE" sz="1200" i="1" dirty="0" smtClean="0"/>
              <a:t>70, </a:t>
            </a:r>
            <a:r>
              <a:rPr lang="sv-SE" sz="1200" dirty="0" smtClean="0"/>
              <a:t>10393-10399. </a:t>
            </a:r>
            <a:r>
              <a:rPr lang="en-US" sz="1200" dirty="0" smtClean="0"/>
              <a:t>(2) Denmark, S. E.; </a:t>
            </a:r>
            <a:r>
              <a:rPr lang="en-US" sz="1200" dirty="0" err="1" smtClean="0"/>
              <a:t>Stavenger</a:t>
            </a:r>
            <a:r>
              <a:rPr lang="en-US" sz="1200" dirty="0" smtClean="0"/>
              <a:t>, R.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2000, </a:t>
            </a:r>
            <a:r>
              <a:rPr lang="en-US" sz="1200" i="1" dirty="0" smtClean="0"/>
              <a:t>33,</a:t>
            </a:r>
            <a:r>
              <a:rPr lang="en-US" sz="1200" b="1" i="1" dirty="0" smtClean="0"/>
              <a:t> </a:t>
            </a:r>
            <a:r>
              <a:rPr lang="en-US" sz="1200" dirty="0" smtClean="0"/>
              <a:t>432-440.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835207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Small Changes in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Structure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Lead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to Reversal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Diastereoselectivity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97732" name="Object 4"/>
          <p:cNvGraphicFramePr>
            <a:graphicFrameLocks noChangeAspect="1"/>
          </p:cNvGraphicFramePr>
          <p:nvPr/>
        </p:nvGraphicFramePr>
        <p:xfrm>
          <a:off x="758850" y="1428736"/>
          <a:ext cx="7313612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017" name="CS ChemDraw Drawing" r:id="rId4" imgW="5850402" imgH="3250340" progId="ChemDraw.Document.6.0">
                  <p:embed/>
                </p:oleObj>
              </mc:Choice>
              <mc:Fallback>
                <p:oleObj name="CS ChemDraw Drawing" r:id="rId4" imgW="5850402" imgH="325034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50" y="1428736"/>
                        <a:ext cx="7313612" cy="406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5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883860"/>
            <a:ext cx="7286676" cy="547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4.5.4 Conjugate Reduction/Hydrogenation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00834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Landis, C. R.; Halpern, J.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1987, </a:t>
            </a:r>
            <a:r>
              <a:rPr lang="de-DE" sz="1200" i="1" dirty="0" smtClean="0"/>
              <a:t>109,</a:t>
            </a:r>
            <a:r>
              <a:rPr lang="de-DE" sz="1200" b="1" i="1" dirty="0" smtClean="0"/>
              <a:t> </a:t>
            </a:r>
            <a:r>
              <a:rPr lang="de-DE" sz="1200" dirty="0" smtClean="0"/>
              <a:t>1746-1754.</a:t>
            </a:r>
          </a:p>
          <a:p>
            <a:endParaRPr lang="en-US" sz="1200" b="1" i="1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763769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Halpern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on Monsanto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Hydrogenation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4.5.4 Conjugate Reduction/Hydrogenation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00834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Landis, C. R.; Halpern, J.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1987, </a:t>
            </a:r>
            <a:r>
              <a:rPr lang="de-DE" sz="1200" i="1" dirty="0" smtClean="0"/>
              <a:t>109,</a:t>
            </a:r>
            <a:r>
              <a:rPr lang="de-DE" sz="1200" b="1" i="1" dirty="0" smtClean="0"/>
              <a:t> </a:t>
            </a:r>
            <a:r>
              <a:rPr lang="de-DE" sz="1200" dirty="0" smtClean="0"/>
              <a:t>1746-1754.</a:t>
            </a:r>
          </a:p>
          <a:p>
            <a:endParaRPr lang="en-US" sz="1200" b="1" i="1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763769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Classical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Curtin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Hammet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Case: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Minor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Complex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Leads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Observed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Product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66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8272496" cy="452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4.5.4 Conjugate Reduction/Hydrogenation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Kitamura, M.; Tsukamoto, M.; </a:t>
            </a:r>
            <a:r>
              <a:rPr lang="en-US" sz="1200" dirty="0" err="1" smtClean="0"/>
              <a:t>Bessho</a:t>
            </a:r>
            <a:r>
              <a:rPr lang="en-US" sz="1200" dirty="0" smtClean="0"/>
              <a:t>, Y.; Yoshimura, M.; </a:t>
            </a:r>
            <a:r>
              <a:rPr lang="en-US" sz="1200" dirty="0" err="1" smtClean="0"/>
              <a:t>Kobs</a:t>
            </a:r>
            <a:r>
              <a:rPr lang="en-US" sz="1200" dirty="0" smtClean="0"/>
              <a:t>, U.; </a:t>
            </a:r>
            <a:r>
              <a:rPr lang="en-US" sz="1200" dirty="0" err="1" smtClean="0"/>
              <a:t>Widhalm</a:t>
            </a:r>
            <a:r>
              <a:rPr lang="en-US" sz="1200" dirty="0" smtClean="0"/>
              <a:t>, M.; </a:t>
            </a:r>
            <a:r>
              <a:rPr lang="en-US" sz="1200" dirty="0" err="1" smtClean="0"/>
              <a:t>Noyori</a:t>
            </a:r>
            <a:r>
              <a:rPr lang="en-US" sz="1200" dirty="0" smtClean="0"/>
              <a:t>, R.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dirty="0" smtClean="0"/>
              <a:t>124, 6649-6667.</a:t>
            </a:r>
          </a:p>
          <a:p>
            <a:endParaRPr lang="en-US" sz="1200" b="1" i="1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28596" y="835207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Noyori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BINAP Ligands: Fondamental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Differences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Rh and Ru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67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04943"/>
            <a:ext cx="45434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7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319229"/>
            <a:ext cx="44862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4.5.4 Conjugate Reduction/Hydrogenation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00076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115971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Hsiao, Y.; Rivera, N. R.; </a:t>
            </a:r>
            <a:r>
              <a:rPr lang="en-US" sz="1200" dirty="0" err="1" smtClean="0"/>
              <a:t>Rosner</a:t>
            </a:r>
            <a:r>
              <a:rPr lang="en-US" sz="1200" dirty="0" smtClean="0"/>
              <a:t>, T.; </a:t>
            </a:r>
            <a:r>
              <a:rPr lang="en-US" sz="1200" dirty="0" err="1" smtClean="0"/>
              <a:t>Krska</a:t>
            </a:r>
            <a:r>
              <a:rPr lang="en-US" sz="1200" dirty="0" smtClean="0"/>
              <a:t>, S. W.; </a:t>
            </a:r>
            <a:r>
              <a:rPr lang="en-US" sz="1200" dirty="0" err="1" smtClean="0"/>
              <a:t>Njolito</a:t>
            </a:r>
            <a:r>
              <a:rPr lang="en-US" sz="1200" dirty="0" smtClean="0"/>
              <a:t>, E.; Wang, F.; Sun, Y. K.; Armstrong, J. D.; Grabowski, E. J. J.; </a:t>
            </a:r>
            <a:r>
              <a:rPr lang="en-US" sz="1200" dirty="0" err="1" smtClean="0"/>
              <a:t>Tillyer</a:t>
            </a:r>
            <a:r>
              <a:rPr lang="en-US" sz="1200" dirty="0" smtClean="0"/>
              <a:t>, R. D.; </a:t>
            </a:r>
            <a:r>
              <a:rPr lang="en-US" sz="1200" dirty="0" err="1" smtClean="0"/>
              <a:t>Spindler</a:t>
            </a:r>
            <a:r>
              <a:rPr lang="en-US" sz="1200" dirty="0" smtClean="0"/>
              <a:t>, F.; Malan, C.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126,</a:t>
            </a:r>
            <a:r>
              <a:rPr lang="en-US" sz="1200" b="1" i="1" dirty="0" smtClean="0"/>
              <a:t> </a:t>
            </a:r>
            <a:r>
              <a:rPr lang="en-US" sz="1200" dirty="0" smtClean="0"/>
              <a:t>9918-9919.</a:t>
            </a:r>
            <a:r>
              <a:rPr lang="en-US" sz="1200" b="1" i="1" dirty="0" smtClean="0"/>
              <a:t> </a:t>
            </a:r>
            <a:r>
              <a:rPr lang="it-IT" sz="1200" dirty="0" smtClean="0"/>
              <a:t>(1) Appella, D. H.; Moritani, Y.; Shintani, R.; Ferreira, E. M.; Buchwald, S. L. </a:t>
            </a:r>
            <a:r>
              <a:rPr lang="it-IT" sz="1200" i="1" dirty="0" smtClean="0"/>
              <a:t>J. Am. Chem. Soc. </a:t>
            </a:r>
            <a:r>
              <a:rPr lang="it-IT" sz="1200" b="1" dirty="0" smtClean="0"/>
              <a:t>1999,</a:t>
            </a:r>
            <a:r>
              <a:rPr lang="it-IT" sz="1200" b="1" i="1" dirty="0" smtClean="0"/>
              <a:t> </a:t>
            </a:r>
            <a:r>
              <a:rPr lang="it-IT" sz="1200" i="1" dirty="0" smtClean="0"/>
              <a:t>121,</a:t>
            </a:r>
            <a:r>
              <a:rPr lang="it-IT" sz="1200" b="1" i="1" dirty="0" smtClean="0"/>
              <a:t> </a:t>
            </a:r>
            <a:r>
              <a:rPr lang="it-IT" sz="1200" dirty="0" smtClean="0"/>
              <a:t>9473-9474.</a:t>
            </a:r>
          </a:p>
          <a:p>
            <a:endParaRPr lang="en-US" sz="1200" b="1" i="1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28596" y="785794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Merck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Solvia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Hydrogenation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Unprotected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Enamines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68770" name="Object 2"/>
          <p:cNvGraphicFramePr>
            <a:graphicFrameLocks noChangeAspect="1"/>
          </p:cNvGraphicFramePr>
          <p:nvPr/>
        </p:nvGraphicFramePr>
        <p:xfrm>
          <a:off x="1643042" y="1214422"/>
          <a:ext cx="5697538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340" name="CS ChemDraw Drawing" r:id="rId4" imgW="4559339" imgH="1587539" progId="ChemDraw.Document.6.0">
                  <p:embed/>
                </p:oleObj>
              </mc:Choice>
              <mc:Fallback>
                <p:oleObj name="CS ChemDraw Drawing" r:id="rId4" imgW="4559339" imgH="158753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1214422"/>
                        <a:ext cx="5697538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5720" y="3214686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Buchwald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Conjugate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Silanes and Cu Catalysts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68771" name="Object 3"/>
          <p:cNvGraphicFramePr>
            <a:graphicFrameLocks noChangeAspect="1"/>
          </p:cNvGraphicFramePr>
          <p:nvPr/>
        </p:nvGraphicFramePr>
        <p:xfrm>
          <a:off x="785786" y="3643314"/>
          <a:ext cx="735647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341" name="CS ChemDraw Drawing" r:id="rId6" imgW="5886626" imgH="1814732" progId="ChemDraw.Document.6.0">
                  <p:embed/>
                </p:oleObj>
              </mc:Choice>
              <mc:Fallback>
                <p:oleObj name="CS ChemDraw Drawing" r:id="rId6" imgW="5886626" imgH="181473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3643314"/>
                        <a:ext cx="7356475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124" y="2917239"/>
            <a:ext cx="2468462" cy="1774291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4.5.4 Conjugate Reduction: Hydrogen Borrowing Cascade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5544" y="6464369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Armstrong, R. J.; Akhtar, W. M.; Young, T. A.; Duarte, F.; </a:t>
            </a:r>
            <a:r>
              <a:rPr lang="en-US" sz="1200" dirty="0" err="1"/>
              <a:t>Donohoe</a:t>
            </a:r>
            <a:r>
              <a:rPr lang="en-US" sz="1200" dirty="0"/>
              <a:t>, T. J., </a:t>
            </a:r>
            <a:r>
              <a:rPr lang="en-US" sz="1200" dirty="0" err="1" smtClean="0"/>
              <a:t>Angew</a:t>
            </a:r>
            <a:r>
              <a:rPr lang="en-US" sz="1200" dirty="0"/>
              <a:t>. </a:t>
            </a:r>
            <a:r>
              <a:rPr lang="en-US" sz="1200" dirty="0" err="1" smtClean="0"/>
              <a:t>Chem</a:t>
            </a:r>
            <a:r>
              <a:rPr lang="en-US" sz="1200" dirty="0" smtClean="0"/>
              <a:t>, Int</a:t>
            </a:r>
            <a:r>
              <a:rPr lang="en-US" sz="1200" dirty="0"/>
              <a:t>. </a:t>
            </a:r>
            <a:r>
              <a:rPr lang="en-US" sz="1200" dirty="0" smtClean="0"/>
              <a:t>Ed. </a:t>
            </a:r>
            <a:r>
              <a:rPr lang="en-US" sz="1200" b="1" dirty="0"/>
              <a:t>2019</a:t>
            </a:r>
            <a:r>
              <a:rPr lang="en-US" sz="1200" dirty="0"/>
              <a:t>, </a:t>
            </a:r>
            <a:r>
              <a:rPr lang="en-US" sz="1200" i="1" dirty="0" smtClean="0"/>
              <a:t>58</a:t>
            </a:r>
            <a:r>
              <a:rPr lang="en-US" sz="1200" dirty="0" smtClean="0"/>
              <a:t>, </a:t>
            </a:r>
            <a:r>
              <a:rPr lang="en-US" sz="1200" dirty="0"/>
              <a:t>12558-12562.</a:t>
            </a: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79512" y="724883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Donohoe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Duarte: Iridium-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hydrogen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borrowing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cascade for cyclohexane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synthesis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20210" y="1093269"/>
          <a:ext cx="8303580" cy="1906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732" name="CS ChemDraw Drawing" r:id="rId5" imgW="6642864" imgH="1525409" progId="ChemDraw.Document.6.0">
                  <p:embed/>
                </p:oleObj>
              </mc:Choice>
              <mc:Fallback>
                <p:oleObj name="CS ChemDraw Drawing" r:id="rId5" imgW="6642864" imgH="1525409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210" y="1093269"/>
                        <a:ext cx="8303580" cy="1906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209" y="3324188"/>
            <a:ext cx="5411493" cy="2647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5159" y="4365148"/>
            <a:ext cx="2381848" cy="187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4.5.5 Conjugate Addition: Cu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14364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8652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US" sz="1200" dirty="0" err="1" smtClean="0"/>
              <a:t>DeVries</a:t>
            </a:r>
            <a:r>
              <a:rPr lang="en-US" sz="1200" dirty="0" smtClean="0"/>
              <a:t>, A. H. M.; </a:t>
            </a:r>
            <a:r>
              <a:rPr lang="en-US" sz="1200" dirty="0" err="1" smtClean="0"/>
              <a:t>Meetsma</a:t>
            </a:r>
            <a:r>
              <a:rPr lang="en-US" sz="1200" dirty="0" smtClean="0"/>
              <a:t>, A.; </a:t>
            </a:r>
            <a:r>
              <a:rPr lang="en-US" sz="1200" dirty="0" err="1" smtClean="0"/>
              <a:t>Feringa</a:t>
            </a:r>
            <a:r>
              <a:rPr lang="en-US" sz="1200" dirty="0" smtClean="0"/>
              <a:t>, B. L.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Engl. </a:t>
            </a:r>
            <a:r>
              <a:rPr lang="en-US" sz="1200" b="1" dirty="0" smtClean="0"/>
              <a:t>1996,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35, </a:t>
            </a:r>
            <a:r>
              <a:rPr lang="en-US" sz="1200" dirty="0" smtClean="0"/>
              <a:t>2374-2376.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Duursma</a:t>
            </a:r>
            <a:r>
              <a:rPr lang="en-US" sz="1200" dirty="0" smtClean="0"/>
              <a:t>, A.; </a:t>
            </a:r>
            <a:r>
              <a:rPr lang="en-US" sz="1200" dirty="0" err="1" smtClean="0"/>
              <a:t>Minnaard</a:t>
            </a:r>
            <a:r>
              <a:rPr lang="en-US" sz="1200" dirty="0" smtClean="0"/>
              <a:t>, A. J.; </a:t>
            </a:r>
            <a:r>
              <a:rPr lang="en-US" sz="1200" dirty="0" err="1" smtClean="0"/>
              <a:t>Feringa</a:t>
            </a:r>
            <a:r>
              <a:rPr lang="en-US" sz="1200" dirty="0" smtClean="0"/>
              <a:t>, B. L.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125,</a:t>
            </a:r>
            <a:r>
              <a:rPr lang="en-US" sz="1200" b="1" i="1" dirty="0" smtClean="0"/>
              <a:t> </a:t>
            </a:r>
            <a:r>
              <a:rPr lang="en-US" sz="1200" dirty="0" smtClean="0"/>
              <a:t>3700-3701.</a:t>
            </a:r>
          </a:p>
          <a:p>
            <a:endParaRPr lang="en-US" sz="1200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63769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Feringa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Phosphoramidite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Cu-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Conjugate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Addition of Organozincs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3335537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Feringa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Conjugate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Addition to Nitroolefins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13793" name="Object 1"/>
          <p:cNvGraphicFramePr>
            <a:graphicFrameLocks noChangeAspect="1"/>
          </p:cNvGraphicFramePr>
          <p:nvPr/>
        </p:nvGraphicFramePr>
        <p:xfrm>
          <a:off x="1714480" y="1142984"/>
          <a:ext cx="5808663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838" name="CS ChemDraw Drawing" r:id="rId4" imgW="4643042" imgH="1651547" progId="ChemDraw.Document.6.0">
                  <p:embed/>
                </p:oleObj>
              </mc:Choice>
              <mc:Fallback>
                <p:oleObj name="CS ChemDraw Drawing" r:id="rId4" imgW="4643042" imgH="1651547" progId="ChemDraw.Document.6.0">
                  <p:embed/>
                  <p:pic>
                    <p:nvPicPr>
                      <p:cNvPr id="13137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142984"/>
                        <a:ext cx="5808663" cy="206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3794" name="Object 2"/>
          <p:cNvGraphicFramePr>
            <a:graphicFrameLocks noChangeAspect="1"/>
          </p:cNvGraphicFramePr>
          <p:nvPr/>
        </p:nvGraphicFramePr>
        <p:xfrm>
          <a:off x="1142976" y="3786190"/>
          <a:ext cx="6650037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839" name="CS ChemDraw Drawing" r:id="rId6" imgW="5316884" imgH="1763034" progId="ChemDraw.Document.6.0">
                  <p:embed/>
                </p:oleObj>
              </mc:Choice>
              <mc:Fallback>
                <p:oleObj name="CS ChemDraw Drawing" r:id="rId6" imgW="5316884" imgH="1763034" progId="ChemDraw.Document.6.0">
                  <p:embed/>
                  <p:pic>
                    <p:nvPicPr>
                      <p:cNvPr id="131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3786190"/>
                        <a:ext cx="6650037" cy="220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4.5.5 Conjugate Addition: Cu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14364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8652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Lopez, F.; </a:t>
            </a:r>
            <a:r>
              <a:rPr lang="en-US" sz="1200" dirty="0" err="1" smtClean="0"/>
              <a:t>Harutyunyan</a:t>
            </a:r>
            <a:r>
              <a:rPr lang="en-US" sz="1200" dirty="0" smtClean="0"/>
              <a:t>, S. R.; </a:t>
            </a:r>
            <a:r>
              <a:rPr lang="en-US" sz="1200" dirty="0" err="1" smtClean="0"/>
              <a:t>Minnaard</a:t>
            </a:r>
            <a:r>
              <a:rPr lang="en-US" sz="1200" dirty="0" smtClean="0"/>
              <a:t>, A. J.; </a:t>
            </a:r>
            <a:r>
              <a:rPr lang="en-US" sz="1200" dirty="0" err="1" smtClean="0"/>
              <a:t>Feringa</a:t>
            </a:r>
            <a:r>
              <a:rPr lang="en-US" sz="1200" dirty="0" smtClean="0"/>
              <a:t>, B. L.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126,</a:t>
            </a:r>
            <a:r>
              <a:rPr lang="en-US" sz="1200" b="1" i="1" dirty="0" smtClean="0"/>
              <a:t> </a:t>
            </a:r>
            <a:r>
              <a:rPr lang="en-US" sz="1200" dirty="0" smtClean="0"/>
              <a:t>12784-12785.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Howell, G. P.; Fletcher, S. P.; </a:t>
            </a:r>
            <a:r>
              <a:rPr lang="en-US" sz="1200" dirty="0" err="1" smtClean="0"/>
              <a:t>Geurts</a:t>
            </a:r>
            <a:r>
              <a:rPr lang="en-US" sz="1200" dirty="0" smtClean="0"/>
              <a:t>, K.; </a:t>
            </a:r>
            <a:r>
              <a:rPr lang="en-US" sz="1200" dirty="0" err="1" smtClean="0"/>
              <a:t>ter</a:t>
            </a:r>
            <a:r>
              <a:rPr lang="en-US" sz="1200" dirty="0" smtClean="0"/>
              <a:t> Horst, B.; </a:t>
            </a:r>
            <a:r>
              <a:rPr lang="en-US" sz="1200" dirty="0" err="1" smtClean="0"/>
              <a:t>Feringa</a:t>
            </a:r>
            <a:r>
              <a:rPr lang="en-US" sz="1200" dirty="0" smtClean="0"/>
              <a:t>, B. L.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128, </a:t>
            </a:r>
            <a:r>
              <a:rPr lang="en-US" sz="1200" dirty="0" smtClean="0"/>
              <a:t>14977-14985.</a:t>
            </a:r>
          </a:p>
          <a:p>
            <a:endParaRPr lang="en-US" sz="1200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63769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Feringa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Conjugate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Addition of Grignard Reagents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3335537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Feringa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Tandem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Conjugate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Addition Aldol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52388" name="Object 4"/>
          <p:cNvGraphicFramePr>
            <a:graphicFrameLocks noChangeAspect="1"/>
          </p:cNvGraphicFramePr>
          <p:nvPr/>
        </p:nvGraphicFramePr>
        <p:xfrm>
          <a:off x="1027113" y="1343025"/>
          <a:ext cx="6689725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862" name="CS ChemDraw Drawing" r:id="rId4" imgW="5370342" imgH="1324122" progId="ChemDraw.Document.6.0">
                  <p:embed/>
                </p:oleObj>
              </mc:Choice>
              <mc:Fallback>
                <p:oleObj name="CS ChemDraw Drawing" r:id="rId4" imgW="5370342" imgH="1324122" progId="ChemDraw.Document.6.0">
                  <p:embed/>
                  <p:pic>
                    <p:nvPicPr>
                      <p:cNvPr id="1552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1343025"/>
                        <a:ext cx="6689725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2389" name="Object 5"/>
          <p:cNvGraphicFramePr>
            <a:graphicFrameLocks noChangeAspect="1"/>
          </p:cNvGraphicFramePr>
          <p:nvPr/>
        </p:nvGraphicFramePr>
        <p:xfrm>
          <a:off x="642910" y="3857628"/>
          <a:ext cx="7845425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863" name="CS ChemDraw Drawing" r:id="rId6" imgW="6271026" imgH="1547798" progId="ChemDraw.Document.6.0">
                  <p:embed/>
                </p:oleObj>
              </mc:Choice>
              <mc:Fallback>
                <p:oleObj name="CS ChemDraw Drawing" r:id="rId6" imgW="6271026" imgH="1547798" progId="ChemDraw.Document.6.0">
                  <p:embed/>
                  <p:pic>
                    <p:nvPicPr>
                      <p:cNvPr id="1552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857628"/>
                        <a:ext cx="7845425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071546"/>
            <a:ext cx="74104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4.5.5 Conjugate Addition: Cu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00076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115971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Harutyunyan</a:t>
            </a:r>
            <a:r>
              <a:rPr lang="en-US" sz="1200" dirty="0" smtClean="0"/>
              <a:t>, S. R.; Lopez, F.; Browne, W. R.; Correa, A.; Pena, D.; </a:t>
            </a:r>
            <a:r>
              <a:rPr lang="en-US" sz="1200" dirty="0" err="1" smtClean="0"/>
              <a:t>Badorrey</a:t>
            </a:r>
            <a:r>
              <a:rPr lang="en-US" sz="1200" dirty="0" smtClean="0"/>
              <a:t>, R.; </a:t>
            </a:r>
            <a:r>
              <a:rPr lang="en-US" sz="1200" dirty="0" err="1" smtClean="0"/>
              <a:t>Meetsma</a:t>
            </a:r>
            <a:r>
              <a:rPr lang="en-US" sz="1200" dirty="0" smtClean="0"/>
              <a:t>, A.; </a:t>
            </a:r>
            <a:r>
              <a:rPr lang="en-US" sz="1200" dirty="0" err="1" smtClean="0"/>
              <a:t>Minnaard</a:t>
            </a:r>
            <a:r>
              <a:rPr lang="en-US" sz="1200" dirty="0" smtClean="0"/>
              <a:t>, A. J.; </a:t>
            </a:r>
            <a:r>
              <a:rPr lang="en-US" sz="1200" dirty="0" err="1" smtClean="0"/>
              <a:t>Feringa</a:t>
            </a:r>
            <a:r>
              <a:rPr lang="en-US" sz="1200" dirty="0" smtClean="0"/>
              <a:t>, B. L. </a:t>
            </a:r>
            <a:r>
              <a:rPr lang="en-US" sz="1200" i="1" dirty="0" smtClean="0"/>
              <a:t>J. Am. Chem. Soc</a:t>
            </a:r>
            <a:r>
              <a:rPr lang="en-US" sz="1200" dirty="0" smtClean="0"/>
              <a:t>. </a:t>
            </a:r>
            <a:r>
              <a:rPr lang="en-US" sz="1200" b="1" dirty="0" smtClean="0"/>
              <a:t>2006, </a:t>
            </a:r>
            <a:r>
              <a:rPr lang="en-US" sz="1200" i="1" dirty="0" smtClean="0"/>
              <a:t>128,</a:t>
            </a:r>
            <a:r>
              <a:rPr lang="en-US" sz="1200" b="1" i="1" dirty="0" smtClean="0"/>
              <a:t> </a:t>
            </a:r>
            <a:r>
              <a:rPr lang="en-US" sz="1200" dirty="0" smtClean="0"/>
              <a:t>9103-9118.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Bertz</a:t>
            </a:r>
            <a:r>
              <a:rPr lang="en-US" sz="1200" dirty="0" smtClean="0"/>
              <a:t>, S. H.; Cope, S.; Murphy, M.; Ogle, C. A.; Taylor, B.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129,</a:t>
            </a:r>
            <a:r>
              <a:rPr lang="en-US" sz="1200" b="1" i="1" dirty="0" smtClean="0"/>
              <a:t> </a:t>
            </a:r>
            <a:r>
              <a:rPr lang="en-US" sz="1200" dirty="0" smtClean="0"/>
              <a:t>7208-7209. </a:t>
            </a:r>
            <a:r>
              <a:rPr lang="de-DE" sz="1200" dirty="0" smtClean="0"/>
              <a:t>(3) Hu, H. P.; Snyder, J. P.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2007,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129,</a:t>
            </a:r>
            <a:r>
              <a:rPr lang="de-DE" sz="1200" b="1" i="1" dirty="0" smtClean="0"/>
              <a:t> </a:t>
            </a:r>
            <a:r>
              <a:rPr lang="de-DE" sz="1200" dirty="0" smtClean="0"/>
              <a:t>7210-7211.</a:t>
            </a:r>
          </a:p>
          <a:p>
            <a:endParaRPr lang="en-US" sz="1200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000496" y="928670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53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0" y="1485899"/>
            <a:ext cx="2419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3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214686"/>
            <a:ext cx="21526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14282" y="1214422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Identified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Intermediate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785794"/>
            <a:ext cx="18383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4.5.5 Conjugate Addition: Cu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72075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Lee, K. S.; Brown, M. K.; </a:t>
            </a:r>
            <a:r>
              <a:rPr lang="en-US" sz="1200" dirty="0" err="1" smtClean="0"/>
              <a:t>Hird</a:t>
            </a:r>
            <a:r>
              <a:rPr lang="en-US" sz="1200" dirty="0" smtClean="0"/>
              <a:t>, A. W.; </a:t>
            </a:r>
            <a:r>
              <a:rPr lang="en-US" sz="1200" dirty="0" err="1" smtClean="0"/>
              <a:t>Hoveyda</a:t>
            </a:r>
            <a:r>
              <a:rPr lang="en-US" sz="1200" dirty="0" smtClean="0"/>
              <a:t>, A. H.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2006, </a:t>
            </a:r>
            <a:r>
              <a:rPr lang="en-US" sz="1200" i="1" dirty="0" smtClean="0"/>
              <a:t>128,</a:t>
            </a:r>
            <a:r>
              <a:rPr lang="en-US" sz="1200" b="1" i="1" dirty="0" smtClean="0"/>
              <a:t> </a:t>
            </a:r>
            <a:r>
              <a:rPr lang="en-US" sz="1200" dirty="0" smtClean="0"/>
              <a:t>7182-7184. 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Knopfel</a:t>
            </a:r>
            <a:r>
              <a:rPr lang="en-US" sz="1200" dirty="0" smtClean="0"/>
              <a:t>, T. F.; </a:t>
            </a:r>
            <a:r>
              <a:rPr lang="en-US" sz="1200" dirty="0" err="1" smtClean="0"/>
              <a:t>Zarotti</a:t>
            </a:r>
            <a:r>
              <a:rPr lang="en-US" sz="1200" dirty="0" smtClean="0"/>
              <a:t>, P.; Ichikawa, T.; Carreira, E.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9682-9683.</a:t>
            </a:r>
          </a:p>
          <a:p>
            <a:endParaRPr lang="en-US" sz="1200" b="1" i="1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763769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Hoveyda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Carbene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ligands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Conjugate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Addition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3406975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Carreira: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Conjugate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Addition of Phenylacetylene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56484" name="Object 4"/>
          <p:cNvGraphicFramePr>
            <a:graphicFrameLocks noChangeAspect="1"/>
          </p:cNvGraphicFramePr>
          <p:nvPr/>
        </p:nvGraphicFramePr>
        <p:xfrm>
          <a:off x="1714480" y="2357430"/>
          <a:ext cx="64992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910" name="CS ChemDraw Drawing" r:id="rId5" imgW="5207156" imgH="816630" progId="ChemDraw.Document.6.0">
                  <p:embed/>
                </p:oleObj>
              </mc:Choice>
              <mc:Fallback>
                <p:oleObj name="CS ChemDraw Drawing" r:id="rId5" imgW="5207156" imgH="816630" progId="ChemDraw.Document.6.0">
                  <p:embed/>
                  <p:pic>
                    <p:nvPicPr>
                      <p:cNvPr id="1556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2357430"/>
                        <a:ext cx="649922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485" name="Object 5"/>
          <p:cNvGraphicFramePr>
            <a:graphicFrameLocks noChangeAspect="1"/>
          </p:cNvGraphicFramePr>
          <p:nvPr/>
        </p:nvGraphicFramePr>
        <p:xfrm>
          <a:off x="1214414" y="3571876"/>
          <a:ext cx="743902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911" name="CS ChemDraw Drawing" r:id="rId7" imgW="5949227" imgH="2095031" progId="ChemDraw.Document.6.0">
                  <p:embed/>
                </p:oleObj>
              </mc:Choice>
              <mc:Fallback>
                <p:oleObj name="CS ChemDraw Drawing" r:id="rId7" imgW="5949227" imgH="2095031" progId="ChemDraw.Document.6.0">
                  <p:embed/>
                  <p:pic>
                    <p:nvPicPr>
                      <p:cNvPr id="1556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3571876"/>
                        <a:ext cx="7439025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4.5.5 Conjugate Addition: Cu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72075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Hawner</a:t>
            </a:r>
            <a:r>
              <a:rPr lang="en-US" sz="1200" dirty="0" smtClean="0"/>
              <a:t>, C.; Li, K. Y.; </a:t>
            </a:r>
            <a:r>
              <a:rPr lang="en-US" sz="1200" dirty="0" err="1" smtClean="0"/>
              <a:t>Cirriez</a:t>
            </a:r>
            <a:r>
              <a:rPr lang="en-US" sz="1200" dirty="0" smtClean="0"/>
              <a:t>, V.; </a:t>
            </a:r>
            <a:r>
              <a:rPr lang="en-US" sz="1200" dirty="0" err="1" smtClean="0"/>
              <a:t>Alexakis</a:t>
            </a:r>
            <a:r>
              <a:rPr lang="en-US" sz="1200" dirty="0" smtClean="0"/>
              <a:t>, A. </a:t>
            </a:r>
            <a:r>
              <a:rPr lang="en-US" sz="1200" i="1" dirty="0" smtClean="0"/>
              <a:t>Angew. Chem., Int. Ed. </a:t>
            </a:r>
            <a:r>
              <a:rPr lang="en-US" sz="1200" b="1" dirty="0" smtClean="0"/>
              <a:t>2008</a:t>
            </a:r>
            <a:r>
              <a:rPr lang="en-US" sz="1200" dirty="0" smtClean="0"/>
              <a:t>, </a:t>
            </a:r>
            <a:r>
              <a:rPr lang="en-US" sz="1200" i="1" dirty="0" smtClean="0"/>
              <a:t>47</a:t>
            </a:r>
            <a:r>
              <a:rPr lang="en-US" sz="1200" dirty="0" smtClean="0"/>
              <a:t>, 8211. (2) </a:t>
            </a:r>
            <a:r>
              <a:rPr lang="en-US" sz="1200" dirty="0" err="1" smtClean="0"/>
              <a:t>Henon</a:t>
            </a:r>
            <a:r>
              <a:rPr lang="en-US" sz="1200" dirty="0" smtClean="0"/>
              <a:t>, H.; </a:t>
            </a:r>
            <a:r>
              <a:rPr lang="en-US" sz="1200" dirty="0" err="1" smtClean="0"/>
              <a:t>Mauduit</a:t>
            </a:r>
            <a:r>
              <a:rPr lang="en-US" sz="1200" dirty="0" smtClean="0"/>
              <a:t>, M.; </a:t>
            </a:r>
            <a:r>
              <a:rPr lang="en-US" sz="1200" dirty="0" err="1" smtClean="0"/>
              <a:t>Alexakis</a:t>
            </a:r>
            <a:r>
              <a:rPr lang="en-US" sz="1200" dirty="0" smtClean="0"/>
              <a:t>, A. </a:t>
            </a:r>
            <a:r>
              <a:rPr lang="en-US" sz="1200" i="1" dirty="0" smtClean="0"/>
              <a:t>Angew. Chem., Int. Ed. </a:t>
            </a:r>
            <a:r>
              <a:rPr lang="en-US" sz="1200" b="1" dirty="0" smtClean="0"/>
              <a:t>2008</a:t>
            </a:r>
            <a:r>
              <a:rPr lang="en-US" sz="1200" dirty="0" smtClean="0"/>
              <a:t>, </a:t>
            </a:r>
            <a:r>
              <a:rPr lang="en-US" sz="1200" i="1" dirty="0" smtClean="0"/>
              <a:t>47</a:t>
            </a:r>
            <a:r>
              <a:rPr lang="en-US" sz="1200" dirty="0" smtClean="0"/>
              <a:t>, 9122.</a:t>
            </a:r>
          </a:p>
          <a:p>
            <a:endParaRPr lang="en-US" sz="1200" b="1" i="1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763769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Alexakis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Access to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Quaternary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Stereocentres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26308" name="Object 4"/>
          <p:cNvGraphicFramePr>
            <a:graphicFrameLocks noChangeAspect="1"/>
          </p:cNvGraphicFramePr>
          <p:nvPr/>
        </p:nvGraphicFramePr>
        <p:xfrm>
          <a:off x="571472" y="1071546"/>
          <a:ext cx="7964487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934" name="CS ChemDraw Drawing" r:id="rId4" imgW="6376182" imgH="2546252" progId="ChemDraw.Document.6.0">
                  <p:embed/>
                </p:oleObj>
              </mc:Choice>
              <mc:Fallback>
                <p:oleObj name="CS ChemDraw Drawing" r:id="rId4" imgW="6376182" imgH="2546252" progId="ChemDraw.Document.6.0">
                  <p:embed/>
                  <p:pic>
                    <p:nvPicPr>
                      <p:cNvPr id="34263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071546"/>
                        <a:ext cx="7964487" cy="318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6309" name="Object 5"/>
          <p:cNvGraphicFramePr>
            <a:graphicFrameLocks noChangeAspect="1"/>
          </p:cNvGraphicFramePr>
          <p:nvPr/>
        </p:nvGraphicFramePr>
        <p:xfrm>
          <a:off x="796951" y="4357694"/>
          <a:ext cx="7489825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935" name="CS ChemDraw Drawing" r:id="rId6" imgW="5994947" imgH="1477811" progId="ChemDraw.Document.6.0">
                  <p:embed/>
                </p:oleObj>
              </mc:Choice>
              <mc:Fallback>
                <p:oleObj name="CS ChemDraw Drawing" r:id="rId6" imgW="5994947" imgH="1477811" progId="ChemDraw.Document.6.0">
                  <p:embed/>
                  <p:pic>
                    <p:nvPicPr>
                      <p:cNvPr id="34263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51" y="4357694"/>
                        <a:ext cx="7489825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4.5.1 Aldol Reaction: Denmark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8652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(1) Denmark, S. E.; Bui, T. </a:t>
            </a:r>
            <a:r>
              <a:rPr lang="sv-SE" sz="1200" i="1" dirty="0" smtClean="0"/>
              <a:t>J. Org. Chem. </a:t>
            </a:r>
            <a:r>
              <a:rPr lang="sv-SE" sz="1200" b="1" dirty="0" smtClean="0"/>
              <a:t>2005, </a:t>
            </a:r>
            <a:r>
              <a:rPr lang="sv-SE" sz="1200" i="1" dirty="0" smtClean="0"/>
              <a:t>70, </a:t>
            </a:r>
            <a:r>
              <a:rPr lang="sv-SE" sz="1200" dirty="0" smtClean="0"/>
              <a:t>10393-10399. </a:t>
            </a:r>
            <a:r>
              <a:rPr lang="en-US" sz="1200" dirty="0" smtClean="0"/>
              <a:t>(2) Denmark, S. E.; </a:t>
            </a:r>
            <a:r>
              <a:rPr lang="en-US" sz="1200" dirty="0" err="1" smtClean="0"/>
              <a:t>Stavenger</a:t>
            </a:r>
            <a:r>
              <a:rPr lang="en-US" sz="1200" dirty="0" smtClean="0"/>
              <a:t>, R.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2000, </a:t>
            </a:r>
            <a:r>
              <a:rPr lang="en-US" sz="1200" i="1" dirty="0" smtClean="0"/>
              <a:t>33,</a:t>
            </a:r>
            <a:r>
              <a:rPr lang="en-US" sz="1200" b="1" i="1" dirty="0" smtClean="0"/>
              <a:t> </a:t>
            </a:r>
            <a:r>
              <a:rPr lang="en-US" sz="1200" dirty="0" smtClean="0"/>
              <a:t>432-440.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835207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Examination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the Non-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Linear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Effect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8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357298"/>
            <a:ext cx="50101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98756" name="Object 4"/>
          <p:cNvGraphicFramePr>
            <a:graphicFrameLocks noChangeAspect="1"/>
          </p:cNvGraphicFramePr>
          <p:nvPr/>
        </p:nvGraphicFramePr>
        <p:xfrm>
          <a:off x="6429388" y="1928802"/>
          <a:ext cx="1562100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26" name="CS ChemDraw Drawing" r:id="rId5" imgW="1249211" imgH="1119788" progId="ChemDraw.Document.6.0">
                  <p:embed/>
                </p:oleObj>
              </mc:Choice>
              <mc:Fallback>
                <p:oleObj name="CS ChemDraw Drawing" r:id="rId5" imgW="1249211" imgH="1119788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1928802"/>
                        <a:ext cx="1562100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8757" name="Object 5"/>
          <p:cNvGraphicFramePr>
            <a:graphicFrameLocks noChangeAspect="1"/>
          </p:cNvGraphicFramePr>
          <p:nvPr/>
        </p:nvGraphicFramePr>
        <p:xfrm>
          <a:off x="6500826" y="3763974"/>
          <a:ext cx="1562100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27" name="CS ChemDraw Drawing" r:id="rId7" imgW="1247804" imgH="1101500" progId="ChemDraw.Document.6.0">
                  <p:embed/>
                </p:oleObj>
              </mc:Choice>
              <mc:Fallback>
                <p:oleObj name="CS ChemDraw Drawing" r:id="rId7" imgW="1247804" imgH="110150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3763974"/>
                        <a:ext cx="1562100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4.5.5 Conjugate Addition: Rh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72075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Takaya, Y.; Ogasawara, M.; Hayashi, T.; Sakai, M.; </a:t>
            </a:r>
            <a:r>
              <a:rPr lang="en-US" sz="1200" dirty="0" err="1" smtClean="0"/>
              <a:t>Miyaura</a:t>
            </a:r>
            <a:r>
              <a:rPr lang="en-US" sz="1200" dirty="0" smtClean="0"/>
              <a:t>, N.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120,</a:t>
            </a:r>
            <a:r>
              <a:rPr lang="en-US" sz="1200" b="1" i="1" dirty="0" smtClean="0"/>
              <a:t> </a:t>
            </a:r>
            <a:r>
              <a:rPr lang="en-US" sz="1200" dirty="0" smtClean="0"/>
              <a:t>5579-5580.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Hayashi, T.; Yamamoto, S.; Tokunaga, N.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44,</a:t>
            </a:r>
            <a:r>
              <a:rPr lang="en-US" sz="1200" b="1" i="1" dirty="0" smtClean="0"/>
              <a:t> </a:t>
            </a:r>
            <a:r>
              <a:rPr lang="en-US" sz="1200" dirty="0" smtClean="0"/>
              <a:t>4224-4227.</a:t>
            </a:r>
          </a:p>
          <a:p>
            <a:endParaRPr lang="en-US" sz="1200" b="1" i="1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763769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Hayashi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Rh-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Conjugate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Addition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Boronic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Acids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3835603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Hayashi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Rh-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1-6 Addition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57508" name="Object 4"/>
          <p:cNvGraphicFramePr>
            <a:graphicFrameLocks noChangeAspect="1"/>
          </p:cNvGraphicFramePr>
          <p:nvPr/>
        </p:nvGraphicFramePr>
        <p:xfrm>
          <a:off x="1071538" y="1357298"/>
          <a:ext cx="65722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958" name="CS ChemDraw Drawing" r:id="rId4" imgW="5254635" imgH="1648734" progId="ChemDraw.Document.6.0">
                  <p:embed/>
                </p:oleObj>
              </mc:Choice>
              <mc:Fallback>
                <p:oleObj name="CS ChemDraw Drawing" r:id="rId4" imgW="5254635" imgH="1648734" progId="ChemDraw.Document.6.0">
                  <p:embed/>
                  <p:pic>
                    <p:nvPicPr>
                      <p:cNvPr id="1557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357298"/>
                        <a:ext cx="6572250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7509" name="Object 5"/>
          <p:cNvGraphicFramePr>
            <a:graphicFrameLocks noChangeAspect="1"/>
          </p:cNvGraphicFramePr>
          <p:nvPr/>
        </p:nvGraphicFramePr>
        <p:xfrm>
          <a:off x="1071538" y="4714884"/>
          <a:ext cx="7027862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959" name="CS ChemDraw Drawing" r:id="rId6" imgW="5617230" imgH="991772" progId="ChemDraw.Document.6.0">
                  <p:embed/>
                </p:oleObj>
              </mc:Choice>
              <mc:Fallback>
                <p:oleObj name="CS ChemDraw Drawing" r:id="rId6" imgW="5617230" imgH="991772" progId="ChemDraw.Document.6.0">
                  <p:embed/>
                  <p:pic>
                    <p:nvPicPr>
                      <p:cNvPr id="1557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4714884"/>
                        <a:ext cx="7027862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4.5.5 Conjugate Addition: Rh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72075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Takaya, Y.; Ogasawara, M.; Hayashi, T.; Sakai, M.; </a:t>
            </a:r>
            <a:r>
              <a:rPr lang="en-US" sz="1200" dirty="0" err="1" smtClean="0"/>
              <a:t>Miyaura</a:t>
            </a:r>
            <a:r>
              <a:rPr lang="en-US" sz="1200" dirty="0" smtClean="0"/>
              <a:t>, N.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120,</a:t>
            </a:r>
            <a:r>
              <a:rPr lang="en-US" sz="1200" b="1" i="1" dirty="0" smtClean="0"/>
              <a:t> </a:t>
            </a:r>
            <a:r>
              <a:rPr lang="en-US" sz="1200" dirty="0" smtClean="0"/>
              <a:t>5579-5580.</a:t>
            </a:r>
            <a:r>
              <a:rPr lang="en-US" sz="1200" b="1" i="1" dirty="0" smtClean="0"/>
              <a:t> </a:t>
            </a:r>
            <a:r>
              <a:rPr lang="es-ES" sz="1200" dirty="0" smtClean="0"/>
              <a:t>(2) </a:t>
            </a:r>
            <a:r>
              <a:rPr lang="es-ES" sz="1200" dirty="0" err="1" smtClean="0"/>
              <a:t>Kina</a:t>
            </a:r>
            <a:r>
              <a:rPr lang="es-ES" sz="1200" dirty="0" smtClean="0"/>
              <a:t>, A.; </a:t>
            </a:r>
            <a:r>
              <a:rPr lang="es-ES" sz="1200" dirty="0" err="1" smtClean="0"/>
              <a:t>Iwamura</a:t>
            </a:r>
            <a:r>
              <a:rPr lang="es-ES" sz="1200" dirty="0" smtClean="0"/>
              <a:t>, H.; </a:t>
            </a:r>
            <a:r>
              <a:rPr lang="es-ES" sz="1200" dirty="0" err="1" smtClean="0"/>
              <a:t>Hayashi</a:t>
            </a:r>
            <a:r>
              <a:rPr lang="es-ES" sz="1200" dirty="0" smtClean="0"/>
              <a:t>, T. </a:t>
            </a:r>
            <a:r>
              <a:rPr lang="es-ES" sz="1200" i="1" dirty="0" smtClean="0"/>
              <a:t>J. </a:t>
            </a:r>
            <a:r>
              <a:rPr lang="es-ES" sz="1200" i="1" dirty="0" err="1" smtClean="0"/>
              <a:t>Am.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Chem</a:t>
            </a:r>
            <a:r>
              <a:rPr lang="es-ES" sz="1200" i="1" dirty="0" smtClean="0"/>
              <a:t>. Soc.</a:t>
            </a:r>
            <a:r>
              <a:rPr lang="es-ES" sz="1200" dirty="0" smtClean="0"/>
              <a:t> </a:t>
            </a:r>
            <a:r>
              <a:rPr lang="es-ES" sz="1200" b="1" dirty="0" smtClean="0"/>
              <a:t>2006, </a:t>
            </a:r>
            <a:r>
              <a:rPr lang="es-ES" sz="1200" i="1" dirty="0" smtClean="0"/>
              <a:t>128,</a:t>
            </a:r>
            <a:r>
              <a:rPr lang="es-ES" sz="1200" b="1" i="1" dirty="0" smtClean="0"/>
              <a:t> </a:t>
            </a:r>
            <a:r>
              <a:rPr lang="es-ES" sz="1200" dirty="0" smtClean="0"/>
              <a:t>3904-3905.</a:t>
            </a:r>
          </a:p>
          <a:p>
            <a:endParaRPr lang="en-US" sz="1200" dirty="0" smtClean="0"/>
          </a:p>
          <a:p>
            <a:endParaRPr lang="en-US" sz="1200" b="1" i="1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763769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Non-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Linear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Effect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58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5105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8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428736"/>
            <a:ext cx="2786082" cy="243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8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143380"/>
            <a:ext cx="5105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4.5.5 Conjugate Addition: Rh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00637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Hayashi, T.; </a:t>
            </a:r>
            <a:r>
              <a:rPr lang="en-US" sz="1200" dirty="0" err="1" smtClean="0"/>
              <a:t>Ueyama</a:t>
            </a:r>
            <a:r>
              <a:rPr lang="en-US" sz="1200" dirty="0" smtClean="0"/>
              <a:t>, K.; Tokunaga, N.; Yoshida, K.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2003, </a:t>
            </a:r>
            <a:r>
              <a:rPr lang="en-US" sz="1200" i="1" dirty="0" smtClean="0"/>
              <a:t>125,</a:t>
            </a:r>
            <a:r>
              <a:rPr lang="en-US" sz="1200" b="1" i="1" dirty="0" smtClean="0"/>
              <a:t> </a:t>
            </a:r>
            <a:r>
              <a:rPr lang="en-US" sz="1200" dirty="0" smtClean="0"/>
              <a:t>11508-11509. (2) </a:t>
            </a:r>
            <a:r>
              <a:rPr lang="en-US" sz="1200" dirty="0" err="1" smtClean="0"/>
              <a:t>Paquin</a:t>
            </a:r>
            <a:r>
              <a:rPr lang="en-US" sz="1200" dirty="0" smtClean="0"/>
              <a:t>, J. F.; </a:t>
            </a:r>
            <a:r>
              <a:rPr lang="en-US" sz="1200" dirty="0" err="1" smtClean="0"/>
              <a:t>Defieber</a:t>
            </a:r>
            <a:r>
              <a:rPr lang="en-US" sz="1200" dirty="0" smtClean="0"/>
              <a:t>, C.; Stephenson, C. R. J.; Carreira, E.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 </a:t>
            </a:r>
            <a:r>
              <a:rPr lang="en-US" sz="1200" dirty="0" smtClean="0"/>
              <a:t>10850-10851.</a:t>
            </a:r>
          </a:p>
          <a:p>
            <a:endParaRPr lang="en-US" sz="1200" b="1" i="1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763769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Hayashi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The First Chiral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Diene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Ligand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3478413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Carreira: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Diene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Ligands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Derived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Carvone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60580" name="Object 4"/>
          <p:cNvGraphicFramePr>
            <a:graphicFrameLocks noChangeAspect="1"/>
          </p:cNvGraphicFramePr>
          <p:nvPr/>
        </p:nvGraphicFramePr>
        <p:xfrm>
          <a:off x="1214414" y="1396998"/>
          <a:ext cx="6572250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982" name="CS ChemDraw Drawing" r:id="rId4" imgW="5254283" imgH="1395515" progId="ChemDraw.Document.6.0">
                  <p:embed/>
                </p:oleObj>
              </mc:Choice>
              <mc:Fallback>
                <p:oleObj name="CS ChemDraw Drawing" r:id="rId4" imgW="5254283" imgH="1395515" progId="ChemDraw.Document.6.0">
                  <p:embed/>
                  <p:pic>
                    <p:nvPicPr>
                      <p:cNvPr id="1560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396998"/>
                        <a:ext cx="6572250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0581" name="Object 5"/>
          <p:cNvGraphicFramePr>
            <a:graphicFrameLocks noChangeAspect="1"/>
          </p:cNvGraphicFramePr>
          <p:nvPr/>
        </p:nvGraphicFramePr>
        <p:xfrm>
          <a:off x="1063649" y="4071942"/>
          <a:ext cx="6865937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983" name="CS ChemDraw Drawing" r:id="rId6" imgW="5487455" imgH="1547798" progId="ChemDraw.Document.6.0">
                  <p:embed/>
                </p:oleObj>
              </mc:Choice>
              <mc:Fallback>
                <p:oleObj name="CS ChemDraw Drawing" r:id="rId6" imgW="5487455" imgH="1547798" progId="ChemDraw.Document.6.0">
                  <p:embed/>
                  <p:pic>
                    <p:nvPicPr>
                      <p:cNvPr id="1560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49" y="4071942"/>
                        <a:ext cx="6865937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4.5.5 Conjugate Addition: Rh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29396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Shintani</a:t>
            </a:r>
            <a:r>
              <a:rPr lang="en-US" sz="1200" dirty="0" smtClean="0"/>
              <a:t>, R.; </a:t>
            </a:r>
            <a:r>
              <a:rPr lang="en-US" sz="1200" dirty="0" err="1" smtClean="0"/>
              <a:t>Duan</a:t>
            </a:r>
            <a:r>
              <a:rPr lang="en-US" sz="1200" dirty="0" smtClean="0"/>
              <a:t>, W. L.; Hayashi, T. </a:t>
            </a:r>
            <a:r>
              <a:rPr lang="en-US" sz="1200" i="1" dirty="0" smtClean="0"/>
              <a:t>J. Am. Chem. Soc. </a:t>
            </a:r>
            <a:r>
              <a:rPr lang="en-US" sz="1200" b="1" i="1" dirty="0" smtClean="0"/>
              <a:t>2006, 128, 5628-5629.</a:t>
            </a:r>
          </a:p>
          <a:p>
            <a:endParaRPr lang="en-US" sz="1200" b="1" i="1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906645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Hayashi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Influence of Ligand on Regioselectivity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61605" name="Object 5"/>
          <p:cNvGraphicFramePr>
            <a:graphicFrameLocks noChangeAspect="1"/>
          </p:cNvGraphicFramePr>
          <p:nvPr/>
        </p:nvGraphicFramePr>
        <p:xfrm>
          <a:off x="1000100" y="1506540"/>
          <a:ext cx="6629400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006" name="CS ChemDraw Drawing" r:id="rId4" imgW="5305982" imgH="1881906" progId="ChemDraw.Document.6.0">
                  <p:embed/>
                </p:oleObj>
              </mc:Choice>
              <mc:Fallback>
                <p:oleObj name="CS ChemDraw Drawing" r:id="rId4" imgW="5305982" imgH="1881906" progId="ChemDraw.Document.6.0">
                  <p:embed/>
                  <p:pic>
                    <p:nvPicPr>
                      <p:cNvPr id="1561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506540"/>
                        <a:ext cx="6629400" cy="235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1606" name="Object 6"/>
          <p:cNvGraphicFramePr>
            <a:graphicFrameLocks noChangeAspect="1"/>
          </p:cNvGraphicFramePr>
          <p:nvPr/>
        </p:nvGraphicFramePr>
        <p:xfrm>
          <a:off x="893786" y="4222767"/>
          <a:ext cx="7035800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007" name="CS ChemDraw Drawing" r:id="rId6" imgW="5624615" imgH="1363511" progId="ChemDraw.Document.6.0">
                  <p:embed/>
                </p:oleObj>
              </mc:Choice>
              <mc:Fallback>
                <p:oleObj name="CS ChemDraw Drawing" r:id="rId6" imgW="5624615" imgH="1363511" progId="ChemDraw.Document.6.0">
                  <p:embed/>
                  <p:pic>
                    <p:nvPicPr>
                      <p:cNvPr id="1561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86" y="4222767"/>
                        <a:ext cx="7035800" cy="170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4.5.5 Conjugate Addition: Rh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29396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Shintani</a:t>
            </a:r>
            <a:r>
              <a:rPr lang="en-US" sz="1200" dirty="0" smtClean="0"/>
              <a:t>, R.; </a:t>
            </a:r>
            <a:r>
              <a:rPr lang="en-US" sz="1200" dirty="0" err="1" smtClean="0"/>
              <a:t>Duan</a:t>
            </a:r>
            <a:r>
              <a:rPr lang="en-US" sz="1200" dirty="0" smtClean="0"/>
              <a:t>, W. L.; Hayashi, T. </a:t>
            </a:r>
            <a:r>
              <a:rPr lang="en-US" sz="1200" i="1" dirty="0" smtClean="0"/>
              <a:t>J. Am. Chem. Soc. </a:t>
            </a:r>
            <a:r>
              <a:rPr lang="en-US" sz="1200" b="1" i="1" dirty="0" smtClean="0"/>
              <a:t>2006, 128, 5628-5629.</a:t>
            </a:r>
          </a:p>
          <a:p>
            <a:endParaRPr lang="en-US" sz="1200" b="1" i="1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835207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62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2"/>
            <a:ext cx="73723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2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22" y="3714752"/>
            <a:ext cx="68389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4.5.5 Conjugate Addition: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5754" y="6464369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Guo, L.; Yuan, M.; Zhang, Y.; Wang, F.; Zhu, S.; Gutierrez, O.; Chu, L. </a:t>
            </a:r>
            <a:r>
              <a:rPr lang="en-US" sz="1200" i="1" dirty="0"/>
              <a:t>J. Am. Chem. Soc. </a:t>
            </a:r>
            <a:r>
              <a:rPr lang="en-US" sz="1200" b="1" dirty="0"/>
              <a:t>2020</a:t>
            </a:r>
            <a:r>
              <a:rPr lang="en-US" sz="1200" dirty="0"/>
              <a:t>, </a:t>
            </a:r>
            <a:r>
              <a:rPr lang="en-US" sz="1200" i="1" dirty="0"/>
              <a:t>142</a:t>
            </a:r>
            <a:r>
              <a:rPr lang="en-US" sz="1200" dirty="0"/>
              <a:t>, </a:t>
            </a:r>
            <a:r>
              <a:rPr lang="en-US" sz="1200" dirty="0" smtClean="0"/>
              <a:t>20390.</a:t>
            </a:r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835207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Guttierez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/Chu: Enantioselective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Giese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032212"/>
              </p:ext>
            </p:extLst>
          </p:nvPr>
        </p:nvGraphicFramePr>
        <p:xfrm>
          <a:off x="179512" y="1762567"/>
          <a:ext cx="3217138" cy="3475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5142" name="CS ChemDraw Drawing" r:id="rId4" imgW="2573710" imgH="2780594" progId="ChemDraw.Document.6.0">
                  <p:embed/>
                </p:oleObj>
              </mc:Choice>
              <mc:Fallback>
                <p:oleObj name="CS ChemDraw Drawing" r:id="rId4" imgW="2573710" imgH="27805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762567"/>
                        <a:ext cx="3217138" cy="3475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1957" y="859688"/>
            <a:ext cx="5642043" cy="54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600" y="4221088"/>
            <a:ext cx="4426591" cy="2111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533" y="2327248"/>
            <a:ext cx="2780779" cy="2446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029" y="3032293"/>
            <a:ext cx="4940069" cy="316416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4.5.5 Conjugate Addition: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9552" y="6464369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Liu, W.; Pu, M.; He, J.; Zhang, T.; Dong, S.; Liu, X.; Wu, Y.-D.; Feng, X. </a:t>
            </a:r>
            <a:r>
              <a:rPr lang="en-US" sz="1200" i="1" dirty="0">
                <a:latin typeface="+mj-lt"/>
              </a:rPr>
              <a:t>J. Am. Chem. Soc. </a:t>
            </a:r>
            <a:r>
              <a:rPr lang="en-US" sz="1200" b="1" dirty="0">
                <a:latin typeface="+mj-lt"/>
              </a:rPr>
              <a:t>2021</a:t>
            </a:r>
            <a:r>
              <a:rPr lang="en-US" sz="1200" dirty="0">
                <a:latin typeface="+mj-lt"/>
              </a:rPr>
              <a:t>, </a:t>
            </a:r>
            <a:r>
              <a:rPr lang="en-US" sz="1200" i="1" dirty="0">
                <a:latin typeface="+mj-lt"/>
              </a:rPr>
              <a:t>143</a:t>
            </a:r>
            <a:r>
              <a:rPr lang="en-US" sz="1200" dirty="0">
                <a:latin typeface="+mj-lt"/>
              </a:rPr>
              <a:t>, 11856-11863.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744959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Feng: Enantioselective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trifluoromethylazidation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058909"/>
              </p:ext>
            </p:extLst>
          </p:nvPr>
        </p:nvGraphicFramePr>
        <p:xfrm>
          <a:off x="288954" y="1070680"/>
          <a:ext cx="8172163" cy="1710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266" name="CS ChemDraw Drawing" r:id="rId7" imgW="6537730" imgH="1368198" progId="ChemDraw.Document.6.0">
                  <p:embed/>
                </p:oleObj>
              </mc:Choice>
              <mc:Fallback>
                <p:oleObj name="CS ChemDraw Drawing" r:id="rId7" imgW="6537730" imgH="13681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954" y="1070680"/>
                        <a:ext cx="8172163" cy="1710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2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4.5.6 Other Reactions: Asymmetric Allylation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42427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Tissot-Croset</a:t>
            </a:r>
            <a:r>
              <a:rPr lang="en-US" sz="1200" dirty="0" smtClean="0"/>
              <a:t>, K.; </a:t>
            </a:r>
            <a:r>
              <a:rPr lang="en-US" sz="1200" dirty="0" err="1" smtClean="0"/>
              <a:t>Polet</a:t>
            </a:r>
            <a:r>
              <a:rPr lang="en-US" sz="1200" dirty="0" smtClean="0"/>
              <a:t>, D.; </a:t>
            </a:r>
            <a:r>
              <a:rPr lang="en-US" sz="1200" dirty="0" err="1" smtClean="0"/>
              <a:t>Alexakis</a:t>
            </a:r>
            <a:r>
              <a:rPr lang="en-US" sz="1200" dirty="0" smtClean="0"/>
              <a:t>, A.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43,</a:t>
            </a:r>
            <a:r>
              <a:rPr lang="en-US" sz="1200" b="1" i="1" dirty="0" smtClean="0"/>
              <a:t> </a:t>
            </a:r>
            <a:r>
              <a:rPr lang="en-US" sz="1200" dirty="0" smtClean="0"/>
              <a:t>2426-2428.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Falciola</a:t>
            </a:r>
            <a:r>
              <a:rPr lang="en-US" sz="1200" dirty="0" smtClean="0"/>
              <a:t>, C. A.; </a:t>
            </a:r>
            <a:r>
              <a:rPr lang="en-US" sz="1200" dirty="0" err="1" smtClean="0"/>
              <a:t>Alexakis</a:t>
            </a:r>
            <a:r>
              <a:rPr lang="en-US" sz="1200" dirty="0" smtClean="0"/>
              <a:t>, A.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</a:t>
            </a:r>
            <a:r>
              <a:rPr lang="en-US" sz="1200" dirty="0" smtClean="0"/>
              <a:t>. </a:t>
            </a:r>
            <a:r>
              <a:rPr lang="en-US" sz="1200" b="1" dirty="0" smtClean="0"/>
              <a:t>2007, </a:t>
            </a:r>
            <a:r>
              <a:rPr lang="en-US" sz="1200" i="1" dirty="0" smtClean="0"/>
              <a:t>46, </a:t>
            </a:r>
            <a:r>
              <a:rPr lang="en-US" sz="1200" dirty="0" smtClean="0"/>
              <a:t>2619-2622.</a:t>
            </a:r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28596" y="714356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Alexakis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Allylation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Grignard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Reagents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Allyl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Chloride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3478413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Alexakis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Allylation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Grignard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Reagents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Bis-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Allyl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Chloride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70820" name="Object 4"/>
          <p:cNvGraphicFramePr>
            <a:graphicFrameLocks noChangeAspect="1"/>
          </p:cNvGraphicFramePr>
          <p:nvPr/>
        </p:nvGraphicFramePr>
        <p:xfrm>
          <a:off x="1000100" y="1071546"/>
          <a:ext cx="6556375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390" name="CS ChemDraw Drawing" r:id="rId4" imgW="5245139" imgH="1854474" progId="ChemDraw.Document.6.0">
                  <p:embed/>
                </p:oleObj>
              </mc:Choice>
              <mc:Fallback>
                <p:oleObj name="CS ChemDraw Drawing" r:id="rId4" imgW="5245139" imgH="1854474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071546"/>
                        <a:ext cx="6556375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0821" name="Object 5"/>
          <p:cNvGraphicFramePr>
            <a:graphicFrameLocks noChangeAspect="1"/>
          </p:cNvGraphicFramePr>
          <p:nvPr/>
        </p:nvGraphicFramePr>
        <p:xfrm>
          <a:off x="1071538" y="3825894"/>
          <a:ext cx="730250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391" name="CS ChemDraw Drawing" r:id="rId6" imgW="5842664" imgH="1854474" progId="ChemDraw.Document.6.0">
                  <p:embed/>
                </p:oleObj>
              </mc:Choice>
              <mc:Fallback>
                <p:oleObj name="CS ChemDraw Drawing" r:id="rId6" imgW="5842664" imgH="1854474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825894"/>
                        <a:ext cx="730250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2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2606" y="3171842"/>
            <a:ext cx="5562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4.5.6 Other Reactions: Asymmetric Oxidation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00076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143644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Jensen, D. R.; Pugsley, J. S.; Sigman, M. S.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2001</a:t>
            </a:r>
            <a:r>
              <a:rPr lang="de-DE" sz="1200" b="1" i="1" dirty="0" smtClean="0"/>
              <a:t>, </a:t>
            </a:r>
            <a:r>
              <a:rPr lang="de-DE" sz="1200" i="1" dirty="0" smtClean="0"/>
              <a:t>123,</a:t>
            </a:r>
            <a:r>
              <a:rPr lang="de-DE" sz="1200" b="1" i="1" dirty="0" smtClean="0"/>
              <a:t> </a:t>
            </a:r>
            <a:r>
              <a:rPr lang="de-DE" sz="1200" dirty="0" smtClean="0"/>
              <a:t>7475.</a:t>
            </a:r>
            <a:r>
              <a:rPr lang="de-DE" sz="1200" b="1" i="1" dirty="0" smtClean="0"/>
              <a:t> </a:t>
            </a:r>
            <a:r>
              <a:rPr lang="en-US" sz="1200" dirty="0" smtClean="0"/>
              <a:t>(2) Ferreira, E. M.; </a:t>
            </a:r>
            <a:r>
              <a:rPr lang="en-US" sz="1200" dirty="0" err="1" smtClean="0"/>
              <a:t>Stoltz</a:t>
            </a:r>
            <a:r>
              <a:rPr lang="en-US" sz="1200" dirty="0" smtClean="0"/>
              <a:t>, B.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2001,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123,</a:t>
            </a:r>
            <a:r>
              <a:rPr lang="en-US" sz="1200" b="1" i="1" dirty="0" smtClean="0"/>
              <a:t> </a:t>
            </a:r>
            <a:r>
              <a:rPr lang="en-US" sz="1200" dirty="0" smtClean="0"/>
              <a:t>7725-7726. </a:t>
            </a:r>
            <a:r>
              <a:rPr lang="de-DE" sz="1200" dirty="0" smtClean="0"/>
              <a:t>(3) Trend, R. M.; Stoltz, B. M. </a:t>
            </a:r>
            <a:r>
              <a:rPr lang="de-DE" sz="1200" i="1" dirty="0" smtClean="0"/>
              <a:t>J. Am. Chem. Soc</a:t>
            </a:r>
            <a:r>
              <a:rPr lang="de-DE" sz="1200" dirty="0" smtClean="0"/>
              <a:t>. </a:t>
            </a:r>
            <a:r>
              <a:rPr lang="de-DE" sz="1200" b="1" dirty="0" smtClean="0"/>
              <a:t>2004, </a:t>
            </a:r>
            <a:r>
              <a:rPr lang="de-DE" sz="1200" i="1" dirty="0" smtClean="0"/>
              <a:t>126,</a:t>
            </a:r>
            <a:r>
              <a:rPr lang="de-DE" sz="1200" b="1" i="1" dirty="0" smtClean="0"/>
              <a:t> </a:t>
            </a:r>
            <a:r>
              <a:rPr lang="de-DE" sz="1200" dirty="0" smtClean="0"/>
              <a:t>4482. (4) Trend, R. M.; Stoltz, B. M.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2008</a:t>
            </a:r>
            <a:r>
              <a:rPr lang="de-DE" sz="1200" dirty="0" smtClean="0"/>
              <a:t>, </a:t>
            </a:r>
            <a:r>
              <a:rPr lang="de-DE" sz="1200" i="1" dirty="0" smtClean="0"/>
              <a:t>130</a:t>
            </a:r>
            <a:r>
              <a:rPr lang="de-DE" sz="1200" dirty="0" smtClean="0"/>
              <a:t>, 15957.</a:t>
            </a:r>
          </a:p>
          <a:p>
            <a:endParaRPr lang="de-DE" sz="1200" dirty="0" smtClean="0"/>
          </a:p>
          <a:p>
            <a:endParaRPr lang="en-US" sz="1200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28596" y="835207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Sigman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Stoltz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Kinetic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Oxidation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3000372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72868" name="Object 4"/>
          <p:cNvGraphicFramePr>
            <a:graphicFrameLocks noChangeAspect="1"/>
          </p:cNvGraphicFramePr>
          <p:nvPr/>
        </p:nvGraphicFramePr>
        <p:xfrm>
          <a:off x="906484" y="1323971"/>
          <a:ext cx="673735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153" name="CS ChemDraw Drawing" r:id="rId5" imgW="5391795" imgH="1226351" progId="ChemDraw.Document.6.0">
                  <p:embed/>
                </p:oleObj>
              </mc:Choice>
              <mc:Fallback>
                <p:oleObj name="CS ChemDraw Drawing" r:id="rId5" imgW="5391795" imgH="1226351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84" y="1323971"/>
                        <a:ext cx="6737350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348059"/>
            <a:ext cx="61626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4.5.6 Other Reactions: C-C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39235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(1) Matsumura, S.; Maeda, Y.; Nishimura, T.; Uemura, S.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2003</a:t>
            </a:r>
            <a:r>
              <a:rPr lang="pt-BR" sz="1200" dirty="0" smtClean="0"/>
              <a:t>, </a:t>
            </a:r>
            <a:r>
              <a:rPr lang="pt-BR" sz="1200" i="1" dirty="0" smtClean="0"/>
              <a:t>125</a:t>
            </a:r>
            <a:r>
              <a:rPr lang="pt-BR" sz="1200" dirty="0" smtClean="0"/>
              <a:t>, 8862.</a:t>
            </a:r>
          </a:p>
          <a:p>
            <a:endParaRPr lang="de-DE" sz="12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69554" y="835207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Uemura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C-C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Coupling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via C-C Activation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Cyclobutanol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992" y="3692727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2100" name="Object 4"/>
          <p:cNvGraphicFramePr>
            <a:graphicFrameLocks noChangeAspect="1"/>
          </p:cNvGraphicFramePr>
          <p:nvPr/>
        </p:nvGraphicFramePr>
        <p:xfrm>
          <a:off x="1071538" y="1500174"/>
          <a:ext cx="69278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2169" name="CS ChemDraw Drawing" r:id="rId5" imgW="5542319" imgH="1340651" progId="ChemDraw.Document.6.0">
                  <p:embed/>
                </p:oleObj>
              </mc:Choice>
              <mc:Fallback>
                <p:oleObj name="CS ChemDraw Drawing" r:id="rId5" imgW="5542319" imgH="134065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500174"/>
                        <a:ext cx="69278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" y="928670"/>
            <a:ext cx="88296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4.5.1 Aldol Reaction: Denmark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(1) Denmark, S. E.; Bui, T. </a:t>
            </a:r>
            <a:r>
              <a:rPr lang="sv-SE" sz="1200" i="1" dirty="0" smtClean="0"/>
              <a:t>J. Org. Chem. </a:t>
            </a:r>
            <a:r>
              <a:rPr lang="sv-SE" sz="1200" b="1" dirty="0" smtClean="0"/>
              <a:t>2005, </a:t>
            </a:r>
            <a:r>
              <a:rPr lang="sv-SE" sz="1200" i="1" dirty="0" smtClean="0"/>
              <a:t>70, </a:t>
            </a:r>
            <a:r>
              <a:rPr lang="sv-SE" sz="1200" dirty="0" smtClean="0"/>
              <a:t>10393-10399. </a:t>
            </a:r>
            <a:r>
              <a:rPr lang="en-US" sz="1200" dirty="0" smtClean="0"/>
              <a:t>(2) Denmark, S. E.; </a:t>
            </a:r>
            <a:r>
              <a:rPr lang="en-US" sz="1200" dirty="0" err="1" smtClean="0"/>
              <a:t>Stavenger</a:t>
            </a:r>
            <a:r>
              <a:rPr lang="en-US" sz="1200" dirty="0" smtClean="0"/>
              <a:t>, R.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2000, </a:t>
            </a:r>
            <a:r>
              <a:rPr lang="en-US" sz="1200" i="1" dirty="0" smtClean="0"/>
              <a:t>33,</a:t>
            </a:r>
            <a:r>
              <a:rPr lang="en-US" sz="1200" b="1" i="1" dirty="0" smtClean="0"/>
              <a:t> </a:t>
            </a:r>
            <a:r>
              <a:rPr lang="en-US" sz="1200" dirty="0" smtClean="0"/>
              <a:t>432-440.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763769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4.5.6 Other Reactions: Asymmetric Ring Expansion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29396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Trost, B. M.; Xie, J.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2006, </a:t>
            </a:r>
            <a:r>
              <a:rPr lang="de-DE" sz="1200" i="1" dirty="0" smtClean="0"/>
              <a:t>128,</a:t>
            </a:r>
            <a:r>
              <a:rPr lang="de-DE" sz="1200" b="1" i="1" dirty="0" smtClean="0"/>
              <a:t> </a:t>
            </a:r>
            <a:r>
              <a:rPr lang="de-DE" sz="1200" dirty="0" smtClean="0"/>
              <a:t>6044-6045.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Trost: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Ring Expansion via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Electrophilic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Allylation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3143248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5171" name="Object 3"/>
          <p:cNvGraphicFramePr>
            <a:graphicFrameLocks noChangeAspect="1"/>
          </p:cNvGraphicFramePr>
          <p:nvPr/>
        </p:nvGraphicFramePr>
        <p:xfrm>
          <a:off x="1714480" y="1141411"/>
          <a:ext cx="5967413" cy="214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1145" name="CS ChemDraw Drawing" r:id="rId4" imgW="4774223" imgH="1715907" progId="ChemDraw.Document.6.0">
                  <p:embed/>
                </p:oleObj>
              </mc:Choice>
              <mc:Fallback>
                <p:oleObj name="CS ChemDraw Drawing" r:id="rId4" imgW="4774223" imgH="171590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141411"/>
                        <a:ext cx="5967413" cy="214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714752"/>
            <a:ext cx="38481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5318" y="3595706"/>
            <a:ext cx="4724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738" y="3033734"/>
            <a:ext cx="7086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4.5.6 Other Reactions: Ring expansion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39235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(1) </a:t>
            </a:r>
            <a:r>
              <a:rPr lang="de-DE" sz="1200" dirty="0" err="1" smtClean="0"/>
              <a:t>Seiser</a:t>
            </a:r>
            <a:r>
              <a:rPr lang="de-DE" sz="1200" dirty="0" smtClean="0"/>
              <a:t>, T.; Cramer, N. </a:t>
            </a:r>
            <a:r>
              <a:rPr lang="de-DE" sz="1200" i="1" dirty="0" smtClean="0"/>
              <a:t>Angew. Chem., Int. Ed. </a:t>
            </a:r>
            <a:r>
              <a:rPr lang="de-DE" sz="1200" b="1" dirty="0" smtClean="0"/>
              <a:t>2008</a:t>
            </a:r>
            <a:r>
              <a:rPr lang="de-DE" sz="1200" dirty="0" smtClean="0"/>
              <a:t>, </a:t>
            </a:r>
            <a:r>
              <a:rPr lang="de-DE" sz="1200" i="1" dirty="0" smtClean="0"/>
              <a:t>47</a:t>
            </a:r>
            <a:r>
              <a:rPr lang="de-DE" sz="1200" dirty="0" smtClean="0"/>
              <a:t>, 9294.</a:t>
            </a:r>
          </a:p>
          <a:p>
            <a:endParaRPr lang="pt-BR" sz="1200" b="1" i="1" dirty="0" smtClean="0"/>
          </a:p>
          <a:p>
            <a:endParaRPr lang="de-DE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69554" y="835207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Cramer: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C-C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Coupling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via C-C Activation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Cyclobutanol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992" y="3692727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30403" name="Object 3"/>
          <p:cNvGraphicFramePr>
            <a:graphicFrameLocks noChangeAspect="1"/>
          </p:cNvGraphicFramePr>
          <p:nvPr/>
        </p:nvGraphicFramePr>
        <p:xfrm>
          <a:off x="1000100" y="1214422"/>
          <a:ext cx="7067550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121" name="CS ChemDraw Drawing" r:id="rId5" imgW="5659784" imgH="1542171" progId="ChemDraw.Document.6.0">
                  <p:embed/>
                </p:oleObj>
              </mc:Choice>
              <mc:Fallback>
                <p:oleObj name="CS ChemDraw Drawing" r:id="rId5" imgW="5659784" imgH="154217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214422"/>
                        <a:ext cx="7067550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4.5.6 Other Reactions: Ring expansion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5880" y="6539235"/>
            <a:ext cx="500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(1) </a:t>
            </a:r>
            <a:r>
              <a:rPr lang="en-US" sz="1200" dirty="0"/>
              <a:t>Souillart, L.; Cramer, N.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</a:t>
            </a:r>
            <a:r>
              <a:rPr lang="en-US" sz="1200" dirty="0" smtClean="0"/>
              <a:t> </a:t>
            </a:r>
            <a:r>
              <a:rPr lang="en-US" sz="1200" b="1" dirty="0"/>
              <a:t>2014</a:t>
            </a:r>
            <a:r>
              <a:rPr lang="en-US" sz="1200" dirty="0"/>
              <a:t>, </a:t>
            </a:r>
            <a:r>
              <a:rPr lang="en-US" sz="1200" i="1" dirty="0"/>
              <a:t>53</a:t>
            </a:r>
            <a:r>
              <a:rPr lang="en-US" sz="1200" dirty="0"/>
              <a:t>, </a:t>
            </a:r>
            <a:r>
              <a:rPr lang="en-US" sz="1200" dirty="0" smtClean="0"/>
              <a:t>9640.</a:t>
            </a:r>
            <a:endParaRPr lang="en-US" sz="1200" dirty="0"/>
          </a:p>
          <a:p>
            <a:endParaRPr lang="de-DE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69554" y="835207"/>
            <a:ext cx="8578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Cramer: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C-C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Coupling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via C-C Activation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Cyclobutanone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Oxidative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Addition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230290"/>
              </p:ext>
            </p:extLst>
          </p:nvPr>
        </p:nvGraphicFramePr>
        <p:xfrm>
          <a:off x="323528" y="1772816"/>
          <a:ext cx="2952215" cy="3742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791" name="CS ChemDraw Drawing" r:id="rId4" imgW="2361772" imgH="2994228" progId="ChemDraw.Document.6.0">
                  <p:embed/>
                </p:oleObj>
              </mc:Choice>
              <mc:Fallback>
                <p:oleObj name="CS ChemDraw Drawing" r:id="rId4" imgW="2361772" imgH="29942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772816"/>
                        <a:ext cx="2952215" cy="3742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905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89645"/>
            <a:ext cx="55435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2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4.5.1 Aldol Reaction: Denmark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(1) Denmark, S. E.; Bui, T. </a:t>
            </a:r>
            <a:r>
              <a:rPr lang="sv-SE" sz="1200" i="1" dirty="0" smtClean="0"/>
              <a:t>J. Org. Chem. </a:t>
            </a:r>
            <a:r>
              <a:rPr lang="sv-SE" sz="1200" b="1" dirty="0" smtClean="0"/>
              <a:t>2005, </a:t>
            </a:r>
            <a:r>
              <a:rPr lang="sv-SE" sz="1200" i="1" dirty="0" smtClean="0"/>
              <a:t>70, </a:t>
            </a:r>
            <a:r>
              <a:rPr lang="sv-SE" sz="1200" dirty="0" smtClean="0"/>
              <a:t>10393-10399. </a:t>
            </a:r>
            <a:r>
              <a:rPr lang="en-US" sz="1200" dirty="0" smtClean="0"/>
              <a:t>(2) Denmark, S. E.; </a:t>
            </a:r>
            <a:r>
              <a:rPr lang="en-US" sz="1200" dirty="0" err="1" smtClean="0"/>
              <a:t>Stavenger</a:t>
            </a:r>
            <a:r>
              <a:rPr lang="en-US" sz="1200" dirty="0" smtClean="0"/>
              <a:t>, R.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2000, </a:t>
            </a:r>
            <a:r>
              <a:rPr lang="en-US" sz="1200" i="1" dirty="0" smtClean="0"/>
              <a:t>33,</a:t>
            </a:r>
            <a:r>
              <a:rPr lang="en-US" sz="1200" b="1" i="1" dirty="0" smtClean="0"/>
              <a:t> </a:t>
            </a:r>
            <a:r>
              <a:rPr lang="en-US" sz="1200" dirty="0" smtClean="0"/>
              <a:t>432-440.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763769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Dimeric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Simpler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Situation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0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93" y="1500174"/>
            <a:ext cx="437846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0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462222"/>
            <a:ext cx="38290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857752" y="1763901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Classical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Curtin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Hammet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Situation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4.5.1 Aldol Reaction: Reductive Aldol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Russell, A. E.; Fuller, N. O.; Taylor, S. J.; </a:t>
            </a:r>
            <a:r>
              <a:rPr lang="en-US" sz="1200" dirty="0" err="1" smtClean="0"/>
              <a:t>Aurriset</a:t>
            </a:r>
            <a:r>
              <a:rPr lang="en-US" sz="1200" dirty="0" smtClean="0"/>
              <a:t>, P.; </a:t>
            </a:r>
            <a:r>
              <a:rPr lang="en-US" sz="1200" dirty="0" err="1" smtClean="0"/>
              <a:t>Morken</a:t>
            </a:r>
            <a:r>
              <a:rPr lang="en-US" sz="1200" dirty="0" smtClean="0"/>
              <a:t>, J. P. </a:t>
            </a:r>
            <a:r>
              <a:rPr lang="en-US" sz="1200" i="1" dirty="0" smtClean="0"/>
              <a:t>Org.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</a:t>
            </a:r>
            <a:r>
              <a:rPr lang="en-US" sz="1200" b="1" dirty="0" smtClean="0"/>
              <a:t>2004, </a:t>
            </a:r>
            <a:r>
              <a:rPr lang="en-US" sz="1200" i="1" dirty="0" smtClean="0"/>
              <a:t>6, </a:t>
            </a:r>
            <a:r>
              <a:rPr lang="en-US" sz="1200" dirty="0" smtClean="0"/>
              <a:t>2309-2312. (2) </a:t>
            </a:r>
            <a:r>
              <a:rPr lang="en-US" sz="1200" dirty="0" err="1" smtClean="0"/>
              <a:t>Nishiyama</a:t>
            </a:r>
            <a:r>
              <a:rPr lang="en-US" sz="1200" dirty="0" smtClean="0"/>
              <a:t>, H.; </a:t>
            </a:r>
            <a:r>
              <a:rPr lang="en-US" sz="1200" dirty="0" err="1" smtClean="0"/>
              <a:t>Shiomi</a:t>
            </a:r>
            <a:r>
              <a:rPr lang="en-US" sz="1200" dirty="0" smtClean="0"/>
              <a:t>, T.; Tsuchiya, Y.; Matsuda, I.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6972-6973.</a:t>
            </a:r>
          </a:p>
          <a:p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14282" y="763769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Morken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Reductive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Aldol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01826" name="Object 2"/>
          <p:cNvGraphicFramePr>
            <a:graphicFrameLocks noChangeAspect="1"/>
          </p:cNvGraphicFramePr>
          <p:nvPr/>
        </p:nvGraphicFramePr>
        <p:xfrm>
          <a:off x="928662" y="1244599"/>
          <a:ext cx="7754938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397" name="CS ChemDraw Drawing" r:id="rId4" imgW="6206666" imgH="1633259" progId="ChemDraw.Document.6.0">
                  <p:embed/>
                </p:oleObj>
              </mc:Choice>
              <mc:Fallback>
                <p:oleObj name="CS ChemDraw Drawing" r:id="rId4" imgW="6206666" imgH="163325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244599"/>
                        <a:ext cx="7754938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1828" name="Object 4"/>
          <p:cNvGraphicFramePr>
            <a:graphicFrameLocks noChangeAspect="1"/>
          </p:cNvGraphicFramePr>
          <p:nvPr/>
        </p:nvGraphicFramePr>
        <p:xfrm>
          <a:off x="546125" y="4000504"/>
          <a:ext cx="7669213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398" name="CS ChemDraw Drawing" r:id="rId6" imgW="6130700" imgH="1639590" progId="ChemDraw.Document.6.0">
                  <p:embed/>
                </p:oleObj>
              </mc:Choice>
              <mc:Fallback>
                <p:oleObj name="CS ChemDraw Drawing" r:id="rId6" imgW="6130700" imgH="163959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25" y="4000504"/>
                        <a:ext cx="7669213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4282" y="3429000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Nishiyama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Anti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Reductive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Aldol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4.5.1 Aldol Reaction: Reductive Aldol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Russell, A. E.; Fuller, N. O.; Taylor, S. J.; </a:t>
            </a:r>
            <a:r>
              <a:rPr lang="en-US" sz="1200" dirty="0" err="1" smtClean="0"/>
              <a:t>Aurriset</a:t>
            </a:r>
            <a:r>
              <a:rPr lang="en-US" sz="1200" dirty="0" smtClean="0"/>
              <a:t>, P.; </a:t>
            </a:r>
            <a:r>
              <a:rPr lang="en-US" sz="1200" dirty="0" err="1" smtClean="0"/>
              <a:t>Morken</a:t>
            </a:r>
            <a:r>
              <a:rPr lang="en-US" sz="1200" dirty="0" smtClean="0"/>
              <a:t>, J. P. </a:t>
            </a:r>
            <a:r>
              <a:rPr lang="en-US" sz="1200" i="1" dirty="0" smtClean="0"/>
              <a:t>Org.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</a:t>
            </a:r>
            <a:r>
              <a:rPr lang="en-US" sz="1200" b="1" dirty="0" smtClean="0"/>
              <a:t>2004, </a:t>
            </a:r>
            <a:r>
              <a:rPr lang="en-US" sz="1200" i="1" dirty="0" smtClean="0"/>
              <a:t>6, </a:t>
            </a:r>
            <a:r>
              <a:rPr lang="en-US" sz="1200" dirty="0" smtClean="0"/>
              <a:t>2309-2312. (2) </a:t>
            </a:r>
            <a:r>
              <a:rPr lang="en-US" sz="1200" dirty="0" err="1" smtClean="0"/>
              <a:t>Nishiyama</a:t>
            </a:r>
            <a:r>
              <a:rPr lang="en-US" sz="1200" dirty="0" smtClean="0"/>
              <a:t>, H.; </a:t>
            </a:r>
            <a:r>
              <a:rPr lang="en-US" sz="1200" dirty="0" err="1" smtClean="0"/>
              <a:t>Shiomi</a:t>
            </a:r>
            <a:r>
              <a:rPr lang="en-US" sz="1200" dirty="0" smtClean="0"/>
              <a:t>, T.; Tsuchiya, Y.; Matsuda, I.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6972-6973.</a:t>
            </a:r>
          </a:p>
          <a:p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14348" y="1263835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Proposed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Morken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2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550473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28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928802"/>
            <a:ext cx="3267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15008" y="1621025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Nishiyama’s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4.5.1 Mannich Reaction: Sodeoka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Hagiwara, E.; </a:t>
            </a:r>
            <a:r>
              <a:rPr lang="en-US" sz="1200" dirty="0" err="1" smtClean="0"/>
              <a:t>Fujii</a:t>
            </a:r>
            <a:r>
              <a:rPr lang="en-US" sz="1200" dirty="0" smtClean="0"/>
              <a:t>, A.; </a:t>
            </a:r>
            <a:r>
              <a:rPr lang="en-US" sz="1200" dirty="0" err="1" smtClean="0"/>
              <a:t>Sodeoka</a:t>
            </a:r>
            <a:r>
              <a:rPr lang="en-US" sz="1200" dirty="0" smtClean="0"/>
              <a:t>,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120,</a:t>
            </a:r>
            <a:r>
              <a:rPr lang="en-US" sz="1200" b="1" i="1" dirty="0" smtClean="0"/>
              <a:t> </a:t>
            </a:r>
            <a:r>
              <a:rPr lang="en-US" sz="1200" dirty="0" smtClean="0"/>
              <a:t>2474-2475.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Fujii</a:t>
            </a:r>
            <a:r>
              <a:rPr lang="en-US" sz="1200" dirty="0" smtClean="0"/>
              <a:t>, A.; Hagiwara, E.; </a:t>
            </a:r>
            <a:r>
              <a:rPr lang="en-US" sz="1200" dirty="0" err="1" smtClean="0"/>
              <a:t>Sodeoka</a:t>
            </a:r>
            <a:r>
              <a:rPr lang="en-US" sz="1200" dirty="0" smtClean="0"/>
              <a:t>,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1999, </a:t>
            </a:r>
            <a:r>
              <a:rPr lang="en-US" sz="1200" i="1" dirty="0" smtClean="0"/>
              <a:t>121,</a:t>
            </a:r>
            <a:r>
              <a:rPr lang="en-US" sz="1200" b="1" i="1" dirty="0" smtClean="0"/>
              <a:t> </a:t>
            </a:r>
            <a:r>
              <a:rPr lang="en-US" sz="1200" dirty="0" smtClean="0"/>
              <a:t>5450-5458.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928670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Sodeoka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Mannich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857628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 More Stable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Dimeric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03874" name="Object 2"/>
          <p:cNvGraphicFramePr>
            <a:graphicFrameLocks noChangeAspect="1"/>
          </p:cNvGraphicFramePr>
          <p:nvPr/>
        </p:nvGraphicFramePr>
        <p:xfrm>
          <a:off x="1000100" y="1357298"/>
          <a:ext cx="666115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444" name="CS ChemDraw Drawing" r:id="rId4" imgW="5326028" imgH="1593870" progId="ChemDraw.Document.6.0">
                  <p:embed/>
                </p:oleObj>
              </mc:Choice>
              <mc:Fallback>
                <p:oleObj name="CS ChemDraw Drawing" r:id="rId4" imgW="5326028" imgH="159387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357298"/>
                        <a:ext cx="666115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3875" name="Object 3"/>
          <p:cNvGraphicFramePr>
            <a:graphicFrameLocks noChangeAspect="1"/>
          </p:cNvGraphicFramePr>
          <p:nvPr/>
        </p:nvGraphicFramePr>
        <p:xfrm>
          <a:off x="1000100" y="4446605"/>
          <a:ext cx="7229475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445" name="CS ChemDraw Drawing" r:id="rId6" imgW="5784987" imgH="1128932" progId="ChemDraw.Document.6.0">
                  <p:embed/>
                </p:oleObj>
              </mc:Choice>
              <mc:Fallback>
                <p:oleObj name="CS ChemDraw Drawing" r:id="rId6" imgW="5784987" imgH="112893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446605"/>
                        <a:ext cx="7229475" cy="141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35012</TotalTime>
  <Words>3620</Words>
  <Application>Microsoft Office PowerPoint</Application>
  <PresentationFormat>On-screen Show (4:3)</PresentationFormat>
  <Paragraphs>326</Paragraphs>
  <Slides>52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Symbol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Jerome</dc:creator>
  <cp:lastModifiedBy>Jérôme Waser</cp:lastModifiedBy>
  <cp:revision>1968</cp:revision>
  <dcterms:created xsi:type="dcterms:W3CDTF">2008-02-14T10:18:00Z</dcterms:created>
  <dcterms:modified xsi:type="dcterms:W3CDTF">2025-03-11T13:20:33Z</dcterms:modified>
</cp:coreProperties>
</file>