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95" r:id="rId2"/>
    <p:sldId id="396" r:id="rId3"/>
    <p:sldId id="398" r:id="rId4"/>
    <p:sldId id="403" r:id="rId5"/>
    <p:sldId id="404" r:id="rId6"/>
    <p:sldId id="405" r:id="rId7"/>
    <p:sldId id="410" r:id="rId8"/>
    <p:sldId id="411" r:id="rId9"/>
    <p:sldId id="412" r:id="rId10"/>
    <p:sldId id="413" r:id="rId11"/>
    <p:sldId id="414" r:id="rId12"/>
    <p:sldId id="415" r:id="rId13"/>
    <p:sldId id="678" r:id="rId14"/>
    <p:sldId id="417" r:id="rId15"/>
    <p:sldId id="418" r:id="rId16"/>
    <p:sldId id="421" r:id="rId17"/>
    <p:sldId id="650" r:id="rId18"/>
    <p:sldId id="632" r:id="rId19"/>
    <p:sldId id="422" r:id="rId20"/>
    <p:sldId id="633" r:id="rId21"/>
    <p:sldId id="634" r:id="rId22"/>
    <p:sldId id="699" r:id="rId23"/>
    <p:sldId id="635" r:id="rId24"/>
    <p:sldId id="665" r:id="rId25"/>
    <p:sldId id="666" r:id="rId26"/>
    <p:sldId id="679" r:id="rId27"/>
    <p:sldId id="719" r:id="rId28"/>
    <p:sldId id="667" r:id="rId29"/>
    <p:sldId id="423" r:id="rId30"/>
    <p:sldId id="407" r:id="rId31"/>
    <p:sldId id="425" r:id="rId32"/>
    <p:sldId id="429" r:id="rId33"/>
    <p:sldId id="430" r:id="rId34"/>
    <p:sldId id="432" r:id="rId35"/>
    <p:sldId id="433" r:id="rId36"/>
    <p:sldId id="434" r:id="rId37"/>
    <p:sldId id="435" r:id="rId38"/>
    <p:sldId id="436" r:id="rId39"/>
    <p:sldId id="437" r:id="rId40"/>
    <p:sldId id="439" r:id="rId41"/>
    <p:sldId id="440" r:id="rId42"/>
    <p:sldId id="441" r:id="rId43"/>
    <p:sldId id="442" r:id="rId44"/>
    <p:sldId id="443" r:id="rId45"/>
    <p:sldId id="424" r:id="rId46"/>
    <p:sldId id="408" r:id="rId47"/>
    <p:sldId id="409" r:id="rId48"/>
    <p:sldId id="447" r:id="rId49"/>
    <p:sldId id="448" r:id="rId50"/>
    <p:sldId id="455" r:id="rId51"/>
    <p:sldId id="456" r:id="rId52"/>
    <p:sldId id="457" r:id="rId53"/>
    <p:sldId id="514" r:id="rId54"/>
    <p:sldId id="680" r:id="rId55"/>
    <p:sldId id="739" r:id="rId56"/>
    <p:sldId id="461" r:id="rId57"/>
    <p:sldId id="462" r:id="rId58"/>
    <p:sldId id="720" r:id="rId59"/>
    <p:sldId id="721" r:id="rId6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8065" autoAdjust="0"/>
  </p:normalViewPr>
  <p:slideViewPr>
    <p:cSldViewPr>
      <p:cViewPr varScale="1">
        <p:scale>
          <a:sx n="118" d="100"/>
          <a:sy n="118" d="100"/>
        </p:scale>
        <p:origin x="9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E791B3-C914-4822-AE19-D8B5124865E2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C052840-3A62-496E-856A-FEDE92C73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5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35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49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60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00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45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664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422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783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2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2B8B-5E9F-4AAC-90DC-95564FE0E56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4E-861D-4D94-A927-15AD950B64E7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474-5E64-4AC6-87AC-25FF3841734F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B84-22DF-429B-B762-8C7B47D59550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BED9-9741-49D1-A292-6801CD7C117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3D4-6DA6-49AC-AC16-A34F0C449823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4FA0-EA1A-44F6-9E49-A7D558AB8AB4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35B9-825D-47BE-8B33-E28B15B00E85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054A-B593-42FD-9A18-53AAC383BF84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C6E-6AE6-4F8A-8086-779663987E1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78B4-15DA-4B6B-97EE-9905938F8A2B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D46BD-3CC8-495E-9373-D760CB9AC767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4.png"/><Relationship Id="rId5" Type="http://schemas.openxmlformats.org/officeDocument/2006/relationships/image" Target="../media/image63.emf"/><Relationship Id="rId4" Type="http://schemas.openxmlformats.org/officeDocument/2006/relationships/oleObject" Target="../embeddings/oleObject3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8.emf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3.png"/><Relationship Id="rId5" Type="http://schemas.openxmlformats.org/officeDocument/2006/relationships/image" Target="../media/image72.emf"/><Relationship Id="rId4" Type="http://schemas.openxmlformats.org/officeDocument/2006/relationships/oleObject" Target="../embeddings/oleObject3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81.emf"/><Relationship Id="rId4" Type="http://schemas.openxmlformats.org/officeDocument/2006/relationships/oleObject" Target="../embeddings/oleObject3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8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87.emf"/><Relationship Id="rId4" Type="http://schemas.openxmlformats.org/officeDocument/2006/relationships/oleObject" Target="../embeddings/oleObject3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9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90.emf"/><Relationship Id="rId4" Type="http://schemas.openxmlformats.org/officeDocument/2006/relationships/oleObject" Target="../embeddings/oleObject3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4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9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7.png"/><Relationship Id="rId5" Type="http://schemas.openxmlformats.org/officeDocument/2006/relationships/image" Target="../media/image96.emf"/><Relationship Id="rId4" Type="http://schemas.openxmlformats.org/officeDocument/2006/relationships/oleObject" Target="../embeddings/oleObject4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8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9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0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0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0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102.emf"/><Relationship Id="rId4" Type="http://schemas.openxmlformats.org/officeDocument/2006/relationships/oleObject" Target="../embeddings/oleObject4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4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0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10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106.emf"/><Relationship Id="rId4" Type="http://schemas.openxmlformats.org/officeDocument/2006/relationships/oleObject" Target="../embeddings/oleObject4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35743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4.3 Metal-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Ligand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Dual Activation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Noyori 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62865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Hayes, A. M.; Morris, D. J.; Clarkson, G. J.; Wills,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7318-7319. (2) </a:t>
            </a:r>
            <a:r>
              <a:rPr lang="en-US" sz="1200" dirty="0" err="1" smtClean="0"/>
              <a:t>Ohkuma</a:t>
            </a:r>
            <a:r>
              <a:rPr lang="en-US" sz="1200" dirty="0" smtClean="0"/>
              <a:t>, T.; Koizumi, M.; Muniz, K.; Hilt, G.; </a:t>
            </a:r>
            <a:r>
              <a:rPr lang="en-US" sz="1200" dirty="0" err="1" smtClean="0"/>
              <a:t>Kabuto</a:t>
            </a:r>
            <a:r>
              <a:rPr lang="en-US" sz="1200" dirty="0" smtClean="0"/>
              <a:t>, C.; </a:t>
            </a:r>
            <a:r>
              <a:rPr lang="en-US" sz="1200" dirty="0" err="1" smtClean="0"/>
              <a:t>Noyori</a:t>
            </a:r>
            <a:r>
              <a:rPr lang="en-US" sz="1200" dirty="0" smtClean="0"/>
              <a:t>, R.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124,</a:t>
            </a:r>
            <a:r>
              <a:rPr lang="en-US" sz="1200" b="1" i="1" dirty="0" smtClean="0"/>
              <a:t> </a:t>
            </a:r>
            <a:r>
              <a:rPr lang="en-US" sz="1200" dirty="0" smtClean="0"/>
              <a:t>6508-6509.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78579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Wills: A More Stable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Transfer Hydrogenation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3922" name="Object 2"/>
          <p:cNvGraphicFramePr>
            <a:graphicFrameLocks noChangeAspect="1"/>
          </p:cNvGraphicFramePr>
          <p:nvPr/>
        </p:nvGraphicFramePr>
        <p:xfrm>
          <a:off x="1357290" y="1214422"/>
          <a:ext cx="566102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90" name="CS ChemDraw Drawing" r:id="rId4" imgW="4524522" imgH="1499264" progId="ChemDraw.Document.6.0">
                  <p:embed/>
                </p:oleObj>
              </mc:Choice>
              <mc:Fallback>
                <p:oleObj name="CS ChemDraw Drawing" r:id="rId4" imgW="4524522" imgH="149926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214422"/>
                        <a:ext cx="5661025" cy="187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23" name="Object 3"/>
          <p:cNvGraphicFramePr>
            <a:graphicFrameLocks noChangeAspect="1"/>
          </p:cNvGraphicFramePr>
          <p:nvPr/>
        </p:nvGraphicFramePr>
        <p:xfrm>
          <a:off x="1643042" y="4071942"/>
          <a:ext cx="5967412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91" name="CS ChemDraw Drawing" r:id="rId6" imgW="4777388" imgH="1526696" progId="ChemDraw.Document.6.0">
                  <p:embed/>
                </p:oleObj>
              </mc:Choice>
              <mc:Fallback>
                <p:oleObj name="CS ChemDraw Drawing" r:id="rId6" imgW="4777388" imgH="152669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4071942"/>
                        <a:ext cx="5967412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8596" y="3500438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Noyori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 New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Precursor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Allowing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 Base-Free Protocole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Noyori 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0212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0218" y="609329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Abdur</a:t>
            </a:r>
            <a:r>
              <a:rPr lang="en-US" sz="1200" dirty="0" smtClean="0"/>
              <a:t>-Rashid, K.; </a:t>
            </a:r>
            <a:r>
              <a:rPr lang="en-US" sz="1200" dirty="0" err="1" smtClean="0"/>
              <a:t>Clapham</a:t>
            </a:r>
            <a:r>
              <a:rPr lang="en-US" sz="1200" dirty="0" smtClean="0"/>
              <a:t>, S. E.; </a:t>
            </a:r>
            <a:r>
              <a:rPr lang="en-US" sz="1200" dirty="0" err="1" smtClean="0"/>
              <a:t>Hadzovic</a:t>
            </a:r>
            <a:r>
              <a:rPr lang="en-US" sz="1200" dirty="0" smtClean="0"/>
              <a:t>, A.; Harvey, J. N.; </a:t>
            </a:r>
            <a:r>
              <a:rPr lang="en-US" sz="1200" dirty="0" err="1" smtClean="0"/>
              <a:t>Lough</a:t>
            </a:r>
            <a:r>
              <a:rPr lang="en-US" sz="1200" dirty="0" smtClean="0"/>
              <a:t>, A. J.; Morris, R. H.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124,</a:t>
            </a:r>
            <a:r>
              <a:rPr lang="en-US" sz="1200" b="1" i="1" dirty="0" smtClean="0"/>
              <a:t> </a:t>
            </a:r>
            <a:r>
              <a:rPr lang="en-US" sz="1200" dirty="0" smtClean="0"/>
              <a:t>15104.</a:t>
            </a:r>
            <a:r>
              <a:rPr lang="en-US" sz="1200" b="1" i="1" dirty="0" smtClean="0"/>
              <a:t> </a:t>
            </a:r>
            <a:r>
              <a:rPr lang="pt-BR" sz="1200" dirty="0" smtClean="0"/>
              <a:t>(2) Sandoval, C. A.; Ohkuma, T.; Muniz, K.; Noyori, R.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2003,</a:t>
            </a:r>
            <a:r>
              <a:rPr lang="pt-BR" sz="1200" b="1" i="1" dirty="0" smtClean="0"/>
              <a:t> </a:t>
            </a:r>
            <a:r>
              <a:rPr lang="pt-BR" sz="1200" i="1" dirty="0" smtClean="0"/>
              <a:t>125,</a:t>
            </a:r>
            <a:r>
              <a:rPr lang="pt-BR" sz="1200" b="1" i="1" dirty="0" smtClean="0"/>
              <a:t> </a:t>
            </a:r>
            <a:r>
              <a:rPr lang="pt-BR" sz="1200" dirty="0" smtClean="0"/>
              <a:t>13490. (3) </a:t>
            </a:r>
            <a:r>
              <a:rPr lang="de-DE" sz="1200" dirty="0"/>
              <a:t>Dub, P. A.; Henson, N. J.; Martin, R. L.; Gordon, J. C.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2014</a:t>
            </a:r>
            <a:r>
              <a:rPr lang="de-DE" sz="1200" dirty="0"/>
              <a:t>, </a:t>
            </a:r>
            <a:r>
              <a:rPr lang="de-DE" sz="1200" i="1" dirty="0"/>
              <a:t>136</a:t>
            </a:r>
            <a:r>
              <a:rPr lang="de-DE" sz="1200" dirty="0"/>
              <a:t>, </a:t>
            </a:r>
            <a:r>
              <a:rPr lang="de-DE" sz="1200" dirty="0" smtClean="0"/>
              <a:t>3505.</a:t>
            </a:r>
            <a:endParaRPr lang="de-D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78579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Noyori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4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48097"/>
            <a:ext cx="75533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Noyori 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62865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Abdur</a:t>
            </a:r>
            <a:r>
              <a:rPr lang="en-US" sz="1200" dirty="0" smtClean="0"/>
              <a:t>-Rashid, K.; </a:t>
            </a:r>
            <a:r>
              <a:rPr lang="en-US" sz="1200" dirty="0" err="1" smtClean="0"/>
              <a:t>Clapham</a:t>
            </a:r>
            <a:r>
              <a:rPr lang="en-US" sz="1200" dirty="0" smtClean="0"/>
              <a:t>, S. E.; </a:t>
            </a:r>
            <a:r>
              <a:rPr lang="en-US" sz="1200" dirty="0" err="1" smtClean="0"/>
              <a:t>Hadzovic</a:t>
            </a:r>
            <a:r>
              <a:rPr lang="en-US" sz="1200" dirty="0" smtClean="0"/>
              <a:t>, A.; Harvey, J. N.; </a:t>
            </a:r>
            <a:r>
              <a:rPr lang="en-US" sz="1200" dirty="0" err="1" smtClean="0"/>
              <a:t>Lough</a:t>
            </a:r>
            <a:r>
              <a:rPr lang="en-US" sz="1200" dirty="0" smtClean="0"/>
              <a:t>, A. J.; Morris, R. H.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124,</a:t>
            </a:r>
            <a:r>
              <a:rPr lang="en-US" sz="1200" b="1" i="1" dirty="0" smtClean="0"/>
              <a:t> </a:t>
            </a:r>
            <a:r>
              <a:rPr lang="en-US" sz="1200" dirty="0" smtClean="0"/>
              <a:t>15104-15118.</a:t>
            </a:r>
            <a:r>
              <a:rPr lang="en-US" sz="1200" b="1" i="1" dirty="0" smtClean="0"/>
              <a:t> </a:t>
            </a:r>
            <a:r>
              <a:rPr lang="pt-BR" sz="1200" dirty="0" smtClean="0"/>
              <a:t>(2) Sandoval, C. A.; Ohkuma, T.; Muniz, K.; Noyori, R.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2003,</a:t>
            </a:r>
            <a:r>
              <a:rPr lang="pt-BR" sz="1200" b="1" i="1" dirty="0" smtClean="0"/>
              <a:t> </a:t>
            </a:r>
            <a:r>
              <a:rPr lang="pt-BR" sz="1200" i="1" dirty="0" smtClean="0"/>
              <a:t>125,</a:t>
            </a:r>
            <a:r>
              <a:rPr lang="pt-BR" sz="1200" b="1" i="1" dirty="0" smtClean="0"/>
              <a:t> </a:t>
            </a:r>
            <a:r>
              <a:rPr lang="pt-BR" sz="1200" dirty="0" smtClean="0"/>
              <a:t>13490-13503.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78579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Enantioselection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5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23978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5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142984"/>
            <a:ext cx="3952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746543"/>
            <a:ext cx="6288176" cy="567307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Noyori 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87624" y="652534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Dub, P. A.; Henson, N. J.; Martin, R. L.; Gordon, J. C. </a:t>
            </a:r>
            <a:r>
              <a:rPr lang="de-DE" sz="1200" i="1" dirty="0"/>
              <a:t>J. Am. Chem. Soc. </a:t>
            </a:r>
            <a:r>
              <a:rPr lang="de-DE" sz="1200" b="1" dirty="0"/>
              <a:t>2014</a:t>
            </a:r>
            <a:r>
              <a:rPr lang="de-DE" sz="1200" dirty="0"/>
              <a:t>, </a:t>
            </a:r>
            <a:r>
              <a:rPr lang="de-DE" sz="1200" i="1" dirty="0"/>
              <a:t>136</a:t>
            </a:r>
            <a:r>
              <a:rPr lang="de-DE" sz="1200" dirty="0"/>
              <a:t>, 3505-3521.</a:t>
            </a:r>
            <a:endParaRPr lang="pt-BR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58" y="78579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Revised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Ketene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7158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6534796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France, S.; Shah, M. H.; </a:t>
            </a:r>
            <a:r>
              <a:rPr lang="en-US" sz="1200" dirty="0" err="1" smtClean="0"/>
              <a:t>Weatherwax</a:t>
            </a:r>
            <a:r>
              <a:rPr lang="en-US" sz="1200" dirty="0" smtClean="0"/>
              <a:t>, A.; </a:t>
            </a:r>
            <a:r>
              <a:rPr lang="en-US" sz="1200" dirty="0" err="1" smtClean="0"/>
              <a:t>Wack</a:t>
            </a:r>
            <a:r>
              <a:rPr lang="en-US" sz="1200" dirty="0" smtClean="0"/>
              <a:t>, H.; Roth, J. P.; </a:t>
            </a:r>
            <a:r>
              <a:rPr lang="en-US" sz="1200" dirty="0" err="1" smtClean="0"/>
              <a:t>Lectka</a:t>
            </a:r>
            <a:r>
              <a:rPr lang="en-US" sz="1200" dirty="0" smtClean="0"/>
              <a:t>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 </a:t>
            </a:r>
            <a:r>
              <a:rPr lang="en-US" sz="1200" dirty="0" smtClean="0"/>
              <a:t>1206-1215.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85723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Lectka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Cinchona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-In-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Lactams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500438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 New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Bifunctional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8019" name="Object 3"/>
          <p:cNvGraphicFramePr>
            <a:graphicFrameLocks noChangeAspect="1"/>
          </p:cNvGraphicFramePr>
          <p:nvPr/>
        </p:nvGraphicFramePr>
        <p:xfrm>
          <a:off x="1643042" y="785794"/>
          <a:ext cx="6556375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587" name="CS ChemDraw Drawing" r:id="rId4" imgW="5248304" imgH="2245907" progId="ChemDraw.Document.6.0">
                  <p:embed/>
                </p:oleObj>
              </mc:Choice>
              <mc:Fallback>
                <p:oleObj name="CS ChemDraw Drawing" r:id="rId4" imgW="5248304" imgH="2245907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785794"/>
                        <a:ext cx="6556375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20" name="Object 4"/>
          <p:cNvGraphicFramePr>
            <a:graphicFrameLocks noChangeAspect="1"/>
          </p:cNvGraphicFramePr>
          <p:nvPr/>
        </p:nvGraphicFramePr>
        <p:xfrm>
          <a:off x="1785918" y="3608408"/>
          <a:ext cx="6161088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588" name="CS ChemDraw Drawing" r:id="rId6" imgW="4931430" imgH="2258216" progId="ChemDraw.Document.6.0">
                  <p:embed/>
                </p:oleObj>
              </mc:Choice>
              <mc:Fallback>
                <p:oleObj name="CS ChemDraw Drawing" r:id="rId6" imgW="4931430" imgH="225821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3608408"/>
                        <a:ext cx="6161088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Ketene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7158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6534796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France, S.; Shah, M. H.; </a:t>
            </a:r>
            <a:r>
              <a:rPr lang="en-US" sz="1200" dirty="0" err="1" smtClean="0"/>
              <a:t>Weatherwax</a:t>
            </a:r>
            <a:r>
              <a:rPr lang="en-US" sz="1200" dirty="0" smtClean="0"/>
              <a:t>, A.; </a:t>
            </a:r>
            <a:r>
              <a:rPr lang="en-US" sz="1200" dirty="0" err="1" smtClean="0"/>
              <a:t>Wack</a:t>
            </a:r>
            <a:r>
              <a:rPr lang="en-US" sz="1200" dirty="0" smtClean="0"/>
              <a:t>, H.; Roth, J. P.; </a:t>
            </a:r>
            <a:r>
              <a:rPr lang="en-US" sz="1200" dirty="0" err="1" smtClean="0"/>
              <a:t>Lectka</a:t>
            </a:r>
            <a:r>
              <a:rPr lang="en-US" sz="1200" dirty="0" smtClean="0"/>
              <a:t>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 </a:t>
            </a:r>
            <a:r>
              <a:rPr lang="en-US" sz="1200" dirty="0" smtClean="0"/>
              <a:t>1206-1215.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857232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90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157" y="785794"/>
            <a:ext cx="54959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8643" y="928670"/>
            <a:ext cx="4791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Chiral Acid/Metal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7158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6534796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Rueping</a:t>
            </a:r>
            <a:r>
              <a:rPr lang="en-US" sz="1200" dirty="0" smtClean="0"/>
              <a:t>, M.; </a:t>
            </a:r>
            <a:r>
              <a:rPr lang="en-US" sz="1200" dirty="0" err="1" smtClean="0"/>
              <a:t>Antonchick</a:t>
            </a:r>
            <a:r>
              <a:rPr lang="en-US" sz="1200" dirty="0" smtClean="0"/>
              <a:t>, A. R.; </a:t>
            </a:r>
            <a:r>
              <a:rPr lang="en-US" sz="1200" dirty="0" err="1" smtClean="0"/>
              <a:t>Brinkmann</a:t>
            </a:r>
            <a:r>
              <a:rPr lang="en-US" sz="1200" dirty="0" smtClean="0"/>
              <a:t>, C.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46, </a:t>
            </a:r>
            <a:r>
              <a:rPr lang="en-US" sz="1200" dirty="0" smtClean="0"/>
              <a:t>6903-6906.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78579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Rueping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Silver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-Chiral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Alkyne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85723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2117" name="Object 5"/>
          <p:cNvGraphicFramePr>
            <a:graphicFrameLocks noChangeAspect="1"/>
          </p:cNvGraphicFramePr>
          <p:nvPr/>
        </p:nvGraphicFramePr>
        <p:xfrm>
          <a:off x="1000100" y="3205183"/>
          <a:ext cx="7058025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401" name="CS ChemDraw Drawing" r:id="rId5" imgW="5644310" imgH="2463956" progId="ChemDraw.Document.6.0">
                  <p:embed/>
                </p:oleObj>
              </mc:Choice>
              <mc:Fallback>
                <p:oleObj name="CS ChemDraw Drawing" r:id="rId5" imgW="5644310" imgH="2463956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3205183"/>
                        <a:ext cx="7058025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Chiral Acid/Metal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7158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86362" y="653637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/>
              <a:t>Jia</a:t>
            </a:r>
            <a:r>
              <a:rPr lang="en-US" sz="1200" dirty="0"/>
              <a:t>, S.; Xing, D.; Zhang, D.; Hu, W.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</a:t>
            </a:r>
            <a:r>
              <a:rPr lang="en-US" sz="1200" dirty="0" smtClean="0"/>
              <a:t> </a:t>
            </a:r>
            <a:r>
              <a:rPr lang="en-US" sz="1200" b="1" dirty="0"/>
              <a:t>2014</a:t>
            </a:r>
            <a:r>
              <a:rPr lang="en-US" sz="1200" dirty="0"/>
              <a:t>, </a:t>
            </a:r>
            <a:r>
              <a:rPr lang="en-US" sz="1200" i="1" dirty="0"/>
              <a:t>53</a:t>
            </a:r>
            <a:r>
              <a:rPr lang="en-US" sz="1200" dirty="0"/>
              <a:t>, </a:t>
            </a:r>
            <a:r>
              <a:rPr lang="en-US" sz="1200" dirty="0" smtClean="0"/>
              <a:t>13098.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78579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Hu: Addition of imines 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carbenes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40254"/>
              </p:ext>
            </p:extLst>
          </p:nvPr>
        </p:nvGraphicFramePr>
        <p:xfrm>
          <a:off x="303637" y="851609"/>
          <a:ext cx="8406200" cy="192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748" name="CS ChemDraw Drawing" r:id="rId4" imgW="6724960" imgH="1543455" progId="ChemDraw.Document.6.0">
                  <p:embed/>
                </p:oleObj>
              </mc:Choice>
              <mc:Fallback>
                <p:oleObj name="CS ChemDraw Drawing" r:id="rId4" imgW="6724960" imgH="15434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637" y="851609"/>
                        <a:ext cx="8406200" cy="1929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885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76686"/>
            <a:ext cx="54102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885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2" y="2910047"/>
            <a:ext cx="311074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3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Acid-Metal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7158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54314" y="650083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fr-CH" sz="1200" dirty="0"/>
              <a:t>Alix, A.; </a:t>
            </a:r>
            <a:r>
              <a:rPr lang="fr-CH" sz="1200" dirty="0" err="1"/>
              <a:t>Lalli</a:t>
            </a:r>
            <a:r>
              <a:rPr lang="fr-CH" sz="1200" dirty="0"/>
              <a:t>, C.; </a:t>
            </a:r>
            <a:r>
              <a:rPr lang="fr-CH" sz="1200" dirty="0" err="1"/>
              <a:t>Retailleau</a:t>
            </a:r>
            <a:r>
              <a:rPr lang="fr-CH" sz="1200" dirty="0"/>
              <a:t>, P.; Masson, G. </a:t>
            </a:r>
            <a:r>
              <a:rPr lang="fr-CH" sz="1200" i="1" dirty="0"/>
              <a:t>J. Am. </a:t>
            </a:r>
            <a:r>
              <a:rPr lang="fr-CH" sz="1200" i="1" dirty="0" err="1"/>
              <a:t>Chem</a:t>
            </a:r>
            <a:r>
              <a:rPr lang="fr-CH" sz="1200" i="1" dirty="0"/>
              <a:t>. Soc.</a:t>
            </a:r>
            <a:r>
              <a:rPr lang="fr-CH" sz="1200" dirty="0"/>
              <a:t> </a:t>
            </a:r>
            <a:r>
              <a:rPr lang="fr-CH" sz="1200" b="1" dirty="0"/>
              <a:t>2012</a:t>
            </a:r>
            <a:r>
              <a:rPr lang="fr-CH" sz="1200" dirty="0"/>
              <a:t>, </a:t>
            </a:r>
            <a:r>
              <a:rPr lang="fr-CH" sz="1200" i="1" dirty="0"/>
              <a:t>134</a:t>
            </a:r>
            <a:r>
              <a:rPr lang="fr-CH" sz="1200" dirty="0"/>
              <a:t>, </a:t>
            </a:r>
            <a:r>
              <a:rPr lang="fr-CH" sz="1200" dirty="0" smtClean="0"/>
              <a:t>10389.</a:t>
            </a:r>
            <a:endParaRPr lang="fr-CH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836712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Masson: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Switching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calcium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520643"/>
              </p:ext>
            </p:extLst>
          </p:nvPr>
        </p:nvGraphicFramePr>
        <p:xfrm>
          <a:off x="334246" y="1449755"/>
          <a:ext cx="8486226" cy="2051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50" name="CS ChemDraw Drawing" r:id="rId4" imgW="6788981" imgH="1641002" progId="ChemDraw.Document.6.0">
                  <p:embed/>
                </p:oleObj>
              </mc:Choice>
              <mc:Fallback>
                <p:oleObj name="CS ChemDraw Drawing" r:id="rId4" imgW="6788981" imgH="16410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246" y="1449755"/>
                        <a:ext cx="8486226" cy="2051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701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92379"/>
            <a:ext cx="4934922" cy="187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011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r="3661"/>
          <a:stretch/>
        </p:blipFill>
        <p:spPr bwMode="auto">
          <a:xfrm>
            <a:off x="0" y="3930479"/>
            <a:ext cx="4347782" cy="187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Enamine/Metal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7158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650083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Mukherjee, S.; List, B.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2007, </a:t>
            </a:r>
            <a:r>
              <a:rPr lang="de-DE" sz="1200" i="1" dirty="0" smtClean="0"/>
              <a:t>129,</a:t>
            </a:r>
            <a:r>
              <a:rPr lang="de-DE" sz="1200" b="1" i="1" dirty="0" smtClean="0"/>
              <a:t> </a:t>
            </a:r>
            <a:r>
              <a:rPr lang="de-DE" sz="1200" dirty="0" smtClean="0"/>
              <a:t>11336-11337.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78579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List: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Enamine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Chemistry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Electrophilic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Allylation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1192397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3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62065"/>
              </p:ext>
            </p:extLst>
          </p:nvPr>
        </p:nvGraphicFramePr>
        <p:xfrm>
          <a:off x="428625" y="1179513"/>
          <a:ext cx="3381375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424" name="CS ChemDraw Drawing" r:id="rId4" imgW="2704439" imgH="4096103" progId="ChemDraw.Document.6.0">
                  <p:embed/>
                </p:oleObj>
              </mc:Choice>
              <mc:Fallback>
                <p:oleObj name="CS ChemDraw Drawing" r:id="rId4" imgW="2704439" imgH="4096103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179513"/>
                        <a:ext cx="3381375" cy="512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31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500174"/>
            <a:ext cx="49244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Cyanide 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0083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Corey, E. J.; Wang, Z. </a:t>
            </a:r>
            <a:r>
              <a:rPr lang="en-US" sz="1200" i="1" dirty="0" smtClean="0"/>
              <a:t>Tetrahedron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</a:t>
            </a:r>
            <a:r>
              <a:rPr lang="en-US" sz="1200" b="1" dirty="0" smtClean="0"/>
              <a:t>1993, </a:t>
            </a:r>
            <a:r>
              <a:rPr lang="en-US" sz="1200" i="1" dirty="0" smtClean="0"/>
              <a:t>34,</a:t>
            </a:r>
            <a:r>
              <a:rPr lang="en-US" sz="1200" b="1" i="1" dirty="0" smtClean="0"/>
              <a:t> </a:t>
            </a:r>
            <a:r>
              <a:rPr lang="en-US" sz="1200" dirty="0" smtClean="0"/>
              <a:t>4001-4004.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835207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Corey: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Cyanhydrin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Dual Activation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Lewis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Basic Ligand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2738" name="Object 2"/>
          <p:cNvGraphicFramePr>
            <a:graphicFrameLocks noChangeAspect="1"/>
          </p:cNvGraphicFramePr>
          <p:nvPr/>
        </p:nvGraphicFramePr>
        <p:xfrm>
          <a:off x="785786" y="1395409"/>
          <a:ext cx="721995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23" name="CS ChemDraw Drawing" r:id="rId4" imgW="5769512" imgH="1282974" progId="ChemDraw.Document.6.0">
                  <p:embed/>
                </p:oleObj>
              </mc:Choice>
              <mc:Fallback>
                <p:oleObj name="CS ChemDraw Drawing" r:id="rId4" imgW="5769512" imgH="128297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395409"/>
                        <a:ext cx="7219950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3071810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Dual Activation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27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293" y="3419495"/>
            <a:ext cx="87344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Enamine/Metal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7158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4234" y="638132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it-IT" sz="1200" dirty="0" smtClean="0">
                <a:latin typeface="Segoe UI"/>
              </a:rPr>
              <a:t>Chiarucci, M.; di Lillo, M.; Romaniello, A.; Cozzi, P. G.; Cera, G.; Bandini, M. </a:t>
            </a:r>
            <a:r>
              <a:rPr lang="it-IT" sz="1200" i="1" dirty="0" smtClean="0">
                <a:latin typeface="Segoe UI"/>
              </a:rPr>
              <a:t>Chemical Science</a:t>
            </a:r>
            <a:r>
              <a:rPr lang="it-IT" sz="1200" dirty="0" smtClean="0">
                <a:latin typeface="Segoe UI"/>
              </a:rPr>
              <a:t> </a:t>
            </a:r>
            <a:r>
              <a:rPr lang="it-IT" sz="1200" b="1" dirty="0" smtClean="0">
                <a:latin typeface="Segoe UI"/>
              </a:rPr>
              <a:t>2012</a:t>
            </a:r>
            <a:r>
              <a:rPr lang="it-IT" sz="1200" dirty="0" smtClean="0">
                <a:latin typeface="Segoe UI"/>
              </a:rPr>
              <a:t>, </a:t>
            </a:r>
            <a:r>
              <a:rPr lang="it-IT" sz="1200" i="1" dirty="0" smtClean="0">
                <a:latin typeface="Segoe UI"/>
              </a:rPr>
              <a:t>3</a:t>
            </a:r>
            <a:r>
              <a:rPr lang="it-IT" sz="1200" dirty="0" smtClean="0">
                <a:latin typeface="Segoe UI"/>
              </a:rPr>
              <a:t>, 2859.  (2) </a:t>
            </a:r>
            <a:r>
              <a:rPr lang="en-US" sz="1200" dirty="0" err="1">
                <a:latin typeface="Segoe UI"/>
              </a:rPr>
              <a:t>Krautwald</a:t>
            </a:r>
            <a:r>
              <a:rPr lang="en-US" sz="1200" dirty="0">
                <a:latin typeface="Segoe UI"/>
              </a:rPr>
              <a:t>, S.; </a:t>
            </a:r>
            <a:r>
              <a:rPr lang="en-US" sz="1200" dirty="0" err="1">
                <a:latin typeface="Segoe UI"/>
              </a:rPr>
              <a:t>Sarlah</a:t>
            </a:r>
            <a:r>
              <a:rPr lang="en-US" sz="1200" dirty="0">
                <a:latin typeface="Segoe UI"/>
              </a:rPr>
              <a:t>, D.; </a:t>
            </a:r>
            <a:r>
              <a:rPr lang="en-US" sz="1200" dirty="0" err="1">
                <a:latin typeface="Segoe UI"/>
              </a:rPr>
              <a:t>Schafroth</a:t>
            </a:r>
            <a:r>
              <a:rPr lang="en-US" sz="1200" dirty="0">
                <a:latin typeface="Segoe UI"/>
              </a:rPr>
              <a:t>, M. A.; </a:t>
            </a:r>
            <a:r>
              <a:rPr lang="en-US" sz="1200" dirty="0" err="1">
                <a:latin typeface="Segoe UI"/>
              </a:rPr>
              <a:t>Carreira</a:t>
            </a:r>
            <a:r>
              <a:rPr lang="en-US" sz="1200" dirty="0">
                <a:latin typeface="Segoe UI"/>
              </a:rPr>
              <a:t>, E. M. </a:t>
            </a:r>
            <a:r>
              <a:rPr lang="en-US" sz="1200" i="1" dirty="0">
                <a:latin typeface="Segoe UI"/>
              </a:rPr>
              <a:t>Science</a:t>
            </a:r>
            <a:r>
              <a:rPr lang="en-US" sz="1200" dirty="0">
                <a:latin typeface="Segoe UI"/>
              </a:rPr>
              <a:t> </a:t>
            </a:r>
            <a:r>
              <a:rPr lang="en-US" sz="1200" b="1" dirty="0">
                <a:latin typeface="Segoe UI"/>
              </a:rPr>
              <a:t>2013</a:t>
            </a:r>
            <a:r>
              <a:rPr lang="en-US" sz="1200" dirty="0">
                <a:latin typeface="Segoe UI"/>
              </a:rPr>
              <a:t>, </a:t>
            </a:r>
            <a:r>
              <a:rPr lang="en-US" sz="1200" i="1" dirty="0">
                <a:latin typeface="Segoe UI"/>
              </a:rPr>
              <a:t>340</a:t>
            </a:r>
            <a:r>
              <a:rPr lang="en-US" sz="1200" dirty="0">
                <a:latin typeface="Segoe UI"/>
              </a:rPr>
              <a:t>, </a:t>
            </a:r>
            <a:r>
              <a:rPr lang="en-US" sz="1200" dirty="0" smtClean="0">
                <a:latin typeface="Segoe UI"/>
              </a:rPr>
              <a:t>1065.</a:t>
            </a:r>
            <a:endParaRPr lang="en-US" sz="1200" dirty="0">
              <a:latin typeface="Segoe UI"/>
            </a:endParaRPr>
          </a:p>
          <a:p>
            <a:endParaRPr lang="it-IT" sz="1200" dirty="0">
              <a:latin typeface="Segoe U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76470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Bandini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enamine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chemistry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gold catalysis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35813"/>
              </p:ext>
            </p:extLst>
          </p:nvPr>
        </p:nvGraphicFramePr>
        <p:xfrm>
          <a:off x="1012441" y="1137970"/>
          <a:ext cx="7087951" cy="157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2624" name="CS ChemDraw Drawing" r:id="rId4" imgW="5670361" imgH="1256760" progId="ChemDraw.Document.6.0">
                  <p:embed/>
                </p:oleObj>
              </mc:Choice>
              <mc:Fallback>
                <p:oleObj name="CS ChemDraw Drawing" r:id="rId4" imgW="5670361" imgH="1256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2441" y="1137970"/>
                        <a:ext cx="7087951" cy="157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9512" y="2689175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Carreira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Complete control over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stereochemistry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amine and iridium catalysts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886936"/>
              </p:ext>
            </p:extLst>
          </p:nvPr>
        </p:nvGraphicFramePr>
        <p:xfrm>
          <a:off x="323528" y="3012661"/>
          <a:ext cx="8158690" cy="322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2625" name="CS ChemDraw Drawing" r:id="rId6" imgW="6526952" imgH="2579721" progId="ChemDraw.Document.6.0">
                  <p:embed/>
                </p:oleObj>
              </mc:Choice>
              <mc:Fallback>
                <p:oleObj name="CS ChemDraw Drawing" r:id="rId6" imgW="6526952" imgH="25797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528" y="3012661"/>
                        <a:ext cx="8158690" cy="3224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4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" y="1052736"/>
            <a:ext cx="4954686" cy="521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Enamine/Metal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7158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4234" y="638132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it-IT" sz="1200" dirty="0" smtClean="0">
                <a:latin typeface="Segoe UI"/>
              </a:rPr>
              <a:t>Chiarucci, M.; di Lillo, M.; Romaniello, A.; Cozzi, P. G.; Cera, G.; Bandini, M. </a:t>
            </a:r>
            <a:r>
              <a:rPr lang="it-IT" sz="1200" i="1" dirty="0" smtClean="0">
                <a:latin typeface="Segoe UI"/>
              </a:rPr>
              <a:t>Chemical Science</a:t>
            </a:r>
            <a:r>
              <a:rPr lang="it-IT" sz="1200" dirty="0" smtClean="0">
                <a:latin typeface="Segoe UI"/>
              </a:rPr>
              <a:t> </a:t>
            </a:r>
            <a:r>
              <a:rPr lang="it-IT" sz="1200" b="1" dirty="0" smtClean="0">
                <a:latin typeface="Segoe UI"/>
              </a:rPr>
              <a:t>2012</a:t>
            </a:r>
            <a:r>
              <a:rPr lang="it-IT" sz="1200" dirty="0" smtClean="0">
                <a:latin typeface="Segoe UI"/>
              </a:rPr>
              <a:t>, </a:t>
            </a:r>
            <a:r>
              <a:rPr lang="it-IT" sz="1200" i="1" dirty="0" smtClean="0">
                <a:latin typeface="Segoe UI"/>
              </a:rPr>
              <a:t>3</a:t>
            </a:r>
            <a:r>
              <a:rPr lang="it-IT" sz="1200" dirty="0" smtClean="0">
                <a:latin typeface="Segoe UI"/>
              </a:rPr>
              <a:t>, 2859.  (2) </a:t>
            </a:r>
            <a:r>
              <a:rPr lang="en-US" sz="1200" dirty="0" err="1">
                <a:latin typeface="Segoe UI"/>
              </a:rPr>
              <a:t>Krautwald</a:t>
            </a:r>
            <a:r>
              <a:rPr lang="en-US" sz="1200" dirty="0">
                <a:latin typeface="Segoe UI"/>
              </a:rPr>
              <a:t>, S.; </a:t>
            </a:r>
            <a:r>
              <a:rPr lang="en-US" sz="1200" dirty="0" err="1">
                <a:latin typeface="Segoe UI"/>
              </a:rPr>
              <a:t>Sarlah</a:t>
            </a:r>
            <a:r>
              <a:rPr lang="en-US" sz="1200" dirty="0">
                <a:latin typeface="Segoe UI"/>
              </a:rPr>
              <a:t>, D.; </a:t>
            </a:r>
            <a:r>
              <a:rPr lang="en-US" sz="1200" dirty="0" err="1">
                <a:latin typeface="Segoe UI"/>
              </a:rPr>
              <a:t>Schafroth</a:t>
            </a:r>
            <a:r>
              <a:rPr lang="en-US" sz="1200" dirty="0">
                <a:latin typeface="Segoe UI"/>
              </a:rPr>
              <a:t>, M. A.; </a:t>
            </a:r>
            <a:r>
              <a:rPr lang="en-US" sz="1200" dirty="0" err="1">
                <a:latin typeface="Segoe UI"/>
              </a:rPr>
              <a:t>Carreira</a:t>
            </a:r>
            <a:r>
              <a:rPr lang="en-US" sz="1200" dirty="0">
                <a:latin typeface="Segoe UI"/>
              </a:rPr>
              <a:t>, E. M. </a:t>
            </a:r>
            <a:r>
              <a:rPr lang="en-US" sz="1200" i="1" dirty="0">
                <a:latin typeface="Segoe UI"/>
              </a:rPr>
              <a:t>Science</a:t>
            </a:r>
            <a:r>
              <a:rPr lang="en-US" sz="1200" dirty="0">
                <a:latin typeface="Segoe UI"/>
              </a:rPr>
              <a:t> </a:t>
            </a:r>
            <a:r>
              <a:rPr lang="en-US" sz="1200" b="1" dirty="0">
                <a:latin typeface="Segoe UI"/>
              </a:rPr>
              <a:t>2013</a:t>
            </a:r>
            <a:r>
              <a:rPr lang="en-US" sz="1200" dirty="0">
                <a:latin typeface="Segoe UI"/>
              </a:rPr>
              <a:t>, </a:t>
            </a:r>
            <a:r>
              <a:rPr lang="en-US" sz="1200" i="1" dirty="0">
                <a:latin typeface="Segoe UI"/>
              </a:rPr>
              <a:t>340</a:t>
            </a:r>
            <a:r>
              <a:rPr lang="en-US" sz="1200" dirty="0">
                <a:latin typeface="Segoe UI"/>
              </a:rPr>
              <a:t>, </a:t>
            </a:r>
            <a:r>
              <a:rPr lang="en-US" sz="1200" dirty="0" smtClean="0">
                <a:latin typeface="Segoe UI"/>
              </a:rPr>
              <a:t>1065.</a:t>
            </a:r>
            <a:endParaRPr lang="en-US" sz="1200" dirty="0">
              <a:latin typeface="Segoe UI"/>
            </a:endParaRPr>
          </a:p>
          <a:p>
            <a:endParaRPr lang="it-IT" sz="1200" dirty="0">
              <a:latin typeface="Segoe U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76470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Bandini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Enamine-Gold Catalysis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64088" y="175307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Carreira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Enamine-Iridium Catalysis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711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08" y="2226752"/>
            <a:ext cx="4101691" cy="285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8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18" y="2379115"/>
            <a:ext cx="6575138" cy="397080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aldehyde/Pd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7158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98330" y="652534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Segoe UI"/>
              </a:rPr>
              <a:t>Chen, L.; Luo, M. J.; Zhu, F.; Wen, W.; Guo, Q. X., </a:t>
            </a:r>
            <a:r>
              <a:rPr lang="it-IT" sz="1200" i="1" dirty="0" smtClean="0">
                <a:latin typeface="Segoe UI"/>
              </a:rPr>
              <a:t>J</a:t>
            </a:r>
            <a:r>
              <a:rPr lang="it-IT" sz="1200" i="1" dirty="0">
                <a:latin typeface="Segoe UI"/>
              </a:rPr>
              <a:t>. Am. Chem. Soc. </a:t>
            </a:r>
            <a:r>
              <a:rPr lang="it-IT" sz="1200" b="1" dirty="0">
                <a:latin typeface="Segoe UI"/>
              </a:rPr>
              <a:t>2019</a:t>
            </a:r>
            <a:r>
              <a:rPr lang="it-IT" sz="1200" dirty="0">
                <a:latin typeface="Segoe UI"/>
              </a:rPr>
              <a:t>, </a:t>
            </a:r>
            <a:r>
              <a:rPr lang="it-IT" sz="1200" i="1" dirty="0" smtClean="0">
                <a:latin typeface="Segoe UI"/>
              </a:rPr>
              <a:t>141</a:t>
            </a:r>
            <a:r>
              <a:rPr lang="it-IT" sz="1200" dirty="0" smtClean="0">
                <a:latin typeface="Segoe UI"/>
              </a:rPr>
              <a:t>, </a:t>
            </a:r>
            <a:r>
              <a:rPr lang="it-IT" sz="1200" dirty="0">
                <a:latin typeface="Segoe UI"/>
              </a:rPr>
              <a:t>5159-5163.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96640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Guo: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aldehyde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fr-CH" sz="1400" b="1" dirty="0" smtClean="0">
                <a:latin typeface="Symbol" panose="05050102010706020507" pitchFamily="18" charset="2"/>
                <a:cs typeface="Arial" pitchFamily="34" charset="0"/>
              </a:rPr>
              <a:t>p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allyl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chemistry</a:t>
            </a:r>
            <a:r>
              <a:rPr lang="fr-CH" sz="1400" b="1" dirty="0">
                <a:latin typeface="Arial" pitchFamily="34" charset="0"/>
                <a:cs typeface="Arial" pitchFamily="34" charset="0"/>
              </a:rPr>
              <a:t>.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840883"/>
              </p:ext>
            </p:extLst>
          </p:nvPr>
        </p:nvGraphicFramePr>
        <p:xfrm>
          <a:off x="614363" y="787400"/>
          <a:ext cx="81057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711" name="CS ChemDraw Drawing" r:id="rId5" imgW="6485721" imgH="1645708" progId="ChemDraw.Document.6.0">
                  <p:embed/>
                </p:oleObj>
              </mc:Choice>
              <mc:Fallback>
                <p:oleObj name="CS ChemDraw Drawing" r:id="rId5" imgW="6485721" imgH="16457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363" y="787400"/>
                        <a:ext cx="8105775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7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31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23029"/>
            <a:ext cx="3960440" cy="573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Enamine/Metal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7158" y="65253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86362" y="6597352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de-DE" sz="1200" dirty="0"/>
              <a:t>Skucas, E.; MacMillan, D. W. C.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2012</a:t>
            </a:r>
            <a:r>
              <a:rPr lang="de-DE" sz="1200" dirty="0"/>
              <a:t>, </a:t>
            </a:r>
            <a:r>
              <a:rPr lang="de-DE" sz="1200" i="1" dirty="0"/>
              <a:t>134</a:t>
            </a:r>
            <a:r>
              <a:rPr lang="de-DE" sz="1200" dirty="0"/>
              <a:t>, </a:t>
            </a:r>
            <a:r>
              <a:rPr lang="de-DE" sz="1200" dirty="0" smtClean="0"/>
              <a:t>9090.</a:t>
            </a:r>
            <a:endParaRPr lang="de-D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816967"/>
            <a:ext cx="50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MacMillan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Vinylation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aldehydes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enamine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copper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catalysis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210883"/>
              </p:ext>
            </p:extLst>
          </p:nvPr>
        </p:nvGraphicFramePr>
        <p:xfrm>
          <a:off x="1187624" y="1844824"/>
          <a:ext cx="2794188" cy="3660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419" name="CS ChemDraw Drawing" r:id="rId5" imgW="2235350" imgH="2928566" progId="ChemDraw.Document.6.0">
                  <p:embed/>
                </p:oleObj>
              </mc:Choice>
              <mc:Fallback>
                <p:oleObj name="CS ChemDraw Drawing" r:id="rId5" imgW="2235350" imgH="29285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1844824"/>
                        <a:ext cx="2794188" cy="3660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86" y="777011"/>
            <a:ext cx="4147387" cy="553230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Carbene/Metal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7158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4234" y="6453336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Guo, C.; Fleige, M.; Janssen-Muller, D.; Daniliuc, C. G.; Glorius, F</a:t>
            </a:r>
            <a:r>
              <a:rPr lang="de-DE" sz="1200" dirty="0" smtClean="0"/>
              <a:t>. </a:t>
            </a:r>
            <a:r>
              <a:rPr lang="de-DE" sz="1200" i="1" dirty="0"/>
              <a:t>J. Am. Chem. Soc. </a:t>
            </a:r>
            <a:r>
              <a:rPr lang="de-DE" sz="1200" b="1" dirty="0"/>
              <a:t>2016</a:t>
            </a:r>
            <a:r>
              <a:rPr lang="de-DE" sz="1200" dirty="0"/>
              <a:t>, </a:t>
            </a:r>
            <a:r>
              <a:rPr lang="de-DE" sz="1200" i="1" dirty="0"/>
              <a:t>138</a:t>
            </a:r>
            <a:r>
              <a:rPr lang="de-DE" sz="1200" dirty="0"/>
              <a:t>, 7840-7843.</a:t>
            </a:r>
            <a:endParaRPr lang="it-IT" sz="1200" dirty="0">
              <a:latin typeface="Segoe U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13" y="85088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Glorius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NHC-Palladium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catalysis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516445"/>
              </p:ext>
            </p:extLst>
          </p:nvPr>
        </p:nvGraphicFramePr>
        <p:xfrm>
          <a:off x="89413" y="1628800"/>
          <a:ext cx="3103058" cy="390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6113" name="CS ChemDraw Drawing" r:id="rId5" imgW="2482446" imgH="3122083" progId="ChemDraw.Document.6.0">
                  <p:embed/>
                </p:oleObj>
              </mc:Choice>
              <mc:Fallback>
                <p:oleObj name="CS ChemDraw Drawing" r:id="rId5" imgW="2482446" imgH="31220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413" y="1628800"/>
                        <a:ext cx="3103058" cy="3902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7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853" y="862152"/>
            <a:ext cx="5371651" cy="537516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Palladium/PTC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7158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8290" y="6453336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Nelson, H. M.; Williams, B. D.; Miro, J.; Toste, F. D. </a:t>
            </a:r>
            <a:r>
              <a:rPr lang="de-DE" sz="1200" i="1" dirty="0"/>
              <a:t>J. Am. Chem. Soc. </a:t>
            </a:r>
            <a:r>
              <a:rPr lang="de-DE" sz="1200" b="1" dirty="0"/>
              <a:t>2015</a:t>
            </a:r>
            <a:r>
              <a:rPr lang="de-DE" sz="1200" dirty="0"/>
              <a:t>, </a:t>
            </a:r>
            <a:r>
              <a:rPr lang="de-DE" sz="1200" i="1" dirty="0"/>
              <a:t>137</a:t>
            </a:r>
            <a:r>
              <a:rPr lang="de-DE" sz="1200" dirty="0"/>
              <a:t>, 3213-3216.</a:t>
            </a:r>
            <a:endParaRPr lang="it-IT" sz="1200" dirty="0">
              <a:latin typeface="Segoe U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13" y="908720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Toste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Palladium and phase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transfer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catalysis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10467"/>
              </p:ext>
            </p:extLst>
          </p:nvPr>
        </p:nvGraphicFramePr>
        <p:xfrm>
          <a:off x="107504" y="1916832"/>
          <a:ext cx="3558055" cy="3542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7137" name="CS ChemDraw Drawing" r:id="rId5" imgW="2846444" imgH="2834217" progId="ChemDraw.Document.6.0">
                  <p:embed/>
                </p:oleObj>
              </mc:Choice>
              <mc:Fallback>
                <p:oleObj name="CS ChemDraw Drawing" r:id="rId5" imgW="2846444" imgH="28342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1916832"/>
                        <a:ext cx="3558055" cy="3542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7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717971"/>
            <a:ext cx="2039778" cy="1996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672" y="2395854"/>
            <a:ext cx="5514472" cy="399056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Bromonium/PTC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3056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71600" y="652915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Jiang, H. J.; Liu, K.; Yu, J.; Zhang, L.; Gong, L. Z. </a:t>
            </a:r>
            <a:r>
              <a:rPr lang="de-DE" sz="1200" i="1" dirty="0"/>
              <a:t>Angew. Chem., Int. Ed. </a:t>
            </a:r>
            <a:r>
              <a:rPr lang="de-DE" sz="1200" b="1" dirty="0"/>
              <a:t>2017</a:t>
            </a:r>
            <a:r>
              <a:rPr lang="de-DE" sz="1200" dirty="0"/>
              <a:t>, </a:t>
            </a:r>
            <a:r>
              <a:rPr lang="de-DE" sz="1200" i="1" dirty="0"/>
              <a:t>56</a:t>
            </a:r>
            <a:r>
              <a:rPr lang="de-DE" sz="1200" dirty="0"/>
              <a:t>, 11931-11935.</a:t>
            </a:r>
            <a:endParaRPr lang="it-IT" sz="1200" dirty="0">
              <a:latin typeface="Segoe U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65" y="779463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Gong: Chiral cobalt complexes as anion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185735"/>
              </p:ext>
            </p:extLst>
          </p:nvPr>
        </p:nvGraphicFramePr>
        <p:xfrm>
          <a:off x="539552" y="1075483"/>
          <a:ext cx="4752590" cy="1353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348" name="CS ChemDraw Drawing" r:id="rId6" imgW="3802072" imgH="1083028" progId="ChemDraw.Document.6.0">
                  <p:embed/>
                </p:oleObj>
              </mc:Choice>
              <mc:Fallback>
                <p:oleObj name="CS ChemDraw Drawing" r:id="rId6" imgW="3802072" imgH="10830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1075483"/>
                        <a:ext cx="4752590" cy="1353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2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Nitrene/H bonding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3056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1024" y="6525344"/>
            <a:ext cx="549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egoe UI" panose="020B0502040204020203" pitchFamily="34" charset="0"/>
              </a:rPr>
              <a:t>Annapureddy</a:t>
            </a:r>
            <a:r>
              <a:rPr lang="en-US" sz="1200" dirty="0">
                <a:latin typeface="Segoe UI" panose="020B0502040204020203" pitchFamily="34" charset="0"/>
              </a:rPr>
              <a:t>, R. R.; </a:t>
            </a:r>
            <a:r>
              <a:rPr lang="en-US" sz="1200" dirty="0" err="1">
                <a:latin typeface="Segoe UI" panose="020B0502040204020203" pitchFamily="34" charset="0"/>
              </a:rPr>
              <a:t>Jandl</a:t>
            </a:r>
            <a:r>
              <a:rPr lang="en-US" sz="1200" dirty="0">
                <a:latin typeface="Segoe UI" panose="020B0502040204020203" pitchFamily="34" charset="0"/>
              </a:rPr>
              <a:t>, C.; Bach, T. </a:t>
            </a:r>
            <a:r>
              <a:rPr lang="en-US" sz="1200" i="1" dirty="0">
                <a:latin typeface="Segoe UI" panose="020B0502040204020203" pitchFamily="34" charset="0"/>
              </a:rPr>
              <a:t>J. Am. Chem. Soc. </a:t>
            </a:r>
            <a:r>
              <a:rPr lang="en-US" sz="1200" b="1" dirty="0">
                <a:latin typeface="Segoe UI" panose="020B0502040204020203" pitchFamily="34" charset="0"/>
              </a:rPr>
              <a:t>2020,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i="1" dirty="0">
                <a:latin typeface="Segoe UI" panose="020B0502040204020203" pitchFamily="34" charset="0"/>
              </a:rPr>
              <a:t>142</a:t>
            </a:r>
            <a:r>
              <a:rPr lang="en-US" sz="1200" dirty="0">
                <a:latin typeface="Segoe UI" panose="020B0502040204020203" pitchFamily="34" charset="0"/>
              </a:rPr>
              <a:t>, 7374-7378.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977857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Bach: H-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bonding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directed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nitrene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insertion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086989"/>
              </p:ext>
            </p:extLst>
          </p:nvPr>
        </p:nvGraphicFramePr>
        <p:xfrm>
          <a:off x="539552" y="1689843"/>
          <a:ext cx="2841864" cy="4163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2092" name="CS ChemDraw Drawing" r:id="rId4" imgW="2273491" imgH="3330928" progId="ChemDraw.Document.6.0">
                  <p:embed/>
                </p:oleObj>
              </mc:Choice>
              <mc:Fallback>
                <p:oleObj name="CS ChemDraw Drawing" r:id="rId4" imgW="2273491" imgH="33309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89843"/>
                        <a:ext cx="2841864" cy="4163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682" y="1964660"/>
            <a:ext cx="4843798" cy="312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7158" y="65253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5754" y="6581001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Lin, J. S.; Dong, X. Y.; Li, T. T.; Jiang, N. C.; Tan, B.; Liu, X. Y.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2016</a:t>
            </a:r>
            <a:r>
              <a:rPr lang="en-US" sz="1200" dirty="0"/>
              <a:t>, </a:t>
            </a:r>
            <a:r>
              <a:rPr lang="en-US" sz="1200" i="1" dirty="0"/>
              <a:t>138</a:t>
            </a:r>
            <a:r>
              <a:rPr lang="en-US" sz="1200" dirty="0"/>
              <a:t>, 9357-9360.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Liu: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radical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chemistry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copper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chiral phosphates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23099"/>
              </p:ext>
            </p:extLst>
          </p:nvPr>
        </p:nvGraphicFramePr>
        <p:xfrm>
          <a:off x="683568" y="1268760"/>
          <a:ext cx="7410340" cy="1974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58" name="CS ChemDraw Drawing" r:id="rId4" imgW="5928272" imgH="1579739" progId="ChemDraw.Document.6.0">
                  <p:embed/>
                </p:oleObj>
              </mc:Choice>
              <mc:Fallback>
                <p:oleObj name="CS ChemDraw Drawing" r:id="rId4" imgW="5928272" imgH="15797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268760"/>
                        <a:ext cx="7410340" cy="1974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531" y="3336265"/>
            <a:ext cx="7379140" cy="30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73522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4.4 Dual Activation on Two Metal Centers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56" y="3177131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4.4.1 Aldol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Mannich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</a:t>
            </a:r>
          </a:p>
          <a:p>
            <a:pPr lvl="1">
              <a:spcBef>
                <a:spcPts val="1200"/>
              </a:spcBef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4.4.2 Addition of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Metal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Alkyl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Reagents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4.4.3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Additions to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Carbonyl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and Imines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4.4.4 Conjugate Addition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4.4.5 Other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Cyanide 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29396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Takamura</a:t>
            </a:r>
            <a:r>
              <a:rPr lang="en-US" sz="1200" dirty="0" smtClean="0"/>
              <a:t>, M.; </a:t>
            </a:r>
            <a:r>
              <a:rPr lang="en-US" sz="1200" dirty="0" err="1" smtClean="0"/>
              <a:t>Hamashima</a:t>
            </a:r>
            <a:r>
              <a:rPr lang="en-US" sz="1200" dirty="0" smtClean="0"/>
              <a:t>, Y.; </a:t>
            </a:r>
            <a:r>
              <a:rPr lang="en-US" sz="1200" dirty="0" err="1" smtClean="0"/>
              <a:t>Usuda</a:t>
            </a:r>
            <a:r>
              <a:rPr lang="en-US" sz="1200" dirty="0" smtClean="0"/>
              <a:t>, H.; Kanai, M.; </a:t>
            </a:r>
            <a:r>
              <a:rPr lang="en-US" sz="1200" dirty="0" err="1" smtClean="0"/>
              <a:t>Shibasaki</a:t>
            </a:r>
            <a:r>
              <a:rPr lang="en-US" sz="1200" dirty="0" smtClean="0"/>
              <a:t>,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2000,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39, </a:t>
            </a:r>
            <a:r>
              <a:rPr lang="en-US" sz="1200" dirty="0" smtClean="0"/>
              <a:t>1650-1652.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835207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Shibasaki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Al-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Phosphinoxide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Bifunctional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1335273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9043" y="2000240"/>
            <a:ext cx="54006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85720" y="1389080"/>
          <a:ext cx="3238500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72" name="CS ChemDraw Drawing" r:id="rId5" imgW="2590566" imgH="3632630" progId="ChemDraw.Document.6.0">
                  <p:embed/>
                </p:oleObj>
              </mc:Choice>
              <mc:Fallback>
                <p:oleObj name="CS ChemDraw Drawing" r:id="rId5" imgW="2590566" imgH="363263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389080"/>
                        <a:ext cx="3238500" cy="454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4.4.1 Aldol and Mannich Reactions: Shibasaki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865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Yamada, Y. M. A.; Yoshikawa, N.; </a:t>
            </a:r>
            <a:r>
              <a:rPr lang="en-US" sz="1200" dirty="0" err="1" smtClean="0"/>
              <a:t>Sasai</a:t>
            </a:r>
            <a:r>
              <a:rPr lang="en-US" sz="1200" dirty="0" smtClean="0"/>
              <a:t>, H.; </a:t>
            </a:r>
            <a:r>
              <a:rPr lang="en-US" sz="1200" dirty="0" err="1" smtClean="0"/>
              <a:t>Shibasaki</a:t>
            </a:r>
            <a:r>
              <a:rPr lang="en-US" sz="1200" dirty="0" smtClean="0"/>
              <a:t>,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Engl. </a:t>
            </a:r>
            <a:r>
              <a:rPr lang="en-US" sz="1200" b="1" dirty="0" smtClean="0"/>
              <a:t>1997, </a:t>
            </a:r>
            <a:r>
              <a:rPr lang="en-US" sz="1200" i="1" dirty="0" smtClean="0"/>
              <a:t>36,</a:t>
            </a:r>
            <a:r>
              <a:rPr lang="en-US" sz="1200" b="1" i="1" dirty="0" smtClean="0"/>
              <a:t> </a:t>
            </a:r>
            <a:r>
              <a:rPr lang="en-US" sz="1200" dirty="0" smtClean="0"/>
              <a:t>1871-1873.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Gnanadesikan</a:t>
            </a:r>
            <a:r>
              <a:rPr lang="en-US" sz="1200" dirty="0" smtClean="0"/>
              <a:t>, V.; </a:t>
            </a:r>
            <a:r>
              <a:rPr lang="en-US" sz="1200" dirty="0" err="1" smtClean="0"/>
              <a:t>Horiuchi</a:t>
            </a:r>
            <a:r>
              <a:rPr lang="en-US" sz="1200" dirty="0" smtClean="0"/>
              <a:t>, Y.; Ohshima, T.; </a:t>
            </a:r>
            <a:r>
              <a:rPr lang="en-US" sz="1200" dirty="0" err="1" smtClean="0"/>
              <a:t>Shibasaki</a:t>
            </a:r>
            <a:r>
              <a:rPr lang="en-US" sz="1200" dirty="0" smtClean="0"/>
              <a:t>,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 </a:t>
            </a:r>
            <a:r>
              <a:rPr lang="en-US" sz="1200" i="1" dirty="0" smtClean="0"/>
              <a:t>126, </a:t>
            </a:r>
            <a:r>
              <a:rPr lang="en-US" sz="1200" dirty="0" smtClean="0"/>
              <a:t>7782-7783.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78579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Shibasaki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LLB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Direct Aldol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9830" name="Object 6"/>
          <p:cNvGraphicFramePr>
            <a:graphicFrameLocks noChangeAspect="1"/>
          </p:cNvGraphicFramePr>
          <p:nvPr/>
        </p:nvGraphicFramePr>
        <p:xfrm>
          <a:off x="1071538" y="4857760"/>
          <a:ext cx="71405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98" name="CS ChemDraw Drawing" r:id="rId4" imgW="5713242" imgH="866570" progId="ChemDraw.Document.6.0">
                  <p:embed/>
                </p:oleObj>
              </mc:Choice>
              <mc:Fallback>
                <p:oleObj name="CS ChemDraw Drawing" r:id="rId4" imgW="5713242" imgH="86657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857760"/>
                        <a:ext cx="714057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282" y="435769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Shibasaki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Aldol-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Tischenko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9831" name="Object 7"/>
          <p:cNvGraphicFramePr>
            <a:graphicFrameLocks noChangeAspect="1"/>
          </p:cNvGraphicFramePr>
          <p:nvPr/>
        </p:nvGraphicFramePr>
        <p:xfrm>
          <a:off x="1285852" y="1044580"/>
          <a:ext cx="7053263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99" name="CS ChemDraw Drawing" r:id="rId6" imgW="5644662" imgH="2479079" progId="ChemDraw.Document.6.0">
                  <p:embed/>
                </p:oleObj>
              </mc:Choice>
              <mc:Fallback>
                <p:oleObj name="CS ChemDraw Drawing" r:id="rId6" imgW="5644662" imgH="2479079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044580"/>
                        <a:ext cx="7053263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355" y="714356"/>
            <a:ext cx="54959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50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86190"/>
            <a:ext cx="5181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4.4.1 Aldol and Mannich Reactions: Shibasaki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96359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Yamada, Y. M. A.; Yoshikawa, N.; </a:t>
            </a:r>
            <a:r>
              <a:rPr lang="en-US" sz="1200" dirty="0" err="1" smtClean="0"/>
              <a:t>Sasai</a:t>
            </a:r>
            <a:r>
              <a:rPr lang="en-US" sz="1200" dirty="0" smtClean="0"/>
              <a:t>, H.; </a:t>
            </a:r>
            <a:r>
              <a:rPr lang="en-US" sz="1200" dirty="0" err="1" smtClean="0"/>
              <a:t>Shibasaki</a:t>
            </a:r>
            <a:r>
              <a:rPr lang="en-US" sz="1200" dirty="0" smtClean="0"/>
              <a:t>,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Engl. </a:t>
            </a:r>
            <a:r>
              <a:rPr lang="en-US" sz="1200" b="1" dirty="0" smtClean="0"/>
              <a:t>1997, </a:t>
            </a:r>
            <a:r>
              <a:rPr lang="en-US" sz="1200" i="1" dirty="0" smtClean="0"/>
              <a:t>36,</a:t>
            </a:r>
            <a:r>
              <a:rPr lang="en-US" sz="1200" b="1" i="1" dirty="0" smtClean="0"/>
              <a:t> </a:t>
            </a:r>
            <a:r>
              <a:rPr lang="en-US" sz="1200" dirty="0" smtClean="0"/>
              <a:t>1871-1873.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Gnanadesikan</a:t>
            </a:r>
            <a:r>
              <a:rPr lang="en-US" sz="1200" dirty="0" smtClean="0"/>
              <a:t>, V.; </a:t>
            </a:r>
            <a:r>
              <a:rPr lang="en-US" sz="1200" dirty="0" err="1" smtClean="0"/>
              <a:t>Horiuchi</a:t>
            </a:r>
            <a:r>
              <a:rPr lang="en-US" sz="1200" dirty="0" smtClean="0"/>
              <a:t>, Y.; Ohshima, T.; </a:t>
            </a:r>
            <a:r>
              <a:rPr lang="en-US" sz="1200" dirty="0" err="1" smtClean="0"/>
              <a:t>Shibasaki</a:t>
            </a:r>
            <a:r>
              <a:rPr lang="en-US" sz="1200" dirty="0" smtClean="0"/>
              <a:t>,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 </a:t>
            </a:r>
            <a:r>
              <a:rPr lang="en-US" sz="1200" i="1" dirty="0" smtClean="0"/>
              <a:t>126, </a:t>
            </a:r>
            <a:r>
              <a:rPr lang="en-US" sz="1200" dirty="0" smtClean="0"/>
              <a:t>7782-7783.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40" y="178592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General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for the Aldol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492919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</a:t>
            </a:r>
          </a:p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Tischenko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4.4.1 Aldol and Mannich Reactions: 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96359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Ito, H.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2000,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122,</a:t>
            </a:r>
            <a:r>
              <a:rPr lang="en-US" sz="1200" b="1" i="1" dirty="0" smtClean="0"/>
              <a:t> </a:t>
            </a:r>
            <a:r>
              <a:rPr lang="en-US" sz="1200" dirty="0" smtClean="0"/>
              <a:t>12003-12004.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Trost, B. M.; Ito, H.; </a:t>
            </a:r>
            <a:r>
              <a:rPr lang="en-US" sz="1200" dirty="0" err="1" smtClean="0"/>
              <a:t>Silcoff</a:t>
            </a:r>
            <a:r>
              <a:rPr lang="en-US" sz="1200" dirty="0" smtClean="0"/>
              <a:t>, E. R.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2001,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123,</a:t>
            </a:r>
            <a:r>
              <a:rPr lang="en-US" sz="1200" b="1" i="1" dirty="0" smtClean="0"/>
              <a:t> </a:t>
            </a:r>
            <a:r>
              <a:rPr lang="en-US" sz="1200" dirty="0" smtClean="0"/>
              <a:t>3367-3368.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763769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Trost: Direct Aldol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Bis-Zn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9155" name="Object 3"/>
          <p:cNvGraphicFramePr>
            <a:graphicFrameLocks noChangeAspect="1"/>
          </p:cNvGraphicFramePr>
          <p:nvPr/>
        </p:nvGraphicFramePr>
        <p:xfrm>
          <a:off x="928662" y="1214422"/>
          <a:ext cx="7377113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39" name="CS ChemDraw Drawing" r:id="rId4" imgW="5898935" imgH="3989598" progId="ChemDraw.Document.6.0">
                  <p:embed/>
                </p:oleObj>
              </mc:Choice>
              <mc:Fallback>
                <p:oleObj name="CS ChemDraw Drawing" r:id="rId4" imgW="5898935" imgH="398959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214422"/>
                        <a:ext cx="7377113" cy="498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42" y="1100155"/>
            <a:ext cx="51435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0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4825" y="4500570"/>
            <a:ext cx="48291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4.4.1 Aldol and Mannich Reactions: 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96359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Ito, H.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2000,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122,</a:t>
            </a:r>
            <a:r>
              <a:rPr lang="en-US" sz="1200" b="1" i="1" dirty="0" smtClean="0"/>
              <a:t> </a:t>
            </a:r>
            <a:r>
              <a:rPr lang="en-US" sz="1200" dirty="0" smtClean="0"/>
              <a:t>12003-12004.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Trost, B. M.; Ito, H.; </a:t>
            </a:r>
            <a:r>
              <a:rPr lang="en-US" sz="1200" dirty="0" err="1" smtClean="0"/>
              <a:t>Silcoff</a:t>
            </a:r>
            <a:r>
              <a:rPr lang="en-US" sz="1200" dirty="0" smtClean="0"/>
              <a:t>, E. R.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2001,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123,</a:t>
            </a:r>
            <a:r>
              <a:rPr lang="en-US" sz="1200" b="1" i="1" dirty="0" smtClean="0"/>
              <a:t> </a:t>
            </a:r>
            <a:r>
              <a:rPr lang="en-US" sz="1200" dirty="0" smtClean="0"/>
              <a:t>3367-3368.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763769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0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571612"/>
            <a:ext cx="23812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357818" y="5929330"/>
            <a:ext cx="2762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6776" y="5929330"/>
            <a:ext cx="4286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3a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4.4.1 Aldol and Mannich Reactions: 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Fettes</a:t>
            </a:r>
            <a:r>
              <a:rPr lang="en-US" sz="1200" dirty="0" smtClean="0"/>
              <a:t>, A.; </a:t>
            </a:r>
            <a:r>
              <a:rPr lang="en-US" sz="1200" dirty="0" err="1" smtClean="0"/>
              <a:t>Shireman</a:t>
            </a:r>
            <a:r>
              <a:rPr lang="en-US" sz="1200" dirty="0" smtClean="0"/>
              <a:t>, B.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 </a:t>
            </a:r>
            <a:r>
              <a:rPr lang="en-US" sz="1200" i="1" dirty="0" smtClean="0"/>
              <a:t>126, </a:t>
            </a:r>
            <a:r>
              <a:rPr lang="en-US" sz="1200" dirty="0" smtClean="0"/>
              <a:t>2660-2661.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785794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Trost: Aldol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Alkynone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Nucleophiles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92228" name="Object 4"/>
          <p:cNvGraphicFramePr>
            <a:graphicFrameLocks noChangeAspect="1"/>
          </p:cNvGraphicFramePr>
          <p:nvPr/>
        </p:nvGraphicFramePr>
        <p:xfrm>
          <a:off x="428596" y="1285860"/>
          <a:ext cx="8226425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797" name="CS ChemDraw Drawing" r:id="rId4" imgW="6585087" imgH="1785894" progId="ChemDraw.Document.6.0">
                  <p:embed/>
                </p:oleObj>
              </mc:Choice>
              <mc:Fallback>
                <p:oleObj name="CS ChemDraw Drawing" r:id="rId4" imgW="6585087" imgH="1785894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285860"/>
                        <a:ext cx="8226425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720" y="3978479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Inversion of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92230" name="Object 6"/>
          <p:cNvGraphicFramePr>
            <a:graphicFrameLocks noChangeAspect="1"/>
          </p:cNvGraphicFramePr>
          <p:nvPr/>
        </p:nvGraphicFramePr>
        <p:xfrm>
          <a:off x="428596" y="4786322"/>
          <a:ext cx="83248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798" name="CS ChemDraw Drawing" r:id="rId6" imgW="6655074" imgH="1058946" progId="ChemDraw.Document.6.0">
                  <p:embed/>
                </p:oleObj>
              </mc:Choice>
              <mc:Fallback>
                <p:oleObj name="CS ChemDraw Drawing" r:id="rId6" imgW="6655074" imgH="1058946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786322"/>
                        <a:ext cx="83248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938233"/>
            <a:ext cx="67437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4.4.1 Aldol and Mannich Reactions: 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81025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Fettes</a:t>
            </a:r>
            <a:r>
              <a:rPr lang="en-US" sz="1200" dirty="0" smtClean="0"/>
              <a:t>, A.; </a:t>
            </a:r>
            <a:r>
              <a:rPr lang="en-US" sz="1200" dirty="0" err="1" smtClean="0"/>
              <a:t>Shireman</a:t>
            </a:r>
            <a:r>
              <a:rPr lang="en-US" sz="1200" dirty="0" smtClean="0"/>
              <a:t>, B.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 </a:t>
            </a:r>
            <a:r>
              <a:rPr lang="en-US" sz="1200" i="1" dirty="0" smtClean="0"/>
              <a:t>126, </a:t>
            </a:r>
            <a:r>
              <a:rPr lang="en-US" sz="1200" dirty="0" smtClean="0"/>
              <a:t>2660-2661.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714356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Adding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the Product to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Prior to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4.4.2 Addition of Metal-Alkyl Reagents: Zn-Zn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Kitamura, M.; </a:t>
            </a:r>
            <a:r>
              <a:rPr lang="en-US" sz="1200" dirty="0" err="1" smtClean="0"/>
              <a:t>Suga</a:t>
            </a:r>
            <a:r>
              <a:rPr lang="en-US" sz="1200" dirty="0" smtClean="0"/>
              <a:t>, S.; Kawai, K.; </a:t>
            </a:r>
            <a:r>
              <a:rPr lang="en-US" sz="1200" dirty="0" err="1" smtClean="0"/>
              <a:t>Noyori</a:t>
            </a:r>
            <a:r>
              <a:rPr lang="en-US" sz="1200" dirty="0" smtClean="0"/>
              <a:t>, R.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1986,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108, </a:t>
            </a:r>
            <a:r>
              <a:rPr lang="en-US" sz="1200" dirty="0" smtClean="0"/>
              <a:t>6071-6072.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	</a:t>
            </a:r>
            <a:r>
              <a:rPr lang="en-US" sz="1200" dirty="0" err="1" smtClean="0"/>
              <a:t>Noyori</a:t>
            </a:r>
            <a:r>
              <a:rPr lang="en-US" sz="1200" dirty="0" smtClean="0"/>
              <a:t>, R.; Kitamura,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Engl. </a:t>
            </a:r>
            <a:r>
              <a:rPr lang="en-US" sz="1200" b="1" dirty="0" smtClean="0"/>
              <a:t>1991, </a:t>
            </a:r>
            <a:r>
              <a:rPr lang="en-US" sz="1200" i="1" dirty="0" smtClean="0"/>
              <a:t>30,</a:t>
            </a:r>
            <a:r>
              <a:rPr lang="en-US" sz="1200" b="1" i="1" dirty="0" smtClean="0"/>
              <a:t> </a:t>
            </a:r>
            <a:r>
              <a:rPr lang="en-US" sz="1200" dirty="0" smtClean="0"/>
              <a:t>49-69.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785794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Noyori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Seminal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Discovery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Addition of Alkyl Zinc to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Aldehydes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Amino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Alcohols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94275" name="Object 3"/>
          <p:cNvGraphicFramePr>
            <a:graphicFrameLocks noChangeAspect="1"/>
          </p:cNvGraphicFramePr>
          <p:nvPr/>
        </p:nvGraphicFramePr>
        <p:xfrm>
          <a:off x="1428728" y="1306508"/>
          <a:ext cx="580072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559" name="CS ChemDraw Drawing" r:id="rId4" imgW="4638822" imgH="1182038" progId="ChemDraw.Document.6.0">
                  <p:embed/>
                </p:oleObj>
              </mc:Choice>
              <mc:Fallback>
                <p:oleObj name="CS ChemDraw Drawing" r:id="rId4" imgW="4638822" imgH="118203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306508"/>
                        <a:ext cx="5800725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42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9363" y="3429000"/>
            <a:ext cx="4010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8596" y="3000372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Principle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Dual Activation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Zn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Centers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4000504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Enhance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Electrophilicity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Aldehyde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429264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Enhance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Nucleophilicity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Zn-R Group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857752" y="4357694"/>
            <a:ext cx="1000132" cy="285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14744" y="5072074"/>
            <a:ext cx="571504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4.4.2 Addition of Metal-Alkyl Reagents: Zn-Zn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3814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Kitamura, M.; </a:t>
            </a:r>
            <a:r>
              <a:rPr lang="en-US" sz="1200" dirty="0" err="1" smtClean="0"/>
              <a:t>Suga</a:t>
            </a:r>
            <a:r>
              <a:rPr lang="en-US" sz="1200" dirty="0" smtClean="0"/>
              <a:t>, S.; Oka, H.; </a:t>
            </a:r>
            <a:r>
              <a:rPr lang="en-US" sz="1200" dirty="0" err="1" smtClean="0"/>
              <a:t>Noyori</a:t>
            </a:r>
            <a:r>
              <a:rPr lang="en-US" sz="1200" dirty="0" smtClean="0"/>
              <a:t>, R.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9800-9809.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906645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Detailed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1376363"/>
            <a:ext cx="91059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6881"/>
            <a:ext cx="53244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4.4.2 Addition of Metal-Alkyl Reagents: Zn-Zn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Kitamura, M.; </a:t>
            </a:r>
            <a:r>
              <a:rPr lang="en-US" sz="1200" dirty="0" err="1" smtClean="0"/>
              <a:t>Suga</a:t>
            </a:r>
            <a:r>
              <a:rPr lang="en-US" sz="1200" dirty="0" smtClean="0"/>
              <a:t>, S.; Oka, H.; </a:t>
            </a:r>
            <a:r>
              <a:rPr lang="en-US" sz="1200" dirty="0" err="1" smtClean="0"/>
              <a:t>Noyori</a:t>
            </a:r>
            <a:r>
              <a:rPr lang="en-US" sz="1200" dirty="0" smtClean="0"/>
              <a:t>, R.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9800-9809. </a:t>
            </a:r>
            <a:r>
              <a:rPr lang="de-DE" sz="1200" dirty="0" smtClean="0"/>
              <a:t>(2) Rasmussen, T.; Norrby, P. O.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2003,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125, </a:t>
            </a:r>
            <a:r>
              <a:rPr lang="de-DE" sz="1200" dirty="0" smtClean="0"/>
              <a:t>5130-5138.</a:t>
            </a:r>
          </a:p>
          <a:p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85720" y="906645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Non-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Linear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Transitions State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37720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4.4.2 Addition of Metal-Alkyl Reagents: Zn-Zn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8652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Dahmen, S.; Brase, S.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124, </a:t>
            </a:r>
            <a:r>
              <a:rPr lang="de-DE" sz="1200" dirty="0" smtClean="0"/>
              <a:t>5940-5941.</a:t>
            </a:r>
            <a:r>
              <a:rPr lang="de-DE" sz="1200" b="1" i="1" dirty="0" smtClean="0"/>
              <a:t> </a:t>
            </a:r>
            <a:r>
              <a:rPr lang="pt-BR" sz="1200" dirty="0" smtClean="0"/>
              <a:t>(2) Frantz, D. E.; Fassler, R.; Carreira, E. M.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2000,</a:t>
            </a:r>
            <a:r>
              <a:rPr lang="pt-BR" sz="1200" b="1" i="1" dirty="0" smtClean="0"/>
              <a:t> </a:t>
            </a:r>
            <a:r>
              <a:rPr lang="pt-BR" sz="1200" i="1" dirty="0" smtClean="0"/>
              <a:t>122,</a:t>
            </a:r>
            <a:r>
              <a:rPr lang="pt-BR" sz="1200" b="1" i="1" dirty="0" smtClean="0"/>
              <a:t> </a:t>
            </a:r>
            <a:r>
              <a:rPr lang="pt-BR" sz="1200" dirty="0" smtClean="0"/>
              <a:t>1806-1807. (3) Anand, N. K.; Carreira, E. M.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2001,</a:t>
            </a:r>
            <a:r>
              <a:rPr lang="pt-BR" sz="1200" b="1" i="1" dirty="0" smtClean="0"/>
              <a:t> </a:t>
            </a:r>
            <a:r>
              <a:rPr lang="pt-BR" sz="1200" i="1" dirty="0" smtClean="0"/>
              <a:t>123,</a:t>
            </a:r>
            <a:r>
              <a:rPr lang="pt-BR" sz="1200" b="1" i="1" dirty="0" smtClean="0"/>
              <a:t> </a:t>
            </a:r>
            <a:r>
              <a:rPr lang="pt-BR" sz="1200" dirty="0" smtClean="0"/>
              <a:t>9687-9688.</a:t>
            </a:r>
          </a:p>
          <a:p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85720" y="785794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Bräse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Cyclophane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Addition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Diethyl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Zinc to Imines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95650" name="Object 2"/>
          <p:cNvGraphicFramePr>
            <a:graphicFrameLocks noChangeAspect="1"/>
          </p:cNvGraphicFramePr>
          <p:nvPr/>
        </p:nvGraphicFramePr>
        <p:xfrm>
          <a:off x="1214414" y="1154110"/>
          <a:ext cx="6319838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218" name="CS ChemDraw Drawing" r:id="rId4" imgW="5053115" imgH="1533027" progId="ChemDraw.Document.6.0">
                  <p:embed/>
                </p:oleObj>
              </mc:Choice>
              <mc:Fallback>
                <p:oleObj name="CS ChemDraw Drawing" r:id="rId4" imgW="5053115" imgH="153302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154110"/>
                        <a:ext cx="6319838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51" name="Object 3"/>
          <p:cNvGraphicFramePr>
            <a:graphicFrameLocks noChangeAspect="1"/>
          </p:cNvGraphicFramePr>
          <p:nvPr/>
        </p:nvGraphicFramePr>
        <p:xfrm>
          <a:off x="1214414" y="4357694"/>
          <a:ext cx="6834188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219" name="CS ChemDraw Drawing" r:id="rId6" imgW="5470926" imgH="1089191" progId="ChemDraw.Document.6.0">
                  <p:embed/>
                </p:oleObj>
              </mc:Choice>
              <mc:Fallback>
                <p:oleObj name="CS ChemDraw Drawing" r:id="rId6" imgW="5470926" imgH="1089191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357694"/>
                        <a:ext cx="6834188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720" y="3643314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Carreira: In-Situ Formation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 of Zn Acetylides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2,3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Cyanide 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(1) Baeza, A.; Casas, J.; Najera, C.; Sansano, J. M.; Saa, J. M. </a:t>
            </a:r>
            <a:r>
              <a:rPr lang="pt-BR" sz="1200" i="1" dirty="0" smtClean="0"/>
              <a:t>Angew. Chem., Int. Ed. </a:t>
            </a:r>
            <a:r>
              <a:rPr lang="pt-BR" sz="1200" b="1" dirty="0" smtClean="0"/>
              <a:t>2003, </a:t>
            </a:r>
            <a:r>
              <a:rPr lang="pt-BR" sz="1200" i="1" dirty="0" smtClean="0"/>
              <a:t>42,</a:t>
            </a:r>
            <a:r>
              <a:rPr lang="pt-BR" sz="1200" b="1" i="1" dirty="0" smtClean="0"/>
              <a:t> </a:t>
            </a:r>
            <a:r>
              <a:rPr lang="pt-BR" sz="1200" dirty="0" smtClean="0"/>
              <a:t>3143-3146.</a:t>
            </a:r>
            <a:r>
              <a:rPr lang="pt-BR" sz="1200" b="1" i="1" dirty="0" smtClean="0"/>
              <a:t> </a:t>
            </a:r>
            <a:r>
              <a:rPr lang="pt-BR" sz="1200" dirty="0" smtClean="0"/>
              <a:t>(2) Hatano, M.; Ikeno, T.; Miyamoto, T.; Ishihara, K.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2005, </a:t>
            </a:r>
            <a:r>
              <a:rPr lang="pt-BR" sz="1200" i="1" dirty="0" smtClean="0"/>
              <a:t>127,</a:t>
            </a:r>
            <a:r>
              <a:rPr lang="pt-BR" sz="1200" b="1" i="1" dirty="0" smtClean="0"/>
              <a:t> </a:t>
            </a:r>
            <a:r>
              <a:rPr lang="pt-BR" sz="1200" dirty="0" smtClean="0"/>
              <a:t>10776-10777.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78579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Saa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Bifunctional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Al-Amine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Cyanophosphorylation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Aldehydes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429000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Shibasaki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Cyanohydrin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 Li-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Binol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Catalyst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7668" name="Object 4"/>
          <p:cNvGraphicFramePr>
            <a:graphicFrameLocks noChangeAspect="1"/>
          </p:cNvGraphicFramePr>
          <p:nvPr/>
        </p:nvGraphicFramePr>
        <p:xfrm>
          <a:off x="1000100" y="1285860"/>
          <a:ext cx="70929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36" name="CS ChemDraw Drawing" r:id="rId4" imgW="5675259" imgH="1578395" progId="ChemDraw.Document.6.0">
                  <p:embed/>
                </p:oleObj>
              </mc:Choice>
              <mc:Fallback>
                <p:oleObj name="CS ChemDraw Drawing" r:id="rId4" imgW="5675259" imgH="1578395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285860"/>
                        <a:ext cx="7092950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669" name="Object 5"/>
          <p:cNvGraphicFramePr>
            <a:graphicFrameLocks noChangeAspect="1"/>
          </p:cNvGraphicFramePr>
          <p:nvPr/>
        </p:nvGraphicFramePr>
        <p:xfrm>
          <a:off x="1000100" y="3929066"/>
          <a:ext cx="67945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37" name="CS ChemDraw Drawing" r:id="rId6" imgW="5440328" imgH="1496099" progId="ChemDraw.Document.6.0">
                  <p:embed/>
                </p:oleObj>
              </mc:Choice>
              <mc:Fallback>
                <p:oleObj name="CS ChemDraw Drawing" r:id="rId6" imgW="5440328" imgH="1496099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3929066"/>
                        <a:ext cx="67945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314722"/>
            <a:ext cx="4905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4.4.2 Addition of Metal-Alkyl Reagents: Zn-Zn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57227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81025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Trost, B. M.; Weiss, A. H.; von Wangelin, A. J.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2006,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128,</a:t>
            </a:r>
            <a:r>
              <a:rPr lang="de-DE" sz="1200" b="1" i="1" dirty="0" smtClean="0"/>
              <a:t> </a:t>
            </a:r>
            <a:r>
              <a:rPr lang="de-DE" sz="1200" dirty="0" smtClean="0"/>
              <a:t>8-9.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785794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Trost: Addition of Zn-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Acetylide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Prophenol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Ligand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97700" name="Object 4"/>
          <p:cNvGraphicFramePr>
            <a:graphicFrameLocks noChangeAspect="1"/>
          </p:cNvGraphicFramePr>
          <p:nvPr/>
        </p:nvGraphicFramePr>
        <p:xfrm>
          <a:off x="642910" y="1171575"/>
          <a:ext cx="7640638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984" name="CS ChemDraw Drawing" r:id="rId5" imgW="6111006" imgH="1805588" progId="ChemDraw.Document.6.0">
                  <p:embed/>
                </p:oleObj>
              </mc:Choice>
              <mc:Fallback>
                <p:oleObj name="CS ChemDraw Drawing" r:id="rId5" imgW="6111006" imgH="180558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171575"/>
                        <a:ext cx="7640638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8596" y="450057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4.4.2 Addition of Metal-Alkyl Reagents: Zn-LA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6396359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Schmidt, B.; Seebach, D. </a:t>
            </a:r>
            <a:r>
              <a:rPr lang="de-DE" sz="1200" i="1" dirty="0" smtClean="0"/>
              <a:t>Angew. Chem., Int. Ed. Engl. </a:t>
            </a:r>
            <a:r>
              <a:rPr lang="de-DE" sz="1200" b="1" dirty="0" smtClean="0"/>
              <a:t>1991, </a:t>
            </a:r>
            <a:r>
              <a:rPr lang="de-DE" sz="1200" i="1" dirty="0" smtClean="0"/>
              <a:t>30,</a:t>
            </a:r>
            <a:r>
              <a:rPr lang="de-DE" sz="1200" b="1" i="1" dirty="0" smtClean="0"/>
              <a:t> </a:t>
            </a:r>
            <a:r>
              <a:rPr lang="de-DE" sz="1200" dirty="0" smtClean="0"/>
              <a:t>1321-1323. (2) Schmidt, B.; Seebach, D. </a:t>
            </a:r>
            <a:r>
              <a:rPr lang="de-DE" sz="1200" i="1" dirty="0" smtClean="0"/>
              <a:t>Angew. Chem., Int. Ed. Engl. </a:t>
            </a:r>
            <a:r>
              <a:rPr lang="de-DE" sz="1200" b="1" dirty="0" smtClean="0"/>
              <a:t>1991,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30, </a:t>
            </a:r>
            <a:r>
              <a:rPr lang="de-DE" sz="1200" dirty="0" smtClean="0"/>
              <a:t>99-101. </a:t>
            </a:r>
            <a:r>
              <a:rPr lang="en-US" sz="1200" dirty="0" smtClean="0"/>
              <a:t>(3) </a:t>
            </a:r>
            <a:r>
              <a:rPr lang="en-US" sz="1200" dirty="0" err="1" smtClean="0"/>
              <a:t>Seebach</a:t>
            </a:r>
            <a:r>
              <a:rPr lang="en-US" sz="1200" dirty="0" smtClean="0"/>
              <a:t>, D.; Beck, A. K.; </a:t>
            </a:r>
            <a:r>
              <a:rPr lang="en-US" sz="1200" dirty="0" err="1" smtClean="0"/>
              <a:t>Heckel</a:t>
            </a:r>
            <a:r>
              <a:rPr lang="en-US" sz="1200" dirty="0" smtClean="0"/>
              <a:t>, A.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2001,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40, </a:t>
            </a:r>
            <a:r>
              <a:rPr lang="en-US" sz="1200" dirty="0" smtClean="0"/>
              <a:t>92-138.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785794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Seebach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Ti-TADDOL-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 of Alkyl Zinc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Reagents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342900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Ligand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Accelerating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TADDOL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99748" name="Object 4"/>
          <p:cNvGraphicFramePr>
            <a:graphicFrameLocks noChangeAspect="1"/>
          </p:cNvGraphicFramePr>
          <p:nvPr/>
        </p:nvGraphicFramePr>
        <p:xfrm>
          <a:off x="1643042" y="1071546"/>
          <a:ext cx="5905500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32" name="CS ChemDraw Drawing" r:id="rId4" imgW="4721118" imgH="1438070" progId="ChemDraw.Document.6.0">
                  <p:embed/>
                </p:oleObj>
              </mc:Choice>
              <mc:Fallback>
                <p:oleObj name="CS ChemDraw Drawing" r:id="rId4" imgW="4721118" imgH="143807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1071546"/>
                        <a:ext cx="5905500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9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7034" y="2857496"/>
            <a:ext cx="4876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4.4.2 Addition of Metal-Alkyl Reagents: Zn-LA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6438149"/>
            <a:ext cx="8501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Seebach</a:t>
            </a:r>
            <a:r>
              <a:rPr lang="en-US" sz="1200" dirty="0" smtClean="0"/>
              <a:t>, D.; </a:t>
            </a:r>
            <a:r>
              <a:rPr lang="en-US" sz="1200" dirty="0" err="1" smtClean="0"/>
              <a:t>Plattner</a:t>
            </a:r>
            <a:r>
              <a:rPr lang="en-US" sz="1200" dirty="0" smtClean="0"/>
              <a:t>, D. A.; Beck, A. K.; Wang, Y. M.; </a:t>
            </a:r>
            <a:r>
              <a:rPr lang="en-US" sz="1200" dirty="0" err="1" smtClean="0"/>
              <a:t>Hunziker</a:t>
            </a:r>
            <a:r>
              <a:rPr lang="en-US" sz="1200" dirty="0" smtClean="0"/>
              <a:t>, D.; </a:t>
            </a:r>
            <a:r>
              <a:rPr lang="en-US" sz="1200" dirty="0" err="1" smtClean="0"/>
              <a:t>Petter</a:t>
            </a:r>
            <a:r>
              <a:rPr lang="en-US" sz="1200" dirty="0" smtClean="0"/>
              <a:t>, W. </a:t>
            </a:r>
            <a:r>
              <a:rPr lang="en-US" sz="1200" i="1" dirty="0" err="1" smtClean="0"/>
              <a:t>Helv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Chim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Acta</a:t>
            </a:r>
            <a:r>
              <a:rPr lang="en-US" sz="1200" i="1" dirty="0" smtClean="0"/>
              <a:t> </a:t>
            </a:r>
            <a:r>
              <a:rPr lang="en-US" sz="1200" b="1" dirty="0" smtClean="0"/>
              <a:t>1992,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75,</a:t>
            </a:r>
            <a:r>
              <a:rPr lang="en-US" sz="1200" b="1" i="1" dirty="0" smtClean="0"/>
              <a:t> </a:t>
            </a:r>
            <a:r>
              <a:rPr lang="en-US" sz="1200" dirty="0" smtClean="0"/>
              <a:t>2171-2209.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714356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Structure of TADDOL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0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928670"/>
            <a:ext cx="71818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90576"/>
            <a:ext cx="63722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4.4.2 Addition of Metal-Alkyl Reagents: Zn-LA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6438149"/>
            <a:ext cx="8501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Seebach</a:t>
            </a:r>
            <a:r>
              <a:rPr lang="en-US" sz="1200" dirty="0" smtClean="0"/>
              <a:t>, D.; </a:t>
            </a:r>
            <a:r>
              <a:rPr lang="en-US" sz="1200" dirty="0" err="1" smtClean="0"/>
              <a:t>Plattner</a:t>
            </a:r>
            <a:r>
              <a:rPr lang="en-US" sz="1200" dirty="0" smtClean="0"/>
              <a:t>, D. A.; Beck, A. K.; Wang, Y. M.; </a:t>
            </a:r>
            <a:r>
              <a:rPr lang="en-US" sz="1200" dirty="0" err="1" smtClean="0"/>
              <a:t>Hunziker</a:t>
            </a:r>
            <a:r>
              <a:rPr lang="en-US" sz="1200" dirty="0" smtClean="0"/>
              <a:t>, D.; </a:t>
            </a:r>
            <a:r>
              <a:rPr lang="en-US" sz="1200" dirty="0" err="1" smtClean="0"/>
              <a:t>Petter</a:t>
            </a:r>
            <a:r>
              <a:rPr lang="en-US" sz="1200" dirty="0" smtClean="0"/>
              <a:t>, W. </a:t>
            </a:r>
            <a:r>
              <a:rPr lang="en-US" sz="1200" i="1" dirty="0" err="1" smtClean="0"/>
              <a:t>Helv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Chim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Acta</a:t>
            </a:r>
            <a:r>
              <a:rPr lang="en-US" sz="1200" i="1" dirty="0" smtClean="0"/>
              <a:t> </a:t>
            </a:r>
            <a:r>
              <a:rPr lang="en-US" sz="1200" b="1" dirty="0" smtClean="0"/>
              <a:t>1992,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75,</a:t>
            </a:r>
            <a:r>
              <a:rPr lang="en-US" sz="1200" b="1" i="1" dirty="0" smtClean="0"/>
              <a:t> </a:t>
            </a:r>
            <a:r>
              <a:rPr lang="en-US" sz="1200" dirty="0" smtClean="0"/>
              <a:t>2171-2209.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714356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Structure of TADDOL: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Comparison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BINAP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1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357562"/>
            <a:ext cx="3905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571736" y="564357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TADDOL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1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381383"/>
            <a:ext cx="3590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1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98" y="4643446"/>
            <a:ext cx="25717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81629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4.4.2 Addition of Metal-Alkyl Reagents: Zn-LA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6438149"/>
            <a:ext cx="8501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Seebach</a:t>
            </a:r>
            <a:r>
              <a:rPr lang="en-US" sz="1200" dirty="0" smtClean="0"/>
              <a:t>, D.; </a:t>
            </a:r>
            <a:r>
              <a:rPr lang="en-US" sz="1200" dirty="0" err="1" smtClean="0"/>
              <a:t>Plattner</a:t>
            </a:r>
            <a:r>
              <a:rPr lang="en-US" sz="1200" dirty="0" smtClean="0"/>
              <a:t>, D. A.; Beck, A. K.; Wang, Y. M.; </a:t>
            </a:r>
            <a:r>
              <a:rPr lang="en-US" sz="1200" dirty="0" err="1" smtClean="0"/>
              <a:t>Hunziker</a:t>
            </a:r>
            <a:r>
              <a:rPr lang="en-US" sz="1200" dirty="0" smtClean="0"/>
              <a:t>, D.; </a:t>
            </a:r>
            <a:r>
              <a:rPr lang="en-US" sz="1200" dirty="0" err="1" smtClean="0"/>
              <a:t>Petter</a:t>
            </a:r>
            <a:r>
              <a:rPr lang="en-US" sz="1200" dirty="0" smtClean="0"/>
              <a:t>, W. </a:t>
            </a:r>
            <a:r>
              <a:rPr lang="en-US" sz="1200" i="1" dirty="0" err="1" smtClean="0"/>
              <a:t>Helv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Chim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Acta</a:t>
            </a:r>
            <a:r>
              <a:rPr lang="en-US" sz="1200" i="1" dirty="0" smtClean="0"/>
              <a:t> </a:t>
            </a:r>
            <a:r>
              <a:rPr lang="en-US" sz="1200" b="1" dirty="0" smtClean="0"/>
              <a:t>1992,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75,</a:t>
            </a:r>
            <a:r>
              <a:rPr lang="en-US" sz="1200" b="1" i="1" dirty="0" smtClean="0"/>
              <a:t> </a:t>
            </a:r>
            <a:r>
              <a:rPr lang="en-US" sz="1200" dirty="0" smtClean="0"/>
              <a:t>2171-2209.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785794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Models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2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77057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85720" y="3857628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Pentacoordinated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Bimetallic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4.4.3 Other Additions to Carbonyl and Imine: Cyanide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07220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1508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Tian</a:t>
            </a:r>
            <a:r>
              <a:rPr lang="en-US" sz="1200" dirty="0" smtClean="0"/>
              <a:t>, J.; </a:t>
            </a:r>
            <a:r>
              <a:rPr lang="en-US" sz="1200" dirty="0" err="1" smtClean="0"/>
              <a:t>Yamagiwa</a:t>
            </a:r>
            <a:r>
              <a:rPr lang="en-US" sz="1200" dirty="0" smtClean="0"/>
              <a:t>, N.; </a:t>
            </a:r>
            <a:r>
              <a:rPr lang="en-US" sz="1200" dirty="0" err="1" smtClean="0"/>
              <a:t>Matsunaga</a:t>
            </a:r>
            <a:r>
              <a:rPr lang="en-US" sz="1200" dirty="0" smtClean="0"/>
              <a:t>, S.; </a:t>
            </a:r>
            <a:r>
              <a:rPr lang="en-US" sz="1200" dirty="0" err="1" smtClean="0"/>
              <a:t>Shibasaki</a:t>
            </a:r>
            <a:r>
              <a:rPr lang="en-US" sz="1200" dirty="0" smtClean="0"/>
              <a:t>,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41,</a:t>
            </a:r>
            <a:r>
              <a:rPr lang="en-US" sz="1200" b="1" i="1" dirty="0" smtClean="0"/>
              <a:t> </a:t>
            </a:r>
            <a:r>
              <a:rPr lang="en-US" sz="1200" dirty="0" smtClean="0"/>
              <a:t>3636-3638.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Yamagiwa</a:t>
            </a:r>
            <a:r>
              <a:rPr lang="en-US" sz="1200" dirty="0" smtClean="0"/>
              <a:t>, N.; </a:t>
            </a:r>
            <a:r>
              <a:rPr lang="en-US" sz="1200" dirty="0" err="1" smtClean="0"/>
              <a:t>Tian</a:t>
            </a:r>
            <a:r>
              <a:rPr lang="en-US" sz="1200" dirty="0" smtClean="0"/>
              <a:t>, J.; </a:t>
            </a:r>
            <a:r>
              <a:rPr lang="en-US" sz="1200" dirty="0" err="1" smtClean="0"/>
              <a:t>Matsunaga</a:t>
            </a:r>
            <a:r>
              <a:rPr lang="en-US" sz="1200" dirty="0" smtClean="0"/>
              <a:t>, S.; </a:t>
            </a:r>
            <a:r>
              <a:rPr lang="en-US" sz="1200" dirty="0" err="1" smtClean="0"/>
              <a:t>Shibasaki</a:t>
            </a:r>
            <a:r>
              <a:rPr lang="en-US" sz="1200" dirty="0" smtClean="0"/>
              <a:t>,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3413-3422.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1000108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Shibasaki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YLB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Cyanation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Aldehydes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4035" name="Object 3"/>
          <p:cNvGraphicFramePr>
            <a:graphicFrameLocks noChangeAspect="1"/>
          </p:cNvGraphicFramePr>
          <p:nvPr/>
        </p:nvGraphicFramePr>
        <p:xfrm>
          <a:off x="935059" y="1714488"/>
          <a:ext cx="6780213" cy="364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319" name="CS ChemDraw Drawing" r:id="rId4" imgW="5420634" imgH="2910606" progId="ChemDraw.Document.6.0">
                  <p:embed/>
                </p:oleObj>
              </mc:Choice>
              <mc:Fallback>
                <p:oleObj name="CS ChemDraw Drawing" r:id="rId4" imgW="5420634" imgH="291060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59" y="1714488"/>
                        <a:ext cx="6780213" cy="364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4.4.3 Other Additions to Carbonyl and Imine: Cyanide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07220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1508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Tian</a:t>
            </a:r>
            <a:r>
              <a:rPr lang="en-US" sz="1200" dirty="0" smtClean="0"/>
              <a:t>, J.; </a:t>
            </a:r>
            <a:r>
              <a:rPr lang="en-US" sz="1200" dirty="0" err="1" smtClean="0"/>
              <a:t>Yamagiwa</a:t>
            </a:r>
            <a:r>
              <a:rPr lang="en-US" sz="1200" dirty="0" smtClean="0"/>
              <a:t>, N.; </a:t>
            </a:r>
            <a:r>
              <a:rPr lang="en-US" sz="1200" dirty="0" err="1" smtClean="0"/>
              <a:t>Matsunaga</a:t>
            </a:r>
            <a:r>
              <a:rPr lang="en-US" sz="1200" dirty="0" smtClean="0"/>
              <a:t>, S.; </a:t>
            </a:r>
            <a:r>
              <a:rPr lang="en-US" sz="1200" dirty="0" err="1" smtClean="0"/>
              <a:t>Shibasaki</a:t>
            </a:r>
            <a:r>
              <a:rPr lang="en-US" sz="1200" dirty="0" smtClean="0"/>
              <a:t>,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41,</a:t>
            </a:r>
            <a:r>
              <a:rPr lang="en-US" sz="1200" b="1" i="1" dirty="0" smtClean="0"/>
              <a:t> </a:t>
            </a:r>
            <a:r>
              <a:rPr lang="en-US" sz="1200" dirty="0" smtClean="0"/>
              <a:t>3636-3638.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Yamagiwa</a:t>
            </a:r>
            <a:r>
              <a:rPr lang="en-US" sz="1200" dirty="0" smtClean="0"/>
              <a:t>, N.; </a:t>
            </a:r>
            <a:r>
              <a:rPr lang="en-US" sz="1200" dirty="0" err="1" smtClean="0"/>
              <a:t>Tian</a:t>
            </a:r>
            <a:r>
              <a:rPr lang="en-US" sz="1200" dirty="0" smtClean="0"/>
              <a:t>, J.; </a:t>
            </a:r>
            <a:r>
              <a:rPr lang="en-US" sz="1200" dirty="0" err="1" smtClean="0"/>
              <a:t>Matsunaga</a:t>
            </a:r>
            <a:r>
              <a:rPr lang="en-US" sz="1200" dirty="0" smtClean="0"/>
              <a:t>, S.; </a:t>
            </a:r>
            <a:r>
              <a:rPr lang="en-US" sz="1200" dirty="0" err="1" smtClean="0"/>
              <a:t>Shibasaki</a:t>
            </a:r>
            <a:r>
              <a:rPr lang="en-US" sz="1200" dirty="0" smtClean="0"/>
              <a:t>,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3413-3422.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857232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Postulated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Active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7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52525"/>
            <a:ext cx="62579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318" y="2881329"/>
            <a:ext cx="3581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357554" y="4214818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Water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695325"/>
            <a:ext cx="41529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8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975" y="3286124"/>
            <a:ext cx="4391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4.4.3 Other Additions to Carbonyl and Imine: Cyanide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96359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Tian</a:t>
            </a:r>
            <a:r>
              <a:rPr lang="en-US" sz="1200" dirty="0" smtClean="0"/>
              <a:t>, J.; </a:t>
            </a:r>
            <a:r>
              <a:rPr lang="en-US" sz="1200" dirty="0" err="1" smtClean="0"/>
              <a:t>Yamagiwa</a:t>
            </a:r>
            <a:r>
              <a:rPr lang="en-US" sz="1200" dirty="0" smtClean="0"/>
              <a:t>, N.; </a:t>
            </a:r>
            <a:r>
              <a:rPr lang="en-US" sz="1200" dirty="0" err="1" smtClean="0"/>
              <a:t>Matsunaga</a:t>
            </a:r>
            <a:r>
              <a:rPr lang="en-US" sz="1200" dirty="0" smtClean="0"/>
              <a:t>, S.; </a:t>
            </a:r>
            <a:r>
              <a:rPr lang="en-US" sz="1200" dirty="0" err="1" smtClean="0"/>
              <a:t>Shibasaki</a:t>
            </a:r>
            <a:r>
              <a:rPr lang="en-US" sz="1200" dirty="0" smtClean="0"/>
              <a:t>,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41,</a:t>
            </a:r>
            <a:r>
              <a:rPr lang="en-US" sz="1200" b="1" i="1" dirty="0" smtClean="0"/>
              <a:t> </a:t>
            </a:r>
            <a:r>
              <a:rPr lang="en-US" sz="1200" dirty="0" smtClean="0"/>
              <a:t>3636-3638.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Yamagiwa</a:t>
            </a:r>
            <a:r>
              <a:rPr lang="en-US" sz="1200" dirty="0" smtClean="0"/>
              <a:t>, N.; </a:t>
            </a:r>
            <a:r>
              <a:rPr lang="en-US" sz="1200" dirty="0" err="1" smtClean="0"/>
              <a:t>Tian</a:t>
            </a:r>
            <a:r>
              <a:rPr lang="en-US" sz="1200" dirty="0" smtClean="0"/>
              <a:t>, J.; </a:t>
            </a:r>
            <a:r>
              <a:rPr lang="en-US" sz="1200" dirty="0" err="1" smtClean="0"/>
              <a:t>Matsunaga</a:t>
            </a:r>
            <a:r>
              <a:rPr lang="en-US" sz="1200" dirty="0" smtClean="0"/>
              <a:t>, S.; </a:t>
            </a:r>
            <a:r>
              <a:rPr lang="en-US" sz="1200" dirty="0" err="1" smtClean="0"/>
              <a:t>Shibasaki</a:t>
            </a:r>
            <a:r>
              <a:rPr lang="en-US" sz="1200" dirty="0" smtClean="0"/>
              <a:t>,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3413-3422.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3174" y="92867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Phosphine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Oxide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Effect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8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428868"/>
            <a:ext cx="43338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16200000" flipH="1">
            <a:off x="4786314" y="1285860"/>
            <a:ext cx="642942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57290" y="1857364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Cycle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4.4.3 Other Additions to Carbonyl and Imine: Reduction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1436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1508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Corey, E. J.; </a:t>
            </a:r>
            <a:r>
              <a:rPr lang="en-US" sz="1200" dirty="0" err="1" smtClean="0"/>
              <a:t>Bakshi</a:t>
            </a:r>
            <a:r>
              <a:rPr lang="en-US" sz="1200" dirty="0" smtClean="0"/>
              <a:t>, R. K.; Shibata, S.; Chen, C. P.; Singh, V. K.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1987,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109,</a:t>
            </a:r>
            <a:r>
              <a:rPr lang="en-US" sz="1200" b="1" i="1" dirty="0" smtClean="0"/>
              <a:t> </a:t>
            </a:r>
            <a:r>
              <a:rPr lang="en-US" sz="1200" dirty="0" smtClean="0"/>
              <a:t>7925-7926. (2) Corey, E. J.; </a:t>
            </a:r>
            <a:r>
              <a:rPr lang="en-US" sz="1200" dirty="0" err="1" smtClean="0"/>
              <a:t>Helal</a:t>
            </a:r>
            <a:r>
              <a:rPr lang="en-US" sz="1200" dirty="0" smtClean="0"/>
              <a:t>, C.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1998, </a:t>
            </a:r>
            <a:r>
              <a:rPr lang="en-US" sz="1200" i="1" dirty="0" smtClean="0"/>
              <a:t>37, </a:t>
            </a:r>
            <a:r>
              <a:rPr lang="en-US" sz="1200" dirty="0" smtClean="0"/>
              <a:t>1987-2012.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1000108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Corey-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Bakshi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Shibata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(CBS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06914" name="Object 2"/>
          <p:cNvGraphicFramePr>
            <a:graphicFrameLocks noChangeAspect="1"/>
          </p:cNvGraphicFramePr>
          <p:nvPr/>
        </p:nvGraphicFramePr>
        <p:xfrm>
          <a:off x="1643042" y="1643050"/>
          <a:ext cx="51895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482" name="CS ChemDraw Drawing" r:id="rId4" imgW="4193579" imgH="1016039" progId="ChemDraw.Document.6.0">
                  <p:embed/>
                </p:oleObj>
              </mc:Choice>
              <mc:Fallback>
                <p:oleObj name="CS ChemDraw Drawing" r:id="rId4" imgW="4193579" imgH="101603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1643050"/>
                        <a:ext cx="518953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6915" name="Object 3"/>
          <p:cNvGraphicFramePr>
            <a:graphicFrameLocks noChangeAspect="1"/>
          </p:cNvGraphicFramePr>
          <p:nvPr/>
        </p:nvGraphicFramePr>
        <p:xfrm>
          <a:off x="1420835" y="4214818"/>
          <a:ext cx="636587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483" name="CS ChemDraw Drawing" r:id="rId6" imgW="5096022" imgH="1121195" progId="ChemDraw.Document.6.0">
                  <p:embed/>
                </p:oleObj>
              </mc:Choice>
              <mc:Fallback>
                <p:oleObj name="CS ChemDraw Drawing" r:id="rId6" imgW="5096022" imgH="112119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35" y="4214818"/>
                        <a:ext cx="6365875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7158" y="3429000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Specially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Interesting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Acrylates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4.4.3 Other Additions to Carbonyl and Imine: Reduction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Corey, E. J.; </a:t>
            </a:r>
            <a:r>
              <a:rPr lang="en-US" sz="1200" dirty="0" err="1" smtClean="0"/>
              <a:t>Bakshi</a:t>
            </a:r>
            <a:r>
              <a:rPr lang="en-US" sz="1200" dirty="0" smtClean="0"/>
              <a:t>, R. K.; Shibata, S.; Chen, C. P.; Singh, V. K.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1987,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109,</a:t>
            </a:r>
            <a:r>
              <a:rPr lang="en-US" sz="1200" b="1" i="1" dirty="0" smtClean="0"/>
              <a:t> </a:t>
            </a:r>
            <a:r>
              <a:rPr lang="en-US" sz="1200" dirty="0" smtClean="0"/>
              <a:t>7925-7926. (2) Corey, E. J.; </a:t>
            </a:r>
            <a:r>
              <a:rPr lang="en-US" sz="1200" dirty="0" err="1" smtClean="0"/>
              <a:t>Helal</a:t>
            </a:r>
            <a:r>
              <a:rPr lang="en-US" sz="1200" dirty="0" smtClean="0"/>
              <a:t>, C.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1998, </a:t>
            </a:r>
            <a:r>
              <a:rPr lang="en-US" sz="1200" i="1" dirty="0" smtClean="0"/>
              <a:t>37, </a:t>
            </a:r>
            <a:r>
              <a:rPr lang="en-US" sz="1200" dirty="0" smtClean="0"/>
              <a:t>1987-2012.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714356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77438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58016" y="4357694"/>
            <a:ext cx="213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Eletrophilic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Activation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4" y="5550115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Nucleophilic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Activation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6929454" y="4714884"/>
            <a:ext cx="500066" cy="357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72198" y="5286388"/>
            <a:ext cx="428628" cy="357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86710" y="478632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r-CH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9586" y="5643578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r-CH" sz="1400" b="1" baseline="-25000" dirty="0" smtClean="0">
                <a:latin typeface="Arial" pitchFamily="34" charset="0"/>
                <a:cs typeface="Arial" pitchFamily="34" charset="0"/>
              </a:rPr>
              <a:t>L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Cyanide 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643814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(1) Hatano, M.; Ikeno, T.; Miyamoto, T.; Ishihara, K.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2005, </a:t>
            </a:r>
            <a:r>
              <a:rPr lang="pt-BR" sz="1200" i="1" dirty="0" smtClean="0"/>
              <a:t>127,</a:t>
            </a:r>
            <a:r>
              <a:rPr lang="pt-BR" sz="1200" b="1" i="1" dirty="0" smtClean="0"/>
              <a:t> </a:t>
            </a:r>
            <a:r>
              <a:rPr lang="pt-BR" sz="1200" dirty="0" smtClean="0"/>
              <a:t>10776-10777.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763769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Influence of Additive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86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2218" y="1009670"/>
            <a:ext cx="66675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8694" name="Object 6"/>
          <p:cNvGraphicFramePr>
            <a:graphicFrameLocks noChangeAspect="1"/>
          </p:cNvGraphicFramePr>
          <p:nvPr/>
        </p:nvGraphicFramePr>
        <p:xfrm>
          <a:off x="785786" y="2000240"/>
          <a:ext cx="126365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78" name="CS ChemDraw Drawing" r:id="rId5" imgW="1010060" imgH="2531130" progId="ChemDraw.Document.6.0">
                  <p:embed/>
                </p:oleObj>
              </mc:Choice>
              <mc:Fallback>
                <p:oleObj name="CS ChemDraw Drawing" r:id="rId5" imgW="1010060" imgH="253113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000240"/>
                        <a:ext cx="1263650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4.4.5 Other Reactions: Epoxide Opening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07220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14364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Martinez, L. E.; Leighton, J. L.; </a:t>
            </a:r>
            <a:r>
              <a:rPr lang="en-US" sz="1200" dirty="0" err="1" smtClean="0"/>
              <a:t>Carsten</a:t>
            </a:r>
            <a:r>
              <a:rPr lang="en-US" sz="1200" dirty="0" smtClean="0"/>
              <a:t>, D. H.; Jacobsen, E. N.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117, </a:t>
            </a:r>
            <a:r>
              <a:rPr lang="en-US" sz="1200" dirty="0" smtClean="0"/>
              <a:t>5897-5898.</a:t>
            </a:r>
            <a:r>
              <a:rPr lang="en-US" sz="1200" b="1" i="1" dirty="0" smtClean="0"/>
              <a:t> </a:t>
            </a:r>
            <a:r>
              <a:rPr lang="de-DE" sz="1200" dirty="0" smtClean="0"/>
              <a:t>(2) Hansen, K. B.; Leighton, J. L.; Jacobsen, E.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1996, </a:t>
            </a:r>
            <a:r>
              <a:rPr lang="de-DE" sz="1200" i="1" dirty="0" smtClean="0"/>
              <a:t>118,</a:t>
            </a:r>
            <a:r>
              <a:rPr lang="de-DE" sz="1200" b="1" i="1" dirty="0" smtClean="0"/>
              <a:t> </a:t>
            </a:r>
            <a:r>
              <a:rPr lang="de-DE" sz="1200" dirty="0" smtClean="0"/>
              <a:t>10924-10925.</a:t>
            </a:r>
            <a:r>
              <a:rPr lang="de-DE" sz="1200" b="1" i="1" dirty="0" smtClean="0"/>
              <a:t> </a:t>
            </a:r>
            <a:r>
              <a:rPr lang="en-US" sz="1200" dirty="0" smtClean="0"/>
              <a:t>(3) </a:t>
            </a:r>
            <a:r>
              <a:rPr lang="en-US" sz="1200" dirty="0" err="1" smtClean="0"/>
              <a:t>Konsler</a:t>
            </a:r>
            <a:r>
              <a:rPr lang="en-US" sz="1200" dirty="0" smtClean="0"/>
              <a:t>, R. G.; Karl, J.; Jacobsen, E. N.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10780-10781.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763769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Jacobsen: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Opening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Meso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Epoxides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Azides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20225" name="Object 1"/>
          <p:cNvGraphicFramePr>
            <a:graphicFrameLocks noChangeAspect="1"/>
          </p:cNvGraphicFramePr>
          <p:nvPr/>
        </p:nvGraphicFramePr>
        <p:xfrm>
          <a:off x="714348" y="1141411"/>
          <a:ext cx="7421562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93" name="CS ChemDraw Drawing" r:id="rId4" imgW="5938676" imgH="1601255" progId="ChemDraw.Document.6.0">
                  <p:embed/>
                </p:oleObj>
              </mc:Choice>
              <mc:Fallback>
                <p:oleObj name="CS ChemDraw Drawing" r:id="rId4" imgW="5938676" imgH="1601255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141411"/>
                        <a:ext cx="7421562" cy="200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26" name="Object 2"/>
          <p:cNvGraphicFramePr>
            <a:graphicFrameLocks noChangeAspect="1"/>
          </p:cNvGraphicFramePr>
          <p:nvPr/>
        </p:nvGraphicFramePr>
        <p:xfrm>
          <a:off x="1571604" y="4275154"/>
          <a:ext cx="576897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94" name="CS ChemDraw Drawing" r:id="rId6" imgW="4615962" imgH="1209822" progId="ChemDraw.Document.6.0">
                  <p:embed/>
                </p:oleObj>
              </mc:Choice>
              <mc:Fallback>
                <p:oleObj name="CS ChemDraw Drawing" r:id="rId6" imgW="4615962" imgH="120982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4275154"/>
                        <a:ext cx="5768975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4282" y="3643314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Jacobsen: A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Dimeric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Probing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4.4.5 Other Reactions: Epoxide Opening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07220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14364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Martinez, L. E.; Leighton, J. L.; </a:t>
            </a:r>
            <a:r>
              <a:rPr lang="en-US" sz="1200" dirty="0" err="1" smtClean="0"/>
              <a:t>Carsten</a:t>
            </a:r>
            <a:r>
              <a:rPr lang="en-US" sz="1200" dirty="0" smtClean="0"/>
              <a:t>, D. H.; Jacobsen, E. N.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117, </a:t>
            </a:r>
            <a:r>
              <a:rPr lang="en-US" sz="1200" dirty="0" smtClean="0"/>
              <a:t>5897-5898.</a:t>
            </a:r>
            <a:r>
              <a:rPr lang="en-US" sz="1200" b="1" i="1" dirty="0" smtClean="0"/>
              <a:t> </a:t>
            </a:r>
            <a:r>
              <a:rPr lang="de-DE" sz="1200" dirty="0" smtClean="0"/>
              <a:t>(2) Hansen, K. B.; Leighton, J. L.; Jacobsen, E.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1996, </a:t>
            </a:r>
            <a:r>
              <a:rPr lang="de-DE" sz="1200" i="1" dirty="0" smtClean="0"/>
              <a:t>118,</a:t>
            </a:r>
            <a:r>
              <a:rPr lang="de-DE" sz="1200" b="1" i="1" dirty="0" smtClean="0"/>
              <a:t> </a:t>
            </a:r>
            <a:r>
              <a:rPr lang="de-DE" sz="1200" dirty="0" smtClean="0"/>
              <a:t>10924-10925.</a:t>
            </a:r>
            <a:r>
              <a:rPr lang="de-DE" sz="1200" b="1" i="1" dirty="0" smtClean="0"/>
              <a:t> </a:t>
            </a:r>
            <a:r>
              <a:rPr lang="en-US" sz="1200" dirty="0" smtClean="0"/>
              <a:t>(3) </a:t>
            </a:r>
            <a:r>
              <a:rPr lang="en-US" sz="1200" dirty="0" err="1" smtClean="0"/>
              <a:t>Konsler</a:t>
            </a:r>
            <a:r>
              <a:rPr lang="en-US" sz="1200" dirty="0" smtClean="0"/>
              <a:t>, R. G.; Karl, J.; Jacobsen, E. N.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10780-10781.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763769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Dimeric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54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8" y="1928802"/>
            <a:ext cx="45339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43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0" y="1481151"/>
            <a:ext cx="44767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64904"/>
            <a:ext cx="8572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4.4.5 Other Reactions: Epoxide Opening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573325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8210" y="5805264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(1) Tokunaga, M.; </a:t>
            </a:r>
            <a:r>
              <a:rPr lang="en-US" sz="1200" dirty="0" err="1" smtClean="0"/>
              <a:t>Larrow</a:t>
            </a:r>
            <a:r>
              <a:rPr lang="en-US" sz="1200" dirty="0" smtClean="0"/>
              <a:t>, J. F.; </a:t>
            </a:r>
            <a:r>
              <a:rPr lang="en-US" sz="1200" dirty="0" err="1" smtClean="0"/>
              <a:t>Kakiuchi</a:t>
            </a:r>
            <a:r>
              <a:rPr lang="en-US" sz="1200" dirty="0" smtClean="0"/>
              <a:t>, F.; Jacobsen, E. N. </a:t>
            </a:r>
            <a:r>
              <a:rPr lang="en-US" sz="1200" i="1" dirty="0" smtClean="0"/>
              <a:t>Science </a:t>
            </a:r>
            <a:r>
              <a:rPr lang="en-US" sz="1200" b="1" dirty="0" smtClean="0"/>
              <a:t>1997,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277,</a:t>
            </a:r>
            <a:r>
              <a:rPr lang="en-US" sz="1200" b="1" i="1" dirty="0" smtClean="0"/>
              <a:t> </a:t>
            </a:r>
            <a:r>
              <a:rPr lang="en-US" sz="1200" dirty="0" smtClean="0"/>
              <a:t>936-938.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	</a:t>
            </a:r>
            <a:r>
              <a:rPr lang="en-US" sz="1200" dirty="0" err="1" smtClean="0"/>
              <a:t>Schaus</a:t>
            </a:r>
            <a:r>
              <a:rPr lang="en-US" sz="1200" dirty="0" smtClean="0"/>
              <a:t>, S. E.; </a:t>
            </a:r>
            <a:r>
              <a:rPr lang="en-US" sz="1200" dirty="0" err="1" smtClean="0"/>
              <a:t>Brandes</a:t>
            </a:r>
            <a:r>
              <a:rPr lang="en-US" sz="1200" dirty="0" smtClean="0"/>
              <a:t>, B. D.; </a:t>
            </a:r>
            <a:r>
              <a:rPr lang="en-US" sz="1200" dirty="0" err="1" smtClean="0"/>
              <a:t>Larrow</a:t>
            </a:r>
            <a:r>
              <a:rPr lang="en-US" sz="1200" dirty="0" smtClean="0"/>
              <a:t>, J. F.; Tokunaga, M.; Hansen, K. B.; Gould, A. E.; Furrow, M. E.; Jacobsen, E. N. </a:t>
            </a:r>
            <a:r>
              <a:rPr lang="en-US" sz="1200" i="1" dirty="0" smtClean="0"/>
              <a:t>J. Am. Chem. Soc. </a:t>
            </a:r>
            <a:r>
              <a:rPr lang="en-US" sz="1200" b="1" i="1" dirty="0" smtClean="0"/>
              <a:t>2002, </a:t>
            </a:r>
            <a:r>
              <a:rPr lang="en-US" sz="1200" b="1" dirty="0" smtClean="0"/>
              <a:t>124,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1307-1315. </a:t>
            </a:r>
            <a:r>
              <a:rPr lang="en-US" sz="1200" dirty="0" smtClean="0"/>
              <a:t>(3) Nielsen, L. P. C.; Stevenson, C. P.; </a:t>
            </a:r>
            <a:r>
              <a:rPr lang="en-US" sz="1200" dirty="0" err="1" smtClean="0"/>
              <a:t>Blackmond</a:t>
            </a:r>
            <a:r>
              <a:rPr lang="en-US" sz="1200" dirty="0" smtClean="0"/>
              <a:t>, D. G.; Jacobsen, E. N.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 </a:t>
            </a:r>
            <a:r>
              <a:rPr lang="en-US" sz="1200" i="1" dirty="0" smtClean="0"/>
              <a:t>126,</a:t>
            </a:r>
            <a:r>
              <a:rPr lang="en-US" sz="1200" b="1" i="1" dirty="0" smtClean="0"/>
              <a:t> </a:t>
            </a:r>
            <a:r>
              <a:rPr lang="en-US" sz="1200" dirty="0" smtClean="0"/>
              <a:t>1360-1362. (4) </a:t>
            </a:r>
            <a:r>
              <a:rPr lang="de-DE" sz="1200" dirty="0"/>
              <a:t>Ford, D. D.; Nielsen, L. P. C.; Zuend, S. J.; Musgrave, C. B.; Jacobsen, E. N.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2013</a:t>
            </a:r>
            <a:r>
              <a:rPr lang="de-DE" sz="1200" dirty="0"/>
              <a:t>, </a:t>
            </a:r>
            <a:r>
              <a:rPr lang="de-DE" sz="1200" i="1" dirty="0"/>
              <a:t>135</a:t>
            </a:r>
            <a:r>
              <a:rPr lang="de-DE" sz="1200" dirty="0"/>
              <a:t>, </a:t>
            </a:r>
            <a:r>
              <a:rPr lang="de-DE" sz="1200" dirty="0" smtClean="0"/>
              <a:t>15595.</a:t>
            </a:r>
            <a:endParaRPr lang="de-DE" sz="1200" dirty="0"/>
          </a:p>
          <a:p>
            <a:pPr algn="just"/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58" y="714356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Jacobsen.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Kinetic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Epoxides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Water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55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562593"/>
              </p:ext>
            </p:extLst>
          </p:nvPr>
        </p:nvGraphicFramePr>
        <p:xfrm>
          <a:off x="571472" y="764704"/>
          <a:ext cx="7970837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680" name="CS ChemDraw Drawing" r:id="rId5" imgW="6382160" imgH="1601255" progId="ChemDraw.Document.6.0">
                  <p:embed/>
                </p:oleObj>
              </mc:Choice>
              <mc:Fallback>
                <p:oleObj name="CS ChemDraw Drawing" r:id="rId5" imgW="6382160" imgH="160125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764704"/>
                        <a:ext cx="7970837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4.4.5 Other Reactions: Asymmetric Allylation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Kacprzynski</a:t>
            </a:r>
            <a:r>
              <a:rPr lang="en-US" sz="1200" dirty="0" smtClean="0"/>
              <a:t>, M. A.; </a:t>
            </a:r>
            <a:r>
              <a:rPr lang="en-US" sz="1200" dirty="0" err="1" smtClean="0"/>
              <a:t>Hoveyda</a:t>
            </a:r>
            <a:r>
              <a:rPr lang="en-US" sz="1200" dirty="0" smtClean="0"/>
              <a:t>, A. H.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 </a:t>
            </a:r>
            <a:r>
              <a:rPr lang="en-US" sz="1200" i="1" dirty="0" smtClean="0"/>
              <a:t>126, </a:t>
            </a:r>
            <a:r>
              <a:rPr lang="en-US" sz="1200" dirty="0" smtClean="0"/>
              <a:t>10676-10681.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714356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Hoveyda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Cu-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Organozinc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Reagents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478413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Proposed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Model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71843" name="Object 3"/>
          <p:cNvGraphicFramePr>
            <a:graphicFrameLocks noChangeAspect="1"/>
          </p:cNvGraphicFramePr>
          <p:nvPr/>
        </p:nvGraphicFramePr>
        <p:xfrm>
          <a:off x="785786" y="1142984"/>
          <a:ext cx="7939088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127" name="CS ChemDraw Drawing" r:id="rId4" imgW="6353322" imgH="1613564" progId="ChemDraw.Document.6.0">
                  <p:embed/>
                </p:oleObj>
              </mc:Choice>
              <mc:Fallback>
                <p:oleObj name="CS ChemDraw Drawing" r:id="rId4" imgW="6353322" imgH="161356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142984"/>
                        <a:ext cx="7939088" cy="201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18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3857628"/>
            <a:ext cx="9001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310831"/>
            <a:ext cx="5976664" cy="287699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4.4.5 Other Reactions: Asymmetric Allylation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75656" y="6494965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Saito, A.; </a:t>
            </a:r>
            <a:r>
              <a:rPr lang="en-US" sz="1200" dirty="0" err="1"/>
              <a:t>Kumagai</a:t>
            </a:r>
            <a:r>
              <a:rPr lang="en-US" sz="1200" dirty="0"/>
              <a:t>, N.; </a:t>
            </a:r>
            <a:r>
              <a:rPr lang="en-US" sz="1200" dirty="0" err="1"/>
              <a:t>Shibasaki</a:t>
            </a:r>
            <a:r>
              <a:rPr lang="en-US" sz="1200" dirty="0"/>
              <a:t>, M.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 </a:t>
            </a:r>
            <a:r>
              <a:rPr lang="en-US" sz="1200" b="1" dirty="0"/>
              <a:t>2017</a:t>
            </a:r>
            <a:r>
              <a:rPr lang="en-US" sz="1200" dirty="0"/>
              <a:t>, </a:t>
            </a:r>
            <a:r>
              <a:rPr lang="en-US" sz="1200" i="1" dirty="0"/>
              <a:t>56</a:t>
            </a:r>
            <a:r>
              <a:rPr lang="en-US" sz="1200" dirty="0"/>
              <a:t>, 5551-5555.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58" y="816967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Shibasaki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Cu/Pd catalyzed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alkylation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535655"/>
              </p:ext>
            </p:extLst>
          </p:nvPr>
        </p:nvGraphicFramePr>
        <p:xfrm>
          <a:off x="695145" y="987348"/>
          <a:ext cx="7539395" cy="2323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68" name="CS ChemDraw Drawing" r:id="rId5" imgW="6031516" imgH="1858786" progId="ChemDraw.Document.6.0">
                  <p:embed/>
                </p:oleObj>
              </mc:Choice>
              <mc:Fallback>
                <p:oleObj name="CS ChemDraw Drawing" r:id="rId5" imgW="6031516" imgH="18587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145" y="987348"/>
                        <a:ext cx="7539395" cy="2323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7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06" y="3189651"/>
            <a:ext cx="6583846" cy="316620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4.4.5 Other Reactions: Alkene Vinylation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3462" y="6475974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Levi Knippel, J.; Ni, A. Z.; Schuppe, A. W.; Buchwald, S. </a:t>
            </a:r>
            <a:r>
              <a:rPr lang="de-DE" sz="1200" dirty="0" smtClean="0"/>
              <a:t>L. </a:t>
            </a:r>
            <a:r>
              <a:rPr lang="de-DE" sz="1200" i="1" dirty="0" smtClean="0"/>
              <a:t>Angew., Chem., Int. Ed. </a:t>
            </a:r>
            <a:r>
              <a:rPr lang="de-DE" sz="1200" b="1" dirty="0" smtClean="0"/>
              <a:t>2022</a:t>
            </a:r>
            <a:r>
              <a:rPr lang="de-DE" sz="1200" dirty="0"/>
              <a:t>, </a:t>
            </a:r>
            <a:r>
              <a:rPr lang="de-DE" sz="1200" i="1" dirty="0"/>
              <a:t>61</a:t>
            </a:r>
            <a:r>
              <a:rPr lang="de-DE" sz="1200" dirty="0"/>
              <a:t>, e202212630.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00506" y="727076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Buchwald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Cu/Pd catalyzed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olefin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alkenylation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0612"/>
              </p:ext>
            </p:extLst>
          </p:nvPr>
        </p:nvGraphicFramePr>
        <p:xfrm>
          <a:off x="539552" y="1048861"/>
          <a:ext cx="7585155" cy="231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7397" name="CS ChemDraw Drawing" r:id="rId5" imgW="6068124" imgH="1851252" progId="ChemDraw.Document.6.0">
                  <p:embed/>
                </p:oleObj>
              </mc:Choice>
              <mc:Fallback>
                <p:oleObj name="CS ChemDraw Drawing" r:id="rId5" imgW="6068124" imgH="18512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1048861"/>
                        <a:ext cx="7585155" cy="2314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7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4.4.5 Other Reactions: Conia-Ene Reaction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Corkey</a:t>
            </a:r>
            <a:r>
              <a:rPr lang="en-US" sz="1200" dirty="0" smtClean="0"/>
              <a:t>, B. K.; </a:t>
            </a:r>
            <a:r>
              <a:rPr lang="en-US" sz="1200" dirty="0" err="1" smtClean="0"/>
              <a:t>Toste</a:t>
            </a:r>
            <a:r>
              <a:rPr lang="en-US" sz="1200" dirty="0" smtClean="0"/>
              <a:t>, F. D. </a:t>
            </a:r>
            <a:r>
              <a:rPr lang="en-US" sz="1200" i="1" dirty="0" smtClean="0"/>
              <a:t>J. Am. Chem. Soc</a:t>
            </a:r>
            <a:r>
              <a:rPr lang="en-US" sz="1200" dirty="0" smtClean="0"/>
              <a:t>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127, </a:t>
            </a:r>
            <a:r>
              <a:rPr lang="en-US" sz="1200" dirty="0" smtClean="0"/>
              <a:t>17168-17169.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714356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Toste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Conia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286124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Proposed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92612" name="Object 4"/>
          <p:cNvGraphicFramePr>
            <a:graphicFrameLocks noChangeAspect="1"/>
          </p:cNvGraphicFramePr>
          <p:nvPr/>
        </p:nvGraphicFramePr>
        <p:xfrm>
          <a:off x="452466" y="3970354"/>
          <a:ext cx="8262938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180" name="CS ChemDraw Drawing" r:id="rId4" imgW="6607595" imgH="1395867" progId="ChemDraw.Document.6.0">
                  <p:embed/>
                </p:oleObj>
              </mc:Choice>
              <mc:Fallback>
                <p:oleObj name="CS ChemDraw Drawing" r:id="rId4" imgW="6607595" imgH="1395867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66" y="3970354"/>
                        <a:ext cx="8262938" cy="174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3" name="Object 5"/>
          <p:cNvGraphicFramePr>
            <a:graphicFrameLocks noChangeAspect="1"/>
          </p:cNvGraphicFramePr>
          <p:nvPr/>
        </p:nvGraphicFramePr>
        <p:xfrm>
          <a:off x="1571604" y="1025523"/>
          <a:ext cx="5884863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181" name="CS ChemDraw Drawing" r:id="rId6" imgW="4708808" imgH="1750724" progId="ChemDraw.Document.6.0">
                  <p:embed/>
                </p:oleObj>
              </mc:Choice>
              <mc:Fallback>
                <p:oleObj name="CS ChemDraw Drawing" r:id="rId6" imgW="4708808" imgH="1750724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025523"/>
                        <a:ext cx="5884863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6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071810"/>
            <a:ext cx="5572164" cy="345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4.4.5 Other Reactions: Desymmetrization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39235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Mino,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125,</a:t>
            </a:r>
            <a:r>
              <a:rPr lang="en-US" sz="1200" b="1" i="1" dirty="0" smtClean="0"/>
              <a:t> </a:t>
            </a:r>
            <a:r>
              <a:rPr lang="en-US" sz="1200" dirty="0" smtClean="0"/>
              <a:t>2410-2411.</a:t>
            </a:r>
          </a:p>
          <a:p>
            <a:r>
              <a:rPr lang="en-US" sz="12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763769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Trost: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Desymmetrization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Diols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429000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Proposed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93636" name="Object 4"/>
          <p:cNvGraphicFramePr>
            <a:graphicFrameLocks noChangeAspect="1"/>
          </p:cNvGraphicFramePr>
          <p:nvPr/>
        </p:nvGraphicFramePr>
        <p:xfrm>
          <a:off x="1281134" y="1000108"/>
          <a:ext cx="6291262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920" name="CS ChemDraw Drawing" r:id="rId5" imgW="5028848" imgH="1714148" progId="ChemDraw.Document.6.0">
                  <p:embed/>
                </p:oleObj>
              </mc:Choice>
              <mc:Fallback>
                <p:oleObj name="CS ChemDraw Drawing" r:id="rId5" imgW="5028848" imgH="171414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34" y="1000108"/>
                        <a:ext cx="6291262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4.4.5 Other Reactions: Bis-Ni catalysis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623731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smtClean="0">
                <a:latin typeface="Segoe UI" panose="020B0502040204020203" pitchFamily="34" charset="0"/>
              </a:rPr>
              <a:t>Braconi, E.; Cramer, N. </a:t>
            </a:r>
            <a:r>
              <a:rPr lang="en-US" sz="1200" i="1" dirty="0" err="1" smtClean="0">
                <a:latin typeface="Segoe UI" panose="020B0502040204020203" pitchFamily="34" charset="0"/>
              </a:rPr>
              <a:t>Angew</a:t>
            </a:r>
            <a:r>
              <a:rPr lang="en-US" sz="1200" i="1" dirty="0" smtClean="0">
                <a:latin typeface="Segoe UI" panose="020B0502040204020203" pitchFamily="34" charset="0"/>
              </a:rPr>
              <a:t>. Chem., Int. Ed. </a:t>
            </a:r>
            <a:r>
              <a:rPr lang="en-US" sz="1200" b="1" dirty="0" smtClean="0">
                <a:latin typeface="Segoe UI" panose="020B0502040204020203" pitchFamily="34" charset="0"/>
              </a:rPr>
              <a:t>2020,</a:t>
            </a:r>
            <a:r>
              <a:rPr lang="en-US" sz="1200" dirty="0" smtClean="0">
                <a:latin typeface="Segoe UI" panose="020B0502040204020203" pitchFamily="34" charset="0"/>
              </a:rPr>
              <a:t> </a:t>
            </a:r>
            <a:r>
              <a:rPr lang="en-US" sz="1200" i="1" dirty="0" smtClean="0">
                <a:latin typeface="Segoe UI" panose="020B0502040204020203" pitchFamily="34" charset="0"/>
              </a:rPr>
              <a:t>59</a:t>
            </a:r>
            <a:r>
              <a:rPr lang="en-US" sz="1200" dirty="0" smtClean="0">
                <a:latin typeface="Segoe UI" panose="020B0502040204020203" pitchFamily="34" charset="0"/>
              </a:rPr>
              <a:t>, 16425-16429. (2) </a:t>
            </a:r>
            <a:r>
              <a:rPr lang="de-DE" sz="1200" dirty="0">
                <a:latin typeface="Segoe UI" panose="020B0502040204020203" pitchFamily="34" charset="0"/>
              </a:rPr>
              <a:t>Behlen, M. J.; Uyeda, C. </a:t>
            </a:r>
            <a:r>
              <a:rPr lang="de-DE" sz="1200" i="1" dirty="0">
                <a:latin typeface="Segoe UI" panose="020B0502040204020203" pitchFamily="34" charset="0"/>
              </a:rPr>
              <a:t>J. Am. Chem. Soc. </a:t>
            </a:r>
            <a:r>
              <a:rPr lang="de-DE" sz="1200" b="1" dirty="0">
                <a:latin typeface="Segoe UI" panose="020B0502040204020203" pitchFamily="34" charset="0"/>
              </a:rPr>
              <a:t>2020,</a:t>
            </a:r>
            <a:r>
              <a:rPr lang="de-DE" sz="1200" dirty="0">
                <a:latin typeface="Segoe UI" panose="020B0502040204020203" pitchFamily="34" charset="0"/>
              </a:rPr>
              <a:t> </a:t>
            </a:r>
            <a:r>
              <a:rPr lang="de-DE" sz="1200" i="1" dirty="0">
                <a:latin typeface="Segoe UI" panose="020B0502040204020203" pitchFamily="34" charset="0"/>
              </a:rPr>
              <a:t>142</a:t>
            </a:r>
            <a:r>
              <a:rPr lang="de-DE" sz="1200" dirty="0">
                <a:latin typeface="Segoe UI" panose="020B0502040204020203" pitchFamily="34" charset="0"/>
              </a:rPr>
              <a:t>, 17294-17300.</a:t>
            </a:r>
          </a:p>
          <a:p>
            <a:endParaRPr lang="en-US" sz="1200" dirty="0" smtClean="0">
              <a:latin typeface="Segoe UI" panose="020B0502040204020203" pitchFamily="34" charset="0"/>
            </a:endParaRPr>
          </a:p>
          <a:p>
            <a:r>
              <a:rPr lang="en-US" sz="12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888975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Cyclopropanation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3625279"/>
            <a:ext cx="4573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Uyeda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[4+1] cycloaddition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92342"/>
              </p:ext>
            </p:extLst>
          </p:nvPr>
        </p:nvGraphicFramePr>
        <p:xfrm>
          <a:off x="778144" y="1185644"/>
          <a:ext cx="7322248" cy="2171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168" name="CS ChemDraw Drawing" r:id="rId4" imgW="5857798" imgH="1737078" progId="ChemDraw.Document.6.0">
                  <p:embed/>
                </p:oleObj>
              </mc:Choice>
              <mc:Fallback>
                <p:oleObj name="CS ChemDraw Drawing" r:id="rId4" imgW="5857798" imgH="17370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8144" y="1185644"/>
                        <a:ext cx="7322248" cy="2171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58810"/>
              </p:ext>
            </p:extLst>
          </p:nvPr>
        </p:nvGraphicFramePr>
        <p:xfrm>
          <a:off x="1106532" y="4149080"/>
          <a:ext cx="6777836" cy="1657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169" name="CS ChemDraw Drawing" r:id="rId6" imgW="5422269" imgH="1325739" progId="ChemDraw.Document.6.0">
                  <p:embed/>
                </p:oleObj>
              </mc:Choice>
              <mc:Fallback>
                <p:oleObj name="CS ChemDraw Drawing" r:id="rId6" imgW="5422269" imgH="13257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6532" y="4149080"/>
                        <a:ext cx="6777836" cy="1657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0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4.4.5 Other Reactions: Bis-Ni catalysis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35696" y="6464369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Segoe UI" panose="020B0502040204020203" pitchFamily="34" charset="0"/>
              </a:rPr>
              <a:t>Behlen</a:t>
            </a:r>
            <a:r>
              <a:rPr lang="de-DE" sz="1200" dirty="0">
                <a:latin typeface="Segoe UI" panose="020B0502040204020203" pitchFamily="34" charset="0"/>
              </a:rPr>
              <a:t>, M. J.; Uyeda, C. </a:t>
            </a:r>
            <a:r>
              <a:rPr lang="de-DE" sz="1200" i="1" dirty="0">
                <a:latin typeface="Segoe UI" panose="020B0502040204020203" pitchFamily="34" charset="0"/>
              </a:rPr>
              <a:t>J. Am. Chem. Soc. </a:t>
            </a:r>
            <a:r>
              <a:rPr lang="de-DE" sz="1200" b="1" dirty="0">
                <a:latin typeface="Segoe UI" panose="020B0502040204020203" pitchFamily="34" charset="0"/>
              </a:rPr>
              <a:t>2020,</a:t>
            </a:r>
            <a:r>
              <a:rPr lang="de-DE" sz="1200" dirty="0">
                <a:latin typeface="Segoe UI" panose="020B0502040204020203" pitchFamily="34" charset="0"/>
              </a:rPr>
              <a:t> </a:t>
            </a:r>
            <a:r>
              <a:rPr lang="de-DE" sz="1200" i="1" dirty="0">
                <a:latin typeface="Segoe UI" panose="020B0502040204020203" pitchFamily="34" charset="0"/>
              </a:rPr>
              <a:t>142</a:t>
            </a:r>
            <a:r>
              <a:rPr lang="de-DE" sz="1200" dirty="0">
                <a:latin typeface="Segoe UI" panose="020B0502040204020203" pitchFamily="34" charset="0"/>
              </a:rPr>
              <a:t>, 17294-17300</a:t>
            </a:r>
            <a:r>
              <a:rPr lang="de-DE" sz="1200" dirty="0" smtClean="0">
                <a:latin typeface="Segoe UI" panose="020B0502040204020203" pitchFamily="34" charset="0"/>
              </a:rPr>
              <a:t>.</a:t>
            </a:r>
            <a:endParaRPr lang="de-DE" sz="1200" dirty="0">
              <a:latin typeface="Segoe UI" panose="020B0502040204020203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1" y="1556792"/>
            <a:ext cx="9100675" cy="371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Noyori 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62865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(1)</a:t>
            </a:r>
            <a:r>
              <a:rPr lang="fr-CH" sz="1200" dirty="0" smtClean="0"/>
              <a:t> </a:t>
            </a:r>
            <a:r>
              <a:rPr lang="pl-PL" sz="1200" dirty="0" smtClean="0"/>
              <a:t>Yamakawa, M.; Ito, H.; Noyori, R. </a:t>
            </a:r>
            <a:r>
              <a:rPr lang="pl-PL" sz="1200" i="1" dirty="0" smtClean="0"/>
              <a:t>J. Am. Chem. Soc. </a:t>
            </a:r>
            <a:r>
              <a:rPr lang="pl-PL" sz="1200" b="1" dirty="0" smtClean="0"/>
              <a:t>2000,</a:t>
            </a:r>
            <a:r>
              <a:rPr lang="pl-PL" sz="1200" b="1" i="1" dirty="0" smtClean="0"/>
              <a:t> </a:t>
            </a:r>
            <a:r>
              <a:rPr lang="pl-PL" sz="1200" i="1" dirty="0" smtClean="0"/>
              <a:t>122,</a:t>
            </a:r>
            <a:r>
              <a:rPr lang="pl-PL" sz="1200" b="1" i="1" dirty="0" smtClean="0"/>
              <a:t> </a:t>
            </a:r>
            <a:r>
              <a:rPr lang="pl-PL" sz="1200" dirty="0" smtClean="0"/>
              <a:t>1466-1478.</a:t>
            </a:r>
            <a:r>
              <a:rPr lang="fr-CH" sz="1200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Noyori</a:t>
            </a:r>
            <a:r>
              <a:rPr lang="en-US" sz="1200" dirty="0" smtClean="0"/>
              <a:t>, R.; </a:t>
            </a:r>
            <a:r>
              <a:rPr lang="en-US" sz="1200" dirty="0" err="1" smtClean="0"/>
              <a:t>Ohkuma</a:t>
            </a:r>
            <a:r>
              <a:rPr lang="en-US" sz="1200" dirty="0" smtClean="0"/>
              <a:t>, T.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2001,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40, </a:t>
            </a:r>
            <a:r>
              <a:rPr lang="en-US" sz="1200" dirty="0" smtClean="0"/>
              <a:t>40-73.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835207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Noyori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Transfer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Ketones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Ru-Diamine Complex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64331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Noyori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Ketones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BINAP-Diamine Ru Complex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4833" name="Object 1"/>
          <p:cNvGraphicFramePr>
            <a:graphicFrameLocks noChangeAspect="1"/>
          </p:cNvGraphicFramePr>
          <p:nvPr/>
        </p:nvGraphicFramePr>
        <p:xfrm>
          <a:off x="1566883" y="1571612"/>
          <a:ext cx="593407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401" name="CS ChemDraw Drawing" r:id="rId4" imgW="4746791" imgH="1246046" progId="ChemDraw.Document.6.0">
                  <p:embed/>
                </p:oleObj>
              </mc:Choice>
              <mc:Fallback>
                <p:oleObj name="CS ChemDraw Drawing" r:id="rId4" imgW="4746791" imgH="1246046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83" y="1571612"/>
                        <a:ext cx="5934075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834" name="Object 2"/>
          <p:cNvGraphicFramePr>
            <a:graphicFrameLocks noChangeAspect="1"/>
          </p:cNvGraphicFramePr>
          <p:nvPr/>
        </p:nvGraphicFramePr>
        <p:xfrm>
          <a:off x="1630377" y="4286256"/>
          <a:ext cx="4941887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402" name="CS ChemDraw Drawing" r:id="rId6" imgW="3949856" imgH="1285787" progId="ChemDraw.Document.6.0">
                  <p:embed/>
                </p:oleObj>
              </mc:Choice>
              <mc:Fallback>
                <p:oleObj name="CS ChemDraw Drawing" r:id="rId6" imgW="3949856" imgH="128578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77" y="4286256"/>
                        <a:ext cx="4941887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85869"/>
            <a:ext cx="7239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Noyori 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643814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(1)</a:t>
            </a:r>
            <a:r>
              <a:rPr lang="fr-CH" sz="1200" dirty="0" smtClean="0"/>
              <a:t> </a:t>
            </a:r>
            <a:r>
              <a:rPr lang="pl-PL" sz="1200" dirty="0" smtClean="0"/>
              <a:t>Yamakawa, M.; Ito, H.; Noyori, R. </a:t>
            </a:r>
            <a:r>
              <a:rPr lang="pl-PL" sz="1200" i="1" dirty="0" smtClean="0"/>
              <a:t>J. Am. Chem. Soc. </a:t>
            </a:r>
            <a:r>
              <a:rPr lang="pl-PL" sz="1200" b="1" dirty="0" smtClean="0"/>
              <a:t>2000,</a:t>
            </a:r>
            <a:r>
              <a:rPr lang="pl-PL" sz="1200" b="1" i="1" dirty="0" smtClean="0"/>
              <a:t> </a:t>
            </a:r>
            <a:r>
              <a:rPr lang="pl-PL" sz="1200" i="1" dirty="0" smtClean="0"/>
              <a:t>122,</a:t>
            </a:r>
            <a:r>
              <a:rPr lang="pl-PL" sz="1200" b="1" i="1" dirty="0" smtClean="0"/>
              <a:t> </a:t>
            </a:r>
            <a:r>
              <a:rPr lang="pl-PL" sz="1200" dirty="0" smtClean="0"/>
              <a:t>1466-1478.</a:t>
            </a:r>
            <a:r>
              <a:rPr lang="fr-CH" sz="1200" dirty="0" smtClean="0"/>
              <a:t> 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58" y="835207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Classical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-Elimination-Insertion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Transfer Hydrogenation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Noyori 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643814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(1)</a:t>
            </a:r>
            <a:r>
              <a:rPr lang="fr-CH" sz="1200" dirty="0" smtClean="0"/>
              <a:t> </a:t>
            </a:r>
            <a:r>
              <a:rPr lang="pl-PL" sz="1200" dirty="0" smtClean="0"/>
              <a:t>Yamakawa, M.; Ito, H.; Noyori, R. </a:t>
            </a:r>
            <a:r>
              <a:rPr lang="pl-PL" sz="1200" i="1" dirty="0" smtClean="0"/>
              <a:t>J. Am. Chem. Soc. </a:t>
            </a:r>
            <a:r>
              <a:rPr lang="pl-PL" sz="1200" b="1" dirty="0" smtClean="0"/>
              <a:t>2000,</a:t>
            </a:r>
            <a:r>
              <a:rPr lang="pl-PL" sz="1200" b="1" i="1" dirty="0" smtClean="0"/>
              <a:t> </a:t>
            </a:r>
            <a:r>
              <a:rPr lang="pl-PL" sz="1200" i="1" dirty="0" smtClean="0"/>
              <a:t>122,</a:t>
            </a:r>
            <a:r>
              <a:rPr lang="pl-PL" sz="1200" b="1" i="1" dirty="0" smtClean="0"/>
              <a:t> </a:t>
            </a:r>
            <a:r>
              <a:rPr lang="pl-PL" sz="1200" dirty="0" smtClean="0"/>
              <a:t>1466-1478.</a:t>
            </a:r>
            <a:r>
              <a:rPr lang="fr-CH" sz="1200" dirty="0" smtClean="0"/>
              <a:t> 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58" y="78579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Pericyclic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Proposed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by Noyori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1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95395"/>
            <a:ext cx="71913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4.3. Metal-Ligand Dual Activation: Noyori 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643814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(1)</a:t>
            </a:r>
            <a:r>
              <a:rPr lang="fr-CH" sz="1200" dirty="0" smtClean="0"/>
              <a:t> </a:t>
            </a:r>
            <a:r>
              <a:rPr lang="pl-PL" sz="1200" dirty="0" smtClean="0"/>
              <a:t>Yamakawa, M.; Ito, H.; Noyori, R. </a:t>
            </a:r>
            <a:r>
              <a:rPr lang="pl-PL" sz="1200" i="1" dirty="0" smtClean="0"/>
              <a:t>J. Am. Chem. Soc. </a:t>
            </a:r>
            <a:r>
              <a:rPr lang="pl-PL" sz="1200" b="1" dirty="0" smtClean="0"/>
              <a:t>2000,</a:t>
            </a:r>
            <a:r>
              <a:rPr lang="pl-PL" sz="1200" b="1" i="1" dirty="0" smtClean="0"/>
              <a:t> </a:t>
            </a:r>
            <a:r>
              <a:rPr lang="pl-PL" sz="1200" i="1" dirty="0" smtClean="0"/>
              <a:t>122,</a:t>
            </a:r>
            <a:r>
              <a:rPr lang="pl-PL" sz="1200" b="1" i="1" dirty="0" smtClean="0"/>
              <a:t> </a:t>
            </a:r>
            <a:r>
              <a:rPr lang="pl-PL" sz="1200" dirty="0" smtClean="0"/>
              <a:t>1466-1478.</a:t>
            </a:r>
            <a:r>
              <a:rPr lang="fr-CH" sz="1200" dirty="0" smtClean="0"/>
              <a:t> 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58" y="785794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Calculation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Possible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Noyori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Hydrogenation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2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63" y="1366856"/>
            <a:ext cx="77247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35012</TotalTime>
  <Words>4131</Words>
  <Application>Microsoft Office PowerPoint</Application>
  <PresentationFormat>On-screen Show (4:3)</PresentationFormat>
  <Paragraphs>336</Paragraphs>
  <Slides>59</Slides>
  <Notes>57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Segoe UI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</dc:creator>
  <cp:lastModifiedBy>Jérôme Waser</cp:lastModifiedBy>
  <cp:revision>1968</cp:revision>
  <dcterms:created xsi:type="dcterms:W3CDTF">2008-02-14T10:18:00Z</dcterms:created>
  <dcterms:modified xsi:type="dcterms:W3CDTF">2025-03-11T13:13:54Z</dcterms:modified>
</cp:coreProperties>
</file>