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41" r:id="rId2"/>
    <p:sldId id="342" r:id="rId3"/>
    <p:sldId id="340" r:id="rId4"/>
    <p:sldId id="343" r:id="rId5"/>
    <p:sldId id="344" r:id="rId6"/>
    <p:sldId id="346" r:id="rId7"/>
    <p:sldId id="577" r:id="rId8"/>
    <p:sldId id="693" r:id="rId9"/>
    <p:sldId id="694" r:id="rId10"/>
    <p:sldId id="738" r:id="rId11"/>
    <p:sldId id="695" r:id="rId12"/>
    <p:sldId id="696" r:id="rId13"/>
    <p:sldId id="348" r:id="rId14"/>
    <p:sldId id="351" r:id="rId15"/>
    <p:sldId id="355" r:id="rId16"/>
    <p:sldId id="356" r:id="rId17"/>
    <p:sldId id="359" r:id="rId18"/>
    <p:sldId id="360" r:id="rId19"/>
    <p:sldId id="631" r:id="rId20"/>
    <p:sldId id="365" r:id="rId21"/>
    <p:sldId id="366" r:id="rId22"/>
    <p:sldId id="367" r:id="rId23"/>
    <p:sldId id="602" r:id="rId24"/>
    <p:sldId id="649" r:id="rId25"/>
    <p:sldId id="614" r:id="rId26"/>
    <p:sldId id="664" r:id="rId27"/>
    <p:sldId id="685" r:id="rId28"/>
    <p:sldId id="723" r:id="rId29"/>
    <p:sldId id="697" r:id="rId30"/>
    <p:sldId id="698" r:id="rId31"/>
    <p:sldId id="368" r:id="rId32"/>
    <p:sldId id="369" r:id="rId33"/>
    <p:sldId id="370" r:id="rId34"/>
    <p:sldId id="371" r:id="rId35"/>
    <p:sldId id="372" r:id="rId36"/>
    <p:sldId id="620" r:id="rId37"/>
    <p:sldId id="373" r:id="rId38"/>
    <p:sldId id="375" r:id="rId39"/>
    <p:sldId id="376" r:id="rId40"/>
    <p:sldId id="377" r:id="rId41"/>
    <p:sldId id="578" r:id="rId42"/>
    <p:sldId id="385" r:id="rId43"/>
    <p:sldId id="394" r:id="rId44"/>
    <p:sldId id="391" r:id="rId45"/>
    <p:sldId id="392" r:id="rId46"/>
    <p:sldId id="393" r:id="rId47"/>
    <p:sldId id="603" r:id="rId48"/>
    <p:sldId id="621" r:id="rId49"/>
    <p:sldId id="740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8065" autoAdjust="0"/>
  </p:normalViewPr>
  <p:slideViewPr>
    <p:cSldViewPr>
      <p:cViewPr varScale="1">
        <p:scale>
          <a:sx n="118" d="100"/>
          <a:sy n="118" d="100"/>
        </p:scale>
        <p:origin x="2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791B3-C914-4822-AE19-D8B5124865E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052840-3A62-496E-856A-FEDE92C73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6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0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1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4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5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2B8B-5E9F-4AAC-90DC-95564FE0E56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4E-861D-4D94-A927-15AD950B64E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474-5E64-4AC6-87AC-25FF3841734F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B84-22DF-429B-B762-8C7B47D59550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BED9-9741-49D1-A292-6801CD7C117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D4-6DA6-49AC-AC16-A34F0C449823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4FA0-EA1A-44F6-9E49-A7D558AB8AB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5B9-825D-47BE-8B33-E28B15B00E85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054A-B593-42FD-9A18-53AAC383BF8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C6E-6AE6-4F8A-8086-779663987E1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78B4-15DA-4B6B-97EE-9905938F8A2B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6BD-3CC8-495E-9373-D760CB9AC76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png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80.e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oleObject" Target="../embeddings/oleObject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86.emf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109780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4.Dual Activation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835824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nsted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acid / base dual activation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acid dual activation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4.3 Metal-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ligand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dual activation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4.4 Dual activation on two metal centers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4.5 Dual activation on a single metal center: activated systems</a:t>
            </a: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4.6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Dual activation on a single metal center: non-activated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745871"/>
            <a:ext cx="3600400" cy="347087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Prins Reaction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8210" y="638132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/>
              <a:t>Kutateladze</a:t>
            </a:r>
            <a:r>
              <a:rPr lang="en-US" sz="1200" dirty="0"/>
              <a:t>, D. A.; Jacobsen, E. N., </a:t>
            </a:r>
            <a:r>
              <a:rPr lang="en-US" sz="1200" i="1" dirty="0" smtClean="0"/>
              <a:t>J</a:t>
            </a:r>
            <a:r>
              <a:rPr lang="en-US" sz="1200" i="1" dirty="0"/>
              <a:t>. Am. Chem. Soc</a:t>
            </a:r>
            <a:r>
              <a:rPr lang="en-US" sz="1200" b="1" i="1" dirty="0"/>
              <a:t>. </a:t>
            </a:r>
            <a:r>
              <a:rPr lang="en-US" sz="1200" b="1" dirty="0"/>
              <a:t>2021</a:t>
            </a:r>
            <a:r>
              <a:rPr lang="en-US" sz="1200" dirty="0"/>
              <a:t>, </a:t>
            </a:r>
            <a:r>
              <a:rPr lang="en-US" sz="1200" i="1" dirty="0" smtClean="0"/>
              <a:t>143</a:t>
            </a:r>
            <a:r>
              <a:rPr lang="en-US" sz="1200" dirty="0" smtClean="0"/>
              <a:t>, 20077. (2) </a:t>
            </a:r>
            <a:r>
              <a:rPr lang="de-DE" sz="1200" dirty="0"/>
              <a:t>Kutateladze, D. A.; Wagen, C. C.; Jacobsen, E. N. </a:t>
            </a:r>
            <a:r>
              <a:rPr lang="de-DE" sz="1200" i="1" dirty="0"/>
              <a:t>J. Am. Chem. Soc. </a:t>
            </a:r>
            <a:r>
              <a:rPr lang="de-DE" sz="1200" b="1" dirty="0"/>
              <a:t>2022</a:t>
            </a:r>
            <a:r>
              <a:rPr lang="de-DE" sz="1200" dirty="0"/>
              <a:t>, </a:t>
            </a:r>
            <a:r>
              <a:rPr lang="de-DE" sz="1200" i="1" dirty="0"/>
              <a:t>144</a:t>
            </a:r>
            <a:r>
              <a:rPr lang="de-DE" sz="1200" dirty="0"/>
              <a:t>, </a:t>
            </a:r>
            <a:r>
              <a:rPr lang="de-DE" sz="1200" dirty="0" smtClean="0"/>
              <a:t>15812.</a:t>
            </a:r>
          </a:p>
          <a:p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550" y="935482"/>
            <a:ext cx="3018409" cy="2277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369" y="3851709"/>
            <a:ext cx="4631931" cy="204655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36975"/>
              </p:ext>
            </p:extLst>
          </p:nvPr>
        </p:nvGraphicFramePr>
        <p:xfrm>
          <a:off x="107504" y="851006"/>
          <a:ext cx="5947046" cy="243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377" name="CS ChemDraw Drawing" r:id="rId7" imgW="4757637" imgH="1947182" progId="ChemDraw.Document.6.0">
                  <p:embed/>
                </p:oleObj>
              </mc:Choice>
              <mc:Fallback>
                <p:oleObj name="CS ChemDraw Drawing" r:id="rId7" imgW="4757637" imgH="19471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504" y="851006"/>
                        <a:ext cx="5947046" cy="243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8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4450"/>
            <a:ext cx="860676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Phosphorane Base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4314" y="645333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Nunez, M. G.; Farley, A. J. M.; Dixon, D. J.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135</a:t>
            </a:r>
            <a:r>
              <a:rPr lang="en-US" sz="1200" dirty="0"/>
              <a:t>, </a:t>
            </a:r>
            <a:r>
              <a:rPr lang="en-US" sz="1200" dirty="0" smtClean="0"/>
              <a:t>16348.</a:t>
            </a:r>
            <a:endParaRPr lang="en-US" sz="1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90447" y="1405864"/>
          <a:ext cx="5927730" cy="173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647" name="CS ChemDraw Drawing" r:id="rId4" imgW="4742184" imgH="1388083" progId="ChemDraw.Document.6.0">
                  <p:embed/>
                </p:oleObj>
              </mc:Choice>
              <mc:Fallback>
                <p:oleObj name="CS ChemDraw Drawing" r:id="rId4" imgW="4742184" imgH="1388083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447" y="1405864"/>
                        <a:ext cx="5927730" cy="1735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13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1256"/>
            <a:ext cx="7768648" cy="24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763" y="3337247"/>
            <a:ext cx="767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CH" sz="14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acetonitrile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908720"/>
            <a:ext cx="767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Dixon: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Diaryl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iminophosphoranes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bases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44450"/>
            <a:ext cx="88569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Iminocyclopropene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250" y="645333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/>
              <a:t>Bandar, J. S.; Lambert, T. H.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2013</a:t>
            </a:r>
            <a:r>
              <a:rPr lang="de-DE" sz="1200" dirty="0"/>
              <a:t>, </a:t>
            </a:r>
            <a:r>
              <a:rPr lang="de-DE" sz="1200" i="1" dirty="0"/>
              <a:t>135</a:t>
            </a:r>
            <a:r>
              <a:rPr lang="de-DE" sz="1200" dirty="0"/>
              <a:t>, </a:t>
            </a:r>
            <a:r>
              <a:rPr lang="de-DE" sz="1200" dirty="0" smtClean="0"/>
              <a:t>11799.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95536" y="1700808"/>
          <a:ext cx="2546340" cy="401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671" name="CS ChemDraw Drawing" r:id="rId4" imgW="2037072" imgH="3213911" progId="ChemDraw.Document.6.0">
                  <p:embed/>
                </p:oleObj>
              </mc:Choice>
              <mc:Fallback>
                <p:oleObj name="CS ChemDraw Drawing" r:id="rId4" imgW="2037072" imgH="3213911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2546340" cy="4017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24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6045291" cy="48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798" y="888975"/>
            <a:ext cx="813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Lambert: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cyclopropylium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cation at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origin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basicity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iminocyclopropenes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781070"/>
            <a:ext cx="46672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Enolates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906645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Hatakeyama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Aza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Morita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Baylis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Hillman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16" y="6485303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Kawahara, S.; Nakano, A.; </a:t>
            </a:r>
            <a:r>
              <a:rPr lang="en-US" sz="1200" dirty="0" err="1" smtClean="0"/>
              <a:t>Esumi</a:t>
            </a:r>
            <a:r>
              <a:rPr lang="en-US" sz="1200" dirty="0" smtClean="0"/>
              <a:t>, T.; </a:t>
            </a:r>
            <a:r>
              <a:rPr lang="en-US" sz="1200" dirty="0" err="1" smtClean="0"/>
              <a:t>Iwabuchi</a:t>
            </a:r>
            <a:r>
              <a:rPr lang="en-US" sz="1200" dirty="0" smtClean="0"/>
              <a:t>, Y.; </a:t>
            </a:r>
            <a:r>
              <a:rPr lang="en-US" sz="1200" dirty="0" err="1" smtClean="0"/>
              <a:t>Hatakeyama</a:t>
            </a:r>
            <a:r>
              <a:rPr lang="en-US" sz="1200" dirty="0" smtClean="0"/>
              <a:t>, S. </a:t>
            </a:r>
            <a:r>
              <a:rPr lang="en-US" sz="1200" i="1" dirty="0" smtClean="0"/>
              <a:t>Org.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5,</a:t>
            </a:r>
            <a:r>
              <a:rPr lang="en-US" sz="1200" b="1" i="1" dirty="0" smtClean="0"/>
              <a:t> </a:t>
            </a:r>
            <a:r>
              <a:rPr lang="en-US" sz="1200" dirty="0" smtClean="0"/>
              <a:t>3103-3105.</a:t>
            </a:r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571472" y="1500174"/>
          <a:ext cx="325755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2" name="CS ChemDraw Drawing" r:id="rId5" imgW="2607095" imgH="3498635" progId="ChemDraw.Document.6.0">
                  <p:embed/>
                </p:oleObj>
              </mc:Choice>
              <mc:Fallback>
                <p:oleObj name="CS ChemDraw Drawing" r:id="rId5" imgW="2607095" imgH="3498635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500174"/>
                        <a:ext cx="3257550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Alcohols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Miller: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Acylation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Peptide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16" y="648530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((1) Fierman, M. B.; O'Leary, D. J.; Steinmetz, W. E.; Miller, S. J.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126, </a:t>
            </a:r>
            <a:r>
              <a:rPr lang="de-DE" sz="1200" dirty="0" smtClean="0"/>
              <a:t>6967-6971.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720" y="3500438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Alanine Test: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500034" y="1142984"/>
          <a:ext cx="7839075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1" name="CS ChemDraw Drawing" r:id="rId4" imgW="6267860" imgH="1968774" progId="ChemDraw.Document.6.0">
                  <p:embed/>
                </p:oleObj>
              </mc:Choice>
              <mc:Fallback>
                <p:oleObj name="CS ChemDraw Drawing" r:id="rId4" imgW="6267860" imgH="1968774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7839075" cy="246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2" name="Object 8"/>
          <p:cNvGraphicFramePr>
            <a:graphicFrameLocks noChangeAspect="1"/>
          </p:cNvGraphicFramePr>
          <p:nvPr/>
        </p:nvGraphicFramePr>
        <p:xfrm>
          <a:off x="1714480" y="3357562"/>
          <a:ext cx="6434138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82" name="CS ChemDraw Drawing" r:id="rId6" imgW="5150534" imgH="2329962" progId="ChemDraw.Document.6.0">
                  <p:embed/>
                </p:oleObj>
              </mc:Choice>
              <mc:Fallback>
                <p:oleObj name="CS ChemDraw Drawing" r:id="rId6" imgW="5150534" imgH="2329962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357562"/>
                        <a:ext cx="6434138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4.1.2 Conjugate Addition: Carbon Nucleophiles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857232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Takemoto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Michael Addition to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Nitroolefins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Okino</a:t>
            </a:r>
            <a:r>
              <a:rPr lang="en-US" sz="1200" dirty="0" smtClean="0"/>
              <a:t>, T.; </a:t>
            </a:r>
            <a:r>
              <a:rPr lang="en-US" sz="1200" dirty="0" err="1" smtClean="0"/>
              <a:t>Hoashi</a:t>
            </a:r>
            <a:r>
              <a:rPr lang="en-US" sz="1200" dirty="0" smtClean="0"/>
              <a:t>, Y.; </a:t>
            </a:r>
            <a:r>
              <a:rPr lang="en-US" sz="1200" dirty="0" err="1" smtClean="0"/>
              <a:t>Takemoto</a:t>
            </a:r>
            <a:r>
              <a:rPr lang="en-US" sz="1200" dirty="0" smtClean="0"/>
              <a:t>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12672-12673.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Okino</a:t>
            </a:r>
            <a:r>
              <a:rPr lang="en-US" sz="1200" dirty="0" smtClean="0"/>
              <a:t>, T.; </a:t>
            </a:r>
            <a:r>
              <a:rPr lang="en-US" sz="1200" dirty="0" err="1" smtClean="0"/>
              <a:t>Hoashi</a:t>
            </a:r>
            <a:r>
              <a:rPr lang="en-US" sz="1200" dirty="0" smtClean="0"/>
              <a:t>, Y.; Furukawa, T.; </a:t>
            </a:r>
            <a:r>
              <a:rPr lang="en-US" sz="1200" dirty="0" err="1" smtClean="0"/>
              <a:t>Xu</a:t>
            </a:r>
            <a:r>
              <a:rPr lang="en-US" sz="1200" dirty="0" smtClean="0"/>
              <a:t>, X. N.; </a:t>
            </a:r>
            <a:r>
              <a:rPr lang="en-US" sz="1200" dirty="0" err="1" smtClean="0"/>
              <a:t>Takemoto</a:t>
            </a:r>
            <a:r>
              <a:rPr lang="en-US" sz="1200" dirty="0" smtClean="0"/>
              <a:t>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119-125.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571472" y="1214422"/>
          <a:ext cx="793908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8" name="CS ChemDraw Drawing" r:id="rId4" imgW="6354728" imgH="1273830" progId="ChemDraw.Document.6.0">
                  <p:embed/>
                </p:oleObj>
              </mc:Choice>
              <mc:Fallback>
                <p:oleObj name="CS ChemDraw Drawing" r:id="rId4" imgW="6354728" imgH="127383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214422"/>
                        <a:ext cx="793908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000372"/>
            <a:ext cx="52197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6"/>
            <a:ext cx="50101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4.1.2 Conjugate Addition: Carbon Nucleophiles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857232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Okino</a:t>
            </a:r>
            <a:r>
              <a:rPr lang="en-US" sz="1200" dirty="0" smtClean="0"/>
              <a:t>, T.; </a:t>
            </a:r>
            <a:r>
              <a:rPr lang="en-US" sz="1200" dirty="0" err="1" smtClean="0"/>
              <a:t>Hoashi</a:t>
            </a:r>
            <a:r>
              <a:rPr lang="en-US" sz="1200" dirty="0" smtClean="0"/>
              <a:t>, Y.; </a:t>
            </a:r>
            <a:r>
              <a:rPr lang="en-US" sz="1200" dirty="0" err="1" smtClean="0"/>
              <a:t>Takemoto</a:t>
            </a:r>
            <a:r>
              <a:rPr lang="en-US" sz="1200" dirty="0" smtClean="0"/>
              <a:t>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12672-12673.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Okino</a:t>
            </a:r>
            <a:r>
              <a:rPr lang="en-US" sz="1200" dirty="0" smtClean="0"/>
              <a:t>, T.; </a:t>
            </a:r>
            <a:r>
              <a:rPr lang="en-US" sz="1200" dirty="0" err="1" smtClean="0"/>
              <a:t>Hoashi</a:t>
            </a:r>
            <a:r>
              <a:rPr lang="en-US" sz="1200" dirty="0" smtClean="0"/>
              <a:t>, Y.; Furukawa, T.; </a:t>
            </a:r>
            <a:r>
              <a:rPr lang="en-US" sz="1200" dirty="0" err="1" smtClean="0"/>
              <a:t>Xu</a:t>
            </a:r>
            <a:r>
              <a:rPr lang="en-US" sz="1200" dirty="0" smtClean="0"/>
              <a:t>, X. N.; </a:t>
            </a:r>
            <a:r>
              <a:rPr lang="en-US" sz="1200" dirty="0" err="1" smtClean="0"/>
              <a:t>Takemoto</a:t>
            </a:r>
            <a:r>
              <a:rPr lang="en-US" sz="1200" dirty="0" smtClean="0"/>
              <a:t>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119-125.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476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87" y="3000372"/>
            <a:ext cx="6696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4.1.2 Conjugate Addition: Carbon Nucleophiles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835207"/>
            <a:ext cx="578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Deng: Use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Bifunctional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Cinchona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Li, H. M.; Wang, Y.; Tang, L.; Deng,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2004,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9906-9907. </a:t>
            </a:r>
            <a:r>
              <a:rPr lang="en-US" sz="1200" dirty="0" smtClean="0"/>
              <a:t>(2) Li, H. M.; Wang, Y.; Tang, L.; Wu, F. H.; Liu, X. F.; </a:t>
            </a:r>
            <a:r>
              <a:rPr lang="en-US" sz="1200" dirty="0" err="1" smtClean="0"/>
              <a:t>Guo</a:t>
            </a:r>
            <a:r>
              <a:rPr lang="en-US" sz="1200" dirty="0" smtClean="0"/>
              <a:t>, C. Y.; </a:t>
            </a:r>
            <a:r>
              <a:rPr lang="en-US" sz="1200" dirty="0" err="1" smtClean="0"/>
              <a:t>Foxman</a:t>
            </a:r>
            <a:r>
              <a:rPr lang="en-US" sz="1200" dirty="0" smtClean="0"/>
              <a:t>, B. M.; Deng, L.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105-108.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500034" y="1214422"/>
          <a:ext cx="7993062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86" name="CS ChemDraw Drawing" r:id="rId5" imgW="6389898" imgH="1700432" progId="ChemDraw.Document.6.0">
                  <p:embed/>
                </p:oleObj>
              </mc:Choice>
              <mc:Fallback>
                <p:oleObj name="CS ChemDraw Drawing" r:id="rId5" imgW="6389898" imgH="170043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214422"/>
                        <a:ext cx="7993062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4.1.2 Conjugate Addition: Carbon Nucleophiles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835207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Wennemers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Decarboxylative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Addition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Urea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Cinchona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Lubkoll</a:t>
            </a:r>
            <a:r>
              <a:rPr lang="en-US" sz="1200" dirty="0" smtClean="0"/>
              <a:t>, J.; </a:t>
            </a:r>
            <a:r>
              <a:rPr lang="en-US" sz="1200" dirty="0" err="1" smtClean="0"/>
              <a:t>Wennemers</a:t>
            </a:r>
            <a:r>
              <a:rPr lang="en-US" sz="1200" dirty="0" smtClean="0"/>
              <a:t>, H.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46, </a:t>
            </a:r>
            <a:r>
              <a:rPr lang="en-US" sz="1200" dirty="0" smtClean="0"/>
              <a:t>6841-6844.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357158" y="1214422"/>
          <a:ext cx="8353425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8" name="CS ChemDraw Drawing" r:id="rId4" imgW="6679340" imgH="2014494" progId="ChemDraw.Document.6.0">
                  <p:embed/>
                </p:oleObj>
              </mc:Choice>
              <mc:Fallback>
                <p:oleObj name="CS ChemDraw Drawing" r:id="rId4" imgW="6679340" imgH="201449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214422"/>
                        <a:ext cx="8353425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3571876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Biomimetic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857628"/>
            <a:ext cx="6181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4.1.2 Conjugate Addition: Reduction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816967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Meggers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 «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metallic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organocatalyst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»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conjugate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reduction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218" y="6261119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Chen, L. A.; Xu, W. C.; Huang, B.; Ma, J. J.; Wang, L.; Xi, J. W.; Harms, K.; Gong, L.; </a:t>
            </a:r>
            <a:r>
              <a:rPr lang="en-US" sz="1200" dirty="0" err="1"/>
              <a:t>Meggers</a:t>
            </a:r>
            <a:r>
              <a:rPr lang="en-US" sz="1200" dirty="0"/>
              <a:t>, E.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135</a:t>
            </a:r>
            <a:r>
              <a:rPr lang="en-US" sz="1200" dirty="0"/>
              <a:t>, </a:t>
            </a:r>
            <a:r>
              <a:rPr lang="en-US" sz="1200" dirty="0" smtClean="0"/>
              <a:t>10598.</a:t>
            </a:r>
            <a:endParaRPr lang="en-US" sz="1200" dirty="0"/>
          </a:p>
          <a:p>
            <a:endParaRPr lang="en-US" sz="1200" dirty="0" smtClean="0"/>
          </a:p>
          <a:p>
            <a:r>
              <a:rPr lang="de-DE" sz="1200" dirty="0" smtClean="0"/>
              <a:t>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92083"/>
              </p:ext>
            </p:extLst>
          </p:nvPr>
        </p:nvGraphicFramePr>
        <p:xfrm>
          <a:off x="1566211" y="1340768"/>
          <a:ext cx="6246149" cy="126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328" name="CS ChemDraw Drawing" r:id="rId4" imgW="4996919" imgH="1013028" progId="ChemDraw.Document.6.0">
                  <p:embed/>
                </p:oleObj>
              </mc:Choice>
              <mc:Fallback>
                <p:oleObj name="CS ChemDraw Drawing" r:id="rId4" imgW="4996919" imgH="10130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6211" y="1340768"/>
                        <a:ext cx="6246149" cy="1266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690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2618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690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66" y="2725663"/>
            <a:ext cx="4702038" cy="32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11760" y="290519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73522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4.1 Brønsted acid / base dual activation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3177131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4.1.1 Addition to Carbonyl and Imines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4.1.2 Conjugate Addition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4.1.3 Other Reactions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86190"/>
            <a:ext cx="7077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Protonation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Levacher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Protonation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Cinchona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Poisson, T.; </a:t>
            </a:r>
            <a:r>
              <a:rPr lang="en-US" sz="1200" dirty="0" err="1" smtClean="0"/>
              <a:t>Dalla</a:t>
            </a:r>
            <a:r>
              <a:rPr lang="en-US" sz="1200" dirty="0" smtClean="0"/>
              <a:t>, V.; </a:t>
            </a:r>
            <a:r>
              <a:rPr lang="en-US" sz="1200" dirty="0" err="1" smtClean="0"/>
              <a:t>Marsais</a:t>
            </a:r>
            <a:r>
              <a:rPr lang="en-US" sz="1200" dirty="0" smtClean="0"/>
              <a:t>, F.; </a:t>
            </a:r>
            <a:r>
              <a:rPr lang="en-US" sz="1200" dirty="0" err="1" smtClean="0"/>
              <a:t>Dupas</a:t>
            </a:r>
            <a:r>
              <a:rPr lang="en-US" sz="1200" dirty="0" smtClean="0"/>
              <a:t>, G.; </a:t>
            </a:r>
            <a:r>
              <a:rPr lang="en-US" sz="1200" dirty="0" err="1" smtClean="0"/>
              <a:t>Oudeyer</a:t>
            </a:r>
            <a:r>
              <a:rPr lang="en-US" sz="1200" dirty="0" smtClean="0"/>
              <a:t>, S.; </a:t>
            </a:r>
            <a:r>
              <a:rPr lang="en-US" sz="1200" dirty="0" err="1" smtClean="0"/>
              <a:t>Levacher</a:t>
            </a:r>
            <a:r>
              <a:rPr lang="en-US" sz="1200" dirty="0" smtClean="0"/>
              <a:t>, V.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7090-7093.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7158" y="3643314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571472" y="1131888"/>
          <a:ext cx="8162925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40" name="CS ChemDraw Drawing" r:id="rId5" imgW="6533036" imgH="1951892" progId="ChemDraw.Document.6.0">
                  <p:embed/>
                </p:oleObj>
              </mc:Choice>
              <mc:Fallback>
                <p:oleObj name="CS ChemDraw Drawing" r:id="rId5" imgW="6533036" imgH="195189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131888"/>
                        <a:ext cx="8162925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Diels-Alder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Deng: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Cinchona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Diels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Pyrones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Wang, Y.; Li, H. M.; Wang, Y. Q.; Liu, Y.; Foxman, B. M.; Deng,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6364-6365.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4786322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General Model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428596" y="1428736"/>
          <a:ext cx="8220075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5" name="CS ChemDraw Drawing" r:id="rId4" imgW="6572778" imgH="2241335" progId="ChemDraw.Document.6.0">
                  <p:embed/>
                </p:oleObj>
              </mc:Choice>
              <mc:Fallback>
                <p:oleObj name="CS ChemDraw Drawing" r:id="rId4" imgW="6572778" imgH="224133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428736"/>
                        <a:ext cx="8220075" cy="280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857628"/>
            <a:ext cx="19621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Diels-Alder Cycloaddition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28670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Deng: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Controlling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Diastereoselectivity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Choice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Wang, Y.; Li, H. M.; Wang, Y. Q.; Liu, Y.; Foxman, B. M.; Deng,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6364-6365.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928662" y="1465280"/>
          <a:ext cx="70754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88" name="CS ChemDraw Drawing" r:id="rId4" imgW="5659784" imgH="3570380" progId="ChemDraw.Document.6.0">
                  <p:embed/>
                </p:oleObj>
              </mc:Choice>
              <mc:Fallback>
                <p:oleObj name="CS ChemDraw Drawing" r:id="rId4" imgW="5659784" imgH="35703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465280"/>
                        <a:ext cx="707548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Bromination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28670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Miller: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Atroposelective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bromination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diaryls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fr-FR" sz="1200" dirty="0" err="1" smtClean="0"/>
              <a:t>Gustafson</a:t>
            </a:r>
            <a:r>
              <a:rPr lang="fr-FR" sz="1200" dirty="0" smtClean="0"/>
              <a:t>, J. L.; Lim, D.; Miller, S. J. </a:t>
            </a:r>
            <a:r>
              <a:rPr lang="fr-FR" sz="1200" i="1" dirty="0" smtClean="0"/>
              <a:t>Science </a:t>
            </a:r>
            <a:r>
              <a:rPr lang="fr-FR" sz="1200" b="1" dirty="0" smtClean="0"/>
              <a:t>2010</a:t>
            </a:r>
            <a:r>
              <a:rPr lang="fr-FR" sz="1200" dirty="0" smtClean="0"/>
              <a:t>, </a:t>
            </a:r>
            <a:r>
              <a:rPr lang="fr-FR" sz="1200" i="1" dirty="0" smtClean="0"/>
              <a:t>328</a:t>
            </a:r>
            <a:r>
              <a:rPr lang="fr-FR" sz="1200" dirty="0" smtClean="0"/>
              <a:t>, 1251.</a:t>
            </a:r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277251" name="Object 3"/>
          <p:cNvGraphicFramePr>
            <a:graphicFrameLocks noChangeAspect="1"/>
          </p:cNvGraphicFramePr>
          <p:nvPr/>
        </p:nvGraphicFramePr>
        <p:xfrm>
          <a:off x="297185" y="1362546"/>
          <a:ext cx="3914775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536" name="CS ChemDraw Drawing" r:id="rId4" imgW="3132875" imgH="3783858" progId="ChemDraw.Document.6.0">
                  <p:embed/>
                </p:oleObj>
              </mc:Choice>
              <mc:Fallback>
                <p:oleObj name="CS ChemDraw Drawing" r:id="rId4" imgW="3132875" imgH="378385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5" y="1362546"/>
                        <a:ext cx="3914775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77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484784"/>
            <a:ext cx="451554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20" y="917153"/>
            <a:ext cx="53336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Iodolactonization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2" y="928670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Enantioselective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Iodolactonization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8132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/>
              <a:t>Veitch</a:t>
            </a:r>
            <a:r>
              <a:rPr lang="en-US" sz="1200" dirty="0"/>
              <a:t>, G. E.; Jacobsen, E. N.,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 </a:t>
            </a:r>
            <a:r>
              <a:rPr lang="en-US" sz="1200" b="1" dirty="0"/>
              <a:t>2010</a:t>
            </a:r>
            <a:r>
              <a:rPr lang="en-US" sz="1200" dirty="0"/>
              <a:t>, </a:t>
            </a:r>
            <a:r>
              <a:rPr lang="en-US" sz="1200" i="1" dirty="0"/>
              <a:t>49</a:t>
            </a:r>
            <a:r>
              <a:rPr lang="en-US" sz="1200" dirty="0"/>
              <a:t>, </a:t>
            </a:r>
            <a:r>
              <a:rPr lang="en-US" sz="1200" dirty="0" smtClean="0"/>
              <a:t>7332.</a:t>
            </a:r>
            <a:endParaRPr lang="en-US" sz="1200" dirty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19676"/>
              </p:ext>
            </p:extLst>
          </p:nvPr>
        </p:nvGraphicFramePr>
        <p:xfrm>
          <a:off x="-2622" y="1556792"/>
          <a:ext cx="4070566" cy="443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729" name="CS ChemDraw Drawing" r:id="rId5" imgW="3256453" imgH="3551947" progId="ChemDraw.Document.6.0">
                  <p:embed/>
                </p:oleObj>
              </mc:Choice>
              <mc:Fallback>
                <p:oleObj name="CS ChemDraw Drawing" r:id="rId5" imgW="3256453" imgH="35519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622" y="1556792"/>
                        <a:ext cx="4070566" cy="443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8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1751" name="Picture 7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 bwMode="auto">
          <a:xfrm>
            <a:off x="3890867" y="2708920"/>
            <a:ext cx="4927143" cy="337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Epoxides/aziridines opening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2" y="816967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Opening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aziridines/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epoxides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carboxylic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226" y="6189111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smtClean="0"/>
              <a:t>Monaco, M. R.; </a:t>
            </a:r>
            <a:r>
              <a:rPr lang="en-US" sz="1200" dirty="0" err="1" smtClean="0"/>
              <a:t>Poladura</a:t>
            </a:r>
            <a:r>
              <a:rPr lang="en-US" sz="1200" dirty="0" smtClean="0"/>
              <a:t>, B.; de Los </a:t>
            </a:r>
            <a:r>
              <a:rPr lang="en-US" sz="1200" dirty="0" err="1" smtClean="0"/>
              <a:t>Bernardos</a:t>
            </a:r>
            <a:r>
              <a:rPr lang="en-US" sz="1200" dirty="0" smtClean="0"/>
              <a:t>, M. D.; </a:t>
            </a:r>
            <a:r>
              <a:rPr lang="en-US" sz="1200" dirty="0" err="1" smtClean="0"/>
              <a:t>Leutzsch</a:t>
            </a:r>
            <a:r>
              <a:rPr lang="en-US" sz="1200" dirty="0" smtClean="0"/>
              <a:t>, M.; Goddard, R.; List, B.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</a:t>
            </a:r>
            <a:r>
              <a:rPr lang="en-US" sz="1200" dirty="0" smtClean="0"/>
              <a:t> </a:t>
            </a:r>
            <a:r>
              <a:rPr lang="en-US" sz="1200" b="1" dirty="0" smtClean="0"/>
              <a:t>2014</a:t>
            </a:r>
            <a:r>
              <a:rPr lang="en-US" sz="1200" dirty="0" smtClean="0"/>
              <a:t>, </a:t>
            </a:r>
            <a:r>
              <a:rPr lang="en-US" sz="1200" i="1" dirty="0" smtClean="0"/>
              <a:t>53</a:t>
            </a:r>
            <a:r>
              <a:rPr lang="en-US" sz="1200" dirty="0" smtClean="0"/>
              <a:t>, 7063. (2) Monaco, M. R.; Prevost, S.; List, B.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</a:t>
            </a:r>
            <a:r>
              <a:rPr lang="en-US" sz="1200" dirty="0" smtClean="0"/>
              <a:t> </a:t>
            </a:r>
            <a:r>
              <a:rPr lang="en-US" sz="1200" b="1" dirty="0" smtClean="0"/>
              <a:t>2014</a:t>
            </a:r>
            <a:r>
              <a:rPr lang="en-US" sz="1200" dirty="0" smtClean="0"/>
              <a:t>, </a:t>
            </a:r>
            <a:r>
              <a:rPr lang="en-US" sz="1200" i="1" dirty="0" smtClean="0"/>
              <a:t>53</a:t>
            </a:r>
            <a:r>
              <a:rPr lang="en-US" sz="1200" dirty="0"/>
              <a:t>, 8142. (3) Monaco, M. R.; </a:t>
            </a:r>
            <a:r>
              <a:rPr lang="en-US" sz="1200" dirty="0" err="1"/>
              <a:t>Fazzi</a:t>
            </a:r>
            <a:r>
              <a:rPr lang="en-US" sz="1200" dirty="0"/>
              <a:t>, D.; Tsuji, N.; </a:t>
            </a:r>
            <a:r>
              <a:rPr lang="en-US" sz="1200" dirty="0" err="1"/>
              <a:t>Leutzsch</a:t>
            </a:r>
            <a:r>
              <a:rPr lang="en-US" sz="1200" dirty="0"/>
              <a:t>, M.; Liao, S.; Thiel, W.; List, B</a:t>
            </a:r>
            <a:r>
              <a:rPr lang="en-US" sz="1200" i="1" dirty="0"/>
              <a:t>., J. Am. Chem. Soc. </a:t>
            </a:r>
            <a:r>
              <a:rPr lang="en-US" sz="1200" b="1" dirty="0"/>
              <a:t>2016</a:t>
            </a:r>
            <a:r>
              <a:rPr lang="en-US" sz="1200" dirty="0"/>
              <a:t>, </a:t>
            </a:r>
            <a:r>
              <a:rPr lang="en-US" sz="1200" i="1" dirty="0"/>
              <a:t>138</a:t>
            </a:r>
            <a:r>
              <a:rPr lang="en-US" sz="1200" dirty="0"/>
              <a:t>, 14740-14749.</a:t>
            </a:r>
          </a:p>
          <a:p>
            <a:endParaRPr lang="en-US" sz="1200" dirty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48565"/>
              </p:ext>
            </p:extLst>
          </p:nvPr>
        </p:nvGraphicFramePr>
        <p:xfrm>
          <a:off x="566220" y="1124744"/>
          <a:ext cx="7966220" cy="1908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960" name="CS ChemDraw Drawing" r:id="rId5" imgW="6372976" imgH="1526702" progId="ChemDraw.Document.6.0">
                  <p:embed/>
                </p:oleObj>
              </mc:Choice>
              <mc:Fallback>
                <p:oleObj name="CS ChemDraw Drawing" r:id="rId5" imgW="6372976" imgH="15267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220" y="1124744"/>
                        <a:ext cx="7966220" cy="1908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51752" name="Picture 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56992"/>
            <a:ext cx="3423323" cy="25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695" y="2907497"/>
            <a:ext cx="5614601" cy="332981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Vinylogous Pinacol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2" y="764704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Zhu: Vinylogous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Pinacol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rearrangement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catalyzed by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phosphoric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imides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346" y="6442501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Wu, H.; Wang, Q.; Zhu, J. P., </a:t>
            </a:r>
            <a:r>
              <a:rPr lang="de-DE" sz="1200" i="1" dirty="0"/>
              <a:t>Angew. </a:t>
            </a:r>
            <a:r>
              <a:rPr lang="de-DE" sz="1200" i="1" dirty="0" smtClean="0"/>
              <a:t>Chem., Int</a:t>
            </a:r>
            <a:r>
              <a:rPr lang="de-DE" sz="1200" i="1" dirty="0"/>
              <a:t>. </a:t>
            </a:r>
            <a:r>
              <a:rPr lang="de-DE" sz="1200" i="1" dirty="0" smtClean="0"/>
              <a:t>Ed. </a:t>
            </a:r>
            <a:r>
              <a:rPr lang="de-DE" sz="1200" b="1" dirty="0"/>
              <a:t>2016</a:t>
            </a:r>
            <a:r>
              <a:rPr lang="de-DE" sz="1200" dirty="0"/>
              <a:t>, </a:t>
            </a:r>
            <a:r>
              <a:rPr lang="de-DE" sz="1200" i="1" dirty="0"/>
              <a:t>55</a:t>
            </a:r>
            <a:r>
              <a:rPr lang="de-DE" sz="1200" dirty="0"/>
              <a:t>, </a:t>
            </a:r>
            <a:r>
              <a:rPr lang="de-DE" sz="1200" dirty="0" smtClean="0"/>
              <a:t>15411-15414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195614"/>
              </p:ext>
            </p:extLst>
          </p:nvPr>
        </p:nvGraphicFramePr>
        <p:xfrm>
          <a:off x="1331640" y="1124744"/>
          <a:ext cx="6120225" cy="1727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5092" name="CS ChemDraw Drawing" r:id="rId5" imgW="4896180" imgH="1381831" progId="ChemDraw.Document.6.0">
                  <p:embed/>
                </p:oleObj>
              </mc:Choice>
              <mc:Fallback>
                <p:oleObj name="CS ChemDraw Drawing" r:id="rId5" imgW="4896180" imgH="13818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124744"/>
                        <a:ext cx="6120225" cy="1727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837441"/>
            <a:ext cx="6096322" cy="339987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Minisci Reaction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2" y="764704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Phipps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Minisci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218" y="6320353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egoe UI" panose="020B0502040204020203" pitchFamily="34" charset="0"/>
              </a:rPr>
              <a:t>(1) Proctor, R. S. J.; Davis, H. J.; Phipps, R. J. </a:t>
            </a:r>
            <a:r>
              <a:rPr lang="en-GB" sz="1200" i="1" dirty="0" smtClean="0">
                <a:latin typeface="Segoe UI" panose="020B0502040204020203" pitchFamily="34" charset="0"/>
              </a:rPr>
              <a:t>Science </a:t>
            </a:r>
            <a:r>
              <a:rPr lang="en-GB" sz="1200" b="1" dirty="0" smtClean="0">
                <a:latin typeface="Segoe UI" panose="020B0502040204020203" pitchFamily="34" charset="0"/>
              </a:rPr>
              <a:t>2018</a:t>
            </a:r>
            <a:r>
              <a:rPr lang="en-GB" sz="1200" dirty="0" smtClean="0">
                <a:latin typeface="Segoe UI" panose="020B0502040204020203" pitchFamily="34" charset="0"/>
              </a:rPr>
              <a:t>, </a:t>
            </a:r>
            <a:r>
              <a:rPr lang="en-GB" sz="1200" i="1" dirty="0" smtClean="0">
                <a:latin typeface="Segoe UI" panose="020B0502040204020203" pitchFamily="34" charset="0"/>
              </a:rPr>
              <a:t>360</a:t>
            </a:r>
            <a:r>
              <a:rPr lang="en-GB" sz="1200" dirty="0" smtClean="0">
                <a:latin typeface="Segoe UI" panose="020B0502040204020203" pitchFamily="34" charset="0"/>
              </a:rPr>
              <a:t>, 419-422. </a:t>
            </a:r>
            <a:r>
              <a:rPr lang="en-GB" sz="1200" dirty="0">
                <a:latin typeface="Segoe UI" panose="020B0502040204020203" pitchFamily="34" charset="0"/>
              </a:rPr>
              <a:t>(2) Reid, J. P.; Proctor, R. S. J.; </a:t>
            </a:r>
            <a:r>
              <a:rPr lang="en-GB" sz="1200" dirty="0" err="1">
                <a:latin typeface="Segoe UI" panose="020B0502040204020203" pitchFamily="34" charset="0"/>
              </a:rPr>
              <a:t>Sigman</a:t>
            </a:r>
            <a:r>
              <a:rPr lang="en-GB" sz="1200" dirty="0">
                <a:latin typeface="Segoe UI" panose="020B0502040204020203" pitchFamily="34" charset="0"/>
              </a:rPr>
              <a:t>, M. S.; Phipps, R. J., </a:t>
            </a:r>
            <a:r>
              <a:rPr lang="en-GB" sz="1200" i="1" dirty="0" smtClean="0">
                <a:latin typeface="Segoe UI" panose="020B0502040204020203" pitchFamily="34" charset="0"/>
              </a:rPr>
              <a:t>J</a:t>
            </a:r>
            <a:r>
              <a:rPr lang="en-GB" sz="1200" i="1" dirty="0">
                <a:latin typeface="Segoe UI" panose="020B0502040204020203" pitchFamily="34" charset="0"/>
              </a:rPr>
              <a:t>. Am. Chem. Soc. </a:t>
            </a:r>
            <a:r>
              <a:rPr lang="en-GB" sz="1200" b="1" dirty="0">
                <a:latin typeface="Segoe UI" panose="020B0502040204020203" pitchFamily="34" charset="0"/>
              </a:rPr>
              <a:t>2019</a:t>
            </a:r>
            <a:r>
              <a:rPr lang="en-GB" sz="1200" dirty="0">
                <a:latin typeface="Segoe UI" panose="020B0502040204020203" pitchFamily="34" charset="0"/>
              </a:rPr>
              <a:t>, </a:t>
            </a:r>
            <a:r>
              <a:rPr lang="en-GB" sz="1200" i="1" dirty="0" smtClean="0">
                <a:latin typeface="Segoe UI" panose="020B0502040204020203" pitchFamily="34" charset="0"/>
              </a:rPr>
              <a:t>141</a:t>
            </a:r>
            <a:r>
              <a:rPr lang="en-GB" sz="1200" dirty="0" smtClean="0">
                <a:latin typeface="Segoe UI" panose="020B0502040204020203" pitchFamily="34" charset="0"/>
              </a:rPr>
              <a:t>, </a:t>
            </a:r>
            <a:r>
              <a:rPr lang="en-GB" sz="1200" dirty="0">
                <a:latin typeface="Segoe UI" panose="020B0502040204020203" pitchFamily="34" charset="0"/>
              </a:rPr>
              <a:t>19178-19185.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34145"/>
              </p:ext>
            </p:extLst>
          </p:nvPr>
        </p:nvGraphicFramePr>
        <p:xfrm>
          <a:off x="395536" y="956390"/>
          <a:ext cx="8061911" cy="189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448" name="CS ChemDraw Drawing" r:id="rId5" imgW="6449529" imgH="1513121" progId="ChemDraw.Document.6.0">
                  <p:embed/>
                </p:oleObj>
              </mc:Choice>
              <mc:Fallback>
                <p:oleObj name="CS ChemDraw Drawing" r:id="rId5" imgW="6449529" imgH="15131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956390"/>
                        <a:ext cx="8061911" cy="1891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0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64" r="1761"/>
          <a:stretch/>
        </p:blipFill>
        <p:spPr>
          <a:xfrm>
            <a:off x="4067944" y="975807"/>
            <a:ext cx="5112568" cy="518949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Minisci Reaction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2" y="764704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Phipps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enantioselective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Minisci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stereoinduction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425822"/>
            <a:ext cx="8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Segoe UI" panose="020B0502040204020203" pitchFamily="34" charset="0"/>
              </a:rPr>
              <a:t>Ermanis</a:t>
            </a:r>
            <a:r>
              <a:rPr lang="en-US" sz="1200" dirty="0">
                <a:latin typeface="Segoe UI" panose="020B0502040204020203" pitchFamily="34" charset="0"/>
              </a:rPr>
              <a:t>, K.; </a:t>
            </a:r>
            <a:r>
              <a:rPr lang="en-US" sz="1200" dirty="0" err="1">
                <a:latin typeface="Segoe UI" panose="020B0502040204020203" pitchFamily="34" charset="0"/>
              </a:rPr>
              <a:t>Colgan</a:t>
            </a:r>
            <a:r>
              <a:rPr lang="en-US" sz="1200" dirty="0">
                <a:latin typeface="Segoe UI" panose="020B0502040204020203" pitchFamily="34" charset="0"/>
              </a:rPr>
              <a:t>, A. C.; Proctor, R. S. J.; </a:t>
            </a:r>
            <a:r>
              <a:rPr lang="en-US" sz="1200" dirty="0" err="1">
                <a:latin typeface="Segoe UI" panose="020B0502040204020203" pitchFamily="34" charset="0"/>
              </a:rPr>
              <a:t>Hadrys</a:t>
            </a:r>
            <a:r>
              <a:rPr lang="en-US" sz="1200" dirty="0">
                <a:latin typeface="Segoe UI" panose="020B0502040204020203" pitchFamily="34" charset="0"/>
              </a:rPr>
              <a:t>, B. W.; Phipps, R. J.; Goodman, J. M. </a:t>
            </a:r>
            <a:r>
              <a:rPr lang="en-US" sz="1200" i="1" dirty="0">
                <a:latin typeface="Segoe UI" panose="020B0502040204020203" pitchFamily="34" charset="0"/>
              </a:rPr>
              <a:t>J. Am. Chem. Soc. </a:t>
            </a:r>
            <a:r>
              <a:rPr lang="en-US" sz="1200" b="1" dirty="0">
                <a:latin typeface="Segoe UI" panose="020B0502040204020203" pitchFamily="34" charset="0"/>
              </a:rPr>
              <a:t>2020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142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dirty="0" smtClean="0">
                <a:latin typeface="Segoe UI" panose="020B0502040204020203" pitchFamily="34" charset="0"/>
              </a:rPr>
              <a:t>21091.</a:t>
            </a:r>
            <a:endParaRPr lang="en-GB" sz="1200" dirty="0">
              <a:latin typeface="Segoe UI" panose="020B050204020402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676" r="4998"/>
          <a:stretch/>
        </p:blipFill>
        <p:spPr>
          <a:xfrm>
            <a:off x="80392" y="2532345"/>
            <a:ext cx="4563616" cy="15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Deracemizaton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5904" y="816967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Knowles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deracemization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6425822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</a:rPr>
              <a:t>Shin, N. Y.; </a:t>
            </a:r>
            <a:r>
              <a:rPr lang="en-US" sz="1200" dirty="0" err="1" smtClean="0">
                <a:latin typeface="Segoe UI" panose="020B0502040204020203" pitchFamily="34" charset="0"/>
              </a:rPr>
              <a:t>Ryss</a:t>
            </a:r>
            <a:r>
              <a:rPr lang="en-US" sz="1200" dirty="0" smtClean="0">
                <a:latin typeface="Segoe UI" panose="020B0502040204020203" pitchFamily="34" charset="0"/>
              </a:rPr>
              <a:t>, J. M.; Zhang, X.; Miller, S. J.; Knowles, R. R., </a:t>
            </a:r>
            <a:r>
              <a:rPr lang="en-US" sz="1200" i="1" dirty="0" smtClean="0">
                <a:latin typeface="Segoe UI" panose="020B0502040204020203" pitchFamily="34" charset="0"/>
              </a:rPr>
              <a:t>Science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</a:rPr>
              <a:t>2019</a:t>
            </a:r>
            <a:r>
              <a:rPr lang="en-US" sz="1200" dirty="0" smtClean="0">
                <a:latin typeface="Segoe UI" panose="020B0502040204020203" pitchFamily="34" charset="0"/>
              </a:rPr>
              <a:t>, 366, 364.</a:t>
            </a:r>
            <a:endParaRPr lang="en-GB" sz="1200" dirty="0">
              <a:latin typeface="Segoe UI" panose="020B050204020402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11808"/>
              </p:ext>
            </p:extLst>
          </p:nvPr>
        </p:nvGraphicFramePr>
        <p:xfrm>
          <a:off x="792537" y="1239501"/>
          <a:ext cx="7175624" cy="223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693" name="CS ChemDraw Drawing" r:id="rId4" imgW="5740499" imgH="1790612" progId="ChemDraw.Document.6.0">
                  <p:embed/>
                </p:oleObj>
              </mc:Choice>
              <mc:Fallback>
                <p:oleObj name="CS ChemDraw Drawing" r:id="rId4" imgW="5740499" imgH="17906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537" y="1239501"/>
                        <a:ext cx="7175624" cy="223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21" y="3677672"/>
            <a:ext cx="8772457" cy="23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916" y="6357958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Iyer, M. S.; Gigstad, K. M.; Namdev, N. D.; Lipton, M.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1996,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118,</a:t>
            </a:r>
            <a:r>
              <a:rPr lang="de-DE" sz="1200" b="1" i="1" dirty="0" smtClean="0"/>
              <a:t> </a:t>
            </a:r>
            <a:r>
              <a:rPr lang="de-DE" sz="1200" dirty="0" smtClean="0"/>
              <a:t>4910-4911. </a:t>
            </a:r>
            <a:r>
              <a:rPr lang="nn-NO" sz="1200" dirty="0" smtClean="0"/>
              <a:t>(2) Corey, E. J.; Grogan, M. J. </a:t>
            </a:r>
            <a:r>
              <a:rPr lang="nn-NO" sz="1200" i="1" dirty="0" smtClean="0"/>
              <a:t>Org. Lett. </a:t>
            </a:r>
            <a:r>
              <a:rPr lang="nn-NO" sz="1200" b="1" dirty="0" smtClean="0"/>
              <a:t>1999, </a:t>
            </a:r>
            <a:r>
              <a:rPr lang="nn-NO" sz="1200" i="1" dirty="0" smtClean="0"/>
              <a:t>1, </a:t>
            </a:r>
            <a:r>
              <a:rPr lang="nn-NO" sz="1200" dirty="0" smtClean="0"/>
              <a:t>157-160.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835207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Lipton: Guanidine-Dipeptide-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Strecker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500166" y="1285860"/>
          <a:ext cx="6640512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8" name="CS ChemDraw Drawing" r:id="rId4" imgW="5315478" imgH="1633611" progId="ChemDraw.Document.6.0">
                  <p:embed/>
                </p:oleObj>
              </mc:Choice>
              <mc:Fallback>
                <p:oleObj name="CS ChemDraw Drawing" r:id="rId4" imgW="5315478" imgH="163361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285860"/>
                        <a:ext cx="6640512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3714752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Corey: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Guanidine as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Strecker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142976" y="4627579"/>
          <a:ext cx="66436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9" name="CS ChemDraw Drawing" r:id="rId6" imgW="5315478" imgH="926358" progId="ChemDraw.Document.6.0">
                  <p:embed/>
                </p:oleObj>
              </mc:Choice>
              <mc:Fallback>
                <p:oleObj name="CS ChemDraw Drawing" r:id="rId6" imgW="5315478" imgH="92635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627579"/>
                        <a:ext cx="66436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4.1.3 Other Reactions: Deracemizaton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26322" y="6425822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</a:rPr>
              <a:t>Shin, N. Y.; </a:t>
            </a:r>
            <a:r>
              <a:rPr lang="en-US" sz="1200" dirty="0" err="1" smtClean="0">
                <a:latin typeface="Segoe UI" panose="020B0502040204020203" pitchFamily="34" charset="0"/>
              </a:rPr>
              <a:t>Ryss</a:t>
            </a:r>
            <a:r>
              <a:rPr lang="en-US" sz="1200" dirty="0" smtClean="0">
                <a:latin typeface="Segoe UI" panose="020B0502040204020203" pitchFamily="34" charset="0"/>
              </a:rPr>
              <a:t>, J. M.; Zhang, X.; Miller, S. J.; Knowles, R. R., </a:t>
            </a:r>
            <a:r>
              <a:rPr lang="en-US" sz="1200" i="1" dirty="0" smtClean="0">
                <a:latin typeface="Segoe UI" panose="020B0502040204020203" pitchFamily="34" charset="0"/>
              </a:rPr>
              <a:t>Science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b="1" dirty="0" smtClean="0">
                <a:latin typeface="Segoe UI" panose="020B0502040204020203" pitchFamily="34" charset="0"/>
              </a:rPr>
              <a:t>2019</a:t>
            </a:r>
            <a:r>
              <a:rPr lang="en-US" sz="1200" dirty="0" smtClean="0">
                <a:latin typeface="Segoe UI" panose="020B0502040204020203" pitchFamily="34" charset="0"/>
              </a:rPr>
              <a:t>, 366, 364.</a:t>
            </a:r>
            <a:endParaRPr lang="en-GB" sz="1200" dirty="0">
              <a:latin typeface="Segoe UI" panose="020B0502040204020203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" y="990811"/>
            <a:ext cx="8878477" cy="51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678063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4.2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Enamide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-Acid Dual Activation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3781672"/>
            <a:ext cx="8358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4.2.1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Proline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4.2.2 Other Amine Catalysts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585789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Proline: The Eder-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Sauer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-Wiechert-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Hajos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Parrish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92933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smtClean="0"/>
              <a:t>(1) Eder, U.; Sauer, G.; Weichert, R.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1971,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10,</a:t>
            </a:r>
            <a:r>
              <a:rPr lang="de-DE" sz="1200" b="1" i="1" dirty="0" smtClean="0"/>
              <a:t> </a:t>
            </a:r>
            <a:r>
              <a:rPr lang="de-DE" sz="1200" dirty="0" smtClean="0"/>
              <a:t>496-497.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Hajos</a:t>
            </a:r>
            <a:r>
              <a:rPr lang="en-US" sz="1200" dirty="0" smtClean="0"/>
              <a:t>, Z. G.; Parrish, D. R. </a:t>
            </a:r>
            <a:r>
              <a:rPr lang="en-US" sz="1200" i="1" dirty="0" smtClean="0"/>
              <a:t>J. Org. Chem</a:t>
            </a:r>
            <a:r>
              <a:rPr lang="en-US" sz="1200" dirty="0" smtClean="0"/>
              <a:t>. </a:t>
            </a:r>
            <a:r>
              <a:rPr lang="en-US" sz="1200" b="1" dirty="0" smtClean="0"/>
              <a:t>1974, </a:t>
            </a:r>
            <a:r>
              <a:rPr lang="en-US" sz="1200" i="1" dirty="0" smtClean="0"/>
              <a:t>39, </a:t>
            </a:r>
            <a:r>
              <a:rPr lang="en-US" sz="1200" dirty="0" smtClean="0"/>
              <a:t>1615-1621. (3) </a:t>
            </a:r>
            <a:r>
              <a:rPr lang="en-US" sz="1200" dirty="0" err="1" smtClean="0"/>
              <a:t>Puchot</a:t>
            </a:r>
            <a:r>
              <a:rPr lang="en-US" sz="1200" dirty="0" smtClean="0"/>
              <a:t>, C.; Samuel, O.; </a:t>
            </a:r>
            <a:r>
              <a:rPr lang="en-US" sz="1200" dirty="0" err="1" smtClean="0"/>
              <a:t>Dunach</a:t>
            </a:r>
            <a:r>
              <a:rPr lang="en-US" sz="1200" dirty="0" smtClean="0"/>
              <a:t>, E.; Zhao, S.; </a:t>
            </a:r>
            <a:r>
              <a:rPr lang="en-US" sz="1200" dirty="0" err="1" smtClean="0"/>
              <a:t>Agami</a:t>
            </a:r>
            <a:r>
              <a:rPr lang="en-US" sz="1200" dirty="0" smtClean="0"/>
              <a:t>, C.; </a:t>
            </a:r>
            <a:r>
              <a:rPr lang="en-US" sz="1200" dirty="0" err="1" smtClean="0"/>
              <a:t>Kagan</a:t>
            </a:r>
            <a:r>
              <a:rPr lang="en-US" sz="1200" dirty="0" smtClean="0"/>
              <a:t>, H.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108,</a:t>
            </a:r>
            <a:r>
              <a:rPr lang="en-US" sz="1200" b="1" i="1" dirty="0" smtClean="0"/>
              <a:t> </a:t>
            </a:r>
            <a:r>
              <a:rPr lang="en-US" sz="1200" dirty="0" smtClean="0"/>
              <a:t>2353-2357. (4) Hoang, L.; </a:t>
            </a:r>
            <a:r>
              <a:rPr lang="en-US" sz="1200" dirty="0" err="1" smtClean="0"/>
              <a:t>Bahmanyar</a:t>
            </a:r>
            <a:r>
              <a:rPr lang="en-US" sz="1200" dirty="0" smtClean="0"/>
              <a:t>, S.; </a:t>
            </a:r>
            <a:r>
              <a:rPr lang="en-US" sz="1200" dirty="0" err="1" smtClean="0"/>
              <a:t>Houk</a:t>
            </a:r>
            <a:r>
              <a:rPr lang="en-US" sz="1200" dirty="0" smtClean="0"/>
              <a:t>, K. N.; List,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16-17. (5) Clemente, F. R.; </a:t>
            </a:r>
            <a:r>
              <a:rPr lang="en-US" sz="1200" dirty="0" err="1" smtClean="0"/>
              <a:t>Houk</a:t>
            </a:r>
            <a:r>
              <a:rPr lang="en-US" sz="1200" dirty="0" smtClean="0"/>
              <a:t>, K. N.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43, </a:t>
            </a:r>
            <a:r>
              <a:rPr lang="en-US" sz="1200" dirty="0" smtClean="0"/>
              <a:t>5766-5768.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de-DE" sz="1200" dirty="0" smtClean="0"/>
          </a:p>
          <a:p>
            <a:pPr algn="just"/>
            <a:endParaRPr lang="en-US" sz="1200" dirty="0" smtClean="0"/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662134" y="1482721"/>
          <a:ext cx="59817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12" name="CS ChemDraw Drawing" r:id="rId4" imgW="4780554" imgH="1098335" progId="ChemDraw.Document.6.0">
                  <p:embed/>
                </p:oleObj>
              </mc:Choice>
              <mc:Fallback>
                <p:oleObj name="CS ChemDraw Drawing" r:id="rId4" imgW="4780554" imgH="109833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34" y="1482721"/>
                        <a:ext cx="5981700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657615"/>
            <a:ext cx="4714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714480" y="321468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Agami-Kagan Mechanism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21468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Houk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Mechanism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4,5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Non-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Eder-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Sauer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-Wiechert-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Hajos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Parrish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Puchot</a:t>
            </a:r>
            <a:r>
              <a:rPr lang="en-US" sz="1200" dirty="0" smtClean="0"/>
              <a:t>, C.; Samuel, O.; </a:t>
            </a:r>
            <a:r>
              <a:rPr lang="en-US" sz="1200" dirty="0" err="1" smtClean="0"/>
              <a:t>Dunach</a:t>
            </a:r>
            <a:r>
              <a:rPr lang="en-US" sz="1200" dirty="0" smtClean="0"/>
              <a:t>, E.; Zhao, S.; </a:t>
            </a:r>
            <a:r>
              <a:rPr lang="en-US" sz="1200" dirty="0" err="1" smtClean="0"/>
              <a:t>Agami</a:t>
            </a:r>
            <a:r>
              <a:rPr lang="en-US" sz="1200" dirty="0" smtClean="0"/>
              <a:t>, C.; </a:t>
            </a:r>
            <a:r>
              <a:rPr lang="en-US" sz="1200" dirty="0" err="1" smtClean="0"/>
              <a:t>Kagan</a:t>
            </a:r>
            <a:r>
              <a:rPr lang="en-US" sz="1200" dirty="0" smtClean="0"/>
              <a:t>, H.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108,</a:t>
            </a:r>
            <a:r>
              <a:rPr lang="en-US" sz="1200" b="1" i="1" dirty="0" smtClean="0"/>
              <a:t> </a:t>
            </a:r>
            <a:r>
              <a:rPr lang="en-US" sz="1200" dirty="0" smtClean="0"/>
              <a:t>2353-2357. (2) Hoang, L.; </a:t>
            </a:r>
            <a:r>
              <a:rPr lang="en-US" sz="1200" dirty="0" err="1" smtClean="0"/>
              <a:t>Bahmanyar</a:t>
            </a:r>
            <a:r>
              <a:rPr lang="en-US" sz="1200" dirty="0" smtClean="0"/>
              <a:t>, S.; </a:t>
            </a:r>
            <a:r>
              <a:rPr lang="en-US" sz="1200" dirty="0" err="1" smtClean="0"/>
              <a:t>Houk</a:t>
            </a:r>
            <a:r>
              <a:rPr lang="en-US" sz="1200" dirty="0" smtClean="0"/>
              <a:t>, K. N.; List,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16-17.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542926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Agami-Kagan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5500702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Houk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990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1664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585789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 and Barbas: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Direct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Proline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1,2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92933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smtClean="0"/>
              <a:t>(1) List, B.; Lerner, R. A.; Barbas, C. F.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2000, </a:t>
            </a:r>
            <a:r>
              <a:rPr lang="de-DE" sz="1200" i="1" dirty="0" smtClean="0"/>
              <a:t>122, </a:t>
            </a:r>
            <a:r>
              <a:rPr lang="de-DE" sz="1200" dirty="0" smtClean="0"/>
              <a:t>2395-2396.</a:t>
            </a:r>
            <a:r>
              <a:rPr lang="de-DE" sz="1200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Sakthivel</a:t>
            </a:r>
            <a:r>
              <a:rPr lang="en-US" sz="1200" dirty="0" smtClean="0"/>
              <a:t>, K.; </a:t>
            </a:r>
            <a:r>
              <a:rPr lang="en-US" sz="1200" dirty="0" err="1" smtClean="0"/>
              <a:t>Notz</a:t>
            </a:r>
            <a:r>
              <a:rPr lang="en-US" sz="1200" dirty="0" smtClean="0"/>
              <a:t>, W.; Bui, T.; </a:t>
            </a:r>
            <a:r>
              <a:rPr lang="en-US" sz="1200" dirty="0" err="1" smtClean="0"/>
              <a:t>Barbas</a:t>
            </a:r>
            <a:r>
              <a:rPr lang="en-US" sz="1200" dirty="0" smtClean="0"/>
              <a:t>, C. F.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123, </a:t>
            </a:r>
            <a:r>
              <a:rPr lang="en-US" sz="1200" dirty="0" smtClean="0"/>
              <a:t>5260-5267. </a:t>
            </a:r>
            <a:r>
              <a:rPr lang="de-DE" sz="1200" dirty="0" smtClean="0"/>
              <a:t>(1) List, B.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2000,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122,</a:t>
            </a:r>
            <a:r>
              <a:rPr lang="de-DE" sz="1200" b="1" i="1" dirty="0" smtClean="0"/>
              <a:t> </a:t>
            </a:r>
            <a:r>
              <a:rPr lang="de-DE" sz="1200" dirty="0" smtClean="0"/>
              <a:t>9336-9337. </a:t>
            </a:r>
            <a:r>
              <a:rPr lang="pt-BR" sz="1200" dirty="0" smtClean="0"/>
              <a:t>(2) Cordova, A.; Notz, W.; Zhong, G. F.; Betancort, J. M.; Barbas, C. F. </a:t>
            </a:r>
            <a:r>
              <a:rPr lang="pt-BR" sz="1200" i="1" dirty="0" smtClean="0"/>
              <a:t>J. Am. Chem. Soc. </a:t>
            </a:r>
            <a:r>
              <a:rPr lang="pt-BR" sz="1200" b="1" dirty="0" smtClean="0"/>
              <a:t>2002, </a:t>
            </a:r>
            <a:r>
              <a:rPr lang="pt-BR" sz="1200" i="1" dirty="0" smtClean="0"/>
              <a:t>124, </a:t>
            </a:r>
            <a:r>
              <a:rPr lang="pt-BR" sz="1200" dirty="0" smtClean="0"/>
              <a:t>1842-1843. </a:t>
            </a:r>
            <a:r>
              <a:rPr lang="en-US" sz="1200" dirty="0" smtClean="0"/>
              <a:t>(3) List, B.; </a:t>
            </a:r>
            <a:r>
              <a:rPr lang="en-US" sz="1200" dirty="0" err="1" smtClean="0"/>
              <a:t>Pojarliev</a:t>
            </a:r>
            <a:r>
              <a:rPr lang="en-US" sz="1200" dirty="0" smtClean="0"/>
              <a:t>, P.; Biller, W. T.; Martin, H.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</a:t>
            </a:r>
            <a:r>
              <a:rPr lang="en-US" sz="1200" b="1" dirty="0" smtClean="0"/>
              <a:t>, </a:t>
            </a:r>
            <a:r>
              <a:rPr lang="en-US" sz="1200" dirty="0" smtClean="0"/>
              <a:t>827-833.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de-DE" sz="1200" dirty="0" smtClean="0"/>
          </a:p>
          <a:p>
            <a:pPr algn="just"/>
            <a:endParaRPr lang="en-US" sz="1200" dirty="0" smtClean="0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1428728" y="1657348"/>
          <a:ext cx="6510338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44" name="CS ChemDraw Drawing" r:id="rId4" imgW="5202584" imgH="1130691" progId="ChemDraw.Document.6.0">
                  <p:embed/>
                </p:oleObj>
              </mc:Choice>
              <mc:Fallback>
                <p:oleObj name="CS ChemDraw Drawing" r:id="rId4" imgW="5202584" imgH="113069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657348"/>
                        <a:ext cx="6510338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820762" y="4143380"/>
          <a:ext cx="72517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45" name="CS ChemDraw Drawing" r:id="rId6" imgW="5804330" imgH="1132098" progId="ChemDraw.Document.6.0">
                  <p:embed/>
                </p:oleObj>
              </mc:Choice>
              <mc:Fallback>
                <p:oleObj name="CS ChemDraw Drawing" r:id="rId6" imgW="5804330" imgH="113209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62" y="4143380"/>
                        <a:ext cx="7251700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3500438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 and Barbas: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Direct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Proline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3,4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Aldol and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514951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(1) Bahmanyar, S.; Houk, K. N. </a:t>
            </a:r>
            <a:r>
              <a:rPr lang="nn-NO" sz="1200" i="1" dirty="0" smtClean="0"/>
              <a:t>Org. Lett. </a:t>
            </a:r>
            <a:r>
              <a:rPr lang="nn-NO" sz="1200" b="1" i="1" dirty="0" smtClean="0"/>
              <a:t>2003, 5, 1249-1251.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4667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929066"/>
            <a:ext cx="5543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285860"/>
            <a:ext cx="2266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14752"/>
            <a:ext cx="2333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42844" y="150017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06" y="3357562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578645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Favored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Alternative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17982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(1) </a:t>
            </a:r>
            <a:r>
              <a:rPr lang="fr-CH" sz="1200" dirty="0" smtClean="0"/>
              <a:t>a) </a:t>
            </a:r>
            <a:r>
              <a:rPr lang="fr-CH" sz="1200" dirty="0" err="1" smtClean="0"/>
              <a:t>Seebach</a:t>
            </a:r>
            <a:r>
              <a:rPr lang="fr-CH" sz="1200" dirty="0"/>
              <a:t>, D.; Beck, A. K.; Badine, D. M.; </a:t>
            </a:r>
            <a:r>
              <a:rPr lang="fr-CH" sz="1200" dirty="0" err="1"/>
              <a:t>Limbach</a:t>
            </a:r>
            <a:r>
              <a:rPr lang="fr-CH" sz="1200" dirty="0"/>
              <a:t>, M.; </a:t>
            </a:r>
            <a:r>
              <a:rPr lang="fr-CH" sz="1200" dirty="0" err="1"/>
              <a:t>Eschenmoser</a:t>
            </a:r>
            <a:r>
              <a:rPr lang="fr-CH" sz="1200" dirty="0"/>
              <a:t>, A.; </a:t>
            </a:r>
            <a:r>
              <a:rPr lang="fr-CH" sz="1200" dirty="0" err="1"/>
              <a:t>Treasurywala</a:t>
            </a:r>
            <a:r>
              <a:rPr lang="fr-CH" sz="1200" dirty="0"/>
              <a:t>, A. M.; </a:t>
            </a:r>
            <a:r>
              <a:rPr lang="fr-CH" sz="1200" dirty="0" err="1"/>
              <a:t>Hobi</a:t>
            </a:r>
            <a:r>
              <a:rPr lang="fr-CH" sz="1200" dirty="0"/>
              <a:t>, R.; </a:t>
            </a:r>
            <a:r>
              <a:rPr lang="fr-CH" sz="1200" dirty="0" err="1"/>
              <a:t>Prikoszovich</a:t>
            </a:r>
            <a:r>
              <a:rPr lang="fr-CH" sz="1200" dirty="0"/>
              <a:t>, W.; Linder, B., </a:t>
            </a:r>
            <a:r>
              <a:rPr lang="fr-CH" sz="1200" i="1" dirty="0" err="1"/>
              <a:t>Helvetica</a:t>
            </a:r>
            <a:r>
              <a:rPr lang="fr-CH" sz="1200" i="1" dirty="0"/>
              <a:t> </a:t>
            </a:r>
            <a:r>
              <a:rPr lang="fr-CH" sz="1200" i="1" dirty="0" err="1"/>
              <a:t>Chimica</a:t>
            </a:r>
            <a:r>
              <a:rPr lang="fr-CH" sz="1200" i="1" dirty="0"/>
              <a:t> Acta </a:t>
            </a:r>
            <a:r>
              <a:rPr lang="fr-CH" sz="1200" b="1" dirty="0"/>
              <a:t>2007</a:t>
            </a:r>
            <a:r>
              <a:rPr lang="fr-CH" sz="1200" dirty="0"/>
              <a:t>, </a:t>
            </a:r>
            <a:r>
              <a:rPr lang="fr-CH" sz="1200" i="1" dirty="0"/>
              <a:t>90</a:t>
            </a:r>
            <a:r>
              <a:rPr lang="fr-CH" sz="1200" dirty="0"/>
              <a:t>, </a:t>
            </a:r>
            <a:r>
              <a:rPr lang="fr-CH" sz="1200" dirty="0" smtClean="0"/>
              <a:t>425. b) </a:t>
            </a:r>
            <a:r>
              <a:rPr lang="fr-CH" sz="1200" dirty="0" err="1" smtClean="0"/>
              <a:t>Kanzian</a:t>
            </a:r>
            <a:r>
              <a:rPr lang="fr-CH" sz="1200" dirty="0"/>
              <a:t>, T.; Lakhdar, S.; </a:t>
            </a:r>
            <a:r>
              <a:rPr lang="fr-CH" sz="1200" dirty="0" err="1"/>
              <a:t>Mayr</a:t>
            </a:r>
            <a:r>
              <a:rPr lang="fr-CH" sz="1200" dirty="0"/>
              <a:t>, H., </a:t>
            </a:r>
            <a:r>
              <a:rPr lang="fr-CH" sz="1200" i="1" dirty="0" err="1"/>
              <a:t>Angew</a:t>
            </a:r>
            <a:r>
              <a:rPr lang="fr-CH" sz="1200" i="1" dirty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., Int</a:t>
            </a:r>
            <a:r>
              <a:rPr lang="fr-CH" sz="1200" i="1" dirty="0"/>
              <a:t>. </a:t>
            </a:r>
            <a:r>
              <a:rPr lang="fr-CH" sz="1200" i="1" dirty="0" smtClean="0"/>
              <a:t>Ed. </a:t>
            </a:r>
            <a:r>
              <a:rPr lang="fr-CH" sz="1200" b="1" dirty="0"/>
              <a:t>2010</a:t>
            </a:r>
            <a:r>
              <a:rPr lang="fr-CH" sz="1200" dirty="0"/>
              <a:t>, </a:t>
            </a:r>
            <a:r>
              <a:rPr lang="fr-CH" sz="1200" i="1" dirty="0"/>
              <a:t>49</a:t>
            </a:r>
            <a:r>
              <a:rPr lang="fr-CH" sz="1200" dirty="0"/>
              <a:t>, </a:t>
            </a:r>
            <a:r>
              <a:rPr lang="fr-CH" sz="1200" dirty="0" smtClean="0"/>
              <a:t>9526.</a:t>
            </a:r>
            <a:endParaRPr lang="fr-CH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852617" y="6492875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55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8482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27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/>
          <a:stretch/>
        </p:blipFill>
        <p:spPr bwMode="auto">
          <a:xfrm>
            <a:off x="0" y="1844823"/>
            <a:ext cx="421064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578645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Direct Cross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Aldehyde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92933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(1) </a:t>
            </a:r>
            <a:r>
              <a:rPr lang="en-US" sz="1200" dirty="0" err="1" smtClean="0"/>
              <a:t>Northrup</a:t>
            </a:r>
            <a:r>
              <a:rPr lang="en-US" sz="1200" dirty="0" smtClean="0"/>
              <a:t>, A. B.; MacMillan, D. W. C.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6798-6799. (2) Cordova, A.; Watanabe, S.; Tanaka, F.; </a:t>
            </a:r>
            <a:r>
              <a:rPr lang="en-US" sz="1200" dirty="0" err="1" smtClean="0"/>
              <a:t>Notz</a:t>
            </a:r>
            <a:r>
              <a:rPr lang="en-US" sz="1200" dirty="0" smtClean="0"/>
              <a:t>, W.; </a:t>
            </a:r>
            <a:r>
              <a:rPr lang="en-US" sz="1200" dirty="0" err="1" smtClean="0"/>
              <a:t>Barbas</a:t>
            </a:r>
            <a:r>
              <a:rPr lang="en-US" sz="1200" dirty="0" smtClean="0"/>
              <a:t>, C. F.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1866-1867. (3) Hayashi, Y.; </a:t>
            </a:r>
            <a:r>
              <a:rPr lang="en-US" sz="1200" dirty="0" err="1" smtClean="0"/>
              <a:t>Tsuboi</a:t>
            </a:r>
            <a:r>
              <a:rPr lang="en-US" sz="1200" dirty="0" smtClean="0"/>
              <a:t>, W.; </a:t>
            </a:r>
            <a:r>
              <a:rPr lang="en-US" sz="1200" dirty="0" err="1" smtClean="0"/>
              <a:t>Ashimine</a:t>
            </a:r>
            <a:r>
              <a:rPr lang="en-US" sz="1200" dirty="0" smtClean="0"/>
              <a:t>, I.; </a:t>
            </a:r>
            <a:r>
              <a:rPr lang="en-US" sz="1200" dirty="0" err="1" smtClean="0"/>
              <a:t>Urushima</a:t>
            </a:r>
            <a:r>
              <a:rPr lang="en-US" sz="1200" dirty="0" smtClean="0"/>
              <a:t>, T.; Shoji, M.; Sakai, K.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42,</a:t>
            </a:r>
            <a:r>
              <a:rPr lang="en-US" sz="1200" b="1" i="1" dirty="0" smtClean="0"/>
              <a:t> </a:t>
            </a:r>
            <a:r>
              <a:rPr lang="en-US" sz="1200" dirty="0" smtClean="0"/>
              <a:t>3677-3680. (4) </a:t>
            </a:r>
            <a:r>
              <a:rPr lang="da-DK" sz="1200" dirty="0" smtClean="0"/>
              <a:t>Yang, J. W.; Chandler, C.; Stadler, M.; Kampen, D.; List, B. </a:t>
            </a:r>
            <a:r>
              <a:rPr lang="da-DK" sz="1200" i="1" dirty="0" smtClean="0"/>
              <a:t>Nature </a:t>
            </a:r>
            <a:r>
              <a:rPr lang="da-DK" sz="1200" b="1" dirty="0" smtClean="0"/>
              <a:t>2008</a:t>
            </a:r>
            <a:r>
              <a:rPr lang="da-DK" sz="1200" dirty="0" smtClean="0"/>
              <a:t>, </a:t>
            </a:r>
            <a:r>
              <a:rPr lang="da-DK" sz="1200" i="1" dirty="0" smtClean="0"/>
              <a:t>452</a:t>
            </a:r>
            <a:r>
              <a:rPr lang="da-DK" sz="1200" dirty="0" smtClean="0"/>
              <a:t>, 453.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de-DE" sz="1200" dirty="0" smtClean="0"/>
          </a:p>
          <a:p>
            <a:pPr algn="just"/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5720" y="3500438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Barbas,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Cordova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List: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Aldehyde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2,3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1260496" y="1643050"/>
          <a:ext cx="63119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62" name="CS ChemDraw Drawing" r:id="rId4" imgW="5044323" imgH="1130339" progId="ChemDraw.Document.6.0">
                  <p:embed/>
                </p:oleObj>
              </mc:Choice>
              <mc:Fallback>
                <p:oleObj name="CS ChemDraw Drawing" r:id="rId4" imgW="5044323" imgH="113033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96" y="1643050"/>
                        <a:ext cx="6311900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909662" y="4279915"/>
          <a:ext cx="723423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63" name="CS ChemDraw Drawing" r:id="rId6" imgW="5787800" imgH="976650" progId="ChemDraw.Document.6.0">
                  <p:embed/>
                </p:oleObj>
              </mc:Choice>
              <mc:Fallback>
                <p:oleObj name="CS ChemDraw Drawing" r:id="rId6" imgW="5787800" imgH="97665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62" y="4279915"/>
                        <a:ext cx="7234238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535782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5720" y="90664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List and 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Ketones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1-3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429264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(1) </a:t>
            </a:r>
            <a:r>
              <a:rPr lang="en-US" sz="1200" dirty="0" err="1" smtClean="0"/>
              <a:t>Bogevig</a:t>
            </a:r>
            <a:r>
              <a:rPr lang="en-US" sz="1200" dirty="0" smtClean="0"/>
              <a:t>, A.; </a:t>
            </a:r>
            <a:r>
              <a:rPr lang="en-US" sz="1200" dirty="0" err="1" smtClean="0"/>
              <a:t>Juhl</a:t>
            </a:r>
            <a:r>
              <a:rPr lang="en-US" sz="1200" dirty="0" smtClean="0"/>
              <a:t>, K.; </a:t>
            </a:r>
            <a:r>
              <a:rPr lang="en-US" sz="1200" dirty="0" err="1" smtClean="0"/>
              <a:t>Kumaragurubaran</a:t>
            </a:r>
            <a:r>
              <a:rPr lang="en-US" sz="1200" dirty="0" smtClean="0"/>
              <a:t>, N.; </a:t>
            </a:r>
            <a:r>
              <a:rPr lang="en-US" sz="1200" dirty="0" err="1" smtClean="0"/>
              <a:t>Zhuang</a:t>
            </a:r>
            <a:r>
              <a:rPr lang="en-US" sz="1200" dirty="0" smtClean="0"/>
              <a:t>, W.; Jorgensen, K.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Chem.,Int</a:t>
            </a:r>
            <a:r>
              <a:rPr lang="en-US" sz="1200" i="1" dirty="0" smtClean="0"/>
              <a:t>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1790-1792. (2) </a:t>
            </a:r>
            <a:r>
              <a:rPr lang="en-US" sz="1200" dirty="0" err="1" smtClean="0"/>
              <a:t>Kumaragurubaran</a:t>
            </a:r>
            <a:r>
              <a:rPr lang="en-US" sz="1200" dirty="0" smtClean="0"/>
              <a:t>, N.; </a:t>
            </a:r>
            <a:r>
              <a:rPr lang="en-US" sz="1200" dirty="0" err="1" smtClean="0"/>
              <a:t>Juhl</a:t>
            </a:r>
            <a:r>
              <a:rPr lang="en-US" sz="1200" dirty="0" smtClean="0"/>
              <a:t>, K.; </a:t>
            </a:r>
            <a:r>
              <a:rPr lang="en-US" sz="1200" dirty="0" err="1" smtClean="0"/>
              <a:t>Zhuang</a:t>
            </a:r>
            <a:r>
              <a:rPr lang="en-US" sz="1200" dirty="0" smtClean="0"/>
              <a:t>, W.; </a:t>
            </a:r>
            <a:r>
              <a:rPr lang="en-US" sz="1200" dirty="0" err="1" smtClean="0"/>
              <a:t>Bogevig</a:t>
            </a:r>
            <a:r>
              <a:rPr lang="en-US" sz="1200" dirty="0" smtClean="0"/>
              <a:t>, A.; Jorgensen, K. A.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6254-6255. </a:t>
            </a:r>
            <a:r>
              <a:rPr lang="de-DE" sz="1200" dirty="0" smtClean="0"/>
              <a:t>(3) List, B.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124,</a:t>
            </a:r>
            <a:r>
              <a:rPr lang="de-DE" sz="1200" b="1" i="1" dirty="0" smtClean="0"/>
              <a:t> </a:t>
            </a:r>
            <a:r>
              <a:rPr lang="de-DE" sz="1200" dirty="0" smtClean="0"/>
              <a:t>5656-5657. (4) Brown, S. P.; Brochu, M. P.; Sinz, C. J.;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2003,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125, </a:t>
            </a:r>
            <a:r>
              <a:rPr lang="de-DE" sz="1200" dirty="0" smtClean="0"/>
              <a:t>10808-10809.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Zhong</a:t>
            </a:r>
            <a:r>
              <a:rPr lang="en-US" sz="1200" dirty="0" smtClean="0"/>
              <a:t>, G. F.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42,</a:t>
            </a:r>
            <a:r>
              <a:rPr lang="en-US" sz="1200" b="1" i="1" dirty="0" smtClean="0"/>
              <a:t> </a:t>
            </a:r>
            <a:r>
              <a:rPr lang="en-US" sz="1200" dirty="0" smtClean="0"/>
              <a:t>4247-4250. (3) </a:t>
            </a:r>
            <a:r>
              <a:rPr lang="en-US" sz="1200" dirty="0" err="1" smtClean="0"/>
              <a:t>Bogevig</a:t>
            </a:r>
            <a:r>
              <a:rPr lang="en-US" sz="1200" dirty="0" smtClean="0"/>
              <a:t>, A.; </a:t>
            </a:r>
            <a:r>
              <a:rPr lang="en-US" sz="1200" dirty="0" err="1" smtClean="0"/>
              <a:t>Sunden</a:t>
            </a:r>
            <a:r>
              <a:rPr lang="en-US" sz="1200" dirty="0" smtClean="0"/>
              <a:t>, H.; Cordova,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1109-1112.</a:t>
            </a:r>
            <a:r>
              <a:rPr lang="en-US" sz="1200" b="1" i="1" dirty="0" smtClean="0"/>
              <a:t> </a:t>
            </a:r>
            <a:r>
              <a:rPr lang="sv-SE" sz="1200" dirty="0" smtClean="0"/>
              <a:t>(4) Cordova, A.; Sunden, H.; Bogevig, A.; Johansson, M.; Himo, F. </a:t>
            </a:r>
            <a:r>
              <a:rPr lang="sv-SE" sz="1200" i="1" dirty="0" smtClean="0"/>
              <a:t>Chem. Eur. J. </a:t>
            </a:r>
            <a:r>
              <a:rPr lang="sv-SE" sz="1200" b="1" dirty="0" smtClean="0"/>
              <a:t>2004,</a:t>
            </a:r>
            <a:r>
              <a:rPr lang="sv-SE" sz="1200" b="1" i="1" dirty="0" smtClean="0"/>
              <a:t> </a:t>
            </a:r>
            <a:r>
              <a:rPr lang="sv-SE" sz="1200" i="1" dirty="0" smtClean="0"/>
              <a:t>10,</a:t>
            </a:r>
            <a:r>
              <a:rPr lang="sv-SE" sz="1200" b="1" i="1" dirty="0" smtClean="0"/>
              <a:t> </a:t>
            </a:r>
            <a:r>
              <a:rPr lang="sv-SE" sz="1200" dirty="0" smtClean="0"/>
              <a:t>3673-3684.</a:t>
            </a:r>
            <a:r>
              <a:rPr lang="sv-SE" sz="1200" b="1" i="1" dirty="0" smtClean="0"/>
              <a:t> </a:t>
            </a:r>
            <a:r>
              <a:rPr lang="en-US" sz="1200" dirty="0" smtClean="0"/>
              <a:t>(5) Hayashi, Y.; Yamaguchi, J.; </a:t>
            </a:r>
            <a:r>
              <a:rPr lang="en-US" sz="1200" dirty="0" err="1" smtClean="0"/>
              <a:t>Sumiya</a:t>
            </a:r>
            <a:r>
              <a:rPr lang="en-US" sz="1200" dirty="0" smtClean="0"/>
              <a:t>, T.; Shoji, M.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43, </a:t>
            </a:r>
            <a:r>
              <a:rPr lang="en-US" sz="1200" dirty="0" smtClean="0"/>
              <a:t>1112-1115.</a:t>
            </a:r>
          </a:p>
          <a:p>
            <a:pPr algn="just"/>
            <a:endParaRPr lang="de-DE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de-DE" sz="1200" dirty="0" smtClean="0"/>
          </a:p>
          <a:p>
            <a:pPr algn="just"/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5720" y="3406975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Macmillan,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Zhong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Cordova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Hydroxylation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500034" y="1571612"/>
          <a:ext cx="6135688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13" name="CS ChemDraw Drawing" r:id="rId4" imgW="4903998" imgH="1237254" progId="ChemDraw.Document.6.0">
                  <p:embed/>
                </p:oleObj>
              </mc:Choice>
              <mc:Fallback>
                <p:oleObj name="CS ChemDraw Drawing" r:id="rId4" imgW="4903998" imgH="1237254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71612"/>
                        <a:ext cx="6135688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6128" y="1766886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1214414" y="3929066"/>
          <a:ext cx="66468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14" name="CS ChemDraw Drawing" r:id="rId7" imgW="5316884" imgH="973484" progId="ChemDraw.Document.6.0">
                  <p:embed/>
                </p:oleObj>
              </mc:Choice>
              <mc:Fallback>
                <p:oleObj name="CS ChemDraw Drawing" r:id="rId7" imgW="5316884" imgH="973484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929066"/>
                        <a:ext cx="664686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4282" y="835207"/>
            <a:ext cx="878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hydroxylation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aldehydes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514951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Cheong, P. H. Y.; </a:t>
            </a:r>
            <a:r>
              <a:rPr lang="en-US" sz="1200" dirty="0" err="1" smtClean="0"/>
              <a:t>Houk</a:t>
            </a:r>
            <a:r>
              <a:rPr lang="en-US" sz="1200" dirty="0" smtClean="0"/>
              <a:t>, K. N.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13912-13913.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592933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Houk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504" y="592933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Zhong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592933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08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00108"/>
            <a:ext cx="2676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285860"/>
            <a:ext cx="25050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214422"/>
            <a:ext cx="1666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89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42984"/>
            <a:ext cx="1781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786314" y="357187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localized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835207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68103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7916" y="652709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(1) Corey, E. J.; Grogan, M. J. </a:t>
            </a:r>
            <a:r>
              <a:rPr lang="nn-NO" sz="1200" i="1" dirty="0" smtClean="0"/>
              <a:t>Org. Lett. </a:t>
            </a:r>
            <a:r>
              <a:rPr lang="nn-NO" sz="1200" b="1" dirty="0" smtClean="0"/>
              <a:t>1999, </a:t>
            </a:r>
            <a:r>
              <a:rPr lang="nn-NO" sz="1200" i="1" dirty="0" smtClean="0"/>
              <a:t>1, </a:t>
            </a:r>
            <a:r>
              <a:rPr lang="nn-NO" sz="1200" dirty="0" smtClean="0"/>
              <a:t>157-160.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72199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4.2.1 Proline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26" y="5620424"/>
            <a:ext cx="557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Blackmond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Product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Accelerating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fr-CH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Proposal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Iwamura</a:t>
            </a:r>
            <a:r>
              <a:rPr lang="en-US" sz="1200" dirty="0" smtClean="0"/>
              <a:t>, H.; Mathew, S. P.; </a:t>
            </a:r>
            <a:r>
              <a:rPr lang="en-US" sz="1200" dirty="0" err="1" smtClean="0"/>
              <a:t>Blackmond</a:t>
            </a:r>
            <a:r>
              <a:rPr lang="en-US" sz="1200" dirty="0" smtClean="0"/>
              <a:t>, D. G.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11770-11771.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 err="1" smtClean="0"/>
              <a:t>Iwamura</a:t>
            </a:r>
            <a:r>
              <a:rPr lang="en-US" sz="1200" dirty="0" smtClean="0"/>
              <a:t>, H.; Wells, D. H.; Mathew, S. P.; </a:t>
            </a:r>
            <a:r>
              <a:rPr lang="en-US" sz="1200" dirty="0" err="1" smtClean="0"/>
              <a:t>Klussmann</a:t>
            </a:r>
            <a:r>
              <a:rPr lang="en-US" sz="1200" dirty="0" smtClean="0"/>
              <a:t>, M.; Armstrong, A.; </a:t>
            </a:r>
            <a:r>
              <a:rPr lang="en-US" sz="1200" dirty="0" err="1" smtClean="0"/>
              <a:t>Blackmond</a:t>
            </a:r>
            <a:r>
              <a:rPr lang="en-US" sz="1200" dirty="0" smtClean="0"/>
              <a:t>, D. G.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16312-16313.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Proline derivatives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Zhang, H. L.; </a:t>
            </a:r>
            <a:r>
              <a:rPr lang="en-US" sz="1200" dirty="0" err="1" smtClean="0"/>
              <a:t>Mitsumori</a:t>
            </a:r>
            <a:r>
              <a:rPr lang="en-US" sz="1200" dirty="0" smtClean="0"/>
              <a:t>, S.; </a:t>
            </a:r>
            <a:r>
              <a:rPr lang="en-US" sz="1200" dirty="0" err="1" smtClean="0"/>
              <a:t>Utsumi</a:t>
            </a:r>
            <a:r>
              <a:rPr lang="en-US" sz="1200" dirty="0" smtClean="0"/>
              <a:t>, N.; Imai, M.; Garcia-Delgado, N.; </a:t>
            </a:r>
            <a:r>
              <a:rPr lang="en-US" sz="1200" dirty="0" err="1" smtClean="0"/>
              <a:t>Mifsud</a:t>
            </a:r>
            <a:r>
              <a:rPr lang="en-US" sz="1200" dirty="0" smtClean="0"/>
              <a:t>, M.; </a:t>
            </a:r>
            <a:r>
              <a:rPr lang="en-US" sz="1200" dirty="0" err="1" smtClean="0"/>
              <a:t>Albertshofer</a:t>
            </a:r>
            <a:r>
              <a:rPr lang="en-US" sz="1200" dirty="0" smtClean="0"/>
              <a:t>, K.; Cheong, P. H. Y.; </a:t>
            </a:r>
            <a:r>
              <a:rPr lang="en-US" sz="1200" dirty="0" err="1" smtClean="0"/>
              <a:t>Houk</a:t>
            </a:r>
            <a:r>
              <a:rPr lang="en-US" sz="1200" dirty="0" smtClean="0"/>
              <a:t>, K. N.; Tanaka, F.; </a:t>
            </a:r>
            <a:r>
              <a:rPr lang="en-US" sz="1200" dirty="0" err="1" smtClean="0"/>
              <a:t>Barbas</a:t>
            </a:r>
            <a:r>
              <a:rPr lang="en-US" sz="1200" dirty="0" smtClean="0"/>
              <a:t>, C. F.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130,</a:t>
            </a:r>
            <a:r>
              <a:rPr lang="en-US" sz="1200" b="1" i="1" dirty="0" smtClean="0"/>
              <a:t> </a:t>
            </a:r>
            <a:r>
              <a:rPr lang="en-US" sz="1200" dirty="0" smtClean="0"/>
              <a:t>875-886.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Barbas: 3-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Pyrrolidine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Carboxylic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Anti-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714620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Proline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11491" name="Object 3"/>
          <p:cNvGraphicFramePr>
            <a:graphicFrameLocks noChangeAspect="1"/>
          </p:cNvGraphicFramePr>
          <p:nvPr/>
        </p:nvGraphicFramePr>
        <p:xfrm>
          <a:off x="714348" y="1182682"/>
          <a:ext cx="72517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776" name="CS ChemDraw Drawing" r:id="rId4" imgW="5798351" imgH="1168674" progId="ChemDraw.Document.6.0">
                  <p:embed/>
                </p:oleObj>
              </mc:Choice>
              <mc:Fallback>
                <p:oleObj name="CS ChemDraw Drawing" r:id="rId4" imgW="5798351" imgH="116867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182682"/>
                        <a:ext cx="72517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14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64" y="3429000"/>
            <a:ext cx="45426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14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5970" y="3286124"/>
            <a:ext cx="45266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Proline derivatives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0932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Yamamoto, Y.; </a:t>
            </a:r>
            <a:r>
              <a:rPr lang="en-US" sz="1200" dirty="0" err="1" smtClean="0"/>
              <a:t>Momiyama</a:t>
            </a:r>
            <a:r>
              <a:rPr lang="en-US" sz="1200" dirty="0" smtClean="0"/>
              <a:t>, N.; Yamamoto,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2004</a:t>
            </a:r>
            <a:r>
              <a:rPr lang="en-US" sz="1200" dirty="0" smtClean="0"/>
              <a:t>, </a:t>
            </a:r>
            <a:r>
              <a:rPr lang="en-US" sz="1200" i="1" dirty="0" smtClean="0"/>
              <a:t>126,</a:t>
            </a:r>
            <a:r>
              <a:rPr lang="en-US" sz="1200" b="1" i="1" dirty="0" smtClean="0"/>
              <a:t> </a:t>
            </a:r>
            <a:r>
              <a:rPr lang="en-US" sz="1200" dirty="0" smtClean="0"/>
              <a:t>5962. (2)</a:t>
            </a:r>
            <a:r>
              <a:rPr lang="en-US" sz="1200" dirty="0"/>
              <a:t> Link, A.; </a:t>
            </a:r>
            <a:r>
              <a:rPr lang="en-US" sz="1200" dirty="0" err="1"/>
              <a:t>Sparr</a:t>
            </a:r>
            <a:r>
              <a:rPr lang="en-US" sz="1200" dirty="0"/>
              <a:t>, C.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5458.</a:t>
            </a:r>
            <a:endParaRPr lang="en-US" sz="1200" dirty="0"/>
          </a:p>
          <a:p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4282" y="785794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Yamamoto: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Formal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Nitroso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Diels-Alder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337247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Sparr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Aldol Condensation for the Enantioselective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Binaphthyl Derivatives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2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62394"/>
              </p:ext>
            </p:extLst>
          </p:nvPr>
        </p:nvGraphicFramePr>
        <p:xfrm>
          <a:off x="1568473" y="1391419"/>
          <a:ext cx="6218237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88" name="CS ChemDraw Drawing" r:id="rId4" imgW="4970819" imgH="1224944" progId="ChemDraw.Document.6.0">
                  <p:embed/>
                </p:oleObj>
              </mc:Choice>
              <mc:Fallback>
                <p:oleObj name="CS ChemDraw Drawing" r:id="rId4" imgW="4970819" imgH="122494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73" y="1391419"/>
                        <a:ext cx="6218237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00724"/>
              </p:ext>
            </p:extLst>
          </p:nvPr>
        </p:nvGraphicFramePr>
        <p:xfrm>
          <a:off x="1340924" y="4027137"/>
          <a:ext cx="6247838" cy="163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89" name="CS ChemDraw Drawing" r:id="rId6" imgW="4998270" imgH="1307289" progId="ChemDraw.Document.6.0">
                  <p:embed/>
                </p:oleObj>
              </mc:Choice>
              <mc:Fallback>
                <p:oleObj name="CS ChemDraw Drawing" r:id="rId6" imgW="4998270" imgH="13072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0924" y="4027137"/>
                        <a:ext cx="6247838" cy="1634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Proline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Derivatives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Kunz, R. K.; MacMillan, D. W.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3240-3241.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906645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Reversed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Approach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Iminium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Activation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Carboxylate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Cyclopropanation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1714" name="Object 2"/>
          <p:cNvGraphicFramePr>
            <a:graphicFrameLocks noChangeAspect="1"/>
          </p:cNvGraphicFramePr>
          <p:nvPr/>
        </p:nvGraphicFramePr>
        <p:xfrm>
          <a:off x="1142976" y="1500174"/>
          <a:ext cx="6672262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99" name="CS ChemDraw Drawing" r:id="rId4" imgW="5335172" imgH="1232330" progId="ChemDraw.Document.6.0">
                  <p:embed/>
                </p:oleObj>
              </mc:Choice>
              <mc:Fallback>
                <p:oleObj name="CS ChemDraw Drawing" r:id="rId4" imgW="5335172" imgH="123233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500174"/>
                        <a:ext cx="6672262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476643"/>
            <a:ext cx="64579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429000"/>
            <a:ext cx="44672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Binaphthyl Scaffold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(1) Kano, T.; Takai, J.; Tokuda, O.; Maruoka, K. </a:t>
            </a:r>
            <a:r>
              <a:rPr lang="fi-FI" sz="1200" i="1" dirty="0" smtClean="0"/>
              <a:t>Angew. Chem., Int. Ed. </a:t>
            </a:r>
            <a:r>
              <a:rPr lang="fi-FI" sz="1200" b="1" dirty="0" smtClean="0"/>
              <a:t>2005, </a:t>
            </a:r>
            <a:r>
              <a:rPr lang="fi-FI" sz="1200" i="1" dirty="0" smtClean="0"/>
              <a:t>44, </a:t>
            </a:r>
            <a:r>
              <a:rPr lang="fi-FI" sz="1200" dirty="0" smtClean="0"/>
              <a:t>3055-3057.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928670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Maruoka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Amino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Binol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Aldol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42900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Comparison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Proline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642" name="Object 2"/>
          <p:cNvGraphicFramePr>
            <a:graphicFrameLocks noChangeAspect="1"/>
          </p:cNvGraphicFramePr>
          <p:nvPr/>
        </p:nvGraphicFramePr>
        <p:xfrm>
          <a:off x="1357290" y="1357298"/>
          <a:ext cx="63119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7" name="CS ChemDraw Drawing" r:id="rId5" imgW="5053115" imgH="1464095" progId="ChemDraw.Document.6.0">
                  <p:embed/>
                </p:oleObj>
              </mc:Choice>
              <mc:Fallback>
                <p:oleObj name="CS ChemDraw Drawing" r:id="rId5" imgW="5053115" imgH="1464095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357298"/>
                        <a:ext cx="63119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Binaphthyl Scaffold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Kano, T.; Yamaguchi, Y.; </a:t>
            </a:r>
            <a:r>
              <a:rPr lang="en-US" sz="1200" dirty="0" err="1" smtClean="0"/>
              <a:t>Tokuda</a:t>
            </a:r>
            <a:r>
              <a:rPr lang="en-US" sz="1200" dirty="0" smtClean="0"/>
              <a:t>, O.; </a:t>
            </a:r>
            <a:r>
              <a:rPr lang="en-US" sz="1200" dirty="0" err="1" smtClean="0"/>
              <a:t>Maruoka</a:t>
            </a:r>
            <a:r>
              <a:rPr lang="en-US" sz="1200" dirty="0" smtClean="0"/>
              <a:t>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16408-16409.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78579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Maruoka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Triflamide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Derived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Mannich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9667" name="Object 3"/>
          <p:cNvGraphicFramePr>
            <a:graphicFrameLocks noChangeAspect="1"/>
          </p:cNvGraphicFramePr>
          <p:nvPr/>
        </p:nvGraphicFramePr>
        <p:xfrm>
          <a:off x="857224" y="1285860"/>
          <a:ext cx="71183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2" name="CS ChemDraw Drawing" r:id="rId4" imgW="5693195" imgH="3574952" progId="ChemDraw.Document.6.0">
                  <p:embed/>
                </p:oleObj>
              </mc:Choice>
              <mc:Fallback>
                <p:oleObj name="CS ChemDraw Drawing" r:id="rId4" imgW="5693195" imgH="357495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285860"/>
                        <a:ext cx="71183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Binaphthyl Scaffold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Kano, T.; Yamaguchi, Y.; </a:t>
            </a:r>
            <a:r>
              <a:rPr lang="en-US" sz="1200" dirty="0" err="1" smtClean="0"/>
              <a:t>Tokuda</a:t>
            </a:r>
            <a:r>
              <a:rPr lang="en-US" sz="1200" dirty="0" smtClean="0"/>
              <a:t>, O.; </a:t>
            </a:r>
            <a:r>
              <a:rPr lang="en-US" sz="1200" dirty="0" err="1" smtClean="0"/>
              <a:t>Maruoka</a:t>
            </a:r>
            <a:r>
              <a:rPr lang="en-US" sz="1200" dirty="0" smtClean="0"/>
              <a:t>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2005,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127,</a:t>
            </a:r>
            <a:r>
              <a:rPr lang="en-US" sz="1200" b="1" i="1" dirty="0" smtClean="0"/>
              <a:t> </a:t>
            </a:r>
            <a:r>
              <a:rPr lang="en-US" sz="1200" dirty="0" smtClean="0"/>
              <a:t>16408-16409.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35207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Transition State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71546"/>
            <a:ext cx="4848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41624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8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24944"/>
            <a:ext cx="5944898" cy="34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Urea-Primary Amine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Brown, A. R.; </a:t>
            </a:r>
            <a:r>
              <a:rPr lang="en-US" sz="1200" dirty="0" err="1" smtClean="0"/>
              <a:t>Kuo</a:t>
            </a:r>
            <a:r>
              <a:rPr lang="en-US" sz="1200" dirty="0" smtClean="0"/>
              <a:t>, W. H.; Jacobsen, E. N.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132</a:t>
            </a:r>
            <a:r>
              <a:rPr lang="en-US" sz="1200" dirty="0" smtClean="0"/>
              <a:t>, 9286.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835207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enamine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ion pair activation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4278274" name="Object 2"/>
          <p:cNvGraphicFramePr>
            <a:graphicFrameLocks noChangeAspect="1"/>
          </p:cNvGraphicFramePr>
          <p:nvPr/>
        </p:nvGraphicFramePr>
        <p:xfrm>
          <a:off x="683568" y="1196752"/>
          <a:ext cx="75834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559" name="CS ChemDraw Drawing" r:id="rId5" imgW="6069858" imgH="1538654" progId="ChemDraw.Document.6.0">
                  <p:embed/>
                </p:oleObj>
              </mc:Choice>
              <mc:Fallback>
                <p:oleObj name="CS ChemDraw Drawing" r:id="rId5" imgW="6069858" imgH="153865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7583488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5" y="2924944"/>
            <a:ext cx="8991699" cy="34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Squaramide and dieneamines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210" y="638132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/>
              </a:rPr>
              <a:t>Albrecht, L.; </a:t>
            </a:r>
            <a:r>
              <a:rPr lang="en-US" sz="1200" dirty="0" err="1">
                <a:latin typeface="Segoe UI"/>
              </a:rPr>
              <a:t>Dickmeiss</a:t>
            </a:r>
            <a:r>
              <a:rPr lang="en-US" sz="1200" dirty="0">
                <a:latin typeface="Segoe UI"/>
              </a:rPr>
              <a:t>, G.; Acosta, F. C.; Rodriguez-</a:t>
            </a:r>
            <a:r>
              <a:rPr lang="en-US" sz="1200" dirty="0" err="1">
                <a:latin typeface="Segoe UI"/>
              </a:rPr>
              <a:t>Escrich</a:t>
            </a:r>
            <a:r>
              <a:rPr lang="en-US" sz="1200" dirty="0">
                <a:latin typeface="Segoe UI"/>
              </a:rPr>
              <a:t>, C.; Davis, R. L.; Jorgensen, K. A. </a:t>
            </a:r>
            <a:r>
              <a:rPr lang="en-US" sz="1200" i="1" dirty="0">
                <a:latin typeface="Segoe UI"/>
              </a:rPr>
              <a:t>J. Am. Chem. Soc.</a:t>
            </a:r>
            <a:r>
              <a:rPr lang="en-US" sz="1200" dirty="0">
                <a:latin typeface="Segoe UI"/>
              </a:rPr>
              <a:t> </a:t>
            </a:r>
            <a:r>
              <a:rPr lang="en-US" sz="1200" b="1" dirty="0">
                <a:latin typeface="Segoe UI"/>
              </a:rPr>
              <a:t>2012,</a:t>
            </a:r>
            <a:r>
              <a:rPr lang="en-US" sz="1200" dirty="0">
                <a:latin typeface="Segoe UI"/>
              </a:rPr>
              <a:t> </a:t>
            </a:r>
            <a:r>
              <a:rPr lang="en-US" sz="1200" i="1" dirty="0">
                <a:latin typeface="Segoe UI"/>
              </a:rPr>
              <a:t>134</a:t>
            </a:r>
            <a:r>
              <a:rPr lang="en-US" sz="1200" dirty="0">
                <a:latin typeface="Segoe UI"/>
              </a:rPr>
              <a:t>, </a:t>
            </a:r>
            <a:r>
              <a:rPr lang="en-US" sz="1200" dirty="0" smtClean="0">
                <a:latin typeface="Segoe UI"/>
              </a:rPr>
              <a:t>2543.</a:t>
            </a:r>
            <a:endParaRPr lang="en-US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Jorgensen: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squaramide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[2+2] cycloaddition via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dienamines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50962"/>
              </p:ext>
            </p:extLst>
          </p:nvPr>
        </p:nvGraphicFramePr>
        <p:xfrm>
          <a:off x="683568" y="1124744"/>
          <a:ext cx="7836556" cy="186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083" name="CS ChemDraw Drawing" r:id="rId5" imgW="6269245" imgH="1491574" progId="ChemDraw.Document.6.0">
                  <p:embed/>
                </p:oleObj>
              </mc:Choice>
              <mc:Fallback>
                <p:oleObj name="CS ChemDraw Drawing" r:id="rId5" imgW="6269245" imgH="14915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1124744"/>
                        <a:ext cx="7836556" cy="1864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80" y="2342674"/>
            <a:ext cx="7725664" cy="3962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5319310"/>
            <a:ext cx="1664635" cy="106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2470710"/>
            <a:ext cx="1887456" cy="115829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4.2.2 Other Catalysts: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Deracemization via Enamines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90002" y="6553437"/>
            <a:ext cx="5261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latin typeface="Segoe UI"/>
              </a:rPr>
              <a:t>Huang, M.; Zhang, L.; Pan, T.; Luo, S. </a:t>
            </a:r>
            <a:r>
              <a:rPr lang="fr-CH" sz="1200" i="1" dirty="0">
                <a:latin typeface="Segoe UI"/>
              </a:rPr>
              <a:t>Science</a:t>
            </a:r>
            <a:r>
              <a:rPr lang="fr-CH" sz="1200" dirty="0">
                <a:latin typeface="Segoe UI"/>
              </a:rPr>
              <a:t> </a:t>
            </a:r>
            <a:r>
              <a:rPr lang="fr-CH" sz="1200" b="1" dirty="0">
                <a:latin typeface="Segoe UI"/>
              </a:rPr>
              <a:t>2022</a:t>
            </a:r>
            <a:r>
              <a:rPr lang="fr-CH" sz="1200" dirty="0">
                <a:latin typeface="Segoe UI"/>
              </a:rPr>
              <a:t>, </a:t>
            </a:r>
            <a:r>
              <a:rPr lang="fr-CH" sz="1200" i="1" dirty="0">
                <a:latin typeface="Segoe UI"/>
              </a:rPr>
              <a:t>375</a:t>
            </a:r>
            <a:r>
              <a:rPr lang="fr-CH" sz="1200" dirty="0">
                <a:latin typeface="Segoe UI"/>
              </a:rPr>
              <a:t>, 869-874.</a:t>
            </a:r>
            <a:endParaRPr lang="en-US" sz="1200" dirty="0">
              <a:latin typeface="Segoe U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Luo: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Deracemization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enamines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under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light irradiation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98838"/>
              </p:ext>
            </p:extLst>
          </p:nvPr>
        </p:nvGraphicFramePr>
        <p:xfrm>
          <a:off x="1364493" y="1243024"/>
          <a:ext cx="6346809" cy="111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421" name="CS ChemDraw Drawing" r:id="rId7" imgW="5077447" imgH="892629" progId="ChemDraw.Document.6.0">
                  <p:embed/>
                </p:oleObj>
              </mc:Choice>
              <mc:Fallback>
                <p:oleObj name="CS ChemDraw Drawing" r:id="rId7" imgW="5077447" imgH="8926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4493" y="1243024"/>
                        <a:ext cx="6346809" cy="111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8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068" y="1023958"/>
            <a:ext cx="9182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785794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Inversion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Stereochemistry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Aliphatic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Imines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16" y="652709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(1) Corey, E. J.; Grogan, M. J. </a:t>
            </a:r>
            <a:r>
              <a:rPr lang="nn-NO" sz="1200" i="1" dirty="0" smtClean="0"/>
              <a:t>Org. Lett. </a:t>
            </a:r>
            <a:r>
              <a:rPr lang="nn-NO" sz="1200" b="1" dirty="0" smtClean="0"/>
              <a:t>1999, </a:t>
            </a:r>
            <a:r>
              <a:rPr lang="nn-NO" sz="1200" i="1" dirty="0" smtClean="0"/>
              <a:t>1, </a:t>
            </a:r>
            <a:r>
              <a:rPr lang="nn-NO" sz="1200" dirty="0" smtClean="0"/>
              <a:t>157-160.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978083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Cyanosilylation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Ketones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Thiourea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16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Fuerst, D. E.; Jacobsen, E. N.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 </a:t>
            </a:r>
            <a:r>
              <a:rPr lang="de-DE" sz="1200" i="1" dirty="0" smtClean="0"/>
              <a:t>127, </a:t>
            </a:r>
            <a:r>
              <a:rPr lang="de-DE" sz="1200" dirty="0" smtClean="0"/>
              <a:t>8964-8965.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4621421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1142976" y="1785926"/>
          <a:ext cx="708977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5" name="CS ChemDraw Drawing" r:id="rId4" imgW="5665763" imgH="1112403" progId="ChemDraw.Document.6.0">
                  <p:embed/>
                </p:oleObj>
              </mc:Choice>
              <mc:Fallback>
                <p:oleObj name="CS ChemDraw Drawing" r:id="rId4" imgW="5665763" imgH="1112403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785926"/>
                        <a:ext cx="7089775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3143240" y="3857628"/>
          <a:ext cx="29543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46" name="CS ChemDraw Drawing" r:id="rId6" imgW="2363372" imgH="1290359" progId="ChemDraw.Document.6.0">
                  <p:embed/>
                </p:oleObj>
              </mc:Choice>
              <mc:Fallback>
                <p:oleObj name="CS ChemDraw Drawing" r:id="rId6" imgW="2363372" imgH="129035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857628"/>
                        <a:ext cx="29543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Cyanide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785794"/>
            <a:ext cx="692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Studies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16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 err="1" smtClean="0"/>
              <a:t>Zuend</a:t>
            </a:r>
            <a:r>
              <a:rPr lang="de-DE" sz="1200" dirty="0" smtClean="0"/>
              <a:t>, S. J.; Jacobsen, E. N. </a:t>
            </a:r>
            <a:r>
              <a:rPr lang="de-DE" sz="1200" i="1" dirty="0" smtClean="0"/>
              <a:t>J. Am. Chem. </a:t>
            </a:r>
            <a:r>
              <a:rPr lang="de-DE" sz="1200" i="1" dirty="0" err="1" smtClean="0"/>
              <a:t>Soc</a:t>
            </a:r>
            <a:r>
              <a:rPr lang="de-DE" sz="1200" i="1" dirty="0" smtClean="0"/>
              <a:t>. </a:t>
            </a:r>
            <a:r>
              <a:rPr lang="de-DE" sz="1200" b="1" dirty="0" smtClean="0"/>
              <a:t>2007,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129,</a:t>
            </a:r>
            <a:r>
              <a:rPr lang="de-DE" sz="1200" b="1" i="1" dirty="0" smtClean="0"/>
              <a:t> </a:t>
            </a:r>
            <a:r>
              <a:rPr lang="de-DE" sz="1200" dirty="0" smtClean="0"/>
              <a:t>15872-15883.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en-US" sz="1200" dirty="0" smtClean="0"/>
          </a:p>
        </p:txBody>
      </p:sp>
      <p:pic>
        <p:nvPicPr>
          <p:cNvPr id="2110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9074"/>
            <a:ext cx="7815261" cy="51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572264" y="2121091"/>
            <a:ext cx="100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Favored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2198" y="2428868"/>
            <a:ext cx="2000264" cy="1428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2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20925"/>
            <a:ext cx="7560840" cy="27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158" y="857232"/>
            <a:ext cx="767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Jacobsen: Co-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bifunctional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urea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Povarov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45333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Xu, H.; </a:t>
            </a:r>
            <a:r>
              <a:rPr lang="en-US" sz="1200" dirty="0" err="1" smtClean="0"/>
              <a:t>Zuend</a:t>
            </a:r>
            <a:r>
              <a:rPr lang="en-US" sz="1200" dirty="0" smtClean="0"/>
              <a:t>, S. J.; </a:t>
            </a:r>
            <a:r>
              <a:rPr lang="en-US" sz="1200" dirty="0" err="1" smtClean="0"/>
              <a:t>Woll</a:t>
            </a:r>
            <a:r>
              <a:rPr lang="en-US" sz="1200" dirty="0" smtClean="0"/>
              <a:t>, M. G.; Tao, Y.; Jacobsen, E. N. </a:t>
            </a:r>
            <a:r>
              <a:rPr lang="en-US" sz="1200" i="1" dirty="0" smtClean="0"/>
              <a:t>Science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327</a:t>
            </a:r>
            <a:r>
              <a:rPr lang="en-US" sz="1200" dirty="0" smtClean="0"/>
              <a:t>, 986.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992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52121"/>
              </p:ext>
            </p:extLst>
          </p:nvPr>
        </p:nvGraphicFramePr>
        <p:xfrm>
          <a:off x="899592" y="1340768"/>
          <a:ext cx="7183438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623" name="CS ChemDraw Drawing" r:id="rId5" imgW="5745246" imgH="1907579" progId="ChemDraw.Document.6.0">
                  <p:embed/>
                </p:oleObj>
              </mc:Choice>
              <mc:Fallback>
                <p:oleObj name="CS ChemDraw Drawing" r:id="rId5" imgW="5745246" imgH="1907579" progId="ChemDraw.Document.6.0">
                  <p:embed/>
                  <p:pic>
                    <p:nvPicPr>
                      <p:cNvPr id="3992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40768"/>
                        <a:ext cx="7183438" cy="238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6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704856" cy="56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44450"/>
            <a:ext cx="842968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4.1.1 Addition to Carbonyl and Imines: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5369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520" y="645333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Xu, H.; </a:t>
            </a:r>
            <a:r>
              <a:rPr lang="en-US" sz="1200" dirty="0" err="1" smtClean="0"/>
              <a:t>Zuend</a:t>
            </a:r>
            <a:r>
              <a:rPr lang="en-US" sz="1200" dirty="0" smtClean="0"/>
              <a:t>, S. J.; </a:t>
            </a:r>
            <a:r>
              <a:rPr lang="en-US" sz="1200" dirty="0" err="1" smtClean="0"/>
              <a:t>Woll</a:t>
            </a:r>
            <a:r>
              <a:rPr lang="en-US" sz="1200" dirty="0" smtClean="0"/>
              <a:t>, M. G.; Tao, Y.; Jacobsen, E. N. </a:t>
            </a:r>
            <a:r>
              <a:rPr lang="en-US" sz="1200" i="1" dirty="0" smtClean="0"/>
              <a:t>Science </a:t>
            </a:r>
            <a:r>
              <a:rPr lang="en-US" sz="1200" b="1" dirty="0" smtClean="0"/>
              <a:t>2010</a:t>
            </a:r>
            <a:r>
              <a:rPr lang="en-US" sz="1200" dirty="0" smtClean="0"/>
              <a:t>, </a:t>
            </a:r>
            <a:r>
              <a:rPr lang="en-US" sz="1200" i="1" dirty="0" smtClean="0"/>
              <a:t>327</a:t>
            </a:r>
            <a:r>
              <a:rPr lang="en-US" sz="1200" dirty="0" smtClean="0"/>
              <a:t>, 986.</a:t>
            </a:r>
          </a:p>
          <a:p>
            <a:endParaRPr lang="de-DE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630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35012</TotalTime>
  <Words>3551</Words>
  <Application>Microsoft Office PowerPoint</Application>
  <PresentationFormat>On-screen Show (4:3)</PresentationFormat>
  <Paragraphs>316</Paragraphs>
  <Slides>49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Segoe UI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Jérôme Waser</cp:lastModifiedBy>
  <cp:revision>1968</cp:revision>
  <dcterms:created xsi:type="dcterms:W3CDTF">2008-02-14T10:18:00Z</dcterms:created>
  <dcterms:modified xsi:type="dcterms:W3CDTF">2025-03-11T12:56:04Z</dcterms:modified>
</cp:coreProperties>
</file>