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7" r:id="rId9"/>
    <p:sldId id="273" r:id="rId10"/>
    <p:sldId id="274" r:id="rId11"/>
    <p:sldId id="275" r:id="rId12"/>
    <p:sldId id="279" r:id="rId13"/>
    <p:sldId id="280" r:id="rId14"/>
    <p:sldId id="281" r:id="rId15"/>
    <p:sldId id="284" r:id="rId16"/>
    <p:sldId id="285" r:id="rId17"/>
    <p:sldId id="286" r:id="rId18"/>
    <p:sldId id="288" r:id="rId19"/>
    <p:sldId id="289" r:id="rId20"/>
    <p:sldId id="293" r:id="rId21"/>
    <p:sldId id="294" r:id="rId22"/>
    <p:sldId id="690" r:id="rId23"/>
    <p:sldId id="628" r:id="rId24"/>
    <p:sldId id="683" r:id="rId25"/>
    <p:sldId id="295" r:id="rId26"/>
    <p:sldId id="296" r:id="rId27"/>
    <p:sldId id="297" r:id="rId28"/>
    <p:sldId id="298" r:id="rId29"/>
    <p:sldId id="299" r:id="rId30"/>
    <p:sldId id="300" r:id="rId31"/>
    <p:sldId id="629" r:id="rId32"/>
    <p:sldId id="312" r:id="rId33"/>
    <p:sldId id="684" r:id="rId34"/>
    <p:sldId id="693" r:id="rId35"/>
    <p:sldId id="302" r:id="rId36"/>
    <p:sldId id="581" r:id="rId37"/>
    <p:sldId id="304" r:id="rId38"/>
    <p:sldId id="383" r:id="rId39"/>
    <p:sldId id="598" r:id="rId40"/>
    <p:sldId id="612" r:id="rId41"/>
    <p:sldId id="599" r:id="rId42"/>
    <p:sldId id="576" r:id="rId43"/>
    <p:sldId id="306" r:id="rId44"/>
    <p:sldId id="307" r:id="rId45"/>
    <p:sldId id="308" r:id="rId46"/>
    <p:sldId id="311" r:id="rId47"/>
    <p:sldId id="315" r:id="rId48"/>
    <p:sldId id="659" r:id="rId49"/>
    <p:sldId id="316" r:id="rId50"/>
    <p:sldId id="322" r:id="rId51"/>
    <p:sldId id="613" r:id="rId52"/>
    <p:sldId id="691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4" r:id="rId62"/>
    <p:sldId id="335" r:id="rId63"/>
    <p:sldId id="692" r:id="rId64"/>
    <p:sldId id="336" r:id="rId65"/>
    <p:sldId id="337" r:id="rId66"/>
    <p:sldId id="338" r:id="rId67"/>
    <p:sldId id="583" r:id="rId68"/>
    <p:sldId id="648" r:id="rId6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8065" autoAdjust="0"/>
  </p:normalViewPr>
  <p:slideViewPr>
    <p:cSldViewPr>
      <p:cViewPr varScale="1">
        <p:scale>
          <a:sx n="118" d="100"/>
          <a:sy n="118" d="100"/>
        </p:scale>
        <p:origin x="9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E791B3-C914-4822-AE19-D8B5124865E2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052840-3A62-496E-856A-FEDE92C73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52840-3A62-496E-856A-FEDE92C736B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43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5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36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3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6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6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2B8B-5E9F-4AAC-90DC-95564FE0E56D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4E-861D-4D94-A927-15AD950B64E7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474-5E64-4AC6-87AC-25FF3841734F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B84-22DF-429B-B762-8C7B47D59550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BED9-9741-49D1-A292-6801CD7C117D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3D4-6DA6-49AC-AC16-A34F0C449823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4FA0-EA1A-44F6-9E49-A7D558AB8AB4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35B9-825D-47BE-8B33-E28B15B00E85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054A-B593-42FD-9A18-53AAC383BF84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C6E-6AE6-4F8A-8086-779663987E1D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78B4-15DA-4B6B-97EE-9905938F8A2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46BD-3CC8-495E-9373-D760CB9AC767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3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0.png"/><Relationship Id="rId5" Type="http://schemas.openxmlformats.org/officeDocument/2006/relationships/image" Target="../media/image69.emf"/><Relationship Id="rId4" Type="http://schemas.openxmlformats.org/officeDocument/2006/relationships/oleObject" Target="../embeddings/oleObject35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3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4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9.png"/><Relationship Id="rId5" Type="http://schemas.openxmlformats.org/officeDocument/2006/relationships/image" Target="../media/image78.emf"/><Relationship Id="rId4" Type="http://schemas.openxmlformats.org/officeDocument/2006/relationships/oleObject" Target="../embeddings/oleObject4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80.emf"/><Relationship Id="rId4" Type="http://schemas.openxmlformats.org/officeDocument/2006/relationships/oleObject" Target="../embeddings/oleObject4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3.png"/><Relationship Id="rId5" Type="http://schemas.openxmlformats.org/officeDocument/2006/relationships/image" Target="../media/image82.emf"/><Relationship Id="rId4" Type="http://schemas.openxmlformats.org/officeDocument/2006/relationships/oleObject" Target="../embeddings/oleObject4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8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85.emf"/><Relationship Id="rId4" Type="http://schemas.openxmlformats.org/officeDocument/2006/relationships/oleObject" Target="../embeddings/oleObject4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oleObject" Target="../embeddings/oleObject49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89.emf"/><Relationship Id="rId4" Type="http://schemas.openxmlformats.org/officeDocument/2006/relationships/oleObject" Target="../embeddings/oleObject50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2.png"/><Relationship Id="rId5" Type="http://schemas.openxmlformats.org/officeDocument/2006/relationships/image" Target="../media/image90.emf"/><Relationship Id="rId4" Type="http://schemas.openxmlformats.org/officeDocument/2006/relationships/oleObject" Target="../embeddings/oleObject5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93.emf"/><Relationship Id="rId4" Type="http://schemas.openxmlformats.org/officeDocument/2006/relationships/oleObject" Target="../embeddings/oleObject5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01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0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05.png"/><Relationship Id="rId5" Type="http://schemas.openxmlformats.org/officeDocument/2006/relationships/image" Target="../media/image104.emf"/><Relationship Id="rId4" Type="http://schemas.openxmlformats.org/officeDocument/2006/relationships/oleObject" Target="../embeddings/oleObject5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07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08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09.emf"/><Relationship Id="rId4" Type="http://schemas.openxmlformats.org/officeDocument/2006/relationships/oleObject" Target="../embeddings/oleObject5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59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13.emf"/><Relationship Id="rId4" Type="http://schemas.openxmlformats.org/officeDocument/2006/relationships/oleObject" Target="../embeddings/oleObject60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16.png"/><Relationship Id="rId5" Type="http://schemas.openxmlformats.org/officeDocument/2006/relationships/image" Target="../media/image115.emf"/><Relationship Id="rId4" Type="http://schemas.openxmlformats.org/officeDocument/2006/relationships/oleObject" Target="../embeddings/oleObject6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1097805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3.Homo Activation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3000372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3.1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Chiral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enolate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generation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3.2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Enamine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catalysis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3.3 Phase-transfer catalysis</a:t>
            </a:r>
          </a:p>
          <a:p>
            <a:pPr lvl="1">
              <a:spcBef>
                <a:spcPts val="12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3.4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Chiral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ylides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generation</a:t>
            </a:r>
          </a:p>
          <a:p>
            <a:pPr>
              <a:spcBef>
                <a:spcPts val="1200"/>
              </a:spcBef>
              <a:tabLst>
                <a:tab pos="216000" algn="l"/>
              </a:tabLst>
            </a:pPr>
            <a:endParaRPr lang="fr-CH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3.1.1 Chiral Enolates via Deprotonation: other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43814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Ito, Y.; </a:t>
            </a:r>
            <a:r>
              <a:rPr lang="en-US" sz="1200" dirty="0" err="1" smtClean="0"/>
              <a:t>Sawamura</a:t>
            </a:r>
            <a:r>
              <a:rPr lang="en-US" sz="1200" dirty="0" smtClean="0"/>
              <a:t>, M.; Hayashi,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108,</a:t>
            </a:r>
            <a:r>
              <a:rPr lang="en-US" sz="1200" b="1" i="1" dirty="0" smtClean="0"/>
              <a:t> </a:t>
            </a:r>
            <a:r>
              <a:rPr lang="en-US" sz="1200" dirty="0" smtClean="0"/>
              <a:t>6405-6406.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857232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Au-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Isonitriles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857628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142976" y="1460503"/>
          <a:ext cx="6978650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6" name="CS ChemDraw Drawing" r:id="rId4" imgW="5583467" imgH="1974752" progId="ChemDraw.Document.6.0">
                  <p:embed/>
                </p:oleObj>
              </mc:Choice>
              <mc:Fallback>
                <p:oleObj name="CS ChemDraw Drawing" r:id="rId4" imgW="5583467" imgH="197475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460503"/>
                        <a:ext cx="6978650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785786" y="4826016"/>
          <a:ext cx="78279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7" name="CS ChemDraw Drawing" r:id="rId6" imgW="6249572" imgH="710067" progId="ChemDraw.Document.6.0">
                  <p:embed/>
                </p:oleObj>
              </mc:Choice>
              <mc:Fallback>
                <p:oleObj name="CS ChemDraw Drawing" r:id="rId6" imgW="6249572" imgH="710067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826016"/>
                        <a:ext cx="782796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3.1.1 Chiral Enolates via Deprotonation: other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43814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(1) Togni, A.; Pastor, S. D. </a:t>
            </a:r>
            <a:r>
              <a:rPr lang="it-IT" sz="1200" i="1" dirty="0" smtClean="0"/>
              <a:t>J. Org. Chem. </a:t>
            </a:r>
            <a:r>
              <a:rPr lang="it-IT" sz="1200" b="1" dirty="0" smtClean="0"/>
              <a:t>1990, </a:t>
            </a:r>
            <a:r>
              <a:rPr lang="it-IT" sz="1200" i="1" dirty="0" smtClean="0"/>
              <a:t>55,</a:t>
            </a:r>
            <a:r>
              <a:rPr lang="it-IT" sz="1200" b="1" i="1" dirty="0" smtClean="0"/>
              <a:t> </a:t>
            </a:r>
            <a:r>
              <a:rPr lang="it-IT" sz="1200" dirty="0" smtClean="0"/>
              <a:t>1649-1664.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857232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Togni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Investigations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357298"/>
            <a:ext cx="55149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3.1.2 Chiral Enolates from Enolates and Enol Ethers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6357958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Pagenkopf</a:t>
            </a:r>
            <a:r>
              <a:rPr lang="en-US" sz="1200" dirty="0" smtClean="0"/>
              <a:t>, B. L.; Kruger, J.; </a:t>
            </a:r>
            <a:r>
              <a:rPr lang="en-US" sz="1200" dirty="0" err="1" smtClean="0"/>
              <a:t>Stojanovic</a:t>
            </a:r>
            <a:r>
              <a:rPr lang="en-US" sz="1200" dirty="0" smtClean="0"/>
              <a:t>, A.; Carreira, E.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37,</a:t>
            </a:r>
            <a:r>
              <a:rPr lang="en-US" sz="1200" b="1" i="1" dirty="0" smtClean="0"/>
              <a:t> </a:t>
            </a:r>
            <a:r>
              <a:rPr lang="en-US" sz="1200" dirty="0" smtClean="0"/>
              <a:t>3124-3126.</a:t>
            </a:r>
            <a:r>
              <a:rPr lang="en-US" sz="1200" b="1" i="1" dirty="0" smtClean="0"/>
              <a:t> </a:t>
            </a:r>
            <a:r>
              <a:rPr lang="pt-BR" sz="1200" dirty="0" smtClean="0"/>
              <a:t>(2) Kruger, J.; Carreira, E. M.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1998, </a:t>
            </a:r>
            <a:r>
              <a:rPr lang="pt-BR" sz="1200" i="1" dirty="0" smtClean="0"/>
              <a:t>120,</a:t>
            </a:r>
            <a:r>
              <a:rPr lang="pt-BR" sz="1200" b="1" i="1" dirty="0" smtClean="0"/>
              <a:t> </a:t>
            </a:r>
            <a:r>
              <a:rPr lang="pt-BR" sz="1200" dirty="0" smtClean="0"/>
              <a:t>837-838.</a:t>
            </a:r>
          </a:p>
          <a:p>
            <a:endParaRPr lang="en-US" sz="1200" b="1" i="1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14282" y="763769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Carreira: Cu-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Fluoride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Enolate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Generation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214686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Proposed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714348" y="1049334"/>
          <a:ext cx="7489825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8" name="CS ChemDraw Drawing" r:id="rId4" imgW="5991782" imgH="1560459" progId="ChemDraw.Document.6.0">
                  <p:embed/>
                </p:oleObj>
              </mc:Choice>
              <mc:Fallback>
                <p:oleObj name="CS ChemDraw Drawing" r:id="rId4" imgW="5991782" imgH="156045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049334"/>
                        <a:ext cx="7489825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1255" y="3148032"/>
            <a:ext cx="66770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3.1.2 Chiral Enolates from Enolates and Enol Ethers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Doyle, A. G.;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62-63.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Doyle, A. G.; Jacobsen, E. N.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46,</a:t>
            </a:r>
            <a:r>
              <a:rPr lang="en-US" sz="1200" b="1" i="1" dirty="0" smtClean="0"/>
              <a:t> </a:t>
            </a:r>
            <a:r>
              <a:rPr lang="en-US" sz="1200" dirty="0" smtClean="0"/>
              <a:t>3701-3705.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Jacobsen: Cr-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 Alkylation of Sn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Enolates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925537" y="1160481"/>
          <a:ext cx="7146925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1" name="CS ChemDraw Drawing" r:id="rId4" imgW="5716407" imgH="3986432" progId="ChemDraw.Document.6.0">
                  <p:embed/>
                </p:oleObj>
              </mc:Choice>
              <mc:Fallback>
                <p:oleObj name="CS ChemDraw Drawing" r:id="rId4" imgW="5716407" imgH="398643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37" y="1160481"/>
                        <a:ext cx="7146925" cy="498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54" y="1066819"/>
            <a:ext cx="7981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3.1.2 Chiral Enolates from Enolates and Enol Ethers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Doyle, A. G.;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62-63.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(2)Doyle, A. G.; Jacobsen, E. N.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46,</a:t>
            </a:r>
            <a:r>
              <a:rPr lang="en-US" sz="1200" b="1" i="1" dirty="0" smtClean="0"/>
              <a:t> </a:t>
            </a:r>
            <a:r>
              <a:rPr lang="en-US" sz="1200" dirty="0" smtClean="0"/>
              <a:t>3701-3705.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the Cr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3.1.3 Other Ways to Generate Chiral Enolates: Ketenes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Wack</a:t>
            </a:r>
            <a:r>
              <a:rPr lang="en-US" sz="1200" dirty="0" smtClean="0"/>
              <a:t>, H.; </a:t>
            </a:r>
            <a:r>
              <a:rPr lang="en-US" sz="1200" dirty="0" err="1" smtClean="0"/>
              <a:t>Taggi</a:t>
            </a:r>
            <a:r>
              <a:rPr lang="en-US" sz="1200" dirty="0" smtClean="0"/>
              <a:t>, A. E.; Hafez, A. M.; Drury, W. J.; </a:t>
            </a:r>
            <a:r>
              <a:rPr lang="en-US" sz="1200" dirty="0" err="1" smtClean="0"/>
              <a:t>Lectka</a:t>
            </a:r>
            <a:r>
              <a:rPr lang="en-US" sz="1200" dirty="0" smtClean="0"/>
              <a:t>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2001, </a:t>
            </a:r>
            <a:r>
              <a:rPr lang="en-US" sz="1200" i="1" dirty="0" smtClean="0"/>
              <a:t>123, </a:t>
            </a:r>
            <a:r>
              <a:rPr lang="en-US" sz="1200" dirty="0" smtClean="0"/>
              <a:t>1531-1532. (2) </a:t>
            </a:r>
            <a:r>
              <a:rPr lang="en-US" sz="1200" dirty="0" err="1" smtClean="0"/>
              <a:t>Taggi</a:t>
            </a:r>
            <a:r>
              <a:rPr lang="en-US" sz="1200" dirty="0" smtClean="0"/>
              <a:t>, A. E.; Hafez, A. M.; </a:t>
            </a:r>
            <a:r>
              <a:rPr lang="en-US" sz="1200" dirty="0" err="1" smtClean="0"/>
              <a:t>Wack</a:t>
            </a:r>
            <a:r>
              <a:rPr lang="en-US" sz="1200" dirty="0" smtClean="0"/>
              <a:t>, H.; Young, B.; Ferraris, D.; </a:t>
            </a:r>
            <a:r>
              <a:rPr lang="en-US" sz="1200" dirty="0" err="1" smtClean="0"/>
              <a:t>Lectka</a:t>
            </a:r>
            <a:r>
              <a:rPr lang="en-US" sz="1200" dirty="0" smtClean="0"/>
              <a:t>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6626-6635.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Lectka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Enolates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Ketenes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Chlorination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517554" y="935038"/>
          <a:ext cx="8197850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05" name="CS ChemDraw Drawing" r:id="rId4" imgW="6559062" imgH="1994799" progId="ChemDraw.Document.6.0">
                  <p:embed/>
                </p:oleObj>
              </mc:Choice>
              <mc:Fallback>
                <p:oleObj name="CS ChemDraw Drawing" r:id="rId4" imgW="6559062" imgH="1994799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54" y="935038"/>
                        <a:ext cx="8197850" cy="249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4282" y="357187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Lectka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Enolates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Ketenes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Lactams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Synthesis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642910" y="3621106"/>
          <a:ext cx="7780338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06" name="CS ChemDraw Drawing" r:id="rId6" imgW="6228119" imgH="2018714" progId="ChemDraw.Document.6.0">
                  <p:embed/>
                </p:oleObj>
              </mc:Choice>
              <mc:Fallback>
                <p:oleObj name="CS ChemDraw Drawing" r:id="rId6" imgW="6228119" imgH="2018714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621106"/>
                        <a:ext cx="7780338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3.1.3 Other Ways to Generate Chiral Enolates: Ketenes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Wack</a:t>
            </a:r>
            <a:r>
              <a:rPr lang="en-US" sz="1200" dirty="0" smtClean="0"/>
              <a:t>, H.; </a:t>
            </a:r>
            <a:r>
              <a:rPr lang="en-US" sz="1200" dirty="0" err="1" smtClean="0"/>
              <a:t>Taggi</a:t>
            </a:r>
            <a:r>
              <a:rPr lang="en-US" sz="1200" dirty="0" smtClean="0"/>
              <a:t>, A. E.; Hafez, A. M.; Drury, W. J.; </a:t>
            </a:r>
            <a:r>
              <a:rPr lang="en-US" sz="1200" dirty="0" err="1" smtClean="0"/>
              <a:t>Lectka</a:t>
            </a:r>
            <a:r>
              <a:rPr lang="en-US" sz="1200" dirty="0" smtClean="0"/>
              <a:t>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2001, </a:t>
            </a:r>
            <a:r>
              <a:rPr lang="en-US" sz="1200" i="1" dirty="0" smtClean="0"/>
              <a:t>123, </a:t>
            </a:r>
            <a:r>
              <a:rPr lang="en-US" sz="1200" dirty="0" smtClean="0"/>
              <a:t>1531-1532. (2) </a:t>
            </a:r>
            <a:r>
              <a:rPr lang="en-US" sz="1200" dirty="0" err="1" smtClean="0"/>
              <a:t>Taggi</a:t>
            </a:r>
            <a:r>
              <a:rPr lang="en-US" sz="1200" dirty="0" smtClean="0"/>
              <a:t>, A. E.; Hafez, A. M.; </a:t>
            </a:r>
            <a:r>
              <a:rPr lang="en-US" sz="1200" dirty="0" err="1" smtClean="0"/>
              <a:t>Wack</a:t>
            </a:r>
            <a:r>
              <a:rPr lang="en-US" sz="1200" dirty="0" smtClean="0"/>
              <a:t>, H.; Young, B.; Ferraris, D.; </a:t>
            </a:r>
            <a:r>
              <a:rPr lang="en-US" sz="1200" dirty="0" err="1" smtClean="0"/>
              <a:t>Lectka</a:t>
            </a:r>
            <a:r>
              <a:rPr lang="en-US" sz="1200" dirty="0" smtClean="0"/>
              <a:t>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6626-6635.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Chlorination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68389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3.1.3 Other Ways to Generate Chiral Enolates: Ketenes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Wack</a:t>
            </a:r>
            <a:r>
              <a:rPr lang="en-US" sz="1200" dirty="0" smtClean="0"/>
              <a:t>, H.; </a:t>
            </a:r>
            <a:r>
              <a:rPr lang="en-US" sz="1200" dirty="0" err="1" smtClean="0"/>
              <a:t>Taggi</a:t>
            </a:r>
            <a:r>
              <a:rPr lang="en-US" sz="1200" dirty="0" smtClean="0"/>
              <a:t>, A. E.; Hafez, A. M.; Drury, W. J.; </a:t>
            </a:r>
            <a:r>
              <a:rPr lang="en-US" sz="1200" dirty="0" err="1" smtClean="0"/>
              <a:t>Lectka</a:t>
            </a:r>
            <a:r>
              <a:rPr lang="en-US" sz="1200" dirty="0" smtClean="0"/>
              <a:t>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2001, </a:t>
            </a:r>
            <a:r>
              <a:rPr lang="en-US" sz="1200" i="1" dirty="0" smtClean="0"/>
              <a:t>123, </a:t>
            </a:r>
            <a:r>
              <a:rPr lang="en-US" sz="1200" dirty="0" smtClean="0"/>
              <a:t>1531-1532. (2) </a:t>
            </a:r>
            <a:r>
              <a:rPr lang="en-US" sz="1200" dirty="0" err="1" smtClean="0"/>
              <a:t>Taggi</a:t>
            </a:r>
            <a:r>
              <a:rPr lang="en-US" sz="1200" dirty="0" smtClean="0"/>
              <a:t>, A. E.; Hafez, A. M.; </a:t>
            </a:r>
            <a:r>
              <a:rPr lang="en-US" sz="1200" dirty="0" err="1" smtClean="0"/>
              <a:t>Wack</a:t>
            </a:r>
            <a:r>
              <a:rPr lang="en-US" sz="1200" dirty="0" smtClean="0"/>
              <a:t>, H.; Young, B.; Ferraris, D.; </a:t>
            </a:r>
            <a:r>
              <a:rPr lang="en-US" sz="1200" dirty="0" err="1" smtClean="0"/>
              <a:t>Lectka</a:t>
            </a:r>
            <a:r>
              <a:rPr lang="en-US" sz="1200" dirty="0" smtClean="0"/>
              <a:t>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6626-6635.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Lactams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Formation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5" y="1362090"/>
            <a:ext cx="6762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3.1.3 Other Ways to Generate Chiral Enolates: Ketenes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Hodous, B. L.; Fu, G.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124,</a:t>
            </a:r>
            <a:r>
              <a:rPr lang="de-DE" sz="1200" b="1" i="1" dirty="0" smtClean="0"/>
              <a:t> </a:t>
            </a:r>
            <a:r>
              <a:rPr lang="de-DE" sz="1200" dirty="0" smtClean="0"/>
              <a:t>1578-1579.</a:t>
            </a:r>
            <a:r>
              <a:rPr lang="de-DE" sz="1200" b="1" i="1" dirty="0" smtClean="0"/>
              <a:t> </a:t>
            </a:r>
            <a:r>
              <a:rPr lang="de-DE" sz="1200" dirty="0" smtClean="0"/>
              <a:t>(2) Lee, E. C.; Hodous, B. L.; Bergin, E.; Shih, C.; Fu, G.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11586-11587.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Fu: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Lactams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Chiral DMAP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785786" y="1500174"/>
          <a:ext cx="7593013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8" name="CS ChemDraw Drawing" r:id="rId4" imgW="6075836" imgH="3360068" progId="ChemDraw.Document.6.0">
                  <p:embed/>
                </p:oleObj>
              </mc:Choice>
              <mc:Fallback>
                <p:oleObj name="CS ChemDraw Drawing" r:id="rId4" imgW="6075836" imgH="336006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500174"/>
                        <a:ext cx="7593013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3.1.3 Other Ways to Generate Chiral Enolates: Ketenes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Hodous, B. L.; Fu, G.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124,</a:t>
            </a:r>
            <a:r>
              <a:rPr lang="de-DE" sz="1200" b="1" i="1" dirty="0" smtClean="0"/>
              <a:t> </a:t>
            </a:r>
            <a:r>
              <a:rPr lang="de-DE" sz="1200" dirty="0" smtClean="0"/>
              <a:t>1578-1579.</a:t>
            </a:r>
            <a:r>
              <a:rPr lang="de-DE" sz="1200" b="1" i="1" dirty="0" smtClean="0"/>
              <a:t> </a:t>
            </a:r>
            <a:r>
              <a:rPr lang="de-DE" sz="1200" dirty="0" smtClean="0"/>
              <a:t>(2) Lee, E. C.; Hodous, B. L.; Bergin, E.; Shih, C.; Fu, G.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11586-11587.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Rationalization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Switch in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Diastereoselectivity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4000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42957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214818"/>
            <a:ext cx="3781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9274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3.1 </a:t>
            </a:r>
            <a:r>
              <a:rPr lang="fr-CH" sz="4800" b="1" dirty="0" err="1" smtClean="0">
                <a:latin typeface="Arial" pitchFamily="34" charset="0"/>
                <a:cs typeface="Arial" pitchFamily="34" charset="0"/>
              </a:rPr>
              <a:t>Generation</a:t>
            </a:r>
            <a:r>
              <a:rPr lang="fr-CH" sz="4800" b="1" dirty="0" smtClean="0">
                <a:latin typeface="Arial" pitchFamily="34" charset="0"/>
                <a:cs typeface="Arial" pitchFamily="34" charset="0"/>
              </a:rPr>
              <a:t> of Chiral </a:t>
            </a:r>
            <a:r>
              <a:rPr lang="fr-CH" sz="4800" b="1" dirty="0" err="1" smtClean="0">
                <a:latin typeface="Arial" pitchFamily="34" charset="0"/>
                <a:cs typeface="Arial" pitchFamily="34" charset="0"/>
              </a:rPr>
              <a:t>Enolates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3661808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b="1" dirty="0" smtClean="0"/>
              <a:t>3.1.1 Chiral </a:t>
            </a:r>
            <a:r>
              <a:rPr lang="fr-CH" b="1" dirty="0" err="1" smtClean="0"/>
              <a:t>Enolates</a:t>
            </a:r>
            <a:r>
              <a:rPr lang="fr-CH" b="1" dirty="0" smtClean="0"/>
              <a:t> via </a:t>
            </a:r>
            <a:r>
              <a:rPr lang="fr-CH" b="1" dirty="0" err="1" smtClean="0"/>
              <a:t>Deprotonation</a:t>
            </a:r>
            <a:endParaRPr lang="fr-CH" b="1" dirty="0" smtClean="0"/>
          </a:p>
          <a:p>
            <a:pPr>
              <a:lnSpc>
                <a:spcPct val="150000"/>
              </a:lnSpc>
            </a:pPr>
            <a:r>
              <a:rPr lang="fr-CH" b="1" dirty="0" smtClean="0"/>
              <a:t>3.1.2 Chiral </a:t>
            </a:r>
            <a:r>
              <a:rPr lang="fr-CH" b="1" dirty="0" err="1" smtClean="0"/>
              <a:t>Enolates</a:t>
            </a:r>
            <a:r>
              <a:rPr lang="fr-CH" b="1" dirty="0" smtClean="0"/>
              <a:t> </a:t>
            </a:r>
            <a:r>
              <a:rPr lang="fr-CH" b="1" dirty="0" err="1" smtClean="0"/>
              <a:t>from</a:t>
            </a:r>
            <a:r>
              <a:rPr lang="fr-CH" b="1" dirty="0" smtClean="0"/>
              <a:t> </a:t>
            </a:r>
            <a:r>
              <a:rPr lang="fr-CH" b="1" dirty="0" err="1" smtClean="0"/>
              <a:t>Enolates</a:t>
            </a:r>
            <a:r>
              <a:rPr lang="fr-CH" b="1" dirty="0" smtClean="0"/>
              <a:t> and </a:t>
            </a:r>
            <a:r>
              <a:rPr lang="fr-CH" b="1" dirty="0" err="1" smtClean="0"/>
              <a:t>Enol</a:t>
            </a:r>
            <a:r>
              <a:rPr lang="fr-CH" b="1" dirty="0" smtClean="0"/>
              <a:t> Ethers</a:t>
            </a:r>
          </a:p>
          <a:p>
            <a:pPr>
              <a:lnSpc>
                <a:spcPct val="150000"/>
              </a:lnSpc>
            </a:pPr>
            <a:r>
              <a:rPr lang="fr-CH" b="1" dirty="0" smtClean="0"/>
              <a:t>3.1.3 </a:t>
            </a:r>
            <a:r>
              <a:rPr lang="fr-CH" b="1" dirty="0" err="1" smtClean="0"/>
              <a:t>Other</a:t>
            </a:r>
            <a:r>
              <a:rPr lang="fr-CH" b="1" dirty="0" smtClean="0"/>
              <a:t> </a:t>
            </a:r>
            <a:r>
              <a:rPr lang="fr-CH" b="1" dirty="0" err="1" smtClean="0"/>
              <a:t>Ways</a:t>
            </a:r>
            <a:r>
              <a:rPr lang="fr-CH" b="1" dirty="0" smtClean="0"/>
              <a:t> to </a:t>
            </a:r>
            <a:r>
              <a:rPr lang="fr-CH" b="1" dirty="0" err="1" smtClean="0"/>
              <a:t>Generate</a:t>
            </a:r>
            <a:r>
              <a:rPr lang="fr-CH" b="1" dirty="0" smtClean="0"/>
              <a:t> Chiral Enolates and </a:t>
            </a:r>
            <a:r>
              <a:rPr lang="fr-CH" b="1" dirty="0" err="1" smtClean="0"/>
              <a:t>other</a:t>
            </a:r>
            <a:r>
              <a:rPr lang="fr-CH" b="1" dirty="0" smtClean="0"/>
              <a:t> </a:t>
            </a:r>
            <a:r>
              <a:rPr lang="fr-CH" b="1" dirty="0" err="1" smtClean="0"/>
              <a:t>Nucleophiles</a:t>
            </a:r>
            <a:endParaRPr lang="fr-CH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3.1.3 Other Ways to Generate Chiral Enolates: Carbene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Reynolds, N. T.; </a:t>
            </a:r>
            <a:r>
              <a:rPr lang="en-US" sz="1200" dirty="0" err="1" smtClean="0"/>
              <a:t>Rovis</a:t>
            </a:r>
            <a:r>
              <a:rPr lang="en-US" sz="1200" dirty="0" smtClean="0"/>
              <a:t>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16406-16407.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4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Rovis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Enolates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Carbenes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214686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142976" y="1000108"/>
          <a:ext cx="6788150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9" name="CS ChemDraw Drawing" r:id="rId4" imgW="5434350" imgH="1711335" progId="ChemDraw.Document.6.0">
                  <p:embed/>
                </p:oleObj>
              </mc:Choice>
              <mc:Fallback>
                <p:oleObj name="CS ChemDraw Drawing" r:id="rId4" imgW="5434350" imgH="171133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000108"/>
                        <a:ext cx="6788150" cy="213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276621"/>
            <a:ext cx="59150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71612"/>
            <a:ext cx="5181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3.1.3 Other Ways to Generate Chiral Enolates: Carbene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Phillips, E. M.; </a:t>
            </a:r>
            <a:r>
              <a:rPr lang="en-US" sz="1200" dirty="0" err="1" smtClean="0"/>
              <a:t>Wadamoto</a:t>
            </a:r>
            <a:r>
              <a:rPr lang="en-US" sz="1200" dirty="0" smtClean="0"/>
              <a:t>, M.; Chan, A.; </a:t>
            </a:r>
            <a:r>
              <a:rPr lang="en-US" sz="1200" dirty="0" err="1" smtClean="0"/>
              <a:t>Scheidt</a:t>
            </a:r>
            <a:r>
              <a:rPr lang="en-US" sz="1200" dirty="0" smtClean="0"/>
              <a:t>, K. A.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Edit.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46, </a:t>
            </a:r>
            <a:r>
              <a:rPr lang="en-US" sz="1200" dirty="0" smtClean="0"/>
              <a:t>3107-3110.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44" y="857232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Scheidt: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Intramolecular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Michael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1500174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500034" y="1806591"/>
          <a:ext cx="3232150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3" name="CS ChemDraw Drawing" r:id="rId5" imgW="2584235" imgH="3125490" progId="ChemDraw.Document.6.0">
                  <p:embed/>
                </p:oleObj>
              </mc:Choice>
              <mc:Fallback>
                <p:oleObj name="CS ChemDraw Drawing" r:id="rId5" imgW="2584235" imgH="312549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806591"/>
                        <a:ext cx="3232150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3.1.3 Other Ways to Generate Chiral Enolates: S</a:t>
            </a:r>
            <a:r>
              <a:rPr lang="de-CH" sz="2400" b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2X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4314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Zhang, X.; Ren, J. Y.; Tan, S. M.; Tan, D.; Lee, R.; Tan, C. H., </a:t>
            </a:r>
            <a:r>
              <a:rPr lang="en-US" sz="1200" i="1" dirty="0" smtClean="0"/>
              <a:t>Science</a:t>
            </a:r>
            <a:r>
              <a:rPr lang="en-US" sz="1200" dirty="0" smtClean="0"/>
              <a:t> </a:t>
            </a:r>
            <a:r>
              <a:rPr lang="en-US" sz="1200" b="1" dirty="0"/>
              <a:t>2019</a:t>
            </a:r>
            <a:r>
              <a:rPr lang="en-US" sz="1200" dirty="0"/>
              <a:t>, </a:t>
            </a:r>
            <a:r>
              <a:rPr lang="en-US" sz="1200" i="1" dirty="0" smtClean="0"/>
              <a:t>363</a:t>
            </a:r>
            <a:r>
              <a:rPr lang="en-US" sz="1200" dirty="0" smtClean="0"/>
              <a:t>, 400.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44" y="1104999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Tan: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Enantioconvergent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fr-CH" sz="1400" b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2X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pentadinium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677307"/>
              </p:ext>
            </p:extLst>
          </p:nvPr>
        </p:nvGraphicFramePr>
        <p:xfrm>
          <a:off x="562265" y="1772816"/>
          <a:ext cx="7970175" cy="171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543" name="CS ChemDraw Drawing" r:id="rId4" imgW="6376140" imgH="1374375" progId="ChemDraw.Document.6.0">
                  <p:embed/>
                </p:oleObj>
              </mc:Choice>
              <mc:Fallback>
                <p:oleObj name="CS ChemDraw Drawing" r:id="rId4" imgW="6376140" imgH="13743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2265" y="1772816"/>
                        <a:ext cx="7970175" cy="1717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10" y="4221088"/>
            <a:ext cx="905185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6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02" y="2564734"/>
            <a:ext cx="5853810" cy="388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3.1.3 Other nucleophiles: boronates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2306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Wu, H.; </a:t>
            </a:r>
            <a:r>
              <a:rPr lang="en-US" sz="1200" dirty="0" err="1"/>
              <a:t>Radomkit</a:t>
            </a:r>
            <a:r>
              <a:rPr lang="en-US" sz="1200" dirty="0"/>
              <a:t>, S.; O'Brien, J. M.; </a:t>
            </a:r>
            <a:r>
              <a:rPr lang="en-US" sz="1200" dirty="0" err="1"/>
              <a:t>Hoveyda</a:t>
            </a:r>
            <a:r>
              <a:rPr lang="en-US" sz="1200" dirty="0"/>
              <a:t>, A. H.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134</a:t>
            </a:r>
            <a:r>
              <a:rPr lang="en-US" sz="1200" dirty="0"/>
              <a:t>, </a:t>
            </a:r>
            <a:r>
              <a:rPr lang="en-US" sz="1200" dirty="0" smtClean="0"/>
              <a:t>8277.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764704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Hoveyda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Activation of boronic esters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carbenes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871188"/>
              </p:ext>
            </p:extLst>
          </p:nvPr>
        </p:nvGraphicFramePr>
        <p:xfrm>
          <a:off x="809050" y="1124744"/>
          <a:ext cx="7457695" cy="143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6246" name="CS ChemDraw Drawing" r:id="rId5" imgW="5966156" imgH="1147323" progId="ChemDraw.Document.6.0">
                  <p:embed/>
                </p:oleObj>
              </mc:Choice>
              <mc:Fallback>
                <p:oleObj name="CS ChemDraw Drawing" r:id="rId5" imgW="5966156" imgH="11473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050" y="1124744"/>
                        <a:ext cx="7457695" cy="1434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3.1.3 Other nucleophiles: phospholenes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1560" y="653222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Segoe UI" panose="020B0502040204020203" pitchFamily="34" charset="0"/>
              </a:rPr>
              <a:t>Miaskiewicz</a:t>
            </a:r>
            <a:r>
              <a:rPr lang="en-GB" sz="1200" dirty="0">
                <a:latin typeface="Segoe UI" panose="020B0502040204020203" pitchFamily="34" charset="0"/>
              </a:rPr>
              <a:t>, S.; Reed, J. H.; Donets, P. A.; Oliveira, C. C.; Cramer, </a:t>
            </a:r>
            <a:r>
              <a:rPr lang="en-GB" sz="1200" dirty="0" smtClean="0">
                <a:latin typeface="Segoe UI" panose="020B0502040204020203" pitchFamily="34" charset="0"/>
              </a:rPr>
              <a:t>N. </a:t>
            </a:r>
            <a:r>
              <a:rPr lang="en-GB" sz="1200" i="1" dirty="0" err="1" smtClean="0">
                <a:latin typeface="Segoe UI" panose="020B0502040204020203" pitchFamily="34" charset="0"/>
              </a:rPr>
              <a:t>Angew</a:t>
            </a:r>
            <a:r>
              <a:rPr lang="en-GB" sz="1200" i="1" dirty="0">
                <a:latin typeface="Segoe UI" panose="020B0502040204020203" pitchFamily="34" charset="0"/>
              </a:rPr>
              <a:t>. </a:t>
            </a:r>
            <a:r>
              <a:rPr lang="en-GB" sz="1200" i="1" dirty="0" smtClean="0">
                <a:latin typeface="Segoe UI" panose="020B0502040204020203" pitchFamily="34" charset="0"/>
              </a:rPr>
              <a:t>Chem., Int. Ed. </a:t>
            </a:r>
            <a:r>
              <a:rPr lang="en-GB" sz="1200" b="1" dirty="0">
                <a:latin typeface="Segoe UI" panose="020B0502040204020203" pitchFamily="34" charset="0"/>
              </a:rPr>
              <a:t>2018</a:t>
            </a:r>
            <a:r>
              <a:rPr lang="en-GB" sz="1200" dirty="0">
                <a:latin typeface="Segoe UI" panose="020B0502040204020203" pitchFamily="34" charset="0"/>
              </a:rPr>
              <a:t>, </a:t>
            </a:r>
            <a:r>
              <a:rPr lang="en-GB" sz="1200" i="1" dirty="0" smtClean="0">
                <a:latin typeface="Segoe UI" panose="020B0502040204020203" pitchFamily="34" charset="0"/>
              </a:rPr>
              <a:t>57</a:t>
            </a:r>
            <a:r>
              <a:rPr lang="en-GB" sz="1200" dirty="0" smtClean="0">
                <a:latin typeface="Segoe UI" panose="020B0502040204020203" pitchFamily="34" charset="0"/>
              </a:rPr>
              <a:t>, </a:t>
            </a:r>
            <a:r>
              <a:rPr lang="en-GB" sz="1200" dirty="0">
                <a:latin typeface="Segoe UI" panose="020B0502040204020203" pitchFamily="34" charset="0"/>
              </a:rPr>
              <a:t>4039-4042.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764704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diazaphospholenes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272837"/>
            <a:ext cx="5184576" cy="3967883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466840"/>
              </p:ext>
            </p:extLst>
          </p:nvPr>
        </p:nvGraphicFramePr>
        <p:xfrm>
          <a:off x="98153" y="1082554"/>
          <a:ext cx="6202039" cy="227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415" name="CS ChemDraw Drawing" r:id="rId5" imgW="4961631" imgH="1819550" progId="ChemDraw.Document.6.0">
                  <p:embed/>
                </p:oleObj>
              </mc:Choice>
              <mc:Fallback>
                <p:oleObj name="CS ChemDraw Drawing" r:id="rId5" imgW="4961631" imgH="1819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153" y="1082554"/>
                        <a:ext cx="6202039" cy="227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5" y="4144885"/>
            <a:ext cx="4338415" cy="21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669441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3.2 </a:t>
            </a:r>
            <a:r>
              <a:rPr lang="fr-CH" sz="4800" b="1" dirty="0" err="1" smtClean="0">
                <a:latin typeface="Arial" pitchFamily="34" charset="0"/>
                <a:cs typeface="Arial" pitchFamily="34" charset="0"/>
              </a:rPr>
              <a:t>Enamine</a:t>
            </a:r>
            <a:r>
              <a:rPr lang="fr-CH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4800" b="1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978083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Principles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Enamine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4602189" y="2214554"/>
          <a:ext cx="3684587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68" name="CS ChemDraw Drawing" r:id="rId4" imgW="2947182" imgH="2410851" progId="ChemDraw.Document.6.0">
                  <p:embed/>
                </p:oleObj>
              </mc:Choice>
              <mc:Fallback>
                <p:oleObj name="CS ChemDraw Drawing" r:id="rId4" imgW="2947182" imgH="2410851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89" y="2214554"/>
                        <a:ext cx="3684587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407974"/>
              </p:ext>
            </p:extLst>
          </p:nvPr>
        </p:nvGraphicFramePr>
        <p:xfrm>
          <a:off x="928688" y="2058988"/>
          <a:ext cx="2633662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69" name="CS ChemDraw Drawing" r:id="rId6" imgW="2105956" imgH="2725906" progId="ChemDraw.Document.6.0">
                  <p:embed/>
                </p:oleObj>
              </mc:Choice>
              <mc:Fallback>
                <p:oleObj name="CS ChemDraw Drawing" r:id="rId6" imgW="2105956" imgH="2725906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058988"/>
                        <a:ext cx="2633662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Prolinol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86050" y="857232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Silylated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Prolinol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571472" y="1044595"/>
          <a:ext cx="8101013" cy="52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2" name="CS ChemDraw Drawing" r:id="rId4" imgW="6482744" imgH="4194986" progId="ChemDraw.Document.6.0">
                  <p:embed/>
                </p:oleObj>
              </mc:Choice>
              <mc:Fallback>
                <p:oleObj name="CS ChemDraw Drawing" r:id="rId4" imgW="6482744" imgH="419498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044595"/>
                        <a:ext cx="8101013" cy="524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4282" y="639635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Franzen</a:t>
            </a:r>
            <a:r>
              <a:rPr lang="en-US" sz="1200" dirty="0" smtClean="0"/>
              <a:t>, J.; </a:t>
            </a:r>
            <a:r>
              <a:rPr lang="en-US" sz="1200" dirty="0" err="1" smtClean="0"/>
              <a:t>Marigo</a:t>
            </a:r>
            <a:r>
              <a:rPr lang="en-US" sz="1200" dirty="0" smtClean="0"/>
              <a:t>, M.; </a:t>
            </a:r>
            <a:r>
              <a:rPr lang="en-US" sz="1200" dirty="0" err="1" smtClean="0"/>
              <a:t>Fielenbach</a:t>
            </a:r>
            <a:r>
              <a:rPr lang="en-US" sz="1200" dirty="0" smtClean="0"/>
              <a:t>, D.; </a:t>
            </a:r>
            <a:r>
              <a:rPr lang="en-US" sz="1200" dirty="0" err="1" smtClean="0"/>
              <a:t>Wabnitz</a:t>
            </a:r>
            <a:r>
              <a:rPr lang="en-US" sz="1200" dirty="0" smtClean="0"/>
              <a:t>, T. C.; </a:t>
            </a:r>
            <a:r>
              <a:rPr lang="en-US" sz="1200" dirty="0" err="1" smtClean="0"/>
              <a:t>Kjaersgaard</a:t>
            </a:r>
            <a:r>
              <a:rPr lang="en-US" sz="1200" dirty="0" smtClean="0"/>
              <a:t>, A.; Jorgensen, K.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127,</a:t>
            </a:r>
            <a:r>
              <a:rPr lang="en-US" sz="1200" b="1" dirty="0" smtClean="0"/>
              <a:t> </a:t>
            </a:r>
            <a:r>
              <a:rPr lang="en-US" sz="1200" dirty="0" smtClean="0"/>
              <a:t>18296-18304.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Prolinol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596" y="763769"/>
            <a:ext cx="971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Cycle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Reason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Superioritiy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Silylated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Prolinol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639635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Franzen</a:t>
            </a:r>
            <a:r>
              <a:rPr lang="en-US" sz="1200" dirty="0" smtClean="0"/>
              <a:t>, J.; </a:t>
            </a:r>
            <a:r>
              <a:rPr lang="en-US" sz="1200" dirty="0" err="1" smtClean="0"/>
              <a:t>Marigo</a:t>
            </a:r>
            <a:r>
              <a:rPr lang="en-US" sz="1200" dirty="0" smtClean="0"/>
              <a:t>, M.; </a:t>
            </a:r>
            <a:r>
              <a:rPr lang="en-US" sz="1200" dirty="0" err="1" smtClean="0"/>
              <a:t>Fielenbach</a:t>
            </a:r>
            <a:r>
              <a:rPr lang="en-US" sz="1200" dirty="0" smtClean="0"/>
              <a:t>, D.; </a:t>
            </a:r>
            <a:r>
              <a:rPr lang="en-US" sz="1200" dirty="0" err="1" smtClean="0"/>
              <a:t>Wabnitz</a:t>
            </a:r>
            <a:r>
              <a:rPr lang="en-US" sz="1200" dirty="0" smtClean="0"/>
              <a:t>, T. C.; </a:t>
            </a:r>
            <a:r>
              <a:rPr lang="en-US" sz="1200" dirty="0" err="1" smtClean="0"/>
              <a:t>Kjaersgaard</a:t>
            </a:r>
            <a:r>
              <a:rPr lang="en-US" sz="1200" dirty="0" smtClean="0"/>
              <a:t>, A.; Jorgensen, K.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127,</a:t>
            </a:r>
            <a:r>
              <a:rPr lang="en-US" sz="1200" b="1" dirty="0" smtClean="0"/>
              <a:t> </a:t>
            </a:r>
            <a:r>
              <a:rPr lang="en-US" sz="1200" dirty="0" smtClean="0"/>
              <a:t>18296-18304.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71437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Prolinol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5720" y="978083"/>
            <a:ext cx="971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Facial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639635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Franzen</a:t>
            </a:r>
            <a:r>
              <a:rPr lang="en-US" sz="1200" dirty="0" smtClean="0"/>
              <a:t>, J.; </a:t>
            </a:r>
            <a:r>
              <a:rPr lang="en-US" sz="1200" dirty="0" err="1" smtClean="0"/>
              <a:t>Marigo</a:t>
            </a:r>
            <a:r>
              <a:rPr lang="en-US" sz="1200" dirty="0" smtClean="0"/>
              <a:t>, M.; </a:t>
            </a:r>
            <a:r>
              <a:rPr lang="en-US" sz="1200" dirty="0" err="1" smtClean="0"/>
              <a:t>Fielenbach</a:t>
            </a:r>
            <a:r>
              <a:rPr lang="en-US" sz="1200" dirty="0" smtClean="0"/>
              <a:t>, D.; </a:t>
            </a:r>
            <a:r>
              <a:rPr lang="en-US" sz="1200" dirty="0" err="1" smtClean="0"/>
              <a:t>Wabnitz</a:t>
            </a:r>
            <a:r>
              <a:rPr lang="en-US" sz="1200" dirty="0" smtClean="0"/>
              <a:t>, T. C.; </a:t>
            </a:r>
            <a:r>
              <a:rPr lang="en-US" sz="1200" dirty="0" err="1" smtClean="0"/>
              <a:t>Kjaersgaard</a:t>
            </a:r>
            <a:r>
              <a:rPr lang="en-US" sz="1200" dirty="0" smtClean="0"/>
              <a:t>, A.; Jorgensen, K.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127,</a:t>
            </a:r>
            <a:r>
              <a:rPr lang="en-US" sz="1200" b="1" dirty="0" smtClean="0"/>
              <a:t> </a:t>
            </a:r>
            <a:r>
              <a:rPr lang="en-US" sz="1200" dirty="0" smtClean="0"/>
              <a:t>18296-18304.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62090"/>
            <a:ext cx="7362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176" y="4468959"/>
            <a:ext cx="6617176" cy="16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91586" y="4082318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Geometry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Enamine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3.1.1 Chiral Enolates via Deprotonation: 1,3-Dicarbonyl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2976" y="5621553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1,3-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dicarbonyl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compounds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allow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-points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binding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easier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design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1071546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Cycle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Generation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Enolates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1,3-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Dicarbonyl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Compounds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00232" y="1893898"/>
          <a:ext cx="51816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CS ChemDraw Drawing" r:id="rId4" imgW="3702968" imgH="2169942" progId="ChemDraw.Document.6.0">
                  <p:embed/>
                </p:oleObj>
              </mc:Choice>
              <mc:Fallback>
                <p:oleObj name="CS ChemDraw Drawing" r:id="rId4" imgW="3702968" imgH="216994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1893898"/>
                        <a:ext cx="5181600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Prolinol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39635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Franzen</a:t>
            </a:r>
            <a:r>
              <a:rPr lang="en-US" sz="1200" dirty="0" smtClean="0"/>
              <a:t>, J.; </a:t>
            </a:r>
            <a:r>
              <a:rPr lang="en-US" sz="1200" dirty="0" err="1" smtClean="0"/>
              <a:t>Marigo</a:t>
            </a:r>
            <a:r>
              <a:rPr lang="en-US" sz="1200" dirty="0" smtClean="0"/>
              <a:t>, M.; </a:t>
            </a:r>
            <a:r>
              <a:rPr lang="en-US" sz="1200" dirty="0" err="1" smtClean="0"/>
              <a:t>Fielenbach</a:t>
            </a:r>
            <a:r>
              <a:rPr lang="en-US" sz="1200" dirty="0" smtClean="0"/>
              <a:t>, D.; </a:t>
            </a:r>
            <a:r>
              <a:rPr lang="en-US" sz="1200" dirty="0" err="1" smtClean="0"/>
              <a:t>Wabnitz</a:t>
            </a:r>
            <a:r>
              <a:rPr lang="en-US" sz="1200" dirty="0" smtClean="0"/>
              <a:t>, T. C.; </a:t>
            </a:r>
            <a:r>
              <a:rPr lang="en-US" sz="1200" dirty="0" err="1" smtClean="0"/>
              <a:t>Kjaersgaard</a:t>
            </a:r>
            <a:r>
              <a:rPr lang="en-US" sz="1200" dirty="0" smtClean="0"/>
              <a:t>, A.; Jorgensen, K.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127,</a:t>
            </a:r>
            <a:r>
              <a:rPr lang="en-US" sz="1200" b="1" dirty="0" smtClean="0"/>
              <a:t> </a:t>
            </a:r>
            <a:r>
              <a:rPr lang="en-US" sz="1200" dirty="0" smtClean="0"/>
              <a:t>18296-18304.</a:t>
            </a: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293" y="3068960"/>
            <a:ext cx="4507405" cy="309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39311" y="4545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Comparison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Proline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23603"/>
            <a:ext cx="70770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28461" y="814506"/>
            <a:ext cx="971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Racemization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Prolinol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8210" y="638132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err="1"/>
              <a:t>Jia</a:t>
            </a:r>
            <a:r>
              <a:rPr lang="en-US" sz="1200" dirty="0"/>
              <a:t>, Z. J.; Jiang, H.; Li, J. L.; </a:t>
            </a:r>
            <a:r>
              <a:rPr lang="en-US" sz="1200" dirty="0" err="1"/>
              <a:t>Gschwend</a:t>
            </a:r>
            <a:r>
              <a:rPr lang="en-US" sz="1200" dirty="0"/>
              <a:t>, B.; Li, Q. Z.; Yin, X. A.; </a:t>
            </a:r>
            <a:r>
              <a:rPr lang="en-US" sz="1200" dirty="0" err="1"/>
              <a:t>Grouleff</a:t>
            </a:r>
            <a:r>
              <a:rPr lang="en-US" sz="1200" dirty="0"/>
              <a:t>, J.; Chen, Y. C.; Jorgensen, K. A.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2011</a:t>
            </a:r>
            <a:r>
              <a:rPr lang="en-US" sz="1200" dirty="0"/>
              <a:t>, </a:t>
            </a:r>
            <a:r>
              <a:rPr lang="en-US" sz="1200" i="1" dirty="0"/>
              <a:t>133</a:t>
            </a:r>
            <a:r>
              <a:rPr lang="en-US" sz="1200" dirty="0"/>
              <a:t>, </a:t>
            </a:r>
            <a:r>
              <a:rPr lang="en-US" sz="1200" dirty="0" smtClean="0"/>
              <a:t>5053.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836712"/>
            <a:ext cx="657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Extending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enamine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to trienamines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258693"/>
              </p:ext>
            </p:extLst>
          </p:nvPr>
        </p:nvGraphicFramePr>
        <p:xfrm>
          <a:off x="323528" y="1268760"/>
          <a:ext cx="8533838" cy="130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69" name="CS ChemDraw Drawing" r:id="rId4" imgW="6827070" imgH="1046534" progId="ChemDraw.Document.6.0">
                  <p:embed/>
                </p:oleObj>
              </mc:Choice>
              <mc:Fallback>
                <p:oleObj name="CS ChemDraw Drawing" r:id="rId4" imgW="6827070" imgH="10465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268760"/>
                        <a:ext cx="8533838" cy="130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670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33285"/>
            <a:ext cx="8463314" cy="343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6787" y="5938226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Prolinol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Marigo, M.; Franzen, J.; Poulsen, T. B.; Zhuang, W.; Jorgensen, K. A.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6964-6965.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34" y="857232"/>
            <a:ext cx="657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Epoxidation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Iminium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Enamine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1406711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043127"/>
            <a:ext cx="5619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71472" y="1785926"/>
          <a:ext cx="2843212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5" name="CS ChemDraw Drawing" r:id="rId5" imgW="2275098" imgH="3132875" progId="ChemDraw.Document.6.0">
                  <p:embed/>
                </p:oleObj>
              </mc:Choice>
              <mc:Fallback>
                <p:oleObj name="CS ChemDraw Drawing" r:id="rId5" imgW="2275098" imgH="313287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785926"/>
                        <a:ext cx="2843212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6" y="3573016"/>
            <a:ext cx="2867284" cy="289297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Prolinol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2226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Segoe UI" panose="020B0502040204020203" pitchFamily="34" charset="0"/>
              </a:rPr>
              <a:t>Izzo</a:t>
            </a:r>
            <a:r>
              <a:rPr lang="en-GB" sz="1200" dirty="0">
                <a:latin typeface="Segoe UI" panose="020B0502040204020203" pitchFamily="34" charset="0"/>
              </a:rPr>
              <a:t>, J. A.; </a:t>
            </a:r>
            <a:r>
              <a:rPr lang="en-GB" sz="1200" dirty="0" err="1">
                <a:latin typeface="Segoe UI" panose="020B0502040204020203" pitchFamily="34" charset="0"/>
              </a:rPr>
              <a:t>Poulsen</a:t>
            </a:r>
            <a:r>
              <a:rPr lang="en-GB" sz="1200" dirty="0">
                <a:latin typeface="Segoe UI" panose="020B0502040204020203" pitchFamily="34" charset="0"/>
              </a:rPr>
              <a:t>, P. H.; </a:t>
            </a:r>
            <a:r>
              <a:rPr lang="en-GB" sz="1200" dirty="0" err="1">
                <a:latin typeface="Segoe UI" panose="020B0502040204020203" pitchFamily="34" charset="0"/>
              </a:rPr>
              <a:t>Intrator</a:t>
            </a:r>
            <a:r>
              <a:rPr lang="en-GB" sz="1200" dirty="0">
                <a:latin typeface="Segoe UI" panose="020B0502040204020203" pitchFamily="34" charset="0"/>
              </a:rPr>
              <a:t>, J. A.; Jorgensen, K. A.; </a:t>
            </a:r>
            <a:r>
              <a:rPr lang="en-GB" sz="1200" dirty="0" err="1">
                <a:latin typeface="Segoe UI" panose="020B0502040204020203" pitchFamily="34" charset="0"/>
              </a:rPr>
              <a:t>Vetticatt</a:t>
            </a:r>
            <a:r>
              <a:rPr lang="en-GB" sz="1200" dirty="0">
                <a:latin typeface="Segoe UI" panose="020B0502040204020203" pitchFamily="34" charset="0"/>
              </a:rPr>
              <a:t>, M. J., </a:t>
            </a:r>
            <a:r>
              <a:rPr lang="en-GB" sz="1200" i="1" dirty="0" smtClean="0">
                <a:latin typeface="Segoe UI" panose="020B0502040204020203" pitchFamily="34" charset="0"/>
              </a:rPr>
              <a:t>J</a:t>
            </a:r>
            <a:r>
              <a:rPr lang="en-GB" sz="1200" i="1" dirty="0">
                <a:latin typeface="Segoe UI" panose="020B0502040204020203" pitchFamily="34" charset="0"/>
              </a:rPr>
              <a:t>. Am. Chem. Soc. </a:t>
            </a:r>
            <a:r>
              <a:rPr lang="en-GB" sz="1200" b="1" dirty="0">
                <a:latin typeface="Segoe UI" panose="020B0502040204020203" pitchFamily="34" charset="0"/>
              </a:rPr>
              <a:t>2018</a:t>
            </a:r>
            <a:r>
              <a:rPr lang="en-GB" sz="1200" dirty="0">
                <a:latin typeface="Segoe UI" panose="020B0502040204020203" pitchFamily="34" charset="0"/>
              </a:rPr>
              <a:t>, </a:t>
            </a:r>
            <a:r>
              <a:rPr lang="en-GB" sz="1200" i="1" dirty="0" smtClean="0">
                <a:latin typeface="Segoe UI" panose="020B0502040204020203" pitchFamily="34" charset="0"/>
              </a:rPr>
              <a:t>140</a:t>
            </a:r>
            <a:r>
              <a:rPr lang="en-GB" sz="1200" dirty="0" smtClean="0">
                <a:latin typeface="Segoe UI" panose="020B0502040204020203" pitchFamily="34" charset="0"/>
              </a:rPr>
              <a:t>, </a:t>
            </a:r>
            <a:r>
              <a:rPr lang="en-GB" sz="1200" dirty="0">
                <a:latin typeface="Segoe UI" panose="020B0502040204020203" pitchFamily="34" charset="0"/>
              </a:rPr>
              <a:t>8396-8400.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34" y="857232"/>
            <a:ext cx="657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revision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962" y="1274331"/>
            <a:ext cx="4798880" cy="4749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165009"/>
            <a:ext cx="2664296" cy="24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Prolinol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Xie, H.; Zu, L.; Li, H.; Wang, J.; Wang, W.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2007, </a:t>
            </a:r>
            <a:r>
              <a:rPr lang="de-DE" sz="1200" i="1" dirty="0" smtClean="0"/>
              <a:t>129,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10886-10894.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8" y="92867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500034" y="1714488"/>
          <a:ext cx="243205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231" name="CS ChemDraw Drawing" r:id="rId4" imgW="1947320" imgH="2931707" progId="ChemDraw.Document.6.0">
                  <p:embed/>
                </p:oleObj>
              </mc:Choice>
              <mc:Fallback>
                <p:oleObj name="CS ChemDraw Drawing" r:id="rId4" imgW="1947320" imgH="2931707" progId="ChemDraw.Document.6.0">
                  <p:embed/>
                  <p:pic>
                    <p:nvPicPr>
                      <p:cNvPr id="2560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714488"/>
                        <a:ext cx="2432050" cy="366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643050"/>
            <a:ext cx="55149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978083"/>
            <a:ext cx="407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Wang: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Prolinol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Cyclopropanation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Prolinol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366711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Hayashi, Y.; </a:t>
            </a:r>
            <a:r>
              <a:rPr lang="en-US" sz="1200" dirty="0" err="1" smtClean="0"/>
              <a:t>Gotoh</a:t>
            </a:r>
            <a:r>
              <a:rPr lang="en-US" sz="1200" dirty="0" smtClean="0"/>
              <a:t>, H.; Hayashi, T.; Shoji,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44,</a:t>
            </a:r>
            <a:r>
              <a:rPr lang="en-US" sz="1200" b="1" i="1" dirty="0" smtClean="0"/>
              <a:t> </a:t>
            </a:r>
            <a:r>
              <a:rPr lang="en-US" sz="1200" dirty="0" smtClean="0"/>
              <a:t>4212-4215.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Hayashi, Y.; Okano, T.; </a:t>
            </a:r>
            <a:r>
              <a:rPr lang="en-US" sz="1200" dirty="0" err="1" smtClean="0"/>
              <a:t>Aratake</a:t>
            </a:r>
            <a:r>
              <a:rPr lang="en-US" sz="1200" dirty="0" smtClean="0"/>
              <a:t>, S.; </a:t>
            </a:r>
            <a:r>
              <a:rPr lang="en-US" sz="1200" dirty="0" err="1" smtClean="0"/>
              <a:t>Hazelard</a:t>
            </a:r>
            <a:r>
              <a:rPr lang="en-US" sz="1200" dirty="0" smtClean="0"/>
              <a:t>, D.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46,</a:t>
            </a:r>
            <a:r>
              <a:rPr lang="en-US" sz="1200" b="1" i="1" dirty="0" smtClean="0"/>
              <a:t> </a:t>
            </a:r>
            <a:r>
              <a:rPr lang="en-US" sz="1200" dirty="0" smtClean="0"/>
              <a:t>4922-4925.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857232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Addition to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Nitro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Compounds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335537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Addition-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Sequence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000100" y="1392234"/>
          <a:ext cx="7205662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36" name="CS ChemDraw Drawing" r:id="rId4" imgW="5760368" imgH="1228110" progId="ChemDraw.Document.6.0">
                  <p:embed/>
                </p:oleObj>
              </mc:Choice>
              <mc:Fallback>
                <p:oleObj name="CS ChemDraw Drawing" r:id="rId4" imgW="5760368" imgH="122811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392234"/>
                        <a:ext cx="7205662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500034" y="4071942"/>
          <a:ext cx="755332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37" name="CS ChemDraw Drawing" r:id="rId6" imgW="6037854" imgH="1374414" progId="ChemDraw.Document.6.0">
                  <p:embed/>
                </p:oleObj>
              </mc:Choice>
              <mc:Fallback>
                <p:oleObj name="CS ChemDraw Drawing" r:id="rId6" imgW="6037854" imgH="1374414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071942"/>
                        <a:ext cx="755332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5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341595"/>
            <a:ext cx="5286412" cy="408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Prolinol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Enders, D.; </a:t>
            </a:r>
            <a:r>
              <a:rPr lang="en-US" sz="1200" dirty="0" err="1" smtClean="0"/>
              <a:t>Huttl</a:t>
            </a:r>
            <a:r>
              <a:rPr lang="en-US" sz="1200" dirty="0" smtClean="0"/>
              <a:t>, M. R. M.; </a:t>
            </a:r>
            <a:r>
              <a:rPr lang="en-US" sz="1200" dirty="0" err="1" smtClean="0"/>
              <a:t>Grondal</a:t>
            </a:r>
            <a:r>
              <a:rPr lang="en-US" sz="1200" dirty="0" smtClean="0"/>
              <a:t>, C.; </a:t>
            </a:r>
            <a:r>
              <a:rPr lang="en-US" sz="1200" dirty="0" err="1" smtClean="0"/>
              <a:t>Raabe</a:t>
            </a:r>
            <a:r>
              <a:rPr lang="en-US" sz="1200" dirty="0" smtClean="0"/>
              <a:t>, G. </a:t>
            </a:r>
            <a:r>
              <a:rPr lang="en-US" sz="1200" i="1" dirty="0" smtClean="0"/>
              <a:t>Nature </a:t>
            </a:r>
            <a:r>
              <a:rPr lang="en-US" sz="1200" b="1" dirty="0" smtClean="0"/>
              <a:t>2006</a:t>
            </a:r>
            <a:r>
              <a:rPr lang="en-US" sz="1200" dirty="0" smtClean="0"/>
              <a:t>, </a:t>
            </a:r>
            <a:r>
              <a:rPr lang="en-US" sz="1200" i="1" dirty="0" smtClean="0"/>
              <a:t>441</a:t>
            </a:r>
            <a:r>
              <a:rPr lang="en-US" sz="1200" dirty="0" smtClean="0"/>
              <a:t>, 861.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763769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Enders Cascade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5554" name="Object 2"/>
          <p:cNvGraphicFramePr>
            <a:graphicFrameLocks noChangeAspect="1"/>
          </p:cNvGraphicFramePr>
          <p:nvPr/>
        </p:nvGraphicFramePr>
        <p:xfrm>
          <a:off x="714348" y="798506"/>
          <a:ext cx="774858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824" name="CS ChemDraw Drawing" r:id="rId5" imgW="6192950" imgH="1360346" progId="ChemDraw.Document.6.0">
                  <p:embed/>
                </p:oleObj>
              </mc:Choice>
              <mc:Fallback>
                <p:oleObj name="CS ChemDraw Drawing" r:id="rId5" imgW="6192950" imgH="136034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798506"/>
                        <a:ext cx="7748587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Other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Mangion</a:t>
            </a:r>
            <a:r>
              <a:rPr lang="en-US" sz="1200" dirty="0" smtClean="0"/>
              <a:t>, I. K.; </a:t>
            </a:r>
            <a:r>
              <a:rPr lang="en-US" sz="1200" dirty="0" err="1" smtClean="0"/>
              <a:t>Northrup</a:t>
            </a:r>
            <a:r>
              <a:rPr lang="en-US" sz="1200" dirty="0" smtClean="0"/>
              <a:t>, A. B.; MacMillan, D. W. C.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43,</a:t>
            </a:r>
            <a:r>
              <a:rPr lang="en-US" sz="1200" b="1" i="1" dirty="0" smtClean="0"/>
              <a:t> </a:t>
            </a:r>
            <a:r>
              <a:rPr lang="en-US" sz="1200" dirty="0" smtClean="0"/>
              <a:t>6722-6724.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Aldol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1571604" y="1357298"/>
          <a:ext cx="6664325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3" name="CS ChemDraw Drawing" r:id="rId4" imgW="5335172" imgH="1308647" progId="ChemDraw.Document.6.0">
                  <p:embed/>
                </p:oleObj>
              </mc:Choice>
              <mc:Fallback>
                <p:oleObj name="CS ChemDraw Drawing" r:id="rId4" imgW="5335172" imgH="130864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357298"/>
                        <a:ext cx="6664325" cy="163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714752"/>
            <a:ext cx="50101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7158" y="3357562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71480"/>
            <a:ext cx="38576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Other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57148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Huang, Y.; Walji, A. M.; Larsen, C. H.; MacMillan, D. W.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15051-15053.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Iminium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Enamine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Cascade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8051" name="Object 3"/>
          <p:cNvGraphicFramePr>
            <a:graphicFrameLocks noChangeAspect="1"/>
          </p:cNvGraphicFramePr>
          <p:nvPr/>
        </p:nvGraphicFramePr>
        <p:xfrm>
          <a:off x="214282" y="1498617"/>
          <a:ext cx="3411538" cy="428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21" name="CS ChemDraw Drawing" r:id="rId5" imgW="2730539" imgH="3431814" progId="ChemDraw.Document.6.0">
                  <p:embed/>
                </p:oleObj>
              </mc:Choice>
              <mc:Fallback>
                <p:oleObj name="CS ChemDraw Drawing" r:id="rId5" imgW="2730539" imgH="343181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498617"/>
                        <a:ext cx="3411538" cy="428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Other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57148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3093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Allen, A. E.; MacMillan, D. W.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2010</a:t>
            </a:r>
            <a:r>
              <a:rPr lang="de-DE" sz="1200" dirty="0" smtClean="0"/>
              <a:t>, </a:t>
            </a:r>
            <a:r>
              <a:rPr lang="de-DE" sz="1200" i="1" dirty="0" smtClean="0"/>
              <a:t>132</a:t>
            </a:r>
            <a:r>
              <a:rPr lang="de-DE" sz="1200" dirty="0" smtClean="0"/>
              <a:t>, 4986. (1) </a:t>
            </a:r>
            <a:r>
              <a:rPr lang="en-US" sz="1200" dirty="0" err="1" smtClean="0"/>
              <a:t>Pesciaioli</a:t>
            </a:r>
            <a:r>
              <a:rPr lang="en-US" sz="1200" dirty="0" smtClean="0"/>
              <a:t>, F.; De </a:t>
            </a:r>
            <a:r>
              <a:rPr lang="en-US" sz="1200" dirty="0" err="1" smtClean="0"/>
              <a:t>Vincentiis</a:t>
            </a:r>
            <a:r>
              <a:rPr lang="en-US" sz="1200" dirty="0" smtClean="0"/>
              <a:t>, F.; </a:t>
            </a:r>
            <a:r>
              <a:rPr lang="en-US" sz="1200" dirty="0" err="1" smtClean="0"/>
              <a:t>Galzerano</a:t>
            </a:r>
            <a:r>
              <a:rPr lang="en-US" sz="1200" dirty="0" smtClean="0"/>
              <a:t>, P.; </a:t>
            </a:r>
            <a:r>
              <a:rPr lang="en-US" sz="1200" dirty="0" err="1" smtClean="0"/>
              <a:t>Bencivenni</a:t>
            </a:r>
            <a:r>
              <a:rPr lang="en-US" sz="1200" dirty="0" smtClean="0"/>
              <a:t>, G.; </a:t>
            </a:r>
            <a:r>
              <a:rPr lang="en-US" sz="1200" dirty="0" err="1" smtClean="0"/>
              <a:t>Bartoli</a:t>
            </a:r>
            <a:r>
              <a:rPr lang="en-US" sz="1200" dirty="0" smtClean="0"/>
              <a:t>, G.; </a:t>
            </a:r>
            <a:r>
              <a:rPr lang="en-US" sz="1200" dirty="0" err="1" smtClean="0"/>
              <a:t>Mazzanti</a:t>
            </a:r>
            <a:r>
              <a:rPr lang="en-US" sz="1200" dirty="0" smtClean="0"/>
              <a:t>, A.; </a:t>
            </a:r>
            <a:r>
              <a:rPr lang="en-US" sz="1200" dirty="0" err="1" smtClean="0"/>
              <a:t>Melchiorre</a:t>
            </a:r>
            <a:r>
              <a:rPr lang="en-US" sz="1200" dirty="0" smtClean="0"/>
              <a:t>, P.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47</a:t>
            </a:r>
            <a:r>
              <a:rPr lang="en-US" sz="1200" dirty="0" smtClean="0"/>
              <a:t>, 8703.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3645024"/>
            <a:ext cx="860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Melchiorre: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primary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cinchona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amines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aziridination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ketones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3636227" name="Object 3"/>
          <p:cNvGraphicFramePr>
            <a:graphicFrameLocks noChangeAspect="1"/>
          </p:cNvGraphicFramePr>
          <p:nvPr/>
        </p:nvGraphicFramePr>
        <p:xfrm>
          <a:off x="971600" y="4174579"/>
          <a:ext cx="673735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767" name="CS ChemDraw Drawing" r:id="rId4" imgW="5384058" imgH="1590704" progId="ChemDraw.Document.6.0">
                  <p:embed/>
                </p:oleObj>
              </mc:Choice>
              <mc:Fallback>
                <p:oleObj name="CS ChemDraw Drawing" r:id="rId4" imgW="5384058" imgH="159070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174579"/>
                        <a:ext cx="6737350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5720" y="908720"/>
            <a:ext cx="6950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trifluormethylation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aldehydes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36228" name="Object 4"/>
          <p:cNvGraphicFramePr>
            <a:graphicFrameLocks noChangeAspect="1"/>
          </p:cNvGraphicFramePr>
          <p:nvPr/>
        </p:nvGraphicFramePr>
        <p:xfrm>
          <a:off x="870793" y="1446089"/>
          <a:ext cx="7013575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768" name="CS ChemDraw Drawing" r:id="rId6" imgW="5607734" imgH="1412396" progId="ChemDraw.Document.6.0">
                  <p:embed/>
                </p:oleObj>
              </mc:Choice>
              <mc:Fallback>
                <p:oleObj name="CS ChemDraw Drawing" r:id="rId6" imgW="5607734" imgH="141239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93" y="1446089"/>
                        <a:ext cx="7013575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3.1.1 Chiral Enolates via Deprotonation: 1,3-Dicarbonyl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00076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3621289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Application: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Antidepressiv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Rolipram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906645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Barnes and Ji: Chiral Mg-Box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57158" y="928670"/>
          <a:ext cx="82804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" name="CS ChemDraw Drawing" r:id="rId4" imgW="6624476" imgH="1961036" progId="ChemDraw.Document.6.0">
                  <p:embed/>
                </p:oleObj>
              </mc:Choice>
              <mc:Fallback>
                <p:oleObj name="CS ChemDraw Drawing" r:id="rId4" imgW="6624476" imgH="196103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928670"/>
                        <a:ext cx="8280400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85720" y="4000504"/>
          <a:ext cx="846772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" name="CS ChemDraw Drawing" r:id="rId6" imgW="6766208" imgH="1480976" progId="ChemDraw.Document.6.0">
                  <p:embed/>
                </p:oleObj>
              </mc:Choice>
              <mc:Fallback>
                <p:oleObj name="CS ChemDraw Drawing" r:id="rId6" imgW="6766208" imgH="148097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000504"/>
                        <a:ext cx="8467725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5720" y="607220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Ji</a:t>
            </a:r>
            <a:r>
              <a:rPr lang="de-DE" sz="1200" dirty="0"/>
              <a:t>, J. G.; Barnes, D. M.; Zhang, J.; King, S. A.; Wittenberger, S. J.; Morton, H. E. </a:t>
            </a:r>
            <a:r>
              <a:rPr lang="de-DE" sz="1200" i="1" dirty="0"/>
              <a:t>J. Am. Chem. Soc. </a:t>
            </a:r>
            <a:r>
              <a:rPr lang="de-DE" sz="1200" b="1" dirty="0"/>
              <a:t>1999,</a:t>
            </a:r>
            <a:r>
              <a:rPr lang="de-DE" sz="1200" b="1" i="1" dirty="0"/>
              <a:t> </a:t>
            </a:r>
            <a:r>
              <a:rPr lang="de-DE" sz="1200" i="1" dirty="0"/>
              <a:t>121, </a:t>
            </a:r>
            <a:r>
              <a:rPr lang="de-DE" sz="1200" dirty="0"/>
              <a:t>10215-10216</a:t>
            </a:r>
            <a:r>
              <a:rPr lang="de-DE" sz="1200" dirty="0" smtClean="0"/>
              <a:t>. </a:t>
            </a:r>
            <a:r>
              <a:rPr lang="en-US" sz="1200" dirty="0" smtClean="0"/>
              <a:t>(2) Barnes</a:t>
            </a:r>
            <a:r>
              <a:rPr lang="en-US" sz="1200" dirty="0"/>
              <a:t>, D. M.; </a:t>
            </a:r>
            <a:r>
              <a:rPr lang="en-US" sz="1200" dirty="0" err="1"/>
              <a:t>Ji</a:t>
            </a:r>
            <a:r>
              <a:rPr lang="en-US" sz="1200" dirty="0"/>
              <a:t>, J. G.; </a:t>
            </a:r>
            <a:r>
              <a:rPr lang="en-US" sz="1200" dirty="0" err="1"/>
              <a:t>Fickes</a:t>
            </a:r>
            <a:r>
              <a:rPr lang="en-US" sz="1200" dirty="0"/>
              <a:t>, M. G.; Fitzgerald, M. A.; King, S. A.; Morton, H. E.; </a:t>
            </a:r>
            <a:r>
              <a:rPr lang="en-US" sz="1200" dirty="0" err="1"/>
              <a:t>Plagge</a:t>
            </a:r>
            <a:r>
              <a:rPr lang="en-US" sz="1200" dirty="0"/>
              <a:t>, F. A.; </a:t>
            </a:r>
            <a:r>
              <a:rPr lang="en-US" sz="1200" dirty="0" err="1"/>
              <a:t>Preskill</a:t>
            </a:r>
            <a:r>
              <a:rPr lang="en-US" sz="1200" dirty="0"/>
              <a:t>, M.; </a:t>
            </a:r>
            <a:r>
              <a:rPr lang="en-US" sz="1200" dirty="0" err="1"/>
              <a:t>Wagaw</a:t>
            </a:r>
            <a:r>
              <a:rPr lang="en-US" sz="1200" dirty="0"/>
              <a:t>, S. H.; </a:t>
            </a:r>
            <a:r>
              <a:rPr lang="en-US" sz="1200" dirty="0" err="1"/>
              <a:t>Wittenberger</a:t>
            </a:r>
            <a:r>
              <a:rPr lang="en-US" sz="1200" dirty="0"/>
              <a:t>, S. J.; Zhang, J. </a:t>
            </a:r>
            <a:r>
              <a:rPr lang="en-US" sz="1200" i="1" dirty="0"/>
              <a:t>J. Am. Chem. Soc. </a:t>
            </a:r>
            <a:r>
              <a:rPr lang="en-US" sz="1200" b="1" dirty="0"/>
              <a:t>2002, </a:t>
            </a:r>
            <a:r>
              <a:rPr lang="en-US" sz="1200" i="1" dirty="0"/>
              <a:t>124, </a:t>
            </a:r>
            <a:r>
              <a:rPr lang="en-US" sz="1200" dirty="0"/>
              <a:t>13097-13105.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Other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1520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57148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218" y="6309320"/>
            <a:ext cx="792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/>
              <a:t>Wang, X.; </a:t>
            </a:r>
            <a:r>
              <a:rPr lang="en-US" sz="1200" dirty="0" err="1"/>
              <a:t>Reisinger</a:t>
            </a:r>
            <a:r>
              <a:rPr lang="en-US" sz="1200" dirty="0"/>
              <a:t>, C. M.; List, </a:t>
            </a:r>
            <a:r>
              <a:rPr lang="en-US" sz="1200" dirty="0" smtClean="0"/>
              <a:t>B. </a:t>
            </a:r>
            <a:r>
              <a:rPr lang="en-US" sz="1200" i="1" dirty="0" smtClean="0"/>
              <a:t>J</a:t>
            </a:r>
            <a:r>
              <a:rPr lang="en-US" sz="1200" i="1" dirty="0"/>
              <a:t>. Am. Chem. Soc. </a:t>
            </a:r>
            <a:r>
              <a:rPr lang="en-US" sz="1200" b="1" dirty="0"/>
              <a:t>2008,</a:t>
            </a:r>
            <a:r>
              <a:rPr lang="en-US" sz="1200" dirty="0"/>
              <a:t> </a:t>
            </a:r>
            <a:r>
              <a:rPr lang="en-US" sz="1200" i="1" dirty="0"/>
              <a:t>130</a:t>
            </a:r>
            <a:r>
              <a:rPr lang="en-US" sz="1200" dirty="0"/>
              <a:t>, </a:t>
            </a:r>
            <a:r>
              <a:rPr lang="en-US" sz="1200" dirty="0" smtClean="0"/>
              <a:t>6070.</a:t>
            </a:r>
            <a:r>
              <a:rPr lang="de-DE" sz="1200" dirty="0" smtClean="0"/>
              <a:t> (2) </a:t>
            </a:r>
            <a:r>
              <a:rPr lang="fr-CH" sz="1200" dirty="0"/>
              <a:t>Zhou, J.; </a:t>
            </a:r>
            <a:r>
              <a:rPr lang="fr-CH" sz="1200" dirty="0" err="1"/>
              <a:t>Wakchaure</a:t>
            </a:r>
            <a:r>
              <a:rPr lang="fr-CH" sz="1200" dirty="0"/>
              <a:t>, V.; Kraft, P.; List, B., </a:t>
            </a:r>
            <a:r>
              <a:rPr lang="fr-CH" sz="1200" i="1" dirty="0" err="1"/>
              <a:t>Angew</a:t>
            </a:r>
            <a:r>
              <a:rPr lang="fr-CH" sz="1200" i="1" dirty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., Int</a:t>
            </a:r>
            <a:r>
              <a:rPr lang="fr-CH" sz="1200" i="1" dirty="0"/>
              <a:t>. </a:t>
            </a:r>
            <a:r>
              <a:rPr lang="fr-CH" sz="1200" i="1" dirty="0" smtClean="0"/>
              <a:t>Ed. </a:t>
            </a:r>
            <a:r>
              <a:rPr lang="fr-CH" sz="1200" b="1" dirty="0"/>
              <a:t>2008</a:t>
            </a:r>
            <a:r>
              <a:rPr lang="fr-CH" sz="1200" dirty="0"/>
              <a:t>, </a:t>
            </a:r>
            <a:r>
              <a:rPr lang="fr-CH" sz="1200" i="1" dirty="0"/>
              <a:t>47</a:t>
            </a:r>
            <a:r>
              <a:rPr lang="fr-CH" sz="1200" dirty="0"/>
              <a:t>, </a:t>
            </a:r>
            <a:r>
              <a:rPr lang="fr-CH" sz="1200" dirty="0" smtClean="0"/>
              <a:t>7656.</a:t>
            </a:r>
            <a:endParaRPr lang="fr-CH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3501008"/>
            <a:ext cx="860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List: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aldol condensation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764704"/>
            <a:ext cx="6950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List: Epoxidation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ketones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primary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amine catalysts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700891"/>
              </p:ext>
            </p:extLst>
          </p:nvPr>
        </p:nvGraphicFramePr>
        <p:xfrm>
          <a:off x="2236580" y="1268760"/>
          <a:ext cx="4705040" cy="221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0162" name="CS ChemDraw Drawing" r:id="rId4" imgW="3764032" imgH="1775028" progId="ChemDraw.Document.6.0">
                  <p:embed/>
                </p:oleObj>
              </mc:Choice>
              <mc:Fallback>
                <p:oleObj name="CS ChemDraw Drawing" r:id="rId4" imgW="3764032" imgH="17750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6580" y="1268760"/>
                        <a:ext cx="4705040" cy="221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272906"/>
              </p:ext>
            </p:extLst>
          </p:nvPr>
        </p:nvGraphicFramePr>
        <p:xfrm>
          <a:off x="1751667" y="3894038"/>
          <a:ext cx="5268605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0163" name="CS ChemDraw Drawing" r:id="rId6" imgW="4214884" imgH="1701800" progId="ChemDraw.Document.6.0">
                  <p:embed/>
                </p:oleObj>
              </mc:Choice>
              <mc:Fallback>
                <p:oleObj name="CS ChemDraw Drawing" r:id="rId6" imgW="4214884" imgH="1701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1667" y="3894038"/>
                        <a:ext cx="5268605" cy="212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4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7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48680"/>
            <a:ext cx="5268066" cy="563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Other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57148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42371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</a:t>
            </a:r>
            <a:r>
              <a:rPr lang="it-IT" sz="1200" dirty="0" smtClean="0"/>
              <a:t> Cozzi, P. G.; Benfatti, F.; </a:t>
            </a:r>
            <a:r>
              <a:rPr lang="it-IT" sz="1200" dirty="0" err="1" smtClean="0"/>
              <a:t>Zoli</a:t>
            </a:r>
            <a:r>
              <a:rPr lang="it-IT" sz="1200" dirty="0" smtClean="0"/>
              <a:t>, L. </a:t>
            </a:r>
            <a:r>
              <a:rPr lang="it-IT" sz="1200" i="1" dirty="0" smtClean="0"/>
              <a:t>Angew. Chem., Int. Ed. </a:t>
            </a:r>
            <a:r>
              <a:rPr lang="it-IT" sz="1200" b="1" dirty="0" smtClean="0"/>
              <a:t>2009</a:t>
            </a:r>
            <a:r>
              <a:rPr lang="it-IT" sz="1200" dirty="0" smtClean="0"/>
              <a:t>, </a:t>
            </a:r>
            <a:r>
              <a:rPr lang="it-IT" sz="1200" i="1" dirty="0" smtClean="0"/>
              <a:t>48</a:t>
            </a:r>
            <a:r>
              <a:rPr lang="it-IT" sz="1200" dirty="0" smtClean="0"/>
              <a:t>, 1313.</a:t>
            </a:r>
          </a:p>
          <a:p>
            <a:endParaRPr lang="en-US" sz="12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908720"/>
            <a:ext cx="6950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Cozzi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Alcohols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as electrophiles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37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67829"/>
              </p:ext>
            </p:extLst>
          </p:nvPr>
        </p:nvGraphicFramePr>
        <p:xfrm>
          <a:off x="674688" y="1556792"/>
          <a:ext cx="2344737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522" name="CS ChemDraw Drawing" r:id="rId5" imgW="1877154" imgH="3280653" progId="ChemDraw.Document.6.0">
                  <p:embed/>
                </p:oleObj>
              </mc:Choice>
              <mc:Fallback>
                <p:oleObj name="CS ChemDraw Drawing" r:id="rId5" imgW="1877154" imgH="3280653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556792"/>
                        <a:ext cx="2344737" cy="409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3.2 Enamine Catalysis: Other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57148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Wang, X.; List, B.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i="1" dirty="0" smtClean="0"/>
              <a:t>2008, </a:t>
            </a:r>
            <a:r>
              <a:rPr lang="en-US" sz="1200" i="1" dirty="0" smtClean="0"/>
              <a:t>47,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1119-1122.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835207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List: </a:t>
            </a:r>
            <a:r>
              <a:rPr lang="en-US" sz="1400" b="1" dirty="0" smtClean="0"/>
              <a:t>Asymmetric </a:t>
            </a:r>
            <a:r>
              <a:rPr lang="en-US" sz="1400" b="1" dirty="0" err="1" smtClean="0"/>
              <a:t>Counteranion</a:t>
            </a:r>
            <a:r>
              <a:rPr lang="en-US" sz="1400" b="1" dirty="0" smtClean="0"/>
              <a:t>-Directed Catalysis for the </a:t>
            </a:r>
            <a:r>
              <a:rPr lang="en-US" sz="1400" b="1" dirty="0" err="1" smtClean="0"/>
              <a:t>Epoxidation</a:t>
            </a:r>
            <a:r>
              <a:rPr lang="en-US" sz="1400" b="1" dirty="0" smtClean="0"/>
              <a:t> of </a:t>
            </a:r>
            <a:r>
              <a:rPr lang="en-US" sz="1400" b="1" dirty="0" err="1" smtClean="0"/>
              <a:t>Enals</a:t>
            </a:r>
            <a:r>
              <a:rPr lang="en-US" sz="1400" b="1" dirty="0" smtClean="0"/>
              <a:t> (ACDC)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09443" name="Object 3"/>
          <p:cNvGraphicFramePr>
            <a:graphicFrameLocks noChangeAspect="1"/>
          </p:cNvGraphicFramePr>
          <p:nvPr/>
        </p:nvGraphicFramePr>
        <p:xfrm>
          <a:off x="285720" y="1570054"/>
          <a:ext cx="4249737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13" name="CS ChemDraw Drawing" r:id="rId4" imgW="3399810" imgH="3373784" progId="ChemDraw.Document.6.0">
                  <p:embed/>
                </p:oleObj>
              </mc:Choice>
              <mc:Fallback>
                <p:oleObj name="CS ChemDraw Drawing" r:id="rId4" imgW="3399810" imgH="337378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570054"/>
                        <a:ext cx="4249737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94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4055" y="1714488"/>
            <a:ext cx="387083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3588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3.3 Phase-Transfer </a:t>
            </a:r>
            <a:r>
              <a:rPr lang="fr-CH" sz="4800" b="1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4077306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b="1" dirty="0" smtClean="0"/>
              <a:t>3.3.1 </a:t>
            </a:r>
            <a:r>
              <a:rPr lang="fr-CH" b="1" dirty="0" err="1" smtClean="0"/>
              <a:t>Cinchona</a:t>
            </a:r>
            <a:r>
              <a:rPr lang="fr-CH" b="1" dirty="0" smtClean="0"/>
              <a:t>-</a:t>
            </a:r>
            <a:r>
              <a:rPr lang="fr-CH" b="1" dirty="0" err="1" smtClean="0"/>
              <a:t>Based</a:t>
            </a:r>
            <a:r>
              <a:rPr lang="fr-CH" b="1" dirty="0" smtClean="0"/>
              <a:t> </a:t>
            </a:r>
            <a:r>
              <a:rPr lang="fr-CH" b="1" dirty="0" err="1" smtClean="0"/>
              <a:t>Catalysts</a:t>
            </a:r>
            <a:endParaRPr lang="fr-CH" b="1" dirty="0" smtClean="0"/>
          </a:p>
          <a:p>
            <a:pPr>
              <a:lnSpc>
                <a:spcPct val="150000"/>
              </a:lnSpc>
            </a:pPr>
            <a:r>
              <a:rPr lang="fr-CH" b="1" dirty="0" smtClean="0"/>
              <a:t>3.3.2 </a:t>
            </a:r>
            <a:r>
              <a:rPr lang="fr-CH" b="1" dirty="0" err="1" smtClean="0"/>
              <a:t>Other</a:t>
            </a:r>
            <a:r>
              <a:rPr lang="fr-CH" b="1" dirty="0" smtClean="0"/>
              <a:t> Ammonium </a:t>
            </a:r>
            <a:r>
              <a:rPr lang="fr-CH" b="1" dirty="0" err="1" smtClean="0"/>
              <a:t>Catalysts</a:t>
            </a:r>
            <a:endParaRPr lang="fr-CH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3.3 Phase-Transfer Catalysis: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500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Phase-Transfer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Principles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857224" y="1500174"/>
          <a:ext cx="7651750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2" name="CS ChemDraw Drawing" r:id="rId4" imgW="5467760" imgH="2637692" progId="ChemDraw.Document.6.0">
                  <p:embed/>
                </p:oleObj>
              </mc:Choice>
              <mc:Fallback>
                <p:oleObj name="CS ChemDraw Drawing" r:id="rId4" imgW="5467760" imgH="263769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500174"/>
                        <a:ext cx="7651750" cy="369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43174" y="5572140"/>
            <a:ext cx="500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Use chiral ammonium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salts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3.3.1 Phase-Transfer Catalysis: Cinchona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28652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Odonnell, M. J.; Bennett, W. D.; Wu, S. D.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1989,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111,</a:t>
            </a:r>
            <a:r>
              <a:rPr lang="de-DE" sz="1200" b="1" i="1" dirty="0" smtClean="0"/>
              <a:t> </a:t>
            </a:r>
            <a:r>
              <a:rPr lang="de-DE" sz="1200" dirty="0" smtClean="0"/>
              <a:t>2353-2355.</a:t>
            </a:r>
            <a:r>
              <a:rPr lang="de-DE" sz="1200" b="1" i="1" dirty="0" smtClean="0"/>
              <a:t> </a:t>
            </a:r>
            <a:r>
              <a:rPr lang="pt-BR" sz="1200" dirty="0" smtClean="0"/>
              <a:t>(2) Corey, E. J.; Xu, F.; Noe, M. C.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1997,</a:t>
            </a:r>
            <a:r>
              <a:rPr lang="pt-BR" sz="1200" b="1" i="1" dirty="0" smtClean="0"/>
              <a:t> </a:t>
            </a:r>
            <a:r>
              <a:rPr lang="pt-BR" sz="1200" i="1" dirty="0" smtClean="0"/>
              <a:t>119, </a:t>
            </a:r>
            <a:r>
              <a:rPr lang="pt-BR" sz="1200" dirty="0" smtClean="0"/>
              <a:t>12414-12415.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500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O’Donnell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Pioneering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Alkylation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3406975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Corey: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Optimization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Structure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785786" y="1071546"/>
          <a:ext cx="7564438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57" name="CS ChemDraw Drawing" r:id="rId4" imgW="6052976" imgH="1840406" progId="ChemDraw.Document.6.0">
                  <p:embed/>
                </p:oleObj>
              </mc:Choice>
              <mc:Fallback>
                <p:oleObj name="CS ChemDraw Drawing" r:id="rId4" imgW="6052976" imgH="184040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071546"/>
                        <a:ext cx="7564438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620740" y="3714752"/>
          <a:ext cx="7808912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58" name="CS ChemDraw Drawing" r:id="rId6" imgW="6245000" imgH="1936770" progId="ChemDraw.Document.6.0">
                  <p:embed/>
                </p:oleObj>
              </mc:Choice>
              <mc:Fallback>
                <p:oleObj name="CS ChemDraw Drawing" r:id="rId6" imgW="6245000" imgH="193677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40" y="3714752"/>
                        <a:ext cx="7808912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3.3.1 Phase-Transfer Catalysis: Cinchona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35795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Bella, M.; </a:t>
            </a:r>
            <a:r>
              <a:rPr lang="en-US" sz="1200" dirty="0" err="1" smtClean="0"/>
              <a:t>Kobbelgaard</a:t>
            </a:r>
            <a:r>
              <a:rPr lang="en-US" sz="1200" dirty="0" smtClean="0"/>
              <a:t>, S.; Jorgensen, K.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3670-3671. (2)	</a:t>
            </a:r>
            <a:r>
              <a:rPr lang="en-US" sz="1200" dirty="0" err="1" smtClean="0"/>
              <a:t>Bernardi</a:t>
            </a:r>
            <a:r>
              <a:rPr lang="en-US" sz="1200" dirty="0" smtClean="0"/>
              <a:t>, L.; Lopez-</a:t>
            </a:r>
            <a:r>
              <a:rPr lang="en-US" sz="1200" dirty="0" err="1" smtClean="0"/>
              <a:t>Cantarero</a:t>
            </a:r>
            <a:r>
              <a:rPr lang="en-US" sz="1200" dirty="0" smtClean="0"/>
              <a:t>, J.; </a:t>
            </a:r>
            <a:r>
              <a:rPr lang="en-US" sz="1200" dirty="0" err="1" smtClean="0"/>
              <a:t>Niess</a:t>
            </a:r>
            <a:r>
              <a:rPr lang="en-US" sz="1200" dirty="0" smtClean="0"/>
              <a:t>, B.; Jorgensen, K.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129,</a:t>
            </a:r>
            <a:r>
              <a:rPr lang="en-US" sz="1200" b="1" i="1" dirty="0" smtClean="0"/>
              <a:t> </a:t>
            </a:r>
            <a:r>
              <a:rPr lang="en-US" sz="1200" dirty="0" smtClean="0"/>
              <a:t>5772-5778.</a:t>
            </a:r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7158" y="835207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Enantioselective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Nucleophilic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Aromatic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Substitution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3714752"/>
            <a:ext cx="35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1,6 Addition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142976" y="1142984"/>
          <a:ext cx="7021513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9" name="CS ChemDraw Drawing" r:id="rId4" imgW="5615471" imgH="1926219" progId="ChemDraw.Document.6.0">
                  <p:embed/>
                </p:oleObj>
              </mc:Choice>
              <mc:Fallback>
                <p:oleObj name="CS ChemDraw Drawing" r:id="rId4" imgW="5615471" imgH="192621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142984"/>
                        <a:ext cx="7021513" cy="240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452466" y="3663969"/>
          <a:ext cx="8191500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0" name="CS ChemDraw Drawing" r:id="rId6" imgW="6549918" imgH="1982138" progId="ChemDraw.Document.6.0">
                  <p:embed/>
                </p:oleObj>
              </mc:Choice>
              <mc:Fallback>
                <p:oleObj name="CS ChemDraw Drawing" r:id="rId6" imgW="6549918" imgH="1982138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66" y="3663969"/>
                        <a:ext cx="8191500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3.3.1 Phase-Transfer Catalysis: Cinchona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35795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Mizuta, S.; Shibata, N.; </a:t>
            </a:r>
            <a:r>
              <a:rPr lang="en-US" sz="1200" dirty="0" err="1" smtClean="0"/>
              <a:t>Akiti</a:t>
            </a:r>
            <a:r>
              <a:rPr lang="en-US" sz="1200" dirty="0" smtClean="0"/>
              <a:t>, S.; Fujimoto, H.; Nakamura, S.; Toru, T. </a:t>
            </a:r>
            <a:r>
              <a:rPr lang="en-US" sz="1200" i="1" dirty="0" smtClean="0"/>
              <a:t>Org.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9, </a:t>
            </a:r>
            <a:r>
              <a:rPr lang="en-US" sz="1200" dirty="0" smtClean="0"/>
              <a:t>3707-3710.  (1) Zhang, F. Y.; Corey, E. J. </a:t>
            </a:r>
            <a:r>
              <a:rPr lang="en-US" sz="1200" i="1" dirty="0" smtClean="0"/>
              <a:t>Org.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6,</a:t>
            </a:r>
            <a:r>
              <a:rPr lang="en-US" sz="1200" b="1" i="1" dirty="0" smtClean="0"/>
              <a:t> </a:t>
            </a:r>
            <a:r>
              <a:rPr lang="en-US" sz="1200" dirty="0" smtClean="0"/>
              <a:t>3397-3399.</a:t>
            </a:r>
          </a:p>
          <a:p>
            <a:endParaRPr lang="en-US" sz="1200" dirty="0" smtClean="0"/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835207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Shibata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Trifluoromethylation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Ketones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643314"/>
            <a:ext cx="35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Corey: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Dimerization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Enones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857224" y="1174751"/>
          <a:ext cx="7180263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0" name="CS ChemDraw Drawing" r:id="rId4" imgW="5743487" imgH="1918130" progId="ChemDraw.Document.6.0">
                  <p:embed/>
                </p:oleObj>
              </mc:Choice>
              <mc:Fallback>
                <p:oleObj name="CS ChemDraw Drawing" r:id="rId4" imgW="5743487" imgH="191813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174751"/>
                        <a:ext cx="7180263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928662" y="4000504"/>
          <a:ext cx="7777163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21" name="CS ChemDraw Drawing" r:id="rId6" imgW="6220382" imgH="1567844" progId="ChemDraw.Document.6.0">
                  <p:embed/>
                </p:oleObj>
              </mc:Choice>
              <mc:Fallback>
                <p:oleObj name="CS ChemDraw Drawing" r:id="rId6" imgW="6220382" imgH="1567844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4000504"/>
                        <a:ext cx="7777163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3.3.1 Phase-Transfer Catalysis: Cinchona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86490" y="6453336"/>
            <a:ext cx="4861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Wu</a:t>
            </a:r>
            <a:r>
              <a:rPr lang="en-US" sz="1200" dirty="0"/>
              <a:t>, Y. W.; Hu, L.; Li, Z.; Deng, L. </a:t>
            </a:r>
            <a:r>
              <a:rPr lang="en-US" sz="1200" i="1" dirty="0"/>
              <a:t>Nature</a:t>
            </a:r>
            <a:r>
              <a:rPr lang="en-US" sz="1200" dirty="0"/>
              <a:t> </a:t>
            </a:r>
            <a:r>
              <a:rPr lang="en-US" sz="1200" b="1" dirty="0"/>
              <a:t>2015</a:t>
            </a:r>
            <a:r>
              <a:rPr lang="en-US" sz="1200" dirty="0"/>
              <a:t>, </a:t>
            </a:r>
            <a:r>
              <a:rPr lang="en-US" sz="1200" i="1" dirty="0"/>
              <a:t>523</a:t>
            </a:r>
            <a:r>
              <a:rPr lang="en-US" sz="1200" dirty="0"/>
              <a:t>, 445-450.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835207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Deng: Umpolung of imines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73957"/>
              </p:ext>
            </p:extLst>
          </p:nvPr>
        </p:nvGraphicFramePr>
        <p:xfrm>
          <a:off x="761439" y="908720"/>
          <a:ext cx="7552918" cy="276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974" name="CS ChemDraw Drawing" r:id="rId4" imgW="6042334" imgH="2213853" progId="ChemDraw.Document.6.0">
                  <p:embed/>
                </p:oleObj>
              </mc:Choice>
              <mc:Fallback>
                <p:oleObj name="CS ChemDraw Drawing" r:id="rId4" imgW="6042334" imgH="22138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439" y="908720"/>
                        <a:ext cx="7552918" cy="2767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998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04" y="3645024"/>
            <a:ext cx="3278387" cy="256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8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3.3.2 Phase-Transfer Catalysis: Binaphthyl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172435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215082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Ooi</a:t>
            </a:r>
            <a:r>
              <a:rPr lang="en-US" sz="1200" dirty="0" smtClean="0"/>
              <a:t>, T.; Kameda, M.; </a:t>
            </a:r>
            <a:r>
              <a:rPr lang="en-US" sz="1200" dirty="0" err="1" smtClean="0"/>
              <a:t>Maruoka</a:t>
            </a:r>
            <a:r>
              <a:rPr lang="en-US" sz="1200" dirty="0" smtClean="0"/>
              <a:t>,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1999, </a:t>
            </a:r>
            <a:r>
              <a:rPr lang="en-US" sz="1200" i="1" dirty="0" smtClean="0"/>
              <a:t>121, </a:t>
            </a:r>
            <a:r>
              <a:rPr lang="en-US" sz="1200" dirty="0" smtClean="0"/>
              <a:t>6519-6520. (2) </a:t>
            </a:r>
            <a:r>
              <a:rPr lang="en-US" sz="1200" dirty="0" err="1" smtClean="0"/>
              <a:t>Ooi</a:t>
            </a:r>
            <a:r>
              <a:rPr lang="en-US" sz="1200" dirty="0" smtClean="0"/>
              <a:t>, T.; Kameda, M.; </a:t>
            </a:r>
            <a:r>
              <a:rPr lang="en-US" sz="1200" dirty="0" err="1" smtClean="0"/>
              <a:t>Maruoka</a:t>
            </a:r>
            <a:r>
              <a:rPr lang="en-US" sz="1200" dirty="0" smtClean="0"/>
              <a:t>,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 </a:t>
            </a:r>
            <a:r>
              <a:rPr lang="en-US" sz="1200" i="1" dirty="0" smtClean="0"/>
              <a:t>125,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5139-5151.</a:t>
            </a:r>
            <a:r>
              <a:rPr lang="en-US" sz="1200" b="1" i="1" dirty="0" smtClean="0"/>
              <a:t> </a:t>
            </a:r>
            <a:r>
              <a:rPr lang="en-US" sz="1200" dirty="0" smtClean="0"/>
              <a:t>(3) Kitamura, M.; </a:t>
            </a:r>
            <a:r>
              <a:rPr lang="en-US" sz="1200" dirty="0" err="1" smtClean="0"/>
              <a:t>Shirakawa</a:t>
            </a:r>
            <a:r>
              <a:rPr lang="en-US" sz="1200" dirty="0" smtClean="0"/>
              <a:t>, S.; Maruoka, K.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44,</a:t>
            </a:r>
            <a:r>
              <a:rPr lang="en-US" sz="1200" b="1" i="1" dirty="0" smtClean="0"/>
              <a:t> </a:t>
            </a:r>
            <a:r>
              <a:rPr lang="en-US" sz="1200" dirty="0" smtClean="0"/>
              <a:t>1549-1551.</a:t>
            </a:r>
          </a:p>
          <a:p>
            <a:endParaRPr lang="en-US" sz="1200" dirty="0" smtClean="0"/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835207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Maruoka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Binaphthyl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Derived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Ammonium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Salts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Alkylation Reactions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643314"/>
            <a:ext cx="35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simpler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, more active catalyst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428596" y="1214422"/>
          <a:ext cx="8137525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44" name="CS ChemDraw Drawing" r:id="rId4" imgW="6508770" imgH="1602662" progId="ChemDraw.Document.6.0">
                  <p:embed/>
                </p:oleObj>
              </mc:Choice>
              <mc:Fallback>
                <p:oleObj name="CS ChemDraw Drawing" r:id="rId4" imgW="6508770" imgH="160266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214422"/>
                        <a:ext cx="8137525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500034" y="3214686"/>
          <a:ext cx="8075612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45" name="CS ChemDraw Drawing" r:id="rId6" imgW="6458478" imgH="2319059" progId="ChemDraw.Document.6.0">
                  <p:embed/>
                </p:oleObj>
              </mc:Choice>
              <mc:Fallback>
                <p:oleObj name="CS ChemDraw Drawing" r:id="rId6" imgW="6458478" imgH="2319059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214686"/>
                        <a:ext cx="8075612" cy="290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47767"/>
            <a:ext cx="47434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3.1.1 Chiral Enolates via Deprotonation: 1,3-Dicarbonyl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00076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596" y="906645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607220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Ji</a:t>
            </a:r>
            <a:r>
              <a:rPr lang="de-DE" sz="1200" dirty="0"/>
              <a:t>, J. G.; Barnes, D. M.; Zhang, J.; King, S. A.; Wittenberger, S. J.; Morton, H. E. </a:t>
            </a:r>
            <a:r>
              <a:rPr lang="de-DE" sz="1200" i="1" dirty="0"/>
              <a:t>J. Am. Chem. Soc. </a:t>
            </a:r>
            <a:r>
              <a:rPr lang="de-DE" sz="1200" b="1" dirty="0"/>
              <a:t>1999,</a:t>
            </a:r>
            <a:r>
              <a:rPr lang="de-DE" sz="1200" b="1" i="1" dirty="0"/>
              <a:t> </a:t>
            </a:r>
            <a:r>
              <a:rPr lang="de-DE" sz="1200" i="1" dirty="0"/>
              <a:t>121, </a:t>
            </a:r>
            <a:r>
              <a:rPr lang="de-DE" sz="1200" dirty="0"/>
              <a:t>10215-10216</a:t>
            </a:r>
            <a:r>
              <a:rPr lang="de-DE" sz="1200" dirty="0" smtClean="0"/>
              <a:t>. </a:t>
            </a:r>
            <a:r>
              <a:rPr lang="en-US" sz="1200" dirty="0" smtClean="0"/>
              <a:t>(2) Barnes</a:t>
            </a:r>
            <a:r>
              <a:rPr lang="en-US" sz="1200" dirty="0"/>
              <a:t>, D. M.; </a:t>
            </a:r>
            <a:r>
              <a:rPr lang="en-US" sz="1200" dirty="0" err="1"/>
              <a:t>Ji</a:t>
            </a:r>
            <a:r>
              <a:rPr lang="en-US" sz="1200" dirty="0"/>
              <a:t>, J. G.; </a:t>
            </a:r>
            <a:r>
              <a:rPr lang="en-US" sz="1200" dirty="0" err="1"/>
              <a:t>Fickes</a:t>
            </a:r>
            <a:r>
              <a:rPr lang="en-US" sz="1200" dirty="0"/>
              <a:t>, M. G.; Fitzgerald, M. A.; King, S. A.; Morton, H. E.; </a:t>
            </a:r>
            <a:r>
              <a:rPr lang="en-US" sz="1200" dirty="0" err="1"/>
              <a:t>Plagge</a:t>
            </a:r>
            <a:r>
              <a:rPr lang="en-US" sz="1200" dirty="0"/>
              <a:t>, F. A.; </a:t>
            </a:r>
            <a:r>
              <a:rPr lang="en-US" sz="1200" dirty="0" err="1"/>
              <a:t>Preskill</a:t>
            </a:r>
            <a:r>
              <a:rPr lang="en-US" sz="1200" dirty="0"/>
              <a:t>, M.; </a:t>
            </a:r>
            <a:r>
              <a:rPr lang="en-US" sz="1200" dirty="0" err="1"/>
              <a:t>Wagaw</a:t>
            </a:r>
            <a:r>
              <a:rPr lang="en-US" sz="1200" dirty="0"/>
              <a:t>, S. H.; </a:t>
            </a:r>
            <a:r>
              <a:rPr lang="en-US" sz="1200" dirty="0" err="1"/>
              <a:t>Wittenberger</a:t>
            </a:r>
            <a:r>
              <a:rPr lang="en-US" sz="1200" dirty="0"/>
              <a:t>, S. J.; Zhang, J. </a:t>
            </a:r>
            <a:r>
              <a:rPr lang="en-US" sz="1200" i="1" dirty="0"/>
              <a:t>J. Am. Chem. Soc. </a:t>
            </a:r>
            <a:r>
              <a:rPr lang="en-US" sz="1200" b="1" dirty="0"/>
              <a:t>2002, </a:t>
            </a:r>
            <a:r>
              <a:rPr lang="en-US" sz="1200" i="1" dirty="0"/>
              <a:t>124, </a:t>
            </a:r>
            <a:r>
              <a:rPr lang="en-US" sz="1200" dirty="0"/>
              <a:t>13097-13105.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" y="1500174"/>
            <a:ext cx="43529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3.3.2 Phase-Transfer Catalysis: TADDOL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342427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Okada, A.; </a:t>
            </a:r>
            <a:r>
              <a:rPr lang="en-US" sz="1200" dirty="0" err="1" smtClean="0"/>
              <a:t>Shibuguchi</a:t>
            </a:r>
            <a:r>
              <a:rPr lang="en-US" sz="1200" dirty="0" smtClean="0"/>
              <a:t>, T.; Ohshima, T.; </a:t>
            </a:r>
            <a:r>
              <a:rPr lang="en-US" sz="1200" dirty="0" err="1" smtClean="0"/>
              <a:t>Masu</a:t>
            </a:r>
            <a:r>
              <a:rPr lang="en-US" sz="1200" dirty="0" smtClean="0"/>
              <a:t>, H.; Yamaguchi, K.; </a:t>
            </a:r>
            <a:r>
              <a:rPr lang="en-US" sz="1200" dirty="0" err="1" smtClean="0"/>
              <a:t>Shibasaki</a:t>
            </a:r>
            <a:r>
              <a:rPr lang="en-US" sz="1200" dirty="0" smtClean="0"/>
              <a:t>,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44, </a:t>
            </a:r>
            <a:r>
              <a:rPr lang="en-US" sz="1200" dirty="0" smtClean="0"/>
              <a:t>4564-4567.</a:t>
            </a:r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835207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Shibasaki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Taddol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Derived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Ammonium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Salts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285720" y="2143116"/>
          <a:ext cx="8364538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7" name="CS ChemDraw Drawing" r:id="rId4" imgW="6687078" imgH="2623976" progId="ChemDraw.Document.6.0">
                  <p:embed/>
                </p:oleObj>
              </mc:Choice>
              <mc:Fallback>
                <p:oleObj name="CS ChemDraw Drawing" r:id="rId4" imgW="6687078" imgH="262397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143116"/>
                        <a:ext cx="8364538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142984"/>
            <a:ext cx="28384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285860"/>
            <a:ext cx="25050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3.3.2 Phase-Transfer Catalysis: other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0212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8210" y="6107812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de-DE" sz="1200" dirty="0" smtClean="0"/>
              <a:t>Yan, H.; Bin Jang, H.; Lee, J. W.; Kim, H. K.; Lee, S. W.; Yang, J. W.; Song, C. E.,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2010</a:t>
            </a:r>
            <a:r>
              <a:rPr lang="de-DE" sz="1200" dirty="0" smtClean="0"/>
              <a:t>, </a:t>
            </a:r>
            <a:r>
              <a:rPr lang="de-DE" sz="1200" i="1" dirty="0" smtClean="0"/>
              <a:t>49</a:t>
            </a:r>
            <a:r>
              <a:rPr lang="de-DE" sz="1200" dirty="0" smtClean="0"/>
              <a:t>, 8915. (2) </a:t>
            </a:r>
            <a:r>
              <a:rPr lang="fr-CH" sz="1200" dirty="0" smtClean="0"/>
              <a:t>Ma, T.; Fu, X. A.; </a:t>
            </a:r>
            <a:r>
              <a:rPr lang="fr-CH" sz="1200" dirty="0" err="1" smtClean="0"/>
              <a:t>Kee</a:t>
            </a:r>
            <a:r>
              <a:rPr lang="fr-CH" sz="1200" dirty="0" smtClean="0"/>
              <a:t>, C. W.; </a:t>
            </a:r>
            <a:r>
              <a:rPr lang="fr-CH" sz="1200" dirty="0" err="1" smtClean="0"/>
              <a:t>Zong</a:t>
            </a:r>
            <a:r>
              <a:rPr lang="fr-CH" sz="1200" dirty="0" smtClean="0"/>
              <a:t>, L. L.; Pan, Y. H.; Huang, K. W.; Tan, C. H., </a:t>
            </a:r>
            <a:r>
              <a:rPr lang="fr-CH" sz="1200" i="1" dirty="0" smtClean="0"/>
              <a:t>J. Am. Chem. Soc. </a:t>
            </a:r>
            <a:r>
              <a:rPr lang="fr-CH" sz="1200" b="1" dirty="0" smtClean="0"/>
              <a:t>2011</a:t>
            </a:r>
            <a:r>
              <a:rPr lang="fr-CH" sz="1200" dirty="0" smtClean="0"/>
              <a:t>, </a:t>
            </a:r>
            <a:r>
              <a:rPr lang="fr-CH" sz="1200" i="1" dirty="0" smtClean="0"/>
              <a:t>133</a:t>
            </a:r>
            <a:r>
              <a:rPr lang="fr-CH" sz="1200" dirty="0"/>
              <a:t>, 2828. (3) Zhang, X.; Ang, E. C. X.; Yang, Z.; </a:t>
            </a:r>
            <a:r>
              <a:rPr lang="fr-CH" sz="1200" dirty="0" err="1"/>
              <a:t>Kee</a:t>
            </a:r>
            <a:r>
              <a:rPr lang="fr-CH" sz="1200" dirty="0"/>
              <a:t>, C. W.; Tan, C.-H. </a:t>
            </a:r>
            <a:r>
              <a:rPr lang="fr-CH" sz="1200" i="1" dirty="0"/>
              <a:t>Nature </a:t>
            </a:r>
            <a:r>
              <a:rPr lang="fr-CH" sz="1200" b="1" dirty="0"/>
              <a:t>2022</a:t>
            </a:r>
            <a:r>
              <a:rPr lang="fr-CH" sz="1200" dirty="0"/>
              <a:t>, </a:t>
            </a:r>
            <a:r>
              <a:rPr lang="fr-CH" sz="1200" i="1" dirty="0"/>
              <a:t>604</a:t>
            </a:r>
            <a:r>
              <a:rPr lang="fr-CH" sz="1200" dirty="0"/>
              <a:t>, 298-303</a:t>
            </a:r>
            <a:r>
              <a:rPr lang="fr-CH" sz="1200" dirty="0" smtClean="0"/>
              <a:t>.</a:t>
            </a:r>
            <a:endParaRPr lang="fr-CH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835207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Song: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Binol-derived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crown ether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700028" y="6492875"/>
            <a:ext cx="2133600" cy="365125"/>
          </a:xfrm>
        </p:spPr>
        <p:txBody>
          <a:bodyPr/>
          <a:lstStyle/>
          <a:p>
            <a:fld id="{78439A8C-88F6-4A05-8D0D-5F61FEAD6ADD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249678"/>
              </p:ext>
            </p:extLst>
          </p:nvPr>
        </p:nvGraphicFramePr>
        <p:xfrm>
          <a:off x="1043608" y="1142984"/>
          <a:ext cx="6926209" cy="197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183" name="CS ChemDraw Drawing" r:id="rId4" imgW="5540967" imgH="1582906" progId="ChemDraw.Document.6.0">
                  <p:embed/>
                </p:oleObj>
              </mc:Choice>
              <mc:Fallback>
                <p:oleObj name="CS ChemDraw Drawing" r:id="rId4" imgW="5540967" imgH="15829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142984"/>
                        <a:ext cx="6926209" cy="1978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346846"/>
              </p:ext>
            </p:extLst>
          </p:nvPr>
        </p:nvGraphicFramePr>
        <p:xfrm>
          <a:off x="359616" y="3861048"/>
          <a:ext cx="8356563" cy="168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184" name="CS ChemDraw Drawing" r:id="rId6" imgW="6685250" imgH="1351604" progId="ChemDraw.Document.6.0">
                  <p:embed/>
                </p:oleObj>
              </mc:Choice>
              <mc:Fallback>
                <p:oleObj name="CS ChemDraw Drawing" r:id="rId6" imgW="6685250" imgH="13516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616" y="3861048"/>
                        <a:ext cx="8356563" cy="1689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0812" y="3409255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Tan: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Pentanidium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2,3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3.3.2 Phase-Transfer Catalysis: other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587727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095" y="5982379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Pupo</a:t>
            </a:r>
            <a:r>
              <a:rPr lang="de-DE" sz="1200" dirty="0"/>
              <a:t>, G.; Ibba, F.; Ascough, D. M. H.; Vicini, A. C.; Ricci, P.; Christensen, K. E.; Pfeifer, L.; Morphy, J. R.; Brown, J. M.; Paton, R. S.; Gouverneur, V., </a:t>
            </a:r>
            <a:r>
              <a:rPr lang="de-DE" sz="1200" i="1" dirty="0" smtClean="0"/>
              <a:t>Science</a:t>
            </a:r>
            <a:r>
              <a:rPr lang="de-DE" sz="1200" dirty="0" smtClean="0"/>
              <a:t> </a:t>
            </a:r>
            <a:r>
              <a:rPr lang="de-DE" sz="1200" b="1" dirty="0"/>
              <a:t>2018</a:t>
            </a:r>
            <a:r>
              <a:rPr lang="de-DE" sz="1200" dirty="0"/>
              <a:t>, </a:t>
            </a:r>
            <a:r>
              <a:rPr lang="de-DE" sz="1200" i="1" dirty="0" smtClean="0"/>
              <a:t>360</a:t>
            </a:r>
            <a:r>
              <a:rPr lang="de-DE" sz="1200" dirty="0" smtClean="0"/>
              <a:t>, 638. (2) Pupo</a:t>
            </a:r>
            <a:r>
              <a:rPr lang="de-DE" sz="1200" dirty="0"/>
              <a:t>, G.; Vicini, A. C.; Ascough, D. M. H.; Ibba, F.; Christensen, K. E.; Thompson, A. L.; Brown, J. M.; Paton, R. S.; Gouverneur, V.,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2019</a:t>
            </a:r>
            <a:r>
              <a:rPr lang="de-DE" sz="1200" dirty="0" smtClean="0"/>
              <a:t>, </a:t>
            </a:r>
            <a:r>
              <a:rPr lang="de-DE" sz="1200" i="1" dirty="0" smtClean="0"/>
              <a:t>141</a:t>
            </a:r>
            <a:r>
              <a:rPr lang="de-DE" sz="1200" dirty="0" smtClean="0"/>
              <a:t>, 2878-2883.</a:t>
            </a:r>
            <a:endParaRPr lang="fr-CH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835207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Gouverneur: Phase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transfer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H-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bonding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700028" y="6492875"/>
            <a:ext cx="2133600" cy="365125"/>
          </a:xfrm>
        </p:spPr>
        <p:txBody>
          <a:bodyPr/>
          <a:lstStyle/>
          <a:p>
            <a:fld id="{78439A8C-88F6-4A05-8D0D-5F61FEAD6ADD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8157"/>
              </p:ext>
            </p:extLst>
          </p:nvPr>
        </p:nvGraphicFramePr>
        <p:xfrm>
          <a:off x="611560" y="1882794"/>
          <a:ext cx="2333348" cy="327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65" name="CS ChemDraw Drawing" r:id="rId4" imgW="1866678" imgH="2619518" progId="ChemDraw.Document.6.0">
                  <p:embed/>
                </p:oleObj>
              </mc:Choice>
              <mc:Fallback>
                <p:oleObj name="CS ChemDraw Drawing" r:id="rId4" imgW="1866678" imgH="26195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882794"/>
                        <a:ext cx="2333348" cy="3274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338947"/>
            <a:ext cx="5400600" cy="42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83755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3.4 Chiral </a:t>
            </a:r>
            <a:r>
              <a:rPr lang="fr-CH" sz="4800" b="1" dirty="0" err="1" smtClean="0">
                <a:latin typeface="Arial" pitchFamily="34" charset="0"/>
                <a:cs typeface="Arial" pitchFamily="34" charset="0"/>
              </a:rPr>
              <a:t>Ylides</a:t>
            </a:r>
            <a:r>
              <a:rPr lang="fr-CH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4800" b="1" dirty="0" err="1" smtClean="0">
                <a:latin typeface="Arial" pitchFamily="34" charset="0"/>
                <a:cs typeface="Arial" pitchFamily="34" charset="0"/>
              </a:rPr>
              <a:t>Generation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Introduction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384204" y="820758"/>
          <a:ext cx="8259762" cy="546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1" name="CS ChemDraw Drawing" r:id="rId4" imgW="6609354" imgH="4373646" progId="ChemDraw.Document.6.0">
                  <p:embed/>
                </p:oleObj>
              </mc:Choice>
              <mc:Fallback>
                <p:oleObj name="CS ChemDraw Drawing" r:id="rId4" imgW="6609354" imgH="437364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04" y="820758"/>
                        <a:ext cx="8259762" cy="546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Sulfur Ylides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286520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Aggarwal, V. K.; Alonso, E.; </a:t>
            </a:r>
            <a:r>
              <a:rPr lang="en-US" sz="1200" dirty="0" err="1" smtClean="0"/>
              <a:t>Hynd</a:t>
            </a:r>
            <a:r>
              <a:rPr lang="en-US" sz="1200" dirty="0" smtClean="0"/>
              <a:t>, G.; </a:t>
            </a:r>
            <a:r>
              <a:rPr lang="en-US" sz="1200" dirty="0" err="1" smtClean="0"/>
              <a:t>Lydon</a:t>
            </a:r>
            <a:r>
              <a:rPr lang="en-US" sz="1200" dirty="0" smtClean="0"/>
              <a:t>, K. M.; Palmer, M. J.; </a:t>
            </a:r>
            <a:r>
              <a:rPr lang="en-US" sz="1200" dirty="0" err="1" smtClean="0"/>
              <a:t>Porcelloni</a:t>
            </a:r>
            <a:r>
              <a:rPr lang="en-US" sz="1200" dirty="0" smtClean="0"/>
              <a:t>, M.; </a:t>
            </a:r>
            <a:r>
              <a:rPr lang="en-US" sz="1200" dirty="0" err="1" smtClean="0"/>
              <a:t>Studley</a:t>
            </a:r>
            <a:r>
              <a:rPr lang="en-US" sz="1200" dirty="0" smtClean="0"/>
              <a:t>, J. R.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40,</a:t>
            </a:r>
            <a:r>
              <a:rPr lang="en-US" sz="1200" b="1" i="1" dirty="0" smtClean="0"/>
              <a:t> </a:t>
            </a:r>
            <a:r>
              <a:rPr lang="en-US" sz="1200" dirty="0" smtClean="0"/>
              <a:t>1430-1433.</a:t>
            </a:r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835207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Aggarwal: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Formation of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Sulfonium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Ylide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571472" y="1071546"/>
          <a:ext cx="6370637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61" name="CS ChemDraw Drawing" r:id="rId4" imgW="5094263" imgH="1891050" progId="ChemDraw.Document.6.0">
                  <p:embed/>
                </p:oleObj>
              </mc:Choice>
              <mc:Fallback>
                <p:oleObj name="CS ChemDraw Drawing" r:id="rId4" imgW="5094263" imgH="189105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071546"/>
                        <a:ext cx="6370637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429000"/>
            <a:ext cx="6048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7286644" y="1500174"/>
          <a:ext cx="1366838" cy="366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62" name="CS ChemDraw Drawing" r:id="rId7" imgW="1095522" imgH="2936279" progId="ChemDraw.Document.6.0">
                  <p:embed/>
                </p:oleObj>
              </mc:Choice>
              <mc:Fallback>
                <p:oleObj name="CS ChemDraw Drawing" r:id="rId7" imgW="1095522" imgH="2936279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4" y="1500174"/>
                        <a:ext cx="1366838" cy="366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58016" y="1000108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7290" y="5429264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Ammonium Ylides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286520"/>
            <a:ext cx="892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Papageorgiou</a:t>
            </a:r>
            <a:r>
              <a:rPr lang="en-US" sz="1200" dirty="0" smtClean="0"/>
              <a:t>, C. D.; de Dios, M. A. C.; </a:t>
            </a:r>
            <a:r>
              <a:rPr lang="en-US" sz="1200" dirty="0" err="1" smtClean="0"/>
              <a:t>Ley</a:t>
            </a:r>
            <a:r>
              <a:rPr lang="en-US" sz="1200" dirty="0" smtClean="0"/>
              <a:t>, S. V.; Gaunt, M.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43, </a:t>
            </a:r>
            <a:r>
              <a:rPr lang="en-US" sz="1200" dirty="0" smtClean="0"/>
              <a:t>4641-4644. (2) Johansson, C. C. C.; </a:t>
            </a:r>
            <a:r>
              <a:rPr lang="en-US" sz="1200" dirty="0" err="1" smtClean="0"/>
              <a:t>Bremeyer</a:t>
            </a:r>
            <a:r>
              <a:rPr lang="en-US" sz="1200" dirty="0" smtClean="0"/>
              <a:t>, N.; </a:t>
            </a:r>
            <a:r>
              <a:rPr lang="en-US" sz="1200" dirty="0" err="1" smtClean="0"/>
              <a:t>Ley</a:t>
            </a:r>
            <a:r>
              <a:rPr lang="en-US" sz="1200" dirty="0" smtClean="0"/>
              <a:t>, S. V.; Owen, D. R.; Smith, S. C.; Gaunt, M.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Edit. </a:t>
            </a:r>
            <a:r>
              <a:rPr lang="en-US" sz="1200" b="1" dirty="0" smtClean="0"/>
              <a:t>2006, </a:t>
            </a:r>
            <a:r>
              <a:rPr lang="en-US" sz="1200" i="1" dirty="0" smtClean="0"/>
              <a:t>45, </a:t>
            </a:r>
            <a:r>
              <a:rPr lang="en-US" sz="1200" dirty="0" smtClean="0"/>
              <a:t>6024-6028.</a:t>
            </a:r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763769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Gaunt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Ley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Cyclopropanation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Chiral Ammonium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Ylides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1000100" y="1173181"/>
          <a:ext cx="7046912" cy="497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4" name="CS ChemDraw Drawing" r:id="rId4" imgW="5635518" imgH="3975882" progId="ChemDraw.Document.6.0">
                  <p:embed/>
                </p:oleObj>
              </mc:Choice>
              <mc:Fallback>
                <p:oleObj name="CS ChemDraw Drawing" r:id="rId4" imgW="5635518" imgH="397588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173181"/>
                        <a:ext cx="7046912" cy="497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Ammonium Ylides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286520"/>
            <a:ext cx="892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Papageorgiou</a:t>
            </a:r>
            <a:r>
              <a:rPr lang="en-US" sz="1200" dirty="0" smtClean="0"/>
              <a:t>, C. D.; de Dios, M. A. C.; </a:t>
            </a:r>
            <a:r>
              <a:rPr lang="en-US" sz="1200" dirty="0" err="1" smtClean="0"/>
              <a:t>Ley</a:t>
            </a:r>
            <a:r>
              <a:rPr lang="en-US" sz="1200" dirty="0" smtClean="0"/>
              <a:t>, S. V.; Gaunt, M.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43, </a:t>
            </a:r>
            <a:r>
              <a:rPr lang="en-US" sz="1200" dirty="0" smtClean="0"/>
              <a:t>4641-4644. (2) Johansson, C. C. C.; </a:t>
            </a:r>
            <a:r>
              <a:rPr lang="en-US" sz="1200" dirty="0" err="1" smtClean="0"/>
              <a:t>Bremeyer</a:t>
            </a:r>
            <a:r>
              <a:rPr lang="en-US" sz="1200" dirty="0" smtClean="0"/>
              <a:t>, N.; </a:t>
            </a:r>
            <a:r>
              <a:rPr lang="en-US" sz="1200" dirty="0" err="1" smtClean="0"/>
              <a:t>Ley</a:t>
            </a:r>
            <a:r>
              <a:rPr lang="en-US" sz="1200" dirty="0" smtClean="0"/>
              <a:t>, S. V.; Owen, D. R.; Smith, S. C.; Gaunt, M.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Edit. </a:t>
            </a:r>
            <a:r>
              <a:rPr lang="en-US" sz="1200" b="1" dirty="0" smtClean="0"/>
              <a:t>2006, </a:t>
            </a:r>
            <a:r>
              <a:rPr lang="en-US" sz="1200" i="1" dirty="0" smtClean="0"/>
              <a:t>45, </a:t>
            </a:r>
            <a:r>
              <a:rPr lang="en-US" sz="1200" dirty="0" smtClean="0"/>
              <a:t>6024-6028.</a:t>
            </a:r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763769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785794"/>
            <a:ext cx="58293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Ammonium Ylides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286520"/>
            <a:ext cx="892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Papageorgiou</a:t>
            </a:r>
            <a:r>
              <a:rPr lang="en-US" sz="1200" dirty="0" smtClean="0"/>
              <a:t>, C. D.; de Dios, M. A. C.; </a:t>
            </a:r>
            <a:r>
              <a:rPr lang="en-US" sz="1200" dirty="0" err="1" smtClean="0"/>
              <a:t>Ley</a:t>
            </a:r>
            <a:r>
              <a:rPr lang="en-US" sz="1200" dirty="0" smtClean="0"/>
              <a:t>, S. V.; Gaunt, M.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43, </a:t>
            </a:r>
            <a:r>
              <a:rPr lang="en-US" sz="1200" dirty="0" smtClean="0"/>
              <a:t>4641-4644. (2) Johansson, C. C. C.; </a:t>
            </a:r>
            <a:r>
              <a:rPr lang="en-US" sz="1200" dirty="0" err="1" smtClean="0"/>
              <a:t>Bremeyer</a:t>
            </a:r>
            <a:r>
              <a:rPr lang="en-US" sz="1200" dirty="0" smtClean="0"/>
              <a:t>, N.; </a:t>
            </a:r>
            <a:r>
              <a:rPr lang="en-US" sz="1200" dirty="0" err="1" smtClean="0"/>
              <a:t>Ley</a:t>
            </a:r>
            <a:r>
              <a:rPr lang="en-US" sz="1200" dirty="0" smtClean="0"/>
              <a:t>, S. V.; Owen, D. R.; Smith, S. C.; Gaunt, M.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Edit. </a:t>
            </a:r>
            <a:r>
              <a:rPr lang="en-US" sz="1200" b="1" dirty="0" smtClean="0"/>
              <a:t>2006, </a:t>
            </a:r>
            <a:r>
              <a:rPr lang="en-US" sz="1200" i="1" dirty="0" smtClean="0"/>
              <a:t>45, </a:t>
            </a:r>
            <a:r>
              <a:rPr lang="en-US" sz="1200" dirty="0" smtClean="0"/>
              <a:t>6024-6028.</a:t>
            </a:r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835207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Identification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Improvement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71056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7856" y="1285860"/>
            <a:ext cx="54673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71810"/>
            <a:ext cx="6791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Ammonium Ylides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286520"/>
            <a:ext cx="892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Papageorgiou</a:t>
            </a:r>
            <a:r>
              <a:rPr lang="en-US" sz="1200" dirty="0" smtClean="0"/>
              <a:t>, C. D.; de Dios, M. A. C.; </a:t>
            </a:r>
            <a:r>
              <a:rPr lang="en-US" sz="1200" dirty="0" err="1" smtClean="0"/>
              <a:t>Ley</a:t>
            </a:r>
            <a:r>
              <a:rPr lang="en-US" sz="1200" dirty="0" smtClean="0"/>
              <a:t>, S. V.; Gaunt, M.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43, </a:t>
            </a:r>
            <a:r>
              <a:rPr lang="en-US" sz="1200" dirty="0" smtClean="0"/>
              <a:t>4641-4644. (2) Johansson, C. C. C.; </a:t>
            </a:r>
            <a:r>
              <a:rPr lang="en-US" sz="1200" dirty="0" err="1" smtClean="0"/>
              <a:t>Bremeyer</a:t>
            </a:r>
            <a:r>
              <a:rPr lang="en-US" sz="1200" dirty="0" smtClean="0"/>
              <a:t>, N.; </a:t>
            </a:r>
            <a:r>
              <a:rPr lang="en-US" sz="1200" dirty="0" err="1" smtClean="0"/>
              <a:t>Ley</a:t>
            </a:r>
            <a:r>
              <a:rPr lang="en-US" sz="1200" dirty="0" smtClean="0"/>
              <a:t>, S. V.; Owen, D. R.; Smith, S. C.; Gaunt, M. J.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Edit. </a:t>
            </a:r>
            <a:r>
              <a:rPr lang="en-US" sz="1200" b="1" dirty="0" smtClean="0"/>
              <a:t>2006, </a:t>
            </a:r>
            <a:r>
              <a:rPr lang="en-US" sz="1200" i="1" dirty="0" smtClean="0"/>
              <a:t>45, </a:t>
            </a:r>
            <a:r>
              <a:rPr lang="en-US" sz="1200" dirty="0" smtClean="0"/>
              <a:t>6024-6028.</a:t>
            </a:r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906645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714356"/>
            <a:ext cx="4724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3.1.1 Chiral Enolates via Deprotonation: 1,3-Dicarbonyl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5720" y="835207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Togni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Halogenation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Ti-TADDOL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621508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Hintermann</a:t>
            </a:r>
            <a:r>
              <a:rPr lang="en-US" sz="1200" dirty="0"/>
              <a:t>, L.; </a:t>
            </a:r>
            <a:r>
              <a:rPr lang="en-US" sz="1200" dirty="0" err="1"/>
              <a:t>Togni</a:t>
            </a:r>
            <a:r>
              <a:rPr lang="en-US" sz="1200" dirty="0"/>
              <a:t>, A.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 </a:t>
            </a:r>
            <a:r>
              <a:rPr lang="en-US" sz="1200" b="1" dirty="0"/>
              <a:t>2000, </a:t>
            </a:r>
            <a:r>
              <a:rPr lang="en-US" sz="1200" i="1" dirty="0"/>
              <a:t>39, </a:t>
            </a:r>
            <a:r>
              <a:rPr lang="en-US" sz="1200" dirty="0" smtClean="0"/>
              <a:t>4359-4362. </a:t>
            </a:r>
            <a:r>
              <a:rPr lang="it-IT" sz="1200" dirty="0" smtClean="0"/>
              <a:t>(2) Frantz</a:t>
            </a:r>
            <a:r>
              <a:rPr lang="it-IT" sz="1200" dirty="0"/>
              <a:t>, R.; Hintermann, L.; Perseghini, M.; Broggini, D.; Togni, A. </a:t>
            </a:r>
            <a:r>
              <a:rPr lang="it-IT" sz="1200" i="1" dirty="0"/>
              <a:t>Org. Lett. </a:t>
            </a:r>
            <a:r>
              <a:rPr lang="it-IT" sz="1200" b="1" dirty="0"/>
              <a:t>2003, </a:t>
            </a:r>
            <a:r>
              <a:rPr lang="it-IT" sz="1200" i="1" dirty="0"/>
              <a:t>5,</a:t>
            </a:r>
            <a:r>
              <a:rPr lang="it-IT" sz="1200" b="1" i="1" dirty="0"/>
              <a:t> </a:t>
            </a:r>
            <a:r>
              <a:rPr lang="it-IT" sz="1200" dirty="0"/>
              <a:t>1709-1712.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42910" y="1285860"/>
          <a:ext cx="8018463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CS ChemDraw Drawing" r:id="rId4" imgW="6412758" imgH="3695231" progId="ChemDraw.Document.6.0">
                  <p:embed/>
                </p:oleObj>
              </mc:Choice>
              <mc:Fallback>
                <p:oleObj name="CS ChemDraw Drawing" r:id="rId4" imgW="6412758" imgH="3695231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285860"/>
                        <a:ext cx="8018463" cy="461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071810"/>
            <a:ext cx="56864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[3+2]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384217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Gothelf</a:t>
            </a:r>
            <a:r>
              <a:rPr lang="en-US" sz="1200" dirty="0" smtClean="0"/>
              <a:t>, A. S.; </a:t>
            </a:r>
            <a:r>
              <a:rPr lang="en-US" sz="1200" dirty="0" err="1" smtClean="0"/>
              <a:t>Gothelf</a:t>
            </a:r>
            <a:r>
              <a:rPr lang="en-US" sz="1200" dirty="0" smtClean="0"/>
              <a:t>, K. V.; </a:t>
            </a:r>
            <a:r>
              <a:rPr lang="en-US" sz="1200" dirty="0" err="1" smtClean="0"/>
              <a:t>Hazell</a:t>
            </a:r>
            <a:r>
              <a:rPr lang="en-US" sz="1200" dirty="0" smtClean="0"/>
              <a:t>, R. G.; Jorgensen, K. A.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41, </a:t>
            </a:r>
            <a:r>
              <a:rPr lang="en-US" sz="1200" dirty="0" smtClean="0"/>
              <a:t>4236-4238.</a:t>
            </a:r>
          </a:p>
          <a:p>
            <a:endParaRPr lang="pt-BR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857232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Zn-BOX-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Cycloaddition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Azomethine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Ylides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3429000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500034" y="1382711"/>
          <a:ext cx="795020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26" name="CS ChemDraw Drawing" r:id="rId5" imgW="6359300" imgH="1407824" progId="ChemDraw.Document.6.0">
                  <p:embed/>
                </p:oleObj>
              </mc:Choice>
              <mc:Fallback>
                <p:oleObj name="CS ChemDraw Drawing" r:id="rId5" imgW="6359300" imgH="140782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382711"/>
                        <a:ext cx="7950200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74" y="3143265"/>
            <a:ext cx="5943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[3+2]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485303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Zeng, W.; Chen, G. Y.; Zhou, Y. G.; Li, Y. X.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129,</a:t>
            </a:r>
            <a:r>
              <a:rPr lang="de-DE" sz="1200" b="1" i="1" dirty="0" smtClean="0"/>
              <a:t> </a:t>
            </a:r>
            <a:r>
              <a:rPr lang="de-DE" sz="1200" dirty="0" smtClean="0"/>
              <a:t>750-751.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835207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Bond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Mediated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Inversion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357158" y="1285860"/>
          <a:ext cx="8208962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20" name="CS ChemDraw Drawing" r:id="rId5" imgW="6565040" imgH="1830207" progId="ChemDraw.Document.6.0">
                  <p:embed/>
                </p:oleObj>
              </mc:Choice>
              <mc:Fallback>
                <p:oleObj name="CS ChemDraw Drawing" r:id="rId5" imgW="6565040" imgH="183020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285860"/>
                        <a:ext cx="8208962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7850" y="4929198"/>
            <a:ext cx="34861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[3+2]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642939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Cowen, B. J.; Miller, S. J.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2007, </a:t>
            </a:r>
            <a:r>
              <a:rPr lang="de-DE" sz="1200" i="1" dirty="0" smtClean="0"/>
              <a:t>129, </a:t>
            </a:r>
            <a:r>
              <a:rPr lang="de-DE" sz="1200" dirty="0" smtClean="0"/>
              <a:t>10988-10989.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Miller: Phosphine-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Cycloaddition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Purely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Carbocyclic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Dipoles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1128735" y="1357298"/>
          <a:ext cx="6586537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45" name="CS ChemDraw Drawing" r:id="rId4" imgW="5264834" imgH="1240419" progId="ChemDraw.Document.6.0">
                  <p:embed/>
                </p:oleObj>
              </mc:Choice>
              <mc:Fallback>
                <p:oleObj name="CS ChemDraw Drawing" r:id="rId4" imgW="5264834" imgH="124041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35" y="1357298"/>
                        <a:ext cx="6586537" cy="155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00504"/>
            <a:ext cx="5848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305315"/>
            <a:ext cx="25812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57158" y="3500438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transition state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418425"/>
            <a:ext cx="5832648" cy="396290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Phosphor Ylides and Redox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10298" y="649572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Lorton, C.; Castanheiro, T.; Voituriez, A., </a:t>
            </a:r>
            <a:r>
              <a:rPr lang="de-DE" sz="1200" i="1" dirty="0" smtClean="0"/>
              <a:t>J</a:t>
            </a:r>
            <a:r>
              <a:rPr lang="de-DE" sz="1200" i="1" dirty="0"/>
              <a:t>. Am. Chem. Soc. </a:t>
            </a:r>
            <a:r>
              <a:rPr lang="de-DE" sz="1200" b="1" dirty="0"/>
              <a:t>2019</a:t>
            </a:r>
            <a:r>
              <a:rPr lang="de-DE" sz="1200" dirty="0"/>
              <a:t>, </a:t>
            </a:r>
            <a:r>
              <a:rPr lang="de-DE" sz="1200" i="1" dirty="0" smtClean="0"/>
              <a:t>141</a:t>
            </a:r>
            <a:r>
              <a:rPr lang="de-DE" sz="1200" dirty="0" smtClean="0"/>
              <a:t>, </a:t>
            </a:r>
            <a:r>
              <a:rPr lang="de-DE" sz="1200" dirty="0"/>
              <a:t>10142-10147.</a:t>
            </a:r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207106"/>
              </p:ext>
            </p:extLst>
          </p:nvPr>
        </p:nvGraphicFramePr>
        <p:xfrm>
          <a:off x="962801" y="1167041"/>
          <a:ext cx="7183021" cy="139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587" name="CS ChemDraw Drawing" r:id="rId5" imgW="5746417" imgH="1118290" progId="ChemDraw.Document.6.0">
                  <p:embed/>
                </p:oleObj>
              </mc:Choice>
              <mc:Fallback>
                <p:oleObj name="CS ChemDraw Drawing" r:id="rId5" imgW="5746417" imgH="11182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2801" y="1167041"/>
                        <a:ext cx="7183021" cy="139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4282" y="799970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Voituriez: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phosphor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yilde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Wittig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[3+2]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7916" y="6397411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Trost, B. M.; Stambuli, J. P.; Silverman, S. M.; Schworer, U.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2006,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128, </a:t>
            </a:r>
            <a:r>
              <a:rPr lang="de-DE" sz="1200" dirty="0" smtClean="0"/>
              <a:t>13328-13329.</a:t>
            </a:r>
            <a:r>
              <a:rPr lang="de-DE" sz="1200" b="1" i="1" dirty="0" smtClean="0"/>
              <a:t> </a:t>
            </a:r>
            <a:r>
              <a:rPr lang="de-DE" sz="1200" dirty="0" smtClean="0"/>
              <a:t>(2) Trost, B. M.; Silverman, S. M.; Stambuli, J. P.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12398-12399.</a:t>
            </a:r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85723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Trost: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Trimethylenemethane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(TMM)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Cycloaddition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1000100" y="836633"/>
          <a:ext cx="7666037" cy="544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71" name="CS ChemDraw Drawing" r:id="rId4" imgW="6132459" imgH="4358523" progId="ChemDraw.Document.6.0">
                  <p:embed/>
                </p:oleObj>
              </mc:Choice>
              <mc:Fallback>
                <p:oleObj name="CS ChemDraw Drawing" r:id="rId4" imgW="6132459" imgH="4358523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836633"/>
                        <a:ext cx="7666037" cy="544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[3+2]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7916" y="6397411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Trost, B. M.; Stambuli, J. P.; Silverman, S. M.; Schworer, U.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2006,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128, </a:t>
            </a:r>
            <a:r>
              <a:rPr lang="de-DE" sz="1200" dirty="0" smtClean="0"/>
              <a:t>13328-13329.</a:t>
            </a:r>
            <a:r>
              <a:rPr lang="de-DE" sz="1200" b="1" i="1" dirty="0" smtClean="0"/>
              <a:t> </a:t>
            </a:r>
            <a:r>
              <a:rPr lang="de-DE" sz="1200" dirty="0" smtClean="0"/>
              <a:t>(2) Trost, B. M.; Silverman, S. M.; Stambuli, J. P.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12398-12399.</a:t>
            </a:r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857232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the TMM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72961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428736"/>
            <a:ext cx="169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[3+2]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7916" y="649744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(1)Trost, B. M.; Cramer, N.; Silverman, S. M.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2007, </a:t>
            </a:r>
            <a:r>
              <a:rPr lang="de-DE" sz="1200" i="1" dirty="0" smtClean="0"/>
              <a:t>129,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12396-12397.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857232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TMM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Spiro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Oxindoles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67310"/>
              </p:ext>
            </p:extLst>
          </p:nvPr>
        </p:nvGraphicFramePr>
        <p:xfrm>
          <a:off x="276225" y="1414463"/>
          <a:ext cx="8455025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6" name="CS ChemDraw Drawing" r:id="rId4" imgW="6760800" imgH="3454560" progId="ChemDraw.Document.6.0">
                  <p:embed/>
                </p:oleObj>
              </mc:Choice>
              <mc:Fallback>
                <p:oleObj name="CS ChemDraw Drawing" r:id="rId4" imgW="6760800" imgH="34545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414463"/>
                        <a:ext cx="8455025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[3+4]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[4+2] Cycloadditions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720" y="635795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</a:t>
            </a:r>
            <a:r>
              <a:rPr lang="en-US" sz="1200" dirty="0" smtClean="0"/>
              <a:t> Trost, B. M.; McDougall, P. J.; Hartmann, O.; </a:t>
            </a:r>
            <a:r>
              <a:rPr lang="en-US" sz="1200" dirty="0" err="1" smtClean="0"/>
              <a:t>Wathen</a:t>
            </a:r>
            <a:r>
              <a:rPr lang="en-US" sz="1200" dirty="0" smtClean="0"/>
              <a:t>, P.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130</a:t>
            </a:r>
            <a:r>
              <a:rPr lang="en-US" sz="1200" dirty="0" smtClean="0"/>
              <a:t>, 14960. (2) </a:t>
            </a:r>
            <a:r>
              <a:rPr lang="en-US" sz="1200" dirty="0" err="1" smtClean="0"/>
              <a:t>Shintani</a:t>
            </a:r>
            <a:r>
              <a:rPr lang="en-US" sz="1200" dirty="0" smtClean="0"/>
              <a:t>, R.; Park, S.; </a:t>
            </a:r>
            <a:r>
              <a:rPr lang="en-US" sz="1200" dirty="0" err="1" smtClean="0"/>
              <a:t>Shirozu</a:t>
            </a:r>
            <a:r>
              <a:rPr lang="en-US" sz="1200" dirty="0" smtClean="0"/>
              <a:t>, F.; Murakami, M.; Hayashi,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130</a:t>
            </a:r>
            <a:r>
              <a:rPr lang="en-US" sz="1200" dirty="0" smtClean="0"/>
              <a:t>, 16174.</a:t>
            </a:r>
          </a:p>
          <a:p>
            <a:endParaRPr lang="en-US" sz="1200" dirty="0" smtClean="0"/>
          </a:p>
          <a:p>
            <a:endParaRPr lang="de-DE" sz="1200" b="1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85794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Trost: TMM for [4+3] Cycloaddition of Tropones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07811" name="Object 3"/>
          <p:cNvGraphicFramePr>
            <a:graphicFrameLocks noChangeAspect="1"/>
          </p:cNvGraphicFramePr>
          <p:nvPr/>
        </p:nvGraphicFramePr>
        <p:xfrm>
          <a:off x="441351" y="817564"/>
          <a:ext cx="7845425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351" name="CS ChemDraw Drawing" r:id="rId4" imgW="6277004" imgH="2259975" progId="ChemDraw.Document.6.0">
                  <p:embed/>
                </p:oleObj>
              </mc:Choice>
              <mc:Fallback>
                <p:oleObj name="CS ChemDraw Drawing" r:id="rId4" imgW="6277004" imgH="225997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51" y="817564"/>
                        <a:ext cx="7845425" cy="282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7812" name="Object 4"/>
          <p:cNvGraphicFramePr>
            <a:graphicFrameLocks noChangeAspect="1"/>
          </p:cNvGraphicFramePr>
          <p:nvPr/>
        </p:nvGraphicFramePr>
        <p:xfrm>
          <a:off x="857224" y="4149745"/>
          <a:ext cx="7485062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352" name="CS ChemDraw Drawing" r:id="rId6" imgW="5988968" imgH="1653306" progId="ChemDraw.Document.6.0">
                  <p:embed/>
                </p:oleObj>
              </mc:Choice>
              <mc:Fallback>
                <p:oleObj name="CS ChemDraw Drawing" r:id="rId6" imgW="5988968" imgH="165330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149745"/>
                        <a:ext cx="7485062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2844" y="3714752"/>
            <a:ext cx="71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Formal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[4+2] Cycloaddition via the Decarboxylation of Valerolactones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3.4 Chiral Ylides: [2,3] rearrangement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38290" y="652534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West</a:t>
            </a:r>
            <a:r>
              <a:rPr lang="de-DE" sz="1200" dirty="0"/>
              <a:t>, T. H.; Daniels, D. S. B.; Slawin, A. M. Z.; Smith, A. D.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2014</a:t>
            </a:r>
            <a:r>
              <a:rPr lang="de-DE" sz="1200" dirty="0"/>
              <a:t>, </a:t>
            </a:r>
            <a:r>
              <a:rPr lang="de-DE" sz="1200" i="1" dirty="0"/>
              <a:t>136</a:t>
            </a:r>
            <a:r>
              <a:rPr lang="de-DE" sz="1200" dirty="0"/>
              <a:t>, </a:t>
            </a:r>
            <a:r>
              <a:rPr lang="de-DE" sz="1200" dirty="0" smtClean="0"/>
              <a:t>4476.</a:t>
            </a:r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8596" y="928670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Smith: [2,3]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rearrangement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ammonium ylides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633265"/>
              </p:ext>
            </p:extLst>
          </p:nvPr>
        </p:nvGraphicFramePr>
        <p:xfrm>
          <a:off x="611560" y="1414811"/>
          <a:ext cx="7518475" cy="115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691" name="CS ChemDraw Drawing" r:id="rId4" imgW="6014780" imgH="920074" progId="ChemDraw.Document.6.0">
                  <p:embed/>
                </p:oleObj>
              </mc:Choice>
              <mc:Fallback>
                <p:oleObj name="CS ChemDraw Drawing" r:id="rId4" imgW="6014780" imgH="9200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414811"/>
                        <a:ext cx="7518475" cy="1150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864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r="1336"/>
          <a:stretch/>
        </p:blipFill>
        <p:spPr bwMode="auto">
          <a:xfrm>
            <a:off x="37075" y="2780928"/>
            <a:ext cx="9071429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90563"/>
            <a:ext cx="59340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3.1.1 Chiral Enolates via Deprotonation: 1,3-Dicarbonyl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5720" y="835207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6357958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Piana</a:t>
            </a:r>
            <a:r>
              <a:rPr lang="en-US" sz="1200" dirty="0"/>
              <a:t>, S.; </a:t>
            </a:r>
            <a:r>
              <a:rPr lang="en-US" sz="1200" dirty="0" err="1"/>
              <a:t>Devillers</a:t>
            </a:r>
            <a:r>
              <a:rPr lang="en-US" sz="1200" dirty="0"/>
              <a:t>, I.; </a:t>
            </a:r>
            <a:r>
              <a:rPr lang="en-US" sz="1200" dirty="0" err="1"/>
              <a:t>Togni</a:t>
            </a:r>
            <a:r>
              <a:rPr lang="en-US" sz="1200" dirty="0"/>
              <a:t>, A.; </a:t>
            </a:r>
            <a:r>
              <a:rPr lang="en-US" sz="1200" dirty="0" err="1"/>
              <a:t>Rothlisberger</a:t>
            </a:r>
            <a:r>
              <a:rPr lang="en-US" sz="1200" dirty="0"/>
              <a:t>, U.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 </a:t>
            </a:r>
            <a:r>
              <a:rPr lang="en-US" sz="1200" b="1" dirty="0"/>
              <a:t>2002, </a:t>
            </a:r>
            <a:r>
              <a:rPr lang="en-US" sz="1200" i="1" dirty="0"/>
              <a:t>41,</a:t>
            </a:r>
            <a:r>
              <a:rPr lang="en-US" sz="1200" b="1" i="1" dirty="0"/>
              <a:t> </a:t>
            </a:r>
            <a:r>
              <a:rPr lang="en-US" sz="1200" dirty="0" smtClean="0"/>
              <a:t>979-981.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3.1.1 Chiral Enolates via Deprotonation: 1,3-Dicarbonyl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253483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Saaby</a:t>
            </a:r>
            <a:r>
              <a:rPr lang="en-US" sz="1200" dirty="0" smtClean="0"/>
              <a:t>, S.; Bella, M.; Jorgensen, K.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126,</a:t>
            </a:r>
            <a:r>
              <a:rPr lang="en-US" sz="1200" b="1" i="1" dirty="0" smtClean="0"/>
              <a:t> </a:t>
            </a:r>
            <a:r>
              <a:rPr lang="en-US" sz="1200" dirty="0" smtClean="0"/>
              <a:t>8120-8121</a:t>
            </a:r>
            <a:r>
              <a:rPr lang="en-US" sz="1200" dirty="0"/>
              <a:t>. (2) Fortner, K. C.; </a:t>
            </a:r>
            <a:r>
              <a:rPr lang="en-US" sz="1200" dirty="0" err="1"/>
              <a:t>Shair</a:t>
            </a:r>
            <a:r>
              <a:rPr lang="en-US" sz="1200" dirty="0"/>
              <a:t>, M. D. </a:t>
            </a:r>
            <a:r>
              <a:rPr lang="en-US" sz="1200" i="1" dirty="0"/>
              <a:t>J. Am. Chem. Soc. </a:t>
            </a:r>
            <a:r>
              <a:rPr lang="en-US" sz="1200" b="1" dirty="0"/>
              <a:t>2007,</a:t>
            </a:r>
            <a:r>
              <a:rPr lang="en-US" sz="1200" b="1" i="1" dirty="0"/>
              <a:t> </a:t>
            </a:r>
            <a:r>
              <a:rPr lang="en-US" sz="1200" i="1" dirty="0"/>
              <a:t>129, </a:t>
            </a:r>
            <a:r>
              <a:rPr lang="en-US" sz="1200" dirty="0"/>
              <a:t>1032-1033.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1576" y="908526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Chiral Amine Base as Catalyst</a:t>
            </a:r>
            <a:r>
              <a:rPr lang="fr-CH" sz="1400" b="1" baseline="30000" dirty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382517"/>
              </p:ext>
            </p:extLst>
          </p:nvPr>
        </p:nvGraphicFramePr>
        <p:xfrm>
          <a:off x="395597" y="1196752"/>
          <a:ext cx="7935913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7" name="CS ChemDraw Drawing" r:id="rId4" imgW="6346991" imgH="1923054" progId="ChemDraw.Document.6.0">
                  <p:embed/>
                </p:oleObj>
              </mc:Choice>
              <mc:Fallback>
                <p:oleObj name="CS ChemDraw Drawing" r:id="rId4" imgW="6346991" imgH="192305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7" y="1196752"/>
                        <a:ext cx="7935913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4282" y="3571876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Shair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Biomimetic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Decarboxylative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Aldol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25056"/>
              </p:ext>
            </p:extLst>
          </p:nvPr>
        </p:nvGraphicFramePr>
        <p:xfrm>
          <a:off x="714375" y="4141788"/>
          <a:ext cx="7256463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8" name="CS ChemDraw Drawing" r:id="rId6" imgW="5802828" imgH="1427339" progId="ChemDraw.Document.6.0">
                  <p:embed/>
                </p:oleObj>
              </mc:Choice>
              <mc:Fallback>
                <p:oleObj name="CS ChemDraw Drawing" r:id="rId6" imgW="5802828" imgH="1427339" progId="ChemDraw.Document.6.0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141788"/>
                        <a:ext cx="7256463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3.1.1 Chiral Enolates via Deprotonation: 1,3-Dicarbonyl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643814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smtClean="0"/>
              <a:t>Fortner, K. C.; </a:t>
            </a:r>
            <a:r>
              <a:rPr lang="en-US" sz="1200" dirty="0" err="1" smtClean="0"/>
              <a:t>Shair</a:t>
            </a:r>
            <a:r>
              <a:rPr lang="en-US" sz="1200" dirty="0" smtClean="0"/>
              <a:t>, M. D.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129, </a:t>
            </a:r>
            <a:r>
              <a:rPr lang="en-US" sz="1200" dirty="0" smtClean="0"/>
              <a:t>1032-1033.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857232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Shair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Comparison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Biocatalysis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4958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5926"/>
            <a:ext cx="4438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34669</TotalTime>
  <Words>4664</Words>
  <Application>Microsoft Office PowerPoint</Application>
  <PresentationFormat>On-screen Show (4:3)</PresentationFormat>
  <Paragraphs>373</Paragraphs>
  <Slides>68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Segoe UI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</dc:creator>
  <cp:lastModifiedBy>Jérôme Waser</cp:lastModifiedBy>
  <cp:revision>1954</cp:revision>
  <dcterms:created xsi:type="dcterms:W3CDTF">2008-02-14T10:18:00Z</dcterms:created>
  <dcterms:modified xsi:type="dcterms:W3CDTF">2025-02-06T14:29:54Z</dcterms:modified>
</cp:coreProperties>
</file>