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480" r:id="rId2"/>
    <p:sldId id="478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539" r:id="rId16"/>
    <p:sldId id="494" r:id="rId17"/>
    <p:sldId id="496" r:id="rId18"/>
    <p:sldId id="497" r:id="rId19"/>
    <p:sldId id="569" r:id="rId20"/>
    <p:sldId id="614" r:id="rId21"/>
    <p:sldId id="498" r:id="rId22"/>
    <p:sldId id="499" r:id="rId23"/>
    <p:sldId id="500" r:id="rId24"/>
    <p:sldId id="501" r:id="rId25"/>
    <p:sldId id="502" r:id="rId26"/>
    <p:sldId id="503" r:id="rId27"/>
    <p:sldId id="580" r:id="rId28"/>
    <p:sldId id="505" r:id="rId29"/>
    <p:sldId id="533" r:id="rId30"/>
    <p:sldId id="551" r:id="rId31"/>
    <p:sldId id="504" r:id="rId32"/>
    <p:sldId id="506" r:id="rId33"/>
    <p:sldId id="599" r:id="rId34"/>
    <p:sldId id="507" r:id="rId35"/>
    <p:sldId id="509" r:id="rId36"/>
    <p:sldId id="600" r:id="rId37"/>
    <p:sldId id="601" r:id="rId38"/>
    <p:sldId id="510" r:id="rId39"/>
    <p:sldId id="513" r:id="rId40"/>
    <p:sldId id="545" r:id="rId41"/>
    <p:sldId id="554" r:id="rId42"/>
    <p:sldId id="570" r:id="rId43"/>
    <p:sldId id="571" r:id="rId44"/>
    <p:sldId id="602" r:id="rId45"/>
    <p:sldId id="515" r:id="rId46"/>
    <p:sldId id="516" r:id="rId47"/>
    <p:sldId id="517" r:id="rId48"/>
    <p:sldId id="518" r:id="rId49"/>
    <p:sldId id="519" r:id="rId50"/>
    <p:sldId id="547" r:id="rId51"/>
    <p:sldId id="556" r:id="rId52"/>
    <p:sldId id="588" r:id="rId53"/>
    <p:sldId id="520" r:id="rId54"/>
    <p:sldId id="555" r:id="rId55"/>
    <p:sldId id="540" r:id="rId56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72" autoAdjust="0"/>
  </p:normalViewPr>
  <p:slideViewPr>
    <p:cSldViewPr>
      <p:cViewPr varScale="1">
        <p:scale>
          <a:sx n="115" d="100"/>
          <a:sy n="115" d="100"/>
        </p:scale>
        <p:origin x="6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6FB58439-900F-414C-A1A0-0DA0B1D8B93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E3CFB94E-2C05-4E31-A45E-C2C9E75D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9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89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3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84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50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5-81DD-4FBF-A35B-3359F88EC395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4C46-38CE-457C-81AD-BB6A2AFB3B20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B840-5AED-454A-9A33-53759B464C1C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C667-B0C1-4C1B-BD1D-82BCC4707DE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D176-2B19-4539-BD30-5D8C41C475D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DB92-4925-46E1-959E-92BFC54D1B2D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D5E2-8710-448B-A1BF-5FEE04879AC1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005-444A-4FCF-A56C-AB32011386D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1454-08BA-4B72-A803-0C6EFD7AFB24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9250-2FD9-409E-B632-E6D5C0DA20D6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C6B-1896-4D2E-A4AF-AF8EE04FD9D8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A94-4B18-4AA3-9EF3-0212124B01D7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4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oleObject" Target="../embeddings/oleObject5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5.emf"/><Relationship Id="rId4" Type="http://schemas.openxmlformats.org/officeDocument/2006/relationships/oleObject" Target="../embeddings/oleObject5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8.png"/><Relationship Id="rId5" Type="http://schemas.openxmlformats.org/officeDocument/2006/relationships/image" Target="../media/image87.emf"/><Relationship Id="rId4" Type="http://schemas.openxmlformats.org/officeDocument/2006/relationships/oleObject" Target="../embeddings/oleObject5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9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4" Type="http://schemas.openxmlformats.org/officeDocument/2006/relationships/oleObject" Target="../embeddings/oleObject5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01.png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3990"/>
            <a:ext cx="8929718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2.5. Activation of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Allylic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Systems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928934"/>
            <a:ext cx="62151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b="1" dirty="0" smtClean="0"/>
              <a:t>2.5.1 </a:t>
            </a:r>
            <a:r>
              <a:rPr lang="fr-CH" b="1" dirty="0" err="1" smtClean="0"/>
              <a:t>Asymmetric</a:t>
            </a:r>
            <a:r>
              <a:rPr lang="fr-CH" b="1" dirty="0" smtClean="0"/>
              <a:t> </a:t>
            </a:r>
            <a:r>
              <a:rPr lang="fr-CH" b="1" dirty="0" err="1" smtClean="0"/>
              <a:t>Electrophilic</a:t>
            </a:r>
            <a:r>
              <a:rPr lang="fr-CH" b="1" dirty="0" smtClean="0"/>
              <a:t> </a:t>
            </a:r>
            <a:r>
              <a:rPr lang="fr-CH" b="1" dirty="0" err="1" smtClean="0"/>
              <a:t>Allylation</a:t>
            </a:r>
            <a:r>
              <a:rPr lang="fr-CH" b="1" dirty="0" smtClean="0"/>
              <a:t>: Pd</a:t>
            </a:r>
          </a:p>
          <a:p>
            <a:pPr>
              <a:lnSpc>
                <a:spcPct val="150000"/>
              </a:lnSpc>
            </a:pPr>
            <a:r>
              <a:rPr lang="fr-CH" b="1" dirty="0" smtClean="0"/>
              <a:t>2.5.2 </a:t>
            </a:r>
            <a:r>
              <a:rPr lang="fr-CH" b="1" dirty="0" err="1" smtClean="0"/>
              <a:t>Asymmetric</a:t>
            </a:r>
            <a:r>
              <a:rPr lang="fr-CH" b="1" dirty="0" smtClean="0"/>
              <a:t> </a:t>
            </a:r>
            <a:r>
              <a:rPr lang="fr-CH" b="1" dirty="0" err="1" smtClean="0"/>
              <a:t>Electrophilic</a:t>
            </a:r>
            <a:r>
              <a:rPr lang="fr-CH" b="1" dirty="0" smtClean="0"/>
              <a:t> </a:t>
            </a:r>
            <a:r>
              <a:rPr lang="fr-CH" b="1" dirty="0" err="1" smtClean="0"/>
              <a:t>Allylation</a:t>
            </a:r>
            <a:r>
              <a:rPr lang="fr-CH" b="1" dirty="0" smtClean="0"/>
              <a:t>: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metals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2.5.3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Reactions</a:t>
            </a:r>
            <a:endParaRPr lang="fr-CH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Reaction</a:t>
            </a:r>
            <a:r>
              <a:rPr lang="fr-CH" sz="1400" b="1" dirty="0" smtClean="0"/>
              <a:t> of Gem-</a:t>
            </a:r>
            <a:r>
              <a:rPr lang="fr-CH" sz="1400" b="1" dirty="0" err="1" smtClean="0"/>
              <a:t>Diacetate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19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75533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Cyclization</a:t>
            </a:r>
            <a:r>
              <a:rPr lang="fr-CH" sz="1400" b="1" dirty="0" smtClean="0"/>
              <a:t> via AAA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2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14686"/>
            <a:ext cx="6181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0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981073"/>
            <a:ext cx="50196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DYKAT of </a:t>
            </a:r>
            <a:r>
              <a:rPr lang="fr-CH" sz="1400" b="1" dirty="0" err="1" smtClean="0"/>
              <a:t>Butenolide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2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334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DYKAT of </a:t>
            </a:r>
            <a:r>
              <a:rPr lang="fr-CH" sz="1400" b="1" dirty="0" err="1" smtClean="0"/>
              <a:t>Epoxides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2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88" y="1271605"/>
            <a:ext cx="7210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Allylation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Enolates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Chirality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at</a:t>
            </a:r>
            <a:r>
              <a:rPr lang="fr-CH" sz="1400" b="1" dirty="0" smtClean="0"/>
              <a:t> the </a:t>
            </a:r>
            <a:r>
              <a:rPr lang="fr-CH" sz="1400" b="1" dirty="0" err="1" smtClean="0"/>
              <a:t>Nucleophiles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23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604977"/>
            <a:ext cx="87534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New Model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 New Model </a:t>
            </a:r>
            <a:r>
              <a:rPr lang="fr-CH" sz="1400" b="1" dirty="0" err="1" smtClean="0"/>
              <a:t>Based</a:t>
            </a:r>
            <a:r>
              <a:rPr lang="fr-CH" sz="1400" b="1" dirty="0" smtClean="0"/>
              <a:t> on Positive Interactions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Nucleophiles or Substrate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Butts, C. P.; </a:t>
            </a:r>
            <a:r>
              <a:rPr lang="en-US" sz="1200" dirty="0" err="1" smtClean="0"/>
              <a:t>Filali</a:t>
            </a:r>
            <a:r>
              <a:rPr lang="en-US" sz="1200" dirty="0" smtClean="0"/>
              <a:t>, E.; Lloyd-Jones, G. C.; </a:t>
            </a:r>
            <a:r>
              <a:rPr lang="en-US" sz="1200" dirty="0" err="1" smtClean="0"/>
              <a:t>Norrby</a:t>
            </a:r>
            <a:r>
              <a:rPr lang="en-US" sz="1200" dirty="0" smtClean="0"/>
              <a:t>, P. O.; Sale, D. A.; Schramm,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2009</a:t>
            </a:r>
            <a:r>
              <a:rPr lang="en-US" sz="1200" dirty="0" smtClean="0"/>
              <a:t>, </a:t>
            </a:r>
            <a:r>
              <a:rPr lang="en-US" sz="1200" i="1" dirty="0" smtClean="0"/>
              <a:t>131</a:t>
            </a:r>
            <a:r>
              <a:rPr lang="en-US" sz="1200" dirty="0" smtClean="0"/>
              <a:t>, 9945.</a:t>
            </a:r>
          </a:p>
        </p:txBody>
      </p:sp>
      <p:pic>
        <p:nvPicPr>
          <p:cNvPr id="273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9785"/>
            <a:ext cx="3848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076461"/>
            <a:ext cx="45529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00100" y="1285860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Kinetic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Resolution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1263835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Asymmetric</a:t>
            </a:r>
            <a:r>
              <a:rPr lang="fr-CH" sz="1400" b="1" dirty="0" smtClean="0"/>
              <a:t> Induction</a:t>
            </a:r>
            <a:endParaRPr lang="en-US" sz="14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51917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i="1" dirty="0" err="1" smtClean="0"/>
              <a:t>pro-S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weak</a:t>
            </a:r>
            <a:r>
              <a:rPr lang="fr-CH" sz="1400" b="1" dirty="0" smtClean="0"/>
              <a:t> M-Nu bonds, </a:t>
            </a:r>
            <a:r>
              <a:rPr lang="fr-CH" sz="1400" b="1" i="1" dirty="0" smtClean="0"/>
              <a:t>pro-R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strong</a:t>
            </a:r>
            <a:r>
              <a:rPr lang="fr-CH" sz="1400" b="1" dirty="0" smtClean="0"/>
              <a:t> M-Nu bonds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519179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Only</a:t>
            </a:r>
            <a:r>
              <a:rPr lang="fr-CH" sz="1400" b="1" dirty="0" smtClean="0"/>
              <a:t> one </a:t>
            </a:r>
            <a:r>
              <a:rPr lang="fr-CH" sz="1400" b="1" dirty="0" err="1" smtClean="0"/>
              <a:t>enantiomer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make</a:t>
            </a:r>
            <a:r>
              <a:rPr lang="fr-CH" sz="1400" b="1" dirty="0" smtClean="0"/>
              <a:t> favorable H </a:t>
            </a:r>
            <a:r>
              <a:rPr lang="fr-CH" sz="1400" b="1" dirty="0" err="1" smtClean="0"/>
              <a:t>bonding</a:t>
            </a:r>
            <a:r>
              <a:rPr lang="fr-CH" sz="1400" b="1" dirty="0" smtClean="0"/>
              <a:t>.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Asymmetric</a:t>
            </a:r>
            <a:r>
              <a:rPr lang="fr-CH" sz="1400" b="1" dirty="0" smtClean="0"/>
              <a:t> Alkylation of </a:t>
            </a:r>
            <a:r>
              <a:rPr lang="fr-CH" sz="1400" b="1" dirty="0" err="1" smtClean="0"/>
              <a:t>Acyclic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Enolates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Trost, B. M.; Xu, J. Y.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17180-17181.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471488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/>
        </p:nvGraphicFramePr>
        <p:xfrm>
          <a:off x="1285852" y="1142984"/>
          <a:ext cx="6848475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45" name="CS ChemDraw Drawing" r:id="rId4" imgW="5475498" imgH="1898787" progId="ChemDraw.Document.6.0">
                  <p:embed/>
                </p:oleObj>
              </mc:Choice>
              <mc:Fallback>
                <p:oleObj name="CS ChemDraw Drawing" r:id="rId4" imgW="5475498" imgH="189878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142984"/>
                        <a:ext cx="6848475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5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929066"/>
            <a:ext cx="54387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PHOX Ligand for AAA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8652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Helmchen</a:t>
            </a:r>
            <a:r>
              <a:rPr lang="en-US" sz="1200" dirty="0" smtClean="0"/>
              <a:t>, G.; Pfaltz,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2000,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33,</a:t>
            </a:r>
            <a:r>
              <a:rPr lang="en-US" sz="1200" b="1" i="1" dirty="0" smtClean="0"/>
              <a:t> </a:t>
            </a:r>
            <a:r>
              <a:rPr lang="en-US" sz="1200" dirty="0" smtClean="0"/>
              <a:t>336-345.</a:t>
            </a:r>
            <a:r>
              <a:rPr lang="en-US" sz="1200" b="1" i="1" dirty="0" smtClean="0"/>
              <a:t> </a:t>
            </a:r>
            <a:r>
              <a:rPr lang="sv-SE" sz="1200" dirty="0" smtClean="0"/>
              <a:t>(2) Behenna, D. C.; Stoltz, B. M. </a:t>
            </a:r>
            <a:r>
              <a:rPr lang="sv-SE" sz="1200" i="1" dirty="0" smtClean="0"/>
              <a:t>J. Am. Chem. Soc. </a:t>
            </a:r>
            <a:r>
              <a:rPr lang="sv-SE" sz="1200" b="1" dirty="0" smtClean="0"/>
              <a:t>2004, </a:t>
            </a:r>
            <a:r>
              <a:rPr lang="sv-SE" sz="1200" i="1" dirty="0" smtClean="0"/>
              <a:t>126,</a:t>
            </a:r>
            <a:r>
              <a:rPr lang="sv-SE" sz="1200" b="1" i="1" dirty="0" smtClean="0"/>
              <a:t> </a:t>
            </a:r>
            <a:r>
              <a:rPr lang="sv-SE" sz="1200" dirty="0" smtClean="0"/>
              <a:t>15044-15045.</a:t>
            </a:r>
          </a:p>
        </p:txBody>
      </p:sp>
      <p:graphicFrame>
        <p:nvGraphicFramePr>
          <p:cNvPr id="1428483" name="Object 3"/>
          <p:cNvGraphicFramePr>
            <a:graphicFrameLocks noChangeAspect="1"/>
          </p:cNvGraphicFramePr>
          <p:nvPr/>
        </p:nvGraphicFramePr>
        <p:xfrm>
          <a:off x="2070100" y="1360488"/>
          <a:ext cx="4564063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951" name="CS ChemDraw Drawing" r:id="rId4" imgW="3706134" imgH="1267851" progId="ChemDraw.Document.6.0">
                  <p:embed/>
                </p:oleObj>
              </mc:Choice>
              <mc:Fallback>
                <p:oleObj name="CS ChemDraw Drawing" r:id="rId4" imgW="3706134" imgH="126785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360488"/>
                        <a:ext cx="4564063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8484" name="Object 4"/>
          <p:cNvGraphicFramePr>
            <a:graphicFrameLocks noChangeAspect="1"/>
          </p:cNvGraphicFramePr>
          <p:nvPr/>
        </p:nvGraphicFramePr>
        <p:xfrm>
          <a:off x="1714480" y="4214818"/>
          <a:ext cx="5700713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952" name="CS ChemDraw Drawing" r:id="rId6" imgW="4556526" imgH="1334672" progId="ChemDraw.Document.6.0">
                  <p:embed/>
                </p:oleObj>
              </mc:Choice>
              <mc:Fallback>
                <p:oleObj name="CS ChemDraw Drawing" r:id="rId6" imgW="4556526" imgH="133467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214818"/>
                        <a:ext cx="5700713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371475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Application in the </a:t>
            </a:r>
            <a:r>
              <a:rPr lang="fr-CH" sz="1400" b="1" dirty="0" err="1" smtClean="0"/>
              <a:t>Tsuji</a:t>
            </a:r>
            <a:r>
              <a:rPr lang="fr-CH" sz="1400" b="1" dirty="0" smtClean="0"/>
              <a:t>-Trost Alkylation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Selectivity</a:t>
            </a:r>
            <a:r>
              <a:rPr lang="fr-CH" sz="1400" b="1" dirty="0" smtClean="0"/>
              <a:t> and </a:t>
            </a:r>
            <a:r>
              <a:rPr lang="fr-CH" sz="1400" b="1" dirty="0" err="1" smtClean="0"/>
              <a:t>Mechanism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PHOX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0932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Helmchen</a:t>
            </a:r>
            <a:r>
              <a:rPr lang="en-US" sz="1200" dirty="0" smtClean="0"/>
              <a:t>, G.; Pfaltz,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2000,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33,</a:t>
            </a:r>
            <a:r>
              <a:rPr lang="en-US" sz="1200" b="1" i="1" dirty="0" smtClean="0"/>
              <a:t> </a:t>
            </a:r>
            <a:r>
              <a:rPr lang="en-US" sz="1200" dirty="0" smtClean="0"/>
              <a:t>336-345. </a:t>
            </a:r>
            <a:r>
              <a:rPr lang="en-US" sz="1200" dirty="0"/>
              <a:t>Keith, J. A.; </a:t>
            </a:r>
            <a:r>
              <a:rPr lang="en-US" sz="1200" dirty="0" err="1"/>
              <a:t>Behenna</a:t>
            </a:r>
            <a:r>
              <a:rPr lang="en-US" sz="1200" dirty="0"/>
              <a:t>, D. C.; </a:t>
            </a:r>
            <a:r>
              <a:rPr lang="en-US" sz="1200" dirty="0" err="1"/>
              <a:t>Sherden</a:t>
            </a:r>
            <a:r>
              <a:rPr lang="en-US" sz="1200" dirty="0"/>
              <a:t>, N.; Mohr, J. T.; Ma, S.; </a:t>
            </a:r>
            <a:r>
              <a:rPr lang="en-US" sz="1200" dirty="0" err="1"/>
              <a:t>Marinescu</a:t>
            </a:r>
            <a:r>
              <a:rPr lang="en-US" sz="1200" dirty="0"/>
              <a:t>, S. C.; Nielsen, R. J.; </a:t>
            </a:r>
            <a:r>
              <a:rPr lang="en-US" sz="1200" dirty="0" err="1"/>
              <a:t>Oxgaard</a:t>
            </a:r>
            <a:r>
              <a:rPr lang="en-US" sz="1200" dirty="0"/>
              <a:t>, J.; </a:t>
            </a:r>
            <a:r>
              <a:rPr lang="en-US" sz="1200" dirty="0" err="1"/>
              <a:t>Stoltz</a:t>
            </a:r>
            <a:r>
              <a:rPr lang="en-US" sz="1200" dirty="0"/>
              <a:t>, B. M.; Goddard, W. A.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134</a:t>
            </a:r>
            <a:r>
              <a:rPr lang="en-US" sz="1200" dirty="0"/>
              <a:t>, </a:t>
            </a:r>
            <a:r>
              <a:rPr lang="en-US" sz="1200" dirty="0" smtClean="0"/>
              <a:t>19050.</a:t>
            </a:r>
            <a:endParaRPr lang="en-US" sz="1200" dirty="0"/>
          </a:p>
          <a:p>
            <a:r>
              <a:rPr lang="en-US" sz="1200" b="1" i="1" dirty="0" smtClean="0"/>
              <a:t> </a:t>
            </a:r>
            <a:endParaRPr lang="sv-SE" sz="1200" dirty="0" smtClean="0"/>
          </a:p>
        </p:txBody>
      </p:sp>
      <p:pic>
        <p:nvPicPr>
          <p:cNvPr id="142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85860"/>
            <a:ext cx="46958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9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588" y="4340696"/>
            <a:ext cx="4533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37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3211"/>
            <a:ext cx="4464496" cy="330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64257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504" y="81696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Maulide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Diastereodivergent</a:t>
            </a:r>
            <a:r>
              <a:rPr lang="fr-CH" sz="1400" b="1" dirty="0" smtClean="0"/>
              <a:t> De-Epimerization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4804" y="6453336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/>
              <a:t>Audisio</a:t>
            </a:r>
            <a:r>
              <a:rPr lang="en-US" sz="1200" dirty="0"/>
              <a:t>, D.; </a:t>
            </a:r>
            <a:r>
              <a:rPr lang="en-US" sz="1200" dirty="0" err="1"/>
              <a:t>Luparia</a:t>
            </a:r>
            <a:r>
              <a:rPr lang="en-US" sz="1200" dirty="0"/>
              <a:t>, M.; Oliveira, M. T.; </a:t>
            </a:r>
            <a:r>
              <a:rPr lang="en-US" sz="1200" dirty="0" err="1"/>
              <a:t>Klutt</a:t>
            </a:r>
            <a:r>
              <a:rPr lang="en-US" sz="1200" dirty="0"/>
              <a:t>, D.; </a:t>
            </a:r>
            <a:r>
              <a:rPr lang="en-US" sz="1200" dirty="0" err="1"/>
              <a:t>Maulide</a:t>
            </a:r>
            <a:r>
              <a:rPr lang="en-US" sz="1200" dirty="0"/>
              <a:t>, N. </a:t>
            </a:r>
            <a:r>
              <a:rPr lang="en-US" sz="1200" i="1" dirty="0" err="1"/>
              <a:t>Angew</a:t>
            </a:r>
            <a:r>
              <a:rPr lang="en-US" sz="1200" i="1" dirty="0"/>
              <a:t>. Chem</a:t>
            </a:r>
            <a:r>
              <a:rPr lang="en-US" sz="1200" i="1" dirty="0" smtClean="0"/>
              <a:t>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51</a:t>
            </a:r>
            <a:r>
              <a:rPr lang="en-US" sz="1200" dirty="0"/>
              <a:t>, </a:t>
            </a:r>
            <a:r>
              <a:rPr lang="en-US" sz="1200" dirty="0" smtClean="0"/>
              <a:t>7314.</a:t>
            </a:r>
            <a:r>
              <a:rPr lang="en-US" sz="1200" b="1" i="1" dirty="0" smtClean="0"/>
              <a:t> </a:t>
            </a:r>
            <a:endParaRPr lang="sv-SE" sz="1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71914"/>
              </p:ext>
            </p:extLst>
          </p:nvPr>
        </p:nvGraphicFramePr>
        <p:xfrm>
          <a:off x="323528" y="1145090"/>
          <a:ext cx="8436589" cy="2355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937" name="CS ChemDraw Drawing" r:id="rId5" imgW="6749271" imgH="1884734" progId="ChemDraw.Document.6.0">
                  <p:embed/>
                </p:oleObj>
              </mc:Choice>
              <mc:Fallback>
                <p:oleObj name="CS ChemDraw Drawing" r:id="rId5" imgW="6749271" imgH="18847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1145090"/>
                        <a:ext cx="8436589" cy="2355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6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 Asymmetric Electrophilic Allylation: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Direct </a:t>
            </a:r>
            <a:r>
              <a:rPr lang="fr-CH" sz="1400" b="1" dirty="0" err="1" smtClean="0"/>
              <a:t>Allylic</a:t>
            </a:r>
            <a:r>
              <a:rPr lang="fr-CH" sz="1400" b="1" dirty="0" smtClean="0"/>
              <a:t> Substitution</a:t>
            </a:r>
            <a:endParaRPr lang="en-US" sz="1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571612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Electrophilic</a:t>
            </a:r>
            <a:r>
              <a:rPr lang="fr-CH" sz="1400" b="1" dirty="0" smtClean="0"/>
              <a:t> Activation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407239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Nucleophilic</a:t>
            </a:r>
            <a:r>
              <a:rPr lang="fr-CH" sz="1400" b="1" dirty="0" smtClean="0"/>
              <a:t> Activation</a:t>
            </a:r>
            <a:endParaRPr lang="en-US" sz="1400" b="1" baseline="30000" dirty="0"/>
          </a:p>
        </p:txBody>
      </p:sp>
      <p:graphicFrame>
        <p:nvGraphicFramePr>
          <p:cNvPr id="1410050" name="Object 2"/>
          <p:cNvGraphicFramePr>
            <a:graphicFrameLocks noChangeAspect="1"/>
          </p:cNvGraphicFramePr>
          <p:nvPr/>
        </p:nvGraphicFramePr>
        <p:xfrm>
          <a:off x="2978176" y="817548"/>
          <a:ext cx="53800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52" name="CS ChemDraw Drawing" r:id="rId4" imgW="4312451" imgH="490611" progId="ChemDraw.Document.6.0">
                  <p:embed/>
                </p:oleObj>
              </mc:Choice>
              <mc:Fallback>
                <p:oleObj name="CS ChemDraw Drawing" r:id="rId4" imgW="4312451" imgH="49061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76" y="817548"/>
                        <a:ext cx="538003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0051" name="Object 3"/>
          <p:cNvGraphicFramePr>
            <a:graphicFrameLocks noChangeAspect="1"/>
          </p:cNvGraphicFramePr>
          <p:nvPr/>
        </p:nvGraphicFramePr>
        <p:xfrm>
          <a:off x="285720" y="1571612"/>
          <a:ext cx="8447088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53" name="CS ChemDraw Drawing" r:id="rId6" imgW="6758471" imgH="2812835" progId="ChemDraw.Document.6.0">
                  <p:embed/>
                </p:oleObj>
              </mc:Choice>
              <mc:Fallback>
                <p:oleObj name="CS ChemDraw Drawing" r:id="rId6" imgW="6758471" imgH="281283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571612"/>
                        <a:ext cx="8447088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0052" name="Object 4"/>
          <p:cNvGraphicFramePr>
            <a:graphicFrameLocks noChangeAspect="1"/>
          </p:cNvGraphicFramePr>
          <p:nvPr/>
        </p:nvGraphicFramePr>
        <p:xfrm>
          <a:off x="2143108" y="5214950"/>
          <a:ext cx="540226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54" name="CS ChemDraw Drawing" r:id="rId8" imgW="4318782" imgH="966099" progId="ChemDraw.Document.6.0">
                  <p:embed/>
                </p:oleObj>
              </mc:Choice>
              <mc:Fallback>
                <p:oleObj name="CS ChemDraw Drawing" r:id="rId8" imgW="4318782" imgH="96609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5214950"/>
                        <a:ext cx="5402263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4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83731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Yu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Combining</a:t>
            </a:r>
            <a:r>
              <a:rPr lang="fr-CH" sz="1400" b="1" dirty="0" smtClean="0"/>
              <a:t> Pd </a:t>
            </a:r>
            <a:r>
              <a:rPr lang="fr-CH" sz="1400" b="1" dirty="0" err="1" smtClean="0"/>
              <a:t>catalysis</a:t>
            </a:r>
            <a:r>
              <a:rPr lang="fr-CH" sz="1400" b="1" dirty="0" smtClean="0"/>
              <a:t> and photoredox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6398438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(1) Zhang, H. H.; Zhao, J. J.; Yu, S. Y</a:t>
            </a:r>
            <a:r>
              <a:rPr lang="en-US" sz="1200" dirty="0" smtClean="0"/>
              <a:t>., </a:t>
            </a:r>
            <a:r>
              <a:rPr lang="en-US" sz="1200" i="1" dirty="0"/>
              <a:t>J. Am. Chem. Soc. </a:t>
            </a:r>
            <a:r>
              <a:rPr lang="en-US" sz="1200" b="1" dirty="0"/>
              <a:t>2018</a:t>
            </a:r>
            <a:r>
              <a:rPr lang="en-US" sz="1200" dirty="0"/>
              <a:t>, </a:t>
            </a:r>
            <a:r>
              <a:rPr lang="en-US" sz="1200" i="1" dirty="0" smtClean="0"/>
              <a:t>140</a:t>
            </a:r>
            <a:r>
              <a:rPr lang="en-US" sz="1200" dirty="0" smtClean="0"/>
              <a:t>, </a:t>
            </a:r>
            <a:r>
              <a:rPr lang="en-US" sz="1200" dirty="0"/>
              <a:t>16914-16919.</a:t>
            </a:r>
            <a:endParaRPr lang="sv-SE" sz="1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94246"/>
              </p:ext>
            </p:extLst>
          </p:nvPr>
        </p:nvGraphicFramePr>
        <p:xfrm>
          <a:off x="8593" y="1867354"/>
          <a:ext cx="3664998" cy="344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716" name="CS ChemDraw Drawing" r:id="rId4" imgW="2931998" imgH="2752318" progId="ChemDraw.Document.6.0">
                  <p:embed/>
                </p:oleObj>
              </mc:Choice>
              <mc:Fallback>
                <p:oleObj name="CS ChemDraw Drawing" r:id="rId4" imgW="2931998" imgH="27523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3" y="1867354"/>
                        <a:ext cx="3664998" cy="344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591" y="1484784"/>
            <a:ext cx="5389463" cy="42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0076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Trost: Mo-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– </a:t>
            </a:r>
            <a:r>
              <a:rPr lang="fr-CH" sz="1400" b="1" dirty="0" err="1" smtClean="0"/>
              <a:t>high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Branched</a:t>
            </a:r>
            <a:r>
              <a:rPr lang="fr-CH" sz="1400" b="1" dirty="0" smtClean="0"/>
              <a:t> Selectivity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14364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Dogra</a:t>
            </a:r>
            <a:r>
              <a:rPr lang="en-US" sz="1200" dirty="0" smtClean="0"/>
              <a:t>, K.; </a:t>
            </a:r>
            <a:r>
              <a:rPr lang="en-US" sz="1200" dirty="0" err="1" smtClean="0"/>
              <a:t>Hachiya</a:t>
            </a:r>
            <a:r>
              <a:rPr lang="en-US" sz="1200" dirty="0" smtClean="0"/>
              <a:t>, I.; </a:t>
            </a:r>
            <a:r>
              <a:rPr lang="en-US" sz="1200" dirty="0" err="1" smtClean="0"/>
              <a:t>Emura</a:t>
            </a:r>
            <a:r>
              <a:rPr lang="en-US" sz="1200" dirty="0" smtClean="0"/>
              <a:t>, T.; Hughes, D. L.; </a:t>
            </a:r>
            <a:r>
              <a:rPr lang="en-US" sz="1200" dirty="0" err="1" smtClean="0"/>
              <a:t>Krska</a:t>
            </a:r>
            <a:r>
              <a:rPr lang="en-US" sz="1200" dirty="0" smtClean="0"/>
              <a:t>, S.; Reamer, R. A.; </a:t>
            </a:r>
            <a:r>
              <a:rPr lang="en-US" sz="1200" dirty="0" err="1" smtClean="0"/>
              <a:t>Palucki</a:t>
            </a:r>
            <a:r>
              <a:rPr lang="en-US" sz="1200" dirty="0" smtClean="0"/>
              <a:t>, M.; Yasuda, N.; </a:t>
            </a:r>
            <a:r>
              <a:rPr lang="en-US" sz="1200" dirty="0" err="1" smtClean="0"/>
              <a:t>Reider</a:t>
            </a:r>
            <a:r>
              <a:rPr lang="en-US" sz="1200" dirty="0" smtClean="0"/>
              <a:t>, P.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1929-1932.</a:t>
            </a:r>
            <a:r>
              <a:rPr lang="en-US" sz="1200" b="1" i="1" dirty="0" smtClean="0"/>
              <a:t> </a:t>
            </a:r>
            <a:r>
              <a:rPr lang="de-DE" sz="1200" dirty="0" smtClean="0"/>
              <a:t>(2)Trost, B. M.; Zhang, Y.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128, </a:t>
            </a:r>
            <a:r>
              <a:rPr lang="de-DE" sz="1200" dirty="0" smtClean="0"/>
              <a:t>4590-4591.</a:t>
            </a:r>
          </a:p>
        </p:txBody>
      </p:sp>
      <p:graphicFrame>
        <p:nvGraphicFramePr>
          <p:cNvPr id="1430530" name="Object 2"/>
          <p:cNvGraphicFramePr>
            <a:graphicFrameLocks noChangeAspect="1"/>
          </p:cNvGraphicFramePr>
          <p:nvPr/>
        </p:nvGraphicFramePr>
        <p:xfrm>
          <a:off x="500034" y="1285860"/>
          <a:ext cx="809307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998" name="CS ChemDraw Drawing" r:id="rId4" imgW="6473600" imgH="1680386" progId="ChemDraw.Document.6.0">
                  <p:embed/>
                </p:oleObj>
              </mc:Choice>
              <mc:Fallback>
                <p:oleObj name="CS ChemDraw Drawing" r:id="rId4" imgW="6473600" imgH="168038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285860"/>
                        <a:ext cx="8093075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0531" name="Object 3"/>
          <p:cNvGraphicFramePr>
            <a:graphicFrameLocks noChangeAspect="1"/>
          </p:cNvGraphicFramePr>
          <p:nvPr/>
        </p:nvGraphicFramePr>
        <p:xfrm>
          <a:off x="642910" y="3786190"/>
          <a:ext cx="7726362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999" name="CS ChemDraw Drawing" r:id="rId6" imgW="6183806" imgH="1581560" progId="ChemDraw.Document.6.0">
                  <p:embed/>
                </p:oleObj>
              </mc:Choice>
              <mc:Fallback>
                <p:oleObj name="CS ChemDraw Drawing" r:id="rId6" imgW="6183806" imgH="158156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786190"/>
                        <a:ext cx="7726362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364331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Trost: </a:t>
            </a:r>
            <a:r>
              <a:rPr lang="fr-CH" sz="1400" b="1" dirty="0" err="1" smtClean="0"/>
              <a:t>Allylation</a:t>
            </a:r>
            <a:r>
              <a:rPr lang="fr-CH" sz="1400" b="1" dirty="0" smtClean="0"/>
              <a:t> of Oxindoles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Importance of Ligand Structure on </a:t>
            </a:r>
            <a:r>
              <a:rPr lang="fr-CH" sz="1400" b="1" dirty="0" err="1" smtClean="0"/>
              <a:t>Selectivity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53483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Dogra</a:t>
            </a:r>
            <a:r>
              <a:rPr lang="en-US" sz="1200" dirty="0" smtClean="0"/>
              <a:t>, K.; </a:t>
            </a:r>
            <a:r>
              <a:rPr lang="en-US" sz="1200" dirty="0" err="1" smtClean="0"/>
              <a:t>Hachiya</a:t>
            </a:r>
            <a:r>
              <a:rPr lang="en-US" sz="1200" dirty="0" smtClean="0"/>
              <a:t>, I.; </a:t>
            </a:r>
            <a:r>
              <a:rPr lang="en-US" sz="1200" dirty="0" err="1" smtClean="0"/>
              <a:t>Emura</a:t>
            </a:r>
            <a:r>
              <a:rPr lang="en-US" sz="1200" dirty="0" smtClean="0"/>
              <a:t>, T.; Hughes, D. L.; </a:t>
            </a:r>
            <a:r>
              <a:rPr lang="en-US" sz="1200" dirty="0" err="1" smtClean="0"/>
              <a:t>Krska</a:t>
            </a:r>
            <a:r>
              <a:rPr lang="en-US" sz="1200" dirty="0" smtClean="0"/>
              <a:t>, S.; Reamer, R. A.; </a:t>
            </a:r>
            <a:r>
              <a:rPr lang="en-US" sz="1200" dirty="0" err="1" smtClean="0"/>
              <a:t>Palucki</a:t>
            </a:r>
            <a:r>
              <a:rPr lang="en-US" sz="1200" dirty="0" smtClean="0"/>
              <a:t>, M.; Yasuda, N.; </a:t>
            </a:r>
            <a:r>
              <a:rPr lang="en-US" sz="1200" dirty="0" err="1" smtClean="0"/>
              <a:t>Reider</a:t>
            </a:r>
            <a:r>
              <a:rPr lang="en-US" sz="1200" dirty="0" smtClean="0"/>
              <a:t>, P.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1929-1932.</a:t>
            </a:r>
            <a:r>
              <a:rPr lang="en-US" sz="1200" b="1" i="1" dirty="0" smtClean="0"/>
              <a:t> </a:t>
            </a:r>
            <a:endParaRPr lang="de-DE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5720" y="3429000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1431556" name="Object 4"/>
          <p:cNvGraphicFramePr>
            <a:graphicFrameLocks noChangeAspect="1"/>
          </p:cNvGraphicFramePr>
          <p:nvPr/>
        </p:nvGraphicFramePr>
        <p:xfrm>
          <a:off x="1357290" y="1785926"/>
          <a:ext cx="6916738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790" name="CS ChemDraw Drawing" r:id="rId4" imgW="5539506" imgH="1198919" progId="ChemDraw.Document.6.0">
                  <p:embed/>
                </p:oleObj>
              </mc:Choice>
              <mc:Fallback>
                <p:oleObj name="CS ChemDraw Drawing" r:id="rId4" imgW="5539506" imgH="119891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785926"/>
                        <a:ext cx="6916738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1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786190"/>
            <a:ext cx="3495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7220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Hartwig</a:t>
            </a:r>
            <a:r>
              <a:rPr lang="fr-CH" sz="1400" b="1" dirty="0" smtClean="0"/>
              <a:t>: Ir-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Phosphoramidite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14364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Ohmura, T.; Hartwig, J. F.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</a:t>
            </a:r>
            <a:r>
              <a:rPr lang="de-DE" sz="1200" b="1" i="1" dirty="0" smtClean="0"/>
              <a:t> </a:t>
            </a:r>
            <a:r>
              <a:rPr lang="de-DE" sz="1200" dirty="0" smtClean="0"/>
              <a:t>15164-15165.</a:t>
            </a:r>
            <a:r>
              <a:rPr lang="de-DE" sz="1200" b="1" i="1" dirty="0" smtClean="0"/>
              <a:t> </a:t>
            </a:r>
            <a:r>
              <a:rPr lang="de-DE" sz="1200" dirty="0" smtClean="0"/>
              <a:t>(2)Shu, C. T.; Leitner, A.; Hartwig, J. F.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43, </a:t>
            </a:r>
            <a:r>
              <a:rPr lang="de-DE" sz="1200" dirty="0" smtClean="0"/>
              <a:t>4797-4800. </a:t>
            </a:r>
            <a:r>
              <a:rPr lang="en-US" sz="1200" dirty="0" smtClean="0"/>
              <a:t>(3)	</a:t>
            </a:r>
            <a:r>
              <a:rPr lang="en-US" sz="1200" dirty="0" err="1" smtClean="0"/>
              <a:t>Lipowsky</a:t>
            </a:r>
            <a:r>
              <a:rPr lang="en-US" sz="1200" dirty="0" smtClean="0"/>
              <a:t>, G.; Miller, N.; </a:t>
            </a:r>
            <a:r>
              <a:rPr lang="en-US" sz="1200" dirty="0" err="1" smtClean="0"/>
              <a:t>Helmchen</a:t>
            </a:r>
            <a:r>
              <a:rPr lang="en-US" sz="1200" dirty="0" smtClean="0"/>
              <a:t>, G.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43, </a:t>
            </a:r>
            <a:r>
              <a:rPr lang="en-US" sz="1200" dirty="0" smtClean="0"/>
              <a:t>4595-4597.</a:t>
            </a:r>
          </a:p>
          <a:p>
            <a:endParaRPr lang="de-DE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5720" y="369272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Identification of the Active Catalyst</a:t>
            </a:r>
            <a:r>
              <a:rPr lang="fr-CH" sz="1400" b="1" baseline="30000" dirty="0" smtClean="0"/>
              <a:t>2,3</a:t>
            </a:r>
            <a:endParaRPr lang="en-US" sz="1400" b="1" baseline="30000" dirty="0"/>
          </a:p>
        </p:txBody>
      </p:sp>
      <p:graphicFrame>
        <p:nvGraphicFramePr>
          <p:cNvPr id="1455106" name="Object 2"/>
          <p:cNvGraphicFramePr>
            <a:graphicFrameLocks noChangeAspect="1"/>
          </p:cNvGraphicFramePr>
          <p:nvPr/>
        </p:nvGraphicFramePr>
        <p:xfrm>
          <a:off x="642910" y="966791"/>
          <a:ext cx="805815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75" name="CS ChemDraw Drawing" r:id="rId4" imgW="6443355" imgH="2367944" progId="ChemDraw.Document.6.0">
                  <p:embed/>
                </p:oleObj>
              </mc:Choice>
              <mc:Fallback>
                <p:oleObj name="CS ChemDraw Drawing" r:id="rId4" imgW="6443355" imgH="236794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966791"/>
                        <a:ext cx="805815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5108" name="Object 4"/>
          <p:cNvGraphicFramePr>
            <a:graphicFrameLocks noChangeAspect="1"/>
          </p:cNvGraphicFramePr>
          <p:nvPr/>
        </p:nvGraphicFramePr>
        <p:xfrm>
          <a:off x="1142976" y="4143380"/>
          <a:ext cx="6973888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76" name="CS ChemDraw Drawing" r:id="rId6" imgW="5574323" imgH="1438070" progId="ChemDraw.Document.6.0">
                  <p:embed/>
                </p:oleObj>
              </mc:Choice>
              <mc:Fallback>
                <p:oleObj name="CS ChemDraw Drawing" r:id="rId6" imgW="5574323" imgH="143807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143380"/>
                        <a:ext cx="6973888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Hartwig</a:t>
            </a:r>
            <a:r>
              <a:rPr lang="fr-CH" sz="1400" b="1" dirty="0" smtClean="0"/>
              <a:t>: SAR of Ligand: </a:t>
            </a:r>
            <a:r>
              <a:rPr lang="fr-CH" sz="1400" b="1" dirty="0" err="1" smtClean="0"/>
              <a:t>Which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Chirality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Elements</a:t>
            </a:r>
            <a:r>
              <a:rPr lang="fr-CH" sz="1400" b="1" dirty="0" smtClean="0"/>
              <a:t> are important?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57958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Leitner</a:t>
            </a:r>
            <a:r>
              <a:rPr lang="en-US" sz="1200" dirty="0" smtClean="0"/>
              <a:t>, A.; </a:t>
            </a:r>
            <a:r>
              <a:rPr lang="en-US" sz="1200" dirty="0" err="1" smtClean="0"/>
              <a:t>Shekhar</a:t>
            </a:r>
            <a:r>
              <a:rPr lang="en-US" sz="1200" dirty="0" smtClean="0"/>
              <a:t>, S.; </a:t>
            </a:r>
            <a:r>
              <a:rPr lang="en-US" sz="1200" dirty="0" err="1" smtClean="0"/>
              <a:t>Pouy</a:t>
            </a:r>
            <a:r>
              <a:rPr lang="en-US" sz="1200" dirty="0" smtClean="0"/>
              <a:t>, M. J.; </a:t>
            </a:r>
            <a:r>
              <a:rPr lang="en-US" sz="1200" dirty="0" err="1" smtClean="0"/>
              <a:t>Hartwig</a:t>
            </a:r>
            <a:r>
              <a:rPr lang="en-US" sz="1200" dirty="0" smtClean="0"/>
              <a:t>, J. F.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15506-15514.</a:t>
            </a:r>
          </a:p>
        </p:txBody>
      </p:sp>
      <p:graphicFrame>
        <p:nvGraphicFramePr>
          <p:cNvPr id="1456132" name="Object 4"/>
          <p:cNvGraphicFramePr>
            <a:graphicFrameLocks noChangeAspect="1"/>
          </p:cNvGraphicFramePr>
          <p:nvPr/>
        </p:nvGraphicFramePr>
        <p:xfrm>
          <a:off x="571472" y="1571612"/>
          <a:ext cx="76612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37" name="CS ChemDraw Drawing" r:id="rId4" imgW="6135272" imgH="1000916" progId="ChemDraw.Document.6.0">
                  <p:embed/>
                </p:oleObj>
              </mc:Choice>
              <mc:Fallback>
                <p:oleObj name="CS ChemDraw Drawing" r:id="rId4" imgW="6135272" imgH="100091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571612"/>
                        <a:ext cx="7661275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6136" name="Object 8"/>
          <p:cNvGraphicFramePr>
            <a:graphicFrameLocks noChangeAspect="1"/>
          </p:cNvGraphicFramePr>
          <p:nvPr/>
        </p:nvGraphicFramePr>
        <p:xfrm>
          <a:off x="214282" y="3357562"/>
          <a:ext cx="633412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38" name="CS ChemDraw Drawing" r:id="rId6" imgW="5069996" imgH="1831614" progId="ChemDraw.Document.6.0">
                  <p:embed/>
                </p:oleObj>
              </mc:Choice>
              <mc:Fallback>
                <p:oleObj name="CS ChemDraw Drawing" r:id="rId6" imgW="5069996" imgH="1831614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357562"/>
                        <a:ext cx="633412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6137" name="Object 9"/>
          <p:cNvGraphicFramePr>
            <a:graphicFrameLocks noChangeAspect="1"/>
          </p:cNvGraphicFramePr>
          <p:nvPr/>
        </p:nvGraphicFramePr>
        <p:xfrm>
          <a:off x="6858016" y="3530615"/>
          <a:ext cx="2036762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39" name="CS ChemDraw Drawing" r:id="rId8" imgW="1628687" imgH="1688475" progId="ChemDraw.Document.6.0">
                  <p:embed/>
                </p:oleObj>
              </mc:Choice>
              <mc:Fallback>
                <p:oleObj name="CS ChemDraw Drawing" r:id="rId8" imgW="1628687" imgH="1688475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3530615"/>
                        <a:ext cx="2036762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Carreira: the First Use of Chiral </a:t>
            </a:r>
            <a:r>
              <a:rPr lang="fr-CH" sz="1400" b="1" dirty="0" err="1" smtClean="0"/>
              <a:t>Diene</a:t>
            </a:r>
            <a:r>
              <a:rPr lang="fr-CH" sz="1400" b="1" dirty="0" smtClean="0"/>
              <a:t> Ligands for </a:t>
            </a:r>
            <a:r>
              <a:rPr lang="fr-CH" sz="1400" b="1" dirty="0" err="1" smtClean="0"/>
              <a:t>Kinetic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Resolution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Fischer, C.; </a:t>
            </a:r>
            <a:r>
              <a:rPr lang="en-US" sz="1200" dirty="0" err="1" smtClean="0"/>
              <a:t>Defieber</a:t>
            </a:r>
            <a:r>
              <a:rPr lang="en-US" sz="1200" dirty="0" smtClean="0"/>
              <a:t>, C.; Suzuki, T.; Carreira, E. M.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1628-1629.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3857628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Synthesis</a:t>
            </a:r>
            <a:r>
              <a:rPr lang="fr-CH" sz="1400" b="1" dirty="0" smtClean="0"/>
              <a:t> of Ligand</a:t>
            </a:r>
            <a:endParaRPr lang="en-US" sz="1400" b="1" dirty="0"/>
          </a:p>
        </p:txBody>
      </p:sp>
      <p:graphicFrame>
        <p:nvGraphicFramePr>
          <p:cNvPr id="1457158" name="Object 6"/>
          <p:cNvGraphicFramePr>
            <a:graphicFrameLocks noChangeAspect="1"/>
          </p:cNvGraphicFramePr>
          <p:nvPr/>
        </p:nvGraphicFramePr>
        <p:xfrm>
          <a:off x="1214414" y="4429132"/>
          <a:ext cx="67119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26" name="CS ChemDraw Drawing" r:id="rId4" imgW="5373155" imgH="1183796" progId="ChemDraw.Document.6.0">
                  <p:embed/>
                </p:oleObj>
              </mc:Choice>
              <mc:Fallback>
                <p:oleObj name="CS ChemDraw Drawing" r:id="rId4" imgW="5373155" imgH="1183796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429132"/>
                        <a:ext cx="671195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7159" name="Object 7"/>
          <p:cNvGraphicFramePr>
            <a:graphicFrameLocks noChangeAspect="1"/>
          </p:cNvGraphicFramePr>
          <p:nvPr/>
        </p:nvGraphicFramePr>
        <p:xfrm>
          <a:off x="1285852" y="1285860"/>
          <a:ext cx="64643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27" name="CS ChemDraw Drawing" r:id="rId6" imgW="5166008" imgH="1869596" progId="ChemDraw.Document.6.0">
                  <p:embed/>
                </p:oleObj>
              </mc:Choice>
              <mc:Fallback>
                <p:oleObj name="CS ChemDraw Drawing" r:id="rId6" imgW="5166008" imgH="1869596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285860"/>
                        <a:ext cx="646430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Carreira: </a:t>
            </a:r>
            <a:r>
              <a:rPr lang="fr-CH" sz="1400" b="1" dirty="0" err="1" smtClean="0"/>
              <a:t>Silanolates</a:t>
            </a:r>
            <a:r>
              <a:rPr lang="fr-CH" sz="1400" b="1" dirty="0" smtClean="0"/>
              <a:t> as Water Equivalent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Lyothier</a:t>
            </a:r>
            <a:r>
              <a:rPr lang="en-US" sz="1200" dirty="0" smtClean="0"/>
              <a:t>, I.; </a:t>
            </a:r>
            <a:r>
              <a:rPr lang="en-US" sz="1200" dirty="0" err="1" smtClean="0"/>
              <a:t>Defieber</a:t>
            </a:r>
            <a:r>
              <a:rPr lang="en-US" sz="1200" dirty="0" smtClean="0"/>
              <a:t>, C.; Carreira, E.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45,</a:t>
            </a:r>
            <a:r>
              <a:rPr lang="en-US" sz="1200" b="1" i="1" dirty="0" smtClean="0"/>
              <a:t> </a:t>
            </a:r>
            <a:r>
              <a:rPr lang="en-US" sz="1200" dirty="0" smtClean="0"/>
              <a:t>6204-6207.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Defieber</a:t>
            </a:r>
            <a:r>
              <a:rPr lang="en-US" sz="1200" dirty="0" smtClean="0"/>
              <a:t>, C.; </a:t>
            </a:r>
            <a:r>
              <a:rPr lang="en-US" sz="1200" dirty="0" err="1" smtClean="0"/>
              <a:t>Ariger</a:t>
            </a:r>
            <a:r>
              <a:rPr lang="en-US" sz="1200" dirty="0" smtClean="0"/>
              <a:t>, M. A.; </a:t>
            </a:r>
            <a:r>
              <a:rPr lang="en-US" sz="1200" dirty="0" err="1" smtClean="0"/>
              <a:t>Moriel</a:t>
            </a:r>
            <a:r>
              <a:rPr lang="en-US" sz="1200" dirty="0" smtClean="0"/>
              <a:t>, P.; Carreira, E.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3139-3143.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3429000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Carreira: </a:t>
            </a:r>
            <a:r>
              <a:rPr lang="fr-CH" sz="1400" b="1" dirty="0" err="1" smtClean="0"/>
              <a:t>Sulfamic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Acid</a:t>
            </a:r>
            <a:r>
              <a:rPr lang="fr-CH" sz="1400" b="1" dirty="0" smtClean="0"/>
              <a:t> as </a:t>
            </a:r>
            <a:r>
              <a:rPr lang="fr-CH" sz="1400" b="1" dirty="0" err="1" smtClean="0"/>
              <a:t>Ammonia</a:t>
            </a:r>
            <a:r>
              <a:rPr lang="fr-CH" sz="1400" b="1" dirty="0" smtClean="0"/>
              <a:t> Equivalent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458180" name="Object 4"/>
          <p:cNvGraphicFramePr>
            <a:graphicFrameLocks noChangeAspect="1"/>
          </p:cNvGraphicFramePr>
          <p:nvPr/>
        </p:nvGraphicFramePr>
        <p:xfrm>
          <a:off x="714348" y="1142984"/>
          <a:ext cx="7669212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49" name="CS ChemDraw Drawing" r:id="rId4" imgW="6132107" imgH="1780970" progId="ChemDraw.Document.6.0">
                  <p:embed/>
                </p:oleObj>
              </mc:Choice>
              <mc:Fallback>
                <p:oleObj name="CS ChemDraw Drawing" r:id="rId4" imgW="6132107" imgH="178097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142984"/>
                        <a:ext cx="7669212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82" name="Object 6"/>
          <p:cNvGraphicFramePr>
            <a:graphicFrameLocks noChangeAspect="1"/>
          </p:cNvGraphicFramePr>
          <p:nvPr/>
        </p:nvGraphicFramePr>
        <p:xfrm>
          <a:off x="846162" y="3786190"/>
          <a:ext cx="7226300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50" name="CS ChemDraw Drawing" r:id="rId6" imgW="5780063" imgH="1865024" progId="ChemDraw.Document.6.0">
                  <p:embed/>
                </p:oleObj>
              </mc:Choice>
              <mc:Fallback>
                <p:oleObj name="CS ChemDraw Drawing" r:id="rId6" imgW="5780063" imgH="1865024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62" y="3786190"/>
                        <a:ext cx="7226300" cy="233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664" y="83671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Possible </a:t>
            </a:r>
            <a:r>
              <a:rPr lang="fr-CH" sz="1400" b="1" dirty="0" err="1" smtClean="0"/>
              <a:t>Mechanism</a:t>
            </a:r>
            <a:r>
              <a:rPr lang="fr-CH" sz="1400" b="1" dirty="0" smtClean="0"/>
              <a:t>: the </a:t>
            </a:r>
            <a:r>
              <a:rPr lang="fr-CH" sz="1400" b="1" dirty="0" err="1" smtClean="0"/>
              <a:t>Role</a:t>
            </a:r>
            <a:r>
              <a:rPr lang="fr-CH" sz="1400" b="1" dirty="0" smtClean="0"/>
              <a:t> of DMF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29761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Defieber</a:t>
            </a:r>
            <a:r>
              <a:rPr lang="en-US" sz="1200" dirty="0" smtClean="0"/>
              <a:t>, C.; </a:t>
            </a:r>
            <a:r>
              <a:rPr lang="en-US" sz="1200" dirty="0" err="1" smtClean="0"/>
              <a:t>Ariger</a:t>
            </a:r>
            <a:r>
              <a:rPr lang="en-US" sz="1200" dirty="0" smtClean="0"/>
              <a:t>, M. A.; </a:t>
            </a:r>
            <a:r>
              <a:rPr lang="en-US" sz="1200" dirty="0" err="1" smtClean="0"/>
              <a:t>Moriel</a:t>
            </a:r>
            <a:r>
              <a:rPr lang="en-US" sz="1200" dirty="0" smtClean="0"/>
              <a:t>, P.; Carreira, E.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3139. (2) </a:t>
            </a:r>
            <a:r>
              <a:rPr lang="pt-BR" sz="1200" dirty="0"/>
              <a:t>Hamilton, J. Y.; Sarlah, D.; Carreira, E. M. </a:t>
            </a:r>
            <a:r>
              <a:rPr lang="pt-BR" sz="1200" i="1" dirty="0"/>
              <a:t>J. Am. Chem. Soc.</a:t>
            </a:r>
            <a:r>
              <a:rPr lang="pt-BR" sz="1200" dirty="0"/>
              <a:t> </a:t>
            </a:r>
            <a:r>
              <a:rPr lang="pt-BR" sz="1200" b="1" dirty="0"/>
              <a:t>2013</a:t>
            </a:r>
            <a:r>
              <a:rPr lang="pt-BR" sz="1200" dirty="0"/>
              <a:t>, </a:t>
            </a:r>
            <a:r>
              <a:rPr lang="pt-BR" sz="1200" i="1" dirty="0"/>
              <a:t>135</a:t>
            </a:r>
            <a:r>
              <a:rPr lang="pt-BR" sz="1200" dirty="0"/>
              <a:t>, </a:t>
            </a:r>
            <a:r>
              <a:rPr lang="pt-BR" sz="1200" dirty="0" smtClean="0"/>
              <a:t>994. (3) </a:t>
            </a:r>
            <a:r>
              <a:rPr lang="en-US" sz="1200" dirty="0"/>
              <a:t>Hamilton, J. Y.; </a:t>
            </a:r>
            <a:r>
              <a:rPr lang="en-US" sz="1200" dirty="0" err="1"/>
              <a:t>Sarlah</a:t>
            </a:r>
            <a:r>
              <a:rPr lang="en-US" sz="1200" dirty="0"/>
              <a:t>, D.; </a:t>
            </a:r>
            <a:r>
              <a:rPr lang="en-US" sz="1200" dirty="0" err="1"/>
              <a:t>Carreira</a:t>
            </a:r>
            <a:r>
              <a:rPr lang="en-US" sz="1200" dirty="0"/>
              <a:t>, E. M.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52</a:t>
            </a:r>
            <a:r>
              <a:rPr lang="en-US" sz="1200" dirty="0"/>
              <a:t>, </a:t>
            </a:r>
            <a:r>
              <a:rPr lang="en-US" sz="1200" dirty="0" smtClean="0"/>
              <a:t>7532.</a:t>
            </a:r>
            <a:endParaRPr lang="en-US" sz="1200" dirty="0"/>
          </a:p>
          <a:p>
            <a:endParaRPr lang="pt-BR" sz="1200" dirty="0"/>
          </a:p>
          <a:p>
            <a:endParaRPr lang="en-US" sz="1200" dirty="0" smtClean="0"/>
          </a:p>
        </p:txBody>
      </p:sp>
      <p:pic>
        <p:nvPicPr>
          <p:cNvPr id="1460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712147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3182" y="5569495"/>
            <a:ext cx="363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Further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interesting</a:t>
            </a:r>
            <a:r>
              <a:rPr lang="fr-CH" sz="1400" b="1" dirty="0" smtClean="0"/>
              <a:t> new </a:t>
            </a:r>
            <a:r>
              <a:rPr lang="fr-CH" sz="1400" b="1" dirty="0" err="1" smtClean="0"/>
              <a:t>nucleophiles</a:t>
            </a:r>
            <a:r>
              <a:rPr lang="fr-CH" sz="1400" b="1" dirty="0" smtClean="0"/>
              <a:t>: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26754"/>
              </p:ext>
            </p:extLst>
          </p:nvPr>
        </p:nvGraphicFramePr>
        <p:xfrm>
          <a:off x="4750613" y="5301208"/>
          <a:ext cx="1045523" cy="44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16" name="CS ChemDraw Drawing" r:id="rId5" imgW="653452" imgH="275347" progId="ChemDraw.Document.6.0">
                  <p:embed/>
                </p:oleObj>
              </mc:Choice>
              <mc:Fallback>
                <p:oleObj name="CS ChemDraw Drawing" r:id="rId5" imgW="653452" imgH="275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0613" y="5301208"/>
                        <a:ext cx="1045523" cy="440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31256"/>
              </p:ext>
            </p:extLst>
          </p:nvPr>
        </p:nvGraphicFramePr>
        <p:xfrm>
          <a:off x="6876256" y="5403573"/>
          <a:ext cx="1443158" cy="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17" name="CS ChemDraw Drawing" r:id="rId7" imgW="901974" imgH="161047" progId="ChemDraw.Document.6.0">
                  <p:embed/>
                </p:oleObj>
              </mc:Choice>
              <mc:Fallback>
                <p:oleObj name="CS ChemDraw Drawing" r:id="rId7" imgW="901974" imgH="1610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6256" y="5403573"/>
                        <a:ext cx="1443158" cy="25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4048" y="579402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Vinyl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5785519"/>
            <a:ext cx="127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Alkynyl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2695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9862" y="630932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Wu, Q. F.; He, H.; Liu, W. B.; You, S. L.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2010</a:t>
            </a:r>
            <a:r>
              <a:rPr lang="en-US" sz="1200" dirty="0"/>
              <a:t>, </a:t>
            </a:r>
            <a:r>
              <a:rPr lang="en-US" sz="1200" i="1" dirty="0"/>
              <a:t>132</a:t>
            </a:r>
            <a:r>
              <a:rPr lang="en-US" sz="1200" dirty="0"/>
              <a:t>, </a:t>
            </a:r>
            <a:r>
              <a:rPr lang="en-US" sz="1200" dirty="0" smtClean="0"/>
              <a:t>11418. (2) </a:t>
            </a:r>
            <a:r>
              <a:rPr lang="en-US" sz="1200" dirty="0"/>
              <a:t>Wu, Q. F.; Liu, W. B.; </a:t>
            </a:r>
            <a:r>
              <a:rPr lang="en-US" sz="1200" dirty="0" err="1"/>
              <a:t>Zhuo</a:t>
            </a:r>
            <a:r>
              <a:rPr lang="en-US" sz="1200" dirty="0"/>
              <a:t>, C. X.; </a:t>
            </a:r>
            <a:r>
              <a:rPr lang="en-US" sz="1200" dirty="0" err="1"/>
              <a:t>Rong</a:t>
            </a:r>
            <a:r>
              <a:rPr lang="en-US" sz="1200" dirty="0"/>
              <a:t>, Z. Q.; Ye, K. Y.; You, S. L.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2011</a:t>
            </a:r>
            <a:r>
              <a:rPr lang="en-US" sz="1200" dirty="0"/>
              <a:t>, </a:t>
            </a:r>
            <a:r>
              <a:rPr lang="en-US" sz="1200" i="1" dirty="0"/>
              <a:t>50</a:t>
            </a:r>
            <a:r>
              <a:rPr lang="en-US" sz="1200" dirty="0"/>
              <a:t>, </a:t>
            </a:r>
            <a:r>
              <a:rPr lang="en-US" sz="1200" dirty="0" smtClean="0"/>
              <a:t>4455</a:t>
            </a:r>
            <a:r>
              <a:rPr lang="pt-BR" sz="1200" dirty="0" smtClean="0"/>
              <a:t>. </a:t>
            </a:r>
            <a:endParaRPr lang="en-US" sz="1200" dirty="0"/>
          </a:p>
          <a:p>
            <a:endParaRPr lang="pt-BR" sz="1200" dirty="0"/>
          </a:p>
          <a:p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5720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You: Dearomatization of Indoles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328498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You: Dearomatization of Phenols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18882"/>
              </p:ext>
            </p:extLst>
          </p:nvPr>
        </p:nvGraphicFramePr>
        <p:xfrm>
          <a:off x="755576" y="1097757"/>
          <a:ext cx="7474916" cy="197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140" name="CS ChemDraw Drawing" r:id="rId4" imgW="5979933" imgH="1576962" progId="ChemDraw.Document.6.0">
                  <p:embed/>
                </p:oleObj>
              </mc:Choice>
              <mc:Fallback>
                <p:oleObj name="CS ChemDraw Drawing" r:id="rId4" imgW="5979933" imgH="1576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097757"/>
                        <a:ext cx="7474916" cy="1971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124987"/>
              </p:ext>
            </p:extLst>
          </p:nvPr>
        </p:nvGraphicFramePr>
        <p:xfrm>
          <a:off x="1187624" y="3623761"/>
          <a:ext cx="7007924" cy="232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141" name="CS ChemDraw Drawing" r:id="rId6" imgW="5606339" imgH="1860415" progId="ChemDraw.Document.6.0">
                  <p:embed/>
                </p:oleObj>
              </mc:Choice>
              <mc:Fallback>
                <p:oleObj name="CS ChemDraw Drawing" r:id="rId6" imgW="5606339" imgH="1860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4" y="3623761"/>
                        <a:ext cx="7007924" cy="2325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44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Lacour: Ru-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Carroll rearrangement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5795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Constant, S.; </a:t>
            </a:r>
            <a:r>
              <a:rPr lang="en-US" sz="1200" dirty="0" err="1" smtClean="0"/>
              <a:t>Tortoioli</a:t>
            </a:r>
            <a:r>
              <a:rPr lang="en-US" sz="1200" dirty="0" smtClean="0"/>
              <a:t>, S.; Muller, J.; </a:t>
            </a:r>
            <a:r>
              <a:rPr lang="en-US" sz="1200" dirty="0" err="1" smtClean="0"/>
              <a:t>Lacour</a:t>
            </a:r>
            <a:r>
              <a:rPr lang="en-US" sz="1200" dirty="0" smtClean="0"/>
              <a:t>,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i="1" dirty="0" smtClean="0"/>
              <a:t>2007, </a:t>
            </a:r>
            <a:r>
              <a:rPr lang="en-US" sz="1200" i="1" dirty="0" smtClean="0"/>
              <a:t>46, </a:t>
            </a:r>
            <a:r>
              <a:rPr lang="en-US" sz="1200" dirty="0" smtClean="0"/>
              <a:t>2082-2085. (2) Constant, S.; </a:t>
            </a:r>
            <a:r>
              <a:rPr lang="en-US" sz="1200" dirty="0" err="1" smtClean="0"/>
              <a:t>Tortoioli</a:t>
            </a:r>
            <a:r>
              <a:rPr lang="en-US" sz="1200" dirty="0" smtClean="0"/>
              <a:t>, S.; Muller, J.; Linder, D.; </a:t>
            </a:r>
            <a:r>
              <a:rPr lang="en-US" sz="1200" dirty="0" err="1" smtClean="0"/>
              <a:t>Buron</a:t>
            </a:r>
            <a:r>
              <a:rPr lang="en-US" sz="1200" dirty="0" smtClean="0"/>
              <a:t>, F.; </a:t>
            </a:r>
            <a:r>
              <a:rPr lang="en-US" sz="1200" dirty="0" err="1" smtClean="0"/>
              <a:t>Lacour</a:t>
            </a:r>
            <a:r>
              <a:rPr lang="en-US" sz="1200" dirty="0" smtClean="0"/>
              <a:t>,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i="1" dirty="0" smtClean="0"/>
              <a:t>2007,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8979-8982.</a:t>
            </a:r>
          </a:p>
          <a:p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2844" y="3429000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 more Stable and </a:t>
            </a:r>
            <a:r>
              <a:rPr lang="fr-CH" sz="1400" b="1" dirty="0" err="1" smtClean="0"/>
              <a:t>Selective</a:t>
            </a:r>
            <a:r>
              <a:rPr lang="fr-CH" sz="1400" b="1" dirty="0" smtClean="0"/>
              <a:t> Second </a:t>
            </a:r>
            <a:r>
              <a:rPr lang="fr-CH" sz="1400" b="1" dirty="0" err="1" smtClean="0"/>
              <a:t>Generation</a:t>
            </a:r>
            <a:r>
              <a:rPr lang="fr-CH" sz="1400" b="1" dirty="0" smtClean="0"/>
              <a:t> Catalyst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994756" name="Object 4"/>
          <p:cNvGraphicFramePr>
            <a:graphicFrameLocks noChangeAspect="1"/>
          </p:cNvGraphicFramePr>
          <p:nvPr/>
        </p:nvGraphicFramePr>
        <p:xfrm>
          <a:off x="1785918" y="1173162"/>
          <a:ext cx="5351463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224" name="CS ChemDraw Drawing" r:id="rId4" imgW="4276227" imgH="1746152" progId="ChemDraw.Document.6.0">
                  <p:embed/>
                </p:oleObj>
              </mc:Choice>
              <mc:Fallback>
                <p:oleObj name="CS ChemDraw Drawing" r:id="rId4" imgW="4276227" imgH="174615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173162"/>
                        <a:ext cx="5351463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4757" name="Object 5"/>
          <p:cNvGraphicFramePr>
            <a:graphicFrameLocks noChangeAspect="1"/>
          </p:cNvGraphicFramePr>
          <p:nvPr/>
        </p:nvGraphicFramePr>
        <p:xfrm>
          <a:off x="2071670" y="3786190"/>
          <a:ext cx="541337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225" name="CS ChemDraw Drawing" r:id="rId6" imgW="4331091" imgH="1892456" progId="ChemDraw.Document.6.0">
                  <p:embed/>
                </p:oleObj>
              </mc:Choice>
              <mc:Fallback>
                <p:oleObj name="CS ChemDraw Drawing" r:id="rId6" imgW="4331091" imgH="189245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786190"/>
                        <a:ext cx="5413375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 Asymmetric Electrophilic Allylation: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Sources of </a:t>
            </a:r>
            <a:r>
              <a:rPr lang="fr-CH" sz="1400" b="1" dirty="0" err="1" smtClean="0"/>
              <a:t>Enantiodiscrimination</a:t>
            </a:r>
            <a:endParaRPr lang="en-US" sz="1400" b="1" baseline="30000" dirty="0"/>
          </a:p>
        </p:txBody>
      </p:sp>
      <p:pic>
        <p:nvPicPr>
          <p:cNvPr id="141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47830"/>
            <a:ext cx="70389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57158" y="6357958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VanVranken</a:t>
            </a:r>
            <a:r>
              <a:rPr lang="en-US" sz="1200" dirty="0" smtClean="0"/>
              <a:t>, D. L. </a:t>
            </a:r>
            <a:r>
              <a:rPr lang="en-US" sz="1200" i="1" dirty="0" smtClean="0"/>
              <a:t>Chem. Rev. </a:t>
            </a:r>
            <a:r>
              <a:rPr lang="en-US" sz="1200" b="1" dirty="0" smtClean="0"/>
              <a:t>1996, </a:t>
            </a:r>
            <a:r>
              <a:rPr lang="en-US" sz="1200" i="1" dirty="0" smtClean="0"/>
              <a:t>96, </a:t>
            </a:r>
            <a:r>
              <a:rPr lang="en-US" sz="1200" dirty="0" smtClean="0"/>
              <a:t>395-422.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2.5.2 Asymmetric Electrophilic Allylation: Other Metals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913" y="83671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Rueping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allylation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chiral counteranion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828" y="646436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fr-CH" sz="1200" dirty="0" err="1"/>
              <a:t>Rueping</a:t>
            </a:r>
            <a:r>
              <a:rPr lang="fr-CH" sz="1200" dirty="0"/>
              <a:t>, M.; </a:t>
            </a:r>
            <a:r>
              <a:rPr lang="fr-CH" sz="1200" dirty="0" err="1"/>
              <a:t>Uria</a:t>
            </a:r>
            <a:r>
              <a:rPr lang="fr-CH" sz="1200" dirty="0"/>
              <a:t>, U.; Lin, M. Y.; </a:t>
            </a:r>
            <a:r>
              <a:rPr lang="fr-CH" sz="1200" dirty="0" err="1"/>
              <a:t>Atodiresei</a:t>
            </a:r>
            <a:r>
              <a:rPr lang="fr-CH" sz="1200" dirty="0"/>
              <a:t>, I., </a:t>
            </a:r>
            <a:r>
              <a:rPr lang="fr-CH" sz="1200" i="1" dirty="0"/>
              <a:t>J. Am. </a:t>
            </a:r>
            <a:r>
              <a:rPr lang="fr-CH" sz="1200" i="1" dirty="0" err="1"/>
              <a:t>Chem</a:t>
            </a:r>
            <a:r>
              <a:rPr lang="fr-CH" sz="1200" i="1" dirty="0"/>
              <a:t>. Soc. </a:t>
            </a:r>
            <a:r>
              <a:rPr lang="fr-CH" sz="1200" b="1" dirty="0"/>
              <a:t>2011</a:t>
            </a:r>
            <a:r>
              <a:rPr lang="fr-CH" sz="1200" dirty="0"/>
              <a:t>, </a:t>
            </a:r>
            <a:r>
              <a:rPr lang="fr-CH" sz="1200" i="1" dirty="0"/>
              <a:t>133</a:t>
            </a:r>
            <a:r>
              <a:rPr lang="fr-CH" sz="1200" dirty="0"/>
              <a:t>, </a:t>
            </a:r>
            <a:r>
              <a:rPr lang="fr-CH" sz="1200" dirty="0" smtClean="0"/>
              <a:t>3732.</a:t>
            </a:r>
            <a:endParaRPr lang="fr-CH" sz="1200" dirty="0"/>
          </a:p>
        </p:txBody>
      </p:sp>
      <p:pic>
        <p:nvPicPr>
          <p:cNvPr id="32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7" y="3139297"/>
            <a:ext cx="6365523" cy="312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21053"/>
              </p:ext>
            </p:extLst>
          </p:nvPr>
        </p:nvGraphicFramePr>
        <p:xfrm>
          <a:off x="1470989" y="1196752"/>
          <a:ext cx="6341371" cy="195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46" name="CS ChemDraw Drawing" r:id="rId5" imgW="5073097" imgH="1560209" progId="ChemDraw.Document.6.0">
                  <p:embed/>
                </p:oleObj>
              </mc:Choice>
              <mc:Fallback>
                <p:oleObj name="CS ChemDraw Drawing" r:id="rId5" imgW="5073097" imgH="1560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0989" y="1196752"/>
                        <a:ext cx="6341371" cy="195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5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2.5.3 Other Reactions: Opening of Cyclic Compounds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Lautens</a:t>
            </a:r>
            <a:r>
              <a:rPr lang="fr-CH" sz="1400" b="1" dirty="0" smtClean="0"/>
              <a:t>: Rh-</a:t>
            </a:r>
            <a:r>
              <a:rPr lang="fr-CH" sz="1400" b="1" dirty="0" err="1" smtClean="0"/>
              <a:t>Catalyzed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Opening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Oxabicyclic</a:t>
            </a:r>
            <a:r>
              <a:rPr lang="fr-CH" sz="1400" b="1" dirty="0" smtClean="0"/>
              <a:t> Compounds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Lautens, M.; Fagnou, K.; Yang, D. Q.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2003, </a:t>
            </a:r>
            <a:r>
              <a:rPr lang="de-DE" sz="1200" i="1" dirty="0" smtClean="0"/>
              <a:t>125, </a:t>
            </a:r>
            <a:r>
              <a:rPr lang="de-DE" sz="1200" dirty="0" smtClean="0"/>
              <a:t>14884-14892.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412135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Other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Nucleophiles</a:t>
            </a:r>
            <a:r>
              <a:rPr lang="fr-CH" sz="1400" b="1" dirty="0" smtClean="0"/>
              <a:t> and </a:t>
            </a:r>
            <a:r>
              <a:rPr lang="fr-CH" sz="1400" b="1" dirty="0" err="1" smtClean="0"/>
              <a:t>Substrates</a:t>
            </a:r>
            <a:endParaRPr lang="en-US" sz="1400" b="1" baseline="30000" dirty="0"/>
          </a:p>
        </p:txBody>
      </p:sp>
      <p:graphicFrame>
        <p:nvGraphicFramePr>
          <p:cNvPr id="1459204" name="Object 4"/>
          <p:cNvGraphicFramePr>
            <a:graphicFrameLocks noChangeAspect="1"/>
          </p:cNvGraphicFramePr>
          <p:nvPr/>
        </p:nvGraphicFramePr>
        <p:xfrm>
          <a:off x="1428728" y="1331915"/>
          <a:ext cx="671195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674" name="CS ChemDraw Drawing" r:id="rId4" imgW="5370342" imgH="1964202" progId="ChemDraw.Document.6.0">
                  <p:embed/>
                </p:oleObj>
              </mc:Choice>
              <mc:Fallback>
                <p:oleObj name="CS ChemDraw Drawing" r:id="rId4" imgW="5370342" imgH="196420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331915"/>
                        <a:ext cx="6711950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9205" name="Object 5"/>
          <p:cNvGraphicFramePr>
            <a:graphicFrameLocks noChangeAspect="1"/>
          </p:cNvGraphicFramePr>
          <p:nvPr/>
        </p:nvGraphicFramePr>
        <p:xfrm>
          <a:off x="500034" y="4787919"/>
          <a:ext cx="8115300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675" name="CS ChemDraw Drawing" r:id="rId6" imgW="6497867" imgH="1028348" progId="ChemDraw.Document.6.0">
                  <p:embed/>
                </p:oleObj>
              </mc:Choice>
              <mc:Fallback>
                <p:oleObj name="CS ChemDraw Drawing" r:id="rId6" imgW="6497867" imgH="102834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787919"/>
                        <a:ext cx="8115300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2.5.3 Other Reactions: Opening of Cyclic Compounds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Lautens, M.; Fagnou, K.; Yang, D. Q.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2003, </a:t>
            </a:r>
            <a:r>
              <a:rPr lang="de-DE" sz="1200" i="1" dirty="0" smtClean="0"/>
              <a:t>125, </a:t>
            </a:r>
            <a:r>
              <a:rPr lang="de-DE" sz="1200" dirty="0" smtClean="0"/>
              <a:t>14884-14892.</a:t>
            </a:r>
          </a:p>
        </p:txBody>
      </p:sp>
      <p:pic>
        <p:nvPicPr>
          <p:cNvPr id="1461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72675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448" y="3219329"/>
            <a:ext cx="6562899" cy="299577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2.5.3 Other Reactions: Opening of Cyclic Compounds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110" y="76470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Sarlah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generation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precursors</a:t>
            </a:r>
            <a:r>
              <a:rPr lang="fr-CH" sz="1400" b="1" dirty="0" smtClean="0"/>
              <a:t> via </a:t>
            </a:r>
            <a:r>
              <a:rPr lang="fr-CH" sz="1400" b="1" dirty="0" err="1" smtClean="0"/>
              <a:t>photodearomatization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6495727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</a:rPr>
              <a:t>Okumura, M.; </a:t>
            </a:r>
            <a:r>
              <a:rPr lang="en-US" sz="1200" dirty="0" err="1">
                <a:latin typeface="Segoe UI" panose="020B0502040204020203" pitchFamily="34" charset="0"/>
              </a:rPr>
              <a:t>Shved</a:t>
            </a:r>
            <a:r>
              <a:rPr lang="en-US" sz="1200" dirty="0">
                <a:latin typeface="Segoe UI" panose="020B0502040204020203" pitchFamily="34" charset="0"/>
              </a:rPr>
              <a:t>, A. S.; </a:t>
            </a:r>
            <a:r>
              <a:rPr lang="en-US" sz="1200" dirty="0" err="1">
                <a:latin typeface="Segoe UI" panose="020B0502040204020203" pitchFamily="34" charset="0"/>
              </a:rPr>
              <a:t>Sarlah</a:t>
            </a:r>
            <a:r>
              <a:rPr lang="en-US" sz="1200" dirty="0">
                <a:latin typeface="Segoe UI" panose="020B0502040204020203" pitchFamily="34" charset="0"/>
              </a:rPr>
              <a:t>, D. </a:t>
            </a:r>
            <a:r>
              <a:rPr lang="en-US" sz="1200" i="1" dirty="0">
                <a:latin typeface="Segoe UI" panose="020B0502040204020203" pitchFamily="34" charset="0"/>
              </a:rPr>
              <a:t>J. Am. Chem. Soc. </a:t>
            </a:r>
            <a:r>
              <a:rPr lang="en-US" sz="1200" b="1" dirty="0">
                <a:latin typeface="Segoe UI" panose="020B0502040204020203" pitchFamily="34" charset="0"/>
              </a:rPr>
              <a:t>2017,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139</a:t>
            </a:r>
            <a:r>
              <a:rPr lang="en-US" sz="1200" dirty="0">
                <a:latin typeface="Segoe UI" panose="020B0502040204020203" pitchFamily="34" charset="0"/>
              </a:rPr>
              <a:t>, 17787-17790.</a:t>
            </a:r>
          </a:p>
          <a:p>
            <a:endParaRPr lang="de-DE" sz="12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18874"/>
              </p:ext>
            </p:extLst>
          </p:nvPr>
        </p:nvGraphicFramePr>
        <p:xfrm>
          <a:off x="1625086" y="1057386"/>
          <a:ext cx="5893828" cy="225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483" name="CS ChemDraw Drawing" r:id="rId5" imgW="4715062" imgH="1802342" progId="ChemDraw.Document.6.0">
                  <p:embed/>
                </p:oleObj>
              </mc:Choice>
              <mc:Fallback>
                <p:oleObj name="CS ChemDraw Drawing" r:id="rId5" imgW="4715062" imgH="18023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086" y="1057386"/>
                        <a:ext cx="5893828" cy="2252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2.5.3 Other Reactions: Overman Rearrangement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78579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Overman</a:t>
            </a:r>
            <a:r>
              <a:rPr lang="fr-CH" sz="1400" b="1" dirty="0" smtClean="0"/>
              <a:t>: The first </a:t>
            </a:r>
            <a:r>
              <a:rPr lang="fr-CH" sz="1400" b="1" dirty="0" err="1" smtClean="0"/>
              <a:t>Catalytic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Imidate</a:t>
            </a:r>
            <a:r>
              <a:rPr lang="fr-CH" sz="1400" b="1" dirty="0" smtClean="0"/>
              <a:t> Rearrangement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8652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Anderson, C. E.; Overman, L. E.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2003, </a:t>
            </a:r>
            <a:r>
              <a:rPr lang="de-DE" sz="1200" i="1" dirty="0" smtClean="0"/>
              <a:t>125,</a:t>
            </a:r>
            <a:r>
              <a:rPr lang="de-DE" sz="1200" b="1" i="1" dirty="0" smtClean="0"/>
              <a:t> </a:t>
            </a:r>
            <a:r>
              <a:rPr lang="de-DE" sz="1200" dirty="0" smtClean="0"/>
              <a:t>12412-12413.</a:t>
            </a:r>
            <a:r>
              <a:rPr lang="de-DE" sz="1200" b="1" i="1" dirty="0" smtClean="0"/>
              <a:t> </a:t>
            </a:r>
            <a:r>
              <a:rPr lang="de-DE" sz="1200" dirty="0" smtClean="0"/>
              <a:t>(2) Weiss, M. E.; Fischer, D. F.; Xin, Z. Q.; Jautze, S.; Schweizer, W. B.; Peters, R.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45, </a:t>
            </a:r>
            <a:r>
              <a:rPr lang="de-DE" sz="1200" dirty="0" smtClean="0"/>
              <a:t>5694-5698.</a:t>
            </a:r>
          </a:p>
        </p:txBody>
      </p:sp>
      <p:graphicFrame>
        <p:nvGraphicFramePr>
          <p:cNvPr id="1462274" name="Object 2"/>
          <p:cNvGraphicFramePr>
            <a:graphicFrameLocks noChangeAspect="1"/>
          </p:cNvGraphicFramePr>
          <p:nvPr/>
        </p:nvGraphicFramePr>
        <p:xfrm>
          <a:off x="1928794" y="1142984"/>
          <a:ext cx="542290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42" name="CS ChemDraw Drawing" r:id="rId4" imgW="4333904" imgH="1544984" progId="ChemDraw.Document.6.0">
                  <p:embed/>
                </p:oleObj>
              </mc:Choice>
              <mc:Fallback>
                <p:oleObj name="CS ChemDraw Drawing" r:id="rId4" imgW="4333904" imgH="154498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1142984"/>
                        <a:ext cx="5422900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58" y="328612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Peters: </a:t>
            </a:r>
            <a:r>
              <a:rPr lang="fr-CH" sz="1400" b="1" dirty="0" err="1" smtClean="0"/>
              <a:t>Ferrocene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Imidazoline</a:t>
            </a:r>
            <a:r>
              <a:rPr lang="fr-CH" sz="1400" b="1" dirty="0" smtClean="0"/>
              <a:t> Catalysts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462275" name="Object 3"/>
          <p:cNvGraphicFramePr>
            <a:graphicFrameLocks noChangeAspect="1"/>
          </p:cNvGraphicFramePr>
          <p:nvPr/>
        </p:nvGraphicFramePr>
        <p:xfrm>
          <a:off x="1285852" y="3786190"/>
          <a:ext cx="6726238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43" name="CS ChemDraw Drawing" r:id="rId6" imgW="5379486" imgH="1787300" progId="ChemDraw.Document.6.0">
                  <p:embed/>
                </p:oleObj>
              </mc:Choice>
              <mc:Fallback>
                <p:oleObj name="CS ChemDraw Drawing" r:id="rId6" imgW="5379486" imgH="17873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786190"/>
                        <a:ext cx="6726238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2.5.3 Other Reactions: Propargylic Substitution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Nishibayashi</a:t>
            </a:r>
            <a:r>
              <a:rPr lang="fr-CH" sz="1400" b="1" dirty="0" smtClean="0"/>
              <a:t>: Ru </a:t>
            </a:r>
            <a:r>
              <a:rPr lang="fr-CH" sz="1400" b="1" dirty="0" err="1" smtClean="0"/>
              <a:t>Catalysts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Propargylic</a:t>
            </a:r>
            <a:r>
              <a:rPr lang="fr-CH" sz="1400" b="1" dirty="0" smtClean="0"/>
              <a:t> Substitution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Inada, Y.; </a:t>
            </a:r>
            <a:r>
              <a:rPr lang="en-US" sz="1200" dirty="0" err="1" smtClean="0"/>
              <a:t>Nishibayashi</a:t>
            </a:r>
            <a:r>
              <a:rPr lang="en-US" sz="1200" dirty="0" smtClean="0"/>
              <a:t>, Y.; </a:t>
            </a:r>
            <a:r>
              <a:rPr lang="en-US" sz="1200" dirty="0" err="1" smtClean="0"/>
              <a:t>Uemura</a:t>
            </a:r>
            <a:r>
              <a:rPr lang="en-US" sz="1200" dirty="0" smtClean="0"/>
              <a:t>, S.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44,</a:t>
            </a:r>
            <a:r>
              <a:rPr lang="en-US" sz="1200" b="1" i="1" dirty="0" smtClean="0"/>
              <a:t> </a:t>
            </a:r>
            <a:r>
              <a:rPr lang="en-US" sz="1200" dirty="0" smtClean="0"/>
              <a:t>7715-7717.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3549851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1464323" name="Object 3"/>
          <p:cNvGraphicFramePr>
            <a:graphicFrameLocks noChangeAspect="1"/>
          </p:cNvGraphicFramePr>
          <p:nvPr/>
        </p:nvGraphicFramePr>
        <p:xfrm>
          <a:off x="1000100" y="1357298"/>
          <a:ext cx="76263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58" name="CS ChemDraw Drawing" r:id="rId4" imgW="6094124" imgH="1512980" progId="ChemDraw.Document.6.0">
                  <p:embed/>
                </p:oleObj>
              </mc:Choice>
              <mc:Fallback>
                <p:oleObj name="CS ChemDraw Drawing" r:id="rId4" imgW="6094124" imgH="15129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762635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500438"/>
            <a:ext cx="52768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2.5.3 Other Reactions: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Propargylic Substitution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Similar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mechanism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also</a:t>
            </a:r>
            <a:r>
              <a:rPr lang="fr-CH" sz="1400" b="1" dirty="0" smtClean="0"/>
              <a:t> possible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Cu </a:t>
            </a:r>
            <a:r>
              <a:rPr lang="fr-CH" sz="1400" b="1" dirty="0" err="1" smtClean="0"/>
              <a:t>catalysts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23731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smtClean="0">
                <a:latin typeface="Segoe UI" panose="020B0502040204020203" pitchFamily="34" charset="0"/>
              </a:rPr>
              <a:t>Gomez, J. E.; </a:t>
            </a:r>
            <a:r>
              <a:rPr lang="en-US" sz="1200" dirty="0" err="1" smtClean="0">
                <a:latin typeface="Segoe UI" panose="020B0502040204020203" pitchFamily="34" charset="0"/>
              </a:rPr>
              <a:t>Guo</a:t>
            </a:r>
            <a:r>
              <a:rPr lang="en-US" sz="1200" dirty="0" smtClean="0">
                <a:latin typeface="Segoe UI" panose="020B0502040204020203" pitchFamily="34" charset="0"/>
              </a:rPr>
              <a:t>, W. S.; </a:t>
            </a:r>
            <a:r>
              <a:rPr lang="en-US" sz="1200" dirty="0" err="1" smtClean="0">
                <a:latin typeface="Segoe UI" panose="020B0502040204020203" pitchFamily="34" charset="0"/>
              </a:rPr>
              <a:t>Gaspa</a:t>
            </a:r>
            <a:r>
              <a:rPr lang="en-US" sz="1200" dirty="0" smtClean="0">
                <a:latin typeface="Segoe UI" panose="020B0502040204020203" pitchFamily="34" charset="0"/>
              </a:rPr>
              <a:t>, S.; </a:t>
            </a:r>
            <a:r>
              <a:rPr lang="en-US" sz="1200" dirty="0" err="1" smtClean="0">
                <a:latin typeface="Segoe UI" panose="020B0502040204020203" pitchFamily="34" charset="0"/>
              </a:rPr>
              <a:t>Kleij</a:t>
            </a:r>
            <a:r>
              <a:rPr lang="en-US" sz="1200" dirty="0" smtClean="0">
                <a:latin typeface="Segoe UI" panose="020B0502040204020203" pitchFamily="34" charset="0"/>
              </a:rPr>
              <a:t>, A. W. </a:t>
            </a:r>
            <a:r>
              <a:rPr lang="en-US" sz="1200" i="1" dirty="0" err="1" smtClean="0">
                <a:latin typeface="Segoe UI" panose="020B0502040204020203" pitchFamily="34" charset="0"/>
              </a:rPr>
              <a:t>Angew</a:t>
            </a:r>
            <a:r>
              <a:rPr lang="en-US" sz="1200" i="1" dirty="0" smtClean="0">
                <a:latin typeface="Segoe UI" panose="020B0502040204020203" pitchFamily="34" charset="0"/>
              </a:rPr>
              <a:t>. Chem., Int. Ed. </a:t>
            </a:r>
            <a:r>
              <a:rPr lang="en-US" sz="1200" b="1" dirty="0" smtClean="0">
                <a:latin typeface="Segoe UI" panose="020B0502040204020203" pitchFamily="34" charset="0"/>
              </a:rPr>
              <a:t>2017,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i="1" dirty="0" smtClean="0">
                <a:latin typeface="Segoe UI" panose="020B0502040204020203" pitchFamily="34" charset="0"/>
              </a:rPr>
              <a:t>56</a:t>
            </a:r>
            <a:r>
              <a:rPr lang="en-US" sz="1200" dirty="0">
                <a:latin typeface="Segoe UI" panose="020B0502040204020203" pitchFamily="34" charset="0"/>
              </a:rPr>
              <a:t>, 15035-15038. (2) Zhang, K.; Lu, L. Q.; Yao, S.; Chen, J. R.; Shi, D. Q.; Xiao, W. J. </a:t>
            </a:r>
            <a:r>
              <a:rPr lang="en-US" sz="1200" i="1" dirty="0">
                <a:latin typeface="Segoe UI" panose="020B0502040204020203" pitchFamily="34" charset="0"/>
              </a:rPr>
              <a:t>J. Am. Chem. Soc. </a:t>
            </a:r>
            <a:r>
              <a:rPr lang="en-US" sz="1200" b="1" dirty="0">
                <a:latin typeface="Segoe UI" panose="020B0502040204020203" pitchFamily="34" charset="0"/>
              </a:rPr>
              <a:t>2017,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139</a:t>
            </a:r>
            <a:r>
              <a:rPr lang="en-US" sz="1200" dirty="0">
                <a:latin typeface="Segoe UI" panose="020B0502040204020203" pitchFamily="34" charset="0"/>
              </a:rPr>
              <a:t>, 12847-12854.</a:t>
            </a:r>
          </a:p>
          <a:p>
            <a:r>
              <a:rPr lang="en-US" sz="1200" dirty="0" smtClean="0">
                <a:latin typeface="Segoe UI" panose="020B0502040204020203" pitchFamily="34" charset="0"/>
              </a:rPr>
              <a:t> </a:t>
            </a:r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321023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Kleij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429000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Xiao</a:t>
            </a:r>
            <a:r>
              <a:rPr lang="fr-CH" sz="1400" b="1" baseline="30000" dirty="0"/>
              <a:t>2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5140"/>
              </p:ext>
            </p:extLst>
          </p:nvPr>
        </p:nvGraphicFramePr>
        <p:xfrm>
          <a:off x="1115616" y="1410234"/>
          <a:ext cx="6992781" cy="172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14" name="CS ChemDraw Drawing" r:id="rId4" imgW="5594225" imgH="1377244" progId="ChemDraw.Document.6.0">
                  <p:embed/>
                </p:oleObj>
              </mc:Choice>
              <mc:Fallback>
                <p:oleObj name="CS ChemDraw Drawing" r:id="rId4" imgW="5594225" imgH="13772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410234"/>
                        <a:ext cx="6992781" cy="172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54452"/>
              </p:ext>
            </p:extLst>
          </p:nvPr>
        </p:nvGraphicFramePr>
        <p:xfrm>
          <a:off x="319786" y="3607026"/>
          <a:ext cx="7994834" cy="222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15" name="CS ChemDraw Drawing" r:id="rId6" imgW="6395867" imgH="1781175" progId="ChemDraw.Document.6.0">
                  <p:embed/>
                </p:oleObj>
              </mc:Choice>
              <mc:Fallback>
                <p:oleObj name="CS ChemDraw Drawing" r:id="rId6" imgW="6395867" imgH="17811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786" y="3607026"/>
                        <a:ext cx="7994834" cy="2226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6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555" y="1032105"/>
            <a:ext cx="5256287" cy="507223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2.5.3 Other Reactions: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Propargylic Substitution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</a:t>
            </a:r>
            <a:r>
              <a:rPr lang="fr-CH" sz="1400" b="1" dirty="0" err="1" smtClean="0"/>
              <a:t>Reaction</a:t>
            </a:r>
            <a:r>
              <a:rPr lang="fr-CH" sz="1400" b="1" dirty="0" smtClean="0"/>
              <a:t> of propargylic cations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6438149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Segoe UI" panose="020B0502040204020203" pitchFamily="34" charset="0"/>
              </a:rPr>
              <a:t>Wendlandt</a:t>
            </a:r>
            <a:r>
              <a:rPr lang="en-US" sz="1200" dirty="0">
                <a:latin typeface="Segoe UI" panose="020B0502040204020203" pitchFamily="34" charset="0"/>
              </a:rPr>
              <a:t>, A. E.; </a:t>
            </a:r>
            <a:r>
              <a:rPr lang="en-US" sz="1200" dirty="0" err="1">
                <a:latin typeface="Segoe UI" panose="020B0502040204020203" pitchFamily="34" charset="0"/>
              </a:rPr>
              <a:t>Vangal</a:t>
            </a:r>
            <a:r>
              <a:rPr lang="en-US" sz="1200" dirty="0">
                <a:latin typeface="Segoe UI" panose="020B0502040204020203" pitchFamily="34" charset="0"/>
              </a:rPr>
              <a:t>, P.; Jacobsen, E. N. </a:t>
            </a:r>
            <a:r>
              <a:rPr lang="en-US" sz="1200" i="1" dirty="0">
                <a:latin typeface="Segoe UI" panose="020B0502040204020203" pitchFamily="34" charset="0"/>
              </a:rPr>
              <a:t>Nature </a:t>
            </a:r>
            <a:r>
              <a:rPr lang="en-US" sz="1200" b="1" dirty="0">
                <a:latin typeface="Segoe UI" panose="020B0502040204020203" pitchFamily="34" charset="0"/>
              </a:rPr>
              <a:t>2018,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556</a:t>
            </a:r>
            <a:r>
              <a:rPr lang="en-US" sz="1200" dirty="0">
                <a:latin typeface="Segoe UI" panose="020B0502040204020203" pitchFamily="34" charset="0"/>
              </a:rPr>
              <a:t>, 447-451.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08473"/>
              </p:ext>
            </p:extLst>
          </p:nvPr>
        </p:nvGraphicFramePr>
        <p:xfrm>
          <a:off x="458795" y="1844824"/>
          <a:ext cx="3041834" cy="358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529" name="CS ChemDraw Drawing" r:id="rId5" imgW="2433467" imgH="2869142" progId="ChemDraw.Document.6.0">
                  <p:embed/>
                </p:oleObj>
              </mc:Choice>
              <mc:Fallback>
                <p:oleObj name="CS ChemDraw Drawing" r:id="rId5" imgW="2433467" imgH="28691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795" y="1844824"/>
                        <a:ext cx="3041834" cy="358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714620"/>
            <a:ext cx="8929718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2.6. Activation C-C Double Bonds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907041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Purely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electrophilic</a:t>
            </a:r>
            <a:r>
              <a:rPr lang="fr-CH" sz="1400" b="1" dirty="0" smtClean="0"/>
              <a:t> activation of double bond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rare and </a:t>
            </a:r>
            <a:r>
              <a:rPr lang="fr-CH" sz="1400" b="1" dirty="0" err="1" smtClean="0"/>
              <a:t>difficult</a:t>
            </a:r>
            <a:endParaRPr lang="fr-CH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28728" y="44785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Most </a:t>
            </a:r>
            <a:r>
              <a:rPr lang="fr-CH" sz="1400" b="1" dirty="0" err="1" smtClean="0"/>
              <a:t>reaction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involving</a:t>
            </a:r>
            <a:r>
              <a:rPr lang="fr-CH" sz="1400" b="1" dirty="0" smtClean="0"/>
              <a:t> not </a:t>
            </a:r>
            <a:r>
              <a:rPr lang="fr-CH" sz="1400" b="1" dirty="0" err="1" smtClean="0"/>
              <a:t>activated</a:t>
            </a:r>
            <a:r>
              <a:rPr lang="fr-CH" sz="1400" b="1" dirty="0" smtClean="0"/>
              <a:t> double bonds </a:t>
            </a:r>
            <a:r>
              <a:rPr lang="fr-CH" sz="1400" b="1" dirty="0" err="1" smtClean="0"/>
              <a:t>proceed</a:t>
            </a:r>
            <a:r>
              <a:rPr lang="fr-CH" sz="1400" b="1" dirty="0" smtClean="0"/>
              <a:t> via double activation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71472" y="4429132"/>
            <a:ext cx="714380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537321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Recent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progress</a:t>
            </a:r>
            <a:r>
              <a:rPr lang="fr-CH" sz="1400" b="1" dirty="0" smtClean="0"/>
              <a:t>: use of chiral Au </a:t>
            </a:r>
            <a:r>
              <a:rPr lang="fr-CH" sz="1400" b="1" dirty="0" err="1" smtClean="0"/>
              <a:t>catalysts</a:t>
            </a:r>
            <a:r>
              <a:rPr lang="fr-CH" sz="1400" b="1" dirty="0" smtClean="0"/>
              <a:t> for the activation of pi </a:t>
            </a:r>
            <a:r>
              <a:rPr lang="fr-CH" sz="1400" b="1" dirty="0" err="1" smtClean="0"/>
              <a:t>systems</a:t>
            </a:r>
            <a:endParaRPr lang="fr-CH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2.6 Activation of C-C Double Bonds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Toste</a:t>
            </a:r>
            <a:r>
              <a:rPr lang="fr-CH" sz="1400" b="1" dirty="0" smtClean="0"/>
              <a:t>: Chiral Au </a:t>
            </a:r>
            <a:r>
              <a:rPr lang="fr-CH" sz="1400" b="1" dirty="0" err="1" smtClean="0"/>
              <a:t>Catalysts</a:t>
            </a:r>
            <a:endParaRPr lang="fr-CH" sz="1400" b="1" dirty="0" smtClean="0"/>
          </a:p>
          <a:p>
            <a:r>
              <a:rPr lang="fr-CH" sz="1400" b="1" dirty="0" smtClean="0"/>
              <a:t> for the </a:t>
            </a:r>
            <a:r>
              <a:rPr lang="fr-CH" sz="1400" b="1" dirty="0" err="1" smtClean="0"/>
              <a:t>Hydroamination</a:t>
            </a:r>
            <a:r>
              <a:rPr lang="fr-CH" sz="1400" b="1" dirty="0" smtClean="0"/>
              <a:t> of Allenes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8652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 dirty="0" err="1" smtClean="0"/>
              <a:t>LaLonde</a:t>
            </a:r>
            <a:r>
              <a:rPr lang="en-US" sz="1200" dirty="0" smtClean="0"/>
              <a:t>, R. L.; Sherry, B. D.; Kang, E. J.; </a:t>
            </a:r>
            <a:r>
              <a:rPr lang="en-US" sz="1200" dirty="0" err="1" smtClean="0"/>
              <a:t>Toste</a:t>
            </a:r>
            <a:r>
              <a:rPr lang="en-US" sz="1200" dirty="0" smtClean="0"/>
              <a:t>, F. D.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2452-2453.</a:t>
            </a:r>
            <a:r>
              <a:rPr lang="fr-FR" sz="1200" dirty="0" smtClean="0"/>
              <a:t>  (2) Hamilton, G. L.; Kang, E. J.; </a:t>
            </a:r>
            <a:r>
              <a:rPr lang="fr-FR" sz="1200" dirty="0" err="1" smtClean="0"/>
              <a:t>Mba</a:t>
            </a:r>
            <a:r>
              <a:rPr lang="fr-FR" sz="1200" dirty="0" smtClean="0"/>
              <a:t>, M.; </a:t>
            </a:r>
            <a:r>
              <a:rPr lang="fr-FR" sz="1200" dirty="0" err="1" smtClean="0"/>
              <a:t>Toste</a:t>
            </a:r>
            <a:r>
              <a:rPr lang="fr-FR" sz="1200" dirty="0" smtClean="0"/>
              <a:t>, F. D. </a:t>
            </a:r>
            <a:r>
              <a:rPr lang="fr-FR" sz="1200" i="1" dirty="0" smtClean="0"/>
              <a:t>Science </a:t>
            </a:r>
            <a:r>
              <a:rPr lang="fr-FR" sz="1200" b="1" dirty="0" smtClean="0"/>
              <a:t>2007,</a:t>
            </a:r>
            <a:r>
              <a:rPr lang="fr-FR" sz="1200" b="1" i="1" dirty="0" smtClean="0"/>
              <a:t> </a:t>
            </a:r>
            <a:r>
              <a:rPr lang="fr-FR" sz="1200" i="1" dirty="0" smtClean="0"/>
              <a:t>317,</a:t>
            </a:r>
            <a:r>
              <a:rPr lang="fr-FR" sz="1200" b="1" i="1" dirty="0" smtClean="0"/>
              <a:t> </a:t>
            </a:r>
            <a:r>
              <a:rPr lang="fr-FR" sz="1200" dirty="0" smtClean="0"/>
              <a:t>496-499.</a:t>
            </a:r>
          </a:p>
          <a:p>
            <a:endParaRPr lang="en-US" sz="12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4282" y="364331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Toste</a:t>
            </a:r>
            <a:r>
              <a:rPr lang="fr-CH" sz="1400" b="1" dirty="0" smtClean="0"/>
              <a:t>: Achiral </a:t>
            </a:r>
            <a:r>
              <a:rPr lang="fr-CH" sz="1400" b="1" dirty="0" err="1" smtClean="0"/>
              <a:t>Catalyst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Chiral </a:t>
            </a:r>
            <a:r>
              <a:rPr lang="fr-CH" sz="1400" b="1" dirty="0" err="1" smtClean="0"/>
              <a:t>Counteranion</a:t>
            </a:r>
            <a:r>
              <a:rPr lang="fr-CH" sz="1400" b="1" dirty="0" smtClean="0"/>
              <a:t>: A Breakthrough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1681412" name="Object 4"/>
          <p:cNvGraphicFramePr>
            <a:graphicFrameLocks noChangeAspect="1"/>
          </p:cNvGraphicFramePr>
          <p:nvPr/>
        </p:nvGraphicFramePr>
        <p:xfrm>
          <a:off x="1255737" y="766764"/>
          <a:ext cx="68167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882" name="CS ChemDraw Drawing" r:id="rId4" imgW="5450879" imgH="2300771" progId="ChemDraw.Document.6.0">
                  <p:embed/>
                </p:oleObj>
              </mc:Choice>
              <mc:Fallback>
                <p:oleObj name="CS ChemDraw Drawing" r:id="rId4" imgW="5450879" imgH="230077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37" y="766764"/>
                        <a:ext cx="6816725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1413" name="Object 5"/>
          <p:cNvGraphicFramePr>
            <a:graphicFrameLocks noChangeAspect="1"/>
          </p:cNvGraphicFramePr>
          <p:nvPr/>
        </p:nvGraphicFramePr>
        <p:xfrm>
          <a:off x="1252562" y="4000504"/>
          <a:ext cx="68199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883" name="CS ChemDraw Drawing" r:id="rId6" imgW="5450879" imgH="1688475" progId="ChemDraw.Document.6.0">
                  <p:embed/>
                </p:oleObj>
              </mc:Choice>
              <mc:Fallback>
                <p:oleObj name="CS ChemDraw Drawing" r:id="rId6" imgW="5450879" imgH="168847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62" y="4000504"/>
                        <a:ext cx="681990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Trost: </a:t>
            </a:r>
            <a:r>
              <a:rPr lang="fr-CH" sz="1400" b="1" dirty="0" err="1" smtClean="0"/>
              <a:t>Diphenylphosphino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Acid</a:t>
            </a:r>
            <a:r>
              <a:rPr lang="fr-CH" sz="1400" b="1" dirty="0" smtClean="0"/>
              <a:t> (DPPA)- Ligand for AAA (Triple A,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Allylic</a:t>
            </a:r>
            <a:r>
              <a:rPr lang="fr-CH" sz="1400" b="1" dirty="0" smtClean="0"/>
              <a:t> Alkylation)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graphicFrame>
        <p:nvGraphicFramePr>
          <p:cNvPr id="1413123" name="Object 3"/>
          <p:cNvGraphicFramePr>
            <a:graphicFrameLocks noChangeAspect="1"/>
          </p:cNvGraphicFramePr>
          <p:nvPr/>
        </p:nvGraphicFramePr>
        <p:xfrm>
          <a:off x="214282" y="1535127"/>
          <a:ext cx="4775200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57" name="CS ChemDraw Drawing" r:id="rId4" imgW="3820434" imgH="3116346" progId="ChemDraw.Document.6.0">
                  <p:embed/>
                </p:oleObj>
              </mc:Choice>
              <mc:Fallback>
                <p:oleObj name="CS ChemDraw Drawing" r:id="rId4" imgW="3820434" imgH="311634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535127"/>
                        <a:ext cx="4775200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852752"/>
            <a:ext cx="4286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2.6 Activation of C-C Double Bonds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81696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Toste: ring expansion of allene-</a:t>
            </a:r>
            <a:r>
              <a:rPr lang="fr-CH" sz="1400" b="1" dirty="0" err="1" smtClean="0"/>
              <a:t>substituted</a:t>
            </a:r>
            <a:r>
              <a:rPr lang="fr-CH" sz="1400" b="1" dirty="0" smtClean="0"/>
              <a:t> cyclopropanols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8652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de-DE" sz="1200" dirty="0" smtClean="0"/>
              <a:t>Kleinbeck, F.; Toste, F. D. </a:t>
            </a:r>
            <a:r>
              <a:rPr lang="de-DE" sz="1200" i="1" dirty="0" smtClean="0"/>
              <a:t>J. Am. Chem. Soc</a:t>
            </a:r>
            <a:r>
              <a:rPr lang="de-DE" sz="1200" b="1" i="1" dirty="0" smtClean="0"/>
              <a:t>. </a:t>
            </a:r>
            <a:r>
              <a:rPr lang="de-DE" sz="1200" b="1" dirty="0" smtClean="0"/>
              <a:t>2009</a:t>
            </a:r>
            <a:r>
              <a:rPr lang="de-DE" sz="1200" dirty="0" smtClean="0"/>
              <a:t>, </a:t>
            </a:r>
            <a:r>
              <a:rPr lang="de-DE" sz="1200" i="1" dirty="0" smtClean="0"/>
              <a:t>131</a:t>
            </a:r>
            <a:r>
              <a:rPr lang="de-DE" sz="1200" dirty="0" smtClean="0"/>
              <a:t>, 9178</a:t>
            </a:r>
            <a:r>
              <a:rPr lang="en-US" sz="1200" dirty="0" smtClean="0"/>
              <a:t>.</a:t>
            </a:r>
            <a:r>
              <a:rPr lang="fr-FR" sz="1200" dirty="0" smtClean="0"/>
              <a:t>  (2) </a:t>
            </a:r>
            <a:r>
              <a:rPr lang="de-DE" sz="1200" dirty="0" err="1" smtClean="0"/>
              <a:t>Sethofer</a:t>
            </a:r>
            <a:r>
              <a:rPr lang="de-DE" sz="1200" dirty="0" smtClean="0"/>
              <a:t>, S. G.; Mayer, T.; Toste, F. D.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2010</a:t>
            </a:r>
            <a:r>
              <a:rPr lang="de-DE" sz="1200" dirty="0" smtClean="0"/>
              <a:t>, </a:t>
            </a:r>
            <a:r>
              <a:rPr lang="de-DE" sz="1200" i="1" dirty="0" smtClean="0"/>
              <a:t>132</a:t>
            </a:r>
            <a:r>
              <a:rPr lang="de-DE" sz="1200" dirty="0" smtClean="0"/>
              <a:t>, 8276.</a:t>
            </a:r>
            <a:endParaRPr lang="fr-FR" sz="1200" dirty="0" smtClean="0"/>
          </a:p>
          <a:p>
            <a:endParaRPr lang="en-US" sz="12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4282" y="3429000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Toste: </a:t>
            </a:r>
            <a:r>
              <a:rPr lang="fr-CH" sz="1400" b="1" dirty="0" err="1" smtClean="0"/>
              <a:t>Polycyclization</a:t>
            </a:r>
            <a:r>
              <a:rPr lang="fr-CH" sz="1400" b="1" dirty="0" smtClean="0"/>
              <a:t> cascade </a:t>
            </a:r>
            <a:r>
              <a:rPr lang="fr-CH" sz="1400" b="1" dirty="0" err="1" smtClean="0"/>
              <a:t>through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attack</a:t>
            </a:r>
            <a:r>
              <a:rPr lang="fr-CH" sz="1400" b="1" dirty="0" smtClean="0"/>
              <a:t> on acetylenes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3056644" name="Object 4"/>
          <p:cNvGraphicFramePr>
            <a:graphicFrameLocks noChangeAspect="1"/>
          </p:cNvGraphicFramePr>
          <p:nvPr/>
        </p:nvGraphicFramePr>
        <p:xfrm>
          <a:off x="2051720" y="1196752"/>
          <a:ext cx="4573587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112" name="CS ChemDraw Drawing" r:id="rId4" imgW="3658655" imgH="1631852" progId="ChemDraw.Document.6.0">
                  <p:embed/>
                </p:oleObj>
              </mc:Choice>
              <mc:Fallback>
                <p:oleObj name="CS ChemDraw Drawing" r:id="rId4" imgW="3658655" imgH="163185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196752"/>
                        <a:ext cx="4573587" cy="203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6645" name="Object 5"/>
          <p:cNvGraphicFramePr>
            <a:graphicFrameLocks noChangeAspect="1"/>
          </p:cNvGraphicFramePr>
          <p:nvPr/>
        </p:nvGraphicFramePr>
        <p:xfrm>
          <a:off x="611560" y="3789040"/>
          <a:ext cx="787717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113" name="CS ChemDraw Drawing" r:id="rId6" imgW="6297051" imgH="1852715" progId="ChemDraw.Document.6.0">
                  <p:embed/>
                </p:oleObj>
              </mc:Choice>
              <mc:Fallback>
                <p:oleObj name="CS ChemDraw Drawing" r:id="rId6" imgW="6297051" imgH="185271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789040"/>
                        <a:ext cx="7877175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2.6 Activation of C-C Double Bonds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Gagné: Au </a:t>
            </a:r>
            <a:r>
              <a:rPr lang="fr-CH" sz="1400" b="1" dirty="0" err="1" smtClean="0"/>
              <a:t>Catalysts</a:t>
            </a:r>
            <a:r>
              <a:rPr lang="fr-CH" sz="1400" b="1" dirty="0" smtClean="0"/>
              <a:t> for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Cope</a:t>
            </a:r>
            <a:r>
              <a:rPr lang="fr-CH" sz="1400" b="1" smtClean="0"/>
              <a:t> Rearrangement</a:t>
            </a:r>
            <a:r>
              <a:rPr lang="fr-CH" sz="1400" b="1" baseline="3000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820" y="6467797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(1) </a:t>
            </a:r>
            <a:r>
              <a:rPr lang="fr-CH" sz="1200" dirty="0"/>
              <a:t>Felix, R. J.; Weber, D.; Gutierrez, O.; </a:t>
            </a:r>
            <a:r>
              <a:rPr lang="fr-CH" sz="1200" dirty="0" err="1"/>
              <a:t>Tantillo</a:t>
            </a:r>
            <a:r>
              <a:rPr lang="fr-CH" sz="1200" dirty="0"/>
              <a:t>, D. J.; Gagne, M. R. </a:t>
            </a:r>
            <a:r>
              <a:rPr lang="fr-CH" sz="1200" i="1" dirty="0"/>
              <a:t>Nature </a:t>
            </a:r>
            <a:r>
              <a:rPr lang="fr-CH" sz="1200" i="1" dirty="0" err="1"/>
              <a:t>Chemistry</a:t>
            </a:r>
            <a:r>
              <a:rPr lang="fr-CH" sz="1200" dirty="0"/>
              <a:t> </a:t>
            </a:r>
            <a:r>
              <a:rPr lang="fr-CH" sz="1200" b="1" dirty="0"/>
              <a:t>2012,</a:t>
            </a:r>
            <a:r>
              <a:rPr lang="fr-CH" sz="1200" dirty="0"/>
              <a:t> </a:t>
            </a:r>
            <a:r>
              <a:rPr lang="fr-CH" sz="1200" i="1" dirty="0"/>
              <a:t>4</a:t>
            </a:r>
            <a:r>
              <a:rPr lang="fr-CH" sz="1200" dirty="0"/>
              <a:t>, 405-409.</a:t>
            </a:r>
            <a:endParaRPr lang="en-US" sz="12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4282" y="3121223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Mechanism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3297"/>
              </p:ext>
            </p:extLst>
          </p:nvPr>
        </p:nvGraphicFramePr>
        <p:xfrm>
          <a:off x="1907704" y="1268760"/>
          <a:ext cx="5080188" cy="167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604" name="CS ChemDraw Drawing" r:id="rId4" imgW="4064150" imgH="1336202" progId="ChemDraw.Document.6.0">
                  <p:embed/>
                </p:oleObj>
              </mc:Choice>
              <mc:Fallback>
                <p:oleObj name="CS ChemDraw Drawing" r:id="rId4" imgW="4064150" imgH="1336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1268760"/>
                        <a:ext cx="5080188" cy="1670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593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1071"/>
            <a:ext cx="78962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2.6 Activation of C-C Double Bonds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81696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Gagne: </a:t>
            </a:r>
            <a:r>
              <a:rPr lang="fr-CH" sz="1400" b="1" dirty="0" err="1" smtClean="0"/>
              <a:t>Platinum</a:t>
            </a:r>
            <a:r>
              <a:rPr lang="fr-CH" sz="1400" b="1" dirty="0" smtClean="0"/>
              <a:t>-catalyzed domino cyclization-fluorination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8652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Cochrane</a:t>
            </a:r>
            <a:r>
              <a:rPr lang="de-DE" sz="1200" dirty="0"/>
              <a:t>, N. A.; Nguyen, H.; Gagne, M. R.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2013</a:t>
            </a:r>
            <a:r>
              <a:rPr lang="de-DE" sz="1200" dirty="0"/>
              <a:t>, </a:t>
            </a:r>
            <a:r>
              <a:rPr lang="de-DE" sz="1200" i="1" dirty="0"/>
              <a:t>135</a:t>
            </a:r>
            <a:r>
              <a:rPr lang="de-DE" sz="1200" dirty="0"/>
              <a:t>, </a:t>
            </a:r>
            <a:r>
              <a:rPr lang="de-DE" sz="1200" dirty="0" smtClean="0"/>
              <a:t>628. (2) </a:t>
            </a:r>
            <a:r>
              <a:rPr lang="en-US" sz="1200" dirty="0" err="1"/>
              <a:t>Mourad</a:t>
            </a:r>
            <a:r>
              <a:rPr lang="en-US" sz="1200" dirty="0"/>
              <a:t>, A. K.; </a:t>
            </a:r>
            <a:r>
              <a:rPr lang="en-US" sz="1200" dirty="0" err="1"/>
              <a:t>Leutzow</a:t>
            </a:r>
            <a:r>
              <a:rPr lang="en-US" sz="1200" dirty="0"/>
              <a:t>, J.; </a:t>
            </a:r>
            <a:r>
              <a:rPr lang="en-US" sz="1200" dirty="0" err="1"/>
              <a:t>Czekelius</a:t>
            </a:r>
            <a:r>
              <a:rPr lang="en-US" sz="1200" dirty="0"/>
              <a:t>, C.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51</a:t>
            </a:r>
            <a:r>
              <a:rPr lang="en-US" sz="1200" dirty="0"/>
              <a:t>, </a:t>
            </a:r>
            <a:r>
              <a:rPr lang="en-US" sz="1200" dirty="0" smtClean="0"/>
              <a:t>11149.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429000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Czekelius</a:t>
            </a:r>
            <a:r>
              <a:rPr lang="fr-CH" sz="1400" b="1" dirty="0" smtClean="0"/>
              <a:t>: Desymmetrization of diynes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81246"/>
              </p:ext>
            </p:extLst>
          </p:nvPr>
        </p:nvGraphicFramePr>
        <p:xfrm>
          <a:off x="999275" y="1378104"/>
          <a:ext cx="7389149" cy="169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64" name="CS ChemDraw Drawing" r:id="rId4" imgW="5911319" imgH="1352685" progId="ChemDraw.Document.6.0">
                  <p:embed/>
                </p:oleObj>
              </mc:Choice>
              <mc:Fallback>
                <p:oleObj name="CS ChemDraw Drawing" r:id="rId4" imgW="5911319" imgH="13526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9275" y="1378104"/>
                        <a:ext cx="7389149" cy="1690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66618"/>
              </p:ext>
            </p:extLst>
          </p:nvPr>
        </p:nvGraphicFramePr>
        <p:xfrm>
          <a:off x="1475656" y="3904043"/>
          <a:ext cx="6194486" cy="197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65" name="CS ChemDraw Drawing" r:id="rId6" imgW="4955589" imgH="1578583" progId="ChemDraw.Document.6.0">
                  <p:embed/>
                </p:oleObj>
              </mc:Choice>
              <mc:Fallback>
                <p:oleObj name="CS ChemDraw Drawing" r:id="rId6" imgW="4955589" imgH="15785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3904043"/>
                        <a:ext cx="6194486" cy="1973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9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309191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2.6 Activation of C-C Double Bonds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76470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Mascarenas</a:t>
            </a:r>
            <a:r>
              <a:rPr lang="fr-CH" sz="1400" b="1" dirty="0" smtClean="0"/>
              <a:t>: [4+2] cycloaddition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chiral carbene ligand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616530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pt-BR" sz="1200" dirty="0"/>
              <a:t>Francos, J.; Grande-Carmona, F.; Faustino, H.; Iglesias-Siguenza, J.; Diez, E.; Alonso, I.; Fernandez, R.; Lassaletta, J. M.; Lopez, F.; Mascarenas, J. L. </a:t>
            </a:r>
            <a:r>
              <a:rPr lang="pt-BR" sz="1200" i="1" dirty="0"/>
              <a:t>J. Am. Chem. Soc.</a:t>
            </a:r>
            <a:r>
              <a:rPr lang="pt-BR" sz="1200" dirty="0"/>
              <a:t> </a:t>
            </a:r>
            <a:r>
              <a:rPr lang="pt-BR" sz="1200" b="1" dirty="0"/>
              <a:t>2012</a:t>
            </a:r>
            <a:r>
              <a:rPr lang="pt-BR" sz="1200" dirty="0"/>
              <a:t>, </a:t>
            </a:r>
            <a:r>
              <a:rPr lang="pt-BR" sz="1200" i="1" dirty="0"/>
              <a:t>134</a:t>
            </a:r>
            <a:r>
              <a:rPr lang="pt-BR" sz="1200" dirty="0"/>
              <a:t>, </a:t>
            </a:r>
            <a:r>
              <a:rPr lang="pt-BR" sz="1200" dirty="0" smtClean="0"/>
              <a:t>14322</a:t>
            </a:r>
            <a:r>
              <a:rPr lang="de-DE" sz="1200" dirty="0" smtClean="0"/>
              <a:t>. (2) </a:t>
            </a:r>
            <a:r>
              <a:rPr lang="en-US" sz="1200" dirty="0"/>
              <a:t>Teller, H.; </a:t>
            </a:r>
            <a:r>
              <a:rPr lang="en-US" sz="1200" dirty="0" err="1"/>
              <a:t>Corbet</a:t>
            </a:r>
            <a:r>
              <a:rPr lang="en-US" sz="1200" dirty="0"/>
              <a:t>, M.; </a:t>
            </a:r>
            <a:r>
              <a:rPr lang="en-US" sz="1200" dirty="0" err="1"/>
              <a:t>Mantilli</a:t>
            </a:r>
            <a:r>
              <a:rPr lang="en-US" sz="1200" dirty="0"/>
              <a:t>, L.; </a:t>
            </a:r>
            <a:r>
              <a:rPr lang="en-US" sz="1200" dirty="0" err="1"/>
              <a:t>Gopakumar</a:t>
            </a:r>
            <a:r>
              <a:rPr lang="en-US" sz="1200" dirty="0"/>
              <a:t>, G.; Goddard, R.; Thiel, W.; </a:t>
            </a:r>
            <a:r>
              <a:rPr lang="en-US" sz="1200" dirty="0" err="1"/>
              <a:t>Furstner</a:t>
            </a:r>
            <a:r>
              <a:rPr lang="en-US" sz="1200" dirty="0"/>
              <a:t>, A.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134</a:t>
            </a:r>
            <a:r>
              <a:rPr lang="en-US" sz="1200" dirty="0"/>
              <a:t>, </a:t>
            </a:r>
            <a:r>
              <a:rPr lang="en-US" sz="1200" dirty="0" smtClean="0"/>
              <a:t>15331.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905199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Fürstner</a:t>
            </a:r>
            <a:r>
              <a:rPr lang="fr-CH" sz="1400" b="1" dirty="0" smtClean="0"/>
              <a:t>: [2+2] cycloaddition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only</a:t>
            </a:r>
            <a:r>
              <a:rPr lang="fr-CH" sz="1400" b="1" dirty="0" smtClean="0"/>
              <a:t> one </a:t>
            </a:r>
            <a:r>
              <a:rPr lang="fr-CH" sz="1400" b="1" dirty="0" err="1" smtClean="0"/>
              <a:t>monodentate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phosphoramidite</a:t>
            </a:r>
            <a:r>
              <a:rPr lang="fr-CH" sz="1400" b="1" dirty="0" smtClean="0"/>
              <a:t> ligand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5888"/>
              </p:ext>
            </p:extLst>
          </p:nvPr>
        </p:nvGraphicFramePr>
        <p:xfrm>
          <a:off x="576516" y="1052736"/>
          <a:ext cx="7811908" cy="182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89" name="CS ChemDraw Drawing" r:id="rId5" imgW="6249526" imgH="1462662" progId="ChemDraw.Document.6.0">
                  <p:embed/>
                </p:oleObj>
              </mc:Choice>
              <mc:Fallback>
                <p:oleObj name="CS ChemDraw Drawing" r:id="rId5" imgW="6249526" imgH="14626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516" y="1052736"/>
                        <a:ext cx="7811908" cy="1828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8594"/>
              </p:ext>
            </p:extLst>
          </p:nvPr>
        </p:nvGraphicFramePr>
        <p:xfrm>
          <a:off x="179512" y="3645024"/>
          <a:ext cx="5849729" cy="1839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90" name="CS ChemDraw Drawing" r:id="rId7" imgW="4679783" imgH="1471849" progId="ChemDraw.Document.6.0">
                  <p:embed/>
                </p:oleObj>
              </mc:Choice>
              <mc:Fallback>
                <p:oleObj name="CS ChemDraw Drawing" r:id="rId7" imgW="4679783" imgH="14718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3645024"/>
                        <a:ext cx="5849729" cy="1839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5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440760"/>
            <a:ext cx="5644126" cy="38685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2.6 Activation of C-C Double Bonds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3528" y="635171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</a:rPr>
              <a:t>Garcia-Morales, C.; </a:t>
            </a:r>
            <a:r>
              <a:rPr lang="en-US" sz="1200" dirty="0" err="1">
                <a:latin typeface="Segoe UI" panose="020B0502040204020203" pitchFamily="34" charset="0"/>
              </a:rPr>
              <a:t>Ranieri</a:t>
            </a:r>
            <a:r>
              <a:rPr lang="en-US" sz="1200" dirty="0">
                <a:latin typeface="Segoe UI" panose="020B0502040204020203" pitchFamily="34" charset="0"/>
              </a:rPr>
              <a:t>, B.; </a:t>
            </a:r>
            <a:r>
              <a:rPr lang="en-US" sz="1200" dirty="0" err="1">
                <a:latin typeface="Segoe UI" panose="020B0502040204020203" pitchFamily="34" charset="0"/>
              </a:rPr>
              <a:t>Escofet</a:t>
            </a:r>
            <a:r>
              <a:rPr lang="en-US" sz="1200" dirty="0">
                <a:latin typeface="Segoe UI" panose="020B0502040204020203" pitchFamily="34" charset="0"/>
              </a:rPr>
              <a:t>, I.; Lopez-Suarez, L.; </a:t>
            </a:r>
            <a:r>
              <a:rPr lang="en-US" sz="1200" dirty="0" err="1">
                <a:latin typeface="Segoe UI" panose="020B0502040204020203" pitchFamily="34" charset="0"/>
              </a:rPr>
              <a:t>Obradors</a:t>
            </a:r>
            <a:r>
              <a:rPr lang="en-US" sz="1200" dirty="0">
                <a:latin typeface="Segoe UI" panose="020B0502040204020203" pitchFamily="34" charset="0"/>
              </a:rPr>
              <a:t>, C.; </a:t>
            </a:r>
            <a:r>
              <a:rPr lang="en-US" sz="1200" dirty="0" err="1">
                <a:latin typeface="Segoe UI" panose="020B0502040204020203" pitchFamily="34" charset="0"/>
              </a:rPr>
              <a:t>Konovalov</a:t>
            </a:r>
            <a:r>
              <a:rPr lang="en-US" sz="1200" dirty="0">
                <a:latin typeface="Segoe UI" panose="020B0502040204020203" pitchFamily="34" charset="0"/>
              </a:rPr>
              <a:t>, A. I.; Echavarren, A. M. </a:t>
            </a:r>
            <a:r>
              <a:rPr lang="en-US" sz="1200" i="1" dirty="0">
                <a:latin typeface="Segoe UI" panose="020B0502040204020203" pitchFamily="34" charset="0"/>
              </a:rPr>
              <a:t>J. Am. Chem. Soc. </a:t>
            </a:r>
            <a:r>
              <a:rPr lang="en-US" sz="1200" b="1" dirty="0">
                <a:latin typeface="Segoe UI" panose="020B0502040204020203" pitchFamily="34" charset="0"/>
              </a:rPr>
              <a:t>2017,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139</a:t>
            </a:r>
            <a:r>
              <a:rPr lang="en-US" sz="1200" dirty="0">
                <a:latin typeface="Segoe UI" panose="020B0502040204020203" pitchFamily="34" charset="0"/>
              </a:rPr>
              <a:t>, 13628-13631</a:t>
            </a:r>
            <a:r>
              <a:rPr lang="en-US" sz="1200" dirty="0" smtClean="0">
                <a:latin typeface="Segoe UI" panose="020B0502040204020203" pitchFamily="34" charset="0"/>
              </a:rPr>
              <a:t>.</a:t>
            </a:r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54" y="76470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Echavarren: </a:t>
            </a:r>
            <a:r>
              <a:rPr lang="fr-CH" sz="1400" b="1" dirty="0" err="1" smtClean="0"/>
              <a:t>intermolecular</a:t>
            </a:r>
            <a:r>
              <a:rPr lang="fr-CH" sz="1400" b="1" dirty="0" smtClean="0"/>
              <a:t> [2+2] cycloaddition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non-</a:t>
            </a:r>
            <a:r>
              <a:rPr lang="fr-CH" sz="1400" b="1" dirty="0" err="1" smtClean="0"/>
              <a:t>symmetrical</a:t>
            </a:r>
            <a:r>
              <a:rPr lang="fr-CH" sz="1400" b="1" dirty="0" smtClean="0"/>
              <a:t> di-gold </a:t>
            </a:r>
            <a:r>
              <a:rPr lang="fr-CH" sz="1400" b="1" dirty="0" err="1" smtClean="0"/>
              <a:t>catalyst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63163"/>
              </p:ext>
            </p:extLst>
          </p:nvPr>
        </p:nvGraphicFramePr>
        <p:xfrm>
          <a:off x="1462638" y="1052736"/>
          <a:ext cx="6493738" cy="150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550" name="CS ChemDraw Drawing" r:id="rId5" imgW="5194990" imgH="1201914" progId="ChemDraw.Document.6.0">
                  <p:embed/>
                </p:oleObj>
              </mc:Choice>
              <mc:Fallback>
                <p:oleObj name="CS ChemDraw Drawing" r:id="rId5" imgW="5194990" imgH="12019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2638" y="1052736"/>
                        <a:ext cx="6493738" cy="1502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4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714620"/>
            <a:ext cx="8929718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2.7.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Chiral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Acylation</a:t>
            </a:r>
            <a:endParaRPr lang="de-DE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</a:t>
            </a:r>
            <a:r>
              <a:rPr lang="de-CH" sz="2400" b="1" smtClean="0">
                <a:latin typeface="Arial" pitchFamily="34" charset="0"/>
                <a:cs typeface="Arial" pitchFamily="34" charset="0"/>
              </a:rPr>
              <a:t>Chiral Acylation: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Activation of </a:t>
            </a:r>
            <a:r>
              <a:rPr lang="fr-CH" sz="1400" b="1" dirty="0" err="1" smtClean="0"/>
              <a:t>Acyl</a:t>
            </a:r>
            <a:r>
              <a:rPr lang="fr-CH" sz="1400" b="1" dirty="0" smtClean="0"/>
              <a:t> Electrophile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Chiral </a:t>
            </a:r>
            <a:r>
              <a:rPr lang="fr-CH" sz="1400" b="1" dirty="0" err="1" smtClean="0"/>
              <a:t>Nucleophiles</a:t>
            </a:r>
            <a:endParaRPr lang="en-US" sz="1400" b="1" dirty="0"/>
          </a:p>
        </p:txBody>
      </p:sp>
      <p:graphicFrame>
        <p:nvGraphicFramePr>
          <p:cNvPr id="1683459" name="Object 3"/>
          <p:cNvGraphicFramePr>
            <a:graphicFrameLocks noChangeAspect="1"/>
          </p:cNvGraphicFramePr>
          <p:nvPr/>
        </p:nvGraphicFramePr>
        <p:xfrm>
          <a:off x="785786" y="1214422"/>
          <a:ext cx="7135813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693" name="CS ChemDraw Drawing" r:id="rId4" imgW="5708670" imgH="4004720" progId="ChemDraw.Document.6.0">
                  <p:embed/>
                </p:oleObj>
              </mc:Choice>
              <mc:Fallback>
                <p:oleObj name="CS ChemDraw Drawing" r:id="rId4" imgW="5708670" imgH="40047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214422"/>
                        <a:ext cx="7135813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Acylation: Kinetic Resolution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Fu: </a:t>
            </a:r>
            <a:r>
              <a:rPr lang="fr-CH" sz="1400" b="1" dirty="0" err="1" smtClean="0"/>
              <a:t>Kinetic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Resolution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Propargylic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Alcohols</a:t>
            </a:r>
            <a:r>
              <a:rPr lang="fr-CH" sz="1400" b="1" dirty="0" smtClean="0"/>
              <a:t>. How to </a:t>
            </a:r>
            <a:r>
              <a:rPr lang="fr-CH" sz="1400" b="1" dirty="0" err="1" smtClean="0"/>
              <a:t>make</a:t>
            </a:r>
            <a:r>
              <a:rPr lang="fr-CH" sz="1400" b="1" dirty="0" smtClean="0"/>
              <a:t> DMAP chiral?</a:t>
            </a:r>
            <a:endParaRPr lang="en-US" sz="1400" b="1" dirty="0"/>
          </a:p>
        </p:txBody>
      </p:sp>
      <p:graphicFrame>
        <p:nvGraphicFramePr>
          <p:cNvPr id="1810435" name="Object 3"/>
          <p:cNvGraphicFramePr>
            <a:graphicFrameLocks noChangeAspect="1"/>
          </p:cNvGraphicFramePr>
          <p:nvPr/>
        </p:nvGraphicFramePr>
        <p:xfrm>
          <a:off x="1071538" y="1214422"/>
          <a:ext cx="7205663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69" name="CS ChemDraw Drawing" r:id="rId4" imgW="5764940" imgH="1726458" progId="ChemDraw.Document.6.0">
                  <p:embed/>
                </p:oleObj>
              </mc:Choice>
              <mc:Fallback>
                <p:oleObj name="CS ChemDraw Drawing" r:id="rId4" imgW="5764940" imgH="172645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214422"/>
                        <a:ext cx="7205663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3571876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Structure of </a:t>
            </a:r>
            <a:r>
              <a:rPr lang="fr-CH" sz="1400" b="1" dirty="0" err="1" smtClean="0"/>
              <a:t>Acylpyridinium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Intermediate</a:t>
            </a:r>
            <a:endParaRPr lang="en-US" sz="1400" b="1" dirty="0"/>
          </a:p>
        </p:txBody>
      </p:sp>
      <p:pic>
        <p:nvPicPr>
          <p:cNvPr id="1810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57694"/>
            <a:ext cx="58007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0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629045"/>
            <a:ext cx="3333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57158" y="6467797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Tao, B. T.; Ruble, J. C.; </a:t>
            </a:r>
            <a:r>
              <a:rPr lang="en-US" sz="1200" dirty="0" err="1" smtClean="0"/>
              <a:t>Hoic</a:t>
            </a:r>
            <a:r>
              <a:rPr lang="en-US" sz="1200" dirty="0" smtClean="0"/>
              <a:t>, D. A.; Fu, G. C.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5091-5092.</a:t>
            </a:r>
          </a:p>
          <a:p>
            <a:endParaRPr lang="it-IT" sz="1200" dirty="0" smtClean="0"/>
          </a:p>
          <a:p>
            <a:endParaRPr lang="en-US" sz="1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Acylation: Kinetic Resolution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Vedejs</a:t>
            </a:r>
            <a:r>
              <a:rPr lang="fr-CH" sz="1400" b="1" dirty="0" smtClean="0"/>
              <a:t>: Chiral Phosphine as Catalysts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621289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Maruoka</a:t>
            </a:r>
            <a:r>
              <a:rPr lang="fr-CH" sz="1400" b="1" dirty="0" smtClean="0"/>
              <a:t>: Chiral </a:t>
            </a:r>
            <a:r>
              <a:rPr lang="fr-CH" sz="1400" b="1" dirty="0" err="1" smtClean="0"/>
              <a:t>Carbenes</a:t>
            </a:r>
            <a:r>
              <a:rPr lang="fr-CH" sz="1400" b="1" dirty="0" smtClean="0"/>
              <a:t> as Catalysts</a:t>
            </a:r>
            <a:r>
              <a:rPr lang="fr-CH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621508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Vedejs, E.; Daugulis, A.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2003, </a:t>
            </a:r>
            <a:r>
              <a:rPr lang="de-DE" sz="1200" i="1" dirty="0" smtClean="0"/>
              <a:t>125,</a:t>
            </a:r>
            <a:r>
              <a:rPr lang="de-DE" sz="1200" b="1" i="1" dirty="0" smtClean="0"/>
              <a:t> </a:t>
            </a:r>
            <a:r>
              <a:rPr lang="de-DE" sz="1200" dirty="0" smtClean="0"/>
              <a:t>4166-4173.</a:t>
            </a:r>
            <a:r>
              <a:rPr lang="de-DE" sz="1200" b="1" i="1" dirty="0" smtClean="0"/>
              <a:t> </a:t>
            </a:r>
            <a:r>
              <a:rPr lang="fi-FI" sz="1200" dirty="0" smtClean="0"/>
              <a:t>(2) Kano, T.; Sasaki, K.; Maruoka, K. </a:t>
            </a:r>
            <a:r>
              <a:rPr lang="fi-FI" sz="1200" i="1" dirty="0" smtClean="0"/>
              <a:t>Org. Lett. </a:t>
            </a:r>
            <a:r>
              <a:rPr lang="fi-FI" sz="1200" b="1" dirty="0" smtClean="0"/>
              <a:t>2005, </a:t>
            </a:r>
            <a:r>
              <a:rPr lang="fi-FI" sz="1200" i="1" dirty="0" smtClean="0"/>
              <a:t>7, </a:t>
            </a:r>
            <a:r>
              <a:rPr lang="fi-FI" sz="1200" dirty="0" smtClean="0"/>
              <a:t>1347-1349.</a:t>
            </a:r>
          </a:p>
        </p:txBody>
      </p:sp>
      <p:graphicFrame>
        <p:nvGraphicFramePr>
          <p:cNvPr id="1880067" name="Object 3"/>
          <p:cNvGraphicFramePr>
            <a:graphicFrameLocks noChangeAspect="1"/>
          </p:cNvGraphicFramePr>
          <p:nvPr/>
        </p:nvGraphicFramePr>
        <p:xfrm>
          <a:off x="1000100" y="1357298"/>
          <a:ext cx="693896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35" name="CS ChemDraw Drawing" r:id="rId4" imgW="5553222" imgH="1507002" progId="ChemDraw.Document.6.0">
                  <p:embed/>
                </p:oleObj>
              </mc:Choice>
              <mc:Fallback>
                <p:oleObj name="CS ChemDraw Drawing" r:id="rId4" imgW="5553222" imgH="150700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57298"/>
                        <a:ext cx="6938963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0068" name="Object 4"/>
          <p:cNvGraphicFramePr>
            <a:graphicFrameLocks noChangeAspect="1"/>
          </p:cNvGraphicFramePr>
          <p:nvPr/>
        </p:nvGraphicFramePr>
        <p:xfrm>
          <a:off x="1071538" y="4357694"/>
          <a:ext cx="693896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36" name="CS ChemDraw Drawing" r:id="rId6" imgW="5553222" imgH="1166915" progId="ChemDraw.Document.6.0">
                  <p:embed/>
                </p:oleObj>
              </mc:Choice>
              <mc:Fallback>
                <p:oleObj name="CS ChemDraw Drawing" r:id="rId6" imgW="5553222" imgH="116691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357694"/>
                        <a:ext cx="6938963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Acylation: Kinetic Resolution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Birman: </a:t>
            </a:r>
            <a:r>
              <a:rPr lang="fr-CH" sz="1400" b="1" dirty="0" err="1" smtClean="0"/>
              <a:t>Imidazolin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based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Catalysts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6500834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Birman, V. B.; Uffman, E. W.; Hui, J.; Li, X. M.; Kilbane, C. J. </a:t>
            </a:r>
            <a:r>
              <a:rPr lang="de-DE" sz="1200" i="1" dirty="0" smtClean="0"/>
              <a:t>J. Am. Chem. Soc</a:t>
            </a:r>
            <a:r>
              <a:rPr lang="de-DE" sz="1200" dirty="0" smtClean="0"/>
              <a:t>. </a:t>
            </a:r>
            <a:r>
              <a:rPr lang="de-DE" sz="1200" b="1" dirty="0" smtClean="0"/>
              <a:t>2004, </a:t>
            </a:r>
            <a:r>
              <a:rPr lang="de-DE" sz="1200" i="1" dirty="0" smtClean="0"/>
              <a:t>126,</a:t>
            </a:r>
            <a:r>
              <a:rPr lang="de-DE" sz="1200" b="1" i="1" dirty="0" smtClean="0"/>
              <a:t> </a:t>
            </a:r>
            <a:r>
              <a:rPr lang="de-DE" sz="1200" dirty="0" smtClean="0"/>
              <a:t>12226-12227.</a:t>
            </a:r>
          </a:p>
        </p:txBody>
      </p:sp>
      <p:graphicFrame>
        <p:nvGraphicFramePr>
          <p:cNvPr id="1881092" name="Object 4"/>
          <p:cNvGraphicFramePr>
            <a:graphicFrameLocks noChangeAspect="1"/>
          </p:cNvGraphicFramePr>
          <p:nvPr/>
        </p:nvGraphicFramePr>
        <p:xfrm>
          <a:off x="1142976" y="1643050"/>
          <a:ext cx="694531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326" name="CS ChemDraw Drawing" r:id="rId4" imgW="5553222" imgH="1104666" progId="ChemDraw.Document.6.0">
                  <p:embed/>
                </p:oleObj>
              </mc:Choice>
              <mc:Fallback>
                <p:oleObj name="CS ChemDraw Drawing" r:id="rId4" imgW="5553222" imgH="110466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643050"/>
                        <a:ext cx="6945312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81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14752"/>
            <a:ext cx="7839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0" y="3357562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Equilibration of </a:t>
            </a:r>
            <a:r>
              <a:rPr lang="fr-CH" sz="1400" b="1" dirty="0" smtClean="0">
                <a:latin typeface="Symbol" pitchFamily="18" charset="2"/>
              </a:rPr>
              <a:t>p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Allyl</a:t>
            </a:r>
            <a:r>
              <a:rPr lang="fr-CH" sz="1400" b="1" dirty="0" smtClean="0"/>
              <a:t>  Complexes via </a:t>
            </a:r>
            <a:r>
              <a:rPr lang="fr-CH" sz="1400" b="1" dirty="0" smtClean="0">
                <a:latin typeface="Symbol" pitchFamily="18" charset="2"/>
              </a:rPr>
              <a:t>s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Allyl</a:t>
            </a:r>
            <a:r>
              <a:rPr lang="fr-CH" sz="1400" b="1" dirty="0" smtClean="0"/>
              <a:t> Complexes: Rate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Substrate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Dependent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1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42" y="1214422"/>
            <a:ext cx="8496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4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71969"/>
            <a:ext cx="1562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Acylation: Kinetic Resolution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81696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Seidel: Achiral DMAP </a:t>
            </a:r>
            <a:r>
              <a:rPr lang="fr-CH" sz="1400" b="1" dirty="0" err="1" smtClean="0"/>
              <a:t>with</a:t>
            </a:r>
            <a:r>
              <a:rPr lang="fr-CH" sz="1400" b="1" dirty="0" smtClean="0"/>
              <a:t> chiral </a:t>
            </a:r>
            <a:r>
              <a:rPr lang="fr-CH" sz="1400" b="1" dirty="0" err="1" smtClean="0"/>
              <a:t>Urea</a:t>
            </a:r>
            <a:r>
              <a:rPr lang="fr-CH" sz="1400" b="1" dirty="0" smtClean="0"/>
              <a:t> catalysts</a:t>
            </a:r>
            <a:r>
              <a:rPr lang="fr-CH" sz="1400" b="1" baseline="30000" dirty="0" smtClean="0"/>
              <a:t>1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639236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De, C. K.; Klauber, E. G.; Seidel, D.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2009</a:t>
            </a:r>
            <a:r>
              <a:rPr lang="de-DE" sz="1200" dirty="0" smtClean="0"/>
              <a:t>, </a:t>
            </a:r>
            <a:r>
              <a:rPr lang="de-DE" sz="1200" i="1" dirty="0" smtClean="0"/>
              <a:t>131</a:t>
            </a:r>
            <a:r>
              <a:rPr lang="de-DE" sz="1200" dirty="0" smtClean="0"/>
              <a:t>, 17060</a:t>
            </a:r>
            <a:r>
              <a:rPr lang="fi-FI" sz="1200" dirty="0" smtClean="0"/>
              <a:t>.</a:t>
            </a:r>
          </a:p>
        </p:txBody>
      </p:sp>
      <p:pic>
        <p:nvPicPr>
          <p:cNvPr id="32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3792421" cy="24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9672" y="47251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Chiral acylation </a:t>
            </a:r>
            <a:r>
              <a:rPr lang="fr-CH" sz="1400" b="1" dirty="0" err="1" smtClean="0"/>
              <a:t>reagent</a:t>
            </a:r>
            <a:r>
              <a:rPr lang="fr-CH" sz="1400" b="1" dirty="0" smtClean="0"/>
              <a:t>:</a:t>
            </a:r>
            <a:endParaRPr lang="en-US" sz="1400" b="1" baseline="30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39951"/>
              </p:ext>
            </p:extLst>
          </p:nvPr>
        </p:nvGraphicFramePr>
        <p:xfrm>
          <a:off x="593617" y="1146493"/>
          <a:ext cx="7956766" cy="235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462" name="CS ChemDraw Drawing" r:id="rId5" imgW="6365413" imgH="1883383" progId="ChemDraw.Document.6.0">
                  <p:embed/>
                </p:oleObj>
              </mc:Choice>
              <mc:Fallback>
                <p:oleObj name="CS ChemDraw Drawing" r:id="rId5" imgW="6365413" imgH="18833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617" y="1146493"/>
                        <a:ext cx="7956766" cy="235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85119"/>
            <a:ext cx="5980068" cy="420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Acylation: Kinetic Resolution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81696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Bode</a:t>
            </a:r>
            <a:r>
              <a:rPr lang="fr-CH" sz="1400" b="1" dirty="0" smtClean="0"/>
              <a:t>: </a:t>
            </a:r>
            <a:r>
              <a:rPr lang="fr-CH" sz="1400" b="1" dirty="0" err="1" smtClean="0"/>
              <a:t>Resolution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cyclic</a:t>
            </a:r>
            <a:r>
              <a:rPr lang="fr-CH" sz="1400" b="1" dirty="0" smtClean="0"/>
              <a:t> amines via </a:t>
            </a:r>
            <a:r>
              <a:rPr lang="fr-CH" sz="1400" b="1" dirty="0" err="1" smtClean="0"/>
              <a:t>azolium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intermediate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6392361"/>
            <a:ext cx="6015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Binanzer, M.; Hsieh, S. Y.; Bode, J. W.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2011,</a:t>
            </a:r>
            <a:r>
              <a:rPr lang="de-DE" sz="1200" dirty="0"/>
              <a:t> </a:t>
            </a:r>
            <a:r>
              <a:rPr lang="de-DE" sz="1200" i="1" dirty="0"/>
              <a:t>133</a:t>
            </a:r>
            <a:r>
              <a:rPr lang="de-DE" sz="1200" dirty="0"/>
              <a:t>, 19698-19701.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64560"/>
              </p:ext>
            </p:extLst>
          </p:nvPr>
        </p:nvGraphicFramePr>
        <p:xfrm>
          <a:off x="64903" y="1412776"/>
          <a:ext cx="3138945" cy="431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647" name="CS ChemDraw Drawing" r:id="rId5" imgW="2511156" imgH="3448455" progId="ChemDraw.Document.6.0">
                  <p:embed/>
                </p:oleObj>
              </mc:Choice>
              <mc:Fallback>
                <p:oleObj name="CS ChemDraw Drawing" r:id="rId5" imgW="2511156" imgH="3448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03" y="1412776"/>
                        <a:ext cx="3138945" cy="4310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4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481" y="841083"/>
            <a:ext cx="5536361" cy="294795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Acylation: DKR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81696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Chi: </a:t>
            </a:r>
            <a:r>
              <a:rPr lang="fr-CH" sz="1400" b="1" dirty="0" err="1" smtClean="0"/>
              <a:t>Dynamic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kinetic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resolution</a:t>
            </a:r>
            <a:r>
              <a:rPr lang="fr-CH" sz="1400" b="1" dirty="0" smtClean="0"/>
              <a:t> of esters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627970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Chen, X. K.; Fong, J. Z. M.; Xu, J. F.; </a:t>
            </a:r>
            <a:r>
              <a:rPr lang="en-US" sz="1200" dirty="0" err="1"/>
              <a:t>Mou</a:t>
            </a:r>
            <a:r>
              <a:rPr lang="en-US" sz="1200" dirty="0"/>
              <a:t>, C. L.; Lu, Y. P.; Yang, S.; Song, B. A.; Chi, Y. R. </a:t>
            </a:r>
            <a:r>
              <a:rPr lang="en-US" sz="1200" i="1" dirty="0"/>
              <a:t>J. Am. Chem. Soc. </a:t>
            </a:r>
            <a:r>
              <a:rPr lang="en-US" sz="1200" b="1" dirty="0"/>
              <a:t>2016</a:t>
            </a:r>
            <a:r>
              <a:rPr lang="en-US" sz="1200" dirty="0"/>
              <a:t>, </a:t>
            </a:r>
            <a:r>
              <a:rPr lang="en-US" sz="1200" i="1" dirty="0"/>
              <a:t>138</a:t>
            </a:r>
            <a:r>
              <a:rPr lang="en-US" sz="1200" dirty="0"/>
              <a:t>, 7212-7215.</a:t>
            </a:r>
            <a:endParaRPr lang="de-DE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577552"/>
              </p:ext>
            </p:extLst>
          </p:nvPr>
        </p:nvGraphicFramePr>
        <p:xfrm>
          <a:off x="107504" y="1976888"/>
          <a:ext cx="2733510" cy="339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248" name="CS ChemDraw Drawing" r:id="rId5" imgW="2186808" imgH="2719917" progId="ChemDraw.Document.6.0">
                  <p:embed/>
                </p:oleObj>
              </mc:Choice>
              <mc:Fallback>
                <p:oleObj name="CS ChemDraw Drawing" r:id="rId5" imgW="2186808" imgH="27199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976888"/>
                        <a:ext cx="2733510" cy="339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3861048"/>
            <a:ext cx="6456554" cy="1875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35896" y="5702060"/>
            <a:ext cx="2117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Favored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4529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2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982" y="3157557"/>
            <a:ext cx="4991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Enolates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Fu: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Intramolecular</a:t>
            </a:r>
            <a:r>
              <a:rPr lang="fr-CH" sz="1400" b="1" dirty="0" smtClean="0"/>
              <a:t> Acylation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6500834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Hills, I. D.; Fu, G. C.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</a:t>
            </a:r>
            <a:r>
              <a:rPr lang="en-US" sz="1200" dirty="0" smtClean="0"/>
              <a:t>. </a:t>
            </a:r>
            <a:r>
              <a:rPr lang="en-US" sz="1200" b="1" dirty="0" smtClean="0"/>
              <a:t>2003, </a:t>
            </a:r>
            <a:r>
              <a:rPr lang="en-US" sz="1200" i="1" dirty="0" smtClean="0"/>
              <a:t>42,</a:t>
            </a:r>
            <a:r>
              <a:rPr lang="en-US" sz="1200" b="1" i="1" dirty="0" smtClean="0"/>
              <a:t> </a:t>
            </a:r>
            <a:r>
              <a:rPr lang="en-US" sz="1200" dirty="0" smtClean="0"/>
              <a:t>3921-3924.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369272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</a:t>
            </a:r>
            <a:r>
              <a:rPr lang="fr-CH" sz="1400" b="1" dirty="0" err="1" smtClean="0"/>
              <a:t>Selectivity</a:t>
            </a:r>
            <a:endParaRPr lang="en-US" sz="1400" b="1" baseline="30000" dirty="0"/>
          </a:p>
        </p:txBody>
      </p:sp>
      <p:graphicFrame>
        <p:nvGraphicFramePr>
          <p:cNvPr id="1882115" name="Object 3"/>
          <p:cNvGraphicFramePr>
            <a:graphicFrameLocks noChangeAspect="1"/>
          </p:cNvGraphicFramePr>
          <p:nvPr/>
        </p:nvGraphicFramePr>
        <p:xfrm>
          <a:off x="1785918" y="1142984"/>
          <a:ext cx="639127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349" name="CS ChemDraw Drawing" r:id="rId5" imgW="5115716" imgH="1694102" progId="ChemDraw.Document.6.0">
                  <p:embed/>
                </p:oleObj>
              </mc:Choice>
              <mc:Fallback>
                <p:oleObj name="CS ChemDraw Drawing" r:id="rId5" imgW="5115716" imgH="169410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142984"/>
                        <a:ext cx="639127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Enolates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Jacobsen: </a:t>
            </a:r>
            <a:r>
              <a:rPr lang="fr-CH" sz="1400" b="1" dirty="0" err="1" smtClean="0"/>
              <a:t>Asymmetric</a:t>
            </a:r>
            <a:r>
              <a:rPr lang="fr-CH" sz="1400" b="1" dirty="0" smtClean="0"/>
              <a:t> Acylation </a:t>
            </a:r>
            <a:r>
              <a:rPr lang="fr-CH" sz="1400" b="1" dirty="0" err="1" smtClean="0"/>
              <a:t>Based</a:t>
            </a:r>
            <a:r>
              <a:rPr lang="fr-CH" sz="1400" b="1" dirty="0" smtClean="0"/>
              <a:t> on Anion </a:t>
            </a:r>
            <a:r>
              <a:rPr lang="fr-CH" sz="1400" b="1" dirty="0" err="1" smtClean="0"/>
              <a:t>Binding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6500834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Birrell</a:t>
            </a:r>
            <a:r>
              <a:rPr lang="de-DE" sz="1200" dirty="0"/>
              <a:t>, J. A.; Desrosiers, J. N.; Jacobsen, E. N.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2011,</a:t>
            </a:r>
            <a:r>
              <a:rPr lang="de-DE" sz="1200" dirty="0"/>
              <a:t> </a:t>
            </a:r>
            <a:r>
              <a:rPr lang="de-DE" sz="1200" i="1" dirty="0"/>
              <a:t>133</a:t>
            </a:r>
            <a:r>
              <a:rPr lang="de-DE" sz="1200" dirty="0"/>
              <a:t>, 13872-13875.</a:t>
            </a:r>
            <a:endParaRPr lang="en-US" sz="1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564757"/>
              </p:ext>
            </p:extLst>
          </p:nvPr>
        </p:nvGraphicFramePr>
        <p:xfrm>
          <a:off x="395536" y="1484784"/>
          <a:ext cx="3171361" cy="423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628" name="CS ChemDraw Drawing" r:id="rId4" imgW="2537089" imgH="3387657" progId="ChemDraw.Document.6.0">
                  <p:embed/>
                </p:oleObj>
              </mc:Choice>
              <mc:Fallback>
                <p:oleObj name="CS ChemDraw Drawing" r:id="rId4" imgW="2537089" imgH="33876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484784"/>
                        <a:ext cx="3171361" cy="423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04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5222954" cy="48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1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2.7. Chiral Acylation: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Desymmetrization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906645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Miller: Peptide </a:t>
            </a:r>
            <a:r>
              <a:rPr lang="fr-CH" sz="1400" b="1" dirty="0" err="1" smtClean="0"/>
              <a:t>catalysts</a:t>
            </a:r>
            <a:r>
              <a:rPr lang="fr-CH" sz="1400" b="1" dirty="0" smtClean="0"/>
              <a:t> for the </a:t>
            </a:r>
            <a:r>
              <a:rPr lang="fr-CH" sz="1400" b="1" dirty="0" err="1" smtClean="0"/>
              <a:t>remote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desymmetrization</a:t>
            </a:r>
            <a:r>
              <a:rPr lang="fr-CH" sz="1400" b="1" dirty="0" smtClean="0"/>
              <a:t> of diols </a:t>
            </a:r>
            <a:endParaRPr lang="en-US" sz="14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635795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Lewis, C. A.; Gustafson, J. L.; Chiu, A.; </a:t>
            </a:r>
            <a:r>
              <a:rPr lang="en-US" sz="1200" dirty="0" err="1" smtClean="0"/>
              <a:t>Balsells</a:t>
            </a:r>
            <a:r>
              <a:rPr lang="en-US" sz="1200" dirty="0" smtClean="0"/>
              <a:t>, J.; Pollard, D.; </a:t>
            </a:r>
            <a:r>
              <a:rPr lang="en-US" sz="1200" dirty="0" err="1" smtClean="0"/>
              <a:t>Murry</a:t>
            </a:r>
            <a:r>
              <a:rPr lang="en-US" sz="1200" dirty="0" smtClean="0"/>
              <a:t>, J.; Reamer, R. A.; Hansen, K. B.; Miller, S.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130</a:t>
            </a:r>
            <a:r>
              <a:rPr lang="en-US" sz="1200" dirty="0" smtClean="0"/>
              <a:t>, 16358.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3500438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Activation</a:t>
            </a:r>
            <a:endParaRPr lang="en-US" sz="1400" b="1" baseline="30000" dirty="0"/>
          </a:p>
        </p:txBody>
      </p:sp>
      <p:graphicFrame>
        <p:nvGraphicFramePr>
          <p:cNvPr id="2812931" name="Object 3"/>
          <p:cNvGraphicFramePr>
            <a:graphicFrameLocks noChangeAspect="1"/>
          </p:cNvGraphicFramePr>
          <p:nvPr/>
        </p:nvGraphicFramePr>
        <p:xfrm>
          <a:off x="571472" y="1285860"/>
          <a:ext cx="816292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165" name="CS ChemDraw Drawing" r:id="rId4" imgW="6533036" imgH="1834779" progId="ChemDraw.Document.6.0">
                  <p:embed/>
                </p:oleObj>
              </mc:Choice>
              <mc:Fallback>
                <p:oleObj name="CS ChemDraw Drawing" r:id="rId4" imgW="6533036" imgH="183477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285860"/>
                        <a:ext cx="816292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129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405650"/>
            <a:ext cx="5291144" cy="273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034" y="978083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Equilibration of </a:t>
            </a:r>
            <a:r>
              <a:rPr lang="fr-CH" sz="1400" b="1" dirty="0" smtClean="0">
                <a:latin typeface="Symbol" pitchFamily="18" charset="2"/>
              </a:rPr>
              <a:t>p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Allyl</a:t>
            </a:r>
            <a:r>
              <a:rPr lang="fr-CH" sz="1400" b="1" dirty="0" smtClean="0"/>
              <a:t>  Complexes via </a:t>
            </a:r>
            <a:r>
              <a:rPr lang="fr-CH" sz="1400" b="1" dirty="0" smtClean="0">
                <a:latin typeface="Symbol" pitchFamily="18" charset="2"/>
              </a:rPr>
              <a:t>s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Allyl</a:t>
            </a:r>
            <a:r>
              <a:rPr lang="fr-CH" sz="1400" b="1" dirty="0" smtClean="0"/>
              <a:t> Complexes: Rate </a:t>
            </a:r>
            <a:r>
              <a:rPr lang="fr-CH" sz="1400" b="1" dirty="0" err="1" smtClean="0"/>
              <a:t>is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Substrate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Dependent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15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715" y="1762139"/>
            <a:ext cx="79533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034" y="978083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Factors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Determining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Regioselectivity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16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7725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500166" y="3192661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Size of L directs Nu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8" y="3214686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Size of R directs Nu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0" y="564357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 = </a:t>
            </a:r>
            <a:r>
              <a:rPr lang="fr-CH" sz="1400" b="1" dirty="0" smtClean="0">
                <a:latin typeface="Symbol" pitchFamily="18" charset="2"/>
              </a:rPr>
              <a:t>p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Acceptor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43570" y="564357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L = not a </a:t>
            </a:r>
            <a:r>
              <a:rPr lang="fr-CH" sz="1400" b="1" dirty="0" smtClean="0">
                <a:latin typeface="Symbol" pitchFamily="18" charset="2"/>
              </a:rPr>
              <a:t>p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Acceptor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Model for Ligand Structure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pic>
        <p:nvPicPr>
          <p:cNvPr id="141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38256"/>
            <a:ext cx="64484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71414"/>
            <a:ext cx="85725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2.5.1 Asymmetric Electrophilic Allylation: Pd-Trost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29454" y="6492875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835207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Desymmetrization</a:t>
            </a:r>
            <a:r>
              <a:rPr lang="fr-CH" sz="1400" b="1" dirty="0" smtClean="0"/>
              <a:t> of </a:t>
            </a:r>
            <a:r>
              <a:rPr lang="fr-CH" sz="1400" b="1" dirty="0" err="1" smtClean="0"/>
              <a:t>Meso</a:t>
            </a:r>
            <a:r>
              <a:rPr lang="fr-CH" sz="1400" b="1" dirty="0" smtClean="0"/>
              <a:t>-</a:t>
            </a:r>
            <a:r>
              <a:rPr lang="fr-CH" sz="1400" b="1" dirty="0" err="1" smtClean="0"/>
              <a:t>Substrates</a:t>
            </a:r>
            <a:endParaRPr lang="en-US" sz="14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366711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Trost, B. M.; </a:t>
            </a:r>
            <a:r>
              <a:rPr lang="en-US" sz="1200" dirty="0" err="1" smtClean="0"/>
              <a:t>Machacek</a:t>
            </a:r>
            <a:r>
              <a:rPr lang="en-US" sz="1200" dirty="0" smtClean="0"/>
              <a:t>, M. R.; </a:t>
            </a:r>
            <a:r>
              <a:rPr lang="en-US" sz="1200" dirty="0" err="1" smtClean="0"/>
              <a:t>Aponick</a:t>
            </a:r>
            <a:r>
              <a:rPr lang="en-US" sz="1200" dirty="0" smtClean="0"/>
              <a:t>, A. </a:t>
            </a:r>
            <a:r>
              <a:rPr lang="en-US" sz="1200" i="1" dirty="0" smtClean="0"/>
              <a:t>Acc. Chem. Res.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39, </a:t>
            </a:r>
            <a:r>
              <a:rPr lang="en-US" sz="1200" dirty="0" smtClean="0"/>
              <a:t>747-760.</a:t>
            </a:r>
          </a:p>
        </p:txBody>
      </p:sp>
      <p:graphicFrame>
        <p:nvGraphicFramePr>
          <p:cNvPr id="1418243" name="Object 3"/>
          <p:cNvGraphicFramePr>
            <a:graphicFrameLocks noChangeAspect="1"/>
          </p:cNvGraphicFramePr>
          <p:nvPr/>
        </p:nvGraphicFramePr>
        <p:xfrm>
          <a:off x="1408132" y="1355725"/>
          <a:ext cx="6021388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477" name="CS ChemDraw Drawing" r:id="rId4" imgW="4820295" imgH="1659284" progId="ChemDraw.Document.6.0">
                  <p:embed/>
                </p:oleObj>
              </mc:Choice>
              <mc:Fallback>
                <p:oleObj name="CS ChemDraw Drawing" r:id="rId4" imgW="4820295" imgH="165928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32" y="1355725"/>
                        <a:ext cx="6021388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8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71955"/>
            <a:ext cx="838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35357</TotalTime>
  <Words>3463</Words>
  <Application>Microsoft Office PowerPoint</Application>
  <PresentationFormat>On-screen Show (4:3)</PresentationFormat>
  <Paragraphs>315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Segoe UI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Chapter in Organic Synthesis  Catalytic Asymmetric Reactions  in Organic Chemistry</dc:title>
  <dc:creator>Jerome</dc:creator>
  <cp:lastModifiedBy>Jérôme Waser</cp:lastModifiedBy>
  <cp:revision>2071</cp:revision>
  <dcterms:created xsi:type="dcterms:W3CDTF">2007-12-21T07:49:52Z</dcterms:created>
  <dcterms:modified xsi:type="dcterms:W3CDTF">2025-02-05T12:04:07Z</dcterms:modified>
</cp:coreProperties>
</file>