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417" r:id="rId2"/>
    <p:sldId id="418" r:id="rId3"/>
    <p:sldId id="424" r:id="rId4"/>
    <p:sldId id="419" r:id="rId5"/>
    <p:sldId id="420" r:id="rId6"/>
    <p:sldId id="544" r:id="rId7"/>
    <p:sldId id="425" r:id="rId8"/>
    <p:sldId id="426" r:id="rId9"/>
    <p:sldId id="427" r:id="rId10"/>
    <p:sldId id="428" r:id="rId11"/>
    <p:sldId id="431" r:id="rId12"/>
    <p:sldId id="432" r:id="rId13"/>
    <p:sldId id="433" r:id="rId14"/>
    <p:sldId id="434" r:id="rId15"/>
    <p:sldId id="436" r:id="rId16"/>
    <p:sldId id="437" r:id="rId17"/>
    <p:sldId id="457" r:id="rId18"/>
    <p:sldId id="439" r:id="rId19"/>
    <p:sldId id="440" r:id="rId20"/>
    <p:sldId id="697" r:id="rId21"/>
    <p:sldId id="445" r:id="rId22"/>
    <p:sldId id="521" r:id="rId23"/>
    <p:sldId id="701" r:id="rId24"/>
    <p:sldId id="446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8" r:id="rId34"/>
    <p:sldId id="448" r:id="rId35"/>
    <p:sldId id="447" r:id="rId36"/>
    <p:sldId id="460" r:id="rId37"/>
    <p:sldId id="462" r:id="rId38"/>
    <p:sldId id="463" r:id="rId39"/>
    <p:sldId id="467" r:id="rId40"/>
    <p:sldId id="468" r:id="rId41"/>
    <p:sldId id="469" r:id="rId42"/>
    <p:sldId id="579" r:id="rId43"/>
    <p:sldId id="594" r:id="rId44"/>
    <p:sldId id="538" r:id="rId45"/>
    <p:sldId id="612" r:id="rId46"/>
    <p:sldId id="700" r:id="rId47"/>
    <p:sldId id="598" r:id="rId48"/>
    <p:sldId id="474" r:id="rId49"/>
    <p:sldId id="476" r:id="rId50"/>
    <p:sldId id="550" r:id="rId51"/>
    <p:sldId id="553" r:id="rId52"/>
    <p:sldId id="564" r:id="rId53"/>
    <p:sldId id="575" r:id="rId54"/>
    <p:sldId id="565" r:id="rId55"/>
    <p:sldId id="566" r:id="rId56"/>
    <p:sldId id="567" r:id="rId57"/>
    <p:sldId id="568" r:id="rId58"/>
    <p:sldId id="586" r:id="rId59"/>
    <p:sldId id="587" r:id="rId60"/>
    <p:sldId id="611" r:id="rId61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72" autoAdjust="0"/>
  </p:normalViewPr>
  <p:slideViewPr>
    <p:cSldViewPr>
      <p:cViewPr varScale="1">
        <p:scale>
          <a:sx n="115" d="100"/>
          <a:sy n="115" d="100"/>
        </p:scale>
        <p:origin x="6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6FB58439-900F-414C-A1A0-0DA0B1D8B93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E3CFB94E-2C05-4E31-A45E-C2C9E75D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8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9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67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748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91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89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22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7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5-81DD-4FBF-A35B-3359F88EC395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4C46-38CE-457C-81AD-BB6A2AFB3B20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B840-5AED-454A-9A33-53759B464C1C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C667-B0C1-4C1B-BD1D-82BCC4707DE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D176-2B19-4539-BD30-5D8C41C475D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DB92-4925-46E1-959E-92BFC54D1B2D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D5E2-8710-448B-A1BF-5FEE04879AC1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005-444A-4FCF-A56C-AB32011386D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1454-08BA-4B72-A803-0C6EFD7AFB2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9250-2FD9-409E-B632-E6D5C0DA20D6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C6B-1896-4D2E-A4AF-AF8EE04FD9D8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A94-4B18-4AA3-9EF3-0212124B01D7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pn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3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78.emf"/><Relationship Id="rId4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1.png"/><Relationship Id="rId5" Type="http://schemas.openxmlformats.org/officeDocument/2006/relationships/image" Target="../media/image80.emf"/><Relationship Id="rId4" Type="http://schemas.openxmlformats.org/officeDocument/2006/relationships/oleObject" Target="../embeddings/oleObject4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4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oleObject" Target="../embeddings/oleObject4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oleObject" Target="../embeddings/oleObject5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9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5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9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93.emf"/><Relationship Id="rId4" Type="http://schemas.openxmlformats.org/officeDocument/2006/relationships/oleObject" Target="../embeddings/oleObject5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0.png"/><Relationship Id="rId5" Type="http://schemas.openxmlformats.org/officeDocument/2006/relationships/image" Target="../media/image99.emf"/><Relationship Id="rId4" Type="http://schemas.openxmlformats.org/officeDocument/2006/relationships/oleObject" Target="../embeddings/oleObject5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0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5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0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6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0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6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1.png"/><Relationship Id="rId5" Type="http://schemas.openxmlformats.org/officeDocument/2006/relationships/image" Target="../media/image110.emf"/><Relationship Id="rId4" Type="http://schemas.openxmlformats.org/officeDocument/2006/relationships/oleObject" Target="../embeddings/oleObject6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1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3990"/>
            <a:ext cx="8929718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2.4. Activation of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electrophiles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other than carbonyl/imines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928934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b="1" dirty="0" smtClean="0"/>
              <a:t>2.4.1 </a:t>
            </a:r>
            <a:r>
              <a:rPr lang="fr-CH" b="1" dirty="0" err="1" smtClean="0"/>
              <a:t>Epoxidation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2.4.2 </a:t>
            </a:r>
            <a:r>
              <a:rPr lang="fr-CH" b="1" dirty="0" err="1" smtClean="0"/>
              <a:t>Aziridination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2.4.3 </a:t>
            </a:r>
            <a:r>
              <a:rPr lang="fr-CH" b="1" dirty="0" err="1" smtClean="0"/>
              <a:t>Cyclopropanation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2.4.4 </a:t>
            </a:r>
            <a:r>
              <a:rPr lang="fr-CH" b="1" dirty="0" err="1" smtClean="0"/>
              <a:t>Dihydroxylation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2.4.5 C-H/X-H </a:t>
            </a:r>
            <a:r>
              <a:rPr lang="fr-CH" b="1" dirty="0" err="1" smtClean="0"/>
              <a:t>Functionalization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2.4.6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Reactions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Ketones as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Wang, Z. X.; Tu, Y.; Frohn, M.; Zhang, J. R.; Shi, Y.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11224-11235.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Shi, Y.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37,</a:t>
            </a:r>
            <a:r>
              <a:rPr lang="en-US" sz="1200" b="1" i="1" dirty="0" smtClean="0"/>
              <a:t> </a:t>
            </a:r>
            <a:r>
              <a:rPr lang="en-US" sz="1200" dirty="0" smtClean="0"/>
              <a:t>488-496.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pic>
        <p:nvPicPr>
          <p:cNvPr id="880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114430"/>
            <a:ext cx="5486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143380"/>
            <a:ext cx="6858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2.4.2 Aziridination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28652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Evans, D. A.; </a:t>
            </a:r>
            <a:r>
              <a:rPr lang="en-US" sz="1200" dirty="0" err="1" smtClean="0"/>
              <a:t>Faul</a:t>
            </a:r>
            <a:r>
              <a:rPr lang="en-US" sz="1200" dirty="0" smtClean="0"/>
              <a:t>, M. M.; </a:t>
            </a:r>
            <a:r>
              <a:rPr lang="en-US" sz="1200" dirty="0" err="1" smtClean="0"/>
              <a:t>Bilodeau</a:t>
            </a:r>
            <a:r>
              <a:rPr lang="en-US" sz="1200" dirty="0" smtClean="0"/>
              <a:t>, M. T.; Anderson, B. A.; Barnes, D.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115,</a:t>
            </a:r>
            <a:r>
              <a:rPr lang="en-US" sz="1200" b="1" i="1" dirty="0" smtClean="0"/>
              <a:t> </a:t>
            </a:r>
            <a:r>
              <a:rPr lang="en-US" sz="1200" dirty="0" smtClean="0"/>
              <a:t>5328-5329. </a:t>
            </a:r>
            <a:r>
              <a:rPr lang="de-DE" sz="1200" dirty="0" smtClean="0"/>
              <a:t>(2) Li, Z.; Conser, K. R.;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1993, </a:t>
            </a:r>
            <a:r>
              <a:rPr lang="de-DE" sz="1200" i="1" dirty="0" smtClean="0"/>
              <a:t>115,</a:t>
            </a:r>
            <a:r>
              <a:rPr lang="de-DE" sz="1200" b="1" i="1" dirty="0" smtClean="0"/>
              <a:t> </a:t>
            </a:r>
            <a:r>
              <a:rPr lang="de-DE" sz="1200" dirty="0" smtClean="0"/>
              <a:t>5326-5327.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Evans Copper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BOX Ligands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graphicFrame>
        <p:nvGraphicFramePr>
          <p:cNvPr id="883715" name="Object 3"/>
          <p:cNvGraphicFramePr>
            <a:graphicFrameLocks noChangeAspect="1"/>
          </p:cNvGraphicFramePr>
          <p:nvPr/>
        </p:nvGraphicFramePr>
        <p:xfrm>
          <a:off x="1428728" y="1500174"/>
          <a:ext cx="66802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183" name="CS ChemDraw Drawing" r:id="rId4" imgW="5344316" imgH="1235495" progId="ChemDraw.Document.6.0">
                  <p:embed/>
                </p:oleObj>
              </mc:Choice>
              <mc:Fallback>
                <p:oleObj name="CS ChemDraw Drawing" r:id="rId4" imgW="5344316" imgH="123549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500174"/>
                        <a:ext cx="66802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4282" y="3429000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 Copper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Diimine</a:t>
            </a:r>
            <a:r>
              <a:rPr lang="fr-CH" sz="1400" b="1" dirty="0" smtClean="0"/>
              <a:t> Ligands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883716" name="Object 4"/>
          <p:cNvGraphicFramePr>
            <a:graphicFrameLocks noChangeAspect="1"/>
          </p:cNvGraphicFramePr>
          <p:nvPr/>
        </p:nvGraphicFramePr>
        <p:xfrm>
          <a:off x="1357290" y="4071942"/>
          <a:ext cx="6680200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184" name="CS ChemDraw Drawing" r:id="rId6" imgW="5342910" imgH="1497506" progId="ChemDraw.Document.6.0">
                  <p:embed/>
                </p:oleObj>
              </mc:Choice>
              <mc:Fallback>
                <p:oleObj name="CS ChemDraw Drawing" r:id="rId6" imgW="5342910" imgH="149750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071942"/>
                        <a:ext cx="6680200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2.4.2 Aziridination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426007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Brandt, P.; Sodergren, M. J.; Andersson, P. G.; Norrby, P. O.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2000, </a:t>
            </a:r>
            <a:r>
              <a:rPr lang="de-DE" sz="1200" i="1" dirty="0" smtClean="0"/>
              <a:t>122, </a:t>
            </a:r>
            <a:r>
              <a:rPr lang="de-DE" sz="1200" dirty="0" smtClean="0"/>
              <a:t>8013-8020.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Possible </a:t>
            </a:r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pic>
        <p:nvPicPr>
          <p:cNvPr id="884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38256"/>
            <a:ext cx="4162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47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00372"/>
            <a:ext cx="4019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47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705366"/>
            <a:ext cx="1362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47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610115"/>
            <a:ext cx="1571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85786" y="5715016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Triplet </a:t>
            </a:r>
            <a:r>
              <a:rPr lang="fr-CH" sz="1400" b="1" dirty="0" err="1" smtClean="0"/>
              <a:t>Intermediate</a:t>
            </a:r>
            <a:endParaRPr lang="en-US" sz="14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0364" y="5715016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Singlet </a:t>
            </a:r>
            <a:r>
              <a:rPr lang="fr-CH" sz="1400" b="1" dirty="0" err="1" smtClean="0"/>
              <a:t>Intermediate</a:t>
            </a:r>
            <a:endParaRPr lang="en-US" sz="14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2066" y="500063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Singlet and Triplet are </a:t>
            </a:r>
            <a:r>
              <a:rPr lang="fr-CH" sz="1400" b="1" dirty="0" err="1" smtClean="0"/>
              <a:t>very</a:t>
            </a:r>
            <a:r>
              <a:rPr lang="fr-CH" sz="1400" b="1" dirty="0" smtClean="0"/>
              <a:t> close in </a:t>
            </a:r>
            <a:r>
              <a:rPr lang="fr-CH" sz="1400" b="1" dirty="0" err="1" smtClean="0"/>
              <a:t>energy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714356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Cyclopropanation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Diazo</a:t>
            </a:r>
            <a:r>
              <a:rPr lang="fr-CH" sz="1400" b="1" dirty="0" smtClean="0"/>
              <a:t> Compounds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3143248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Several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Pathways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Cyclopropanation</a:t>
            </a:r>
            <a:endParaRPr lang="en-US" sz="1400" b="1" baseline="30000" dirty="0"/>
          </a:p>
        </p:txBody>
      </p:sp>
      <p:graphicFrame>
        <p:nvGraphicFramePr>
          <p:cNvPr id="885762" name="Object 2"/>
          <p:cNvGraphicFramePr>
            <a:graphicFrameLocks noChangeAspect="1"/>
          </p:cNvGraphicFramePr>
          <p:nvPr/>
        </p:nvGraphicFramePr>
        <p:xfrm>
          <a:off x="1816116" y="1071546"/>
          <a:ext cx="5113338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30" name="CS ChemDraw Drawing" r:id="rId4" imgW="4092995" imgH="1520718" progId="ChemDraw.Document.6.0">
                  <p:embed/>
                </p:oleObj>
              </mc:Choice>
              <mc:Fallback>
                <p:oleObj name="CS ChemDraw Drawing" r:id="rId4" imgW="4092995" imgH="152071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16" y="1071546"/>
                        <a:ext cx="5113338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5763" name="Object 3"/>
          <p:cNvGraphicFramePr>
            <a:graphicFrameLocks noChangeAspect="1"/>
          </p:cNvGraphicFramePr>
          <p:nvPr/>
        </p:nvGraphicFramePr>
        <p:xfrm>
          <a:off x="2285984" y="3143250"/>
          <a:ext cx="536575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31" name="CS ChemDraw Drawing" r:id="rId6" imgW="4289943" imgH="2623976" progId="ChemDraw.Document.6.0">
                  <p:embed/>
                </p:oleObj>
              </mc:Choice>
              <mc:Fallback>
                <p:oleObj name="CS ChemDraw Drawing" r:id="rId6" imgW="4289943" imgH="262397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143250"/>
                        <a:ext cx="536575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Early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7220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906645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Cyclopropanation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Styrene</a:t>
            </a:r>
            <a:r>
              <a:rPr lang="fr-CH" sz="1400" b="1" dirty="0" smtClean="0"/>
              <a:t>: One of the First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Reaction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3692727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Nakamura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Towards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Useful</a:t>
            </a:r>
            <a:r>
              <a:rPr lang="fr-CH" sz="1400" b="1" dirty="0" smtClean="0"/>
              <a:t> Enantioselectivity</a:t>
            </a:r>
            <a:r>
              <a:rPr lang="fr-CH" sz="1400" b="1" baseline="30000" dirty="0" smtClean="0"/>
              <a:t>2,3</a:t>
            </a:r>
            <a:endParaRPr lang="en-US" sz="1400" b="1" baseline="30000" dirty="0"/>
          </a:p>
        </p:txBody>
      </p:sp>
      <p:graphicFrame>
        <p:nvGraphicFramePr>
          <p:cNvPr id="886788" name="Object 4"/>
          <p:cNvGraphicFramePr>
            <a:graphicFrameLocks noChangeAspect="1"/>
          </p:cNvGraphicFramePr>
          <p:nvPr/>
        </p:nvGraphicFramePr>
        <p:xfrm>
          <a:off x="857224" y="1417638"/>
          <a:ext cx="780891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256" name="CS ChemDraw Drawing" r:id="rId4" imgW="6246407" imgH="1666670" progId="ChemDraw.Document.6.0">
                  <p:embed/>
                </p:oleObj>
              </mc:Choice>
              <mc:Fallback>
                <p:oleObj name="CS ChemDraw Drawing" r:id="rId4" imgW="6246407" imgH="166667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417638"/>
                        <a:ext cx="7808913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6789" name="Object 5"/>
          <p:cNvGraphicFramePr>
            <a:graphicFrameLocks noChangeAspect="1"/>
          </p:cNvGraphicFramePr>
          <p:nvPr/>
        </p:nvGraphicFramePr>
        <p:xfrm>
          <a:off x="785786" y="4357694"/>
          <a:ext cx="691991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257" name="CS ChemDraw Drawing" r:id="rId6" imgW="5534934" imgH="1203491" progId="ChemDraw.Document.6.0">
                  <p:embed/>
                </p:oleObj>
              </mc:Choice>
              <mc:Fallback>
                <p:oleObj name="CS ChemDraw Drawing" r:id="rId6" imgW="5534934" imgH="1203491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357694"/>
                        <a:ext cx="6919913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6143644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Nozaki, H.; Takaya, H.; </a:t>
            </a:r>
            <a:r>
              <a:rPr lang="en-US" sz="1200" dirty="0" err="1" smtClean="0"/>
              <a:t>Moriuti</a:t>
            </a:r>
            <a:r>
              <a:rPr lang="en-US" sz="1200" dirty="0" smtClean="0"/>
              <a:t>, S.;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Tetrahedron</a:t>
            </a:r>
            <a:r>
              <a:rPr lang="en-US" sz="1200" dirty="0" smtClean="0"/>
              <a:t> </a:t>
            </a:r>
            <a:r>
              <a:rPr lang="en-US" sz="1200" b="1" dirty="0" smtClean="0"/>
              <a:t>1968, </a:t>
            </a:r>
            <a:r>
              <a:rPr lang="en-US" sz="1200" i="1" dirty="0" smtClean="0"/>
              <a:t>24, </a:t>
            </a:r>
            <a:r>
              <a:rPr lang="en-US" sz="1200" dirty="0" smtClean="0"/>
              <a:t>3655. (2) Nakamura, A.; </a:t>
            </a:r>
            <a:r>
              <a:rPr lang="en-US" sz="1200" dirty="0" err="1" smtClean="0"/>
              <a:t>Konishi</a:t>
            </a:r>
            <a:r>
              <a:rPr lang="en-US" sz="1200" dirty="0" smtClean="0"/>
              <a:t>, A.; </a:t>
            </a:r>
            <a:r>
              <a:rPr lang="en-US" sz="1200" dirty="0" err="1" smtClean="0"/>
              <a:t>Tatsuno</a:t>
            </a:r>
            <a:r>
              <a:rPr lang="en-US" sz="1200" dirty="0" smtClean="0"/>
              <a:t>, Y.; </a:t>
            </a:r>
            <a:r>
              <a:rPr lang="en-US" sz="1200" dirty="0" err="1" smtClean="0"/>
              <a:t>Otsuka</a:t>
            </a:r>
            <a:r>
              <a:rPr lang="en-US" sz="1200" dirty="0" smtClean="0"/>
              <a:t>,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1978,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100,</a:t>
            </a:r>
            <a:r>
              <a:rPr lang="en-US" sz="1200" b="1" i="1" dirty="0" smtClean="0"/>
              <a:t> </a:t>
            </a:r>
            <a:r>
              <a:rPr lang="en-US" sz="1200" dirty="0" smtClean="0"/>
              <a:t>3443-3448. (3) Nakamura, A.; </a:t>
            </a:r>
            <a:r>
              <a:rPr lang="en-US" sz="1200" dirty="0" err="1" smtClean="0"/>
              <a:t>Konishi</a:t>
            </a:r>
            <a:r>
              <a:rPr lang="en-US" sz="1200" dirty="0" smtClean="0"/>
              <a:t>, A.; </a:t>
            </a:r>
            <a:r>
              <a:rPr lang="en-US" sz="1200" dirty="0" err="1" smtClean="0"/>
              <a:t>Tsujitani</a:t>
            </a:r>
            <a:r>
              <a:rPr lang="en-US" sz="1200" dirty="0" smtClean="0"/>
              <a:t>, R.; </a:t>
            </a:r>
            <a:r>
              <a:rPr lang="en-US" sz="1200" dirty="0" err="1" smtClean="0"/>
              <a:t>Kudo</a:t>
            </a:r>
            <a:r>
              <a:rPr lang="en-US" sz="1200" dirty="0" smtClean="0"/>
              <a:t>, M.; </a:t>
            </a:r>
            <a:r>
              <a:rPr lang="en-US" sz="1200" dirty="0" err="1" smtClean="0"/>
              <a:t>Otsuka</a:t>
            </a:r>
            <a:r>
              <a:rPr lang="en-US" sz="1200" dirty="0" smtClean="0"/>
              <a:t>,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1978, </a:t>
            </a:r>
            <a:r>
              <a:rPr lang="en-US" sz="1200" i="1" dirty="0" smtClean="0"/>
              <a:t>100, </a:t>
            </a:r>
            <a:r>
              <a:rPr lang="en-US" sz="1200" dirty="0" smtClean="0"/>
              <a:t>3449-3461.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Early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Pfaltz: </a:t>
            </a:r>
            <a:r>
              <a:rPr lang="fr-CH" sz="1400" b="1" dirty="0" err="1" smtClean="0"/>
              <a:t>Vitamin</a:t>
            </a:r>
            <a:r>
              <a:rPr lang="fr-CH" sz="1400" b="1" dirty="0" smtClean="0"/>
              <a:t> B</a:t>
            </a:r>
            <a:r>
              <a:rPr lang="fr-CH" sz="1400" b="1" baseline="-25000" dirty="0" smtClean="0"/>
              <a:t>12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Inspired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Semicorrin</a:t>
            </a:r>
            <a:r>
              <a:rPr lang="fr-CH" sz="1400" b="1" dirty="0" smtClean="0"/>
              <a:t> Ligands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pic>
        <p:nvPicPr>
          <p:cNvPr id="995332" name="Picture 4" descr="vitamin B12 molecular 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56" y="1571612"/>
            <a:ext cx="2933700" cy="3810000"/>
          </a:xfrm>
          <a:prstGeom prst="rect">
            <a:avLst/>
          </a:prstGeom>
          <a:noFill/>
        </p:spPr>
      </p:pic>
      <p:graphicFrame>
        <p:nvGraphicFramePr>
          <p:cNvPr id="995335" name="Object 7"/>
          <p:cNvGraphicFramePr>
            <a:graphicFrameLocks noChangeAspect="1"/>
          </p:cNvGraphicFramePr>
          <p:nvPr/>
        </p:nvGraphicFramePr>
        <p:xfrm>
          <a:off x="285720" y="1142984"/>
          <a:ext cx="5399088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03" name="CS ChemDraw Drawing" r:id="rId5" imgW="4318782" imgH="1989875" progId="ChemDraw.Document.6.0">
                  <p:embed/>
                </p:oleObj>
              </mc:Choice>
              <mc:Fallback>
                <p:oleObj name="CS ChemDraw Drawing" r:id="rId5" imgW="4318782" imgH="1989875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142984"/>
                        <a:ext cx="5399088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5336" name="Object 8"/>
          <p:cNvGraphicFramePr>
            <a:graphicFrameLocks noChangeAspect="1"/>
          </p:cNvGraphicFramePr>
          <p:nvPr/>
        </p:nvGraphicFramePr>
        <p:xfrm>
          <a:off x="363545" y="4016394"/>
          <a:ext cx="5280025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04" name="CS ChemDraw Drawing" r:id="rId7" imgW="4221011" imgH="1642403" progId="ChemDraw.Document.6.0">
                  <p:embed/>
                </p:oleObj>
              </mc:Choice>
              <mc:Fallback>
                <p:oleObj name="CS ChemDraw Drawing" r:id="rId7" imgW="4221011" imgH="1642403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45" y="4016394"/>
                        <a:ext cx="5280025" cy="205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844" y="3786190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Evans: BOX Ligands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7984" y="100010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Vitamin</a:t>
            </a:r>
            <a:r>
              <a:rPr lang="fr-CH" sz="1400" b="1" dirty="0" smtClean="0"/>
              <a:t> B</a:t>
            </a:r>
            <a:r>
              <a:rPr lang="fr-CH" sz="1400" b="1" baseline="-25000" dirty="0" smtClean="0"/>
              <a:t>12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6270989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Fritschi</a:t>
            </a:r>
            <a:r>
              <a:rPr lang="en-US" sz="1200" dirty="0" smtClean="0"/>
              <a:t>, H.; </a:t>
            </a:r>
            <a:r>
              <a:rPr lang="en-US" sz="1200" dirty="0" err="1" smtClean="0"/>
              <a:t>Leutenegger</a:t>
            </a:r>
            <a:r>
              <a:rPr lang="en-US" sz="1200" dirty="0" smtClean="0"/>
              <a:t>, U.; Pfaltz,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Engl. </a:t>
            </a:r>
            <a:r>
              <a:rPr lang="en-US" sz="1200" b="1" dirty="0" smtClean="0"/>
              <a:t>1986, </a:t>
            </a:r>
            <a:r>
              <a:rPr lang="en-US" sz="1200" i="1" dirty="0" smtClean="0"/>
              <a:t>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1005-1006. </a:t>
            </a:r>
            <a:r>
              <a:rPr lang="de-DE" sz="1200" dirty="0" smtClean="0"/>
              <a:t>(2) Evans, D. A.; Woerpel, K. A.; Hinman, M. M.; Faul, M. M.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1991, </a:t>
            </a:r>
            <a:r>
              <a:rPr lang="de-DE" sz="1200" i="1" dirty="0" smtClean="0"/>
              <a:t>113, </a:t>
            </a:r>
            <a:r>
              <a:rPr lang="de-DE" sz="1200" dirty="0" smtClean="0"/>
              <a:t>726-728.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Early Examples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Nishiyama</a:t>
            </a:r>
            <a:r>
              <a:rPr lang="fr-CH" sz="1400" b="1" dirty="0" smtClean="0"/>
              <a:t>: Ru-</a:t>
            </a:r>
            <a:r>
              <a:rPr lang="fr-CH" sz="1400" b="1" dirty="0" err="1" smtClean="0"/>
              <a:t>Pybox</a:t>
            </a:r>
            <a:r>
              <a:rPr lang="fr-CH" sz="1400" b="1" dirty="0" smtClean="0"/>
              <a:t> Catalyst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3786190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Also</a:t>
            </a:r>
            <a:r>
              <a:rPr lang="fr-CH" sz="1400" b="1" dirty="0" smtClean="0"/>
              <a:t> ligands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C1 </a:t>
            </a:r>
            <a:r>
              <a:rPr lang="fr-CH" sz="1400" b="1" dirty="0" err="1" smtClean="0"/>
              <a:t>symmetry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be</a:t>
            </a:r>
            <a:r>
              <a:rPr lang="fr-CH" sz="1400" b="1" dirty="0" smtClean="0"/>
              <a:t> successful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999426" name="Object 2"/>
          <p:cNvGraphicFramePr>
            <a:graphicFrameLocks noChangeAspect="1"/>
          </p:cNvGraphicFramePr>
          <p:nvPr/>
        </p:nvGraphicFramePr>
        <p:xfrm>
          <a:off x="857224" y="1643050"/>
          <a:ext cx="7004050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94" name="CS ChemDraw Drawing" r:id="rId4" imgW="5603514" imgH="1255542" progId="ChemDraw.Document.6.0">
                  <p:embed/>
                </p:oleObj>
              </mc:Choice>
              <mc:Fallback>
                <p:oleObj name="CS ChemDraw Drawing" r:id="rId4" imgW="5603514" imgH="125554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643050"/>
                        <a:ext cx="7004050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27" name="Object 3"/>
          <p:cNvGraphicFramePr>
            <a:graphicFrameLocks noChangeAspect="1"/>
          </p:cNvGraphicFramePr>
          <p:nvPr/>
        </p:nvGraphicFramePr>
        <p:xfrm>
          <a:off x="1000100" y="4429132"/>
          <a:ext cx="704691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95" name="CS ChemDraw Drawing" r:id="rId6" imgW="5638331" imgH="1255190" progId="ChemDraw.Document.6.0">
                  <p:embed/>
                </p:oleObj>
              </mc:Choice>
              <mc:Fallback>
                <p:oleObj name="CS ChemDraw Drawing" r:id="rId6" imgW="5638331" imgH="125519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429132"/>
                        <a:ext cx="7046912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6270989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Nishiyama</a:t>
            </a:r>
            <a:r>
              <a:rPr lang="en-US" sz="1200" dirty="0" smtClean="0"/>
              <a:t>, H.; </a:t>
            </a:r>
            <a:r>
              <a:rPr lang="en-US" sz="1200" dirty="0" err="1" smtClean="0"/>
              <a:t>Itoh</a:t>
            </a:r>
            <a:r>
              <a:rPr lang="en-US" sz="1200" dirty="0" smtClean="0"/>
              <a:t>, Y.; Matsumoto, H.; Park, S. B.; </a:t>
            </a:r>
            <a:r>
              <a:rPr lang="en-US" sz="1200" dirty="0" err="1" smtClean="0"/>
              <a:t>Itoh</a:t>
            </a:r>
            <a:r>
              <a:rPr lang="en-US" sz="1200" dirty="0" smtClean="0"/>
              <a:t>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1994, </a:t>
            </a:r>
            <a:r>
              <a:rPr lang="en-US" sz="1200" i="1" dirty="0" smtClean="0"/>
              <a:t>116,</a:t>
            </a:r>
            <a:r>
              <a:rPr lang="en-US" sz="1200" b="1" i="1" dirty="0" smtClean="0"/>
              <a:t> </a:t>
            </a:r>
            <a:r>
              <a:rPr lang="en-US" sz="1200" dirty="0" smtClean="0"/>
              <a:t>2223-2224. (2)	</a:t>
            </a:r>
            <a:r>
              <a:rPr lang="en-US" sz="1200" dirty="0" err="1" smtClean="0"/>
              <a:t>Nishiyama</a:t>
            </a:r>
            <a:r>
              <a:rPr lang="en-US" sz="1200" dirty="0" smtClean="0"/>
              <a:t>, H.; </a:t>
            </a:r>
            <a:r>
              <a:rPr lang="en-US" sz="1200" dirty="0" err="1" smtClean="0"/>
              <a:t>Soeda</a:t>
            </a:r>
            <a:r>
              <a:rPr lang="en-US" sz="1200" dirty="0" smtClean="0"/>
              <a:t>, N.; Naito, T.; </a:t>
            </a:r>
            <a:r>
              <a:rPr lang="en-US" sz="1200" dirty="0" err="1" smtClean="0"/>
              <a:t>Motoyama</a:t>
            </a:r>
            <a:r>
              <a:rPr lang="en-US" sz="1200" dirty="0" smtClean="0"/>
              <a:t>, Y. </a:t>
            </a:r>
            <a:r>
              <a:rPr lang="en-US" sz="1200" i="1" dirty="0" smtClean="0"/>
              <a:t>Tetrahedron: Asymmetry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9, </a:t>
            </a:r>
            <a:r>
              <a:rPr lang="en-US" sz="1200" dirty="0" smtClean="0"/>
              <a:t>2865-2869.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36" y="3643314"/>
            <a:ext cx="68008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Rh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Doyle: Rh-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Intramolecular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Cyclopropanation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157761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Doyle, M. P.; Austin, R. E.; Bailey, A. S.; Dwyer, M. P.; </a:t>
            </a:r>
            <a:r>
              <a:rPr lang="en-US" sz="1200" dirty="0" err="1" smtClean="0"/>
              <a:t>Dyatkin</a:t>
            </a:r>
            <a:r>
              <a:rPr lang="en-US" sz="1200" dirty="0" smtClean="0"/>
              <a:t>, A. B.; Kalinin, A. V.; Kwan, M. M. Y.; Liras, S.; </a:t>
            </a:r>
            <a:r>
              <a:rPr lang="en-US" sz="1200" dirty="0" err="1" smtClean="0"/>
              <a:t>Oalmann</a:t>
            </a:r>
            <a:r>
              <a:rPr lang="en-US" sz="1200" dirty="0" smtClean="0"/>
              <a:t>, C. J.; </a:t>
            </a:r>
            <a:r>
              <a:rPr lang="en-US" sz="1200" dirty="0" err="1" smtClean="0"/>
              <a:t>Pieters</a:t>
            </a:r>
            <a:r>
              <a:rPr lang="en-US" sz="1200" dirty="0" smtClean="0"/>
              <a:t>, R. J.; </a:t>
            </a:r>
            <a:r>
              <a:rPr lang="en-US" sz="1200" dirty="0" err="1" smtClean="0"/>
              <a:t>Protopopova</a:t>
            </a:r>
            <a:r>
              <a:rPr lang="en-US" sz="1200" dirty="0" smtClean="0"/>
              <a:t>, M. N.; </a:t>
            </a:r>
            <a:r>
              <a:rPr lang="en-US" sz="1200" dirty="0" err="1" smtClean="0"/>
              <a:t>Raab</a:t>
            </a:r>
            <a:r>
              <a:rPr lang="en-US" sz="1200" dirty="0" smtClean="0"/>
              <a:t>, C. E.; </a:t>
            </a:r>
            <a:r>
              <a:rPr lang="en-US" sz="1200" dirty="0" err="1" smtClean="0"/>
              <a:t>Roos</a:t>
            </a:r>
            <a:r>
              <a:rPr lang="en-US" sz="1200" dirty="0" smtClean="0"/>
              <a:t>, G. H. P.; Zhou, Q. L.; Martin, S. F.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1995, </a:t>
            </a:r>
            <a:r>
              <a:rPr lang="en-US" sz="1200" i="1" dirty="0" smtClean="0"/>
              <a:t>117, </a:t>
            </a:r>
            <a:r>
              <a:rPr lang="en-US" sz="1200" dirty="0" smtClean="0"/>
              <a:t>5763-5775.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graphicFrame>
        <p:nvGraphicFramePr>
          <p:cNvPr id="1094658" name="Object 2"/>
          <p:cNvGraphicFramePr>
            <a:graphicFrameLocks noChangeAspect="1"/>
          </p:cNvGraphicFramePr>
          <p:nvPr/>
        </p:nvGraphicFramePr>
        <p:xfrm>
          <a:off x="585813" y="1000108"/>
          <a:ext cx="7700963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892" name="CS ChemDraw Drawing" r:id="rId5" imgW="6159539" imgH="1961036" progId="ChemDraw.Document.6.0">
                  <p:embed/>
                </p:oleObj>
              </mc:Choice>
              <mc:Fallback>
                <p:oleObj name="CS ChemDraw Drawing" r:id="rId5" imgW="6159539" imgH="196103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13" y="1000108"/>
                        <a:ext cx="7700963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4282" y="3571876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Rh Catalysis</a:t>
            </a:r>
            <a:endParaRPr lang="de-DE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Corey: Rh-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Cyclopropanation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Alkynes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28652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Lou, Y.; </a:t>
            </a:r>
            <a:r>
              <a:rPr lang="en-US" sz="1200" dirty="0" err="1" smtClean="0"/>
              <a:t>Horikawa</a:t>
            </a:r>
            <a:r>
              <a:rPr lang="en-US" sz="1200" dirty="0" smtClean="0"/>
              <a:t>, M.; </a:t>
            </a:r>
            <a:r>
              <a:rPr lang="en-US" sz="1200" dirty="0" err="1" smtClean="0"/>
              <a:t>Kloster</a:t>
            </a:r>
            <a:r>
              <a:rPr lang="en-US" sz="1200" dirty="0" smtClean="0"/>
              <a:t>, R. A.; </a:t>
            </a:r>
            <a:r>
              <a:rPr lang="en-US" sz="1200" dirty="0" err="1" smtClean="0"/>
              <a:t>Hawryluk</a:t>
            </a:r>
            <a:r>
              <a:rPr lang="en-US" sz="1200" dirty="0" smtClean="0"/>
              <a:t>, N. A.; Corey, E.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8916-8918. (2) Lou, Y.; </a:t>
            </a:r>
            <a:r>
              <a:rPr lang="en-US" sz="1200" dirty="0" err="1" smtClean="0"/>
              <a:t>Remarchuk</a:t>
            </a:r>
            <a:r>
              <a:rPr lang="en-US" sz="1200" dirty="0" smtClean="0"/>
              <a:t>, T. P.; Corey, E.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14223-14230.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10014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2876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01477" name="Object 5"/>
          <p:cNvGraphicFramePr>
            <a:graphicFrameLocks noChangeAspect="1"/>
          </p:cNvGraphicFramePr>
          <p:nvPr/>
        </p:nvGraphicFramePr>
        <p:xfrm>
          <a:off x="1571604" y="2765426"/>
          <a:ext cx="66103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711" name="CS ChemDraw Drawing" r:id="rId5" imgW="5298596" imgH="645707" progId="ChemDraw.Document.6.0">
                  <p:embed/>
                </p:oleObj>
              </mc:Choice>
              <mc:Fallback>
                <p:oleObj name="CS ChemDraw Drawing" r:id="rId5" imgW="5298596" imgH="645707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765426"/>
                        <a:ext cx="66103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14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071546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14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893" y="3838593"/>
            <a:ext cx="5457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14282" y="3500438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Rh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20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Calculation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Tetrabridged</a:t>
            </a:r>
            <a:r>
              <a:rPr lang="fr-CH" sz="1400" b="1" dirty="0" smtClean="0"/>
              <a:t> Structures and Direct </a:t>
            </a:r>
            <a:r>
              <a:rPr lang="fr-CH" sz="1400" b="1" dirty="0" err="1" smtClean="0"/>
              <a:t>Cyclopropanation</a:t>
            </a:r>
            <a:r>
              <a:rPr lang="fr-CH" sz="1400" b="1" dirty="0" smtClean="0"/>
              <a:t> are </a:t>
            </a:r>
            <a:r>
              <a:rPr lang="fr-CH" sz="1400" b="1" dirty="0" err="1" smtClean="0"/>
              <a:t>Favored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426007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Nowlan</a:t>
            </a:r>
            <a:r>
              <a:rPr lang="en-US" sz="1200" dirty="0" smtClean="0"/>
              <a:t>, D. T.; Singleton, D.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 </a:t>
            </a:r>
            <a:r>
              <a:rPr lang="en-US" sz="1200" dirty="0" smtClean="0"/>
              <a:t>6190-6191.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14282" y="3286124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pic>
        <p:nvPicPr>
          <p:cNvPr id="1002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57435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2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67" y="3381394"/>
            <a:ext cx="4657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2821769" y="5250669"/>
            <a:ext cx="85725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036347" y="5322107"/>
            <a:ext cx="85725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120959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Often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Used</a:t>
            </a:r>
            <a:r>
              <a:rPr lang="fr-CH" sz="1400" b="1" dirty="0" smtClean="0"/>
              <a:t> (</a:t>
            </a:r>
            <a:r>
              <a:rPr lang="fr-CH" sz="1400" b="1" dirty="0" err="1" smtClean="0"/>
              <a:t>Ep</a:t>
            </a:r>
            <a:r>
              <a:rPr lang="fr-CH" sz="1400" b="1" dirty="0" smtClean="0"/>
              <a:t>)</a:t>
            </a:r>
            <a:r>
              <a:rPr lang="fr-CH" sz="1400" b="1" dirty="0" err="1" smtClean="0"/>
              <a:t>Oxidation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Reagents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789510" name="Object 6"/>
          <p:cNvGraphicFramePr>
            <a:graphicFrameLocks noChangeAspect="1"/>
          </p:cNvGraphicFramePr>
          <p:nvPr/>
        </p:nvGraphicFramePr>
        <p:xfrm>
          <a:off x="1214414" y="1784346"/>
          <a:ext cx="66294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78" name="CS ChemDraw Drawing" r:id="rId4" imgW="5295783" imgH="914048" progId="ChemDraw.Document.6.0">
                  <p:embed/>
                </p:oleObj>
              </mc:Choice>
              <mc:Fallback>
                <p:oleObj name="CS ChemDraw Drawing" r:id="rId4" imgW="5295783" imgH="914048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784346"/>
                        <a:ext cx="6629400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58" y="3764165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Principles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Activation via </a:t>
            </a:r>
            <a:r>
              <a:rPr lang="fr-CH" sz="1400" b="1" dirty="0" err="1" smtClean="0"/>
              <a:t>Lowering</a:t>
            </a:r>
            <a:r>
              <a:rPr lang="fr-CH" sz="1400" b="1" dirty="0" smtClean="0"/>
              <a:t> of the LUMO of the </a:t>
            </a:r>
            <a:r>
              <a:rPr lang="fr-CH" sz="1400" b="1" dirty="0" err="1" smtClean="0"/>
              <a:t>Reagent</a:t>
            </a:r>
            <a:endParaRPr lang="fr-CH" sz="1400" b="1" dirty="0" smtClean="0"/>
          </a:p>
        </p:txBody>
      </p:sp>
      <p:graphicFrame>
        <p:nvGraphicFramePr>
          <p:cNvPr id="789511" name="Object 7"/>
          <p:cNvGraphicFramePr>
            <a:graphicFrameLocks noChangeAspect="1"/>
          </p:cNvGraphicFramePr>
          <p:nvPr/>
        </p:nvGraphicFramePr>
        <p:xfrm>
          <a:off x="642910" y="4273567"/>
          <a:ext cx="75866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79" name="CS ChemDraw Drawing" r:id="rId6" imgW="6068451" imgH="1267499" progId="ChemDraw.Document.6.0">
                  <p:embed/>
                </p:oleObj>
              </mc:Choice>
              <mc:Fallback>
                <p:oleObj name="CS ChemDraw Drawing" r:id="rId6" imgW="6068451" imgH="1267499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273567"/>
                        <a:ext cx="758666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Alternative Radical Mechanism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20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Zhang: Cobalt </a:t>
            </a:r>
            <a:r>
              <a:rPr lang="fr-CH" sz="1400" b="1" dirty="0" err="1" smtClean="0"/>
              <a:t>porphyrin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favoring</a:t>
            </a:r>
            <a:r>
              <a:rPr lang="fr-CH" sz="1400" b="1" dirty="0" smtClean="0"/>
              <a:t> a radical </a:t>
            </a:r>
            <a:r>
              <a:rPr lang="fr-CH" sz="1400" b="1" dirty="0" err="1" smtClean="0"/>
              <a:t>rebound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6470543"/>
            <a:ext cx="6382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Lee</a:t>
            </a:r>
            <a:r>
              <a:rPr lang="en-US" sz="1200" dirty="0"/>
              <a:t>, W.-C. C.; Wang, D.-S.; Zhang, C.; Xie, J.; Li, B.; Zhang, X. </a:t>
            </a:r>
            <a:r>
              <a:rPr lang="en-US" sz="1200" dirty="0" smtClean="0"/>
              <a:t>P. </a:t>
            </a:r>
            <a:r>
              <a:rPr lang="en-US" sz="1200" i="1" dirty="0" smtClean="0"/>
              <a:t>Chem</a:t>
            </a:r>
            <a:r>
              <a:rPr lang="en-US" sz="1200" dirty="0" smtClean="0"/>
              <a:t> </a:t>
            </a:r>
            <a:r>
              <a:rPr lang="en-US" sz="1200" b="1" dirty="0"/>
              <a:t>2021</a:t>
            </a:r>
            <a:r>
              <a:rPr lang="en-US" sz="1200" dirty="0"/>
              <a:t>, </a:t>
            </a:r>
            <a:r>
              <a:rPr lang="en-US" sz="1200" dirty="0" smtClean="0"/>
              <a:t>1588-1601.</a:t>
            </a:r>
            <a:endParaRPr lang="en-US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44923"/>
              </p:ext>
            </p:extLst>
          </p:nvPr>
        </p:nvGraphicFramePr>
        <p:xfrm>
          <a:off x="1293068" y="1340768"/>
          <a:ext cx="659130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623" name="CS ChemDraw Drawing" r:id="rId4" imgW="6591032" imgH="1785937" progId="ChemDraw.Document.6.0">
                  <p:embed/>
                </p:oleObj>
              </mc:Choice>
              <mc:Fallback>
                <p:oleObj name="CS ChemDraw Drawing" r:id="rId4" imgW="6591032" imgH="17859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068" y="1340768"/>
                        <a:ext cx="6591300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783" y="3212976"/>
            <a:ext cx="6641835" cy="29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Alternative to Diazo Compounds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Hypervalent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Iodine</a:t>
            </a:r>
            <a:r>
              <a:rPr lang="fr-CH" sz="1400" b="1" dirty="0" smtClean="0"/>
              <a:t> as </a:t>
            </a:r>
            <a:r>
              <a:rPr lang="fr-CH" sz="1400" b="1" dirty="0" err="1" smtClean="0"/>
              <a:t>Carbene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Precursor</a:t>
            </a:r>
            <a:r>
              <a:rPr lang="fr-CH" sz="1400" b="1" dirty="0" smtClean="0"/>
              <a:t>: Rh Catalyst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28652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da-DK" sz="1200" dirty="0" smtClean="0"/>
              <a:t>Muller, P.; Ghanem, A. </a:t>
            </a:r>
            <a:r>
              <a:rPr lang="da-DK" sz="1200" i="1" dirty="0" smtClean="0"/>
              <a:t>Org. Lett. </a:t>
            </a:r>
            <a:r>
              <a:rPr lang="da-DK" sz="1200" b="1" dirty="0" smtClean="0"/>
              <a:t>2004, </a:t>
            </a:r>
            <a:r>
              <a:rPr lang="da-DK" sz="1200" i="1" dirty="0" smtClean="0"/>
              <a:t>6, </a:t>
            </a:r>
            <a:r>
              <a:rPr lang="da-DK" sz="1200" dirty="0" smtClean="0"/>
              <a:t>4347-4350.</a:t>
            </a:r>
            <a:r>
              <a:rPr lang="da-DK" sz="1200" b="1" i="1" dirty="0" smtClean="0"/>
              <a:t> </a:t>
            </a:r>
            <a:r>
              <a:rPr lang="en-US" sz="1200" dirty="0" smtClean="0"/>
              <a:t>(2) Moreau, B.; </a:t>
            </a:r>
            <a:r>
              <a:rPr lang="en-US" sz="1200" dirty="0" err="1" smtClean="0"/>
              <a:t>Charette</a:t>
            </a:r>
            <a:r>
              <a:rPr lang="en-US" sz="1200" dirty="0" smtClean="0"/>
              <a:t>, A. B.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 </a:t>
            </a:r>
            <a:r>
              <a:rPr lang="en-US" sz="1200" dirty="0" smtClean="0"/>
              <a:t>18014-18015.</a:t>
            </a:r>
            <a:r>
              <a:rPr lang="en-US" sz="1200" b="1" i="1" dirty="0" smtClean="0"/>
              <a:t>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graphicFrame>
        <p:nvGraphicFramePr>
          <p:cNvPr id="1007619" name="Object 3"/>
          <p:cNvGraphicFramePr>
            <a:graphicFrameLocks noChangeAspect="1"/>
          </p:cNvGraphicFramePr>
          <p:nvPr/>
        </p:nvGraphicFramePr>
        <p:xfrm>
          <a:off x="642910" y="1274764"/>
          <a:ext cx="7842250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88" name="CS ChemDraw Drawing" r:id="rId4" imgW="6275246" imgH="1951892" progId="ChemDraw.Document.6.0">
                  <p:embed/>
                </p:oleObj>
              </mc:Choice>
              <mc:Fallback>
                <p:oleObj name="CS ChemDraw Drawing" r:id="rId4" imgW="6275246" imgH="195189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274764"/>
                        <a:ext cx="7842250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844" y="3786190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Hypervalent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Iodine</a:t>
            </a:r>
            <a:r>
              <a:rPr lang="fr-CH" sz="1400" b="1" dirty="0" smtClean="0"/>
              <a:t> as </a:t>
            </a:r>
            <a:r>
              <a:rPr lang="fr-CH" sz="1400" b="1" dirty="0" err="1" smtClean="0"/>
              <a:t>Carbene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Precursor</a:t>
            </a:r>
            <a:r>
              <a:rPr lang="fr-CH" sz="1400" b="1" dirty="0" smtClean="0"/>
              <a:t>: Cu Catalyst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007621" name="Object 5"/>
          <p:cNvGraphicFramePr>
            <a:graphicFrameLocks noChangeAspect="1"/>
          </p:cNvGraphicFramePr>
          <p:nvPr/>
        </p:nvGraphicFramePr>
        <p:xfrm>
          <a:off x="500034" y="4203718"/>
          <a:ext cx="7813675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89" name="CS ChemDraw Drawing" r:id="rId6" imgW="6248166" imgH="1493286" progId="ChemDraw.Document.6.0">
                  <p:embed/>
                </p:oleObj>
              </mc:Choice>
              <mc:Fallback>
                <p:oleObj name="CS ChemDraw Drawing" r:id="rId6" imgW="6248166" imgH="149328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203718"/>
                        <a:ext cx="7813675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Alternative to Diazo Compounds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Toste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Propargylic</a:t>
            </a:r>
            <a:r>
              <a:rPr lang="fr-CH" sz="1400" b="1" dirty="0" smtClean="0"/>
              <a:t> Ester as Au-</a:t>
            </a:r>
            <a:r>
              <a:rPr lang="fr-CH" sz="1400" b="1" dirty="0" err="1" smtClean="0"/>
              <a:t>Carbenes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Precursors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455655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Johansson, M. J.; Gorin, D. J.; Staben, S. T.; Toste, F. D.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 </a:t>
            </a:r>
            <a:r>
              <a:rPr lang="de-DE" sz="1200" dirty="0" smtClean="0"/>
              <a:t>18002-18003.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2844" y="3714752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graphicFrame>
        <p:nvGraphicFramePr>
          <p:cNvPr id="1886212" name="Object 4"/>
          <p:cNvGraphicFramePr>
            <a:graphicFrameLocks noChangeAspect="1"/>
          </p:cNvGraphicFramePr>
          <p:nvPr/>
        </p:nvGraphicFramePr>
        <p:xfrm>
          <a:off x="928662" y="1304926"/>
          <a:ext cx="68421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681" name="CS ChemDraw Drawing" r:id="rId4" imgW="5470926" imgH="1812974" progId="ChemDraw.Document.6.0">
                  <p:embed/>
                </p:oleObj>
              </mc:Choice>
              <mc:Fallback>
                <p:oleObj name="CS ChemDraw Drawing" r:id="rId4" imgW="5470926" imgH="181297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304926"/>
                        <a:ext cx="684212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6214" name="Object 6"/>
          <p:cNvGraphicFramePr>
            <a:graphicFrameLocks noChangeAspect="1"/>
          </p:cNvGraphicFramePr>
          <p:nvPr/>
        </p:nvGraphicFramePr>
        <p:xfrm>
          <a:off x="338133" y="4346592"/>
          <a:ext cx="35909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682" name="CS ChemDraw Drawing" r:id="rId6" imgW="2874030" imgH="1266092" progId="ChemDraw.Document.6.0">
                  <p:embed/>
                </p:oleObj>
              </mc:Choice>
              <mc:Fallback>
                <p:oleObj name="CS ChemDraw Drawing" r:id="rId6" imgW="2874030" imgH="1266092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3" y="4346592"/>
                        <a:ext cx="35909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862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0552" y="4043382"/>
            <a:ext cx="42291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2.4.3 Cyclopropanation: Alternative to Diazo Compounds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Zhuo</a:t>
            </a:r>
            <a:r>
              <a:rPr lang="fr-CH" sz="1400" b="1" dirty="0" smtClean="0"/>
              <a:t>: From </a:t>
            </a:r>
            <a:r>
              <a:rPr lang="fr-CH" sz="1400" b="1" dirty="0" err="1" smtClean="0"/>
              <a:t>carbonyl</a:t>
            </a:r>
            <a:r>
              <a:rPr lang="fr-CH" sz="1400" b="1" dirty="0" smtClean="0"/>
              <a:t> groups </a:t>
            </a:r>
            <a:r>
              <a:rPr lang="fr-CH" sz="1400" b="1" dirty="0" err="1" smtClean="0"/>
              <a:t>using</a:t>
            </a:r>
            <a:r>
              <a:rPr lang="fr-CH" sz="1400" b="1" dirty="0" smtClean="0"/>
              <a:t> a Mo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and phosphine as </a:t>
            </a:r>
            <a:r>
              <a:rPr lang="fr-CH" sz="1400" b="1" dirty="0" err="1" smtClean="0"/>
              <a:t>reductant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8954" y="6432868"/>
            <a:ext cx="817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(1) Cao, L.-Y.; Wang, J.-L.; Wang, K.; Wu, J.-B.; Wang, D.-K.; Peng, J.-M.; Bai, J.; Zhuo, C.-X. </a:t>
            </a:r>
            <a:r>
              <a:rPr lang="de-DE" sz="1200" i="1" dirty="0"/>
              <a:t>J. Am. Chem. Soc. </a:t>
            </a:r>
            <a:r>
              <a:rPr lang="de-DE" sz="1200" b="1" dirty="0"/>
              <a:t>2023</a:t>
            </a:r>
            <a:r>
              <a:rPr lang="de-DE" sz="1200" dirty="0"/>
              <a:t>, </a:t>
            </a:r>
            <a:r>
              <a:rPr lang="de-DE" sz="1200" i="1" dirty="0"/>
              <a:t>145</a:t>
            </a:r>
            <a:r>
              <a:rPr lang="de-DE" sz="1200" dirty="0"/>
              <a:t>, 2765-2772</a:t>
            </a:r>
            <a:r>
              <a:rPr lang="de-DE" sz="1200" dirty="0" smtClean="0"/>
              <a:t>.</a:t>
            </a:r>
            <a:endParaRPr lang="en-US" sz="1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64198"/>
              </p:ext>
            </p:extLst>
          </p:nvPr>
        </p:nvGraphicFramePr>
        <p:xfrm>
          <a:off x="755576" y="1340768"/>
          <a:ext cx="7579411" cy="229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703" name="CS ChemDraw Drawing" r:id="rId4" imgW="6063529" imgH="1834583" progId="ChemDraw.Document.6.0">
                  <p:embed/>
                </p:oleObj>
              </mc:Choice>
              <mc:Fallback>
                <p:oleObj name="CS ChemDraw Drawing" r:id="rId4" imgW="6063529" imgH="18345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340768"/>
                        <a:ext cx="7579411" cy="2293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907" t="8993" r="4802"/>
          <a:stretch/>
        </p:blipFill>
        <p:spPr>
          <a:xfrm>
            <a:off x="65392" y="4003021"/>
            <a:ext cx="8997661" cy="18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592933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034" y="92867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1. </a:t>
            </a:r>
            <a:r>
              <a:rPr lang="fr-CH" sz="1400" b="1" dirty="0" err="1" smtClean="0"/>
              <a:t>Generation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Sharpless</a:t>
            </a:r>
            <a:r>
              <a:rPr lang="fr-CH" sz="1400" b="1" dirty="0" smtClean="0"/>
              <a:t> Dihydroxylation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graphicFrame>
        <p:nvGraphicFramePr>
          <p:cNvPr id="1008645" name="Object 5"/>
          <p:cNvGraphicFramePr>
            <a:graphicFrameLocks noChangeAspect="1"/>
          </p:cNvGraphicFramePr>
          <p:nvPr/>
        </p:nvGraphicFramePr>
        <p:xfrm>
          <a:off x="2016146" y="1214422"/>
          <a:ext cx="5484812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14" name="CS ChemDraw Drawing" r:id="rId4" imgW="4387010" imgH="2180492" progId="ChemDraw.Document.6.0">
                  <p:embed/>
                </p:oleObj>
              </mc:Choice>
              <mc:Fallback>
                <p:oleObj name="CS ChemDraw Drawing" r:id="rId4" imgW="4387010" imgH="218049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46" y="1214422"/>
                        <a:ext cx="5484812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8596" y="4000504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2. </a:t>
            </a:r>
            <a:r>
              <a:rPr lang="fr-CH" sz="1400" b="1" dirty="0" err="1" smtClean="0"/>
              <a:t>Generation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Sharpless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Dihydroxylation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Dimeric</a:t>
            </a:r>
            <a:r>
              <a:rPr lang="fr-CH" sz="1400" b="1" dirty="0" smtClean="0"/>
              <a:t> Ligands and Ad-Mix</a:t>
            </a:r>
            <a:r>
              <a:rPr lang="fr-CH" sz="1400" b="1" baseline="30000" dirty="0" smtClean="0"/>
              <a:t>2,3</a:t>
            </a:r>
            <a:endParaRPr lang="en-US" sz="1400" b="1" baseline="30000" dirty="0"/>
          </a:p>
        </p:txBody>
      </p:sp>
      <p:graphicFrame>
        <p:nvGraphicFramePr>
          <p:cNvPr id="1008647" name="Object 7"/>
          <p:cNvGraphicFramePr>
            <a:graphicFrameLocks noChangeAspect="1"/>
          </p:cNvGraphicFramePr>
          <p:nvPr/>
        </p:nvGraphicFramePr>
        <p:xfrm>
          <a:off x="1928794" y="4357694"/>
          <a:ext cx="5484813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15" name="CS ChemDraw Drawing" r:id="rId6" imgW="4387362" imgH="1128932" progId="ChemDraw.Document.6.0">
                  <p:embed/>
                </p:oleObj>
              </mc:Choice>
              <mc:Fallback>
                <p:oleObj name="CS ChemDraw Drawing" r:id="rId6" imgW="4387362" imgH="1128932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357694"/>
                        <a:ext cx="5484813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6000768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Wai</a:t>
            </a:r>
            <a:r>
              <a:rPr lang="en-US" sz="1200" dirty="0" smtClean="0"/>
              <a:t>, J. S. M.; Marko, I.; </a:t>
            </a:r>
            <a:r>
              <a:rPr lang="en-US" sz="1200" dirty="0" err="1" smtClean="0"/>
              <a:t>Svendsen</a:t>
            </a:r>
            <a:r>
              <a:rPr lang="en-US" sz="1200" dirty="0" smtClean="0"/>
              <a:t>, J. S.; Finn, M. G.; Jacobsen, E. N.; </a:t>
            </a:r>
            <a:r>
              <a:rPr lang="en-US" sz="1200" dirty="0" err="1" smtClean="0"/>
              <a:t>Sharpless</a:t>
            </a:r>
            <a:r>
              <a:rPr lang="en-US" sz="1200" dirty="0" smtClean="0"/>
              <a:t>, K. B.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1989, </a:t>
            </a:r>
            <a:r>
              <a:rPr lang="en-US" sz="1200" i="1" dirty="0" smtClean="0"/>
              <a:t>111, </a:t>
            </a:r>
            <a:r>
              <a:rPr lang="en-US" sz="1200" dirty="0" smtClean="0"/>
              <a:t>1123-1125. (2) </a:t>
            </a:r>
            <a:r>
              <a:rPr lang="en-US" sz="1200" dirty="0" err="1" smtClean="0"/>
              <a:t>Sharpless</a:t>
            </a:r>
            <a:r>
              <a:rPr lang="en-US" sz="1200" dirty="0" smtClean="0"/>
              <a:t>, K. B.; </a:t>
            </a:r>
            <a:r>
              <a:rPr lang="en-US" sz="1200" dirty="0" err="1" smtClean="0"/>
              <a:t>Amberg</a:t>
            </a:r>
            <a:r>
              <a:rPr lang="en-US" sz="1200" dirty="0" smtClean="0"/>
              <a:t>, W.; </a:t>
            </a:r>
            <a:r>
              <a:rPr lang="en-US" sz="1200" dirty="0" err="1" smtClean="0"/>
              <a:t>Bennani</a:t>
            </a:r>
            <a:r>
              <a:rPr lang="en-US" sz="1200" dirty="0" smtClean="0"/>
              <a:t>, Y. L.; </a:t>
            </a:r>
            <a:r>
              <a:rPr lang="en-US" sz="1200" dirty="0" err="1" smtClean="0"/>
              <a:t>Crispino</a:t>
            </a:r>
            <a:r>
              <a:rPr lang="en-US" sz="1200" dirty="0" smtClean="0"/>
              <a:t>, G. A.; </a:t>
            </a:r>
            <a:r>
              <a:rPr lang="en-US" sz="1200" dirty="0" err="1" smtClean="0"/>
              <a:t>Hartung</a:t>
            </a:r>
            <a:r>
              <a:rPr lang="en-US" sz="1200" dirty="0" smtClean="0"/>
              <a:t>, J.; </a:t>
            </a:r>
            <a:r>
              <a:rPr lang="en-US" sz="1200" dirty="0" err="1" smtClean="0"/>
              <a:t>Jeong</a:t>
            </a:r>
            <a:r>
              <a:rPr lang="en-US" sz="1200" dirty="0" smtClean="0"/>
              <a:t>, K. S.; </a:t>
            </a:r>
            <a:r>
              <a:rPr lang="en-US" sz="1200" dirty="0" err="1" smtClean="0"/>
              <a:t>Kwong</a:t>
            </a:r>
            <a:r>
              <a:rPr lang="en-US" sz="1200" dirty="0" smtClean="0"/>
              <a:t>, H. L.; </a:t>
            </a:r>
            <a:r>
              <a:rPr lang="en-US" sz="1200" dirty="0" err="1" smtClean="0"/>
              <a:t>Morikawa</a:t>
            </a:r>
            <a:r>
              <a:rPr lang="en-US" sz="1200" dirty="0" smtClean="0"/>
              <a:t>, K.; Wang, Z. M.; </a:t>
            </a:r>
            <a:r>
              <a:rPr lang="en-US" sz="1200" dirty="0" err="1" smtClean="0"/>
              <a:t>Xu</a:t>
            </a:r>
            <a:r>
              <a:rPr lang="en-US" sz="1200" dirty="0" smtClean="0"/>
              <a:t>, D. Q.; Zhang, X. L. </a:t>
            </a:r>
            <a:r>
              <a:rPr lang="en-US" sz="1200" i="1" dirty="0" smtClean="0"/>
              <a:t>J. Org. Chem. </a:t>
            </a:r>
            <a:r>
              <a:rPr lang="en-US" sz="1200" b="1" dirty="0" smtClean="0"/>
              <a:t>1992,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57,</a:t>
            </a:r>
            <a:r>
              <a:rPr lang="en-US" sz="1200" b="1" i="1" dirty="0" smtClean="0"/>
              <a:t> </a:t>
            </a:r>
            <a:r>
              <a:rPr lang="en-US" sz="1200" dirty="0" smtClean="0"/>
              <a:t>2768-2771. (3) Kolb, H. C.; </a:t>
            </a:r>
            <a:r>
              <a:rPr lang="en-US" sz="1200" dirty="0" err="1" smtClean="0"/>
              <a:t>Vannieuwenhze</a:t>
            </a:r>
            <a:r>
              <a:rPr lang="en-US" sz="1200" dirty="0" smtClean="0"/>
              <a:t>, M. S.; </a:t>
            </a:r>
            <a:r>
              <a:rPr lang="en-US" sz="1200" dirty="0" err="1" smtClean="0"/>
              <a:t>Sharpless</a:t>
            </a:r>
            <a:r>
              <a:rPr lang="en-US" sz="1200" dirty="0" smtClean="0"/>
              <a:t>, K. B. </a:t>
            </a:r>
            <a:r>
              <a:rPr lang="en-US" sz="1200" i="1" dirty="0" smtClean="0"/>
              <a:t>Chem. Rev. </a:t>
            </a:r>
            <a:r>
              <a:rPr lang="en-US" sz="1200" b="1" dirty="0" smtClean="0"/>
              <a:t>1994, </a:t>
            </a:r>
            <a:r>
              <a:rPr lang="en-US" sz="1200" i="1" dirty="0" smtClean="0"/>
              <a:t>94,</a:t>
            </a:r>
            <a:r>
              <a:rPr lang="en-US" sz="1200" b="1" i="1" dirty="0" smtClean="0"/>
              <a:t> </a:t>
            </a:r>
            <a:r>
              <a:rPr lang="en-US" sz="1200" dirty="0" smtClean="0"/>
              <a:t>2483-2547.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034" y="92867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Ligands for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Dihydroxylation</a:t>
            </a:r>
            <a:endParaRPr lang="en-US" sz="1400" b="1" baseline="30000" dirty="0"/>
          </a:p>
        </p:txBody>
      </p:sp>
      <p:graphicFrame>
        <p:nvGraphicFramePr>
          <p:cNvPr id="1011718" name="Object 6"/>
          <p:cNvGraphicFramePr>
            <a:graphicFrameLocks noChangeAspect="1"/>
          </p:cNvGraphicFramePr>
          <p:nvPr/>
        </p:nvGraphicFramePr>
        <p:xfrm>
          <a:off x="642910" y="1681177"/>
          <a:ext cx="766603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53" name="CS ChemDraw Drawing" r:id="rId4" imgW="6133866" imgH="3055503" progId="ChemDraw.Document.6.0">
                  <p:embed/>
                </p:oleObj>
              </mc:Choice>
              <mc:Fallback>
                <p:oleObj name="CS ChemDraw Drawing" r:id="rId4" imgW="6133866" imgH="3055503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681177"/>
                        <a:ext cx="7666038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1012740" name="Object 4"/>
          <p:cNvGraphicFramePr>
            <a:graphicFrameLocks noChangeAspect="1"/>
          </p:cNvGraphicFramePr>
          <p:nvPr/>
        </p:nvGraphicFramePr>
        <p:xfrm>
          <a:off x="2000232" y="2857496"/>
          <a:ext cx="514667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208" name="CS ChemDraw Drawing" r:id="rId4" imgW="4119020" imgH="1357532" progId="ChemDraw.Document.6.0">
                  <p:embed/>
                </p:oleObj>
              </mc:Choice>
              <mc:Fallback>
                <p:oleObj name="CS ChemDraw Drawing" r:id="rId4" imgW="4119020" imgH="135753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2857496"/>
                        <a:ext cx="514667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27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9756" y="4648221"/>
            <a:ext cx="5505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42910" y="795333"/>
          <a:ext cx="76581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209" name="CS ChemDraw Drawing" r:id="rId7" imgW="6126128" imgH="1592463" progId="ChemDraw.Document.6.0">
                  <p:embed/>
                </p:oleObj>
              </mc:Choice>
              <mc:Fallback>
                <p:oleObj name="CS ChemDraw Drawing" r:id="rId7" imgW="6126128" imgH="1592463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795333"/>
                        <a:ext cx="765810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034" y="92867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Dihydroxylation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Using</a:t>
            </a:r>
            <a:r>
              <a:rPr lang="fr-CH" sz="1400" b="1" dirty="0" smtClean="0"/>
              <a:t> NMO</a:t>
            </a:r>
            <a:endParaRPr lang="en-US" sz="1400" b="1" baseline="30000" dirty="0"/>
          </a:p>
        </p:txBody>
      </p:sp>
      <p:pic>
        <p:nvPicPr>
          <p:cNvPr id="1089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52" y="1428768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190644"/>
            <a:ext cx="51530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0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256"/>
            <a:ext cx="4752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034" y="785794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Dihydroxylation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Using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Add</a:t>
            </a:r>
            <a:r>
              <a:rPr lang="fr-CH" sz="1400" b="1" dirty="0" smtClean="0"/>
              <a:t> Mix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906645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Origin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Enantioselectivity</a:t>
            </a:r>
            <a:endParaRPr lang="en-US" sz="1400" b="1" baseline="30000" dirty="0"/>
          </a:p>
        </p:txBody>
      </p:sp>
      <p:pic>
        <p:nvPicPr>
          <p:cNvPr id="1091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714356"/>
            <a:ext cx="2590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1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71876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15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63"/>
            <a:ext cx="6143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Jacobsen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978083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The </a:t>
            </a:r>
            <a:r>
              <a:rPr lang="fr-CH" sz="1400" b="1" dirty="0" err="1" smtClean="0"/>
              <a:t>Classical</a:t>
            </a:r>
            <a:r>
              <a:rPr lang="fr-CH" sz="1400" b="1" dirty="0" smtClean="0"/>
              <a:t> Jacobsen </a:t>
            </a:r>
            <a:r>
              <a:rPr lang="fr-CH" sz="1400" b="1" dirty="0" err="1" smtClean="0"/>
              <a:t>Epoxidation</a:t>
            </a:r>
            <a:r>
              <a:rPr lang="fr-CH" sz="1400" b="1" dirty="0" smtClean="0"/>
              <a:t> for Cis </a:t>
            </a:r>
            <a:r>
              <a:rPr lang="fr-CH" sz="1400" b="1" dirty="0" err="1" smtClean="0"/>
              <a:t>Olefins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Jacobsen, E. N.; Zhang, W.; </a:t>
            </a:r>
            <a:r>
              <a:rPr lang="en-US" sz="1200" dirty="0" err="1" smtClean="0"/>
              <a:t>Muci</a:t>
            </a:r>
            <a:r>
              <a:rPr lang="en-US" sz="1200" dirty="0" smtClean="0"/>
              <a:t>, A. R.; </a:t>
            </a:r>
            <a:r>
              <a:rPr lang="en-US" sz="1200" dirty="0" err="1" smtClean="0"/>
              <a:t>Ecker</a:t>
            </a:r>
            <a:r>
              <a:rPr lang="en-US" sz="1200" dirty="0" smtClean="0"/>
              <a:t>, J. R.; Deng, L.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113, </a:t>
            </a:r>
            <a:r>
              <a:rPr lang="en-US" sz="1200" dirty="0" smtClean="0"/>
              <a:t>7063-7064. (2) </a:t>
            </a:r>
            <a:r>
              <a:rPr lang="en-US" sz="1200" dirty="0" err="1" smtClean="0"/>
              <a:t>Palucki</a:t>
            </a:r>
            <a:r>
              <a:rPr lang="en-US" sz="1200" dirty="0" smtClean="0"/>
              <a:t>, M.; Finney, N. S.; </a:t>
            </a:r>
            <a:r>
              <a:rPr lang="en-US" sz="1200" dirty="0" err="1" smtClean="0"/>
              <a:t>Pospisil</a:t>
            </a:r>
            <a:r>
              <a:rPr lang="en-US" sz="1200" dirty="0" smtClean="0"/>
              <a:t>, P. J.; </a:t>
            </a:r>
            <a:r>
              <a:rPr lang="en-US" sz="1200" dirty="0" err="1" smtClean="0"/>
              <a:t>Guler</a:t>
            </a:r>
            <a:r>
              <a:rPr lang="en-US" sz="1200" dirty="0" smtClean="0"/>
              <a:t>, M. L.; Ishida, T.;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948-954.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3429000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350043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dirty="0"/>
          </a:p>
        </p:txBody>
      </p:sp>
      <p:graphicFrame>
        <p:nvGraphicFramePr>
          <p:cNvPr id="789507" name="Object 3"/>
          <p:cNvGraphicFramePr>
            <a:graphicFrameLocks noChangeAspect="1"/>
          </p:cNvGraphicFramePr>
          <p:nvPr/>
        </p:nvGraphicFramePr>
        <p:xfrm>
          <a:off x="785786" y="1357298"/>
          <a:ext cx="7146925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014" name="CS ChemDraw Drawing" r:id="rId4" imgW="5719220" imgH="1549556" progId="ChemDraw.Document.6.0">
                  <p:embed/>
                </p:oleObj>
              </mc:Choice>
              <mc:Fallback>
                <p:oleObj name="CS ChemDraw Drawing" r:id="rId4" imgW="5719220" imgH="154955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357298"/>
                        <a:ext cx="7146925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089" y="3981468"/>
            <a:ext cx="4467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9509" name="Object 5"/>
          <p:cNvGraphicFramePr>
            <a:graphicFrameLocks noChangeAspect="1"/>
          </p:cNvGraphicFramePr>
          <p:nvPr/>
        </p:nvGraphicFramePr>
        <p:xfrm>
          <a:off x="5357818" y="3898918"/>
          <a:ext cx="29972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015" name="CS ChemDraw Drawing" r:id="rId7" imgW="2397135" imgH="1680386" progId="ChemDraw.Document.6.0">
                  <p:embed/>
                </p:oleObj>
              </mc:Choice>
              <mc:Fallback>
                <p:oleObj name="CS ChemDraw Drawing" r:id="rId7" imgW="2397135" imgH="168038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898918"/>
                        <a:ext cx="2997200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6" y="92867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Importance of Structure and </a:t>
            </a:r>
            <a:r>
              <a:rPr lang="fr-CH" sz="1400" b="1" dirty="0" err="1" smtClean="0"/>
              <a:t>Mnemotechnic</a:t>
            </a:r>
            <a:r>
              <a:rPr lang="fr-CH" sz="1400" b="1" dirty="0" smtClean="0"/>
              <a:t> Model</a:t>
            </a:r>
            <a:endParaRPr lang="en-US" sz="1400" b="1" dirty="0"/>
          </a:p>
        </p:txBody>
      </p:sp>
      <p:pic>
        <p:nvPicPr>
          <p:cNvPr id="1091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8290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1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4695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6" y="92867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Corey: The Importance of </a:t>
            </a:r>
            <a:r>
              <a:rPr lang="fr-CH" sz="1400" b="1" dirty="0" smtClean="0">
                <a:latin typeface="Symbol" pitchFamily="18" charset="2"/>
              </a:rPr>
              <a:t>p-p</a:t>
            </a:r>
            <a:r>
              <a:rPr lang="fr-CH" sz="1400" b="1" dirty="0" smtClean="0"/>
              <a:t> Interactions for </a:t>
            </a:r>
            <a:r>
              <a:rPr lang="fr-CH" sz="1400" b="1" dirty="0" err="1" smtClean="0"/>
              <a:t>Selectivity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643314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Kinetic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Resolution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Using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Sharpless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Dihydroxylation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28652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Corey, E. J.; Guzmanperez, A.; Noe, M. C.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1995, </a:t>
            </a:r>
            <a:r>
              <a:rPr lang="pt-BR" sz="1200" i="1" dirty="0" smtClean="0"/>
              <a:t>117, </a:t>
            </a:r>
            <a:r>
              <a:rPr lang="pt-BR" sz="1200" dirty="0" smtClean="0"/>
              <a:t>10805-10816. </a:t>
            </a:r>
            <a:r>
              <a:rPr lang="en-US" sz="1200" dirty="0" smtClean="0"/>
              <a:t>(2)	Corey, E. J.; </a:t>
            </a:r>
            <a:r>
              <a:rPr lang="en-US" sz="1200" dirty="0" err="1" smtClean="0"/>
              <a:t>Noe</a:t>
            </a:r>
            <a:r>
              <a:rPr lang="en-US" sz="1200" dirty="0" smtClean="0"/>
              <a:t>, M. C.; </a:t>
            </a:r>
            <a:r>
              <a:rPr lang="en-US" sz="1200" dirty="0" err="1" smtClean="0"/>
              <a:t>Guzmanperez</a:t>
            </a:r>
            <a:r>
              <a:rPr lang="en-US" sz="1200" dirty="0" smtClean="0"/>
              <a:t>,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10817-10824.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graphicFrame>
        <p:nvGraphicFramePr>
          <p:cNvPr id="1092612" name="Object 4"/>
          <p:cNvGraphicFramePr>
            <a:graphicFrameLocks noChangeAspect="1"/>
          </p:cNvGraphicFramePr>
          <p:nvPr/>
        </p:nvGraphicFramePr>
        <p:xfrm>
          <a:off x="1500166" y="1785926"/>
          <a:ext cx="639127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080" name="CS ChemDraw Drawing" r:id="rId4" imgW="5109386" imgH="903498" progId="ChemDraw.Document.6.0">
                  <p:embed/>
                </p:oleObj>
              </mc:Choice>
              <mc:Fallback>
                <p:oleObj name="CS ChemDraw Drawing" r:id="rId4" imgW="5109386" imgH="90349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785926"/>
                        <a:ext cx="6391275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3" name="Object 5"/>
          <p:cNvGraphicFramePr>
            <a:graphicFrameLocks noChangeAspect="1"/>
          </p:cNvGraphicFramePr>
          <p:nvPr/>
        </p:nvGraphicFramePr>
        <p:xfrm>
          <a:off x="500034" y="4357694"/>
          <a:ext cx="812641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081" name="CS ChemDraw Drawing" r:id="rId6" imgW="6499626" imgH="1048043" progId="ChemDraw.Document.6.0">
                  <p:embed/>
                </p:oleObj>
              </mc:Choice>
              <mc:Fallback>
                <p:oleObj name="CS ChemDraw Drawing" r:id="rId6" imgW="6499626" imgH="1048043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357694"/>
                        <a:ext cx="8126412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Dihydroxylation: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6" y="92867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28652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Corey, E. J.; Guzmanperez, A.; Noe, M. C.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1995, </a:t>
            </a:r>
            <a:r>
              <a:rPr lang="pt-BR" sz="1200" i="1" dirty="0" smtClean="0"/>
              <a:t>117, </a:t>
            </a:r>
            <a:r>
              <a:rPr lang="pt-BR" sz="1200" dirty="0" smtClean="0"/>
              <a:t>10805-10816. </a:t>
            </a:r>
            <a:r>
              <a:rPr lang="en-US" sz="1200" dirty="0" smtClean="0"/>
              <a:t>(2)	Corey, E. J.; </a:t>
            </a:r>
            <a:r>
              <a:rPr lang="en-US" sz="1200" dirty="0" err="1" smtClean="0"/>
              <a:t>Noe</a:t>
            </a:r>
            <a:r>
              <a:rPr lang="en-US" sz="1200" dirty="0" smtClean="0"/>
              <a:t>, M. C.; </a:t>
            </a:r>
            <a:r>
              <a:rPr lang="en-US" sz="1200" dirty="0" err="1" smtClean="0"/>
              <a:t>Guzmanperez</a:t>
            </a:r>
            <a:r>
              <a:rPr lang="en-US" sz="1200" dirty="0" smtClean="0"/>
              <a:t>,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10817-10824.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1093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7" y="1643050"/>
            <a:ext cx="90773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Aminohydroxylation: Sharpless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6" y="92867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Sharpless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Aminhydroxylation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28652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Li, G. G.; Chang, H. T.; </a:t>
            </a:r>
            <a:r>
              <a:rPr lang="en-US" sz="1200" dirty="0" err="1" smtClean="0"/>
              <a:t>Sharpless</a:t>
            </a:r>
            <a:r>
              <a:rPr lang="en-US" sz="1200" dirty="0" smtClean="0"/>
              <a:t>, K. B.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Engl. </a:t>
            </a:r>
            <a:r>
              <a:rPr lang="en-US" sz="1200" b="1" dirty="0" smtClean="0"/>
              <a:t>1996, </a:t>
            </a:r>
            <a:r>
              <a:rPr lang="en-US" sz="1200" i="1" dirty="0" smtClean="0"/>
              <a:t>35,</a:t>
            </a:r>
            <a:r>
              <a:rPr lang="en-US" sz="1200" b="1" i="1" dirty="0" smtClean="0"/>
              <a:t> </a:t>
            </a:r>
            <a:r>
              <a:rPr lang="en-US" sz="1200" dirty="0" smtClean="0"/>
              <a:t>451-454.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Bodkin, J. A.; McLeod, M. D. </a:t>
            </a:r>
            <a:r>
              <a:rPr lang="en-US" sz="1200" i="1" dirty="0" smtClean="0"/>
              <a:t>J. Chem. Soc. Perkin Trans. 1 </a:t>
            </a:r>
            <a:r>
              <a:rPr lang="en-US" sz="1200" b="1" dirty="0" smtClean="0"/>
              <a:t>2002, </a:t>
            </a:r>
            <a:r>
              <a:rPr lang="en-US" sz="1200" dirty="0" smtClean="0"/>
              <a:t>2733-2746.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graphicFrame>
        <p:nvGraphicFramePr>
          <p:cNvPr id="1095682" name="Object 2"/>
          <p:cNvGraphicFramePr>
            <a:graphicFrameLocks noChangeAspect="1"/>
          </p:cNvGraphicFramePr>
          <p:nvPr/>
        </p:nvGraphicFramePr>
        <p:xfrm>
          <a:off x="1571604" y="1500174"/>
          <a:ext cx="584835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51" name="CS ChemDraw Drawing" r:id="rId4" imgW="4678563" imgH="1913910" progId="ChemDraw.Document.6.0">
                  <p:embed/>
                </p:oleObj>
              </mc:Choice>
              <mc:Fallback>
                <p:oleObj name="CS ChemDraw Drawing" r:id="rId4" imgW="4678563" imgH="191391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500174"/>
                        <a:ext cx="5848350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684" name="Object 4"/>
          <p:cNvGraphicFramePr>
            <a:graphicFrameLocks noChangeAspect="1"/>
          </p:cNvGraphicFramePr>
          <p:nvPr/>
        </p:nvGraphicFramePr>
        <p:xfrm>
          <a:off x="2500298" y="4805377"/>
          <a:ext cx="40671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52" name="CS ChemDraw Drawing" r:id="rId6" imgW="3253154" imgH="556026" progId="ChemDraw.Document.6.0">
                  <p:embed/>
                </p:oleObj>
              </mc:Choice>
              <mc:Fallback>
                <p:oleObj name="CS ChemDraw Drawing" r:id="rId6" imgW="3253154" imgH="55602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805377"/>
                        <a:ext cx="40671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7158" y="4192793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Best </a:t>
            </a:r>
            <a:r>
              <a:rPr lang="fr-CH" sz="1400" b="1" dirty="0" err="1" smtClean="0"/>
              <a:t>Nitrogen</a:t>
            </a:r>
            <a:r>
              <a:rPr lang="fr-CH" sz="1400" b="1" dirty="0" smtClean="0"/>
              <a:t> Sources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C-H/X-H Functionalization: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57950" y="128586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CH </a:t>
            </a:r>
            <a:r>
              <a:rPr lang="fr-CH" sz="1400" b="1" dirty="0" err="1" smtClean="0"/>
              <a:t>Functionalization</a:t>
            </a:r>
            <a:endParaRPr lang="en-US" sz="1400" b="1" dirty="0"/>
          </a:p>
        </p:txBody>
      </p:sp>
      <p:graphicFrame>
        <p:nvGraphicFramePr>
          <p:cNvPr id="1008644" name="Object 4"/>
          <p:cNvGraphicFramePr>
            <a:graphicFrameLocks noChangeAspect="1"/>
          </p:cNvGraphicFramePr>
          <p:nvPr/>
        </p:nvGraphicFramePr>
        <p:xfrm>
          <a:off x="500034" y="1071546"/>
          <a:ext cx="5192713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924" name="CS ChemDraw Drawing" r:id="rId4" imgW="4154190" imgH="4241058" progId="ChemDraw.Document.6.0">
                  <p:embed/>
                </p:oleObj>
              </mc:Choice>
              <mc:Fallback>
                <p:oleObj name="CS ChemDraw Drawing" r:id="rId4" imgW="4154190" imgH="424105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071546"/>
                        <a:ext cx="5192713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43570" y="1906777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Fast</a:t>
            </a:r>
            <a:r>
              <a:rPr lang="fr-CH" sz="1400" b="1" dirty="0" smtClean="0"/>
              <a:t> Introduction of </a:t>
            </a:r>
            <a:r>
              <a:rPr lang="fr-CH" sz="1400" b="1" dirty="0" err="1" smtClean="0"/>
              <a:t>Functional</a:t>
            </a:r>
            <a:r>
              <a:rPr lang="fr-CH" sz="1400" b="1" dirty="0" smtClean="0"/>
              <a:t> Groups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28" y="2549719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Short and Efficient </a:t>
            </a:r>
            <a:r>
              <a:rPr lang="fr-CH" sz="1400" b="1" dirty="0" err="1" smtClean="0"/>
              <a:t>Synthesis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17760" y="3068960"/>
            <a:ext cx="171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Outer </a:t>
            </a:r>
            <a:r>
              <a:rPr lang="fr-CH" sz="1400" b="1" dirty="0" err="1" smtClean="0"/>
              <a:t>Sphere</a:t>
            </a:r>
            <a:endParaRPr lang="en-US" sz="1400" b="1" dirty="0"/>
          </a:p>
        </p:txBody>
      </p:sp>
      <p:sp>
        <p:nvSpPr>
          <p:cNvPr id="18" name="Down Arrow 17"/>
          <p:cNvSpPr/>
          <p:nvPr/>
        </p:nvSpPr>
        <p:spPr>
          <a:xfrm>
            <a:off x="7143768" y="1643050"/>
            <a:ext cx="285752" cy="2143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143768" y="2285992"/>
            <a:ext cx="285752" cy="2143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143768" y="2928934"/>
            <a:ext cx="285752" cy="2143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67540" y="3295648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Less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Waste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76777" y="3319215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Inner</a:t>
            </a:r>
            <a:r>
              <a:rPr lang="fr-CH" sz="1400" b="1" dirty="0" smtClean="0"/>
              <a:t>  </a:t>
            </a:r>
            <a:r>
              <a:rPr lang="fr-CH" sz="1400" b="1" dirty="0" err="1" smtClean="0"/>
              <a:t>Sphere</a:t>
            </a:r>
            <a:endParaRPr lang="en-US" sz="14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3356992"/>
            <a:ext cx="612068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Oxygen Transfer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7158" y="857232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Karasch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Sosnovsky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Allylic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Oxidation</a:t>
            </a:r>
            <a:endParaRPr lang="en-US" sz="1400" b="1" dirty="0"/>
          </a:p>
        </p:txBody>
      </p:sp>
      <p:graphicFrame>
        <p:nvGraphicFramePr>
          <p:cNvPr id="1017857" name="Object 1"/>
          <p:cNvGraphicFramePr>
            <a:graphicFrameLocks noChangeAspect="1"/>
          </p:cNvGraphicFramePr>
          <p:nvPr/>
        </p:nvGraphicFramePr>
        <p:xfrm>
          <a:off x="1142976" y="1560513"/>
          <a:ext cx="6973888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25" name="CS ChemDraw Drawing" r:id="rId4" imgW="5582060" imgH="1552370" progId="ChemDraw.Document.6.0">
                  <p:embed/>
                </p:oleObj>
              </mc:Choice>
              <mc:Fallback>
                <p:oleObj name="CS ChemDraw Drawing" r:id="rId4" imgW="5582060" imgH="155237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560513"/>
                        <a:ext cx="6973888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58" y="1357298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Pfaltz: Cu BOX Ligands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3692727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Andrus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Minor</a:t>
            </a:r>
            <a:r>
              <a:rPr lang="fr-CH" sz="1400" b="1" dirty="0" smtClean="0"/>
              <a:t> Improvements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017858" name="Object 2"/>
          <p:cNvGraphicFramePr>
            <a:graphicFrameLocks noChangeAspect="1"/>
          </p:cNvGraphicFramePr>
          <p:nvPr/>
        </p:nvGraphicFramePr>
        <p:xfrm>
          <a:off x="785786" y="4060843"/>
          <a:ext cx="75438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26" name="CS ChemDraw Drawing" r:id="rId6" imgW="6031523" imgH="1550963" progId="ChemDraw.Document.6.0">
                  <p:embed/>
                </p:oleObj>
              </mc:Choice>
              <mc:Fallback>
                <p:oleObj name="CS ChemDraw Drawing" r:id="rId6" imgW="6031523" imgH="155096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060843"/>
                        <a:ext cx="75438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20" y="628652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Gokhale</a:t>
            </a:r>
            <a:r>
              <a:rPr lang="en-US" sz="1200" dirty="0" smtClean="0"/>
              <a:t>, A. S.; </a:t>
            </a:r>
            <a:r>
              <a:rPr lang="en-US" sz="1200" dirty="0" err="1" smtClean="0"/>
              <a:t>Minidis</a:t>
            </a:r>
            <a:r>
              <a:rPr lang="en-US" sz="1200" dirty="0" smtClean="0"/>
              <a:t>, A. B. E.; Pfaltz, A. </a:t>
            </a:r>
            <a:r>
              <a:rPr lang="en-US" sz="1200" i="1" dirty="0" smtClean="0"/>
              <a:t>Tetrahedron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1995, </a:t>
            </a:r>
            <a:r>
              <a:rPr lang="en-US" sz="1200" i="1" dirty="0" smtClean="0"/>
              <a:t>36, </a:t>
            </a:r>
            <a:r>
              <a:rPr lang="en-US" sz="1200" dirty="0" smtClean="0"/>
              <a:t>1831-1834. </a:t>
            </a:r>
            <a:r>
              <a:rPr lang="de-DE" sz="1200" dirty="0" smtClean="0"/>
              <a:t>(2) Andrus, M. B.; Zhou, Z.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 </a:t>
            </a:r>
            <a:r>
              <a:rPr lang="de-DE" sz="1200" i="1" dirty="0" smtClean="0"/>
              <a:t>124, </a:t>
            </a:r>
            <a:r>
              <a:rPr lang="de-DE" sz="1200" dirty="0" smtClean="0"/>
              <a:t>8806-8807.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Oxygen Transfer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7158" y="857232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Proposed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Mechanism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628652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Gokhale</a:t>
            </a:r>
            <a:r>
              <a:rPr lang="en-US" sz="1200" dirty="0" smtClean="0"/>
              <a:t>, A. S.; </a:t>
            </a:r>
            <a:r>
              <a:rPr lang="en-US" sz="1200" dirty="0" err="1" smtClean="0"/>
              <a:t>Minidis</a:t>
            </a:r>
            <a:r>
              <a:rPr lang="en-US" sz="1200" dirty="0" smtClean="0"/>
              <a:t>, A. B. E.; Pfaltz, A. </a:t>
            </a:r>
            <a:r>
              <a:rPr lang="en-US" sz="1200" i="1" dirty="0" smtClean="0"/>
              <a:t>Tetrahedron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1995, </a:t>
            </a:r>
            <a:r>
              <a:rPr lang="en-US" sz="1200" i="1" dirty="0" smtClean="0"/>
              <a:t>36, </a:t>
            </a:r>
            <a:r>
              <a:rPr lang="en-US" sz="1200" dirty="0" smtClean="0"/>
              <a:t>1831-1834. </a:t>
            </a:r>
            <a:r>
              <a:rPr lang="de-DE" sz="1200" dirty="0" smtClean="0"/>
              <a:t>(2) Andrus, M. B.; Zhou, Z.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 </a:t>
            </a:r>
            <a:r>
              <a:rPr lang="de-DE" sz="1200" i="1" dirty="0" smtClean="0"/>
              <a:t>124, </a:t>
            </a:r>
            <a:r>
              <a:rPr lang="de-DE" sz="1200" dirty="0" smtClean="0"/>
              <a:t>8806-8807.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1097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890606"/>
            <a:ext cx="498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Carbenes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7158" y="835207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Doyle: </a:t>
            </a:r>
            <a:r>
              <a:rPr lang="fr-CH" sz="1400" b="1" dirty="0" err="1" smtClean="0"/>
              <a:t>Intramolecular</a:t>
            </a:r>
            <a:r>
              <a:rPr lang="fr-CH" sz="1400" b="1" dirty="0" smtClean="0"/>
              <a:t> C-H Insertion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621508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Doyle, M. P.; </a:t>
            </a:r>
            <a:r>
              <a:rPr lang="en-US" sz="1200" dirty="0" err="1" smtClean="0"/>
              <a:t>Vanoeveren</a:t>
            </a:r>
            <a:r>
              <a:rPr lang="en-US" sz="1200" dirty="0" smtClean="0"/>
              <a:t>, A.; </a:t>
            </a:r>
            <a:r>
              <a:rPr lang="en-US" sz="1200" dirty="0" err="1" smtClean="0"/>
              <a:t>Westrum</a:t>
            </a:r>
            <a:r>
              <a:rPr lang="en-US" sz="1200" dirty="0" smtClean="0"/>
              <a:t>, L. J.; </a:t>
            </a:r>
            <a:r>
              <a:rPr lang="en-US" sz="1200" dirty="0" err="1" smtClean="0"/>
              <a:t>Protopopova</a:t>
            </a:r>
            <a:r>
              <a:rPr lang="en-US" sz="1200" dirty="0" smtClean="0"/>
              <a:t>, M. N.; Clayton, T. W.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113,</a:t>
            </a:r>
            <a:r>
              <a:rPr lang="en-US" sz="1200" b="1" i="1" dirty="0" smtClean="0"/>
              <a:t> </a:t>
            </a:r>
            <a:r>
              <a:rPr lang="en-US" sz="1200" dirty="0" smtClean="0"/>
              <a:t>8982-8984.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Davies, H. M. L.; Beckwith, R. E. J. </a:t>
            </a:r>
            <a:r>
              <a:rPr lang="en-US" sz="1200" i="1" dirty="0" smtClean="0"/>
              <a:t>Chem. Rev.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103,</a:t>
            </a:r>
            <a:r>
              <a:rPr lang="en-US" sz="1200" b="1" i="1" dirty="0" smtClean="0"/>
              <a:t> </a:t>
            </a:r>
            <a:r>
              <a:rPr lang="en-US" sz="1200" dirty="0" smtClean="0"/>
              <a:t>2861-2903. 	(3) Davies, H. M. L.; Manning, J. R. </a:t>
            </a:r>
            <a:r>
              <a:rPr lang="en-US" sz="1200" i="1" dirty="0" smtClean="0"/>
              <a:t>Nature </a:t>
            </a:r>
            <a:r>
              <a:rPr lang="en-US" sz="1200" b="1" dirty="0" smtClean="0"/>
              <a:t>2008,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451,</a:t>
            </a:r>
            <a:r>
              <a:rPr lang="en-US" sz="1200" b="1" i="1" dirty="0" smtClean="0"/>
              <a:t> </a:t>
            </a:r>
            <a:r>
              <a:rPr lang="en-US" sz="1200" dirty="0" smtClean="0"/>
              <a:t>417-424.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571876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Davies: </a:t>
            </a:r>
            <a:r>
              <a:rPr lang="fr-CH" sz="1400" b="1" dirty="0" err="1" smtClean="0"/>
              <a:t>Intermolecular</a:t>
            </a:r>
            <a:r>
              <a:rPr lang="fr-CH" sz="1400" b="1" dirty="0" smtClean="0"/>
              <a:t> C-H Insertion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150980" name="Object 4"/>
          <p:cNvGraphicFramePr>
            <a:graphicFrameLocks noChangeAspect="1"/>
          </p:cNvGraphicFramePr>
          <p:nvPr/>
        </p:nvGraphicFramePr>
        <p:xfrm>
          <a:off x="1928794" y="1214422"/>
          <a:ext cx="5365750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49" name="CS ChemDraw Drawing" r:id="rId4" imgW="4292756" imgH="1779563" progId="ChemDraw.Document.6.0">
                  <p:embed/>
                </p:oleObj>
              </mc:Choice>
              <mc:Fallback>
                <p:oleObj name="CS ChemDraw Drawing" r:id="rId4" imgW="4292756" imgH="177956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1214422"/>
                        <a:ext cx="5365750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2" name="Object 6"/>
          <p:cNvGraphicFramePr>
            <a:graphicFrameLocks noChangeAspect="1"/>
          </p:cNvGraphicFramePr>
          <p:nvPr/>
        </p:nvGraphicFramePr>
        <p:xfrm>
          <a:off x="1000100" y="3929066"/>
          <a:ext cx="7154863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50" name="CS ChemDraw Drawing" r:id="rId6" imgW="5726958" imgH="1711335" progId="ChemDraw.Document.6.0">
                  <p:embed/>
                </p:oleObj>
              </mc:Choice>
              <mc:Fallback>
                <p:oleObj name="CS ChemDraw Drawing" r:id="rId6" imgW="5726958" imgH="1711335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929066"/>
                        <a:ext cx="7154863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Carbenes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7158" y="835207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Different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Kinds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Carbenoids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6426007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Davies, H. M. L.; Beckwith, R. E. J. </a:t>
            </a:r>
            <a:r>
              <a:rPr lang="en-US" sz="1200" i="1" dirty="0" smtClean="0"/>
              <a:t>Chem. Rev.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103,</a:t>
            </a:r>
            <a:r>
              <a:rPr lang="en-US" sz="1200" b="1" i="1" dirty="0" smtClean="0"/>
              <a:t> </a:t>
            </a:r>
            <a:r>
              <a:rPr lang="en-US" sz="1200" dirty="0" smtClean="0"/>
              <a:t>2861-2903.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071810"/>
            <a:ext cx="921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Compared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Reactivity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Substrates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Rh</a:t>
            </a:r>
            <a:r>
              <a:rPr lang="fr-CH" sz="1400" b="1" baseline="-25000" dirty="0" smtClean="0"/>
              <a:t>2</a:t>
            </a:r>
            <a:r>
              <a:rPr lang="fr-CH" sz="1400" b="1" dirty="0" smtClean="0"/>
              <a:t>(</a:t>
            </a:r>
            <a:r>
              <a:rPr lang="fr-CH" sz="1400" b="1" i="1" dirty="0" smtClean="0"/>
              <a:t>S</a:t>
            </a:r>
            <a:r>
              <a:rPr lang="fr-CH" sz="1400" b="1" dirty="0" smtClean="0"/>
              <a:t>-DOSP)</a:t>
            </a:r>
            <a:r>
              <a:rPr lang="fr-CH" sz="1400" b="1" baseline="-25000" dirty="0" smtClean="0"/>
              <a:t>4</a:t>
            </a:r>
            <a:r>
              <a:rPr lang="fr-CH" sz="1400" b="1" dirty="0" smtClean="0"/>
              <a:t> and </a:t>
            </a:r>
            <a:r>
              <a:rPr lang="fr-CH" sz="1400" b="1" dirty="0" err="1" smtClean="0"/>
              <a:t>Donor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Acceptor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Carbenoids</a:t>
            </a:r>
            <a:endParaRPr lang="en-US" sz="1400" b="1" baseline="-25000" dirty="0"/>
          </a:p>
        </p:txBody>
      </p:sp>
      <p:pic>
        <p:nvPicPr>
          <p:cNvPr id="128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54673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14282" y="1414458"/>
          <a:ext cx="859472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63" name="CS ChemDraw Drawing" r:id="rId5" imgW="6874530" imgH="1153551" progId="ChemDraw.Document.6.0">
                  <p:embed/>
                </p:oleObj>
              </mc:Choice>
              <mc:Fallback>
                <p:oleObj name="CS ChemDraw Drawing" r:id="rId5" imgW="6874530" imgH="1153551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14458"/>
                        <a:ext cx="8594725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Carbenes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7158" y="785794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Davies: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Synthesis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Erogorgiaene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426007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Davies, H. M. L.; </a:t>
            </a:r>
            <a:r>
              <a:rPr lang="en-US" sz="1200" dirty="0" err="1" smtClean="0"/>
              <a:t>Walji</a:t>
            </a:r>
            <a:r>
              <a:rPr lang="en-US" sz="1200" dirty="0" smtClean="0"/>
              <a:t>, A.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44, </a:t>
            </a:r>
            <a:r>
              <a:rPr lang="en-US" sz="1200" dirty="0" smtClean="0"/>
              <a:t>1733-1735.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graphicFrame>
        <p:nvGraphicFramePr>
          <p:cNvPr id="1367041" name="Object 1"/>
          <p:cNvGraphicFramePr>
            <a:graphicFrameLocks noChangeAspect="1"/>
          </p:cNvGraphicFramePr>
          <p:nvPr/>
        </p:nvGraphicFramePr>
        <p:xfrm>
          <a:off x="214282" y="1217632"/>
          <a:ext cx="8486775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275" name="CS ChemDraw Drawing" r:id="rId4" imgW="6789068" imgH="3998742" progId="ChemDraw.Document.6.0">
                  <p:embed/>
                </p:oleObj>
              </mc:Choice>
              <mc:Fallback>
                <p:oleObj name="CS ChemDraw Drawing" r:id="rId4" imgW="6789068" imgH="3998742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217632"/>
                        <a:ext cx="8486775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Jacobsen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978083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Electronic</a:t>
            </a:r>
            <a:r>
              <a:rPr lang="fr-CH" sz="1400" b="1" dirty="0" smtClean="0"/>
              <a:t> Influence on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Palucki</a:t>
            </a:r>
            <a:r>
              <a:rPr lang="en-US" sz="1200" dirty="0" smtClean="0"/>
              <a:t>, M.; Finney, N. S.; </a:t>
            </a:r>
            <a:r>
              <a:rPr lang="en-US" sz="1200" dirty="0" err="1" smtClean="0"/>
              <a:t>Pospisil</a:t>
            </a:r>
            <a:r>
              <a:rPr lang="en-US" sz="1200" dirty="0" smtClean="0"/>
              <a:t>, P. J.; </a:t>
            </a:r>
            <a:r>
              <a:rPr lang="en-US" sz="1200" dirty="0" err="1" smtClean="0"/>
              <a:t>Guler</a:t>
            </a:r>
            <a:r>
              <a:rPr lang="en-US" sz="1200" dirty="0" smtClean="0"/>
              <a:t>, M. L.; Ishida, T.;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948-954.</a:t>
            </a:r>
          </a:p>
        </p:txBody>
      </p:sp>
      <p:pic>
        <p:nvPicPr>
          <p:cNvPr id="790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00306"/>
            <a:ext cx="63055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0535" name="Object 7"/>
          <p:cNvGraphicFramePr>
            <a:graphicFrameLocks noChangeAspect="1"/>
          </p:cNvGraphicFramePr>
          <p:nvPr/>
        </p:nvGraphicFramePr>
        <p:xfrm>
          <a:off x="3714744" y="928670"/>
          <a:ext cx="44116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0" name="CS ChemDraw Drawing" r:id="rId5" imgW="3532398" imgH="1202084" progId="ChemDraw.Document.6.0">
                  <p:embed/>
                </p:oleObj>
              </mc:Choice>
              <mc:Fallback>
                <p:oleObj name="CS ChemDraw Drawing" r:id="rId5" imgW="3532398" imgH="1202084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928670"/>
                        <a:ext cx="4411663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28728" y="5715016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Symbol" pitchFamily="18" charset="2"/>
              </a:rPr>
              <a:t>s</a:t>
            </a:r>
            <a:r>
              <a:rPr lang="fr-CH" sz="1400" b="1" baseline="-25000" dirty="0" err="1" smtClean="0"/>
              <a:t>para</a:t>
            </a:r>
            <a:r>
              <a:rPr lang="fr-CH" sz="1400" b="1" dirty="0" smtClean="0"/>
              <a:t> = </a:t>
            </a:r>
            <a:r>
              <a:rPr lang="fr-CH" sz="1400" b="1" dirty="0" err="1" smtClean="0"/>
              <a:t>Hammet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parameter</a:t>
            </a:r>
            <a:r>
              <a:rPr lang="fr-CH" sz="1400" b="1" dirty="0" smtClean="0"/>
              <a:t> = </a:t>
            </a:r>
            <a:r>
              <a:rPr lang="fr-CH" sz="1400" b="1" dirty="0" err="1" smtClean="0"/>
              <a:t>strenght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electron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withdrawing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effect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Carbenes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8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928670"/>
            <a:ext cx="60769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7158" y="785794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426007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Davies, H. M. L.; </a:t>
            </a:r>
            <a:r>
              <a:rPr lang="en-US" sz="1200" dirty="0" err="1" smtClean="0"/>
              <a:t>Walji</a:t>
            </a:r>
            <a:r>
              <a:rPr lang="en-US" sz="1200" dirty="0" smtClean="0"/>
              <a:t>, A.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44, </a:t>
            </a:r>
            <a:r>
              <a:rPr lang="en-US" sz="1200" dirty="0" smtClean="0"/>
              <a:t>1733-1735.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X-H Functionalization: Carbenes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85794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Fu: Cu-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Insertion </a:t>
            </a:r>
            <a:r>
              <a:rPr lang="fr-CH" sz="1400" b="1" dirty="0" err="1" smtClean="0"/>
              <a:t>into</a:t>
            </a:r>
            <a:r>
              <a:rPr lang="fr-CH" sz="1400" b="1" dirty="0" smtClean="0"/>
              <a:t> OH Bonds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35795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Maier, T. C.; Fu, G.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2006, </a:t>
            </a:r>
            <a:r>
              <a:rPr lang="de-DE" sz="1200" i="1" dirty="0" smtClean="0"/>
              <a:t>128,</a:t>
            </a:r>
            <a:r>
              <a:rPr lang="de-DE" sz="1200" b="1" i="1" dirty="0" smtClean="0"/>
              <a:t> </a:t>
            </a:r>
            <a:r>
              <a:rPr lang="de-DE" sz="1200" dirty="0" smtClean="0"/>
              <a:t>4594.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Liu, B.; Zhu, S. F.; Zhang, W.; Chen, C.; Zhou, Q. L.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129, </a:t>
            </a:r>
            <a:r>
              <a:rPr lang="en-US" sz="1200" dirty="0" smtClean="0"/>
              <a:t>5834. (3) Zhu, S. T.; Chen, C.; </a:t>
            </a:r>
            <a:r>
              <a:rPr lang="en-US" sz="1200" dirty="0" err="1" smtClean="0"/>
              <a:t>Cai</a:t>
            </a:r>
            <a:r>
              <a:rPr lang="en-US" sz="1200" dirty="0" smtClean="0"/>
              <a:t>, Y.; Zhou, Q. L.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47</a:t>
            </a:r>
            <a:r>
              <a:rPr lang="en-US" sz="1200" dirty="0" smtClean="0"/>
              <a:t>, 932.</a:t>
            </a:r>
          </a:p>
          <a:p>
            <a:endParaRPr lang="en-US" sz="1200" dirty="0" smtClean="0"/>
          </a:p>
        </p:txBody>
      </p:sp>
      <p:graphicFrame>
        <p:nvGraphicFramePr>
          <p:cNvPr id="1389570" name="Object 2"/>
          <p:cNvGraphicFramePr>
            <a:graphicFrameLocks noChangeAspect="1"/>
          </p:cNvGraphicFramePr>
          <p:nvPr/>
        </p:nvGraphicFramePr>
        <p:xfrm>
          <a:off x="1000100" y="857232"/>
          <a:ext cx="7626350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039" name="CS ChemDraw Drawing" r:id="rId4" imgW="6100103" imgH="2013087" progId="ChemDraw.Document.6.0">
                  <p:embed/>
                </p:oleObj>
              </mc:Choice>
              <mc:Fallback>
                <p:oleObj name="CS ChemDraw Drawing" r:id="rId4" imgW="6100103" imgH="201308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857232"/>
                        <a:ext cx="7626350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3429000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Zhou: Cu-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Insertion </a:t>
            </a:r>
            <a:r>
              <a:rPr lang="fr-CH" sz="1400" b="1" dirty="0" err="1" smtClean="0"/>
              <a:t>into</a:t>
            </a:r>
            <a:r>
              <a:rPr lang="fr-CH" sz="1400" b="1" dirty="0" smtClean="0"/>
              <a:t> NH Bonds</a:t>
            </a:r>
            <a:r>
              <a:rPr lang="fr-CH" sz="1400" b="1" baseline="30000" dirty="0" smtClean="0"/>
              <a:t>2</a:t>
            </a:r>
            <a:r>
              <a:rPr lang="fr-CH" sz="1400" b="1" dirty="0" smtClean="0"/>
              <a:t> or water</a:t>
            </a:r>
            <a:r>
              <a:rPr lang="fr-CH" sz="1400" b="1" baseline="30000" dirty="0" smtClean="0"/>
              <a:t>3</a:t>
            </a:r>
            <a:endParaRPr lang="en-US" sz="1400" b="1" baseline="30000" dirty="0"/>
          </a:p>
        </p:txBody>
      </p:sp>
      <p:graphicFrame>
        <p:nvGraphicFramePr>
          <p:cNvPr id="1389572" name="Object 4"/>
          <p:cNvGraphicFramePr>
            <a:graphicFrameLocks noChangeAspect="1"/>
          </p:cNvGraphicFramePr>
          <p:nvPr/>
        </p:nvGraphicFramePr>
        <p:xfrm>
          <a:off x="357158" y="3846532"/>
          <a:ext cx="8201025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040" name="CS ChemDraw Drawing" r:id="rId6" imgW="6563634" imgH="1895270" progId="ChemDraw.Document.6.0">
                  <p:embed/>
                </p:oleObj>
              </mc:Choice>
              <mc:Fallback>
                <p:oleObj name="CS ChemDraw Drawing" r:id="rId6" imgW="6563634" imgH="189527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846532"/>
                        <a:ext cx="8201025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Carbene multi-functionalization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2796" y="6381328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Ma, X.; Jiang, J.; </a:t>
            </a:r>
            <a:r>
              <a:rPr lang="en-US" sz="1200" dirty="0" err="1"/>
              <a:t>Lv</a:t>
            </a:r>
            <a:r>
              <a:rPr lang="en-US" sz="1200" dirty="0"/>
              <a:t>, S.; Yao, W.; Yang, Y.; Liu, S.; Xia, F.; Hu, W.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53</a:t>
            </a:r>
            <a:r>
              <a:rPr lang="en-US" sz="1200" dirty="0"/>
              <a:t>, </a:t>
            </a:r>
            <a:r>
              <a:rPr lang="en-US" sz="1200" dirty="0" smtClean="0"/>
              <a:t>13136.</a:t>
            </a:r>
            <a:endParaRPr lang="en-US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92008"/>
              </p:ext>
            </p:extLst>
          </p:nvPr>
        </p:nvGraphicFramePr>
        <p:xfrm>
          <a:off x="288955" y="1484784"/>
          <a:ext cx="3360116" cy="434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51" name="CS ChemDraw Drawing" r:id="rId4" imgW="2688093" imgH="3478989" progId="ChemDraw.Document.6.0">
                  <p:embed/>
                </p:oleObj>
              </mc:Choice>
              <mc:Fallback>
                <p:oleObj name="CS ChemDraw Drawing" r:id="rId4" imgW="2688093" imgH="34789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55" y="1484784"/>
                        <a:ext cx="3360116" cy="434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08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72" y="821779"/>
            <a:ext cx="4953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4282" y="785794"/>
            <a:ext cx="500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Hu: Rh-Catalyzed multi-</a:t>
            </a:r>
            <a:r>
              <a:rPr lang="fr-CH" sz="1400" b="1" dirty="0" err="1" smtClean="0"/>
              <a:t>functionalization</a:t>
            </a:r>
            <a:r>
              <a:rPr lang="fr-CH" sz="1400" b="1" dirty="0" smtClean="0"/>
              <a:t> cascade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8259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Carbene multi-functionalization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2956" y="6392361"/>
            <a:ext cx="540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Hari</a:t>
            </a:r>
            <a:r>
              <a:rPr lang="de-DE" sz="1200" dirty="0"/>
              <a:t>, D. P.; Waser, J. </a:t>
            </a:r>
            <a:r>
              <a:rPr lang="de-DE" sz="1200" i="1" dirty="0"/>
              <a:t>J. Am. Chem. Soc. </a:t>
            </a:r>
            <a:r>
              <a:rPr lang="de-DE" sz="1200" b="1" dirty="0"/>
              <a:t>2017</a:t>
            </a:r>
            <a:r>
              <a:rPr lang="de-DE" sz="1200" dirty="0"/>
              <a:t>, </a:t>
            </a:r>
            <a:r>
              <a:rPr lang="de-DE" sz="1200" i="1" dirty="0"/>
              <a:t>139</a:t>
            </a:r>
            <a:r>
              <a:rPr lang="de-DE" sz="1200" dirty="0"/>
              <a:t>, 8420-8423</a:t>
            </a:r>
            <a:r>
              <a:rPr lang="de-DE" sz="1200" dirty="0" smtClean="0"/>
              <a:t>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928" y="816967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Waser: Multi-</a:t>
            </a:r>
            <a:r>
              <a:rPr lang="fr-CH" sz="1400" b="1" dirty="0" err="1" smtClean="0"/>
              <a:t>functionalization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EBX (Ethynylbenziodoxolone) hypervalent </a:t>
            </a:r>
            <a:r>
              <a:rPr lang="fr-CH" sz="1400" b="1" dirty="0" err="1" smtClean="0"/>
              <a:t>iodine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reagents</a:t>
            </a:r>
            <a:endParaRPr lang="en-US" sz="1400" b="1" baseline="30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04960"/>
              </p:ext>
            </p:extLst>
          </p:nvPr>
        </p:nvGraphicFramePr>
        <p:xfrm>
          <a:off x="664949" y="1177575"/>
          <a:ext cx="7671226" cy="491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384" name="CS ChemDraw Drawing" r:id="rId4" imgW="5253131" imgH="3366206" progId="ChemDraw.Document.6.0">
                  <p:embed/>
                </p:oleObj>
              </mc:Choice>
              <mc:Fallback>
                <p:oleObj name="CS ChemDraw Drawing" r:id="rId4" imgW="5253131" imgH="33662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949" y="1177575"/>
                        <a:ext cx="7671226" cy="4915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Nitrenes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85794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Du Bois: Rh-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nitrene</a:t>
            </a:r>
            <a:r>
              <a:rPr lang="fr-CH" sz="1400" b="1" dirty="0" smtClean="0"/>
              <a:t> insertion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hypervalent iodine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fr-FR" sz="1200" dirty="0" err="1" smtClean="0"/>
              <a:t>Zalatan</a:t>
            </a:r>
            <a:r>
              <a:rPr lang="fr-FR" sz="1200" dirty="0" smtClean="0"/>
              <a:t>, D. N.; Du Bois, J. </a:t>
            </a:r>
            <a:r>
              <a:rPr lang="fr-FR" sz="1200" i="1" dirty="0" smtClean="0"/>
              <a:t>J. Am. Chem. Soc. </a:t>
            </a:r>
            <a:r>
              <a:rPr lang="fr-FR" sz="1200" b="1" dirty="0" smtClean="0"/>
              <a:t>2008</a:t>
            </a:r>
            <a:r>
              <a:rPr lang="fr-FR" sz="1200" dirty="0" smtClean="0"/>
              <a:t>, </a:t>
            </a:r>
            <a:r>
              <a:rPr lang="fr-FR" sz="1200" i="1" dirty="0" smtClean="0"/>
              <a:t>130</a:t>
            </a:r>
            <a:r>
              <a:rPr lang="fr-FR" sz="1200" dirty="0" smtClean="0"/>
              <a:t>, 9220. (2) </a:t>
            </a:r>
            <a:r>
              <a:rPr lang="en-US" sz="1200" dirty="0" err="1" smtClean="0"/>
              <a:t>Milczek</a:t>
            </a:r>
            <a:r>
              <a:rPr lang="en-US" sz="1200" dirty="0" smtClean="0"/>
              <a:t>, E.; </a:t>
            </a:r>
            <a:r>
              <a:rPr lang="en-US" sz="1200" dirty="0" err="1" smtClean="0"/>
              <a:t>Boudet</a:t>
            </a:r>
            <a:r>
              <a:rPr lang="en-US" sz="1200" dirty="0" smtClean="0"/>
              <a:t>, N.; </a:t>
            </a:r>
            <a:r>
              <a:rPr lang="en-US" sz="1200" dirty="0" err="1" smtClean="0"/>
              <a:t>Blakey</a:t>
            </a:r>
            <a:r>
              <a:rPr lang="en-US" sz="1200" dirty="0" smtClean="0"/>
              <a:t>, S.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47</a:t>
            </a:r>
            <a:r>
              <a:rPr lang="en-US" sz="1200" dirty="0" smtClean="0"/>
              <a:t>, 6825.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3429000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Blakey</a:t>
            </a:r>
            <a:r>
              <a:rPr lang="fr-CH" sz="1400" b="1" dirty="0" smtClean="0"/>
              <a:t>: Ru-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nitrene</a:t>
            </a:r>
            <a:r>
              <a:rPr lang="fr-CH" sz="1400" b="1" dirty="0" smtClean="0"/>
              <a:t> insertion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hypervalent iodine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2738180" name="Object 4"/>
          <p:cNvGraphicFramePr>
            <a:graphicFrameLocks noChangeAspect="1"/>
          </p:cNvGraphicFramePr>
          <p:nvPr/>
        </p:nvGraphicFramePr>
        <p:xfrm>
          <a:off x="2119327" y="1193800"/>
          <a:ext cx="4524375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48" name="CS ChemDraw Drawing" r:id="rId4" imgW="3619266" imgH="1787300" progId="ChemDraw.Document.6.0">
                  <p:embed/>
                </p:oleObj>
              </mc:Choice>
              <mc:Fallback>
                <p:oleObj name="CS ChemDraw Drawing" r:id="rId4" imgW="3619266" imgH="17873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27" y="1193800"/>
                        <a:ext cx="4524375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8181" name="Object 5"/>
          <p:cNvGraphicFramePr>
            <a:graphicFrameLocks noChangeAspect="1"/>
          </p:cNvGraphicFramePr>
          <p:nvPr/>
        </p:nvGraphicFramePr>
        <p:xfrm>
          <a:off x="1966928" y="3929066"/>
          <a:ext cx="4819650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49" name="CS ChemDraw Drawing" r:id="rId6" imgW="3853844" imgH="1730678" progId="ChemDraw.Document.6.0">
                  <p:embed/>
                </p:oleObj>
              </mc:Choice>
              <mc:Fallback>
                <p:oleObj name="CS ChemDraw Drawing" r:id="rId6" imgW="3853844" imgH="173067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28" y="3929066"/>
                        <a:ext cx="4819650" cy="216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2.4.4 C-H Functionalization: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Nitrenes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85794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Zhang: Co-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nitrene</a:t>
            </a:r>
            <a:r>
              <a:rPr lang="fr-CH" sz="1400" b="1" dirty="0" smtClean="0"/>
              <a:t> insertion via radicals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055" y="6464182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fr-FR" sz="1200" dirty="0"/>
              <a:t>Li, C. Q.; Lang, K.; Lu, H. J.; Hu, Y.; Cui, X.; </a:t>
            </a:r>
            <a:r>
              <a:rPr lang="fr-FR" sz="1200" dirty="0" err="1"/>
              <a:t>Wojtas</a:t>
            </a:r>
            <a:r>
              <a:rPr lang="fr-FR" sz="1200" dirty="0"/>
              <a:t>, L.; Zhang, X. P., </a:t>
            </a:r>
            <a:r>
              <a:rPr lang="fr-FR" sz="1200" dirty="0" err="1" smtClean="0"/>
              <a:t>Angew</a:t>
            </a:r>
            <a:r>
              <a:rPr lang="fr-FR" sz="1200" dirty="0"/>
              <a:t>. </a:t>
            </a:r>
            <a:r>
              <a:rPr lang="fr-FR" sz="1200" dirty="0" err="1"/>
              <a:t>Chem</a:t>
            </a:r>
            <a:r>
              <a:rPr lang="fr-FR" sz="1200" dirty="0" smtClean="0"/>
              <a:t>., Int. Ed. </a:t>
            </a:r>
            <a:r>
              <a:rPr lang="fr-FR" sz="1200" b="1" dirty="0" smtClean="0"/>
              <a:t>2018</a:t>
            </a:r>
            <a:r>
              <a:rPr lang="fr-FR" sz="1200" dirty="0"/>
              <a:t>, </a:t>
            </a:r>
            <a:r>
              <a:rPr lang="fr-FR" sz="1200" i="1" dirty="0" smtClean="0"/>
              <a:t>57</a:t>
            </a:r>
            <a:r>
              <a:rPr lang="fr-FR" sz="1200" dirty="0" smtClean="0"/>
              <a:t>, </a:t>
            </a:r>
            <a:r>
              <a:rPr lang="fr-FR" sz="1200" dirty="0"/>
              <a:t>16837-16841.</a:t>
            </a:r>
            <a:endParaRPr lang="en-US" sz="1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846373"/>
              </p:ext>
            </p:extLst>
          </p:nvPr>
        </p:nvGraphicFramePr>
        <p:xfrm>
          <a:off x="1713812" y="1264213"/>
          <a:ext cx="5648171" cy="216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72" name="CS ChemDraw Drawing" r:id="rId4" imgW="4518537" imgH="1729564" progId="ChemDraw.Document.6.0">
                  <p:embed/>
                </p:oleObj>
              </mc:Choice>
              <mc:Fallback>
                <p:oleObj name="CS ChemDraw Drawing" r:id="rId4" imgW="4518537" imgH="17295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3812" y="1264213"/>
                        <a:ext cx="5648171" cy="2161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3805390"/>
            <a:ext cx="5857507" cy="2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Azidation of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210" y="6351711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smtClean="0">
                <a:latin typeface="+mj-lt"/>
              </a:rPr>
              <a:t>1) Ge, L.; Zhou, H.; </a:t>
            </a:r>
            <a:r>
              <a:rPr lang="en-US" sz="1200" dirty="0" err="1" smtClean="0">
                <a:latin typeface="+mj-lt"/>
              </a:rPr>
              <a:t>Chiou</a:t>
            </a:r>
            <a:r>
              <a:rPr lang="en-US" sz="1200" dirty="0" smtClean="0">
                <a:latin typeface="+mj-lt"/>
              </a:rPr>
              <a:t>, M.-F.; Jiang, H.; Jian, W.; Ye, C.; Li, X.; Zhu, X.; </a:t>
            </a:r>
            <a:r>
              <a:rPr lang="en-US" sz="1200" dirty="0" err="1" smtClean="0">
                <a:latin typeface="+mj-lt"/>
              </a:rPr>
              <a:t>Xiong</a:t>
            </a:r>
            <a:r>
              <a:rPr lang="en-US" sz="1200" dirty="0" smtClean="0">
                <a:latin typeface="+mj-lt"/>
              </a:rPr>
              <a:t>, H.; Li, Y.; Song, L.; Zhang, X.; Bao, H. </a:t>
            </a:r>
            <a:r>
              <a:rPr lang="en-US" sz="1200" i="1" dirty="0" smtClean="0">
                <a:latin typeface="+mj-lt"/>
              </a:rPr>
              <a:t>Nat. </a:t>
            </a:r>
            <a:r>
              <a:rPr lang="en-US" sz="1200" i="1" dirty="0" err="1" smtClean="0">
                <a:latin typeface="+mj-lt"/>
              </a:rPr>
              <a:t>Catal</a:t>
            </a:r>
            <a:r>
              <a:rPr lang="en-US" sz="1200" i="1" dirty="0" smtClean="0">
                <a:latin typeface="+mj-lt"/>
              </a:rPr>
              <a:t>. </a:t>
            </a:r>
            <a:r>
              <a:rPr lang="en-US" sz="1200" b="1" dirty="0" smtClean="0">
                <a:latin typeface="+mj-lt"/>
              </a:rPr>
              <a:t>2021</a:t>
            </a:r>
            <a:r>
              <a:rPr lang="en-US" sz="1200" dirty="0" smtClean="0">
                <a:latin typeface="+mj-lt"/>
              </a:rPr>
              <a:t>, </a:t>
            </a:r>
            <a:r>
              <a:rPr lang="en-US" sz="1200" i="1" dirty="0" smtClean="0">
                <a:latin typeface="+mj-lt"/>
              </a:rPr>
              <a:t>4</a:t>
            </a:r>
            <a:r>
              <a:rPr lang="en-US" sz="1200" dirty="0" smtClean="0">
                <a:latin typeface="+mj-lt"/>
              </a:rPr>
              <a:t>, 28. (2) </a:t>
            </a:r>
            <a:r>
              <a:rPr lang="de-DE" sz="1200" dirty="0">
                <a:latin typeface="+mj-lt"/>
              </a:rPr>
              <a:t>Cao, M.; Wang, H.; Ma, Y.; Tung, C.-H.; Liu, L. </a:t>
            </a:r>
            <a:r>
              <a:rPr lang="de-DE" sz="1200" i="1" dirty="0">
                <a:latin typeface="+mj-lt"/>
              </a:rPr>
              <a:t>J. Am. Chem. Soc. </a:t>
            </a:r>
            <a:r>
              <a:rPr lang="de-DE" sz="1200" b="1" dirty="0">
                <a:latin typeface="+mj-lt"/>
              </a:rPr>
              <a:t>2022,</a:t>
            </a:r>
            <a:r>
              <a:rPr lang="de-DE" sz="1200" dirty="0">
                <a:latin typeface="+mj-lt"/>
              </a:rPr>
              <a:t> </a:t>
            </a:r>
            <a:r>
              <a:rPr lang="de-DE" sz="1200" i="1" dirty="0">
                <a:latin typeface="+mj-lt"/>
              </a:rPr>
              <a:t>144</a:t>
            </a:r>
            <a:r>
              <a:rPr lang="de-DE" sz="1200" dirty="0">
                <a:latin typeface="+mj-lt"/>
              </a:rPr>
              <a:t>, 15383-15390.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Bao: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Iron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-catalyzed carboazidation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95536" y="1191763"/>
          <a:ext cx="2801781" cy="360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679" name="CS ChemDraw Drawing" r:id="rId4" imgW="2241425" imgH="2884311" progId="ChemDraw.Document.6.0">
                  <p:embed/>
                </p:oleObj>
              </mc:Choice>
              <mc:Fallback>
                <p:oleObj name="CS ChemDraw Drawing" r:id="rId4" imgW="2241425" imgH="2884311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191763"/>
                        <a:ext cx="2801781" cy="3605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990487"/>
            <a:ext cx="4503878" cy="470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877096"/>
            <a:ext cx="2787336" cy="1869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240" y="575790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possible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starting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from benzylic C-H bonds</a:t>
            </a:r>
            <a:r>
              <a:rPr lang="fr-CH" sz="14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14248"/>
            <a:ext cx="6539401" cy="426708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Reaction of Oxy-Allyl Cation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785794"/>
            <a:ext cx="637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Lewis </a:t>
            </a:r>
            <a:r>
              <a:rPr lang="fr-CH" sz="1400" b="1" dirty="0" err="1" smtClean="0"/>
              <a:t>acidity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enhancement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8218" y="6536377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Segoe UI" panose="020B0502040204020203" pitchFamily="34" charset="0"/>
              </a:rPr>
              <a:t>Banik</a:t>
            </a:r>
            <a:r>
              <a:rPr lang="fr-CH" sz="1200" dirty="0">
                <a:latin typeface="Segoe UI" panose="020B0502040204020203" pitchFamily="34" charset="0"/>
              </a:rPr>
              <a:t>, S. M.; </a:t>
            </a:r>
            <a:r>
              <a:rPr lang="fr-CH" sz="1200" dirty="0" err="1">
                <a:latin typeface="Segoe UI" panose="020B0502040204020203" pitchFamily="34" charset="0"/>
              </a:rPr>
              <a:t>Levina</a:t>
            </a:r>
            <a:r>
              <a:rPr lang="fr-CH" sz="1200" dirty="0">
                <a:latin typeface="Segoe UI" panose="020B0502040204020203" pitchFamily="34" charset="0"/>
              </a:rPr>
              <a:t>, A.; Hyde, A. M.; Jacobsen, E. N. </a:t>
            </a:r>
            <a:r>
              <a:rPr lang="fr-CH" sz="1200" i="1" dirty="0">
                <a:latin typeface="Segoe UI" panose="020B0502040204020203" pitchFamily="34" charset="0"/>
              </a:rPr>
              <a:t>Science </a:t>
            </a:r>
            <a:r>
              <a:rPr lang="fr-CH" sz="1200" b="1" dirty="0">
                <a:latin typeface="Segoe UI" panose="020B0502040204020203" pitchFamily="34" charset="0"/>
              </a:rPr>
              <a:t>2017,</a:t>
            </a:r>
            <a:r>
              <a:rPr lang="fr-CH" sz="1200" dirty="0">
                <a:latin typeface="Segoe UI" panose="020B0502040204020203" pitchFamily="34" charset="0"/>
              </a:rPr>
              <a:t> </a:t>
            </a:r>
            <a:r>
              <a:rPr lang="fr-CH" sz="1200" i="1" dirty="0">
                <a:latin typeface="Segoe UI" panose="020B0502040204020203" pitchFamily="34" charset="0"/>
              </a:rPr>
              <a:t>358</a:t>
            </a:r>
            <a:r>
              <a:rPr lang="fr-CH" sz="1200" dirty="0">
                <a:latin typeface="Segoe UI" panose="020B0502040204020203" pitchFamily="34" charset="0"/>
              </a:rPr>
              <a:t>, 761-764.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515"/>
              </p:ext>
            </p:extLst>
          </p:nvPr>
        </p:nvGraphicFramePr>
        <p:xfrm>
          <a:off x="762728" y="764704"/>
          <a:ext cx="7337664" cy="163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61" name="CS ChemDraw Drawing" r:id="rId5" imgW="5870131" imgH="1308806" progId="ChemDraw.Document.6.0">
                  <p:embed/>
                </p:oleObj>
              </mc:Choice>
              <mc:Fallback>
                <p:oleObj name="CS ChemDraw Drawing" r:id="rId5" imgW="5870131" imgH="13088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728" y="764704"/>
                        <a:ext cx="7337664" cy="163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1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Amination of Enolates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906645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Yamamoto: </a:t>
            </a:r>
            <a:r>
              <a:rPr lang="fr-CH" sz="1400" b="1" dirty="0" err="1" smtClean="0"/>
              <a:t>Acid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Nitroso</a:t>
            </a:r>
            <a:r>
              <a:rPr lang="fr-CH" sz="1400" b="1" dirty="0" smtClean="0"/>
              <a:t>-Aldol </a:t>
            </a:r>
            <a:r>
              <a:rPr lang="fr-CH" sz="1400" b="1" dirty="0" err="1" smtClean="0"/>
              <a:t>Reaction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Enamines</a:t>
            </a:r>
            <a:r>
              <a:rPr lang="fr-CH" sz="1400" b="1" dirty="0" smtClean="0"/>
              <a:t>: </a:t>
            </a:r>
          </a:p>
          <a:p>
            <a:r>
              <a:rPr lang="fr-CH" sz="1400" b="1" dirty="0" err="1" smtClean="0"/>
              <a:t>Amination</a:t>
            </a:r>
            <a:r>
              <a:rPr lang="fr-CH" sz="1400" b="1" dirty="0" smtClean="0"/>
              <a:t> or Hydroxylation </a:t>
            </a:r>
            <a:r>
              <a:rPr lang="fr-CH" sz="1400" b="1" dirty="0" err="1" smtClean="0"/>
              <a:t>Depending</a:t>
            </a:r>
            <a:r>
              <a:rPr lang="fr-CH" sz="1400" b="1" dirty="0" smtClean="0"/>
              <a:t> on </a:t>
            </a:r>
            <a:r>
              <a:rPr lang="fr-CH" sz="1400" b="1" dirty="0" err="1" smtClean="0"/>
              <a:t>Catalyst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Momiyama</a:t>
            </a:r>
            <a:r>
              <a:rPr lang="en-US" sz="1200" dirty="0" smtClean="0"/>
              <a:t>, N.; Yamamoto,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1080-1081.</a:t>
            </a:r>
          </a:p>
        </p:txBody>
      </p:sp>
      <p:graphicFrame>
        <p:nvGraphicFramePr>
          <p:cNvPr id="1394692" name="Object 4"/>
          <p:cNvGraphicFramePr>
            <a:graphicFrameLocks noChangeAspect="1"/>
          </p:cNvGraphicFramePr>
          <p:nvPr/>
        </p:nvGraphicFramePr>
        <p:xfrm>
          <a:off x="1071538" y="1858979"/>
          <a:ext cx="7104063" cy="39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26" name="CS ChemDraw Drawing" r:id="rId4" imgW="5682644" imgH="3198642" progId="ChemDraw.Document.6.0">
                  <p:embed/>
                </p:oleObj>
              </mc:Choice>
              <mc:Fallback>
                <p:oleObj name="CS ChemDraw Drawing" r:id="rId4" imgW="5682644" imgH="319864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858979"/>
                        <a:ext cx="7104063" cy="399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Sulfide Oxidation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835207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Ellman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Oxidation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Disulfide</a:t>
            </a:r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sv-SE" sz="1200" dirty="0" smtClean="0"/>
              <a:t>Blum, S. A.; Bergman, R. G.; Ellman, J. A. </a:t>
            </a:r>
            <a:r>
              <a:rPr lang="sv-SE" sz="1200" i="1" dirty="0" smtClean="0"/>
              <a:t>J. Org. Chem. </a:t>
            </a:r>
            <a:r>
              <a:rPr lang="sv-SE" sz="1200" b="1" dirty="0" smtClean="0"/>
              <a:t>2003,</a:t>
            </a:r>
            <a:r>
              <a:rPr lang="sv-SE" sz="1200" b="1" i="1" dirty="0" smtClean="0"/>
              <a:t> </a:t>
            </a:r>
            <a:r>
              <a:rPr lang="sv-SE" sz="1200" i="1" dirty="0" smtClean="0"/>
              <a:t>68</a:t>
            </a:r>
            <a:r>
              <a:rPr lang="sv-SE" sz="1200" dirty="0" smtClean="0"/>
              <a:t>, 150-155.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3571876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Synthesis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Ellman’s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Auxiliary</a:t>
            </a:r>
            <a:endParaRPr lang="en-US" sz="1400" b="1" dirty="0"/>
          </a:p>
        </p:txBody>
      </p:sp>
      <p:graphicFrame>
        <p:nvGraphicFramePr>
          <p:cNvPr id="1396739" name="Object 3"/>
          <p:cNvGraphicFramePr>
            <a:graphicFrameLocks noChangeAspect="1"/>
          </p:cNvGraphicFramePr>
          <p:nvPr/>
        </p:nvGraphicFramePr>
        <p:xfrm>
          <a:off x="1142976" y="1357298"/>
          <a:ext cx="6251575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207" name="CS ChemDraw Drawing" r:id="rId4" imgW="5001416" imgH="1450379" progId="ChemDraw.Document.6.0">
                  <p:embed/>
                </p:oleObj>
              </mc:Choice>
              <mc:Fallback>
                <p:oleObj name="CS ChemDraw Drawing" r:id="rId4" imgW="5001416" imgH="145037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357298"/>
                        <a:ext cx="6251575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6740" name="Object 4"/>
          <p:cNvGraphicFramePr>
            <a:graphicFrameLocks noChangeAspect="1"/>
          </p:cNvGraphicFramePr>
          <p:nvPr/>
        </p:nvGraphicFramePr>
        <p:xfrm>
          <a:off x="285720" y="4314840"/>
          <a:ext cx="501332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208" name="CS ChemDraw Drawing" r:id="rId6" imgW="4015271" imgH="1063518" progId="ChemDraw.Document.6.0">
                  <p:embed/>
                </p:oleObj>
              </mc:Choice>
              <mc:Fallback>
                <p:oleObj name="CS ChemDraw Drawing" r:id="rId6" imgW="4015271" imgH="106351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314840"/>
                        <a:ext cx="5013325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67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357694"/>
            <a:ext cx="3876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Jacobsen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857232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Electronic</a:t>
            </a:r>
            <a:r>
              <a:rPr lang="fr-CH" sz="1400" b="1" dirty="0" smtClean="0"/>
              <a:t> Influence on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Palucki</a:t>
            </a:r>
            <a:r>
              <a:rPr lang="en-US" sz="1200" dirty="0" smtClean="0"/>
              <a:t>, M.; Finney, N. S.; </a:t>
            </a:r>
            <a:r>
              <a:rPr lang="en-US" sz="1200" dirty="0" err="1" smtClean="0"/>
              <a:t>Pospisil</a:t>
            </a:r>
            <a:r>
              <a:rPr lang="en-US" sz="1200" dirty="0" smtClean="0"/>
              <a:t>, P. J.; </a:t>
            </a:r>
            <a:r>
              <a:rPr lang="en-US" sz="1200" dirty="0" err="1" smtClean="0"/>
              <a:t>Guler</a:t>
            </a:r>
            <a:r>
              <a:rPr lang="en-US" sz="1200" dirty="0" smtClean="0"/>
              <a:t>, M. L.; Ishida, T.; Jacobsen, E.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948-954.</a:t>
            </a:r>
          </a:p>
        </p:txBody>
      </p:sp>
      <p:pic>
        <p:nvPicPr>
          <p:cNvPr id="79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7153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85786" y="5715016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Hammond </a:t>
            </a:r>
            <a:r>
              <a:rPr lang="fr-CH" sz="1400" b="1" dirty="0" err="1" smtClean="0"/>
              <a:t>Postulate</a:t>
            </a:r>
            <a:r>
              <a:rPr lang="fr-CH" sz="1400" b="1" dirty="0" smtClean="0"/>
              <a:t>: structure of transition state </a:t>
            </a:r>
            <a:r>
              <a:rPr lang="fr-CH" sz="1400" b="1" dirty="0" err="1" smtClean="0"/>
              <a:t>similar</a:t>
            </a:r>
            <a:r>
              <a:rPr lang="fr-CH" sz="1400" b="1" dirty="0" smtClean="0"/>
              <a:t> to </a:t>
            </a:r>
            <a:r>
              <a:rPr lang="fr-CH" sz="1400" b="1" dirty="0" err="1" smtClean="0"/>
              <a:t>reactive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intermediate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52" y="3889796"/>
            <a:ext cx="4734352" cy="205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Asymmetric Chlorination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835207"/>
            <a:ext cx="5929354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628652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Whitehead, D. C.; </a:t>
            </a:r>
            <a:r>
              <a:rPr lang="en-US" sz="1200" dirty="0" err="1"/>
              <a:t>Yousefi</a:t>
            </a:r>
            <a:r>
              <a:rPr lang="en-US" sz="1200" dirty="0"/>
              <a:t>, R.; </a:t>
            </a:r>
            <a:r>
              <a:rPr lang="en-US" sz="1200" dirty="0" err="1"/>
              <a:t>Jaganathan</a:t>
            </a:r>
            <a:r>
              <a:rPr lang="en-US" sz="1200" dirty="0"/>
              <a:t>, A.; </a:t>
            </a:r>
            <a:r>
              <a:rPr lang="en-US" sz="1200" dirty="0" err="1"/>
              <a:t>Borhan</a:t>
            </a:r>
            <a:r>
              <a:rPr lang="en-US" sz="1200" dirty="0"/>
              <a:t>, B., </a:t>
            </a:r>
            <a:r>
              <a:rPr lang="en-US" sz="1200" i="1" dirty="0"/>
              <a:t>J. Am. Chem. Soc. </a:t>
            </a:r>
            <a:r>
              <a:rPr lang="en-US" sz="1200" b="1" dirty="0"/>
              <a:t>2010</a:t>
            </a:r>
            <a:r>
              <a:rPr lang="en-US" sz="1200" dirty="0"/>
              <a:t>, </a:t>
            </a:r>
            <a:r>
              <a:rPr lang="en-US" sz="1200" i="1" dirty="0"/>
              <a:t>132</a:t>
            </a:r>
            <a:r>
              <a:rPr lang="en-US" sz="1200" dirty="0"/>
              <a:t>, </a:t>
            </a:r>
            <a:r>
              <a:rPr lang="en-US" sz="1200" dirty="0" smtClean="0"/>
              <a:t>3298. </a:t>
            </a:r>
            <a:r>
              <a:rPr lang="pl-PL" sz="1200" dirty="0" smtClean="0"/>
              <a:t>(2)</a:t>
            </a:r>
            <a:r>
              <a:rPr lang="fr-CH" sz="1200" dirty="0" smtClean="0"/>
              <a:t> </a:t>
            </a:r>
            <a:r>
              <a:rPr lang="fr-CH" sz="1200" dirty="0" err="1"/>
              <a:t>Nicolaou</a:t>
            </a:r>
            <a:r>
              <a:rPr lang="fr-CH" sz="1200" dirty="0"/>
              <a:t>, K. C.; Simmons, N. L.; Ying, Y. C.; </a:t>
            </a:r>
            <a:r>
              <a:rPr lang="fr-CH" sz="1200" dirty="0" err="1"/>
              <a:t>Heretsch</a:t>
            </a:r>
            <a:r>
              <a:rPr lang="fr-CH" sz="1200" dirty="0"/>
              <a:t>, P. M.; Chen, J. S., </a:t>
            </a:r>
            <a:r>
              <a:rPr lang="fr-CH" sz="1200" i="1" dirty="0"/>
              <a:t>J. Am. </a:t>
            </a:r>
            <a:r>
              <a:rPr lang="fr-CH" sz="1200" i="1" dirty="0" err="1"/>
              <a:t>Chem</a:t>
            </a:r>
            <a:r>
              <a:rPr lang="fr-CH" sz="1200" i="1" dirty="0"/>
              <a:t>. Soc. </a:t>
            </a:r>
            <a:r>
              <a:rPr lang="fr-CH" sz="1200" b="1" dirty="0"/>
              <a:t>2011</a:t>
            </a:r>
            <a:r>
              <a:rPr lang="fr-CH" sz="1200" dirty="0"/>
              <a:t>, </a:t>
            </a:r>
            <a:r>
              <a:rPr lang="fr-CH" sz="1200" i="1" dirty="0"/>
              <a:t>133</a:t>
            </a:r>
            <a:r>
              <a:rPr lang="fr-CH" sz="1200" dirty="0"/>
              <a:t>, </a:t>
            </a:r>
            <a:r>
              <a:rPr lang="fr-CH" sz="1200" dirty="0" smtClean="0"/>
              <a:t>8134.</a:t>
            </a:r>
            <a:endParaRPr lang="fr-CH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798" y="405732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Nicolaou</a:t>
            </a:r>
            <a:r>
              <a:rPr lang="fr-CH" sz="1400" b="1" dirty="0" smtClean="0"/>
              <a:t>: Dichlorination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98" y="835207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Bohran</a:t>
            </a:r>
            <a:r>
              <a:rPr lang="fr-CH" sz="1400" b="1" dirty="0" smtClean="0"/>
              <a:t>: Chlorolactonization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00813"/>
              </p:ext>
            </p:extLst>
          </p:nvPr>
        </p:nvGraphicFramePr>
        <p:xfrm>
          <a:off x="1547664" y="906234"/>
          <a:ext cx="6750960" cy="303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752" name="CS ChemDraw Drawing" r:id="rId5" imgW="5400768" imgH="2431915" progId="ChemDraw.Document.6.0">
                  <p:embed/>
                </p:oleObj>
              </mc:Choice>
              <mc:Fallback>
                <p:oleObj name="CS ChemDraw Drawing" r:id="rId5" imgW="5400768" imgH="24319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906234"/>
                        <a:ext cx="6750960" cy="303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56735"/>
              </p:ext>
            </p:extLst>
          </p:nvPr>
        </p:nvGraphicFramePr>
        <p:xfrm>
          <a:off x="32384" y="4759303"/>
          <a:ext cx="4413298" cy="90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753" name="CS ChemDraw Drawing" r:id="rId7" imgW="3530638" imgH="722009" progId="ChemDraw.Document.6.0">
                  <p:embed/>
                </p:oleObj>
              </mc:Choice>
              <mc:Fallback>
                <p:oleObj name="CS ChemDraw Drawing" r:id="rId7" imgW="3530638" imgH="722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84" y="4759303"/>
                        <a:ext cx="4413298" cy="90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8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Asymmetric Fluorination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2876" y="639236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/>
              <a:t>Rauniyar</a:t>
            </a:r>
            <a:r>
              <a:rPr lang="fr-CH" sz="1200" dirty="0"/>
              <a:t>, V.; </a:t>
            </a:r>
            <a:r>
              <a:rPr lang="fr-CH" sz="1200" dirty="0" err="1"/>
              <a:t>Lackner</a:t>
            </a:r>
            <a:r>
              <a:rPr lang="fr-CH" sz="1200" dirty="0"/>
              <a:t>, A. D.; Hamilton, G. L.; </a:t>
            </a:r>
            <a:r>
              <a:rPr lang="fr-CH" sz="1200" dirty="0" err="1"/>
              <a:t>Toste</a:t>
            </a:r>
            <a:r>
              <a:rPr lang="fr-CH" sz="1200" dirty="0"/>
              <a:t>, F. D. </a:t>
            </a:r>
            <a:r>
              <a:rPr lang="fr-CH" sz="1200" i="1" dirty="0"/>
              <a:t>Science</a:t>
            </a:r>
            <a:r>
              <a:rPr lang="fr-CH" sz="1200" dirty="0"/>
              <a:t> </a:t>
            </a:r>
            <a:r>
              <a:rPr lang="fr-CH" sz="1200" b="1" dirty="0"/>
              <a:t>2011,</a:t>
            </a:r>
            <a:r>
              <a:rPr lang="fr-CH" sz="1200" dirty="0"/>
              <a:t> </a:t>
            </a:r>
            <a:r>
              <a:rPr lang="fr-CH" sz="1200" i="1" dirty="0"/>
              <a:t>334</a:t>
            </a:r>
            <a:r>
              <a:rPr lang="fr-CH" sz="1200" dirty="0"/>
              <a:t>, 1681-1684.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8" y="888975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Toste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Enantioselective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oxyfluorination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based</a:t>
            </a:r>
            <a:r>
              <a:rPr lang="fr-CH" sz="1400" b="1" dirty="0" smtClean="0"/>
              <a:t> on phase-</a:t>
            </a:r>
            <a:r>
              <a:rPr lang="fr-CH" sz="1400" b="1" dirty="0" err="1" smtClean="0"/>
              <a:t>transfer</a:t>
            </a:r>
            <a:r>
              <a:rPr lang="fr-CH" sz="1400" b="1" dirty="0" smtClean="0"/>
              <a:t> of the cation!</a:t>
            </a:r>
            <a:endParaRPr lang="en-US" sz="1400" b="1" baseline="30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49615"/>
              </p:ext>
            </p:extLst>
          </p:nvPr>
        </p:nvGraphicFramePr>
        <p:xfrm>
          <a:off x="107504" y="1536304"/>
          <a:ext cx="3567444" cy="434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84" name="CS ChemDraw Drawing" r:id="rId4" imgW="2853955" imgH="3472774" progId="ChemDraw.Document.6.0">
                  <p:embed/>
                </p:oleObj>
              </mc:Choice>
              <mc:Fallback>
                <p:oleObj name="CS ChemDraw Drawing" r:id="rId4" imgW="2853955" imgH="34727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536304"/>
                        <a:ext cx="3567444" cy="4340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583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3963"/>
          <a:stretch/>
        </p:blipFill>
        <p:spPr bwMode="auto">
          <a:xfrm>
            <a:off x="3923481" y="1556792"/>
            <a:ext cx="5185023" cy="424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Via Sulfonium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1174" y="6309320"/>
            <a:ext cx="795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Denmark</a:t>
            </a:r>
            <a:r>
              <a:rPr lang="de-DE" sz="1200" dirty="0"/>
              <a:t>, S. E.; Jaunet, A.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2013</a:t>
            </a:r>
            <a:r>
              <a:rPr lang="de-DE" sz="1200" dirty="0"/>
              <a:t>, </a:t>
            </a:r>
            <a:r>
              <a:rPr lang="de-DE" sz="1200" i="1" dirty="0"/>
              <a:t>135</a:t>
            </a:r>
            <a:r>
              <a:rPr lang="de-DE" sz="1200" dirty="0"/>
              <a:t>, </a:t>
            </a:r>
            <a:r>
              <a:rPr lang="de-DE" sz="1200" dirty="0" smtClean="0"/>
              <a:t>6419. (2) </a:t>
            </a:r>
            <a:r>
              <a:rPr lang="en-US" sz="1200" dirty="0"/>
              <a:t>Lin, S.; Jacobsen, E. N. </a:t>
            </a:r>
            <a:r>
              <a:rPr lang="en-US" sz="1200" i="1" dirty="0"/>
              <a:t>Nat. Chem.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4</a:t>
            </a:r>
            <a:r>
              <a:rPr lang="en-US" sz="1200" dirty="0"/>
              <a:t>, </a:t>
            </a:r>
            <a:r>
              <a:rPr lang="en-US" sz="1200" dirty="0" smtClean="0"/>
              <a:t>817.</a:t>
            </a:r>
            <a:endParaRPr lang="en-US" sz="1200" dirty="0"/>
          </a:p>
          <a:p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836712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Denmark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intermolecular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sulfonium</a:t>
            </a:r>
            <a:r>
              <a:rPr lang="fr-CH" sz="1400" b="1" dirty="0" smtClean="0"/>
              <a:t> formation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82806" y="3697287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intramolecular </a:t>
            </a:r>
            <a:r>
              <a:rPr lang="fr-CH" sz="1400" b="1" dirty="0" err="1" smtClean="0"/>
              <a:t>sulfonium</a:t>
            </a:r>
            <a:r>
              <a:rPr lang="fr-CH" sz="1400" b="1" dirty="0" smtClean="0"/>
              <a:t> formation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34108"/>
              </p:ext>
            </p:extLst>
          </p:nvPr>
        </p:nvGraphicFramePr>
        <p:xfrm>
          <a:off x="554038" y="1385764"/>
          <a:ext cx="790575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988" name="CS ChemDraw Drawing" r:id="rId4" imgW="6324352" imgH="1461040" progId="ChemDraw.Document.6.0">
                  <p:embed/>
                </p:oleObj>
              </mc:Choice>
              <mc:Fallback>
                <p:oleObj name="CS ChemDraw Drawing" r:id="rId4" imgW="6324352" imgH="1461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038" y="1385764"/>
                        <a:ext cx="7905750" cy="182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17367"/>
              </p:ext>
            </p:extLst>
          </p:nvPr>
        </p:nvGraphicFramePr>
        <p:xfrm>
          <a:off x="696978" y="4361926"/>
          <a:ext cx="7619438" cy="137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989" name="CS ChemDraw Drawing" r:id="rId6" imgW="6095550" imgH="1097064" progId="ChemDraw.Document.6.0">
                  <p:embed/>
                </p:oleObj>
              </mc:Choice>
              <mc:Fallback>
                <p:oleObj name="CS ChemDraw Drawing" r:id="rId6" imgW="6095550" imgH="1097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78" y="4361926"/>
                        <a:ext cx="7619438" cy="137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4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Via Sulfonium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7584" y="63093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de-DE" sz="1200" dirty="0"/>
              <a:t>Denmark, S. E.; Chi, H. M.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2014</a:t>
            </a:r>
            <a:r>
              <a:rPr lang="de-DE" sz="1200" dirty="0"/>
              <a:t>, </a:t>
            </a:r>
            <a:r>
              <a:rPr lang="de-DE" sz="1200" i="1" dirty="0"/>
              <a:t>136</a:t>
            </a:r>
            <a:r>
              <a:rPr lang="de-DE" sz="1200" dirty="0"/>
              <a:t>, </a:t>
            </a:r>
            <a:r>
              <a:rPr lang="de-DE" sz="1200" dirty="0" smtClean="0"/>
              <a:t>3655</a:t>
            </a:r>
            <a:r>
              <a:rPr lang="en-US" sz="1200" dirty="0" smtClean="0"/>
              <a:t>.</a:t>
            </a:r>
            <a:r>
              <a:rPr lang="de-DE" sz="1200" dirty="0"/>
              <a:t> </a:t>
            </a:r>
            <a:r>
              <a:rPr lang="de-DE" sz="1200" dirty="0" smtClean="0"/>
              <a:t>(2) </a:t>
            </a:r>
            <a:r>
              <a:rPr lang="de-DE" sz="1200" dirty="0"/>
              <a:t>Denmark, S. E.; Hartmann, E.; Kornfilt, D. J. P.; Wang, H. </a:t>
            </a:r>
            <a:r>
              <a:rPr lang="de-DE" sz="1200" i="1" dirty="0"/>
              <a:t>Nat. Chem.</a:t>
            </a:r>
            <a:r>
              <a:rPr lang="de-DE" sz="1200" dirty="0"/>
              <a:t> </a:t>
            </a:r>
            <a:r>
              <a:rPr lang="de-DE" sz="1200" b="1" dirty="0"/>
              <a:t>2014</a:t>
            </a:r>
            <a:r>
              <a:rPr lang="de-DE" sz="1200" dirty="0"/>
              <a:t>, </a:t>
            </a:r>
            <a:r>
              <a:rPr lang="de-DE" sz="1200" i="1" dirty="0"/>
              <a:t>6</a:t>
            </a:r>
            <a:r>
              <a:rPr lang="de-DE" sz="1200" dirty="0"/>
              <a:t>, </a:t>
            </a:r>
            <a:r>
              <a:rPr lang="de-DE" sz="1200" dirty="0" smtClean="0"/>
              <a:t>1056.</a:t>
            </a:r>
            <a:endParaRPr lang="de-DE" sz="1200" dirty="0"/>
          </a:p>
          <a:p>
            <a:endParaRPr lang="en-US" sz="1200" dirty="0"/>
          </a:p>
        </p:txBody>
      </p:sp>
      <p:pic>
        <p:nvPicPr>
          <p:cNvPr id="32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" y="1556792"/>
            <a:ext cx="65046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312368" cy="20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Via Sulfonium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05430" y="6423719"/>
            <a:ext cx="795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</a:t>
            </a:r>
            <a:r>
              <a:rPr lang="en-US" sz="1200" dirty="0"/>
              <a:t>, S.; Jacobsen, E. N. </a:t>
            </a:r>
            <a:r>
              <a:rPr lang="en-US" sz="1200" i="1" dirty="0"/>
              <a:t>Nat. Chem.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4</a:t>
            </a:r>
            <a:r>
              <a:rPr lang="en-US" sz="1200" dirty="0"/>
              <a:t>, </a:t>
            </a:r>
            <a:r>
              <a:rPr lang="en-US" sz="1200" dirty="0" smtClean="0"/>
              <a:t>817.</a:t>
            </a:r>
            <a:endParaRPr lang="en-US" sz="1200" dirty="0"/>
          </a:p>
          <a:p>
            <a:endParaRPr lang="de-DE" sz="1200" dirty="0"/>
          </a:p>
        </p:txBody>
      </p:sp>
      <p:pic>
        <p:nvPicPr>
          <p:cNvPr id="32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6069" cy="50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2.2.4 Other Reactions: Hypervalent Iodine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15616" y="2999159"/>
            <a:ext cx="6791325" cy="10779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H" sz="1600" b="1" dirty="0">
                <a:latin typeface="Arial" pitchFamily="34" charset="0"/>
                <a:cs typeface="Arial" pitchFamily="34" charset="0"/>
              </a:rPr>
              <a:t>Hypervalent </a:t>
            </a:r>
            <a:r>
              <a:rPr lang="fr-CH" sz="1600" b="1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CH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b="1" dirty="0" err="1">
                <a:latin typeface="Arial" pitchFamily="34" charset="0"/>
                <a:cs typeface="Arial" pitchFamily="34" charset="0"/>
              </a:rPr>
              <a:t>involvement</a:t>
            </a:r>
            <a:r>
              <a:rPr lang="fr-CH" sz="1600" b="1" dirty="0">
                <a:latin typeface="Arial" pitchFamily="34" charset="0"/>
                <a:cs typeface="Arial" pitchFamily="34" charset="0"/>
              </a:rPr>
              <a:t> of 5p orbitals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H" sz="1600" b="1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fr-CH" sz="1600" b="1" dirty="0">
                <a:latin typeface="Arial" pitchFamily="34" charset="0"/>
                <a:cs typeface="Arial" pitchFamily="34" charset="0"/>
              </a:rPr>
              <a:t> partial bond </a:t>
            </a:r>
            <a:r>
              <a:rPr lang="fr-CH" sz="1600" b="1" dirty="0" err="1">
                <a:latin typeface="Arial" pitchFamily="34" charset="0"/>
                <a:cs typeface="Arial" pitchFamily="34" charset="0"/>
              </a:rPr>
              <a:t>character</a:t>
            </a:r>
            <a:r>
              <a:rPr lang="fr-CH" sz="1600" b="1" dirty="0">
                <a:latin typeface="Arial" pitchFamily="34" charset="0"/>
                <a:cs typeface="Arial" pitchFamily="34" charset="0"/>
              </a:rPr>
              <a:t> (4 </a:t>
            </a:r>
            <a:r>
              <a:rPr lang="fr-CH" sz="1600" b="1" dirty="0" err="1">
                <a:latin typeface="Arial" pitchFamily="34" charset="0"/>
                <a:cs typeface="Arial" pitchFamily="34" charset="0"/>
              </a:rPr>
              <a:t>electrons</a:t>
            </a:r>
            <a:r>
              <a:rPr lang="fr-CH" sz="1600" b="1" dirty="0">
                <a:latin typeface="Arial" pitchFamily="34" charset="0"/>
                <a:cs typeface="Arial" pitchFamily="34" charset="0"/>
              </a:rPr>
              <a:t>-3 centres bond)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H" sz="1600" b="1" dirty="0" err="1">
                <a:latin typeface="Arial" pitchFamily="34" charset="0"/>
                <a:cs typeface="Arial" pitchFamily="34" charset="0"/>
              </a:rPr>
              <a:t>Exceptional</a:t>
            </a:r>
            <a:r>
              <a:rPr lang="fr-CH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b="1" dirty="0" err="1">
                <a:latin typeface="Arial" pitchFamily="34" charset="0"/>
                <a:cs typeface="Arial" pitchFamily="34" charset="0"/>
              </a:rPr>
              <a:t>reactivity</a:t>
            </a:r>
            <a:endParaRPr lang="fr-CH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803450"/>
              </p:ext>
            </p:extLst>
          </p:nvPr>
        </p:nvGraphicFramePr>
        <p:xfrm>
          <a:off x="2304931" y="950026"/>
          <a:ext cx="4571325" cy="197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33" name="CS ChemDraw Drawing" r:id="rId4" imgW="3657060" imgH="1579934" progId="ChemDraw.Document.6.0">
                  <p:embed/>
                </p:oleObj>
              </mc:Choice>
              <mc:Fallback>
                <p:oleObj name="CS ChemDraw Drawing" r:id="rId4" imgW="3657060" imgH="15799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4931" y="950026"/>
                        <a:ext cx="4571325" cy="1974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864403"/>
              </p:ext>
            </p:extLst>
          </p:nvPr>
        </p:nvGraphicFramePr>
        <p:xfrm>
          <a:off x="1107915" y="4157331"/>
          <a:ext cx="6920469" cy="244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34" name="CS ChemDraw Drawing" r:id="rId6" imgW="5536375" imgH="1952017" progId="ChemDraw.Document.6.0">
                  <p:embed/>
                </p:oleObj>
              </mc:Choice>
              <mc:Fallback>
                <p:oleObj name="CS ChemDraw Drawing" r:id="rId6" imgW="5536375" imgH="19520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7915" y="4157331"/>
                        <a:ext cx="6920469" cy="244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3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Hypervalent Iodine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1174" y="6309320"/>
            <a:ext cx="795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/>
              <a:t>Uyanik</a:t>
            </a:r>
            <a:r>
              <a:rPr lang="en-US" sz="1200" dirty="0"/>
              <a:t>, M.; Okamoto, H.; </a:t>
            </a:r>
            <a:r>
              <a:rPr lang="en-US" sz="1200" dirty="0" err="1"/>
              <a:t>Yasui</a:t>
            </a:r>
            <a:r>
              <a:rPr lang="en-US" sz="1200" dirty="0"/>
              <a:t>, T.; Ishihara, K. </a:t>
            </a:r>
            <a:r>
              <a:rPr lang="en-US" sz="1200" i="1" dirty="0"/>
              <a:t>Science</a:t>
            </a:r>
            <a:r>
              <a:rPr lang="en-US" sz="1200" dirty="0"/>
              <a:t> </a:t>
            </a:r>
            <a:r>
              <a:rPr lang="en-US" sz="1200" b="1" dirty="0"/>
              <a:t>2010</a:t>
            </a:r>
            <a:r>
              <a:rPr lang="en-US" sz="1200" dirty="0"/>
              <a:t>, </a:t>
            </a:r>
            <a:r>
              <a:rPr lang="en-US" sz="1200" i="1" dirty="0"/>
              <a:t>328</a:t>
            </a:r>
            <a:r>
              <a:rPr lang="en-US" sz="1200" dirty="0"/>
              <a:t>, </a:t>
            </a:r>
            <a:r>
              <a:rPr lang="en-US" sz="1200" dirty="0" smtClean="0"/>
              <a:t>1376.</a:t>
            </a:r>
            <a:r>
              <a:rPr lang="de-DE" sz="1200" dirty="0" smtClean="0"/>
              <a:t>  (2) </a:t>
            </a:r>
            <a:r>
              <a:rPr lang="es-ES" sz="1200" dirty="0" err="1" smtClean="0"/>
              <a:t>Uyanik</a:t>
            </a:r>
            <a:r>
              <a:rPr lang="es-ES" sz="1200" dirty="0"/>
              <a:t>, M.; </a:t>
            </a:r>
            <a:r>
              <a:rPr lang="es-ES" sz="1200" dirty="0" err="1"/>
              <a:t>Hayashi</a:t>
            </a:r>
            <a:r>
              <a:rPr lang="es-ES" sz="1200" dirty="0"/>
              <a:t>, H.; </a:t>
            </a:r>
            <a:r>
              <a:rPr lang="es-ES" sz="1200" dirty="0" err="1"/>
              <a:t>Ishihara</a:t>
            </a:r>
            <a:r>
              <a:rPr lang="es-ES" sz="1200" dirty="0"/>
              <a:t>, K. </a:t>
            </a:r>
            <a:r>
              <a:rPr lang="es-ES" sz="1200" i="1" dirty="0" err="1"/>
              <a:t>Science</a:t>
            </a:r>
            <a:r>
              <a:rPr lang="es-ES" sz="1200" dirty="0"/>
              <a:t> </a:t>
            </a:r>
            <a:r>
              <a:rPr lang="es-ES" sz="1200" b="1" dirty="0"/>
              <a:t>2014</a:t>
            </a:r>
            <a:r>
              <a:rPr lang="es-ES" sz="1200" dirty="0"/>
              <a:t>, </a:t>
            </a:r>
            <a:r>
              <a:rPr lang="es-ES" sz="1200" i="1" dirty="0"/>
              <a:t>345</a:t>
            </a:r>
            <a:r>
              <a:rPr lang="es-ES" sz="1200" dirty="0"/>
              <a:t>, </a:t>
            </a:r>
            <a:r>
              <a:rPr lang="es-ES" sz="1200" dirty="0" smtClean="0"/>
              <a:t>291. </a:t>
            </a:r>
            <a:r>
              <a:rPr lang="de-DE" sz="1200" dirty="0" smtClean="0"/>
              <a:t>(3) </a:t>
            </a:r>
            <a:r>
              <a:rPr lang="en-US" sz="1200" dirty="0" err="1"/>
              <a:t>Uyanik</a:t>
            </a:r>
            <a:r>
              <a:rPr lang="en-US" sz="1200" dirty="0"/>
              <a:t>, M.; </a:t>
            </a:r>
            <a:r>
              <a:rPr lang="en-US" sz="1200" dirty="0" err="1"/>
              <a:t>Yasui</a:t>
            </a:r>
            <a:r>
              <a:rPr lang="en-US" sz="1200" dirty="0"/>
              <a:t>, T.; Ishihara, K.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 </a:t>
            </a:r>
            <a:r>
              <a:rPr lang="en-US" sz="1200" b="1" dirty="0" smtClean="0"/>
              <a:t>2010</a:t>
            </a:r>
            <a:r>
              <a:rPr lang="en-US" sz="1200" dirty="0"/>
              <a:t>, </a:t>
            </a:r>
            <a:r>
              <a:rPr lang="en-US" sz="1200" i="1" dirty="0"/>
              <a:t>49</a:t>
            </a:r>
            <a:r>
              <a:rPr lang="en-US" sz="1200" dirty="0"/>
              <a:t>, </a:t>
            </a:r>
            <a:r>
              <a:rPr lang="en-US" sz="1200" dirty="0" smtClean="0"/>
              <a:t>2175. </a:t>
            </a:r>
            <a:endParaRPr lang="en-US" sz="1200" dirty="0"/>
          </a:p>
          <a:p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836712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Ishihara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Oxidative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cyclization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inorganic</a:t>
            </a:r>
            <a:r>
              <a:rPr lang="fr-CH" sz="1400" b="1" dirty="0" smtClean="0"/>
              <a:t> hypervalent iodine</a:t>
            </a:r>
            <a:r>
              <a:rPr lang="fr-CH" sz="1400" b="1" baseline="30000" dirty="0" smtClean="0"/>
              <a:t>1-2</a:t>
            </a:r>
            <a:endParaRPr lang="en-US" sz="1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82806" y="3769295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Ishihara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Oxidative</a:t>
            </a:r>
            <a:r>
              <a:rPr lang="fr-CH" sz="1400" b="1" dirty="0" smtClean="0"/>
              <a:t> Spirolactonization</a:t>
            </a:r>
            <a:r>
              <a:rPr lang="fr-CH" sz="1400" b="1" baseline="30000" dirty="0"/>
              <a:t>3</a:t>
            </a:r>
            <a:endParaRPr lang="en-US" sz="1400" b="1" baseline="30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07861"/>
              </p:ext>
            </p:extLst>
          </p:nvPr>
        </p:nvGraphicFramePr>
        <p:xfrm>
          <a:off x="467544" y="1555348"/>
          <a:ext cx="7783543" cy="180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056" name="CS ChemDraw Drawing" r:id="rId4" imgW="6226834" imgH="1441315" progId="ChemDraw.Document.6.0">
                  <p:embed/>
                </p:oleObj>
              </mc:Choice>
              <mc:Fallback>
                <p:oleObj name="CS ChemDraw Drawing" r:id="rId4" imgW="6226834" imgH="14413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555348"/>
                        <a:ext cx="7783543" cy="180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94555"/>
              </p:ext>
            </p:extLst>
          </p:nvPr>
        </p:nvGraphicFramePr>
        <p:xfrm>
          <a:off x="395536" y="4399820"/>
          <a:ext cx="7895986" cy="140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057" name="CS ChemDraw Drawing" r:id="rId6" imgW="6316789" imgH="1124355" progId="ChemDraw.Document.6.0">
                  <p:embed/>
                </p:oleObj>
              </mc:Choice>
              <mc:Fallback>
                <p:oleObj name="CS ChemDraw Drawing" r:id="rId6" imgW="6316789" imgH="11243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4399820"/>
                        <a:ext cx="7895986" cy="1405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5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Hypervalent Iodine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1174" y="6309320"/>
            <a:ext cx="795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/>
              <a:t>Dohi</a:t>
            </a:r>
            <a:r>
              <a:rPr lang="en-US" sz="1200" dirty="0"/>
              <a:t>, T.; Takenaga, N.; </a:t>
            </a:r>
            <a:r>
              <a:rPr lang="en-US" sz="1200" dirty="0" err="1"/>
              <a:t>Nakae</a:t>
            </a:r>
            <a:r>
              <a:rPr lang="en-US" sz="1200" dirty="0"/>
              <a:t>, T.; Toyoda, Y.; Yamasaki, M.; </a:t>
            </a:r>
            <a:r>
              <a:rPr lang="en-US" sz="1200" dirty="0" err="1"/>
              <a:t>Shiro</a:t>
            </a:r>
            <a:r>
              <a:rPr lang="en-US" sz="1200" dirty="0"/>
              <a:t>, M.; Fujioka, H.; Maruyama, A.; Kita, Y.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135</a:t>
            </a:r>
            <a:r>
              <a:rPr lang="en-US" sz="1200" dirty="0"/>
              <a:t>, </a:t>
            </a:r>
            <a:r>
              <a:rPr lang="en-US" sz="1200" dirty="0" smtClean="0"/>
              <a:t>4558.</a:t>
            </a:r>
            <a:endParaRPr lang="en-US" sz="1200" dirty="0"/>
          </a:p>
          <a:p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908720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Kita: </a:t>
            </a:r>
            <a:r>
              <a:rPr lang="fr-CH" sz="1400" b="1" dirty="0" err="1"/>
              <a:t>Oxidative</a:t>
            </a:r>
            <a:r>
              <a:rPr lang="fr-CH" sz="1400" b="1" dirty="0"/>
              <a:t> Spirolactonization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18662"/>
              </p:ext>
            </p:extLst>
          </p:nvPr>
        </p:nvGraphicFramePr>
        <p:xfrm>
          <a:off x="555439" y="1214835"/>
          <a:ext cx="7890245" cy="171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92" name="CS ChemDraw Drawing" r:id="rId4" imgW="6312196" imgH="1368087" progId="ChemDraw.Document.6.0">
                  <p:embed/>
                </p:oleObj>
              </mc:Choice>
              <mc:Fallback>
                <p:oleObj name="CS ChemDraw Drawing" r:id="rId4" imgW="6312196" imgH="13680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439" y="1214835"/>
                        <a:ext cx="7890245" cy="1710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270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72"/>
          <a:stretch/>
        </p:blipFill>
        <p:spPr bwMode="auto">
          <a:xfrm>
            <a:off x="0" y="3284984"/>
            <a:ext cx="9036496" cy="2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490"/>
          <a:stretch/>
        </p:blipFill>
        <p:spPr>
          <a:xfrm>
            <a:off x="4499992" y="548680"/>
            <a:ext cx="4709089" cy="573809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Hypervalent Iodine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3182" y="6309320"/>
            <a:ext cx="795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</a:rPr>
              <a:t>(1) </a:t>
            </a:r>
            <a:r>
              <a:rPr lang="en-US" sz="1200" dirty="0" err="1" smtClean="0">
                <a:latin typeface="Segoe UI" panose="020B0502040204020203" pitchFamily="34" charset="0"/>
              </a:rPr>
              <a:t>Haubenreisser</a:t>
            </a:r>
            <a:r>
              <a:rPr lang="en-US" sz="1200" dirty="0" smtClean="0">
                <a:latin typeface="Segoe UI" panose="020B0502040204020203" pitchFamily="34" charset="0"/>
              </a:rPr>
              <a:t>, S.; </a:t>
            </a:r>
            <a:r>
              <a:rPr lang="en-US" sz="1200" dirty="0" err="1" smtClean="0">
                <a:latin typeface="Segoe UI" panose="020B0502040204020203" pitchFamily="34" charset="0"/>
              </a:rPr>
              <a:t>Woste</a:t>
            </a:r>
            <a:r>
              <a:rPr lang="en-US" sz="1200" dirty="0" smtClean="0">
                <a:latin typeface="Segoe UI" panose="020B0502040204020203" pitchFamily="34" charset="0"/>
              </a:rPr>
              <a:t>, T. H.; Martinez, C.; Ishihara, K.; Muniz, K. </a:t>
            </a:r>
            <a:r>
              <a:rPr lang="en-US" sz="1200" i="1" dirty="0" err="1" smtClean="0">
                <a:latin typeface="Segoe UI" panose="020B0502040204020203" pitchFamily="34" charset="0"/>
              </a:rPr>
              <a:t>Angew</a:t>
            </a:r>
            <a:r>
              <a:rPr lang="en-US" sz="1200" i="1" dirty="0" smtClean="0">
                <a:latin typeface="Segoe UI" panose="020B0502040204020203" pitchFamily="34" charset="0"/>
              </a:rPr>
              <a:t>. Chem., Int. Ed.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b="1" dirty="0" smtClean="0">
                <a:latin typeface="Segoe UI" panose="020B0502040204020203" pitchFamily="34" charset="0"/>
              </a:rPr>
              <a:t>2016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55</a:t>
            </a:r>
            <a:r>
              <a:rPr lang="en-US" sz="1200" dirty="0" smtClean="0">
                <a:latin typeface="Segoe UI" panose="020B0502040204020203" pitchFamily="34" charset="0"/>
              </a:rPr>
              <a:t>, 413-417. (2) </a:t>
            </a:r>
            <a:r>
              <a:rPr lang="pt-BR" sz="1200" dirty="0">
                <a:latin typeface="Segoe UI" panose="020B0502040204020203" pitchFamily="34" charset="0"/>
              </a:rPr>
              <a:t>Muniz, K.; Barreiro, L.; Romero, R. M.; Martinez, C. </a:t>
            </a:r>
            <a:r>
              <a:rPr lang="pt-BR" sz="1200" i="1" dirty="0">
                <a:latin typeface="Segoe UI" panose="020B0502040204020203" pitchFamily="34" charset="0"/>
              </a:rPr>
              <a:t>J. Am. Chem. Soc. </a:t>
            </a:r>
            <a:r>
              <a:rPr lang="pt-BR" sz="1200" b="1" dirty="0">
                <a:latin typeface="Segoe UI" panose="020B0502040204020203" pitchFamily="34" charset="0"/>
              </a:rPr>
              <a:t>2017</a:t>
            </a:r>
            <a:r>
              <a:rPr lang="pt-BR" sz="1200" dirty="0">
                <a:latin typeface="Segoe UI" panose="020B0502040204020203" pitchFamily="34" charset="0"/>
              </a:rPr>
              <a:t>, </a:t>
            </a:r>
            <a:r>
              <a:rPr lang="pt-BR" sz="1200" i="1" dirty="0">
                <a:latin typeface="Segoe UI" panose="020B0502040204020203" pitchFamily="34" charset="0"/>
              </a:rPr>
              <a:t>139</a:t>
            </a:r>
            <a:r>
              <a:rPr lang="pt-BR" sz="1200" dirty="0">
                <a:latin typeface="Segoe UI" panose="020B0502040204020203" pitchFamily="34" charset="0"/>
              </a:rPr>
              <a:t>, 4354-4357.</a:t>
            </a:r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830" y="888975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Muniz</a:t>
            </a:r>
            <a:r>
              <a:rPr lang="fr-CH" sz="1400" b="1" dirty="0" smtClean="0"/>
              <a:t>/Ishihara: </a:t>
            </a:r>
            <a:r>
              <a:rPr lang="fr-CH" sz="1400" b="1" dirty="0" err="1" smtClean="0"/>
              <a:t>Diacetoxylation</a:t>
            </a:r>
            <a:r>
              <a:rPr lang="fr-CH" sz="1400" b="1" dirty="0" smtClean="0"/>
              <a:t> of olefins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23136"/>
              </p:ext>
            </p:extLst>
          </p:nvPr>
        </p:nvGraphicFramePr>
        <p:xfrm>
          <a:off x="91870" y="1550685"/>
          <a:ext cx="4228439" cy="19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31" name="CS ChemDraw Drawing" r:id="rId5" imgW="3382751" imgH="1561747" progId="ChemDraw.Document.6.0">
                  <p:embed/>
                </p:oleObj>
              </mc:Choice>
              <mc:Fallback>
                <p:oleObj name="CS ChemDraw Drawing" r:id="rId5" imgW="3382751" imgH="15617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870" y="1550685"/>
                        <a:ext cx="4228439" cy="1952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837363"/>
              </p:ext>
            </p:extLst>
          </p:nvPr>
        </p:nvGraphicFramePr>
        <p:xfrm>
          <a:off x="95522" y="4293096"/>
          <a:ext cx="4394054" cy="178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32" name="CS ChemDraw Drawing" r:id="rId7" imgW="3515243" imgH="1427692" progId="ChemDraw.Document.6.0">
                  <p:embed/>
                </p:oleObj>
              </mc:Choice>
              <mc:Fallback>
                <p:oleObj name="CS ChemDraw Drawing" r:id="rId7" imgW="3515243" imgH="14276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522" y="4293096"/>
                        <a:ext cx="4394054" cy="1784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024" y="3936811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Muniz</a:t>
            </a:r>
            <a:r>
              <a:rPr lang="fr-CH" sz="1400" b="1" dirty="0" smtClean="0"/>
              <a:t>: Diamination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3275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Hypervalent Iodine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9166" y="6165304"/>
            <a:ext cx="795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Segoe UI" panose="020B0502040204020203" pitchFamily="34" charset="0"/>
              </a:rPr>
              <a:t>Banik</a:t>
            </a:r>
            <a:r>
              <a:rPr lang="en-US" sz="1200" dirty="0" smtClean="0">
                <a:latin typeface="Segoe UI" panose="020B0502040204020203" pitchFamily="34" charset="0"/>
              </a:rPr>
              <a:t>, S. M.; Medley, J. W.; Jacobsen, E. N. </a:t>
            </a:r>
            <a:r>
              <a:rPr lang="en-US" sz="1200" i="1" dirty="0" smtClean="0">
                <a:latin typeface="Segoe UI" panose="020B0502040204020203" pitchFamily="34" charset="0"/>
              </a:rPr>
              <a:t>Science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b="1" dirty="0" smtClean="0">
                <a:latin typeface="Segoe UI" panose="020B0502040204020203" pitchFamily="34" charset="0"/>
              </a:rPr>
              <a:t>2016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353</a:t>
            </a:r>
            <a:r>
              <a:rPr lang="en-US" sz="1200" dirty="0" smtClean="0">
                <a:latin typeface="Segoe UI" panose="020B0502040204020203" pitchFamily="34" charset="0"/>
              </a:rPr>
              <a:t>, 51-54. (2) </a:t>
            </a:r>
            <a:r>
              <a:rPr lang="en-US" sz="1200" dirty="0" err="1" smtClean="0">
                <a:latin typeface="Segoe UI" panose="020B0502040204020203" pitchFamily="34" charset="0"/>
              </a:rPr>
              <a:t>Banik</a:t>
            </a:r>
            <a:r>
              <a:rPr lang="en-US" sz="1200" dirty="0" smtClean="0">
                <a:latin typeface="Segoe UI" panose="020B0502040204020203" pitchFamily="34" charset="0"/>
              </a:rPr>
              <a:t>, S. M.; Medley, J. W.; Jacobsen, E. N. </a:t>
            </a:r>
            <a:r>
              <a:rPr lang="en-US" sz="1200" i="1" dirty="0" smtClean="0">
                <a:latin typeface="Segoe UI" panose="020B0502040204020203" pitchFamily="34" charset="0"/>
              </a:rPr>
              <a:t>J. Am. Chem. Soc.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b="1" dirty="0" smtClean="0">
                <a:latin typeface="Segoe UI" panose="020B0502040204020203" pitchFamily="34" charset="0"/>
              </a:rPr>
              <a:t>2016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138</a:t>
            </a:r>
            <a:r>
              <a:rPr lang="en-US" sz="1200" dirty="0" smtClean="0">
                <a:latin typeface="Segoe UI" panose="020B0502040204020203" pitchFamily="34" charset="0"/>
              </a:rPr>
              <a:t>, 5000-5003. (3) </a:t>
            </a:r>
            <a:r>
              <a:rPr lang="en-US" sz="1200" dirty="0" err="1">
                <a:latin typeface="Segoe UI" panose="020B0502040204020203" pitchFamily="34" charset="0"/>
              </a:rPr>
              <a:t>Scheidt</a:t>
            </a:r>
            <a:r>
              <a:rPr lang="en-US" sz="1200" dirty="0">
                <a:latin typeface="Segoe UI" panose="020B0502040204020203" pitchFamily="34" charset="0"/>
              </a:rPr>
              <a:t>, F.; Schafer, M.; Sarie, J. C.; </a:t>
            </a:r>
            <a:r>
              <a:rPr lang="en-US" sz="1200" dirty="0" err="1">
                <a:latin typeface="Segoe UI" panose="020B0502040204020203" pitchFamily="34" charset="0"/>
              </a:rPr>
              <a:t>Daniliuc</a:t>
            </a:r>
            <a:r>
              <a:rPr lang="en-US" sz="1200" dirty="0">
                <a:latin typeface="Segoe UI" panose="020B0502040204020203" pitchFamily="34" charset="0"/>
              </a:rPr>
              <a:t>, C. G.; Molloy, J. J.; Gilmour, R. </a:t>
            </a:r>
            <a:r>
              <a:rPr lang="en-US" sz="1200" i="1" dirty="0" err="1">
                <a:latin typeface="Segoe UI" panose="020B0502040204020203" pitchFamily="34" charset="0"/>
              </a:rPr>
              <a:t>Angew</a:t>
            </a:r>
            <a:r>
              <a:rPr lang="en-US" sz="1200" i="1" dirty="0">
                <a:latin typeface="Segoe UI" panose="020B0502040204020203" pitchFamily="34" charset="0"/>
              </a:rPr>
              <a:t>. Chem.-Int. Edit. </a:t>
            </a:r>
            <a:r>
              <a:rPr lang="en-US" sz="1200" b="1" dirty="0">
                <a:latin typeface="Segoe UI" panose="020B0502040204020203" pitchFamily="34" charset="0"/>
              </a:rPr>
              <a:t>2018,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57</a:t>
            </a:r>
            <a:r>
              <a:rPr lang="en-US" sz="1200" dirty="0">
                <a:latin typeface="Segoe UI" panose="020B0502040204020203" pitchFamily="34" charset="0"/>
              </a:rPr>
              <a:t>, 16431-16435.</a:t>
            </a:r>
          </a:p>
          <a:p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816967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Jacobsen/</a:t>
            </a:r>
            <a:r>
              <a:rPr lang="fr-CH" sz="1400" b="1" baseline="30000" dirty="0" smtClean="0"/>
              <a:t>1,2</a:t>
            </a:r>
            <a:r>
              <a:rPr lang="en-US" sz="1400" b="1" baseline="30000" dirty="0" smtClean="0"/>
              <a:t> </a:t>
            </a:r>
            <a:r>
              <a:rPr lang="fr-CH" sz="1400" b="1" dirty="0" smtClean="0"/>
              <a:t>Gilmour:</a:t>
            </a:r>
            <a:r>
              <a:rPr lang="fr-CH" sz="1400" b="1" baseline="30000" dirty="0" smtClean="0"/>
              <a:t>3</a:t>
            </a:r>
            <a:r>
              <a:rPr lang="fr-CH" sz="1400" b="1" dirty="0" smtClean="0"/>
              <a:t> enantioselective </a:t>
            </a:r>
            <a:r>
              <a:rPr lang="fr-CH" sz="1400" b="1" dirty="0" err="1" smtClean="0"/>
              <a:t>difluorination</a:t>
            </a:r>
            <a:r>
              <a:rPr lang="fr-CH" sz="1400" b="1" dirty="0" smtClean="0"/>
              <a:t>.</a:t>
            </a:r>
            <a:endParaRPr lang="en-US" sz="1400" b="1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54" y="3068960"/>
            <a:ext cx="8633888" cy="281935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366382"/>
              </p:ext>
            </p:extLst>
          </p:nvPr>
        </p:nvGraphicFramePr>
        <p:xfrm>
          <a:off x="1331640" y="1231034"/>
          <a:ext cx="5988968" cy="1692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26" name="CS ChemDraw Drawing" r:id="rId5" imgW="4791174" imgH="1354314" progId="ChemDraw.Document.6.0">
                  <p:embed/>
                </p:oleObj>
              </mc:Choice>
              <mc:Fallback>
                <p:oleObj name="CS ChemDraw Drawing" r:id="rId5" imgW="4791174" imgH="13543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231034"/>
                        <a:ext cx="5988968" cy="1692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7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Counter Anion directed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63769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List: achiral </a:t>
            </a:r>
            <a:r>
              <a:rPr lang="fr-CH" sz="1400" b="1" dirty="0" err="1" smtClean="0"/>
              <a:t>salen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complex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chiral </a:t>
            </a:r>
            <a:r>
              <a:rPr lang="fr-CH" sz="1400" b="1" dirty="0" err="1" smtClean="0"/>
              <a:t>countera</a:t>
            </a:r>
            <a:r>
              <a:rPr lang="fr-CH" sz="1400" b="1" dirty="0" smtClean="0"/>
              <a:t> anion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46759" y="6271455"/>
            <a:ext cx="507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Liao, S. H.; List, B.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49</a:t>
            </a:r>
            <a:r>
              <a:rPr lang="en-US" sz="1200" dirty="0" smtClean="0"/>
              <a:t>, 628-631.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3055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5184576" cy="34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55622" name="Object 6"/>
          <p:cNvGraphicFramePr>
            <a:graphicFrameLocks noChangeAspect="1"/>
          </p:cNvGraphicFramePr>
          <p:nvPr/>
        </p:nvGraphicFramePr>
        <p:xfrm>
          <a:off x="65534" y="1659359"/>
          <a:ext cx="4362450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856" name="CS ChemDraw Drawing" r:id="rId5" imgW="3491250" imgH="2741442" progId="ChemDraw.Document.6.0">
                  <p:embed/>
                </p:oleObj>
              </mc:Choice>
              <mc:Fallback>
                <p:oleObj name="CS ChemDraw Drawing" r:id="rId5" imgW="3491250" imgH="2741442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4" y="1659359"/>
                        <a:ext cx="4362450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78" y="911057"/>
            <a:ext cx="5614323" cy="540357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2.4.5 Other Reactions: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Hypervalent Iodine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4742" y="6495727"/>
            <a:ext cx="795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</a:rPr>
              <a:t>Jacobsen</a:t>
            </a:r>
            <a:r>
              <a:rPr lang="en-US" sz="1200" dirty="0">
                <a:latin typeface="Segoe UI" panose="020B0502040204020203" pitchFamily="34" charset="0"/>
              </a:rPr>
              <a:t>, E. N.; </a:t>
            </a:r>
            <a:r>
              <a:rPr lang="en-US" sz="1200" dirty="0" err="1">
                <a:latin typeface="Segoe UI" panose="020B0502040204020203" pitchFamily="34" charset="0"/>
              </a:rPr>
              <a:t>Houk</a:t>
            </a:r>
            <a:r>
              <a:rPr lang="en-US" sz="1200" dirty="0">
                <a:latin typeface="Segoe UI" panose="020B0502040204020203" pitchFamily="34" charset="0"/>
              </a:rPr>
              <a:t>, K. N.; </a:t>
            </a:r>
            <a:r>
              <a:rPr lang="en-US" sz="1200" dirty="0" err="1">
                <a:latin typeface="Segoe UI" panose="020B0502040204020203" pitchFamily="34" charset="0"/>
              </a:rPr>
              <a:t>Xue</a:t>
            </a:r>
            <a:r>
              <a:rPr lang="en-US" sz="1200" dirty="0">
                <a:latin typeface="Segoe UI" panose="020B0502040204020203" pitchFamily="34" charset="0"/>
              </a:rPr>
              <a:t>, X. S., </a:t>
            </a:r>
            <a:r>
              <a:rPr lang="en-US" sz="1200" i="1" dirty="0" smtClean="0">
                <a:latin typeface="Segoe UI" panose="020B0502040204020203" pitchFamily="34" charset="0"/>
              </a:rPr>
              <a:t>J</a:t>
            </a:r>
            <a:r>
              <a:rPr lang="en-US" sz="1200" i="1" dirty="0">
                <a:latin typeface="Segoe UI" panose="020B0502040204020203" pitchFamily="34" charset="0"/>
              </a:rPr>
              <a:t>. Am. Chem. Soc. </a:t>
            </a:r>
            <a:r>
              <a:rPr lang="en-US" sz="1200" b="1" dirty="0">
                <a:latin typeface="Segoe UI" panose="020B0502040204020203" pitchFamily="34" charset="0"/>
              </a:rPr>
              <a:t>2018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140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dirty="0">
                <a:latin typeface="Segoe UI" panose="020B0502040204020203" pitchFamily="34" charset="0"/>
              </a:rPr>
              <a:t>15206-15218.</a:t>
            </a:r>
          </a:p>
          <a:p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764704"/>
            <a:ext cx="679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Jacobsen/</a:t>
            </a:r>
            <a:r>
              <a:rPr lang="en-GB" sz="1400" b="1" dirty="0" err="1" smtClean="0"/>
              <a:t>Houk</a:t>
            </a:r>
            <a:r>
              <a:rPr lang="en-GB" sz="1400" b="1" dirty="0" smtClean="0"/>
              <a:t>: Calculated best transition states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7410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Ketones as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928670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Shi</a:t>
            </a:r>
            <a:r>
              <a:rPr lang="fr-CH" sz="1400" b="1" dirty="0" smtClean="0"/>
              <a:t>: Use of Chiral </a:t>
            </a:r>
            <a:r>
              <a:rPr lang="fr-CH" sz="1400" b="1" dirty="0" err="1" smtClean="0"/>
              <a:t>Ketones</a:t>
            </a:r>
            <a:r>
              <a:rPr lang="fr-CH" sz="1400" b="1" dirty="0" smtClean="0"/>
              <a:t> as </a:t>
            </a:r>
            <a:r>
              <a:rPr lang="fr-CH" sz="1400" b="1" dirty="0" err="1" smtClean="0"/>
              <a:t>Catalysts</a:t>
            </a:r>
            <a:endParaRPr lang="en-US" sz="1400" b="1" baseline="30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Wang, Z. X.; Tu, Y.; Frohn, M.; Zhang, J. R.; Shi, Y.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11224-11235.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Shi, Y.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37,</a:t>
            </a:r>
            <a:r>
              <a:rPr lang="en-US" sz="1200" b="1" i="1" dirty="0" smtClean="0"/>
              <a:t> </a:t>
            </a:r>
            <a:r>
              <a:rPr lang="en-US" sz="1200" dirty="0" smtClean="0"/>
              <a:t>488-496.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4282" y="404991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Synthesis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Catalyst</a:t>
            </a:r>
            <a:endParaRPr lang="en-US" sz="1400" b="1" baseline="30000" dirty="0"/>
          </a:p>
        </p:txBody>
      </p:sp>
      <p:graphicFrame>
        <p:nvGraphicFramePr>
          <p:cNvPr id="877572" name="Object 4"/>
          <p:cNvGraphicFramePr>
            <a:graphicFrameLocks noChangeAspect="1"/>
          </p:cNvGraphicFramePr>
          <p:nvPr/>
        </p:nvGraphicFramePr>
        <p:xfrm>
          <a:off x="604865" y="1400177"/>
          <a:ext cx="7967663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040" name="CS ChemDraw Drawing" r:id="rId4" imgW="6373016" imgH="1907579" progId="ChemDraw.Document.6.0">
                  <p:embed/>
                </p:oleObj>
              </mc:Choice>
              <mc:Fallback>
                <p:oleObj name="CS ChemDraw Drawing" r:id="rId4" imgW="6373016" imgH="190757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5" y="1400177"/>
                        <a:ext cx="7967663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3" name="Object 5"/>
          <p:cNvGraphicFramePr>
            <a:graphicFrameLocks noChangeAspect="1"/>
          </p:cNvGraphicFramePr>
          <p:nvPr/>
        </p:nvGraphicFramePr>
        <p:xfrm>
          <a:off x="2357422" y="4500570"/>
          <a:ext cx="462438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041" name="CS ChemDraw Drawing" r:id="rId6" imgW="3699803" imgH="1191534" progId="ChemDraw.Document.6.0">
                  <p:embed/>
                </p:oleObj>
              </mc:Choice>
              <mc:Fallback>
                <p:oleObj name="CS ChemDraw Drawing" r:id="rId6" imgW="3699803" imgH="119153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500570"/>
                        <a:ext cx="4624388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Ketones as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65" y="790595"/>
            <a:ext cx="75152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Wang, Z. X.; Tu, Y.; Frohn, M.; Zhang, J. R.; Shi, Y.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11224-11235.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Shi, Y.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37,</a:t>
            </a:r>
            <a:r>
              <a:rPr lang="en-US" sz="1200" b="1" i="1" dirty="0" smtClean="0"/>
              <a:t> </a:t>
            </a:r>
            <a:r>
              <a:rPr lang="en-US" sz="1200" dirty="0" smtClean="0"/>
              <a:t>488-496.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2844" y="857232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2.4.1 Epoxidation: Ketones as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Wang, Z. X.; Tu, Y.; Frohn, M.; Zhang, J. R.; Shi, Y.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11224-11235.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Shi, Y.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37,</a:t>
            </a:r>
            <a:r>
              <a:rPr lang="en-US" sz="1200" b="1" i="1" dirty="0" smtClean="0"/>
              <a:t> </a:t>
            </a:r>
            <a:r>
              <a:rPr lang="en-US" sz="1200" dirty="0" smtClean="0"/>
              <a:t>488-496.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Use of </a:t>
            </a:r>
            <a:r>
              <a:rPr lang="fr-CH" sz="1400" b="1" dirty="0" err="1" smtClean="0"/>
              <a:t>Acetonitrile</a:t>
            </a:r>
            <a:r>
              <a:rPr lang="fr-CH" sz="1400" b="1" dirty="0" smtClean="0"/>
              <a:t>/</a:t>
            </a:r>
            <a:r>
              <a:rPr lang="fr-CH" sz="1400" b="1" dirty="0" err="1" smtClean="0"/>
              <a:t>Hydrogen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Peroxide</a:t>
            </a:r>
            <a:r>
              <a:rPr lang="fr-CH" sz="1400" b="1" dirty="0" smtClean="0"/>
              <a:t> as </a:t>
            </a:r>
            <a:r>
              <a:rPr lang="fr-CH" sz="1400" b="1" dirty="0" err="1" smtClean="0"/>
              <a:t>Oxidant</a:t>
            </a:r>
            <a:endParaRPr lang="en-US" sz="1400" b="1" baseline="30000" dirty="0"/>
          </a:p>
        </p:txBody>
      </p:sp>
      <p:pic>
        <p:nvPicPr>
          <p:cNvPr id="879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214456"/>
            <a:ext cx="74961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35357</TotalTime>
  <Words>3927</Words>
  <Application>Microsoft Office PowerPoint</Application>
  <PresentationFormat>On-screen Show (4:3)</PresentationFormat>
  <Paragraphs>349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Segoe UI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Chapter in Organic Synthesis  Catalytic Asymmetric Reactions  in Organic Chemistry</dc:title>
  <dc:creator>Jerome</dc:creator>
  <cp:lastModifiedBy>Jérôme Waser</cp:lastModifiedBy>
  <cp:revision>2071</cp:revision>
  <dcterms:created xsi:type="dcterms:W3CDTF">2007-12-21T07:49:52Z</dcterms:created>
  <dcterms:modified xsi:type="dcterms:W3CDTF">2025-02-05T12:03:18Z</dcterms:modified>
</cp:coreProperties>
</file>