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349" r:id="rId2"/>
    <p:sldId id="406" r:id="rId3"/>
    <p:sldId id="416" r:id="rId4"/>
    <p:sldId id="351" r:id="rId5"/>
    <p:sldId id="354" r:id="rId6"/>
    <p:sldId id="355" r:id="rId7"/>
    <p:sldId id="357" r:id="rId8"/>
    <p:sldId id="581" r:id="rId9"/>
    <p:sldId id="597" r:id="rId10"/>
    <p:sldId id="577" r:id="rId11"/>
    <p:sldId id="361" r:id="rId12"/>
    <p:sldId id="362" r:id="rId13"/>
    <p:sldId id="363" r:id="rId14"/>
    <p:sldId id="364" r:id="rId15"/>
    <p:sldId id="365" r:id="rId16"/>
    <p:sldId id="367" r:id="rId17"/>
    <p:sldId id="369" r:id="rId18"/>
    <p:sldId id="370" r:id="rId19"/>
    <p:sldId id="373" r:id="rId20"/>
    <p:sldId id="374" r:id="rId21"/>
    <p:sldId id="375" r:id="rId22"/>
    <p:sldId id="590" r:id="rId23"/>
    <p:sldId id="591" r:id="rId24"/>
    <p:sldId id="582" r:id="rId25"/>
    <p:sldId id="390" r:id="rId26"/>
    <p:sldId id="583" r:id="rId27"/>
    <p:sldId id="549" r:id="rId28"/>
    <p:sldId id="578" r:id="rId29"/>
    <p:sldId id="698" r:id="rId30"/>
    <p:sldId id="609" r:id="rId31"/>
    <p:sldId id="557" r:id="rId32"/>
    <p:sldId id="558" r:id="rId33"/>
    <p:sldId id="559" r:id="rId34"/>
    <p:sldId id="560" r:id="rId35"/>
    <p:sldId id="584" r:id="rId36"/>
    <p:sldId id="595" r:id="rId37"/>
    <p:sldId id="397" r:id="rId38"/>
    <p:sldId id="398" r:id="rId39"/>
    <p:sldId id="537" r:id="rId40"/>
    <p:sldId id="562" r:id="rId41"/>
    <p:sldId id="699" r:id="rId42"/>
    <p:sldId id="407" r:id="rId43"/>
    <p:sldId id="415" r:id="rId44"/>
    <p:sldId id="408" r:id="rId45"/>
    <p:sldId id="409" r:id="rId46"/>
    <p:sldId id="411" r:id="rId47"/>
    <p:sldId id="412" r:id="rId48"/>
    <p:sldId id="610" r:id="rId49"/>
    <p:sldId id="413" r:id="rId5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72" autoAdjust="0"/>
  </p:normalViewPr>
  <p:slideViewPr>
    <p:cSldViewPr>
      <p:cViewPr varScale="1">
        <p:scale>
          <a:sx n="115" d="100"/>
          <a:sy n="115" d="100"/>
        </p:scale>
        <p:origin x="6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6FB58439-900F-414C-A1A0-0DA0B1D8B93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E3CFB94E-2C05-4E31-A45E-C2C9E75D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7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9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3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6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50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4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3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5-81DD-4FBF-A35B-3359F88EC395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4C46-38CE-457C-81AD-BB6A2AFB3B20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B840-5AED-454A-9A33-53759B464C1C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667-B0C1-4C1B-BD1D-82BCC4707DE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D176-2B19-4539-BD30-5D8C41C475D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DB92-4925-46E1-959E-92BFC54D1B2D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D5E2-8710-448B-A1BF-5FEE04879AC1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005-444A-4FCF-A56C-AB32011386D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1454-08BA-4B72-A803-0C6EFD7AFB2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250-2FD9-409E-B632-E6D5C0DA20D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C6B-1896-4D2E-A4AF-AF8EE04FD9D8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A94-4B18-4AA3-9EF3-0212124B01D7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5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82.emf"/><Relationship Id="rId4" Type="http://schemas.openxmlformats.org/officeDocument/2006/relationships/oleObject" Target="../embeddings/oleObject6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pubs.acs.org/action/showImage?doi=10.1021/ja110842s&amp;iName=master.img-000.jpg&amp;type=master" TargetMode="Externa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hyperlink" Target="http://pubs.acs.org/action/showImage?doi=10.1021/ja110842s&amp;iName=master.img-017.jpg&amp;type=master" TargetMode="Externa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9.png"/><Relationship Id="rId5" Type="http://schemas.openxmlformats.org/officeDocument/2006/relationships/image" Target="../media/image88.emf"/><Relationship Id="rId4" Type="http://schemas.openxmlformats.org/officeDocument/2006/relationships/oleObject" Target="../embeddings/oleObject6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oleObject" Target="../embeddings/oleObject6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92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7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3.png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0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7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357298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3000" b="1" dirty="0" smtClean="0">
                <a:latin typeface="Arial" pitchFamily="34" charset="0"/>
                <a:cs typeface="Arial" pitchFamily="34" charset="0"/>
              </a:rPr>
              <a:t>2.2 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Lewis and </a:t>
            </a:r>
            <a:r>
              <a:rPr lang="en-US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25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en-US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nsted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acids activation of extended </a:t>
            </a:r>
            <a:r>
              <a:rPr lang="en-US" sz="30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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systems of carbonyl and imines</a:t>
            </a:r>
            <a:endParaRPr lang="de-DE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071810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smtClean="0"/>
              <a:t>2.2.1 </a:t>
            </a:r>
            <a:r>
              <a:rPr lang="fr-CH" b="1" dirty="0" err="1" smtClean="0"/>
              <a:t>Conjugate</a:t>
            </a:r>
            <a:r>
              <a:rPr lang="fr-CH" b="1" dirty="0" smtClean="0"/>
              <a:t> (Michael) Addition</a:t>
            </a:r>
          </a:p>
          <a:p>
            <a:pPr>
              <a:lnSpc>
                <a:spcPct val="150000"/>
              </a:lnSpc>
            </a:pPr>
            <a:r>
              <a:rPr lang="fr-CH" b="1" dirty="0" smtClean="0"/>
              <a:t>2.2.2 </a:t>
            </a:r>
            <a:r>
              <a:rPr lang="fr-CH" b="1" dirty="0" err="1" smtClean="0"/>
              <a:t>Diels</a:t>
            </a:r>
            <a:r>
              <a:rPr lang="fr-CH" b="1" dirty="0" smtClean="0"/>
              <a:t>-</a:t>
            </a:r>
            <a:r>
              <a:rPr lang="fr-CH" b="1" dirty="0" err="1" smtClean="0"/>
              <a:t>Alder</a:t>
            </a:r>
            <a:r>
              <a:rPr lang="fr-CH" b="1" dirty="0" smtClean="0"/>
              <a:t> </a:t>
            </a:r>
            <a:r>
              <a:rPr lang="fr-CH" b="1" dirty="0" err="1" smtClean="0"/>
              <a:t>Cycloaddition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2.2.3 [3+2] </a:t>
            </a:r>
            <a:r>
              <a:rPr lang="fr-CH" b="1" dirty="0" err="1" smtClean="0"/>
              <a:t>Cycloaddition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2.2.4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Reactions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13" y="836712"/>
            <a:ext cx="5133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Michael Acceptors Activated with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04999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Studer: Activation via </a:t>
            </a:r>
            <a:r>
              <a:rPr lang="fr-CH" sz="1400" b="1" dirty="0" err="1" smtClean="0"/>
              <a:t>carbenes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oxidation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9816" y="6453336"/>
            <a:ext cx="680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Bera</a:t>
            </a:r>
            <a:r>
              <a:rPr lang="en-US" sz="1200" dirty="0"/>
              <a:t>, S.; Samanta, R. C.; </a:t>
            </a:r>
            <a:r>
              <a:rPr lang="en-US" sz="1200" dirty="0" err="1"/>
              <a:t>Daniliuc</a:t>
            </a:r>
            <a:r>
              <a:rPr lang="en-US" sz="1200" dirty="0"/>
              <a:t>, C. G.; Studer, A. </a:t>
            </a:r>
            <a:r>
              <a:rPr lang="en-US" sz="1200" i="1" dirty="0" err="1"/>
              <a:t>Angew</a:t>
            </a:r>
            <a:r>
              <a:rPr lang="en-US" sz="1200" i="1" dirty="0"/>
              <a:t>. Chem., Int. Ed.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9622.</a:t>
            </a:r>
            <a:endParaRPr lang="en-US" sz="12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581323"/>
              </p:ext>
            </p:extLst>
          </p:nvPr>
        </p:nvGraphicFramePr>
        <p:xfrm>
          <a:off x="308732" y="1844824"/>
          <a:ext cx="3482014" cy="363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09" name="CS ChemDraw Drawing" r:id="rId5" imgW="2785611" imgH="2905868" progId="ChemDraw.Document.6.0">
                  <p:embed/>
                </p:oleObj>
              </mc:Choice>
              <mc:Fallback>
                <p:oleObj name="CS ChemDraw Drawing" r:id="rId5" imgW="2785611" imgH="29058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732" y="1844824"/>
                        <a:ext cx="3482014" cy="363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4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Diels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Repetition</a:t>
            </a:r>
            <a:r>
              <a:rPr lang="fr-CH" sz="1400" b="1" dirty="0" smtClean="0"/>
              <a:t> of Key Concepts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2714620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Asynchronous</a:t>
            </a:r>
            <a:r>
              <a:rPr lang="fr-CH" sz="1400" b="1" dirty="0" smtClean="0"/>
              <a:t> Model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1150936" y="2889268"/>
          <a:ext cx="320675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41" name="CS ChemDraw Drawing" r:id="rId4" imgW="2563134" imgH="2488223" progId="ChemDraw.Document.6.0">
                  <p:embed/>
                </p:oleObj>
              </mc:Choice>
              <mc:Fallback>
                <p:oleObj name="CS ChemDraw Drawing" r:id="rId4" imgW="2563134" imgH="2488223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6" y="2889268"/>
                        <a:ext cx="320675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4448" y="2478281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Homo-</a:t>
            </a:r>
            <a:r>
              <a:rPr lang="fr-CH" sz="1400" b="1" dirty="0" err="1" smtClean="0"/>
              <a:t>Lumo</a:t>
            </a:r>
            <a:r>
              <a:rPr lang="fr-CH" sz="1400" b="1" dirty="0" smtClean="0"/>
              <a:t> Interactions</a:t>
            </a:r>
            <a:endParaRPr lang="en-US" sz="1400" b="1" baseline="30000" dirty="0"/>
          </a:p>
        </p:txBody>
      </p:sp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3714744" y="1571612"/>
          <a:ext cx="17129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42" name="CS ChemDraw Drawing" r:id="rId6" imgW="1369490" imgH="417107" progId="ChemDraw.Document.6.0">
                  <p:embed/>
                </p:oleObj>
              </mc:Choice>
              <mc:Fallback>
                <p:oleObj name="CS ChemDraw Drawing" r:id="rId6" imgW="1369490" imgH="417107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571612"/>
                        <a:ext cx="171291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5143504" y="3214686"/>
          <a:ext cx="3232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43" name="CS ChemDraw Drawing" r:id="rId8" imgW="2587400" imgH="749456" progId="ChemDraw.Document.6.0">
                  <p:embed/>
                </p:oleObj>
              </mc:Choice>
              <mc:Fallback>
                <p:oleObj name="CS ChemDraw Drawing" r:id="rId8" imgW="2587400" imgH="749456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3214686"/>
                        <a:ext cx="3232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5145114" y="4286256"/>
          <a:ext cx="32131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44" name="CS ChemDraw Drawing" r:id="rId10" imgW="2567706" imgH="758600" progId="ChemDraw.Document.6.0">
                  <p:embed/>
                </p:oleObj>
              </mc:Choice>
              <mc:Fallback>
                <p:oleObj name="CS ChemDraw Drawing" r:id="rId10" imgW="2567706" imgH="75860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114" y="4286256"/>
                        <a:ext cx="32131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”Normal Electron-</a:t>
            </a:r>
            <a:r>
              <a:rPr lang="fr-CH" sz="1400" b="1" dirty="0" err="1" smtClean="0"/>
              <a:t>Demand</a:t>
            </a:r>
            <a:r>
              <a:rPr lang="fr-CH" sz="1400" b="1" dirty="0" smtClean="0"/>
              <a:t>  ”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Alder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276290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Major Homo-</a:t>
            </a:r>
            <a:r>
              <a:rPr lang="fr-CH" sz="1400" b="1" dirty="0" err="1" smtClean="0"/>
              <a:t>Lumo</a:t>
            </a:r>
            <a:r>
              <a:rPr lang="fr-CH" sz="1400" b="1" dirty="0" smtClean="0"/>
              <a:t> Interaction: </a:t>
            </a:r>
          </a:p>
          <a:p>
            <a:r>
              <a:rPr lang="fr-CH" sz="1400" b="1" dirty="0" err="1" smtClean="0"/>
              <a:t>Including</a:t>
            </a:r>
            <a:r>
              <a:rPr lang="fr-CH" sz="1400" b="1" dirty="0" smtClean="0"/>
              <a:t> Perturbation of </a:t>
            </a:r>
            <a:r>
              <a:rPr lang="fr-CH" sz="1400" b="1" dirty="0" err="1" smtClean="0"/>
              <a:t>Substituents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14448" y="2549719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Homo-</a:t>
            </a:r>
            <a:r>
              <a:rPr lang="fr-CH" sz="1400" b="1" dirty="0" err="1" smtClean="0"/>
              <a:t>Lumo</a:t>
            </a:r>
            <a:r>
              <a:rPr lang="fr-CH" sz="1400" b="1" dirty="0" smtClean="0"/>
              <a:t> Interactions</a:t>
            </a:r>
            <a:endParaRPr lang="en-US" sz="1400" b="1" baseline="30000" dirty="0"/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1071538" y="2954356"/>
          <a:ext cx="3203575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3" name="CS ChemDraw Drawing" r:id="rId4" imgW="2561375" imgH="2492795" progId="ChemDraw.Document.6.0">
                  <p:embed/>
                </p:oleObj>
              </mc:Choice>
              <mc:Fallback>
                <p:oleObj name="CS ChemDraw Drawing" r:id="rId4" imgW="2561375" imgH="2492795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954356"/>
                        <a:ext cx="3203575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2347926" y="1468429"/>
          <a:ext cx="41529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4" name="CS ChemDraw Drawing" r:id="rId6" imgW="3315755" imgH="651686" progId="ChemDraw.Document.6.0">
                  <p:embed/>
                </p:oleObj>
              </mc:Choice>
              <mc:Fallback>
                <p:oleObj name="CS ChemDraw Drawing" r:id="rId6" imgW="3315755" imgH="651686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26" y="1468429"/>
                        <a:ext cx="41529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5321326" y="3841761"/>
          <a:ext cx="30368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5" name="CS ChemDraw Drawing" r:id="rId8" imgW="2428787" imgH="927764" progId="ChemDraw.Document.6.0">
                  <p:embed/>
                </p:oleObj>
              </mc:Choice>
              <mc:Fallback>
                <p:oleObj name="CS ChemDraw Drawing" r:id="rId8" imgW="2428787" imgH="927764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26" y="3841761"/>
                        <a:ext cx="30368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Normal Electron-</a:t>
            </a:r>
            <a:r>
              <a:rPr lang="fr-CH" sz="1400" b="1" dirty="0" err="1" smtClean="0"/>
              <a:t>Demand</a:t>
            </a:r>
            <a:r>
              <a:rPr lang="fr-CH" sz="1400" b="1" dirty="0" smtClean="0"/>
              <a:t>  ”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Asynchronous</a:t>
            </a:r>
            <a:r>
              <a:rPr lang="fr-CH" sz="1400" b="1" dirty="0" smtClean="0"/>
              <a:t> Model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1000068" y="1357298"/>
          <a:ext cx="41703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1" name="CS ChemDraw Drawing" r:id="rId4" imgW="3340374" imgH="859184" progId="ChemDraw.Document.6.0">
                  <p:embed/>
                </p:oleObj>
              </mc:Choice>
              <mc:Fallback>
                <p:oleObj name="CS ChemDraw Drawing" r:id="rId4" imgW="3340374" imgH="85918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068" y="1357298"/>
                        <a:ext cx="417036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6" name="Object 12"/>
          <p:cNvGraphicFramePr>
            <a:graphicFrameLocks noChangeAspect="1"/>
          </p:cNvGraphicFramePr>
          <p:nvPr/>
        </p:nvGraphicFramePr>
        <p:xfrm>
          <a:off x="928630" y="3857628"/>
          <a:ext cx="41703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2" name="CS ChemDraw Drawing" r:id="rId6" imgW="3340374" imgH="859184" progId="ChemDraw.Document.6.0">
                  <p:embed/>
                </p:oleObj>
              </mc:Choice>
              <mc:Fallback>
                <p:oleObj name="CS ChemDraw Drawing" r:id="rId6" imgW="3340374" imgH="859184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30" y="3857628"/>
                        <a:ext cx="41703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928630" y="2571744"/>
          <a:ext cx="4186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3" name="CS ChemDraw Drawing" r:id="rId8" imgW="3350924" imgH="859184" progId="ChemDraw.Document.6.0">
                  <p:embed/>
                </p:oleObj>
              </mc:Choice>
              <mc:Fallback>
                <p:oleObj name="CS ChemDraw Drawing" r:id="rId8" imgW="3350924" imgH="859184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30" y="2571744"/>
                        <a:ext cx="41862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8" name="Object 10"/>
          <p:cNvGraphicFramePr>
            <a:graphicFrameLocks noChangeAspect="1"/>
          </p:cNvGraphicFramePr>
          <p:nvPr/>
        </p:nvGraphicFramePr>
        <p:xfrm>
          <a:off x="928630" y="5143512"/>
          <a:ext cx="419576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4" name="CS ChemDraw Drawing" r:id="rId10" imgW="3360068" imgH="859184" progId="ChemDraw.Document.6.0">
                  <p:embed/>
                </p:oleObj>
              </mc:Choice>
              <mc:Fallback>
                <p:oleObj name="CS ChemDraw Drawing" r:id="rId10" imgW="3360068" imgH="859184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30" y="5143512"/>
                        <a:ext cx="4195762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29290" y="1714488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Best </a:t>
            </a:r>
            <a:r>
              <a:rPr lang="fr-CH" sz="1400" b="1" dirty="0" err="1" smtClean="0"/>
              <a:t>stabilization</a:t>
            </a:r>
            <a:endParaRPr lang="en-US" sz="14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52" y="3000372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Anion not </a:t>
            </a:r>
            <a:r>
              <a:rPr lang="fr-CH" sz="1400" b="1" dirty="0" err="1" smtClean="0"/>
              <a:t>stabilized</a:t>
            </a:r>
            <a:endParaRPr lang="en-US" sz="14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57852" y="4214818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Only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destabilization</a:t>
            </a:r>
            <a:endParaRPr lang="en-US" sz="14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86414" y="5572140"/>
            <a:ext cx="228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One </a:t>
            </a:r>
            <a:r>
              <a:rPr lang="fr-CH" sz="1400" b="1" dirty="0" err="1" smtClean="0"/>
              <a:t>destabilization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” Normal Electron-</a:t>
            </a:r>
            <a:r>
              <a:rPr lang="fr-CH" sz="1400" b="1" dirty="0" err="1" smtClean="0"/>
              <a:t>Demand</a:t>
            </a:r>
            <a:r>
              <a:rPr lang="fr-CH" sz="1400" b="1" dirty="0" smtClean="0"/>
              <a:t>  ”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: Lewis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Catalysis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443398" name="Object 6"/>
          <p:cNvGraphicFramePr>
            <a:graphicFrameLocks noChangeAspect="1"/>
          </p:cNvGraphicFramePr>
          <p:nvPr/>
        </p:nvGraphicFramePr>
        <p:xfrm>
          <a:off x="785786" y="1285860"/>
          <a:ext cx="756920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35" name="CS ChemDraw Drawing" r:id="rId4" imgW="6054383" imgH="1083212" progId="ChemDraw.Document.6.0">
                  <p:embed/>
                </p:oleObj>
              </mc:Choice>
              <mc:Fallback>
                <p:oleObj name="CS ChemDraw Drawing" r:id="rId4" imgW="6054383" imgH="1083212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85860"/>
                        <a:ext cx="756920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357290" y="2643182"/>
          <a:ext cx="5973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36" name="CS ChemDraw Drawing" r:id="rId6" imgW="4781960" imgH="775482" progId="ChemDraw.Document.6.0">
                  <p:embed/>
                </p:oleObj>
              </mc:Choice>
              <mc:Fallback>
                <p:oleObj name="CS ChemDraw Drawing" r:id="rId6" imgW="4781960" imgH="775482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643182"/>
                        <a:ext cx="59737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3929066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Endo</a:t>
            </a:r>
            <a:r>
              <a:rPr lang="fr-CH" sz="1400" b="1" dirty="0" smtClean="0"/>
              <a:t> vs Exo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928662" y="4572008"/>
          <a:ext cx="26955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37" name="CS ChemDraw Drawing" r:id="rId8" imgW="2159391" imgH="982628" progId="ChemDraw.Document.6.0">
                  <p:embed/>
                </p:oleObj>
              </mc:Choice>
              <mc:Fallback>
                <p:oleObj name="CS ChemDraw Drawing" r:id="rId8" imgW="2159391" imgH="982628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572008"/>
                        <a:ext cx="26955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4786314" y="4714884"/>
          <a:ext cx="25622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38" name="CS ChemDraw Drawing" r:id="rId10" imgW="2047904" imgH="865163" progId="ChemDraw.Document.6.0">
                  <p:embed/>
                </p:oleObj>
              </mc:Choice>
              <mc:Fallback>
                <p:oleObj name="CS ChemDraw Drawing" r:id="rId10" imgW="2047904" imgH="865163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714884"/>
                        <a:ext cx="25622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” Inverse Electron-</a:t>
            </a:r>
            <a:r>
              <a:rPr lang="fr-CH" sz="1400" b="1" dirty="0" err="1" smtClean="0"/>
              <a:t>Demand</a:t>
            </a:r>
            <a:r>
              <a:rPr lang="fr-CH" sz="1400" b="1" dirty="0" smtClean="0"/>
              <a:t>  ”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Alder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2214546" y="1500174"/>
          <a:ext cx="38830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2" name="CS ChemDraw Drawing" r:id="rId4" imgW="3110015" imgH="653444" progId="ChemDraw.Document.6.0">
                  <p:embed/>
                </p:oleObj>
              </mc:Choice>
              <mc:Fallback>
                <p:oleObj name="CS ChemDraw Drawing" r:id="rId4" imgW="3110015" imgH="65344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500174"/>
                        <a:ext cx="38830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1142976" y="2884505"/>
          <a:ext cx="3203575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3" name="CS ChemDraw Drawing" r:id="rId6" imgW="2561727" imgH="2492795" progId="ChemDraw.Document.6.0">
                  <p:embed/>
                </p:oleObj>
              </mc:Choice>
              <mc:Fallback>
                <p:oleObj name="CS ChemDraw Drawing" r:id="rId6" imgW="2561727" imgH="249279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884505"/>
                        <a:ext cx="3203575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5429256" y="3509971"/>
          <a:ext cx="27955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4" name="CS ChemDraw Drawing" r:id="rId8" imgW="2238522" imgH="908070" progId="ChemDraw.Document.6.0">
                  <p:embed/>
                </p:oleObj>
              </mc:Choice>
              <mc:Fallback>
                <p:oleObj name="CS ChemDraw Drawing" r:id="rId8" imgW="2238522" imgH="90807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509971"/>
                        <a:ext cx="279558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TADDOL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Seebach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Narasaka</a:t>
            </a:r>
            <a:r>
              <a:rPr lang="fr-CH" sz="1400" b="1" dirty="0" smtClean="0"/>
              <a:t>: Ti-TADDOL </a:t>
            </a:r>
            <a:r>
              <a:rPr lang="fr-CH" sz="1400" b="1" dirty="0" err="1" smtClean="0"/>
              <a:t>Catalysts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452612" name="Object 4"/>
          <p:cNvGraphicFramePr>
            <a:graphicFrameLocks noChangeAspect="1"/>
          </p:cNvGraphicFramePr>
          <p:nvPr/>
        </p:nvGraphicFramePr>
        <p:xfrm>
          <a:off x="835053" y="1160466"/>
          <a:ext cx="7666037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0" name="CS ChemDraw Drawing" r:id="rId4" imgW="6132107" imgH="2271932" progId="ChemDraw.Document.6.0">
                  <p:embed/>
                </p:oleObj>
              </mc:Choice>
              <mc:Fallback>
                <p:oleObj name="CS ChemDraw Drawing" r:id="rId4" imgW="6132107" imgH="227193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53" y="1160466"/>
                        <a:ext cx="7666037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1000100" y="3929066"/>
          <a:ext cx="7396163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1" name="CS ChemDraw Drawing" r:id="rId6" imgW="5918630" imgH="1563272" progId="ChemDraw.Document.6.0">
                  <p:embed/>
                </p:oleObj>
              </mc:Choice>
              <mc:Fallback>
                <p:oleObj name="CS ChemDraw Drawing" r:id="rId6" imgW="5918630" imgH="156327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929066"/>
                        <a:ext cx="7396163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6199551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(1) </a:t>
            </a:r>
            <a:r>
              <a:rPr lang="en-US" sz="1200" dirty="0" err="1" smtClean="0"/>
              <a:t>Seebach</a:t>
            </a:r>
            <a:r>
              <a:rPr lang="en-US" sz="1200" dirty="0" smtClean="0"/>
              <a:t>, D.; Beck, A. K.; </a:t>
            </a:r>
            <a:r>
              <a:rPr lang="en-US" sz="1200" dirty="0" err="1" smtClean="0"/>
              <a:t>Imwinkelried</a:t>
            </a:r>
            <a:r>
              <a:rPr lang="en-US" sz="1200" dirty="0" smtClean="0"/>
              <a:t>, R.; </a:t>
            </a:r>
            <a:r>
              <a:rPr lang="en-US" sz="1200" dirty="0" err="1" smtClean="0"/>
              <a:t>Roggo</a:t>
            </a:r>
            <a:r>
              <a:rPr lang="en-US" sz="1200" dirty="0" smtClean="0"/>
              <a:t>, S.; </a:t>
            </a:r>
            <a:r>
              <a:rPr lang="en-US" sz="1200" dirty="0" err="1" smtClean="0"/>
              <a:t>Wonnacott</a:t>
            </a:r>
            <a:r>
              <a:rPr lang="en-US" sz="1200" dirty="0" smtClean="0"/>
              <a:t>, A. </a:t>
            </a:r>
            <a:r>
              <a:rPr lang="en-US" sz="1200" i="1" dirty="0" err="1" smtClean="0"/>
              <a:t>Helv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Chim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</a:t>
            </a:r>
            <a:r>
              <a:rPr lang="en-US" sz="1200" b="1" dirty="0" smtClean="0"/>
              <a:t>1987, </a:t>
            </a:r>
            <a:r>
              <a:rPr lang="en-US" sz="1200" i="1" dirty="0" smtClean="0"/>
              <a:t>70,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954-974. </a:t>
            </a:r>
            <a:r>
              <a:rPr lang="sv-SE" sz="1200" dirty="0" smtClean="0"/>
              <a:t>(2) Narasaka, K.; Inoue, M.; Okada, N. </a:t>
            </a:r>
            <a:r>
              <a:rPr lang="sv-SE" sz="1200" i="1" dirty="0" smtClean="0"/>
              <a:t>Chem. Lett. </a:t>
            </a:r>
            <a:r>
              <a:rPr lang="sv-SE" sz="1200" b="1" dirty="0" smtClean="0"/>
              <a:t>1986,</a:t>
            </a:r>
            <a:r>
              <a:rPr lang="sv-SE" sz="1200" b="1" i="1" dirty="0" smtClean="0"/>
              <a:t> </a:t>
            </a:r>
            <a:r>
              <a:rPr lang="sv-SE" sz="1200" dirty="0" smtClean="0"/>
              <a:t>1109-1112. </a:t>
            </a:r>
            <a:r>
              <a:rPr lang="en-US" sz="1200" dirty="0" smtClean="0"/>
              <a:t>(3) </a:t>
            </a:r>
            <a:r>
              <a:rPr lang="en-US" sz="1200" dirty="0" err="1" smtClean="0"/>
              <a:t>Narasaka</a:t>
            </a:r>
            <a:r>
              <a:rPr lang="en-US" sz="1200" dirty="0" smtClean="0"/>
              <a:t>, K.; </a:t>
            </a:r>
            <a:r>
              <a:rPr lang="en-US" sz="1200" dirty="0" err="1" smtClean="0"/>
              <a:t>Iwasawa</a:t>
            </a:r>
            <a:r>
              <a:rPr lang="en-US" sz="1200" dirty="0" smtClean="0"/>
              <a:t>, N.; Inoue, M.; Yamada, T.; Nakashima, M.; </a:t>
            </a:r>
            <a:r>
              <a:rPr lang="en-US" sz="1200" dirty="0" err="1" smtClean="0"/>
              <a:t>Sugimori</a:t>
            </a:r>
            <a:r>
              <a:rPr lang="en-US" sz="1200" dirty="0" smtClean="0"/>
              <a:t>,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1989,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111,</a:t>
            </a:r>
            <a:r>
              <a:rPr lang="en-US" sz="1200" b="1" i="1" dirty="0" smtClean="0"/>
              <a:t> </a:t>
            </a:r>
            <a:r>
              <a:rPr lang="en-US" sz="1200" dirty="0" smtClean="0"/>
              <a:t>5340-5345.</a:t>
            </a:r>
          </a:p>
          <a:p>
            <a:pPr algn="just"/>
            <a:endParaRPr lang="sv-SE" sz="1200" dirty="0" smtClean="0"/>
          </a:p>
          <a:p>
            <a:pPr algn="just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Corey‘s Boranes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Corey: </a:t>
            </a:r>
            <a:r>
              <a:rPr lang="fr-CH" sz="1400" b="1" dirty="0" err="1" smtClean="0"/>
              <a:t>Oxazaborolidinium</a:t>
            </a:r>
            <a:r>
              <a:rPr lang="fr-CH" sz="1400" b="1" dirty="0" smtClean="0"/>
              <a:t> as More General </a:t>
            </a:r>
            <a:r>
              <a:rPr lang="fr-CH" sz="1400" b="1" dirty="0" err="1" smtClean="0"/>
              <a:t>Catalysts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84217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Corey, E. J.; Shibata, T.; Lee, T. W.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 </a:t>
            </a:r>
            <a:r>
              <a:rPr lang="en-US" sz="1200" i="1" dirty="0" smtClean="0"/>
              <a:t>124, </a:t>
            </a:r>
            <a:r>
              <a:rPr lang="en-US" sz="1200" dirty="0" smtClean="0"/>
              <a:t>3808-3809.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Ryu</a:t>
            </a:r>
            <a:r>
              <a:rPr lang="en-US" sz="1200" dirty="0" smtClean="0"/>
              <a:t>, D. H.; Lee, T. W.;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9992-9993.</a:t>
            </a:r>
          </a:p>
          <a:p>
            <a:pPr algn="just"/>
            <a:endParaRPr lang="sv-SE" sz="1200" dirty="0" smtClean="0"/>
          </a:p>
          <a:p>
            <a:pPr algn="just"/>
            <a:endParaRPr lang="en-US" sz="1200" dirty="0" smtClean="0"/>
          </a:p>
        </p:txBody>
      </p:sp>
      <p:pic>
        <p:nvPicPr>
          <p:cNvPr id="4567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4600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572264" y="600076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Favored</a:t>
            </a:r>
            <a:r>
              <a:rPr lang="fr-CH" sz="1400" b="1" dirty="0" smtClean="0"/>
              <a:t> Transition State</a:t>
            </a:r>
            <a:endParaRPr lang="en-US" sz="1400" b="1" baseline="30000" dirty="0"/>
          </a:p>
        </p:txBody>
      </p:sp>
      <p:graphicFrame>
        <p:nvGraphicFramePr>
          <p:cNvPr id="456712" name="Object 8"/>
          <p:cNvGraphicFramePr>
            <a:graphicFrameLocks noChangeAspect="1"/>
          </p:cNvGraphicFramePr>
          <p:nvPr/>
        </p:nvGraphicFramePr>
        <p:xfrm>
          <a:off x="428596" y="3857628"/>
          <a:ext cx="40957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83" name="CS ChemDraw Drawing" r:id="rId5" imgW="3274959" imgH="842303" progId="ChemDraw.Document.6.0">
                  <p:embed/>
                </p:oleObj>
              </mc:Choice>
              <mc:Fallback>
                <p:oleObj name="CS ChemDraw Drawing" r:id="rId5" imgW="3274959" imgH="842303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857628"/>
                        <a:ext cx="40957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4" name="Object 10"/>
          <p:cNvGraphicFramePr>
            <a:graphicFrameLocks noChangeAspect="1"/>
          </p:cNvGraphicFramePr>
          <p:nvPr/>
        </p:nvGraphicFramePr>
        <p:xfrm>
          <a:off x="1404957" y="1147766"/>
          <a:ext cx="595312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84" name="CS ChemDraw Drawing" r:id="rId7" imgW="4762266" imgH="2226212" progId="ChemDraw.Document.6.0">
                  <p:embed/>
                </p:oleObj>
              </mc:Choice>
              <mc:Fallback>
                <p:oleObj name="CS ChemDraw Drawing" r:id="rId7" imgW="4762266" imgH="2226212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57" y="1147766"/>
                        <a:ext cx="595312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Corey‘s Boranes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Increasing</a:t>
            </a:r>
            <a:r>
              <a:rPr lang="fr-CH" sz="1400" b="1" dirty="0" smtClean="0"/>
              <a:t> the </a:t>
            </a:r>
            <a:r>
              <a:rPr lang="fr-CH" sz="1400" b="1" dirty="0" err="1" smtClean="0"/>
              <a:t>Reactivity</a:t>
            </a:r>
            <a:r>
              <a:rPr lang="fr-CH" sz="1400" b="1" dirty="0" smtClean="0"/>
              <a:t> of the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by the </a:t>
            </a:r>
            <a:r>
              <a:rPr lang="fr-CH" sz="1400" b="1" dirty="0" err="1" smtClean="0"/>
              <a:t>Choice</a:t>
            </a:r>
            <a:r>
              <a:rPr lang="fr-CH" sz="1400" b="1" dirty="0" smtClean="0"/>
              <a:t> of the </a:t>
            </a:r>
            <a:r>
              <a:rPr lang="fr-CH" sz="1400" b="1" dirty="0" err="1" smtClean="0"/>
              <a:t>Counterion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580526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/>
              <a:t>.</a:t>
            </a:r>
          </a:p>
          <a:p>
            <a:pPr algn="just"/>
            <a:endParaRPr lang="sv-SE" sz="1200" dirty="0" smtClean="0"/>
          </a:p>
          <a:p>
            <a:pPr algn="just"/>
            <a:endParaRPr lang="en-US" sz="1200" dirty="0" smtClean="0"/>
          </a:p>
        </p:txBody>
      </p:sp>
      <p:graphicFrame>
        <p:nvGraphicFramePr>
          <p:cNvPr id="457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38121"/>
              </p:ext>
            </p:extLst>
          </p:nvPr>
        </p:nvGraphicFramePr>
        <p:xfrm>
          <a:off x="2929582" y="4293096"/>
          <a:ext cx="55308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05" name="CS ChemDraw Drawing" r:id="rId4" imgW="4419014" imgH="1037492" progId="ChemDraw.Document.6.0">
                  <p:embed/>
                </p:oleObj>
              </mc:Choice>
              <mc:Fallback>
                <p:oleObj name="CS ChemDraw Drawing" r:id="rId4" imgW="4419014" imgH="1037492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582" y="4293096"/>
                        <a:ext cx="553085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12524" y="3841303"/>
            <a:ext cx="205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Furans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Dienes</a:t>
            </a:r>
            <a:r>
              <a:rPr lang="fr-CH" sz="1400" b="1" dirty="0" smtClean="0"/>
              <a:t> 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5943447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Ryu</a:t>
            </a:r>
            <a:r>
              <a:rPr lang="en-US" sz="1200" dirty="0" smtClean="0"/>
              <a:t>, D. H.;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6388-6390.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Liu, D.; Canales, E.;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 </a:t>
            </a:r>
            <a:r>
              <a:rPr lang="en-US" sz="1200" dirty="0" smtClean="0"/>
              <a:t>1498-1499. (3) </a:t>
            </a:r>
            <a:r>
              <a:rPr lang="en-US" sz="1200" dirty="0" err="1" smtClean="0"/>
              <a:t>Futatsugi</a:t>
            </a:r>
            <a:r>
              <a:rPr lang="en-US" sz="1200" dirty="0" smtClean="0"/>
              <a:t>, K.; Yamamoto, H.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1484-1487.(4) </a:t>
            </a:r>
            <a:r>
              <a:rPr lang="en-US" sz="1200" dirty="0">
                <a:latin typeface="Segoe UI" panose="020B0502040204020203" pitchFamily="34" charset="0"/>
              </a:rPr>
              <a:t>Reddy, K. M.; </a:t>
            </a:r>
            <a:r>
              <a:rPr lang="en-US" sz="1200" dirty="0" err="1">
                <a:latin typeface="Segoe UI" panose="020B0502040204020203" pitchFamily="34" charset="0"/>
              </a:rPr>
              <a:t>Bhimireddy</a:t>
            </a:r>
            <a:r>
              <a:rPr lang="en-US" sz="1200" dirty="0">
                <a:latin typeface="Segoe UI" panose="020B0502040204020203" pitchFamily="34" charset="0"/>
              </a:rPr>
              <a:t>, E.; </a:t>
            </a:r>
            <a:r>
              <a:rPr lang="en-US" sz="1200" dirty="0" err="1">
                <a:latin typeface="Segoe UI" panose="020B0502040204020203" pitchFamily="34" charset="0"/>
              </a:rPr>
              <a:t>Thirupathi</a:t>
            </a:r>
            <a:r>
              <a:rPr lang="en-US" sz="1200" dirty="0">
                <a:latin typeface="Segoe UI" panose="020B0502040204020203" pitchFamily="34" charset="0"/>
              </a:rPr>
              <a:t>, B.; </a:t>
            </a:r>
            <a:r>
              <a:rPr lang="en-US" sz="1200" dirty="0" err="1">
                <a:latin typeface="Segoe UI" panose="020B0502040204020203" pitchFamily="34" charset="0"/>
              </a:rPr>
              <a:t>Breitler</a:t>
            </a:r>
            <a:r>
              <a:rPr lang="en-US" sz="1200" dirty="0">
                <a:latin typeface="Segoe UI" panose="020B0502040204020203" pitchFamily="34" charset="0"/>
              </a:rPr>
              <a:t>, S.; Yu, S. M.; Corey, E. J. </a:t>
            </a:r>
            <a:r>
              <a:rPr lang="en-US" sz="1200" i="1" dirty="0">
                <a:latin typeface="Segoe UI" panose="020B0502040204020203" pitchFamily="34" charset="0"/>
              </a:rPr>
              <a:t>J. Am. Chem. Soc.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2016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138</a:t>
            </a:r>
            <a:r>
              <a:rPr lang="en-US" sz="1200" dirty="0">
                <a:latin typeface="Segoe UI" panose="020B0502040204020203" pitchFamily="34" charset="0"/>
              </a:rPr>
              <a:t>, 2443-2453</a:t>
            </a:r>
            <a:r>
              <a:rPr lang="en-US" sz="1200" dirty="0" smtClean="0">
                <a:latin typeface="Segoe UI" panose="020B0502040204020203" pitchFamily="34" charset="0"/>
              </a:rPr>
              <a:t>. (5) </a:t>
            </a:r>
            <a:r>
              <a:rPr lang="en-US" sz="1200" dirty="0" err="1" smtClean="0">
                <a:latin typeface="Segoe UI" panose="020B0502040204020203" pitchFamily="34" charset="0"/>
              </a:rPr>
              <a:t>Thirupathi</a:t>
            </a:r>
            <a:r>
              <a:rPr lang="en-US" sz="1200" dirty="0" smtClean="0">
                <a:latin typeface="Segoe UI" panose="020B0502040204020203" pitchFamily="34" charset="0"/>
              </a:rPr>
              <a:t>, B.; </a:t>
            </a:r>
            <a:r>
              <a:rPr lang="en-US" sz="1200" dirty="0" err="1" smtClean="0">
                <a:latin typeface="Segoe UI" panose="020B0502040204020203" pitchFamily="34" charset="0"/>
              </a:rPr>
              <a:t>Breitler</a:t>
            </a:r>
            <a:r>
              <a:rPr lang="en-US" sz="1200" dirty="0" smtClean="0">
                <a:latin typeface="Segoe UI" panose="020B0502040204020203" pitchFamily="34" charset="0"/>
              </a:rPr>
              <a:t>, S.; Reddy, K. M.; Corey, E. J. </a:t>
            </a:r>
            <a:r>
              <a:rPr lang="en-US" sz="1200" i="1" dirty="0" smtClean="0">
                <a:latin typeface="Segoe UI" panose="020B0502040204020203" pitchFamily="34" charset="0"/>
              </a:rPr>
              <a:t>J. Am. Chem. Soc.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2016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138</a:t>
            </a:r>
            <a:r>
              <a:rPr lang="en-US" sz="1200" dirty="0" smtClean="0">
                <a:latin typeface="Segoe UI" panose="020B0502040204020203" pitchFamily="34" charset="0"/>
              </a:rPr>
              <a:t>, 10842-10845.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algn="just"/>
            <a:endParaRPr lang="de-DE" sz="1200" dirty="0" smtClean="0"/>
          </a:p>
          <a:p>
            <a:pPr algn="just"/>
            <a:endParaRPr lang="sv-SE" sz="1200" dirty="0" smtClean="0"/>
          </a:p>
          <a:p>
            <a:pPr algn="just"/>
            <a:endParaRPr lang="en-US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7550"/>
              </p:ext>
            </p:extLst>
          </p:nvPr>
        </p:nvGraphicFramePr>
        <p:xfrm>
          <a:off x="431362" y="1388593"/>
          <a:ext cx="8015535" cy="421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06" name="CS ChemDraw Drawing" r:id="rId6" imgW="6412428" imgH="3375025" progId="ChemDraw.Document.6.0">
                  <p:embed/>
                </p:oleObj>
              </mc:Choice>
              <mc:Fallback>
                <p:oleObj name="CS ChemDraw Drawing" r:id="rId6" imgW="6412428" imgH="3375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362" y="1388593"/>
                        <a:ext cx="8015535" cy="421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15" y="3286124"/>
            <a:ext cx="38195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Evans‘ BOX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Evans: </a:t>
            </a:r>
            <a:r>
              <a:rPr lang="fr-CH" sz="1400" b="1" dirty="0" err="1" smtClean="0"/>
              <a:t>Two</a:t>
            </a:r>
            <a:r>
              <a:rPr lang="fr-CH" sz="1400" b="1" dirty="0" smtClean="0"/>
              <a:t>-Points </a:t>
            </a:r>
            <a:r>
              <a:rPr lang="fr-CH" sz="1400" b="1" dirty="0" err="1" smtClean="0"/>
              <a:t>Binding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BOX Ligands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21508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(1) Evans, D. A.; Barnes, D. M.; Johnson, J. S.;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R.; von Matt, P.; Miller, S. J.; </a:t>
            </a:r>
            <a:r>
              <a:rPr lang="en-US" sz="1200" dirty="0" err="1" smtClean="0"/>
              <a:t>Murry</a:t>
            </a:r>
            <a:r>
              <a:rPr lang="en-US" sz="1200" dirty="0" smtClean="0"/>
              <a:t>, J. A.; Norcross, R. D.; </a:t>
            </a:r>
            <a:r>
              <a:rPr lang="en-US" sz="1200" dirty="0" err="1" smtClean="0"/>
              <a:t>Shaughnessy</a:t>
            </a:r>
            <a:r>
              <a:rPr lang="en-US" sz="1200" dirty="0" smtClean="0"/>
              <a:t>, E. A.; Campos, K.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7582-7594. </a:t>
            </a:r>
            <a:r>
              <a:rPr lang="de-DE" sz="1200" dirty="0" smtClean="0"/>
              <a:t>(2) Evans, D. A.; Miller, S. J.; Lectka, T.; von Matt, P.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1999,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121, </a:t>
            </a:r>
            <a:r>
              <a:rPr lang="de-DE" sz="1200" dirty="0" smtClean="0"/>
              <a:t>7559-7573.</a:t>
            </a:r>
          </a:p>
          <a:p>
            <a:pPr algn="just"/>
            <a:endParaRPr lang="sv-SE" sz="1200" dirty="0" smtClean="0"/>
          </a:p>
          <a:p>
            <a:pPr algn="just"/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371475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571472" y="1000108"/>
          <a:ext cx="76612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8" name="CS ChemDraw Drawing" r:id="rId5" imgW="6132459" imgH="2377088" progId="ChemDraw.Document.6.0">
                  <p:embed/>
                </p:oleObj>
              </mc:Choice>
              <mc:Fallback>
                <p:oleObj name="CS ChemDraw Drawing" r:id="rId5" imgW="6132459" imgH="237708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00108"/>
                        <a:ext cx="76612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143380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64399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8596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4678" y="57028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Selectivity</a:t>
            </a:r>
            <a:r>
              <a:rPr lang="fr-CH" b="1" dirty="0" smtClean="0"/>
              <a:t>: 1,2 or 1,4?</a:t>
            </a:r>
            <a:endParaRPr lang="en-US" b="1" baseline="30000" dirty="0"/>
          </a:p>
        </p:txBody>
      </p:sp>
      <p:graphicFrame>
        <p:nvGraphicFramePr>
          <p:cNvPr id="777220" name="Object 4"/>
          <p:cNvGraphicFramePr>
            <a:graphicFrameLocks noChangeAspect="1"/>
          </p:cNvGraphicFramePr>
          <p:nvPr/>
        </p:nvGraphicFramePr>
        <p:xfrm>
          <a:off x="1287478" y="1071546"/>
          <a:ext cx="55705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54" name="CS ChemDraw Drawing" r:id="rId4" imgW="3980454" imgH="3248934" progId="ChemDraw.Document.6.0">
                  <p:embed/>
                </p:oleObj>
              </mc:Choice>
              <mc:Fallback>
                <p:oleObj name="CS ChemDraw Drawing" r:id="rId4" imgW="3980454" imgH="324893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78" y="1071546"/>
                        <a:ext cx="55705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Evans‘ BOX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06645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Influence of </a:t>
            </a:r>
            <a:r>
              <a:rPr lang="fr-CH" sz="1400" b="1" dirty="0" err="1" smtClean="0"/>
              <a:t>Counteranion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61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5410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Evans‘ BOX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Double </a:t>
            </a:r>
            <a:r>
              <a:rPr lang="fr-CH" sz="1400" b="1" dirty="0" err="1" smtClean="0"/>
              <a:t>Diastereoselection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Matched</a:t>
            </a:r>
            <a:r>
              <a:rPr lang="fr-CH" sz="1400" b="1" dirty="0" smtClean="0"/>
              <a:t> vs </a:t>
            </a:r>
            <a:r>
              <a:rPr lang="fr-CH" sz="1400" b="1" dirty="0" err="1" smtClean="0"/>
              <a:t>Mismatched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61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928802"/>
            <a:ext cx="9077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Cycloaddition: Relay 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Sibi</a:t>
            </a:r>
            <a:r>
              <a:rPr lang="fr-CH" sz="1400" b="1" dirty="0" smtClean="0"/>
              <a:t>: Relay </a:t>
            </a:r>
            <a:r>
              <a:rPr lang="fr-CH" sz="1400" b="1" dirty="0" err="1" smtClean="0"/>
              <a:t>Steric</a:t>
            </a:r>
            <a:r>
              <a:rPr lang="fr-CH" sz="1400" b="1" dirty="0" smtClean="0"/>
              <a:t> Induction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06" y="342900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Importance of </a:t>
            </a:r>
            <a:r>
              <a:rPr lang="fr-CH" sz="1400" b="1" dirty="0" err="1" smtClean="0"/>
              <a:t>Auxiliary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6509587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Sibi</a:t>
            </a:r>
            <a:r>
              <a:rPr lang="en-US" sz="1200" dirty="0" smtClean="0"/>
              <a:t>, M. P.; Stanley, L. M.; </a:t>
            </a:r>
            <a:r>
              <a:rPr lang="en-US" sz="1200" dirty="0" err="1" smtClean="0"/>
              <a:t>Nie</a:t>
            </a:r>
            <a:r>
              <a:rPr lang="en-US" sz="1200" dirty="0" smtClean="0"/>
              <a:t>, X. P.; </a:t>
            </a:r>
            <a:r>
              <a:rPr lang="en-US" sz="1200" dirty="0" err="1" smtClean="0"/>
              <a:t>Venkatraman</a:t>
            </a:r>
            <a:r>
              <a:rPr lang="en-US" sz="1200" dirty="0" smtClean="0"/>
              <a:t>, L.; Liu, M.; </a:t>
            </a:r>
            <a:r>
              <a:rPr lang="en-US" sz="1200" dirty="0" err="1" smtClean="0"/>
              <a:t>Jasperse</a:t>
            </a:r>
            <a:r>
              <a:rPr lang="en-US" sz="1200" dirty="0" smtClean="0"/>
              <a:t>, C. P.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 </a:t>
            </a:r>
            <a:r>
              <a:rPr lang="en-US" sz="1200" dirty="0" smtClean="0"/>
              <a:t>395-405.</a:t>
            </a:r>
          </a:p>
          <a:p>
            <a:endParaRPr lang="en-US" sz="1200" dirty="0" smtClean="0"/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/>
        </p:nvGraphicFramePr>
        <p:xfrm>
          <a:off x="714348" y="928670"/>
          <a:ext cx="7442200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40" name="CS ChemDraw Drawing" r:id="rId4" imgW="5953799" imgH="1974752" progId="ChemDraw.Document.6.0">
                  <p:embed/>
                </p:oleObj>
              </mc:Choice>
              <mc:Fallback>
                <p:oleObj name="CS ChemDraw Drawing" r:id="rId4" imgW="5953799" imgH="1974752" progId="ChemDraw.Document.6.0">
                  <p:embed/>
                  <p:pic>
                    <p:nvPicPr>
                      <p:cNvPr id="545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928670"/>
                        <a:ext cx="7442200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5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164" y="3786190"/>
            <a:ext cx="76390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7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Relay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Sibi</a:t>
            </a:r>
            <a:r>
              <a:rPr lang="fr-CH" sz="1400" b="1" dirty="0" smtClean="0"/>
              <a:t>: Relay </a:t>
            </a:r>
            <a:r>
              <a:rPr lang="fr-CH" sz="1400" b="1" dirty="0" err="1" smtClean="0"/>
              <a:t>Steric</a:t>
            </a:r>
            <a:r>
              <a:rPr lang="fr-CH" sz="1400" b="1" dirty="0" smtClean="0"/>
              <a:t> Induction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06" y="3214686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Importance of </a:t>
            </a:r>
            <a:r>
              <a:rPr lang="fr-CH" sz="1400" b="1" dirty="0" err="1" smtClean="0"/>
              <a:t>Auxiliary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6509587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Sibi</a:t>
            </a:r>
            <a:r>
              <a:rPr lang="en-US" sz="1200" dirty="0" smtClean="0"/>
              <a:t>, M. P.; Stanley, L. M.; </a:t>
            </a:r>
            <a:r>
              <a:rPr lang="en-US" sz="1200" dirty="0" err="1" smtClean="0"/>
              <a:t>Nie</a:t>
            </a:r>
            <a:r>
              <a:rPr lang="en-US" sz="1200" dirty="0" smtClean="0"/>
              <a:t>, X. P.; </a:t>
            </a:r>
            <a:r>
              <a:rPr lang="en-US" sz="1200" dirty="0" err="1" smtClean="0"/>
              <a:t>Venkatraman</a:t>
            </a:r>
            <a:r>
              <a:rPr lang="en-US" sz="1200" dirty="0" smtClean="0"/>
              <a:t>, L.; Liu, M.; </a:t>
            </a:r>
            <a:r>
              <a:rPr lang="en-US" sz="1200" dirty="0" err="1" smtClean="0"/>
              <a:t>Jasperse</a:t>
            </a:r>
            <a:r>
              <a:rPr lang="en-US" sz="1200" dirty="0" smtClean="0"/>
              <a:t>, C. P.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 </a:t>
            </a:r>
            <a:r>
              <a:rPr lang="en-US" sz="1200" dirty="0" smtClean="0"/>
              <a:t>395-405.</a:t>
            </a:r>
          </a:p>
          <a:p>
            <a:endParaRPr lang="en-US" sz="1200" dirty="0" smtClean="0"/>
          </a:p>
        </p:txBody>
      </p:sp>
      <p:graphicFrame>
        <p:nvGraphicFramePr>
          <p:cNvPr id="546820" name="Object 4"/>
          <p:cNvGraphicFramePr>
            <a:graphicFrameLocks noChangeAspect="1"/>
          </p:cNvGraphicFramePr>
          <p:nvPr/>
        </p:nvGraphicFramePr>
        <p:xfrm>
          <a:off x="577880" y="833434"/>
          <a:ext cx="820896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64" name="CS ChemDraw Drawing" r:id="rId4" imgW="6568206" imgH="1733843" progId="ChemDraw.Document.6.0">
                  <p:embed/>
                </p:oleObj>
              </mc:Choice>
              <mc:Fallback>
                <p:oleObj name="CS ChemDraw Drawing" r:id="rId4" imgW="6568206" imgH="1733843" progId="ChemDraw.Document.6.0">
                  <p:embed/>
                  <p:pic>
                    <p:nvPicPr>
                      <p:cNvPr id="546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80" y="833434"/>
                        <a:ext cx="8208962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6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86" y="3786190"/>
            <a:ext cx="2038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6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286124"/>
            <a:ext cx="4867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53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94" y="3059924"/>
            <a:ext cx="8235470" cy="326037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2.2.2 Diels Alder Cycloaddition : Organocatalysis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83671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List: Silylated C-H </a:t>
            </a:r>
            <a:r>
              <a:rPr lang="fr-CH" sz="1400" b="1" dirty="0" err="1" smtClean="0"/>
              <a:t>acids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509587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>
                <a:latin typeface="Segoe UI" panose="020B0502040204020203" pitchFamily="34" charset="0"/>
              </a:rPr>
              <a:t>Gatzenmeier</a:t>
            </a:r>
            <a:r>
              <a:rPr lang="en-US" sz="1200" dirty="0">
                <a:latin typeface="Segoe UI" panose="020B0502040204020203" pitchFamily="34" charset="0"/>
              </a:rPr>
              <a:t>, T.; van </a:t>
            </a:r>
            <a:r>
              <a:rPr lang="en-US" sz="1200" dirty="0" err="1">
                <a:latin typeface="Segoe UI" panose="020B0502040204020203" pitchFamily="34" charset="0"/>
              </a:rPr>
              <a:t>Gemmeren</a:t>
            </a:r>
            <a:r>
              <a:rPr lang="en-US" sz="1200" dirty="0">
                <a:latin typeface="Segoe UI" panose="020B0502040204020203" pitchFamily="34" charset="0"/>
              </a:rPr>
              <a:t>, M.; </a:t>
            </a:r>
            <a:r>
              <a:rPr lang="en-US" sz="1200" dirty="0" err="1">
                <a:latin typeface="Segoe UI" panose="020B0502040204020203" pitchFamily="34" charset="0"/>
              </a:rPr>
              <a:t>Xie</a:t>
            </a:r>
            <a:r>
              <a:rPr lang="en-US" sz="1200" dirty="0">
                <a:latin typeface="Segoe UI" panose="020B0502040204020203" pitchFamily="34" charset="0"/>
              </a:rPr>
              <a:t>, Y. W.; </a:t>
            </a:r>
            <a:r>
              <a:rPr lang="en-US" sz="1200" dirty="0" err="1">
                <a:latin typeface="Segoe UI" panose="020B0502040204020203" pitchFamily="34" charset="0"/>
              </a:rPr>
              <a:t>Hofler</a:t>
            </a:r>
            <a:r>
              <a:rPr lang="en-US" sz="1200" dirty="0">
                <a:latin typeface="Segoe UI" panose="020B0502040204020203" pitchFamily="34" charset="0"/>
              </a:rPr>
              <a:t>, D.; </a:t>
            </a:r>
            <a:r>
              <a:rPr lang="en-US" sz="1200" dirty="0" err="1">
                <a:latin typeface="Segoe UI" panose="020B0502040204020203" pitchFamily="34" charset="0"/>
              </a:rPr>
              <a:t>Leutzsch</a:t>
            </a:r>
            <a:r>
              <a:rPr lang="en-US" sz="1200" dirty="0">
                <a:latin typeface="Segoe UI" panose="020B0502040204020203" pitchFamily="34" charset="0"/>
              </a:rPr>
              <a:t>, M.; List, B. </a:t>
            </a:r>
            <a:r>
              <a:rPr lang="en-US" sz="1200" i="1" dirty="0">
                <a:latin typeface="Segoe UI" panose="020B0502040204020203" pitchFamily="34" charset="0"/>
              </a:rPr>
              <a:t>Science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2016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351</a:t>
            </a:r>
            <a:r>
              <a:rPr lang="en-US" sz="1200" dirty="0">
                <a:latin typeface="Segoe UI" panose="020B0502040204020203" pitchFamily="34" charset="0"/>
              </a:rPr>
              <a:t>, 949-952.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24182"/>
              </p:ext>
            </p:extLst>
          </p:nvPr>
        </p:nvGraphicFramePr>
        <p:xfrm>
          <a:off x="1306153" y="764704"/>
          <a:ext cx="5714119" cy="237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12" name="CS ChemDraw Drawing" r:id="rId5" imgW="4571295" imgH="1900061" progId="ChemDraw.Document.6.0">
                  <p:embed/>
                </p:oleObj>
              </mc:Choice>
              <mc:Fallback>
                <p:oleObj name="CS ChemDraw Drawing" r:id="rId5" imgW="4571295" imgH="1900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6153" y="764704"/>
                        <a:ext cx="5714119" cy="237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[3+2] 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Kündig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Iron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[3+2] </a:t>
            </a:r>
            <a:r>
              <a:rPr lang="fr-CH" sz="1400" b="1" dirty="0" err="1" smtClean="0"/>
              <a:t>Cycloaddition</a:t>
            </a:r>
            <a:r>
              <a:rPr lang="fr-CH" sz="1400" b="1" dirty="0" smtClean="0"/>
              <a:t> of Nitrones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Viton, F.; Bernardinelli, G.; Kundig, E. P.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</a:t>
            </a:r>
            <a:r>
              <a:rPr lang="de-DE" sz="1200" b="1" dirty="0" smtClean="0"/>
              <a:t>, </a:t>
            </a:r>
            <a:r>
              <a:rPr lang="de-DE" sz="1200" dirty="0" smtClean="0"/>
              <a:t>4968-4969. </a:t>
            </a:r>
            <a:r>
              <a:rPr lang="en-US" sz="1200" dirty="0" smtClean="0"/>
              <a:t>(2) </a:t>
            </a:r>
            <a:r>
              <a:rPr lang="de-DE" sz="1200" dirty="0"/>
              <a:t>Liu, E. C.; Topczewski, J. J., </a:t>
            </a:r>
            <a:r>
              <a:rPr lang="de-DE" sz="1200" i="1" dirty="0" smtClean="0"/>
              <a:t>J</a:t>
            </a:r>
            <a:r>
              <a:rPr lang="de-DE" sz="1200" i="1" dirty="0"/>
              <a:t>. Am. Chem. Soc. </a:t>
            </a:r>
            <a:r>
              <a:rPr lang="de-DE" sz="1200" b="1" dirty="0"/>
              <a:t>2019</a:t>
            </a:r>
            <a:r>
              <a:rPr lang="de-DE" sz="1200" dirty="0"/>
              <a:t>, </a:t>
            </a:r>
            <a:r>
              <a:rPr lang="de-DE" sz="1200" i="1" dirty="0" smtClean="0"/>
              <a:t>141</a:t>
            </a:r>
            <a:r>
              <a:rPr lang="de-DE" sz="1200" dirty="0" smtClean="0"/>
              <a:t>, </a:t>
            </a:r>
            <a:r>
              <a:rPr lang="de-DE" sz="1200" dirty="0"/>
              <a:t>5135-5138.</a:t>
            </a:r>
          </a:p>
          <a:p>
            <a:endParaRPr lang="en-US" sz="1200" dirty="0" smtClean="0"/>
          </a:p>
          <a:p>
            <a:endParaRPr lang="de-DE" sz="1200" dirty="0" smtClean="0"/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837030"/>
              </p:ext>
            </p:extLst>
          </p:nvPr>
        </p:nvGraphicFramePr>
        <p:xfrm>
          <a:off x="1343046" y="1214884"/>
          <a:ext cx="6157912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03" name="CS ChemDraw Drawing" r:id="rId4" imgW="4921934" imgH="1654712" progId="ChemDraw.Document.6.0">
                  <p:embed/>
                </p:oleObj>
              </mc:Choice>
              <mc:Fallback>
                <p:oleObj name="CS ChemDraw Drawing" r:id="rId4" imgW="4921934" imgH="165471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46" y="1214884"/>
                        <a:ext cx="6157912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3553271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Topczewski</a:t>
            </a:r>
            <a:r>
              <a:rPr lang="fr-CH" sz="1400" b="1" dirty="0" smtClean="0"/>
              <a:t>: DKR via </a:t>
            </a:r>
            <a:r>
              <a:rPr lang="fr-CH" sz="1400" b="1" dirty="0" err="1" smtClean="0"/>
              <a:t>alkyne-azide</a:t>
            </a:r>
            <a:r>
              <a:rPr lang="fr-CH" sz="1400" b="1" dirty="0" smtClean="0"/>
              <a:t> cycloaddition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37712"/>
              </p:ext>
            </p:extLst>
          </p:nvPr>
        </p:nvGraphicFramePr>
        <p:xfrm>
          <a:off x="683568" y="4156307"/>
          <a:ext cx="7457736" cy="193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04" name="CS ChemDraw Drawing" r:id="rId6" imgW="5966189" imgH="1549591" progId="ChemDraw.Document.6.0">
                  <p:embed/>
                </p:oleObj>
              </mc:Choice>
              <mc:Fallback>
                <p:oleObj name="CS ChemDraw Drawing" r:id="rId6" imgW="5966189" imgH="15495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156307"/>
                        <a:ext cx="7457736" cy="1936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[2+2]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76470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Tang: [2+2] Cycloaddition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copper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and BOX ligands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512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8780" y="637377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200" dirty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19934"/>
              </p:ext>
            </p:extLst>
          </p:nvPr>
        </p:nvGraphicFramePr>
        <p:xfrm>
          <a:off x="1013822" y="1268760"/>
          <a:ext cx="6798538" cy="223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76" name="CS ChemDraw Drawing" r:id="rId4" imgW="5438830" imgH="1788936" progId="ChemDraw.Document.6.0">
                  <p:embed/>
                </p:oleObj>
              </mc:Choice>
              <mc:Fallback>
                <p:oleObj name="CS ChemDraw Drawing" r:id="rId4" imgW="5438830" imgH="1788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3822" y="1268760"/>
                        <a:ext cx="6798538" cy="2236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369728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Feng: [2+2] Cycloaddition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zinc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and N-</a:t>
            </a:r>
            <a:r>
              <a:rPr lang="fr-CH" sz="1400" b="1" dirty="0" err="1" smtClean="0"/>
              <a:t>oxides</a:t>
            </a:r>
            <a:r>
              <a:rPr lang="fr-CH" sz="1400" b="1" dirty="0" smtClean="0"/>
              <a:t> ligands</a:t>
            </a:r>
            <a:r>
              <a:rPr lang="fr-CH" sz="1400" b="1" baseline="30000" dirty="0"/>
              <a:t>2</a:t>
            </a:r>
            <a:endParaRPr lang="en-US" sz="1400" b="1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04993"/>
              </p:ext>
            </p:extLst>
          </p:nvPr>
        </p:nvGraphicFramePr>
        <p:xfrm>
          <a:off x="821751" y="4221088"/>
          <a:ext cx="7278641" cy="182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77" name="CS ChemDraw Drawing" r:id="rId6" imgW="5822913" imgH="1462617" progId="ChemDraw.Document.6.0">
                  <p:embed/>
                </p:oleObj>
              </mc:Choice>
              <mc:Fallback>
                <p:oleObj name="CS ChemDraw Drawing" r:id="rId6" imgW="5822913" imgH="14626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751" y="4221088"/>
                        <a:ext cx="7278641" cy="1828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623731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 smtClean="0">
                <a:latin typeface="Segoe UI" panose="020B0502040204020203" pitchFamily="34" charset="0"/>
              </a:rPr>
              <a:t>Hu, J. L.; Feng, L. W.; Wang, L. J.; Xie, Z. W.; Tang, Y.; Li, X. G. </a:t>
            </a:r>
            <a:r>
              <a:rPr lang="de-DE" sz="1200" i="1" dirty="0" smtClean="0">
                <a:latin typeface="Segoe UI" panose="020B0502040204020203" pitchFamily="34" charset="0"/>
              </a:rPr>
              <a:t>J. Am. Chem. Soc.</a:t>
            </a:r>
            <a:r>
              <a:rPr lang="de-DE" sz="1200" dirty="0" smtClean="0">
                <a:latin typeface="Segoe UI" panose="020B0502040204020203" pitchFamily="34" charset="0"/>
              </a:rPr>
              <a:t> </a:t>
            </a:r>
            <a:r>
              <a:rPr lang="de-DE" sz="1200" b="1" dirty="0" smtClean="0">
                <a:latin typeface="Segoe UI" panose="020B0502040204020203" pitchFamily="34" charset="0"/>
              </a:rPr>
              <a:t>2016</a:t>
            </a:r>
            <a:r>
              <a:rPr lang="de-DE" sz="1200" dirty="0" smtClean="0">
                <a:latin typeface="Segoe UI" panose="020B0502040204020203" pitchFamily="34" charset="0"/>
              </a:rPr>
              <a:t>, </a:t>
            </a:r>
            <a:r>
              <a:rPr lang="de-DE" sz="1200" i="1" dirty="0" smtClean="0">
                <a:latin typeface="Segoe UI" panose="020B0502040204020203" pitchFamily="34" charset="0"/>
              </a:rPr>
              <a:t>138</a:t>
            </a:r>
            <a:r>
              <a:rPr lang="de-DE" sz="1200" dirty="0" smtClean="0">
                <a:latin typeface="Segoe UI" panose="020B0502040204020203" pitchFamily="34" charset="0"/>
              </a:rPr>
              <a:t>, 13151-13154. (2) </a:t>
            </a:r>
            <a:r>
              <a:rPr lang="en-US" sz="1200" dirty="0">
                <a:latin typeface="Segoe UI" panose="020B0502040204020203" pitchFamily="34" charset="0"/>
              </a:rPr>
              <a:t>Kang, T. F.; Ge, S. L.; Lin, L. L.; Lu, Y.; Liu, X. H.; Feng, X. M. </a:t>
            </a:r>
            <a:r>
              <a:rPr lang="en-US" sz="1200" i="1" dirty="0" err="1">
                <a:latin typeface="Segoe UI" panose="020B0502040204020203" pitchFamily="34" charset="0"/>
              </a:rPr>
              <a:t>Angew</a:t>
            </a:r>
            <a:r>
              <a:rPr lang="en-US" sz="1200" i="1" dirty="0">
                <a:latin typeface="Segoe UI" panose="020B0502040204020203" pitchFamily="34" charset="0"/>
              </a:rPr>
              <a:t>. Chem., Int. Ed.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2016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55</a:t>
            </a:r>
            <a:r>
              <a:rPr lang="en-US" sz="1200" dirty="0">
                <a:latin typeface="Segoe UI" panose="020B0502040204020203" pitchFamily="34" charset="0"/>
              </a:rPr>
              <a:t>, 5541-5544.</a:t>
            </a:r>
          </a:p>
          <a:p>
            <a:endParaRPr lang="de-DE" sz="12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[2+2]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12" y="1104998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Bach: [2+2] Cycloaddition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photochemistry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8780" y="6237312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fr-CH" sz="1200" dirty="0" smtClean="0"/>
              <a:t>Guo</a:t>
            </a:r>
            <a:r>
              <a:rPr lang="fr-CH" sz="1200" dirty="0"/>
              <a:t>, H.; </a:t>
            </a:r>
            <a:r>
              <a:rPr lang="fr-CH" sz="1200" dirty="0" err="1"/>
              <a:t>Herdtweck</a:t>
            </a:r>
            <a:r>
              <a:rPr lang="fr-CH" sz="1200" dirty="0"/>
              <a:t>, E.; Bach, T.,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2010</a:t>
            </a:r>
            <a:r>
              <a:rPr lang="fr-CH" sz="1200" dirty="0"/>
              <a:t>, </a:t>
            </a:r>
            <a:r>
              <a:rPr lang="fr-CH" sz="1200" i="1" dirty="0"/>
              <a:t>49</a:t>
            </a:r>
            <a:r>
              <a:rPr lang="fr-CH" sz="1200" dirty="0"/>
              <a:t>, </a:t>
            </a:r>
            <a:r>
              <a:rPr lang="fr-CH" sz="1200" dirty="0" smtClean="0"/>
              <a:t>7782. (2) </a:t>
            </a:r>
            <a:r>
              <a:rPr lang="en-US" sz="1200" dirty="0" smtClean="0"/>
              <a:t>R</a:t>
            </a:r>
            <a:r>
              <a:rPr lang="en-US" sz="1200" dirty="0"/>
              <a:t>. </a:t>
            </a:r>
            <a:r>
              <a:rPr lang="en-US" sz="1200" dirty="0" err="1"/>
              <a:t>Brimioulle</a:t>
            </a:r>
            <a:r>
              <a:rPr lang="en-US" sz="1200" dirty="0"/>
              <a:t>, T. Bach, </a:t>
            </a:r>
            <a:r>
              <a:rPr lang="en-US" sz="1200" i="1" dirty="0"/>
              <a:t>Science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342</a:t>
            </a:r>
            <a:r>
              <a:rPr lang="en-US" sz="1200" dirty="0"/>
              <a:t>, </a:t>
            </a:r>
            <a:r>
              <a:rPr lang="en-US" sz="1200" dirty="0" smtClean="0"/>
              <a:t>840.</a:t>
            </a:r>
            <a:endParaRPr lang="en-US" sz="1200" dirty="0"/>
          </a:p>
          <a:p>
            <a:endParaRPr lang="fr-CH" sz="1200" dirty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30255"/>
              </p:ext>
            </p:extLst>
          </p:nvPr>
        </p:nvGraphicFramePr>
        <p:xfrm>
          <a:off x="109582" y="2132856"/>
          <a:ext cx="5470530" cy="271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504" name="CS ChemDraw Drawing" r:id="rId4" imgW="4376424" imgH="2168187" progId="ChemDraw.Document.6.0">
                  <p:embed/>
                </p:oleObj>
              </mc:Choice>
              <mc:Fallback>
                <p:oleObj name="CS ChemDraw Drawing" r:id="rId4" imgW="4376424" imgH="21681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82" y="2132856"/>
                        <a:ext cx="5470530" cy="271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542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"/>
          <a:stretch/>
        </p:blipFill>
        <p:spPr bwMode="auto">
          <a:xfrm>
            <a:off x="5868144" y="2060848"/>
            <a:ext cx="3098304" cy="340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[2+2]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604" y="90872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Yoon : [2+2] Cycloaddition </a:t>
            </a:r>
            <a:r>
              <a:rPr lang="fr-CH" sz="1400" b="1" dirty="0" err="1" smtClean="0"/>
              <a:t>combining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photoredox</a:t>
            </a:r>
            <a:r>
              <a:rPr lang="fr-CH" sz="1400" b="1" dirty="0" smtClean="0"/>
              <a:t> and Lewis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catalysis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6414427"/>
            <a:ext cx="518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Du, J.; </a:t>
            </a:r>
            <a:r>
              <a:rPr lang="fr-CH" sz="1200" dirty="0" err="1"/>
              <a:t>Skubi</a:t>
            </a:r>
            <a:r>
              <a:rPr lang="fr-CH" sz="1200" dirty="0"/>
              <a:t>, K. L.; Schultz, D. M.; Yoon, T. P. </a:t>
            </a:r>
            <a:r>
              <a:rPr lang="fr-CH" sz="1200" i="1" dirty="0"/>
              <a:t>Science</a:t>
            </a:r>
            <a:r>
              <a:rPr lang="fr-CH" sz="1200" dirty="0"/>
              <a:t> </a:t>
            </a:r>
            <a:r>
              <a:rPr lang="fr-CH" sz="1200" b="1" dirty="0"/>
              <a:t>2014</a:t>
            </a:r>
            <a:r>
              <a:rPr lang="fr-CH" sz="1200" dirty="0"/>
              <a:t>, </a:t>
            </a:r>
            <a:r>
              <a:rPr lang="fr-CH" sz="1200" i="1" dirty="0"/>
              <a:t>344</a:t>
            </a:r>
            <a:r>
              <a:rPr lang="fr-CH" sz="1200" dirty="0"/>
              <a:t>, </a:t>
            </a:r>
            <a:r>
              <a:rPr lang="fr-CH" sz="1200" dirty="0" smtClean="0"/>
              <a:t>392.</a:t>
            </a:r>
            <a:endParaRPr lang="fr-CH" sz="1200" dirty="0"/>
          </a:p>
          <a:p>
            <a:endParaRPr lang="fr-CH" sz="1200" dirty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59311"/>
              </p:ext>
            </p:extLst>
          </p:nvPr>
        </p:nvGraphicFramePr>
        <p:xfrm>
          <a:off x="912859" y="1340768"/>
          <a:ext cx="7175406" cy="191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31" name="CS ChemDraw Drawing" r:id="rId4" imgW="5740325" imgH="1534268" progId="ChemDraw.Document.6.0">
                  <p:embed/>
                </p:oleObj>
              </mc:Choice>
              <mc:Fallback>
                <p:oleObj name="CS ChemDraw Drawing" r:id="rId4" imgW="5740325" imgH="15342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59" y="1340768"/>
                        <a:ext cx="7175406" cy="191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98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488832" cy="282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36" y="2924944"/>
            <a:ext cx="8615836" cy="345638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[2+2]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744959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 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counteranion </a:t>
            </a:r>
            <a:r>
              <a:rPr lang="fr-CH" sz="1400" b="1" dirty="0" err="1" smtClean="0"/>
              <a:t>directed</a:t>
            </a:r>
            <a:r>
              <a:rPr lang="fr-CH" sz="1400" b="1" dirty="0" smtClean="0"/>
              <a:t> [2+2] cycloaddition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1639" y="6525344"/>
            <a:ext cx="68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Das, S.; Zhu, C.; </a:t>
            </a:r>
            <a:r>
              <a:rPr lang="fr-CH" sz="1200" dirty="0" err="1"/>
              <a:t>Demirbas</a:t>
            </a:r>
            <a:r>
              <a:rPr lang="fr-CH" sz="1200" dirty="0"/>
              <a:t>, D.; Bill, E.; De, C. K.; List, B. </a:t>
            </a:r>
            <a:r>
              <a:rPr lang="fr-CH" sz="1200" i="1" dirty="0"/>
              <a:t>Science</a:t>
            </a:r>
            <a:r>
              <a:rPr lang="fr-CH" sz="1200" dirty="0"/>
              <a:t> </a:t>
            </a:r>
            <a:r>
              <a:rPr lang="fr-CH" sz="1200" b="1" dirty="0"/>
              <a:t>2023</a:t>
            </a:r>
            <a:r>
              <a:rPr lang="fr-CH" sz="1200" dirty="0"/>
              <a:t>, </a:t>
            </a:r>
            <a:r>
              <a:rPr lang="fr-CH" sz="1200" i="1" dirty="0"/>
              <a:t>379</a:t>
            </a:r>
            <a:r>
              <a:rPr lang="fr-CH" sz="1200" dirty="0"/>
              <a:t>, 494-499.</a:t>
            </a:r>
            <a:endParaRPr lang="fr-CH" sz="1200" dirty="0" smtClean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73867"/>
              </p:ext>
            </p:extLst>
          </p:nvPr>
        </p:nvGraphicFramePr>
        <p:xfrm>
          <a:off x="323528" y="998549"/>
          <a:ext cx="8393105" cy="207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37" name="CS ChemDraw Drawing" r:id="rId5" imgW="6714484" imgH="1656329" progId="ChemDraw.Document.6.0">
                  <p:embed/>
                </p:oleObj>
              </mc:Choice>
              <mc:Fallback>
                <p:oleObj name="CS ChemDraw Drawing" r:id="rId5" imgW="6714484" imgH="16563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998549"/>
                        <a:ext cx="8393105" cy="2070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64399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785794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Evans Michael Addition to </a:t>
            </a:r>
            <a:r>
              <a:rPr lang="fr-CH" sz="1400" b="1" dirty="0" err="1" smtClean="0"/>
              <a:t>Alkylidene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Malonates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6779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Evans, D. A.; </a:t>
            </a:r>
            <a:r>
              <a:rPr lang="en-US" sz="1200" dirty="0" err="1" smtClean="0"/>
              <a:t>Rovis</a:t>
            </a:r>
            <a:r>
              <a:rPr lang="en-US" sz="1200" dirty="0" smtClean="0"/>
              <a:t>, T.; Kozlowski, M. C.; </a:t>
            </a:r>
            <a:r>
              <a:rPr lang="en-US" sz="1200" dirty="0" err="1" smtClean="0"/>
              <a:t>Tedrow</a:t>
            </a:r>
            <a:r>
              <a:rPr lang="en-US" sz="1200" dirty="0" smtClean="0"/>
              <a:t>, J.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1994-1995.</a:t>
            </a:r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4972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7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904573"/>
              </p:ext>
            </p:extLst>
          </p:nvPr>
        </p:nvGraphicFramePr>
        <p:xfrm>
          <a:off x="357188" y="1182688"/>
          <a:ext cx="835183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93" name="CS ChemDraw Drawing" r:id="rId5" imgW="6675219" imgH="1706572" progId="ChemDraw.Document.6.0">
                  <p:embed/>
                </p:oleObj>
              </mc:Choice>
              <mc:Fallback>
                <p:oleObj name="CS ChemDraw Drawing" r:id="rId5" imgW="6675219" imgH="170657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182688"/>
                        <a:ext cx="835183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Photochemical deracemization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52" y="794056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Bach: </a:t>
            </a:r>
            <a:r>
              <a:rPr lang="fr-CH" sz="1400" b="1" dirty="0" err="1" smtClean="0"/>
              <a:t>Photocatalytic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deracemization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allenes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3568" y="638132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Holzl-Hobmeier</a:t>
            </a:r>
            <a:r>
              <a:rPr lang="en-GB" sz="1200" dirty="0"/>
              <a:t>, A.; Bauer, A.; Silva, A. V.; Huber, S. M.; </a:t>
            </a:r>
            <a:r>
              <a:rPr lang="en-GB" sz="1200" dirty="0" err="1"/>
              <a:t>Bannwarth</a:t>
            </a:r>
            <a:r>
              <a:rPr lang="en-GB" sz="1200" dirty="0"/>
              <a:t>, C.; Bach, T., </a:t>
            </a:r>
            <a:r>
              <a:rPr lang="en-GB" sz="1200" i="1" dirty="0" smtClean="0"/>
              <a:t>Nature </a:t>
            </a:r>
            <a:r>
              <a:rPr lang="en-GB" sz="1200" b="1" dirty="0"/>
              <a:t>2018,</a:t>
            </a:r>
            <a:r>
              <a:rPr lang="en-GB" sz="1200" dirty="0"/>
              <a:t> </a:t>
            </a:r>
            <a:r>
              <a:rPr lang="en-GB" sz="1200" i="1" dirty="0" smtClean="0"/>
              <a:t>564,</a:t>
            </a:r>
            <a:r>
              <a:rPr lang="en-GB" sz="1200" dirty="0" smtClean="0"/>
              <a:t> 240.</a:t>
            </a:r>
            <a:endParaRPr lang="en-GB" sz="1200" dirty="0"/>
          </a:p>
          <a:p>
            <a:endParaRPr lang="fr-CH" sz="1200" dirty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67861"/>
              </p:ext>
            </p:extLst>
          </p:nvPr>
        </p:nvGraphicFramePr>
        <p:xfrm>
          <a:off x="1403648" y="1467911"/>
          <a:ext cx="6139403" cy="181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13" name="CS ChemDraw Drawing" r:id="rId4" imgW="4911522" imgH="1453658" progId="ChemDraw.Document.6.0">
                  <p:embed/>
                </p:oleObj>
              </mc:Choice>
              <mc:Fallback>
                <p:oleObj name="CS ChemDraw Drawing" r:id="rId4" imgW="4911522" imgH="14536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467911"/>
                        <a:ext cx="6139403" cy="1817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663561"/>
            <a:ext cx="6552728" cy="22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35824" y="1052736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1" dirty="0"/>
              <a:t>Homo-Michael</a:t>
            </a:r>
            <a:endParaRPr lang="en-US" sz="1600" b="1" baseline="300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547172" y="4459015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1" dirty="0"/>
              <a:t>Cycloadditions</a:t>
            </a:r>
            <a:endParaRPr lang="en-US" sz="1600" b="1" baseline="300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47192" y="1002631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1" dirty="0"/>
              <a:t>Walsh </a:t>
            </a:r>
            <a:r>
              <a:rPr lang="fr-CH" sz="1600" b="1" dirty="0" err="1"/>
              <a:t>Orbitals</a:t>
            </a:r>
            <a:endParaRPr lang="en-US" sz="1600" b="1" baseline="30000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51726"/>
              </p:ext>
            </p:extLst>
          </p:nvPr>
        </p:nvGraphicFramePr>
        <p:xfrm>
          <a:off x="251520" y="1629370"/>
          <a:ext cx="316388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254" name="CS ChemDraw Drawing" r:id="rId4" imgW="2529371" imgH="3742358" progId="ChemDraw.Document.6.0">
                  <p:embed/>
                </p:oleObj>
              </mc:Choice>
              <mc:Fallback>
                <p:oleObj name="CS ChemDraw Drawing" r:id="rId4" imgW="2529371" imgH="37423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9370"/>
                        <a:ext cx="316388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00015"/>
              </p:ext>
            </p:extLst>
          </p:nvPr>
        </p:nvGraphicFramePr>
        <p:xfrm>
          <a:off x="3707904" y="3140968"/>
          <a:ext cx="1993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255" name="CS ChemDraw Drawing" r:id="rId6" imgW="1595135" imgH="624462" progId="ChemDraw.Document.6.0">
                  <p:embed/>
                </p:oleObj>
              </mc:Choice>
              <mc:Fallback>
                <p:oleObj name="CS ChemDraw Drawing" r:id="rId6" imgW="1595135" imgH="6244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140968"/>
                        <a:ext cx="19939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09524"/>
              </p:ext>
            </p:extLst>
          </p:nvPr>
        </p:nvGraphicFramePr>
        <p:xfrm>
          <a:off x="6026472" y="1664072"/>
          <a:ext cx="2794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256" name="CS ChemDraw Drawing" r:id="rId8" imgW="2235080" imgH="1930670" progId="ChemDraw.Document.6.0">
                  <p:embed/>
                </p:oleObj>
              </mc:Choice>
              <mc:Fallback>
                <p:oleObj name="CS ChemDraw Drawing" r:id="rId8" imgW="2235080" imgH="19306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472" y="1664072"/>
                        <a:ext cx="27940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36446"/>
              </p:ext>
            </p:extLst>
          </p:nvPr>
        </p:nvGraphicFramePr>
        <p:xfrm>
          <a:off x="6228879" y="4917529"/>
          <a:ext cx="23891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257" name="CS ChemDraw Drawing" r:id="rId10" imgW="1910650" imgH="997896" progId="ChemDraw.Document.6.0">
                  <p:embed/>
                </p:oleObj>
              </mc:Choice>
              <mc:Fallback>
                <p:oleObj name="CS ChemDraw Drawing" r:id="rId10" imgW="1910650" imgH="9978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79" y="4917529"/>
                        <a:ext cx="2389187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915816" y="4018784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b="1" dirty="0"/>
              <a:t>Ring </a:t>
            </a:r>
            <a:r>
              <a:rPr lang="fr-CH" sz="1600" b="1" dirty="0" err="1" smtClean="0"/>
              <a:t>strain</a:t>
            </a:r>
            <a:r>
              <a:rPr lang="fr-CH" sz="1600" b="1" dirty="0" smtClean="0"/>
              <a:t>:</a:t>
            </a:r>
          </a:p>
          <a:p>
            <a:pPr algn="ctr">
              <a:spcBef>
                <a:spcPct val="50000"/>
              </a:spcBef>
            </a:pPr>
            <a:r>
              <a:rPr lang="fr-CH" sz="1600" b="1" dirty="0" smtClean="0"/>
              <a:t>28 </a:t>
            </a:r>
            <a:r>
              <a:rPr lang="fr-CH" sz="1600" b="1" dirty="0"/>
              <a:t>Kcal/mol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6614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Sibi</a:t>
            </a:r>
            <a:r>
              <a:rPr lang="en-US" sz="1200" dirty="0" smtClean="0"/>
              <a:t>, M. P.; Ma, Z. H.; </a:t>
            </a:r>
            <a:r>
              <a:rPr lang="en-US" sz="1200" dirty="0" err="1" smtClean="0"/>
              <a:t>Jasperse</a:t>
            </a:r>
            <a:r>
              <a:rPr lang="en-US" sz="1200" dirty="0" smtClean="0"/>
              <a:t>, C. P.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 </a:t>
            </a:r>
            <a:r>
              <a:rPr lang="en-US" sz="1200" dirty="0" smtClean="0"/>
              <a:t>5764.</a:t>
            </a:r>
            <a:r>
              <a:rPr lang="en-US" sz="1200" dirty="0"/>
              <a:t> </a:t>
            </a:r>
            <a:r>
              <a:rPr lang="de-DE" sz="1200" dirty="0" smtClean="0"/>
              <a:t>(2) </a:t>
            </a:r>
            <a:r>
              <a:rPr lang="en-US" sz="1200" dirty="0"/>
              <a:t>Parsons, A. T.; Johnson, J. S.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2009</a:t>
            </a:r>
            <a:r>
              <a:rPr lang="en-US" sz="1200" dirty="0"/>
              <a:t>, </a:t>
            </a:r>
            <a:r>
              <a:rPr lang="en-US" sz="1200" i="1" dirty="0"/>
              <a:t>131</a:t>
            </a:r>
            <a:r>
              <a:rPr lang="en-US" sz="1200" dirty="0"/>
              <a:t>, </a:t>
            </a:r>
            <a:r>
              <a:rPr lang="en-US" sz="1200" dirty="0" smtClean="0"/>
              <a:t>3122.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83671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Sibi</a:t>
            </a:r>
            <a:r>
              <a:rPr lang="fr-CH" sz="1400" b="1" dirty="0" smtClean="0"/>
              <a:t>: Ni-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[3+3] </a:t>
            </a:r>
            <a:r>
              <a:rPr lang="fr-CH" sz="1400" b="1" dirty="0" err="1" smtClean="0"/>
              <a:t>Cycloaddition</a:t>
            </a:r>
            <a:r>
              <a:rPr lang="fr-CH" sz="1400" b="1" dirty="0" smtClean="0"/>
              <a:t> of Nitrones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09596" y="3573016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Johnson: </a:t>
            </a:r>
            <a:r>
              <a:rPr lang="fr-CH" sz="1400" b="1" dirty="0" err="1" smtClean="0"/>
              <a:t>DYnamic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Kinetic</a:t>
            </a:r>
            <a:r>
              <a:rPr lang="fr-CH" sz="1400" b="1" dirty="0" smtClean="0"/>
              <a:t> 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/>
              <a:t>T</a:t>
            </a:r>
            <a:r>
              <a:rPr lang="fr-CH" sz="1400" b="1" dirty="0" smtClean="0"/>
              <a:t>ransformation (DYKAT)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donor-acceptor</a:t>
            </a:r>
            <a:r>
              <a:rPr lang="fr-CH" sz="1400" b="1" dirty="0" smtClean="0"/>
              <a:t> cyclopropanes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90907"/>
              </p:ext>
            </p:extLst>
          </p:nvPr>
        </p:nvGraphicFramePr>
        <p:xfrm>
          <a:off x="1043608" y="4005064"/>
          <a:ext cx="7150756" cy="214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888" name="CS ChemDraw Drawing" r:id="rId4" imgW="5720605" imgH="1717202" progId="ChemDraw.Document.6.0">
                  <p:embed/>
                </p:oleObj>
              </mc:Choice>
              <mc:Fallback>
                <p:oleObj name="CS ChemDraw Drawing" r:id="rId4" imgW="5720605" imgH="171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4005064"/>
                        <a:ext cx="7150756" cy="214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5088"/>
              </p:ext>
            </p:extLst>
          </p:nvPr>
        </p:nvGraphicFramePr>
        <p:xfrm>
          <a:off x="971600" y="1268760"/>
          <a:ext cx="7004210" cy="220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889" name="CS ChemDraw Drawing" r:id="rId6" imgW="5603368" imgH="1767462" progId="ChemDraw.Document.6.0">
                  <p:embed/>
                </p:oleObj>
              </mc:Choice>
              <mc:Fallback>
                <p:oleObj name="CS ChemDraw Drawing" r:id="rId6" imgW="5603368" imgH="17674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1268760"/>
                        <a:ext cx="7004210" cy="220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5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/>
              <a:t>Parsons, A. T.; Johnson, J. S.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2009</a:t>
            </a:r>
            <a:r>
              <a:rPr lang="en-US" sz="1200" dirty="0"/>
              <a:t>, </a:t>
            </a:r>
            <a:r>
              <a:rPr lang="en-US" sz="1200" i="1" dirty="0"/>
              <a:t>131</a:t>
            </a:r>
            <a:r>
              <a:rPr lang="en-US" sz="1200" dirty="0"/>
              <a:t>, </a:t>
            </a:r>
            <a:r>
              <a:rPr lang="en-US" sz="1200" dirty="0" smtClean="0"/>
              <a:t>3122. </a:t>
            </a:r>
            <a:r>
              <a:rPr lang="en-US" sz="1200" dirty="0"/>
              <a:t>Campbell, M. J.; Johnson, J. S.; Parsons, A. T.; </a:t>
            </a:r>
            <a:r>
              <a:rPr lang="en-US" sz="1200" dirty="0" err="1"/>
              <a:t>Pohlhaus</a:t>
            </a:r>
            <a:r>
              <a:rPr lang="en-US" sz="1200" dirty="0"/>
              <a:t>, P. D.; Sanders, S. D. </a:t>
            </a:r>
            <a:r>
              <a:rPr lang="en-US" sz="1200" i="1" dirty="0"/>
              <a:t>J. Org. Chem.</a:t>
            </a:r>
            <a:r>
              <a:rPr lang="en-US" sz="1200" dirty="0"/>
              <a:t>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75</a:t>
            </a:r>
            <a:r>
              <a:rPr lang="en-US" sz="1200" dirty="0"/>
              <a:t>, </a:t>
            </a:r>
            <a:r>
              <a:rPr lang="en-US" sz="1200" dirty="0" smtClean="0"/>
              <a:t>6317.</a:t>
            </a:r>
            <a:endParaRPr lang="en-US" sz="1200" dirty="0"/>
          </a:p>
        </p:txBody>
      </p:sp>
      <p:pic>
        <p:nvPicPr>
          <p:cNvPr id="3264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5160"/>
          <a:stretch/>
        </p:blipFill>
        <p:spPr bwMode="auto">
          <a:xfrm>
            <a:off x="45887" y="1372006"/>
            <a:ext cx="4526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45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6269"/>
          <a:stretch/>
        </p:blipFill>
        <p:spPr bwMode="auto">
          <a:xfrm>
            <a:off x="4663826" y="1196752"/>
            <a:ext cx="444467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Xu, H.; Qu, J. P.; Liao, S. H.; </a:t>
            </a:r>
            <a:r>
              <a:rPr lang="en-US" sz="1200" dirty="0" err="1"/>
              <a:t>Xiong</a:t>
            </a:r>
            <a:r>
              <a:rPr lang="en-US" sz="1200" dirty="0"/>
              <a:t>, H.; Tang, Y. </a:t>
            </a:r>
            <a:r>
              <a:rPr lang="en-US" sz="1200" i="1" dirty="0" err="1"/>
              <a:t>Angew</a:t>
            </a:r>
            <a:r>
              <a:rPr lang="en-US" sz="1200" i="1" dirty="0"/>
              <a:t>. Chem., Int. Ed.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52</a:t>
            </a:r>
            <a:r>
              <a:rPr lang="en-US" sz="1200" dirty="0"/>
              <a:t>, </a:t>
            </a:r>
            <a:r>
              <a:rPr lang="en-US" sz="1200" dirty="0" smtClean="0"/>
              <a:t>4004. </a:t>
            </a:r>
            <a:r>
              <a:rPr lang="de-DE" sz="1200" dirty="0" smtClean="0"/>
              <a:t>(2) </a:t>
            </a:r>
            <a:r>
              <a:rPr lang="en-US" sz="1200" dirty="0" smtClean="0"/>
              <a:t>De </a:t>
            </a:r>
            <a:r>
              <a:rPr lang="en-US" sz="1200" dirty="0" err="1" smtClean="0"/>
              <a:t>Nanteuil</a:t>
            </a:r>
            <a:r>
              <a:rPr lang="en-US" sz="1200" dirty="0" smtClean="0"/>
              <a:t>, F.; Serrano, E.; Perrotta, D.; Waser,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2014</a:t>
            </a:r>
            <a:r>
              <a:rPr lang="en-US" sz="1200" dirty="0" smtClean="0"/>
              <a:t>, </a:t>
            </a:r>
            <a:r>
              <a:rPr lang="en-US" sz="1200" i="1" dirty="0" smtClean="0"/>
              <a:t>53</a:t>
            </a:r>
            <a:r>
              <a:rPr lang="en-US" sz="1200" dirty="0" smtClean="0"/>
              <a:t>, 8484.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83671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Tang: First </a:t>
            </a:r>
            <a:r>
              <a:rPr lang="fr-CH" sz="1400" b="1" dirty="0" err="1" smtClean="0"/>
              <a:t>example</a:t>
            </a:r>
            <a:r>
              <a:rPr lang="fr-CH" sz="1400" b="1" dirty="0" smtClean="0"/>
              <a:t> of DYKAT for the </a:t>
            </a:r>
            <a:r>
              <a:rPr lang="fr-CH" sz="1400" b="1" dirty="0" err="1" smtClean="0"/>
              <a:t>synthesis</a:t>
            </a:r>
            <a:r>
              <a:rPr lang="fr-CH" sz="1400" b="1" dirty="0" smtClean="0"/>
              <a:t> of cyclopentanes</a:t>
            </a:r>
            <a:r>
              <a:rPr lang="fr-CH" sz="1400" b="1" baseline="30000" dirty="0"/>
              <a:t>1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09596" y="3429000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Waser: First </a:t>
            </a:r>
            <a:r>
              <a:rPr lang="fr-CH" sz="1400" b="1" dirty="0" err="1" smtClean="0"/>
              <a:t>example</a:t>
            </a:r>
            <a:r>
              <a:rPr lang="fr-CH" sz="1400" b="1" dirty="0" smtClean="0"/>
              <a:t> of DYKAT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aminocyclopropanes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44993"/>
              </p:ext>
            </p:extLst>
          </p:nvPr>
        </p:nvGraphicFramePr>
        <p:xfrm>
          <a:off x="684315" y="1340768"/>
          <a:ext cx="7488085" cy="191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931" name="CS ChemDraw Drawing" r:id="rId4" imgW="5990468" imgH="1528053" progId="ChemDraw.Document.6.0">
                  <p:embed/>
                </p:oleObj>
              </mc:Choice>
              <mc:Fallback>
                <p:oleObj name="CS ChemDraw Drawing" r:id="rId4" imgW="5990468" imgH="1528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315" y="1340768"/>
                        <a:ext cx="7488085" cy="191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3790"/>
              </p:ext>
            </p:extLst>
          </p:nvPr>
        </p:nvGraphicFramePr>
        <p:xfrm>
          <a:off x="683568" y="3933056"/>
          <a:ext cx="7585333" cy="193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932" name="CS ChemDraw Drawing" r:id="rId6" imgW="6068266" imgH="1548049" progId="ChemDraw.Document.6.0">
                  <p:embed/>
                </p:oleObj>
              </mc:Choice>
              <mc:Fallback>
                <p:oleObj name="CS ChemDraw Drawing" r:id="rId6" imgW="6068266" imgH="15480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3933056"/>
                        <a:ext cx="7585333" cy="1935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4924" y="642371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Segoe UI" panose="020B0502040204020203" pitchFamily="34" charset="0"/>
              </a:rPr>
              <a:t>Perrotta, D.; Wang, M.-M.; Waser, J. </a:t>
            </a:r>
            <a:r>
              <a:rPr lang="de-DE" sz="1200" i="1" dirty="0">
                <a:latin typeface="Segoe UI" panose="020B0502040204020203" pitchFamily="34" charset="0"/>
              </a:rPr>
              <a:t>Angew. Chem., Int. Ed. </a:t>
            </a:r>
            <a:r>
              <a:rPr lang="de-DE" sz="1200" b="1" dirty="0">
                <a:latin typeface="Segoe UI" panose="020B0502040204020203" pitchFamily="34" charset="0"/>
              </a:rPr>
              <a:t>2018</a:t>
            </a:r>
            <a:r>
              <a:rPr lang="de-DE" sz="1200" dirty="0">
                <a:latin typeface="Segoe UI" panose="020B0502040204020203" pitchFamily="34" charset="0"/>
              </a:rPr>
              <a:t>, </a:t>
            </a:r>
            <a:r>
              <a:rPr lang="de-DE" sz="1200" i="1" dirty="0">
                <a:latin typeface="Segoe UI" panose="020B0502040204020203" pitchFamily="34" charset="0"/>
              </a:rPr>
              <a:t>57</a:t>
            </a:r>
            <a:r>
              <a:rPr lang="de-DE" sz="1200" dirty="0">
                <a:latin typeface="Segoe UI" panose="020B0502040204020203" pitchFamily="34" charset="0"/>
              </a:rPr>
              <a:t>, 5120-5123.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85965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Waser: First Desymmetrization </a:t>
            </a:r>
            <a:r>
              <a:rPr lang="fr-CH" sz="1400" b="1" dirty="0" err="1" smtClean="0"/>
              <a:t>approach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83879"/>
              </p:ext>
            </p:extLst>
          </p:nvPr>
        </p:nvGraphicFramePr>
        <p:xfrm>
          <a:off x="35496" y="1484784"/>
          <a:ext cx="4417398" cy="446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98" name="CS ChemDraw Drawing" r:id="rId4" imgW="3533918" imgH="3571875" progId="ChemDraw.Document.6.0">
                  <p:embed/>
                </p:oleObj>
              </mc:Choice>
              <mc:Fallback>
                <p:oleObj name="CS ChemDraw Drawing" r:id="rId4" imgW="3533918" imgH="3571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1484784"/>
                        <a:ext cx="4417398" cy="446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19728"/>
              </p:ext>
            </p:extLst>
          </p:nvPr>
        </p:nvGraphicFramePr>
        <p:xfrm>
          <a:off x="4499992" y="1533951"/>
          <a:ext cx="4640463" cy="352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99" name="CS ChemDraw Drawing" r:id="rId6" imgW="3250854" imgH="2471873" progId="ChemDraw.Document.6.0">
                  <p:embed/>
                </p:oleObj>
              </mc:Choice>
              <mc:Fallback>
                <p:oleObj name="CS ChemDraw Drawing" r:id="rId6" imgW="3250854" imgH="2471873" progId="ChemDraw.Document.6.0">
                  <p:embed/>
                  <p:pic>
                    <p:nvPicPr>
                      <p:cNvPr id="573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533951"/>
                        <a:ext cx="4640463" cy="3527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2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099798"/>
            <a:ext cx="5880199" cy="327931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Formal Cycloadditions with Cyclopropanes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6525344"/>
            <a:ext cx="867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Huang, X. Q.; Lin, J. H.; Shen, T. Q.; Harms, K.; </a:t>
            </a:r>
            <a:r>
              <a:rPr lang="en-US" sz="1200" dirty="0" err="1">
                <a:latin typeface="Segoe UI" panose="020B0502040204020203" pitchFamily="34" charset="0"/>
              </a:rPr>
              <a:t>Marchini</a:t>
            </a:r>
            <a:r>
              <a:rPr lang="en-US" sz="1200" dirty="0">
                <a:latin typeface="Segoe UI" panose="020B0502040204020203" pitchFamily="34" charset="0"/>
              </a:rPr>
              <a:t>, M.; </a:t>
            </a:r>
            <a:r>
              <a:rPr lang="en-US" sz="1200" dirty="0" err="1">
                <a:latin typeface="Segoe UI" panose="020B0502040204020203" pitchFamily="34" charset="0"/>
              </a:rPr>
              <a:t>Ceroni</a:t>
            </a:r>
            <a:r>
              <a:rPr lang="en-US" sz="1200" dirty="0">
                <a:latin typeface="Segoe UI" panose="020B0502040204020203" pitchFamily="34" charset="0"/>
              </a:rPr>
              <a:t>, P.; Meggers, E. </a:t>
            </a:r>
            <a:r>
              <a:rPr lang="en-US" sz="1200" i="1" dirty="0" err="1">
                <a:latin typeface="Segoe UI" panose="020B0502040204020203" pitchFamily="34" charset="0"/>
              </a:rPr>
              <a:t>Angew</a:t>
            </a:r>
            <a:r>
              <a:rPr lang="en-US" sz="1200" i="1" dirty="0">
                <a:latin typeface="Segoe UI" panose="020B0502040204020203" pitchFamily="34" charset="0"/>
              </a:rPr>
              <a:t>. Chem., Int. Ed. </a:t>
            </a:r>
            <a:r>
              <a:rPr lang="en-US" sz="1200" b="1" dirty="0">
                <a:latin typeface="Segoe UI" panose="020B0502040204020203" pitchFamily="34" charset="0"/>
              </a:rPr>
              <a:t>2018,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57</a:t>
            </a:r>
            <a:r>
              <a:rPr lang="en-US" sz="1200" dirty="0">
                <a:latin typeface="Segoe UI" panose="020B0502040204020203" pitchFamily="34" charset="0"/>
              </a:rPr>
              <a:t>, 5454-5458.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85965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Meggers</a:t>
            </a:r>
            <a:r>
              <a:rPr lang="fr-CH" sz="1400" b="1" dirty="0" smtClean="0"/>
              <a:t>: a photoredox </a:t>
            </a:r>
            <a:r>
              <a:rPr lang="fr-CH" sz="1400" b="1" dirty="0" err="1" smtClean="0"/>
              <a:t>approach</a:t>
            </a:r>
            <a:endParaRPr lang="en-US" sz="1400" b="1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54935"/>
              </p:ext>
            </p:extLst>
          </p:nvPr>
        </p:nvGraphicFramePr>
        <p:xfrm>
          <a:off x="971600" y="797348"/>
          <a:ext cx="7579478" cy="242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19" name="CS ChemDraw Drawing" r:id="rId5" imgW="6063582" imgH="1941336" progId="ChemDraw.Document.6.0">
                  <p:embed/>
                </p:oleObj>
              </mc:Choice>
              <mc:Fallback>
                <p:oleObj name="CS ChemDraw Drawing" r:id="rId5" imgW="6063582" imgH="19413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797348"/>
                        <a:ext cx="7579478" cy="242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1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Nazarov Cyclization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Trauner: </a:t>
            </a:r>
            <a:r>
              <a:rPr lang="fr-CH" sz="1400" b="1" dirty="0" err="1" smtClean="0"/>
              <a:t>Sc</a:t>
            </a:r>
            <a:r>
              <a:rPr lang="fr-CH" sz="1400" b="1" dirty="0" smtClean="0"/>
              <a:t> Catalyst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Liang, G. X.; Trauner, D.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9544-9545.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Rueping</a:t>
            </a:r>
            <a:r>
              <a:rPr lang="en-US" sz="1200" dirty="0" smtClean="0"/>
              <a:t>, M.; </a:t>
            </a:r>
            <a:r>
              <a:rPr lang="en-US" sz="1200" dirty="0" err="1" smtClean="0"/>
              <a:t>Ieawsuwan</a:t>
            </a:r>
            <a:r>
              <a:rPr lang="en-US" sz="1200" dirty="0" smtClean="0"/>
              <a:t>, W.; </a:t>
            </a:r>
            <a:r>
              <a:rPr lang="en-US" sz="1200" dirty="0" err="1" smtClean="0"/>
              <a:t>Antonchick</a:t>
            </a:r>
            <a:r>
              <a:rPr lang="en-US" sz="1200" dirty="0" smtClean="0"/>
              <a:t>, A. P.; </a:t>
            </a:r>
            <a:r>
              <a:rPr lang="en-US" sz="1200" dirty="0" err="1" smtClean="0"/>
              <a:t>Nachtsheim</a:t>
            </a:r>
            <a:r>
              <a:rPr lang="en-US" sz="1200" dirty="0" smtClean="0"/>
              <a:t>, B.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46, </a:t>
            </a:r>
            <a:r>
              <a:rPr lang="en-US" sz="1200" dirty="0" smtClean="0"/>
              <a:t>2097-2100.</a:t>
            </a:r>
          </a:p>
          <a:p>
            <a:endParaRPr lang="de-DE" sz="1200" dirty="0" smtClean="0"/>
          </a:p>
          <a:p>
            <a:endParaRPr lang="de-DE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844" y="3143248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Rueping</a:t>
            </a:r>
            <a:r>
              <a:rPr lang="fr-CH" sz="1400" b="1" dirty="0" smtClean="0"/>
              <a:t>: Bronsted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Catalyst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654341" name="Object 5"/>
          <p:cNvGraphicFramePr>
            <a:graphicFrameLocks noChangeAspect="1"/>
          </p:cNvGraphicFramePr>
          <p:nvPr/>
        </p:nvGraphicFramePr>
        <p:xfrm>
          <a:off x="1428728" y="1071546"/>
          <a:ext cx="635952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12" name="CS ChemDraw Drawing" r:id="rId4" imgW="5090043" imgH="1474646" progId="ChemDraw.Document.6.0">
                  <p:embed/>
                </p:oleObj>
              </mc:Choice>
              <mc:Fallback>
                <p:oleObj name="CS ChemDraw Drawing" r:id="rId4" imgW="5090043" imgH="147464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071546"/>
                        <a:ext cx="6359525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2" name="Object 6"/>
          <p:cNvGraphicFramePr>
            <a:graphicFrameLocks noChangeAspect="1"/>
          </p:cNvGraphicFramePr>
          <p:nvPr/>
        </p:nvGraphicFramePr>
        <p:xfrm>
          <a:off x="1285852" y="3106756"/>
          <a:ext cx="678815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13" name="CS ChemDraw Drawing" r:id="rId6" imgW="5431184" imgH="2430546" progId="ChemDraw.Document.6.0">
                  <p:embed/>
                </p:oleObj>
              </mc:Choice>
              <mc:Fallback>
                <p:oleObj name="CS ChemDraw Drawing" r:id="rId6" imgW="5431184" imgH="243054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106756"/>
                        <a:ext cx="6788150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Nazarov Cyclization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85881"/>
            <a:ext cx="66198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Claisen Rearrangement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</a:t>
            </a:r>
            <a:r>
              <a:rPr lang="fr-CH" sz="1400" b="1" dirty="0" err="1" smtClean="0"/>
              <a:t>Guanidinium</a:t>
            </a:r>
            <a:r>
              <a:rPr lang="fr-CH" sz="1400" b="1" dirty="0" smtClean="0"/>
              <a:t> Catalyst for the </a:t>
            </a:r>
            <a:r>
              <a:rPr lang="fr-CH" sz="1400" b="1" dirty="0" err="1" smtClean="0"/>
              <a:t>Claisen</a:t>
            </a:r>
            <a:r>
              <a:rPr lang="fr-CH" sz="1400" b="1" dirty="0" smtClean="0"/>
              <a:t> Rearrangement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05135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(a) </a:t>
            </a:r>
            <a:r>
              <a:rPr lang="de-DE" sz="1200" dirty="0" smtClean="0"/>
              <a:t>Uyeda, C.;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2008</a:t>
            </a:r>
            <a:r>
              <a:rPr lang="de-DE" sz="1200" dirty="0" smtClean="0"/>
              <a:t>, </a:t>
            </a:r>
            <a:r>
              <a:rPr lang="de-DE" sz="1200" i="1" dirty="0" smtClean="0"/>
              <a:t>130</a:t>
            </a:r>
            <a:r>
              <a:rPr lang="de-DE" sz="1200" dirty="0" smtClean="0"/>
              <a:t>, 9228. (b) Uyeda</a:t>
            </a:r>
            <a:r>
              <a:rPr lang="de-DE" sz="1200" dirty="0"/>
              <a:t>, C.; Jacobsen, E. N., </a:t>
            </a:r>
            <a:r>
              <a:rPr lang="de-DE" sz="1200" i="1" dirty="0"/>
              <a:t>J. Am. Chem. Soc. </a:t>
            </a:r>
            <a:r>
              <a:rPr lang="de-DE" sz="1200" b="1" dirty="0"/>
              <a:t>2011</a:t>
            </a:r>
            <a:r>
              <a:rPr lang="de-DE" sz="1200" dirty="0"/>
              <a:t>, </a:t>
            </a:r>
            <a:r>
              <a:rPr lang="de-DE" sz="1200" i="1" dirty="0"/>
              <a:t>133</a:t>
            </a:r>
            <a:r>
              <a:rPr lang="de-DE" sz="1200" dirty="0"/>
              <a:t>, </a:t>
            </a:r>
            <a:r>
              <a:rPr lang="de-DE" sz="1200" dirty="0" smtClean="0"/>
              <a:t>5062.</a:t>
            </a:r>
            <a:endParaRPr lang="de-DE" sz="1200" dirty="0"/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2502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15805"/>
              </p:ext>
            </p:extLst>
          </p:nvPr>
        </p:nvGraphicFramePr>
        <p:xfrm>
          <a:off x="1341467" y="982319"/>
          <a:ext cx="74453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902" name="CS ChemDraw Drawing" r:id="rId4" imgW="5958371" imgH="2148488" progId="ChemDraw.Document.6.0">
                  <p:embed/>
                </p:oleObj>
              </mc:Choice>
              <mc:Fallback>
                <p:oleObj name="CS ChemDraw Drawing" r:id="rId4" imgW="5958371" imgH="214848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67" y="982319"/>
                        <a:ext cx="7445375" cy="268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02668" name="Picture 12" descr="normal.img-017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69468" b="69855"/>
          <a:stretch/>
        </p:blipFill>
        <p:spPr bwMode="auto">
          <a:xfrm>
            <a:off x="683568" y="3645024"/>
            <a:ext cx="33939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2672" name="Picture 16" descr="normal.img-0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312368" cy="29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0664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Possible </a:t>
            </a:r>
            <a:r>
              <a:rPr lang="fr-CH" sz="1400" b="1" dirty="0" err="1" smtClean="0"/>
              <a:t>Mechanism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Role</a:t>
            </a:r>
            <a:r>
              <a:rPr lang="fr-CH" sz="1400" b="1" dirty="0" smtClean="0"/>
              <a:t> of HFIP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6779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Evans, D. A.; </a:t>
            </a:r>
            <a:r>
              <a:rPr lang="en-US" sz="1200" dirty="0" err="1" smtClean="0"/>
              <a:t>Rovis</a:t>
            </a:r>
            <a:r>
              <a:rPr lang="en-US" sz="1200" dirty="0" smtClean="0"/>
              <a:t>, T.; Kozlowski, M. C.; </a:t>
            </a:r>
            <a:r>
              <a:rPr lang="en-US" sz="1200" dirty="0" err="1" smtClean="0"/>
              <a:t>Tedrow</a:t>
            </a:r>
            <a:r>
              <a:rPr lang="en-US" sz="1200" dirty="0" smtClean="0"/>
              <a:t>, J.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1994-1995.</a:t>
            </a:r>
          </a:p>
          <a:p>
            <a:endParaRPr lang="en-US" sz="1200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642910" y="1857364"/>
          <a:ext cx="7427912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8" name="CS ChemDraw Drawing" r:id="rId4" imgW="5944655" imgH="3147998" progId="ChemDraw.Document.6.0">
                  <p:embed/>
                </p:oleObj>
              </mc:Choice>
              <mc:Fallback>
                <p:oleObj name="CS ChemDraw Drawing" r:id="rId4" imgW="5944655" imgH="314799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857364"/>
                        <a:ext cx="7427912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Fischer Indole Synthesis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960983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List: Enantioselective Fischer </a:t>
            </a:r>
            <a:r>
              <a:rPr lang="fr-CH" sz="1400" b="1" dirty="0" err="1" smtClean="0"/>
              <a:t>Indoline</a:t>
            </a:r>
            <a:r>
              <a:rPr lang="fr-CH" sz="1400" b="1" dirty="0" smtClean="0"/>
              <a:t>  Synthesis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6486435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Martinez, A.; Webber, M. J.; Muller, S.; List, B. </a:t>
            </a:r>
            <a:r>
              <a:rPr lang="en-US" sz="1200" i="1" dirty="0" err="1"/>
              <a:t>Angew</a:t>
            </a:r>
            <a:r>
              <a:rPr lang="en-US" sz="1200" i="1" dirty="0"/>
              <a:t>. Chem., Int. Ed.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52</a:t>
            </a:r>
            <a:r>
              <a:rPr lang="en-US" sz="1200" dirty="0"/>
              <a:t>, </a:t>
            </a:r>
            <a:r>
              <a:rPr lang="en-US" sz="1200" dirty="0" smtClean="0"/>
              <a:t>9486.</a:t>
            </a:r>
          </a:p>
          <a:p>
            <a:endParaRPr lang="de-DE" sz="1200" dirty="0" smtClean="0"/>
          </a:p>
          <a:p>
            <a:endParaRPr lang="de-DE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50619"/>
              </p:ext>
            </p:extLst>
          </p:nvPr>
        </p:nvGraphicFramePr>
        <p:xfrm>
          <a:off x="395536" y="1772816"/>
          <a:ext cx="3051489" cy="392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78" name="CS ChemDraw Drawing" r:id="rId4" imgW="2441191" imgH="3140683" progId="ChemDraw.Document.6.0">
                  <p:embed/>
                </p:oleObj>
              </mc:Choice>
              <mc:Fallback>
                <p:oleObj name="CS ChemDraw Drawing" r:id="rId4" imgW="2441191" imgH="3140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3051489" cy="3925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7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6" y="1484784"/>
            <a:ext cx="5239122" cy="4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2.2.3 Electrocyclic Ring-Closing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888975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Sparr: Enantioselective electrocyclic ring-</a:t>
            </a:r>
            <a:r>
              <a:rPr lang="fr-CH" sz="1400" b="1" dirty="0" err="1" smtClean="0"/>
              <a:t>closing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transfer</a:t>
            </a:r>
            <a:r>
              <a:rPr lang="fr-CH" sz="1400" b="1" dirty="0" smtClean="0"/>
              <a:t> from central to axial chirality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4455" y="6536937"/>
            <a:ext cx="547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(1) Wu, X.; Sparr, C</a:t>
            </a:r>
            <a:r>
              <a:rPr lang="en-US" sz="1200" i="1" dirty="0"/>
              <a:t>. </a:t>
            </a:r>
            <a:r>
              <a:rPr lang="en-US" sz="1200" i="1" dirty="0" err="1"/>
              <a:t>Angew</a:t>
            </a:r>
            <a:r>
              <a:rPr lang="en-US" sz="1200" i="1" dirty="0"/>
              <a:t>. Chem.,  Int. Ed. </a:t>
            </a:r>
            <a:r>
              <a:rPr lang="en-US" sz="1200" b="1" dirty="0"/>
              <a:t>2022</a:t>
            </a:r>
            <a:r>
              <a:rPr lang="en-US" sz="1200" dirty="0"/>
              <a:t>, </a:t>
            </a:r>
            <a:r>
              <a:rPr lang="en-US" sz="1200" i="1" dirty="0"/>
              <a:t>61</a:t>
            </a:r>
            <a:r>
              <a:rPr lang="en-US" sz="1200" dirty="0"/>
              <a:t>, e202201424</a:t>
            </a:r>
            <a:r>
              <a:rPr lang="en-US" sz="1200" dirty="0" smtClean="0"/>
              <a:t>.</a:t>
            </a:r>
            <a:endParaRPr lang="de-DE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49983"/>
              </p:ext>
            </p:extLst>
          </p:nvPr>
        </p:nvGraphicFramePr>
        <p:xfrm>
          <a:off x="1351091" y="1555757"/>
          <a:ext cx="6373613" cy="201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659" name="CS ChemDraw Drawing" r:id="rId4" imgW="5098890" imgH="1613807" progId="ChemDraw.Document.6.0">
                  <p:embed/>
                </p:oleObj>
              </mc:Choice>
              <mc:Fallback>
                <p:oleObj name="CS ChemDraw Drawing" r:id="rId4" imgW="5098890" imgH="1613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1091" y="1555757"/>
                        <a:ext cx="6373613" cy="201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96" y="3913406"/>
            <a:ext cx="9001000" cy="20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307181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4800" b="1" dirty="0" smtClean="0">
                <a:latin typeface="Arial" pitchFamily="34" charset="0"/>
                <a:cs typeface="Arial" pitchFamily="34" charset="0"/>
              </a:rPr>
              <a:t>2.3 Iminium Catalysis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07154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Relative </a:t>
            </a:r>
            <a:r>
              <a:rPr lang="fr-CH" sz="1400" b="1" dirty="0" err="1" smtClean="0"/>
              <a:t>Reactivity</a:t>
            </a:r>
            <a:r>
              <a:rPr lang="fr-CH" sz="1400" b="1" dirty="0" smtClean="0"/>
              <a:t> of 1,2-Systems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86380" y="107154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Relative </a:t>
            </a:r>
            <a:r>
              <a:rPr lang="fr-CH" sz="1400" b="1" dirty="0" err="1" smtClean="0"/>
              <a:t>Reactivity</a:t>
            </a:r>
            <a:r>
              <a:rPr lang="fr-CH" sz="1400" b="1" dirty="0" smtClean="0"/>
              <a:t> of 1,4-Systems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0430" y="264318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Iminium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Catalysis</a:t>
            </a:r>
            <a:endParaRPr lang="en-US" sz="1400" b="1" baseline="30000" dirty="0"/>
          </a:p>
        </p:txBody>
      </p:sp>
      <p:graphicFrame>
        <p:nvGraphicFramePr>
          <p:cNvPr id="778243" name="Object 3"/>
          <p:cNvGraphicFramePr>
            <a:graphicFrameLocks noChangeAspect="1"/>
          </p:cNvGraphicFramePr>
          <p:nvPr/>
        </p:nvGraphicFramePr>
        <p:xfrm>
          <a:off x="214282" y="1643050"/>
          <a:ext cx="3817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37" name="CS ChemDraw Drawing" r:id="rId4" imgW="3047414" imgH="557432" progId="ChemDraw.Document.6.0">
                  <p:embed/>
                </p:oleObj>
              </mc:Choice>
              <mc:Fallback>
                <p:oleObj name="CS ChemDraw Drawing" r:id="rId4" imgW="3047414" imgH="55743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43050"/>
                        <a:ext cx="38179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4714876" y="1500174"/>
          <a:ext cx="40084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38" name="CS ChemDraw Drawing" r:id="rId6" imgW="3206027" imgH="831752" progId="ChemDraw.Document.6.0">
                  <p:embed/>
                </p:oleObj>
              </mc:Choice>
              <mc:Fallback>
                <p:oleObj name="CS ChemDraw Drawing" r:id="rId6" imgW="3206027" imgH="83175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500174"/>
                        <a:ext cx="400843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37" name="Object 5"/>
          <p:cNvGraphicFramePr>
            <a:graphicFrameLocks noChangeAspect="1"/>
          </p:cNvGraphicFramePr>
          <p:nvPr/>
        </p:nvGraphicFramePr>
        <p:xfrm>
          <a:off x="2143108" y="3000372"/>
          <a:ext cx="4721225" cy="325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39" name="CS ChemDraw Drawing" r:id="rId8" imgW="3778934" imgH="2604282" progId="ChemDraw.Document.6.0">
                  <p:embed/>
                </p:oleObj>
              </mc:Choice>
              <mc:Fallback>
                <p:oleObj name="CS ChemDraw Drawing" r:id="rId8" imgW="3778934" imgH="260428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3000372"/>
                        <a:ext cx="4721225" cy="325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Diels-Alder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MacMillan</a:t>
            </a:r>
            <a:r>
              <a:rPr lang="fr-CH" sz="1400" b="1" dirty="0" smtClean="0"/>
              <a:t>: The First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 via </a:t>
            </a:r>
            <a:r>
              <a:rPr lang="fr-CH" sz="1400" b="1" dirty="0" err="1" smtClean="0"/>
              <a:t>Iminium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Catalysis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472" y="342900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pic>
        <p:nvPicPr>
          <p:cNvPr id="779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754" y="3757632"/>
            <a:ext cx="48387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5720" y="6497445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Ahrendt, K. A.; Borths, C. J.;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2000,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122,</a:t>
            </a:r>
            <a:r>
              <a:rPr lang="de-DE" sz="1200" b="1" i="1" dirty="0" smtClean="0"/>
              <a:t> </a:t>
            </a:r>
            <a:r>
              <a:rPr lang="de-DE" sz="1200" dirty="0" smtClean="0"/>
              <a:t>4243-4244.</a:t>
            </a:r>
          </a:p>
        </p:txBody>
      </p:sp>
      <p:graphicFrame>
        <p:nvGraphicFramePr>
          <p:cNvPr id="779272" name="Object 8"/>
          <p:cNvGraphicFramePr>
            <a:graphicFrameLocks noChangeAspect="1"/>
          </p:cNvGraphicFramePr>
          <p:nvPr/>
        </p:nvGraphicFramePr>
        <p:xfrm>
          <a:off x="857224" y="1341438"/>
          <a:ext cx="73088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06" name="CS ChemDraw Drawing" r:id="rId5" imgW="5851808" imgH="1785894" progId="ChemDraw.Document.6.0">
                  <p:embed/>
                </p:oleObj>
              </mc:Choice>
              <mc:Fallback>
                <p:oleObj name="CS ChemDraw Drawing" r:id="rId5" imgW="5851808" imgH="1785894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341438"/>
                        <a:ext cx="730885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Diels-Alder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MacMillan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Diels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Alder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Ketones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472" y="342900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pic>
        <p:nvPicPr>
          <p:cNvPr id="78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" y="4295791"/>
            <a:ext cx="4048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0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391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0295" name="Object 7"/>
          <p:cNvGraphicFramePr>
            <a:graphicFrameLocks noChangeAspect="1"/>
          </p:cNvGraphicFramePr>
          <p:nvPr/>
        </p:nvGraphicFramePr>
        <p:xfrm>
          <a:off x="1000100" y="1357298"/>
          <a:ext cx="74961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29" name="CS ChemDraw Drawing" r:id="rId6" imgW="5990375" imgH="1421540" progId="ChemDraw.Document.6.0">
                  <p:embed/>
                </p:oleObj>
              </mc:Choice>
              <mc:Fallback>
                <p:oleObj name="CS ChemDraw Drawing" r:id="rId6" imgW="5990375" imgH="142154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74961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720" y="6497445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Northrup</a:t>
            </a:r>
            <a:r>
              <a:rPr lang="en-US" sz="1200" dirty="0" smtClean="0"/>
              <a:t>, A. B.; MacMillan, D. W.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 </a:t>
            </a:r>
            <a:r>
              <a:rPr lang="en-US" sz="1200" dirty="0" smtClean="0"/>
              <a:t>2458-2460.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Conjugate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78083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MacMillan</a:t>
            </a:r>
            <a:r>
              <a:rPr lang="fr-CH" sz="1400" b="1" dirty="0" smtClean="0"/>
              <a:t>: Pyrrole</a:t>
            </a:r>
            <a:r>
              <a:rPr lang="fr-CH" sz="1400" b="1" baseline="30000" dirty="0" smtClean="0"/>
              <a:t>1</a:t>
            </a:r>
            <a:r>
              <a:rPr lang="fr-CH" sz="1400" b="1" dirty="0" smtClean="0"/>
              <a:t> and Indole</a:t>
            </a:r>
            <a:r>
              <a:rPr lang="fr-CH" sz="1400" b="1" baseline="30000" dirty="0" smtClean="0"/>
              <a:t>2</a:t>
            </a:r>
            <a:r>
              <a:rPr lang="fr-CH" sz="1400" b="1" dirty="0" smtClean="0"/>
              <a:t> Alkylation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Paras</a:t>
            </a:r>
            <a:r>
              <a:rPr lang="en-US" sz="1200" dirty="0" smtClean="0"/>
              <a:t>, N. A.; MacMillan, D. W.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123, </a:t>
            </a:r>
            <a:r>
              <a:rPr lang="en-US" sz="1200" dirty="0" smtClean="0"/>
              <a:t>4370-4371.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Austin, J. F.;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 </a:t>
            </a:r>
            <a:r>
              <a:rPr lang="de-DE" sz="1200" i="1" dirty="0" smtClean="0"/>
              <a:t>124, </a:t>
            </a:r>
            <a:r>
              <a:rPr lang="de-DE" sz="1200" dirty="0" smtClean="0"/>
              <a:t>1172-1173.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5785"/>
              </p:ext>
            </p:extLst>
          </p:nvPr>
        </p:nvGraphicFramePr>
        <p:xfrm>
          <a:off x="715963" y="1635125"/>
          <a:ext cx="7588250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574" name="CS ChemDraw Drawing" r:id="rId4" imgW="6072859" imgH="2994228" progId="ChemDraw.Document.6.0">
                  <p:embed/>
                </p:oleObj>
              </mc:Choice>
              <mc:Fallback>
                <p:oleObj name="CS ChemDraw Drawing" r:id="rId4" imgW="6072859" imgH="299422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635125"/>
                        <a:ext cx="7588250" cy="374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Conjugate 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78083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Catalyst</a:t>
            </a:r>
            <a:r>
              <a:rPr lang="fr-CH" sz="1400" b="1" dirty="0" smtClean="0"/>
              <a:t> Design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46958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Conjugate Reduction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78083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MacMillan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Reduction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Hantsch</a:t>
            </a:r>
            <a:r>
              <a:rPr lang="fr-CH" sz="1400" b="1" dirty="0" smtClean="0"/>
              <a:t> Ester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Ouellet, S. G.; Tuttle, J. B.;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32-33.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328612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785412" name="Object 4"/>
          <p:cNvGraphicFramePr>
            <a:graphicFrameLocks noChangeAspect="1"/>
          </p:cNvGraphicFramePr>
          <p:nvPr/>
        </p:nvGraphicFramePr>
        <p:xfrm>
          <a:off x="785786" y="1285860"/>
          <a:ext cx="782796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54" name="CS ChemDraw Drawing" r:id="rId4" imgW="6255903" imgH="1253783" progId="ChemDraw.Document.6.0">
                  <p:embed/>
                </p:oleObj>
              </mc:Choice>
              <mc:Fallback>
                <p:oleObj name="CS ChemDraw Drawing" r:id="rId4" imgW="6255903" imgH="1253783" progId="ChemDraw.Document.6.0">
                  <p:embed/>
                  <p:pic>
                    <p:nvPicPr>
                      <p:cNvPr id="78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85860"/>
                        <a:ext cx="7827963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5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876692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481406"/>
            <a:ext cx="408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86380" y="3049785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E/Z Mixtures </a:t>
            </a:r>
            <a:r>
              <a:rPr lang="fr-CH" sz="1400" b="1" dirty="0" err="1" smtClean="0"/>
              <a:t>can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be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used</a:t>
            </a:r>
            <a:r>
              <a:rPr lang="fr-CH" sz="1400" b="1" dirty="0" smtClean="0"/>
              <a:t>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69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2.3 Iminium Catalysis: Proline Derivatives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0970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Jorgensen: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Addition of Oximes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618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2796" y="6149177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Bertelsen</a:t>
            </a:r>
            <a:r>
              <a:rPr lang="en-US" sz="1200" dirty="0" smtClean="0"/>
              <a:t>, S.; Diner, P.; Johansen, R. L.;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/>
              <a:t>1536-1537. (2) </a:t>
            </a:r>
            <a:r>
              <a:rPr lang="en-US" sz="1200" dirty="0" err="1"/>
              <a:t>Goti</a:t>
            </a:r>
            <a:r>
              <a:rPr lang="en-US" sz="1200" dirty="0"/>
              <a:t>, G.; </a:t>
            </a:r>
            <a:r>
              <a:rPr lang="en-US" sz="1200" dirty="0" err="1"/>
              <a:t>Bieszczad</a:t>
            </a:r>
            <a:r>
              <a:rPr lang="en-US" sz="1200" dirty="0"/>
              <a:t>, B.; Vega-</a:t>
            </a:r>
            <a:r>
              <a:rPr lang="en-US" sz="1200" dirty="0" err="1"/>
              <a:t>Penaloza</a:t>
            </a:r>
            <a:r>
              <a:rPr lang="en-US" sz="1200" dirty="0"/>
              <a:t>, A.; </a:t>
            </a:r>
            <a:r>
              <a:rPr lang="en-US" sz="1200" dirty="0" err="1"/>
              <a:t>Melchiorre</a:t>
            </a:r>
            <a:r>
              <a:rPr lang="en-US" sz="1200" dirty="0"/>
              <a:t>, P., </a:t>
            </a:r>
            <a:r>
              <a:rPr lang="en-US" sz="1200" i="1" dirty="0" err="1" smtClean="0"/>
              <a:t>Angew</a:t>
            </a:r>
            <a:r>
              <a:rPr lang="en-US" sz="1200" i="1" dirty="0"/>
              <a:t>. Chem., Int. Ed. </a:t>
            </a:r>
            <a:r>
              <a:rPr lang="en-US" sz="1200" b="1" dirty="0"/>
              <a:t>2019</a:t>
            </a:r>
            <a:r>
              <a:rPr lang="en-US" sz="1200" dirty="0"/>
              <a:t>, </a:t>
            </a:r>
            <a:r>
              <a:rPr lang="en-US" sz="1200" i="1" dirty="0" smtClean="0"/>
              <a:t>58</a:t>
            </a:r>
            <a:r>
              <a:rPr lang="en-US" sz="1200" dirty="0" smtClean="0"/>
              <a:t>, </a:t>
            </a:r>
            <a:r>
              <a:rPr lang="en-US" sz="1200" dirty="0"/>
              <a:t>1213-1217.</a:t>
            </a:r>
            <a:endParaRPr lang="en-US" sz="1200" dirty="0" smtClean="0"/>
          </a:p>
        </p:txBody>
      </p:sp>
      <p:graphicFrame>
        <p:nvGraphicFramePr>
          <p:cNvPr id="78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40118"/>
              </p:ext>
            </p:extLst>
          </p:nvPr>
        </p:nvGraphicFramePr>
        <p:xfrm>
          <a:off x="395536" y="1125242"/>
          <a:ext cx="81438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56" name="CS ChemDraw Drawing" r:id="rId4" imgW="6512990" imgH="1645568" progId="ChemDraw.Document.6.0">
                  <p:embed/>
                </p:oleObj>
              </mc:Choice>
              <mc:Fallback>
                <p:oleObj name="CS ChemDraw Drawing" r:id="rId4" imgW="6512990" imgH="164556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5242"/>
                        <a:ext cx="81438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7319" y="3240335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Melchiorre: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Addition of </a:t>
            </a:r>
            <a:r>
              <a:rPr lang="fr-CH" sz="1400" b="1" dirty="0" err="1" smtClean="0"/>
              <a:t>Acyl</a:t>
            </a:r>
            <a:r>
              <a:rPr lang="fr-CH" sz="1400" b="1" dirty="0" smtClean="0"/>
              <a:t> Radicals</a:t>
            </a:r>
            <a:r>
              <a:rPr lang="fr-CH" sz="1400" b="1" baseline="30000" dirty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4602"/>
              </p:ext>
            </p:extLst>
          </p:nvPr>
        </p:nvGraphicFramePr>
        <p:xfrm>
          <a:off x="430086" y="3856721"/>
          <a:ext cx="7886330" cy="187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57" name="CS ChemDraw Drawing" r:id="rId6" imgW="6309064" imgH="1501228" progId="ChemDraw.Document.6.0">
                  <p:embed/>
                </p:oleObj>
              </mc:Choice>
              <mc:Fallback>
                <p:oleObj name="CS ChemDraw Drawing" r:id="rId6" imgW="6309064" imgH="15012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0086" y="3856721"/>
                        <a:ext cx="7886330" cy="187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Heteroatoms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Al-</a:t>
            </a:r>
            <a:r>
              <a:rPr lang="fr-CH" sz="1400" b="1" dirty="0" err="1" smtClean="0"/>
              <a:t>Salen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Addition of </a:t>
            </a:r>
            <a:r>
              <a:rPr lang="fr-CH" sz="1400" b="1" dirty="0" err="1" smtClean="0"/>
              <a:t>Hydrazoic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Acid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6779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Myers, J. K.;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8959-8960.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2886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2910" y="385762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One Possible 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385762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Other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Successful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Nucleophiles</a:t>
            </a:r>
            <a:endParaRPr lang="en-US" sz="1400" b="1" baseline="30000" dirty="0"/>
          </a:p>
        </p:txBody>
      </p:sp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5857884" y="4286256"/>
          <a:ext cx="132873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43" name="CS ChemDraw Drawing" r:id="rId5" imgW="1061759" imgH="1368435" progId="ChemDraw.Document.6.0">
                  <p:embed/>
                </p:oleObj>
              </mc:Choice>
              <mc:Fallback>
                <p:oleObj name="CS ChemDraw Drawing" r:id="rId5" imgW="1061759" imgH="1368435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286256"/>
                        <a:ext cx="1328737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1170008" y="1214422"/>
          <a:ext cx="633095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44" name="CS ChemDraw Drawing" r:id="rId7" imgW="5064018" imgH="2038760" progId="ChemDraw.Document.6.0">
                  <p:embed/>
                </p:oleObj>
              </mc:Choice>
              <mc:Fallback>
                <p:oleObj name="CS ChemDraw Drawing" r:id="rId7" imgW="5064018" imgH="2038760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008" y="1214422"/>
                        <a:ext cx="6330950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9523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Aromatic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Tang: Use of </a:t>
            </a:r>
            <a:r>
              <a:rPr lang="fr-CH" sz="1400" b="1" dirty="0" err="1" smtClean="0"/>
              <a:t>Trisoxazoline</a:t>
            </a:r>
            <a:r>
              <a:rPr lang="fr-CH" sz="1400" b="1" dirty="0" smtClean="0"/>
              <a:t> for Indole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Addition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6779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Zhou, J.; Tang,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</a:t>
            </a:r>
            <a:r>
              <a:rPr lang="en-US" sz="1200" b="1" i="1" dirty="0" smtClean="0"/>
              <a:t>,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9030-9031.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1472" y="3571876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One Possible 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1285852" y="1214422"/>
          <a:ext cx="6581775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34" name="CS ChemDraw Drawing" r:id="rId4" imgW="5263427" imgH="1910744" progId="ChemDraw.Document.6.0">
                  <p:embed/>
                </p:oleObj>
              </mc:Choice>
              <mc:Fallback>
                <p:oleObj name="CS ChemDraw Drawing" r:id="rId4" imgW="5263427" imgH="1910744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214422"/>
                        <a:ext cx="6581775" cy="238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78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7432" y="4000504"/>
            <a:ext cx="5200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Sibi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Conjugate</a:t>
            </a:r>
            <a:r>
              <a:rPr lang="fr-CH" sz="1400" b="1" dirty="0" smtClean="0"/>
              <a:t> Addition of </a:t>
            </a:r>
            <a:r>
              <a:rPr lang="fr-CH" sz="1400" b="1" dirty="0" err="1" smtClean="0"/>
              <a:t>Radicals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Sibi, M. P.; Petrovic, G.; Zimmerman,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127</a:t>
            </a:r>
            <a:r>
              <a:rPr lang="de-DE" sz="1200" b="1" i="1" dirty="0" smtClean="0"/>
              <a:t>, </a:t>
            </a:r>
            <a:r>
              <a:rPr lang="de-DE" sz="1200" dirty="0" smtClean="0"/>
              <a:t>2390-2391.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3549851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One Possible 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421891" name="Object 3"/>
          <p:cNvGraphicFramePr>
            <a:graphicFrameLocks noChangeAspect="1"/>
          </p:cNvGraphicFramePr>
          <p:nvPr/>
        </p:nvGraphicFramePr>
        <p:xfrm>
          <a:off x="1289073" y="1000108"/>
          <a:ext cx="6640513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25" name="CS ChemDraw Drawing" r:id="rId4" imgW="5313719" imgH="1831262" progId="ChemDraw.Document.6.0">
                  <p:embed/>
                </p:oleObj>
              </mc:Choice>
              <mc:Fallback>
                <p:oleObj name="CS ChemDraw Drawing" r:id="rId4" imgW="5313719" imgH="183126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73" y="1000108"/>
                        <a:ext cx="6640513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795734"/>
            <a:ext cx="7010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077302"/>
            <a:ext cx="5111714" cy="337603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980728"/>
            <a:ext cx="313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Meggers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Radicals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generated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under</a:t>
            </a:r>
            <a:r>
              <a:rPr lang="fr-CH" sz="1400" b="1" dirty="0" smtClean="0"/>
              <a:t> photoredox conditions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6509587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>
                <a:latin typeface="Segoe UI" panose="020B0502040204020203" pitchFamily="34" charset="0"/>
              </a:rPr>
              <a:t>Huo</a:t>
            </a:r>
            <a:r>
              <a:rPr lang="en-US" sz="1200" dirty="0">
                <a:latin typeface="Segoe UI" panose="020B0502040204020203" pitchFamily="34" charset="0"/>
              </a:rPr>
              <a:t>, H.; Harms, K.; Meggers, E. </a:t>
            </a:r>
            <a:r>
              <a:rPr lang="en-US" sz="1200" i="1" dirty="0">
                <a:latin typeface="Segoe UI" panose="020B0502040204020203" pitchFamily="34" charset="0"/>
              </a:rPr>
              <a:t>J. Am. Chem. Soc.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2016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138</a:t>
            </a:r>
            <a:r>
              <a:rPr lang="en-US" sz="1200" dirty="0">
                <a:latin typeface="Segoe UI" panose="020B0502040204020203" pitchFamily="34" charset="0"/>
              </a:rPr>
              <a:t>, 6936-6939.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17791"/>
              </p:ext>
            </p:extLst>
          </p:nvPr>
        </p:nvGraphicFramePr>
        <p:xfrm>
          <a:off x="687437" y="836712"/>
          <a:ext cx="7554811" cy="28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89" name="CS ChemDraw Drawing" r:id="rId5" imgW="6043849" imgH="2291644" progId="ChemDraw.Document.6.0">
                  <p:embed/>
                </p:oleObj>
              </mc:Choice>
              <mc:Fallback>
                <p:oleObj name="CS ChemDraw Drawing" r:id="rId5" imgW="6043849" imgH="22916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437" y="836712"/>
                        <a:ext cx="7554811" cy="28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2.2.1 Conjugate (Michael) Addition: Photoredox Concept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35409" y="1536524"/>
            <a:ext cx="346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en-US" sz="1600" b="1"/>
              <a:t>Activation with Light</a:t>
            </a:r>
            <a:endParaRPr lang="en-US" altLang="en-US" sz="1600" b="1" baseline="3000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43921" y="1198386"/>
            <a:ext cx="346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en-US" sz="1600" b="1"/>
              <a:t>Catalytic Cycles</a:t>
            </a:r>
            <a:endParaRPr lang="en-US" altLang="en-US" sz="1600" b="1" baseline="3000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95331"/>
              </p:ext>
            </p:extLst>
          </p:nvPr>
        </p:nvGraphicFramePr>
        <p:xfrm>
          <a:off x="224221" y="3041474"/>
          <a:ext cx="3376613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66" name="CS ChemDraw Drawing" r:id="rId4" imgW="2701600" imgH="1387813" progId="ChemDraw.Document.6.0">
                  <p:embed/>
                </p:oleObj>
              </mc:Choice>
              <mc:Fallback>
                <p:oleObj name="CS ChemDraw Drawing" r:id="rId4" imgW="2701600" imgH="1387813" progId="ChemDraw.Document.6.0">
                  <p:embed/>
                  <p:pic>
                    <p:nvPicPr>
                      <p:cNvPr id="440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21" y="3041474"/>
                        <a:ext cx="3376613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44679"/>
              </p:ext>
            </p:extLst>
          </p:nvPr>
        </p:nvGraphicFramePr>
        <p:xfrm>
          <a:off x="4040571" y="1779411"/>
          <a:ext cx="4511675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67" name="CS ChemDraw Drawing" r:id="rId6" imgW="2514127" imgH="2352472" progId="ChemDraw.Document.6.0">
                  <p:embed/>
                </p:oleObj>
              </mc:Choice>
              <mc:Fallback>
                <p:oleObj name="CS ChemDraw Drawing" r:id="rId6" imgW="2514127" imgH="2352472" progId="ChemDraw.Document.6.0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571" y="1779411"/>
                        <a:ext cx="4511675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8770"/>
              </p:ext>
            </p:extLst>
          </p:nvPr>
        </p:nvGraphicFramePr>
        <p:xfrm>
          <a:off x="2364171" y="2111199"/>
          <a:ext cx="92075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68" name="CS ChemDraw Drawing" r:id="rId8" imgW="735572" imgH="2625387" progId="ChemDraw.Document.6.0">
                  <p:embed/>
                </p:oleObj>
              </mc:Choice>
              <mc:Fallback>
                <p:oleObj name="CS ChemDraw Drawing" r:id="rId8" imgW="735572" imgH="2625387" progId="ChemDraw.Document.6.0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171" y="2111199"/>
                        <a:ext cx="92075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9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35357</TotalTime>
  <Words>2682</Words>
  <Application>Microsoft Office PowerPoint</Application>
  <PresentationFormat>On-screen Show (4:3)</PresentationFormat>
  <Paragraphs>277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 in Organic Synthesis  Catalytic Asymmetric Reactions  in Organic Chemistry</dc:title>
  <dc:creator>Jerome</dc:creator>
  <cp:lastModifiedBy>Jérôme Waser</cp:lastModifiedBy>
  <cp:revision>2071</cp:revision>
  <dcterms:created xsi:type="dcterms:W3CDTF">2007-12-21T07:49:52Z</dcterms:created>
  <dcterms:modified xsi:type="dcterms:W3CDTF">2025-02-05T12:02:22Z</dcterms:modified>
</cp:coreProperties>
</file>