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619" r:id="rId2"/>
    <p:sldId id="620" r:id="rId3"/>
    <p:sldId id="621" r:id="rId4"/>
    <p:sldId id="622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8" r:id="rId20"/>
    <p:sldId id="639" r:id="rId21"/>
    <p:sldId id="640" r:id="rId22"/>
    <p:sldId id="641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55" r:id="rId34"/>
    <p:sldId id="656" r:id="rId35"/>
    <p:sldId id="657" r:id="rId36"/>
    <p:sldId id="658" r:id="rId37"/>
    <p:sldId id="659" r:id="rId38"/>
    <p:sldId id="661" r:id="rId39"/>
    <p:sldId id="662" r:id="rId4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72" autoAdjust="0"/>
  </p:normalViewPr>
  <p:slideViewPr>
    <p:cSldViewPr>
      <p:cViewPr varScale="1">
        <p:scale>
          <a:sx n="115" d="100"/>
          <a:sy n="115" d="100"/>
        </p:scale>
        <p:origin x="6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6FB58439-900F-414C-A1A0-0DA0B1D8B93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E3CFB94E-2C05-4E31-A45E-C2C9E75D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6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1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6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6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0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5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1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6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4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8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1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1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3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0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9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8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5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8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5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4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1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8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73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1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5-81DD-4FBF-A35B-3359F88EC395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4C46-38CE-457C-81AD-BB6A2AFB3B20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B840-5AED-454A-9A33-53759B464C1C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667-B0C1-4C1B-BD1D-82BCC4707DE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D176-2B19-4539-BD30-5D8C41C475D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DB92-4925-46E1-959E-92BFC54D1B2D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D5E2-8710-448B-A1BF-5FEE04879AC1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005-444A-4FCF-A56C-AB32011386D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1454-08BA-4B72-A803-0C6EFD7AFB2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9250-2FD9-409E-B632-E6D5C0DA20D6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C6B-1896-4D2E-A4AF-AF8EE04FD9D8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A94-4B18-4AA3-9EF3-0212124B01D7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e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4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2. LUMO Activation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2045981"/>
            <a:ext cx="81439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2.1 Lewis and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nsted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acids activation of carbonyl and imines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2.1.1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Aldol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2.1.2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Allylation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2.1.3 Other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Nucleophiles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Carbonyl Addition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2.1.5 Other Nucleophiles for Imine Addition</a:t>
            </a:r>
          </a:p>
        </p:txBody>
      </p:sp>
    </p:spTree>
    <p:extLst>
      <p:ext uri="{BB962C8B-B14F-4D97-AF65-F5344CB8AC3E}">
        <p14:creationId xmlns:p14="http://schemas.microsoft.com/office/powerpoint/2010/main" val="29007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100010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Observed</a:t>
            </a:r>
            <a:r>
              <a:rPr lang="fr-CH" sz="1400" b="1" dirty="0" smtClean="0"/>
              <a:t> Non-</a:t>
            </a:r>
            <a:r>
              <a:rPr lang="fr-CH" sz="1400" b="1" dirty="0" err="1" smtClean="0"/>
              <a:t>Linear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Effect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Reservoir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Effect</a:t>
            </a:r>
            <a:endParaRPr lang="en-US" sz="1400" b="1" baseline="30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928802"/>
            <a:ext cx="42767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406" y="1643050"/>
            <a:ext cx="4857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3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906645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2388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42844" y="5429264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on the structure of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copper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complexes, a square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planar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pyramidal coordination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, but how to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rationalize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binding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mode of the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39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000108"/>
            <a:ext cx="75057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785794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Crystal Structure of </a:t>
            </a:r>
            <a:r>
              <a:rPr lang="fr-CH" sz="1400" b="1" dirty="0" err="1" smtClean="0"/>
              <a:t>Substrate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Adduct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978083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BOX ligand: </a:t>
            </a:r>
            <a:r>
              <a:rPr lang="fr-CH" sz="1400" b="1" dirty="0" err="1" smtClean="0"/>
              <a:t>absolute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stereochemistry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product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dependent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counter</a:t>
            </a:r>
            <a:r>
              <a:rPr lang="fr-CH" sz="1400" b="1" dirty="0" smtClean="0"/>
              <a:t> anion!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19299"/>
            <a:ext cx="61341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43042" y="5192925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Observed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X = SbF</a:t>
            </a:r>
            <a:r>
              <a:rPr lang="fr-CH" sz="1400" baseline="-25000" dirty="0" smtClean="0"/>
              <a:t>6</a:t>
            </a:r>
            <a:endParaRPr lang="en-US" sz="1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5192925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Observed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X = </a:t>
            </a:r>
            <a:r>
              <a:rPr lang="fr-CH" sz="1400" dirty="0" err="1" smtClean="0"/>
              <a:t>OTf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291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2.1.2 Allylation Reactions: Sakurai and Ene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0100" y="450057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For the </a:t>
            </a:r>
            <a:r>
              <a:rPr lang="fr-CH" sz="1400" dirty="0" err="1" smtClean="0"/>
              <a:t>ene</a:t>
            </a:r>
            <a:r>
              <a:rPr lang="fr-CH" sz="1400" dirty="0" smtClean="0"/>
              <a:t>, the </a:t>
            </a:r>
            <a:r>
              <a:rPr lang="fr-CH" sz="1400" dirty="0" err="1" smtClean="0"/>
              <a:t>reaction</a:t>
            </a:r>
            <a:r>
              <a:rPr lang="fr-CH" sz="1400" dirty="0" smtClean="0"/>
              <a:t> </a:t>
            </a:r>
            <a:r>
              <a:rPr lang="fr-CH" sz="1400" dirty="0" err="1" smtClean="0"/>
              <a:t>is</a:t>
            </a:r>
            <a:r>
              <a:rPr lang="fr-CH" sz="1400" dirty="0" smtClean="0"/>
              <a:t> </a:t>
            </a:r>
            <a:r>
              <a:rPr lang="fr-CH" sz="1400" dirty="0" err="1" smtClean="0"/>
              <a:t>usually</a:t>
            </a:r>
            <a:r>
              <a:rPr lang="fr-CH" sz="1400" dirty="0" smtClean="0"/>
              <a:t> </a:t>
            </a:r>
            <a:r>
              <a:rPr lang="fr-CH" sz="1400" dirty="0" err="1" smtClean="0"/>
              <a:t>synchronous</a:t>
            </a:r>
            <a:r>
              <a:rPr lang="fr-CH" sz="1400" dirty="0" smtClean="0"/>
              <a:t> via a chair transition state</a:t>
            </a:r>
            <a:endParaRPr lang="en-US" sz="1400" baseline="30000" dirty="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000364" y="5214950"/>
          <a:ext cx="29829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54" name="CS ChemDraw Drawing" r:id="rId4" imgW="2380254" imgH="493424" progId="ChemDraw.Document.6.0">
                  <p:embed/>
                </p:oleObj>
              </mc:Choice>
              <mc:Fallback>
                <p:oleObj name="CS ChemDraw Drawing" r:id="rId4" imgW="2380254" imgH="493424" progId="ChemDraw.Document.6.0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214950"/>
                        <a:ext cx="29829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1285852" y="1214422"/>
          <a:ext cx="6788150" cy="294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55" name="CS ChemDraw Drawing" r:id="rId6" imgW="5431184" imgH="2358800" progId="ChemDraw.Document.6.0">
                  <p:embed/>
                </p:oleObj>
              </mc:Choice>
              <mc:Fallback>
                <p:oleObj name="CS ChemDraw Drawing" r:id="rId6" imgW="5431184" imgH="2358800" progId="ChemDraw.Document.6.0">
                  <p:embed/>
                  <p:pic>
                    <p:nvPicPr>
                      <p:cNvPr id="69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214422"/>
                        <a:ext cx="6788150" cy="294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3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2.1.2 Allylation Reactions: Keck Allylation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Keck</a:t>
            </a:r>
            <a:r>
              <a:rPr lang="fr-CH" sz="1400" b="1" dirty="0" smtClean="0"/>
              <a:t> Allylation</a:t>
            </a:r>
            <a:r>
              <a:rPr lang="fr-CH" sz="1400" b="1" baseline="30000" dirty="0" smtClean="0"/>
              <a:t>1,2</a:t>
            </a:r>
            <a:endParaRPr lang="en-US" sz="1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5786454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The </a:t>
            </a:r>
            <a:r>
              <a:rPr lang="fr-CH" sz="1400" dirty="0" err="1" smtClean="0"/>
              <a:t>catalyst</a:t>
            </a:r>
            <a:r>
              <a:rPr lang="fr-CH" sz="1400" dirty="0" smtClean="0"/>
              <a:t> (</a:t>
            </a:r>
            <a:r>
              <a:rPr lang="fr-CH" sz="1400" dirty="0" err="1" smtClean="0"/>
              <a:t>unknown</a:t>
            </a:r>
            <a:r>
              <a:rPr lang="fr-CH" sz="1400" dirty="0" smtClean="0"/>
              <a:t> structure!) </a:t>
            </a:r>
            <a:r>
              <a:rPr lang="fr-CH" sz="1400" dirty="0" err="1" smtClean="0"/>
              <a:t>is</a:t>
            </a:r>
            <a:r>
              <a:rPr lang="fr-CH" sz="1400" dirty="0" smtClean="0"/>
              <a:t> </a:t>
            </a:r>
            <a:r>
              <a:rPr lang="fr-CH" sz="1400" dirty="0" err="1" smtClean="0"/>
              <a:t>prepared</a:t>
            </a:r>
            <a:r>
              <a:rPr lang="fr-CH" sz="1400" dirty="0" smtClean="0"/>
              <a:t> </a:t>
            </a:r>
            <a:r>
              <a:rPr lang="fr-CH" sz="1400" dirty="0" err="1" smtClean="0"/>
              <a:t>directly</a:t>
            </a:r>
            <a:r>
              <a:rPr lang="fr-CH" sz="1400" dirty="0" smtClean="0"/>
              <a:t> </a:t>
            </a:r>
            <a:r>
              <a:rPr lang="fr-CH" sz="1400" dirty="0" err="1" smtClean="0"/>
              <a:t>before</a:t>
            </a:r>
            <a:r>
              <a:rPr lang="fr-CH" sz="1400" dirty="0" smtClean="0"/>
              <a:t> </a:t>
            </a:r>
            <a:r>
              <a:rPr lang="fr-CH" sz="1400" dirty="0" err="1" smtClean="0"/>
              <a:t>reaction</a:t>
            </a:r>
            <a:endParaRPr lang="en-US" sz="1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Keck, G. E.; </a:t>
            </a:r>
            <a:r>
              <a:rPr lang="en-US" sz="1200" dirty="0" err="1" smtClean="0"/>
              <a:t>Tarbet</a:t>
            </a:r>
            <a:r>
              <a:rPr lang="en-US" sz="1200" dirty="0" smtClean="0"/>
              <a:t>, K. H.; </a:t>
            </a:r>
            <a:r>
              <a:rPr lang="en-US" sz="1200" dirty="0" err="1" smtClean="0"/>
              <a:t>Geraci</a:t>
            </a:r>
            <a:r>
              <a:rPr lang="en-US" sz="1200" dirty="0" smtClean="0"/>
              <a:t>, L.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1993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115</a:t>
            </a:r>
            <a:r>
              <a:rPr lang="en-US" sz="1200" dirty="0" smtClean="0"/>
              <a:t>, 8467-8468. (2) Keck, G. E.; </a:t>
            </a:r>
            <a:r>
              <a:rPr lang="en-US" sz="1200" dirty="0" err="1" smtClean="0"/>
              <a:t>Krishnamurty</a:t>
            </a:r>
            <a:r>
              <a:rPr lang="en-US" sz="1200" dirty="0" smtClean="0"/>
              <a:t>, D.; Grier, M. C. </a:t>
            </a:r>
            <a:r>
              <a:rPr lang="en-US" sz="1200" i="1" dirty="0" smtClean="0"/>
              <a:t>J. Org. Chem. </a:t>
            </a:r>
            <a:r>
              <a:rPr lang="en-US" sz="1200" b="1" dirty="0" smtClean="0"/>
              <a:t>1993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58</a:t>
            </a:r>
            <a:r>
              <a:rPr lang="en-US" sz="1200" dirty="0" smtClean="0"/>
              <a:t>, 6543-6544.</a:t>
            </a:r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357158" y="1142984"/>
          <a:ext cx="8291513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26" name="CS ChemDraw Drawing" r:id="rId4" imgW="6635027" imgH="3643532" progId="ChemDraw.Document.6.0">
                  <p:embed/>
                </p:oleObj>
              </mc:Choice>
              <mc:Fallback>
                <p:oleObj name="CS ChemDraw Drawing" r:id="rId4" imgW="6635027" imgH="3643532" progId="ChemDraw.Document.6.0">
                  <p:embed/>
                  <p:pic>
                    <p:nvPicPr>
                      <p:cNvPr id="102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42984"/>
                        <a:ext cx="8291513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0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2.1.3 Other Nucleophiles: TMSCN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20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General </a:t>
            </a:r>
            <a:r>
              <a:rPr lang="fr-CH" sz="1400" b="1" dirty="0" err="1" smtClean="0"/>
              <a:t>Considerations</a:t>
            </a:r>
            <a:r>
              <a:rPr lang="fr-CH" sz="1400" b="1" dirty="0" smtClean="0"/>
              <a:t> for the </a:t>
            </a:r>
            <a:r>
              <a:rPr lang="fr-CH" sz="1400" b="1" dirty="0" err="1" smtClean="0"/>
              <a:t>Silylcyanation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Aldehydes</a:t>
            </a:r>
            <a:endParaRPr lang="en-US" sz="1400" b="1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285852" y="4942186"/>
            <a:ext cx="73581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buFontTx/>
              <a:buChar char="-"/>
            </a:pPr>
            <a:r>
              <a:rPr lang="fr-CH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Mechanisms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envisaged</a:t>
            </a:r>
            <a:endParaRPr lang="fr-CH" sz="14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Direct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silylcyanation</a:t>
            </a:r>
            <a:endParaRPr lang="fr-CH" sz="14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Activation of the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silyl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group via a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heteroatom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of the ligand</a:t>
            </a:r>
          </a:p>
          <a:p>
            <a:pPr lvl="1">
              <a:spcBef>
                <a:spcPts val="1200"/>
              </a:spcBef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071538" y="6000768"/>
            <a:ext cx="78581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71670" y="5929330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Modern </a:t>
            </a:r>
            <a:r>
              <a:rPr lang="fr-CH" sz="1600" dirty="0" err="1" smtClean="0"/>
              <a:t>reactions</a:t>
            </a:r>
            <a:r>
              <a:rPr lang="fr-CH" sz="1600" dirty="0" smtClean="0"/>
              <a:t> are </a:t>
            </a:r>
            <a:r>
              <a:rPr lang="fr-CH" sz="1600" dirty="0" err="1" smtClean="0"/>
              <a:t>designed</a:t>
            </a:r>
            <a:r>
              <a:rPr lang="fr-CH" sz="1600" dirty="0" smtClean="0"/>
              <a:t> on dual activation</a:t>
            </a:r>
            <a:endParaRPr lang="en-US" sz="1600" dirty="0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2357422" y="1285860"/>
          <a:ext cx="403066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150" name="CS ChemDraw Drawing" r:id="rId4" imgW="3222908" imgH="2878602" progId="ChemDraw.Document.6.0">
                  <p:embed/>
                </p:oleObj>
              </mc:Choice>
              <mc:Fallback>
                <p:oleObj name="CS ChemDraw Drawing" r:id="rId4" imgW="3222908" imgH="2878602" progId="ChemDraw.Document.6.0">
                  <p:embed/>
                  <p:pic>
                    <p:nvPicPr>
                      <p:cNvPr id="1116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1285860"/>
                        <a:ext cx="4030662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0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2.1.3 Other Nucleophiles: TMSCN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406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Corey </a:t>
            </a:r>
            <a:r>
              <a:rPr lang="fr-CH" sz="1400" b="1" dirty="0" err="1" smtClean="0"/>
              <a:t>Boron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Purely</a:t>
            </a:r>
            <a:r>
              <a:rPr lang="fr-CH" sz="1400" b="1" dirty="0" smtClean="0"/>
              <a:t> Lewis </a:t>
            </a:r>
            <a:r>
              <a:rPr lang="fr-CH" sz="1400" b="1" dirty="0" err="1" smtClean="0"/>
              <a:t>Acidic</a:t>
            </a:r>
            <a:r>
              <a:rPr lang="fr-CH" sz="1400" b="1" dirty="0" smtClean="0"/>
              <a:t>?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429396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Ryu</a:t>
            </a:r>
            <a:r>
              <a:rPr lang="en-US" sz="1200" dirty="0" smtClean="0"/>
              <a:t>, D. H.;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126</a:t>
            </a:r>
            <a:r>
              <a:rPr lang="en-US" sz="1200" b="1" i="1" dirty="0" smtClean="0"/>
              <a:t>, </a:t>
            </a:r>
            <a:r>
              <a:rPr lang="en-US" sz="1200" dirty="0" smtClean="0"/>
              <a:t>8106-8107. (2) </a:t>
            </a:r>
            <a:r>
              <a:rPr lang="en-US" sz="1200" dirty="0" err="1" smtClean="0"/>
              <a:t>Ryu</a:t>
            </a:r>
            <a:r>
              <a:rPr lang="en-US" sz="1200" dirty="0" smtClean="0"/>
              <a:t>, D. H.;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127</a:t>
            </a:r>
            <a:r>
              <a:rPr lang="en-US" sz="1200" b="1" i="1" dirty="0" smtClean="0"/>
              <a:t>, </a:t>
            </a:r>
            <a:r>
              <a:rPr lang="en-US" sz="1200" dirty="0" smtClean="0"/>
              <a:t>5384-5387.</a:t>
            </a:r>
          </a:p>
          <a:p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endParaRPr lang="de-DE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5720" y="333553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The </a:t>
            </a:r>
            <a:r>
              <a:rPr lang="fr-CH" sz="1400" b="1" dirty="0" err="1" smtClean="0"/>
              <a:t>Privileged</a:t>
            </a:r>
            <a:r>
              <a:rPr lang="fr-CH" sz="1400" b="1" dirty="0" smtClean="0"/>
              <a:t> Proline </a:t>
            </a:r>
            <a:r>
              <a:rPr lang="fr-CH" sz="1400" b="1" dirty="0" err="1" smtClean="0"/>
              <a:t>Scaffold</a:t>
            </a:r>
            <a:r>
              <a:rPr lang="fr-CH" sz="1400" b="1" dirty="0" smtClean="0"/>
              <a:t> and Bronsted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 Activation of Lewis </a:t>
            </a:r>
            <a:r>
              <a:rPr lang="fr-CH" sz="1400" b="1" dirty="0" err="1" smtClean="0"/>
              <a:t>Acid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521495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 New </a:t>
            </a:r>
            <a:r>
              <a:rPr lang="fr-CH" sz="1400" b="1" dirty="0" err="1" smtClean="0"/>
              <a:t>Cyanation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Reagent</a:t>
            </a:r>
            <a:r>
              <a:rPr lang="fr-CH" sz="1400" b="1" dirty="0" smtClean="0"/>
              <a:t>?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86314" y="5857892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Without</a:t>
            </a:r>
            <a:r>
              <a:rPr lang="fr-CH" sz="1400" dirty="0" smtClean="0"/>
              <a:t> Ph</a:t>
            </a:r>
            <a:r>
              <a:rPr lang="fr-CH" sz="1400" baseline="-25000" dirty="0" smtClean="0"/>
              <a:t>3</a:t>
            </a:r>
            <a:r>
              <a:rPr lang="fr-CH" sz="1400" dirty="0" smtClean="0"/>
              <a:t>P=O: </a:t>
            </a:r>
            <a:r>
              <a:rPr lang="fr-CH" sz="1400" dirty="0" err="1" smtClean="0"/>
              <a:t>Very</a:t>
            </a:r>
            <a:r>
              <a:rPr lang="fr-CH" sz="1400" dirty="0" smtClean="0"/>
              <a:t> </a:t>
            </a:r>
            <a:r>
              <a:rPr lang="fr-CH" sz="1400" dirty="0" err="1" smtClean="0"/>
              <a:t>low</a:t>
            </a:r>
            <a:r>
              <a:rPr lang="fr-CH" sz="1400" dirty="0" smtClean="0"/>
              <a:t> </a:t>
            </a:r>
            <a:r>
              <a:rPr lang="fr-CH" sz="1400" dirty="0" err="1" smtClean="0"/>
              <a:t>selectivity</a:t>
            </a:r>
            <a:r>
              <a:rPr lang="fr-CH" sz="1400" dirty="0" smtClean="0"/>
              <a:t>!</a:t>
            </a:r>
            <a:endParaRPr lang="en-US" sz="1400" dirty="0"/>
          </a:p>
        </p:txBody>
      </p:sp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643314"/>
            <a:ext cx="2762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57224" y="5500702"/>
          <a:ext cx="35671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278" name="CS ChemDraw Drawing" r:id="rId5" imgW="2849411" imgH="545475" progId="ChemDraw.Document.6.0">
                  <p:embed/>
                </p:oleObj>
              </mc:Choice>
              <mc:Fallback>
                <p:oleObj name="CS ChemDraw Drawing" r:id="rId5" imgW="2849411" imgH="545475" progId="ChemDraw.Document.6.0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500702"/>
                        <a:ext cx="356711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428596" y="3714752"/>
          <a:ext cx="540861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279" name="CS ChemDraw Drawing" r:id="rId7" imgW="4324760" imgH="1168322" progId="ChemDraw.Document.6.0">
                  <p:embed/>
                </p:oleObj>
              </mc:Choice>
              <mc:Fallback>
                <p:oleObj name="CS ChemDraw Drawing" r:id="rId7" imgW="4324760" imgH="1168322" progId="ChemDraw.Document.6.0">
                  <p:embed/>
                  <p:pic>
                    <p:nvPicPr>
                      <p:cNvPr id="1146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714752"/>
                        <a:ext cx="5408613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1714480" y="928670"/>
          <a:ext cx="5491163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280" name="CS ChemDraw Drawing" r:id="rId9" imgW="4395099" imgH="1875575" progId="ChemDraw.Document.6.0">
                  <p:embed/>
                </p:oleObj>
              </mc:Choice>
              <mc:Fallback>
                <p:oleObj name="CS ChemDraw Drawing" r:id="rId9" imgW="4395099" imgH="1875575" progId="ChemDraw.Document.6.0">
                  <p:embed/>
                  <p:pic>
                    <p:nvPicPr>
                      <p:cNvPr id="1146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928670"/>
                        <a:ext cx="5491163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2.1.3 Other Nucleophiles: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Isonitriles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785794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Passerini</a:t>
            </a:r>
            <a:r>
              <a:rPr lang="fr-CH" sz="1400" b="1" dirty="0" smtClean="0"/>
              <a:t> 3 Components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6485303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 smtClean="0"/>
              <a:t>Wang, S. X.; Wang, M. X.; Wang, D. X.; Zhu, J. P.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2008</a:t>
            </a:r>
            <a:r>
              <a:rPr lang="de-DE" sz="1200" dirty="0" smtClean="0"/>
              <a:t>, </a:t>
            </a:r>
            <a:r>
              <a:rPr lang="de-DE" sz="1200" i="1" dirty="0" smtClean="0"/>
              <a:t>47</a:t>
            </a:r>
            <a:r>
              <a:rPr lang="de-DE" sz="1200" dirty="0" smtClean="0"/>
              <a:t>, 388.</a:t>
            </a:r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endParaRPr lang="de-DE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14282" y="333553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485776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Other</a:t>
            </a:r>
            <a:r>
              <a:rPr lang="fr-CH" sz="1400" b="1" dirty="0" smtClean="0"/>
              <a:t> important multi-component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Ugi</a:t>
            </a:r>
            <a:r>
              <a:rPr lang="fr-CH" sz="1400" b="1" dirty="0" smtClean="0"/>
              <a:t> 4 components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:</a:t>
            </a:r>
            <a:endParaRPr lang="en-US" sz="1400" b="1" dirty="0"/>
          </a:p>
        </p:txBody>
      </p:sp>
      <p:graphicFrame>
        <p:nvGraphicFramePr>
          <p:cNvPr id="2230276" name="Object 4"/>
          <p:cNvGraphicFramePr>
            <a:graphicFrameLocks noChangeAspect="1"/>
          </p:cNvGraphicFramePr>
          <p:nvPr/>
        </p:nvGraphicFramePr>
        <p:xfrm>
          <a:off x="285720" y="1071546"/>
          <a:ext cx="82454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302" name="CS ChemDraw Drawing" r:id="rId4" imgW="6594231" imgH="1741580" progId="ChemDraw.Document.6.0">
                  <p:embed/>
                </p:oleObj>
              </mc:Choice>
              <mc:Fallback>
                <p:oleObj name="CS ChemDraw Drawing" r:id="rId4" imgW="6594231" imgH="1741580" progId="ChemDraw.Document.6.0">
                  <p:embed/>
                  <p:pic>
                    <p:nvPicPr>
                      <p:cNvPr id="223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071546"/>
                        <a:ext cx="8245475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277" name="Object 5"/>
          <p:cNvGraphicFramePr>
            <a:graphicFrameLocks noChangeAspect="1"/>
          </p:cNvGraphicFramePr>
          <p:nvPr/>
        </p:nvGraphicFramePr>
        <p:xfrm>
          <a:off x="1285852" y="3357563"/>
          <a:ext cx="74644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303" name="CS ChemDraw Drawing" r:id="rId6" imgW="5972087" imgH="1099742" progId="ChemDraw.Document.6.0">
                  <p:embed/>
                </p:oleObj>
              </mc:Choice>
              <mc:Fallback>
                <p:oleObj name="CS ChemDraw Drawing" r:id="rId6" imgW="5972087" imgH="1099742" progId="ChemDraw.Document.6.0">
                  <p:embed/>
                  <p:pic>
                    <p:nvPicPr>
                      <p:cNvPr id="223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357563"/>
                        <a:ext cx="7464425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278" name="Object 6"/>
          <p:cNvGraphicFramePr>
            <a:graphicFrameLocks noChangeAspect="1"/>
          </p:cNvGraphicFramePr>
          <p:nvPr/>
        </p:nvGraphicFramePr>
        <p:xfrm>
          <a:off x="1357290" y="5199082"/>
          <a:ext cx="63738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304" name="CS ChemDraw Drawing" r:id="rId8" imgW="5092856" imgH="868328" progId="ChemDraw.Document.6.0">
                  <p:embed/>
                </p:oleObj>
              </mc:Choice>
              <mc:Fallback>
                <p:oleObj name="CS ChemDraw Drawing" r:id="rId8" imgW="5092856" imgH="868328" progId="ChemDraw.Document.6.0">
                  <p:embed/>
                  <p:pic>
                    <p:nvPicPr>
                      <p:cNvPr id="223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5199082"/>
                        <a:ext cx="6373812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5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2.1.3 Other Nucleophiles: Hetero Diels-Alder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20" y="785794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Cr-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Hetero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Alder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Aldehydes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455655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Dossetter</a:t>
            </a:r>
            <a:r>
              <a:rPr lang="en-US" sz="1200" dirty="0" smtClean="0"/>
              <a:t>, A. G.; Jamison, T. F.; Jacobsen, E. N.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38, </a:t>
            </a:r>
            <a:r>
              <a:rPr lang="en-US" sz="1200" dirty="0" smtClean="0"/>
              <a:t>2398-2400.</a:t>
            </a:r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endParaRPr lang="de-DE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720" y="335756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Other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Dienes</a:t>
            </a:r>
            <a:endParaRPr lang="en-US" sz="1400" b="1" baseline="30000" dirty="0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500166" y="1120776"/>
          <a:ext cx="576897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298" name="CS ChemDraw Drawing" r:id="rId4" imgW="4615610" imgH="1961036" progId="ChemDraw.Document.6.0">
                  <p:embed/>
                </p:oleObj>
              </mc:Choice>
              <mc:Fallback>
                <p:oleObj name="CS ChemDraw Drawing" r:id="rId4" imgW="4615610" imgH="1961036" progId="ChemDraw.Document.6.0">
                  <p:embed/>
                  <p:pic>
                    <p:nvPicPr>
                      <p:cNvPr id="130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120776"/>
                        <a:ext cx="5768975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57290" y="3714752"/>
          <a:ext cx="7283450" cy="263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299" name="CS ChemDraw Drawing" r:id="rId6" imgW="5822970" imgH="2104175" progId="ChemDraw.Document.6.0">
                  <p:embed/>
                </p:oleObj>
              </mc:Choice>
              <mc:Fallback>
                <p:oleObj name="CS ChemDraw Drawing" r:id="rId6" imgW="5822970" imgH="2104175" progId="ChemDraw.Document.6.0">
                  <p:embed/>
                  <p:pic>
                    <p:nvPicPr>
                      <p:cNvPr id="130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714752"/>
                        <a:ext cx="7283450" cy="263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 Carbonyl and Imine Activation: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785786" y="1643050"/>
          <a:ext cx="7046912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934" name="CS ChemDraw Drawing" r:id="rId4" imgW="5030255" imgH="2852576" progId="ChemDraw.Document.6.0">
                  <p:embed/>
                </p:oleObj>
              </mc:Choice>
              <mc:Fallback>
                <p:oleObj name="CS ChemDraw Drawing" r:id="rId4" imgW="5030255" imgH="2852576" progId="ChemDraw.Document.6.0">
                  <p:embed/>
                  <p:pic>
                    <p:nvPicPr>
                      <p:cNvPr id="40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643050"/>
                        <a:ext cx="7046912" cy="399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Mannich: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2910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Comparison</a:t>
            </a:r>
            <a:r>
              <a:rPr lang="fr-CH" sz="1400" b="1" dirty="0" smtClean="0"/>
              <a:t> Imine - </a:t>
            </a:r>
            <a:r>
              <a:rPr lang="fr-CH" sz="1400" b="1" dirty="0" err="1" smtClean="0"/>
              <a:t>Carbonyl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1500174"/>
            <a:ext cx="342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 or Z imine </a:t>
            </a:r>
            <a:r>
              <a:rPr lang="fr-CH" sz="1400" b="1" dirty="0" err="1" smtClean="0"/>
              <a:t>formed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prior</a:t>
            </a:r>
            <a:r>
              <a:rPr lang="fr-CH" sz="1400" b="1" dirty="0" smtClean="0"/>
              <a:t> to </a:t>
            </a:r>
            <a:r>
              <a:rPr lang="fr-CH" sz="1400" b="1" dirty="0" err="1" smtClean="0"/>
              <a:t>reaction</a:t>
            </a:r>
            <a:endParaRPr lang="en-US" sz="1400" b="1" baseline="30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143504" y="1785926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2066" y="3143248"/>
            <a:ext cx="342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Imine more basic: activation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easier</a:t>
            </a:r>
            <a:endParaRPr lang="en-US" sz="1400" b="1" baseline="300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822033" y="3321843"/>
            <a:ext cx="28575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628" y="4977482"/>
            <a:ext cx="34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R group </a:t>
            </a:r>
            <a:r>
              <a:rPr lang="fr-CH" sz="1400" b="1" dirty="0" err="1" smtClean="0"/>
              <a:t>offers</a:t>
            </a:r>
            <a:r>
              <a:rPr lang="fr-CH" sz="1400" b="1" dirty="0" smtClean="0"/>
              <a:t> new </a:t>
            </a:r>
            <a:r>
              <a:rPr lang="fr-CH" sz="1400" b="1" dirty="0" err="1" smtClean="0"/>
              <a:t>possibilities</a:t>
            </a:r>
            <a:r>
              <a:rPr lang="fr-CH" sz="1400" b="1" dirty="0" smtClean="0"/>
              <a:t> for 2 points </a:t>
            </a:r>
            <a:r>
              <a:rPr lang="fr-CH" sz="1400" b="1" dirty="0" err="1" smtClean="0"/>
              <a:t>binding</a:t>
            </a:r>
            <a:endParaRPr lang="en-US" sz="14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1405582"/>
            <a:ext cx="34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Released</a:t>
            </a:r>
            <a:r>
              <a:rPr lang="fr-CH" sz="1400" b="1" dirty="0" smtClean="0"/>
              <a:t> Amine </a:t>
            </a:r>
            <a:r>
              <a:rPr lang="fr-CH" sz="1400" b="1" dirty="0" err="1" smtClean="0"/>
              <a:t>still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very</a:t>
            </a:r>
            <a:r>
              <a:rPr lang="fr-CH" sz="1400" b="1" dirty="0" smtClean="0"/>
              <a:t> good ligand: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release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more </a:t>
            </a:r>
            <a:r>
              <a:rPr lang="fr-CH" sz="1400" b="1" dirty="0" err="1" smtClean="0"/>
              <a:t>difficult</a:t>
            </a:r>
            <a:endParaRPr lang="en-US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28860" y="1928802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034" y="540611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Choice</a:t>
            </a:r>
            <a:r>
              <a:rPr lang="fr-CH" sz="1400" b="1" dirty="0" smtClean="0"/>
              <a:t> of R group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essential to </a:t>
            </a:r>
            <a:r>
              <a:rPr lang="fr-CH" sz="1400" b="1" dirty="0" err="1" smtClean="0"/>
              <a:t>modulate</a:t>
            </a:r>
            <a:r>
              <a:rPr lang="fr-CH" sz="1400" b="1" dirty="0" smtClean="0"/>
              <a:t> activation and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release!</a:t>
            </a:r>
            <a:endParaRPr lang="en-US" sz="1400" b="1" baseline="30000" dirty="0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2428860" y="2143116"/>
          <a:ext cx="4789487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270" name="CS ChemDraw Drawing" r:id="rId4" imgW="3830984" imgH="2287055" progId="ChemDraw.Document.6.0">
                  <p:embed/>
                </p:oleObj>
              </mc:Choice>
              <mc:Fallback>
                <p:oleObj name="CS ChemDraw Drawing" r:id="rId4" imgW="3830984" imgH="2287055" progId="ChemDraw.Document.6.0">
                  <p:embed/>
                  <p:pic>
                    <p:nvPicPr>
                      <p:cNvPr id="132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143116"/>
                        <a:ext cx="4789487" cy="285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2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Mannich: First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Kobayashi</a:t>
            </a:r>
            <a:r>
              <a:rPr lang="fr-CH" sz="1400" b="1" dirty="0" smtClean="0"/>
              <a:t>: the First Efficient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System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4549983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Deprotection</a:t>
            </a:r>
            <a:r>
              <a:rPr lang="fr-CH" sz="1400" b="1" dirty="0" smtClean="0"/>
              <a:t> of the Product</a:t>
            </a:r>
            <a:endParaRPr lang="en-US" sz="14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6455655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Ishitani</a:t>
            </a:r>
            <a:r>
              <a:rPr lang="en-US" sz="1200" dirty="0" smtClean="0"/>
              <a:t>, H.; Ueno, M.; Kobayashi,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1997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119</a:t>
            </a:r>
            <a:r>
              <a:rPr lang="en-US" sz="1200" b="1" i="1" dirty="0" smtClean="0"/>
              <a:t>, </a:t>
            </a:r>
            <a:r>
              <a:rPr lang="en-US" sz="1200" dirty="0" smtClean="0"/>
              <a:t>7153-7154.</a:t>
            </a:r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928926" y="4929198"/>
          <a:ext cx="395446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46" name="CS ChemDraw Drawing" r:id="rId4" imgW="3160307" imgH="935150" progId="ChemDraw.Document.6.0">
                  <p:embed/>
                </p:oleObj>
              </mc:Choice>
              <mc:Fallback>
                <p:oleObj name="CS ChemDraw Drawing" r:id="rId4" imgW="3160307" imgH="935150" progId="ChemDraw.Document.6.0">
                  <p:embed/>
                  <p:pic>
                    <p:nvPicPr>
                      <p:cNvPr id="133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4929198"/>
                        <a:ext cx="395446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925537" y="1490668"/>
          <a:ext cx="71469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47" name="CS ChemDraw Drawing" r:id="rId6" imgW="5714648" imgH="2178734" progId="ChemDraw.Document.6.0">
                  <p:embed/>
                </p:oleObj>
              </mc:Choice>
              <mc:Fallback>
                <p:oleObj name="CS ChemDraw Drawing" r:id="rId6" imgW="5714648" imgH="2178734" progId="ChemDraw.Document.6.0">
                  <p:embed/>
                  <p:pic>
                    <p:nvPicPr>
                      <p:cNvPr id="133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37" y="1490668"/>
                        <a:ext cx="71469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Mannich: First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6539235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Ishitani</a:t>
            </a:r>
            <a:r>
              <a:rPr lang="en-US" sz="1200" dirty="0" smtClean="0"/>
              <a:t>, H.; Ueno, M.; Kobayashi,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2000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122</a:t>
            </a:r>
            <a:r>
              <a:rPr lang="en-US" sz="1200" b="1" i="1" dirty="0" smtClean="0"/>
              <a:t>, </a:t>
            </a:r>
            <a:r>
              <a:rPr lang="en-US" sz="1200" dirty="0" smtClean="0"/>
              <a:t>8180-8186.</a:t>
            </a:r>
          </a:p>
          <a:p>
            <a:endParaRPr lang="en-US" sz="1200" dirty="0" smtClean="0"/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834"/>
            <a:ext cx="76485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7158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Proposed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Mechanism</a:t>
            </a:r>
            <a:endParaRPr lang="en-US" sz="1400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Mannich: Phosphoric 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Akiyama</a:t>
            </a:r>
            <a:r>
              <a:rPr lang="fr-CH" sz="1400" b="1" dirty="0" smtClean="0"/>
              <a:t>: The First Chiral H</a:t>
            </a:r>
            <a:r>
              <a:rPr lang="fr-CH" sz="1400" b="1" baseline="30000" dirty="0" smtClean="0"/>
              <a:t>+</a:t>
            </a:r>
            <a:r>
              <a:rPr lang="fr-CH" sz="1400" b="1" dirty="0" smtClean="0"/>
              <a:t>!</a:t>
            </a:r>
            <a:r>
              <a:rPr lang="fr-CH" sz="1400" b="1" baseline="30000" dirty="0" smtClean="0"/>
              <a:t>1,2</a:t>
            </a:r>
            <a:endParaRPr lang="en-US" sz="14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628652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Akiyama, T.; </a:t>
            </a:r>
            <a:r>
              <a:rPr lang="en-US" sz="1200" dirty="0" err="1" smtClean="0"/>
              <a:t>Itoh</a:t>
            </a:r>
            <a:r>
              <a:rPr lang="en-US" sz="1200" dirty="0" smtClean="0"/>
              <a:t>, J.; Yokota, K.; </a:t>
            </a:r>
            <a:r>
              <a:rPr lang="en-US" sz="1200" dirty="0" err="1" smtClean="0"/>
              <a:t>Fuchibe</a:t>
            </a:r>
            <a:r>
              <a:rPr lang="en-US" sz="1200" dirty="0" smtClean="0"/>
              <a:t>, K.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43</a:t>
            </a:r>
            <a:r>
              <a:rPr lang="en-US" sz="1200" b="1" i="1" dirty="0" smtClean="0"/>
              <a:t>, </a:t>
            </a:r>
            <a:r>
              <a:rPr lang="en-US" sz="1200" dirty="0" smtClean="0"/>
              <a:t>1566-1568. (2) Yamanaka, M.; </a:t>
            </a:r>
            <a:r>
              <a:rPr lang="en-US" sz="1200" dirty="0" err="1" smtClean="0"/>
              <a:t>Itoh</a:t>
            </a:r>
            <a:r>
              <a:rPr lang="en-US" sz="1200" dirty="0" smtClean="0"/>
              <a:t>, J.; </a:t>
            </a:r>
            <a:r>
              <a:rPr lang="en-US" sz="1200" dirty="0" err="1" smtClean="0"/>
              <a:t>Fuchibe</a:t>
            </a:r>
            <a:r>
              <a:rPr lang="en-US" sz="1200" dirty="0" smtClean="0"/>
              <a:t>, K.; Akiyama,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129</a:t>
            </a:r>
            <a:r>
              <a:rPr lang="en-US" sz="1200" b="1" i="1" dirty="0" smtClean="0"/>
              <a:t>, </a:t>
            </a:r>
            <a:r>
              <a:rPr lang="en-US" sz="1200" dirty="0" smtClean="0"/>
              <a:t>6756-6764.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b="1" i="1" dirty="0" smtClean="0"/>
          </a:p>
          <a:p>
            <a:endParaRPr lang="en-US" sz="1200" dirty="0" smtClean="0"/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1000100" y="1049354"/>
          <a:ext cx="7075488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42" name="CS ChemDraw Drawing" r:id="rId4" imgW="5658378" imgH="3788430" progId="ChemDraw.Document.6.0">
                  <p:embed/>
                </p:oleObj>
              </mc:Choice>
              <mc:Fallback>
                <p:oleObj name="CS ChemDraw Drawing" r:id="rId4" imgW="5658378" imgH="3788430" progId="ChemDraw.Document.6.0">
                  <p:embed/>
                  <p:pic>
                    <p:nvPicPr>
                      <p:cNvPr id="171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049354"/>
                        <a:ext cx="7075488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Phosphoric 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2 </a:t>
            </a:r>
            <a:r>
              <a:rPr lang="fr-CH" sz="1400" b="1" dirty="0" err="1" smtClean="0"/>
              <a:t>Pathways</a:t>
            </a:r>
            <a:r>
              <a:rPr lang="fr-CH" sz="1400" b="1" dirty="0" smtClean="0"/>
              <a:t> for Activation</a:t>
            </a:r>
            <a:endParaRPr lang="en-US" sz="1400" b="1" baseline="30000" dirty="0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71546"/>
            <a:ext cx="46101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4552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16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Phosphoric 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92867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Proposed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285860"/>
            <a:ext cx="77057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7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Phosphoric 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9256"/>
            <a:ext cx="2819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7962" y="962045"/>
            <a:ext cx="30003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234" y="981076"/>
            <a:ext cx="2905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76767"/>
            <a:ext cx="2676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891001"/>
            <a:ext cx="305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43" y="3838596"/>
            <a:ext cx="3000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4282" y="763769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Calculation</a:t>
            </a:r>
            <a:r>
              <a:rPr lang="fr-CH" sz="1400" b="1" dirty="0" smtClean="0"/>
              <a:t> for Transition States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318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Phosphoric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Terada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Simultaneous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Discovery</a:t>
            </a:r>
            <a:r>
              <a:rPr lang="fr-CH" sz="1400" b="1" dirty="0" smtClean="0"/>
              <a:t> of Chiral H</a:t>
            </a:r>
            <a:r>
              <a:rPr lang="fr-CH" sz="1400" b="1" baseline="30000" dirty="0" smtClean="0"/>
              <a:t>+1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06" y="44291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Transformation </a:t>
            </a:r>
            <a:r>
              <a:rPr lang="fr-CH" sz="1400" b="1" dirty="0" err="1" smtClean="0"/>
              <a:t>into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Amino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Acids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27093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pt-BR" sz="1200" dirty="0" smtClean="0"/>
              <a:t>Uraguchi, D.; Terada, M.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2004</a:t>
            </a:r>
            <a:r>
              <a:rPr lang="pt-BR" sz="1200" b="1" i="1" dirty="0" smtClean="0"/>
              <a:t>, </a:t>
            </a:r>
            <a:r>
              <a:rPr lang="pt-BR" sz="1200" i="1" dirty="0" smtClean="0"/>
              <a:t>126</a:t>
            </a:r>
            <a:r>
              <a:rPr lang="pt-BR" sz="1200" b="1" i="1" dirty="0" smtClean="0"/>
              <a:t>, </a:t>
            </a:r>
            <a:r>
              <a:rPr lang="pt-BR" sz="1200" dirty="0" smtClean="0"/>
              <a:t>5356-5357.</a:t>
            </a:r>
          </a:p>
          <a:p>
            <a:endParaRPr lang="en-US" sz="1200" dirty="0" smtClean="0"/>
          </a:p>
          <a:p>
            <a:endParaRPr lang="en-US" sz="1200" b="1" i="1" dirty="0" smtClean="0"/>
          </a:p>
          <a:p>
            <a:endParaRPr lang="en-US" sz="1200" dirty="0" smtClean="0"/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2214546" y="5000636"/>
          <a:ext cx="50498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418" name="CS ChemDraw Drawing" r:id="rId4" imgW="4034966" imgH="920027" progId="ChemDraw.Document.6.0">
                  <p:embed/>
                </p:oleObj>
              </mc:Choice>
              <mc:Fallback>
                <p:oleObj name="CS ChemDraw Drawing" r:id="rId4" imgW="4034966" imgH="920027" progId="ChemDraw.Document.6.0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000636"/>
                        <a:ext cx="504983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1071538" y="1054107"/>
          <a:ext cx="6697663" cy="330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419" name="CS ChemDraw Drawing" r:id="rId6" imgW="5354867" imgH="2640858" progId="ChemDraw.Document.6.0">
                  <p:embed/>
                </p:oleObj>
              </mc:Choice>
              <mc:Fallback>
                <p:oleObj name="CS ChemDraw Drawing" r:id="rId6" imgW="5354867" imgH="2640858" progId="ChemDraw.Document.6.0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054107"/>
                        <a:ext cx="6697663" cy="330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Phosphoric 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1052736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Is </a:t>
            </a:r>
            <a:r>
              <a:rPr lang="fr-CH" sz="1400" b="1" dirty="0" err="1" smtClean="0"/>
              <a:t>it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really</a:t>
            </a:r>
            <a:r>
              <a:rPr lang="fr-CH" sz="1400" b="1" dirty="0" smtClean="0"/>
              <a:t> chiral </a:t>
            </a:r>
            <a:r>
              <a:rPr lang="fr-CH" sz="1400" b="1" dirty="0" err="1" smtClean="0"/>
              <a:t>Chiral</a:t>
            </a:r>
            <a:r>
              <a:rPr lang="fr-CH" sz="1400" b="1" dirty="0" smtClean="0"/>
              <a:t> H</a:t>
            </a:r>
            <a:r>
              <a:rPr lang="fr-CH" sz="1400" b="1" baseline="30000" dirty="0" smtClean="0"/>
              <a:t>+1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27093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Hatano</a:t>
            </a:r>
            <a:r>
              <a:rPr lang="en-US" sz="1200" dirty="0" smtClean="0"/>
              <a:t>, M.; Moriyama, K.; Maki, T.; Ishihara, K.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49</a:t>
            </a:r>
            <a:r>
              <a:rPr lang="en-US" sz="1200" dirty="0" smtClean="0"/>
              <a:t>, 3823-3826.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b="1" i="1" dirty="0" smtClean="0"/>
          </a:p>
          <a:p>
            <a:endParaRPr lang="en-US" sz="1200" dirty="0" smtClean="0"/>
          </a:p>
        </p:txBody>
      </p:sp>
      <p:graphicFrame>
        <p:nvGraphicFramePr>
          <p:cNvPr id="2814980" name="Object 4"/>
          <p:cNvGraphicFramePr>
            <a:graphicFrameLocks noChangeAspect="1"/>
          </p:cNvGraphicFramePr>
          <p:nvPr/>
        </p:nvGraphicFramePr>
        <p:xfrm>
          <a:off x="611560" y="1484784"/>
          <a:ext cx="773112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390" name="CS ChemDraw Drawing" r:id="rId4" imgW="6179586" imgH="3675536" progId="ChemDraw.Document.6.0">
                  <p:embed/>
                </p:oleObj>
              </mc:Choice>
              <mc:Fallback>
                <p:oleObj name="CS ChemDraw Drawing" r:id="rId4" imgW="6179586" imgH="3675536" progId="ChemDraw.Document.6.0">
                  <p:embed/>
                  <p:pic>
                    <p:nvPicPr>
                      <p:cNvPr id="2814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7731125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7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Phosphoric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7704" y="34290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With</a:t>
            </a:r>
            <a:r>
              <a:rPr lang="fr-CH" sz="1400" b="1" dirty="0" smtClean="0"/>
              <a:t> H</a:t>
            </a:r>
            <a:r>
              <a:rPr lang="fr-CH" sz="1400" b="1" baseline="30000" dirty="0" smtClean="0"/>
              <a:t>+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27093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Hatano</a:t>
            </a:r>
            <a:r>
              <a:rPr lang="en-US" sz="1200" dirty="0" smtClean="0"/>
              <a:t>, M.; Moriyama, K.; Maki, T.; Ishihara, K.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49</a:t>
            </a:r>
            <a:r>
              <a:rPr lang="en-US" sz="1200" dirty="0" smtClean="0"/>
              <a:t>, 3823-3826.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b="1" i="1" dirty="0" smtClean="0"/>
          </a:p>
          <a:p>
            <a:endParaRPr lang="en-US" sz="1200" dirty="0" smtClean="0"/>
          </a:p>
        </p:txBody>
      </p:sp>
      <p:pic>
        <p:nvPicPr>
          <p:cNvPr id="2816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53125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5152628" cy="257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6016" y="55892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With</a:t>
            </a:r>
            <a:r>
              <a:rPr lang="fr-CH" sz="1400" b="1" dirty="0" smtClean="0"/>
              <a:t> Ca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72514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400" b="1" dirty="0" smtClean="0"/>
              <a:t>A more </a:t>
            </a:r>
            <a:r>
              <a:rPr lang="fr-CH" sz="1400" b="1" dirty="0" err="1" smtClean="0"/>
              <a:t>accurate</a:t>
            </a:r>
            <a:r>
              <a:rPr lang="fr-CH" sz="1400" b="1" dirty="0" smtClean="0"/>
              <a:t> model </a:t>
            </a:r>
            <a:r>
              <a:rPr lang="fr-CH" sz="1400" b="1" dirty="0" err="1" smtClean="0"/>
              <a:t>using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bifunctional</a:t>
            </a:r>
            <a:r>
              <a:rPr lang="fr-CH" sz="1400" b="1" dirty="0" smtClean="0"/>
              <a:t> activation </a:t>
            </a:r>
            <a:r>
              <a:rPr lang="fr-CH" sz="1400" b="1" dirty="0" err="1" smtClean="0"/>
              <a:t>can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explain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these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results</a:t>
            </a:r>
            <a:r>
              <a:rPr lang="fr-CH" sz="1400" b="1" dirty="0" smtClean="0"/>
              <a:t> (</a:t>
            </a:r>
            <a:r>
              <a:rPr lang="fr-CH" sz="1400" b="1" dirty="0" err="1" smtClean="0"/>
              <a:t>see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chapter</a:t>
            </a:r>
            <a:r>
              <a:rPr lang="fr-CH" sz="1400" b="1" dirty="0" smtClean="0"/>
              <a:t> 4)!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39393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General Scheme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5907305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For aldol </a:t>
            </a:r>
            <a:r>
              <a:rPr lang="fr-CH" sz="1400" b="1" dirty="0" err="1" smtClean="0"/>
              <a:t>reactions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difficult</a:t>
            </a:r>
            <a:r>
              <a:rPr lang="fr-CH" sz="1400" b="1" dirty="0" smtClean="0"/>
              <a:t> to </a:t>
            </a:r>
            <a:r>
              <a:rPr lang="fr-CH" sz="1400" b="1" dirty="0" err="1" smtClean="0"/>
              <a:t>prevent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competing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racemic</a:t>
            </a:r>
            <a:r>
              <a:rPr lang="fr-CH" sz="1400" b="1" dirty="0" smtClean="0"/>
              <a:t> cycle!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835207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General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Cycle for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Mukaiyama</a:t>
            </a:r>
            <a:r>
              <a:rPr lang="fr-CH" sz="1400" b="1" dirty="0" smtClean="0"/>
              <a:t> Aldol </a:t>
            </a:r>
            <a:r>
              <a:rPr lang="fr-CH" sz="1400" b="1" dirty="0" err="1" smtClean="0"/>
              <a:t>Reaction</a:t>
            </a:r>
            <a:endParaRPr lang="en-US" sz="1400" b="1" baseline="30000" dirty="0"/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1071538" y="1500174"/>
          <a:ext cx="7024687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58" name="CS ChemDraw Drawing" r:id="rId4" imgW="5615823" imgH="3413526" progId="ChemDraw.Document.6.0">
                  <p:embed/>
                </p:oleObj>
              </mc:Choice>
              <mc:Fallback>
                <p:oleObj name="CS ChemDraw Drawing" r:id="rId4" imgW="5615823" imgH="3413526" progId="ChemDraw.Document.6.0">
                  <p:embed/>
                  <p:pic>
                    <p:nvPicPr>
                      <p:cNvPr id="686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500174"/>
                        <a:ext cx="7024687" cy="42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6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2.1.4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Mannich: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Other acids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648" y="6431044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/>
              <a:t>Gheewala</a:t>
            </a:r>
            <a:r>
              <a:rPr lang="fr-CH" sz="1200" dirty="0"/>
              <a:t>, C. D.; Collins, B. E.; Lambert, T. H. </a:t>
            </a:r>
            <a:r>
              <a:rPr lang="fr-CH" sz="1200" i="1" dirty="0"/>
              <a:t>Science </a:t>
            </a:r>
            <a:r>
              <a:rPr lang="fr-CH" sz="1200" b="1" dirty="0"/>
              <a:t>2016</a:t>
            </a:r>
            <a:r>
              <a:rPr lang="fr-CH" sz="1200" dirty="0"/>
              <a:t>, </a:t>
            </a:r>
            <a:r>
              <a:rPr lang="fr-CH" sz="1200" i="1" dirty="0"/>
              <a:t>351</a:t>
            </a:r>
            <a:r>
              <a:rPr lang="fr-CH" sz="1200" dirty="0"/>
              <a:t>, </a:t>
            </a:r>
            <a:r>
              <a:rPr lang="fr-CH" sz="1200" dirty="0" smtClean="0"/>
              <a:t>961-965</a:t>
            </a:r>
            <a:r>
              <a:rPr lang="en-US" sz="1200" dirty="0" smtClean="0"/>
              <a:t>.</a:t>
            </a:r>
            <a:endParaRPr lang="en-US" sz="1200" b="1" i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247086" y="1520500"/>
          <a:ext cx="6506951" cy="118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414" name="CS ChemDraw Drawing" r:id="rId4" imgW="5205561" imgH="950736" progId="ChemDraw.Document.6.0">
                  <p:embed/>
                </p:oleObj>
              </mc:Choice>
              <mc:Fallback>
                <p:oleObj name="CS ChemDraw Drawing" r:id="rId4" imgW="5205561" imgH="950736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086" y="1520500"/>
                        <a:ext cx="6506951" cy="1188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63" y="3190684"/>
            <a:ext cx="8971041" cy="24705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Lambert: New type of chiral Bronsted </a:t>
            </a:r>
            <a:r>
              <a:rPr lang="fr-CH" sz="1400" b="1" dirty="0" err="1" smtClean="0"/>
              <a:t>catalyst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571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Strecker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 </a:t>
            </a:r>
            <a:r>
              <a:rPr lang="fr-CH" sz="1400" b="1" dirty="0" err="1" smtClean="0"/>
              <a:t>Urea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: The First Use of </a:t>
            </a:r>
            <a:r>
              <a:rPr lang="fr-CH" sz="1400" b="1" dirty="0" err="1" smtClean="0"/>
              <a:t>Urea</a:t>
            </a:r>
            <a:r>
              <a:rPr lang="fr-CH" sz="1400" b="1" dirty="0" smtClean="0"/>
              <a:t> in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Catalysis</a:t>
            </a:r>
            <a:r>
              <a:rPr lang="fr-CH" sz="1400" b="1" baseline="30000" dirty="0" smtClean="0"/>
              <a:t>1,2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Sigman, M. S.;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1998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120</a:t>
            </a:r>
            <a:r>
              <a:rPr lang="de-DE" sz="1200" b="1" i="1" dirty="0" smtClean="0"/>
              <a:t>, </a:t>
            </a:r>
            <a:r>
              <a:rPr lang="de-DE" sz="1200" dirty="0" smtClean="0"/>
              <a:t>4901-4902. (2)	Vachal, P.;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124</a:t>
            </a:r>
            <a:r>
              <a:rPr lang="de-DE" sz="1200" b="1" i="1" dirty="0" smtClean="0"/>
              <a:t>, </a:t>
            </a:r>
            <a:r>
              <a:rPr lang="de-DE" sz="1200" dirty="0" smtClean="0"/>
              <a:t>10012-10014.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14338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Second </a:t>
            </a:r>
            <a:r>
              <a:rPr lang="fr-CH" sz="1400" b="1" dirty="0" err="1" smtClean="0"/>
              <a:t>Generation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: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1714480" y="1500174"/>
          <a:ext cx="5718175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490" name="CS ChemDraw Drawing" r:id="rId4" imgW="4577627" imgH="1866783" progId="ChemDraw.Document.6.0">
                  <p:embed/>
                </p:oleObj>
              </mc:Choice>
              <mc:Fallback>
                <p:oleObj name="CS ChemDraw Drawing" r:id="rId4" imgW="4577627" imgH="1866783" progId="ChemDraw.Document.6.0">
                  <p:embed/>
                  <p:pic>
                    <p:nvPicPr>
                      <p:cNvPr id="172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500174"/>
                        <a:ext cx="5718175" cy="233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3257561" y="4000504"/>
          <a:ext cx="2957513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491" name="CS ChemDraw Drawing" r:id="rId6" imgW="2363372" imgH="1497858" progId="ChemDraw.Document.6.0">
                  <p:embed/>
                </p:oleObj>
              </mc:Choice>
              <mc:Fallback>
                <p:oleObj name="CS ChemDraw Drawing" r:id="rId6" imgW="2363372" imgH="1497858" progId="ChemDraw.Document.6.0">
                  <p:embed/>
                  <p:pic>
                    <p:nvPicPr>
                      <p:cNvPr id="172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61" y="4000504"/>
                        <a:ext cx="2957513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6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Strecker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976954"/>
            <a:ext cx="92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Discovery</a:t>
            </a:r>
            <a:r>
              <a:rPr lang="fr-CH" sz="1400" b="1" dirty="0" smtClean="0"/>
              <a:t> of the </a:t>
            </a:r>
            <a:r>
              <a:rPr lang="fr-CH" sz="1400" b="1" dirty="0" err="1" smtClean="0"/>
              <a:t>Urea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:</a:t>
            </a:r>
          </a:p>
          <a:p>
            <a:r>
              <a:rPr lang="fr-CH" sz="1400" b="1" dirty="0" smtClean="0"/>
              <a:t> A </a:t>
            </a:r>
            <a:r>
              <a:rPr lang="fr-CH" sz="1400" b="1" dirty="0" err="1" smtClean="0"/>
              <a:t>Surprising</a:t>
            </a:r>
            <a:r>
              <a:rPr lang="fr-CH" sz="1400" b="1" dirty="0" smtClean="0"/>
              <a:t> Control </a:t>
            </a:r>
            <a:r>
              <a:rPr lang="fr-CH" sz="1400" b="1" dirty="0" err="1" smtClean="0"/>
              <a:t>Experiment</a:t>
            </a:r>
            <a:r>
              <a:rPr lang="fr-CH" sz="1400" b="1" dirty="0" smtClean="0"/>
              <a:t>.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Sigman, M. S.;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1998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120</a:t>
            </a:r>
            <a:r>
              <a:rPr lang="de-DE" sz="1200" b="1" i="1" dirty="0" smtClean="0"/>
              <a:t>, </a:t>
            </a:r>
            <a:r>
              <a:rPr lang="de-DE" sz="1200" dirty="0" smtClean="0"/>
              <a:t>4901-4902. (2)	Vachal, P.;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124</a:t>
            </a:r>
            <a:r>
              <a:rPr lang="de-DE" sz="1200" b="1" i="1" dirty="0" smtClean="0"/>
              <a:t>, </a:t>
            </a:r>
            <a:r>
              <a:rPr lang="de-DE" sz="1200" dirty="0" smtClean="0"/>
              <a:t>10012-10014.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66786"/>
            <a:ext cx="54483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4048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85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Aza-Friedel-Craft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Pictet-Spengler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396359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Taylor, M. S.;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126</a:t>
            </a:r>
            <a:r>
              <a:rPr lang="de-DE" sz="1200" b="1" i="1" dirty="0" smtClean="0"/>
              <a:t>, </a:t>
            </a:r>
            <a:r>
              <a:rPr lang="de-DE" sz="1200" dirty="0" smtClean="0"/>
              <a:t>10558-10559. (2) </a:t>
            </a:r>
            <a:r>
              <a:rPr lang="pt-BR" sz="1200" dirty="0" smtClean="0"/>
              <a:t>Uraguchi, D.; Sorimachi, K.; Terada, M.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2004</a:t>
            </a:r>
            <a:r>
              <a:rPr lang="pt-BR" sz="1200" b="1" i="1" dirty="0" smtClean="0"/>
              <a:t>, </a:t>
            </a:r>
            <a:r>
              <a:rPr lang="pt-BR" sz="1200" i="1" dirty="0" smtClean="0"/>
              <a:t>126</a:t>
            </a:r>
            <a:r>
              <a:rPr lang="pt-BR" sz="1200" b="1" i="1" dirty="0" smtClean="0"/>
              <a:t>, </a:t>
            </a:r>
            <a:r>
              <a:rPr lang="pt-BR" sz="1200" dirty="0" smtClean="0"/>
              <a:t>11804-11805.</a:t>
            </a:r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342900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Terada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Aza</a:t>
            </a:r>
            <a:r>
              <a:rPr lang="fr-CH" sz="1400" b="1" dirty="0" smtClean="0"/>
              <a:t>-Friedel-</a:t>
            </a:r>
            <a:r>
              <a:rPr lang="fr-CH" sz="1400" b="1" dirty="0" err="1" smtClean="0"/>
              <a:t>Craft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Furans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928662" y="1357298"/>
          <a:ext cx="72596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538" name="CS ChemDraw Drawing" r:id="rId4" imgW="5807495" imgH="1592111" progId="ChemDraw.Document.6.0">
                  <p:embed/>
                </p:oleObj>
              </mc:Choice>
              <mc:Fallback>
                <p:oleObj name="CS ChemDraw Drawing" r:id="rId4" imgW="5807495" imgH="1592111" progId="ChemDraw.Document.6.0">
                  <p:embed/>
                  <p:pic>
                    <p:nvPicPr>
                      <p:cNvPr id="175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357298"/>
                        <a:ext cx="72596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1428728" y="3105170"/>
          <a:ext cx="6164262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539" name="CS ChemDraw Drawing" r:id="rId6" imgW="4931430" imgH="2488223" progId="ChemDraw.Document.6.0">
                  <p:embed/>
                </p:oleObj>
              </mc:Choice>
              <mc:Fallback>
                <p:oleObj name="CS ChemDraw Drawing" r:id="rId6" imgW="4931430" imgH="2488223" progId="ChemDraw.Document.6.0">
                  <p:embed/>
                  <p:pic>
                    <p:nvPicPr>
                      <p:cNvPr id="175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105170"/>
                        <a:ext cx="6164262" cy="310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Aza-Friedel-Craft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Pictet-Spengler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tetracyclic</a:t>
            </a:r>
            <a:r>
              <a:rPr lang="fr-CH" sz="1400" b="1" dirty="0" smtClean="0"/>
              <a:t> systems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45565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 smtClean="0"/>
              <a:t>Raheem</a:t>
            </a:r>
            <a:r>
              <a:rPr lang="en-US" sz="1200" dirty="0" smtClean="0"/>
              <a:t>, I. T.; </a:t>
            </a:r>
            <a:r>
              <a:rPr lang="en-US" sz="1200" dirty="0" err="1" smtClean="0"/>
              <a:t>Thiara</a:t>
            </a:r>
            <a:r>
              <a:rPr lang="en-US" sz="1200" dirty="0" smtClean="0"/>
              <a:t>, P. S.; Peterson, E. A.; Jacobsen, E. N. </a:t>
            </a:r>
            <a:r>
              <a:rPr lang="en-US" sz="1200" i="1" dirty="0" smtClean="0"/>
              <a:t>J. Am. Chem. Soc. </a:t>
            </a:r>
            <a:r>
              <a:rPr lang="en-US" sz="1200" b="1" i="1" dirty="0" smtClean="0"/>
              <a:t>2007, </a:t>
            </a:r>
            <a:r>
              <a:rPr lang="en-US" sz="1200" i="1" dirty="0" smtClean="0"/>
              <a:t>129</a:t>
            </a:r>
            <a:r>
              <a:rPr lang="en-US" sz="1200" b="1" i="1" dirty="0" smtClean="0"/>
              <a:t>, </a:t>
            </a:r>
            <a:r>
              <a:rPr lang="en-US" sz="1200" dirty="0" smtClean="0"/>
              <a:t>13404-13405.</a:t>
            </a:r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297834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r>
              <a:rPr lang="fr-CH" sz="1400" b="1" dirty="0" smtClean="0"/>
              <a:t>: A Unique Anion-</a:t>
            </a:r>
            <a:r>
              <a:rPr lang="fr-CH" sz="1400" b="1" dirty="0" err="1" smtClean="0"/>
              <a:t>Urea</a:t>
            </a:r>
            <a:r>
              <a:rPr lang="fr-CH" sz="1400" b="1" dirty="0" smtClean="0"/>
              <a:t> Interaction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Proposed</a:t>
            </a:r>
            <a:r>
              <a:rPr lang="fr-CH" sz="1400" b="1" dirty="0" smtClean="0"/>
              <a:t>!</a:t>
            </a:r>
            <a:endParaRPr lang="en-US" sz="1400" b="1" baseline="30000" dirty="0"/>
          </a:p>
        </p:txBody>
      </p:sp>
      <p:graphicFrame>
        <p:nvGraphicFramePr>
          <p:cNvPr id="1992709" name="Object 5"/>
          <p:cNvGraphicFramePr>
            <a:graphicFrameLocks noChangeAspect="1"/>
          </p:cNvGraphicFramePr>
          <p:nvPr/>
        </p:nvGraphicFramePr>
        <p:xfrm>
          <a:off x="954113" y="1142984"/>
          <a:ext cx="718978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510" name="CS ChemDraw Drawing" r:id="rId4" imgW="5751224" imgH="1599848" progId="ChemDraw.Document.6.0">
                  <p:embed/>
                </p:oleObj>
              </mc:Choice>
              <mc:Fallback>
                <p:oleObj name="CS ChemDraw Drawing" r:id="rId4" imgW="5751224" imgH="1599848" progId="ChemDraw.Document.6.0">
                  <p:embed/>
                  <p:pic>
                    <p:nvPicPr>
                      <p:cNvPr id="199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113" y="1142984"/>
                        <a:ext cx="7189787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2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429000"/>
            <a:ext cx="3729039" cy="29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38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Reduction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List: </a:t>
            </a:r>
            <a:r>
              <a:rPr lang="fr-CH" sz="1400" b="1" dirty="0" err="1" smtClean="0"/>
              <a:t>Reduction</a:t>
            </a:r>
            <a:r>
              <a:rPr lang="fr-CH" sz="1400" b="1" dirty="0" smtClean="0"/>
              <a:t> of Imines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Hantsch</a:t>
            </a:r>
            <a:r>
              <a:rPr lang="fr-CH" sz="1400" b="1" dirty="0" smtClean="0"/>
              <a:t> Ester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2709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Hoffmann, S.; Seayad, A. M.; List, B.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2005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44,</a:t>
            </a:r>
            <a:r>
              <a:rPr lang="de-DE" sz="1200" b="1" i="1" dirty="0" smtClean="0"/>
              <a:t> </a:t>
            </a:r>
            <a:r>
              <a:rPr lang="de-DE" sz="1200" dirty="0" smtClean="0"/>
              <a:t>7424-7427.</a:t>
            </a:r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404991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Hantsch</a:t>
            </a:r>
            <a:r>
              <a:rPr lang="fr-CH" sz="1400" b="1" dirty="0" smtClean="0"/>
              <a:t> ester: a </a:t>
            </a:r>
            <a:r>
              <a:rPr lang="fr-CH" sz="1400" b="1" dirty="0" err="1" smtClean="0"/>
              <a:t>simpler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analog</a:t>
            </a:r>
            <a:r>
              <a:rPr lang="fr-CH" sz="1400" b="1" dirty="0" smtClean="0"/>
              <a:t> of the </a:t>
            </a:r>
            <a:r>
              <a:rPr lang="fr-CH" sz="1400" b="1" dirty="0" err="1" smtClean="0"/>
              <a:t>bioreductant</a:t>
            </a:r>
            <a:r>
              <a:rPr lang="fr-CH" sz="1400" b="1" dirty="0" smtClean="0"/>
              <a:t> NADH and NADPH</a:t>
            </a:r>
            <a:endParaRPr lang="en-US" sz="1400" b="1" baseline="30000" dirty="0"/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857224" y="1000108"/>
          <a:ext cx="7845425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86" name="CS ChemDraw Drawing" r:id="rId4" imgW="6277004" imgH="2634527" progId="ChemDraw.Document.6.0">
                  <p:embed/>
                </p:oleObj>
              </mc:Choice>
              <mc:Fallback>
                <p:oleObj name="CS ChemDraw Drawing" r:id="rId4" imgW="6277004" imgH="2634527" progId="ChemDraw.Document.6.0">
                  <p:embed/>
                  <p:pic>
                    <p:nvPicPr>
                      <p:cNvPr id="216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000108"/>
                        <a:ext cx="7845425" cy="329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357158" y="4321196"/>
          <a:ext cx="8410575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87" name="CS ChemDraw Drawing" r:id="rId6" imgW="6725060" imgH="1686716" progId="ChemDraw.Document.6.0">
                  <p:embed/>
                </p:oleObj>
              </mc:Choice>
              <mc:Fallback>
                <p:oleObj name="CS ChemDraw Drawing" r:id="rId6" imgW="6725060" imgH="1686716" progId="ChemDraw.Document.6.0">
                  <p:embed/>
                  <p:pic>
                    <p:nvPicPr>
                      <p:cNvPr id="21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321196"/>
                        <a:ext cx="8410575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86171"/>
            <a:ext cx="4733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Reduction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478413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Reduction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Cyclic</a:t>
            </a:r>
            <a:r>
              <a:rPr lang="fr-CH" sz="1400" b="1" dirty="0" smtClean="0"/>
              <a:t> Imines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2709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(1) Storer, R. I.; Carrera, D. E.; Ni, Y.; MacMillan, D. W. C. </a:t>
            </a:r>
            <a:r>
              <a:rPr lang="sv-SE" sz="1200" i="1" dirty="0" smtClean="0"/>
              <a:t>J. Am. Chem. Soc. </a:t>
            </a:r>
            <a:r>
              <a:rPr lang="sv-SE" sz="1200" b="1" dirty="0" smtClean="0"/>
              <a:t>2006, </a:t>
            </a:r>
            <a:r>
              <a:rPr lang="sv-SE" sz="1200" i="1" dirty="0" smtClean="0"/>
              <a:t>128, </a:t>
            </a:r>
            <a:r>
              <a:rPr lang="sv-SE" sz="1200" dirty="0" smtClean="0"/>
              <a:t>84-86.</a:t>
            </a:r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775172" name="Object 4"/>
          <p:cNvGraphicFramePr>
            <a:graphicFrameLocks noChangeAspect="1"/>
          </p:cNvGraphicFramePr>
          <p:nvPr/>
        </p:nvGraphicFramePr>
        <p:xfrm>
          <a:off x="428596" y="1143001"/>
          <a:ext cx="7723187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610" name="CS ChemDraw Drawing" r:id="rId5" imgW="6176420" imgH="1942748" progId="ChemDraw.Document.6.0">
                  <p:embed/>
                </p:oleObj>
              </mc:Choice>
              <mc:Fallback>
                <p:oleObj name="CS ChemDraw Drawing" r:id="rId5" imgW="6176420" imgH="1942748" progId="ChemDraw.Document.6.0">
                  <p:embed/>
                  <p:pic>
                    <p:nvPicPr>
                      <p:cNvPr id="775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3001"/>
                        <a:ext cx="7723187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4" name="Object 6"/>
          <p:cNvGraphicFramePr>
            <a:graphicFrameLocks noChangeAspect="1"/>
          </p:cNvGraphicFramePr>
          <p:nvPr/>
        </p:nvGraphicFramePr>
        <p:xfrm>
          <a:off x="1357290" y="4200543"/>
          <a:ext cx="11049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611" name="CS ChemDraw Drawing" r:id="rId7" imgW="883451" imgH="1441235" progId="ChemDraw.Document.6.0">
                  <p:embed/>
                </p:oleObj>
              </mc:Choice>
              <mc:Fallback>
                <p:oleObj name="CS ChemDraw Drawing" r:id="rId7" imgW="883451" imgH="1441235" progId="ChemDraw.Document.6.0">
                  <p:embed/>
                  <p:pic>
                    <p:nvPicPr>
                      <p:cNvPr id="775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200543"/>
                        <a:ext cx="11049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785794"/>
            <a:ext cx="94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Mac </a:t>
            </a:r>
            <a:r>
              <a:rPr lang="fr-CH" sz="1400" b="1" dirty="0" err="1" smtClean="0"/>
              <a:t>Millan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Reductive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Amination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670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Other Reactions with Imines: Reduction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652709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Simon, L.; Goodman, J. M. </a:t>
            </a:r>
            <a:r>
              <a:rPr lang="en-US" sz="1200" i="1" dirty="0" smtClean="0"/>
              <a:t>J. Am. Chem. Soc. </a:t>
            </a:r>
            <a:r>
              <a:rPr lang="en-US" sz="1200" b="1" i="1" dirty="0" smtClean="0"/>
              <a:t>2008, </a:t>
            </a:r>
            <a:r>
              <a:rPr lang="en-US" sz="1200" i="1" dirty="0" smtClean="0"/>
              <a:t>130,</a:t>
            </a:r>
            <a:r>
              <a:rPr lang="en-US" sz="1200" b="1" i="1" dirty="0" smtClean="0"/>
              <a:t> </a:t>
            </a:r>
            <a:r>
              <a:rPr lang="en-US" sz="1200" dirty="0" smtClean="0"/>
              <a:t>8741-8747.</a:t>
            </a:r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5852" y="928670"/>
            <a:ext cx="94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Reduction</a:t>
            </a:r>
            <a:r>
              <a:rPr lang="fr-CH" sz="1400" b="1" dirty="0" smtClean="0"/>
              <a:t> of Imines: </a:t>
            </a:r>
            <a:r>
              <a:rPr lang="fr-CH" sz="1400" b="1" dirty="0" err="1" smtClean="0"/>
              <a:t>Old</a:t>
            </a:r>
            <a:r>
              <a:rPr lang="fr-CH" sz="1400" b="1" dirty="0" smtClean="0"/>
              <a:t> Simple </a:t>
            </a:r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pic>
        <p:nvPicPr>
          <p:cNvPr id="1993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74" y="2714620"/>
            <a:ext cx="89766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857232"/>
            <a:ext cx="2162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14282" y="2357430"/>
            <a:ext cx="94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New </a:t>
            </a:r>
            <a:r>
              <a:rPr lang="fr-CH" sz="1400" b="1" dirty="0" err="1" smtClean="0"/>
              <a:t>Calculated</a:t>
            </a:r>
            <a:r>
              <a:rPr lang="fr-CH" sz="1400" b="1" dirty="0" smtClean="0"/>
              <a:t> Mechanism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39254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71414"/>
            <a:ext cx="878687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Extension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Carbonyls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Rueping</a:t>
            </a:r>
            <a:r>
              <a:rPr lang="fr-CH" sz="1400" b="1" dirty="0" smtClean="0"/>
              <a:t>: One of the First </a:t>
            </a:r>
            <a:r>
              <a:rPr lang="fr-CH" sz="1400" b="1" dirty="0" err="1" smtClean="0"/>
              <a:t>Examples</a:t>
            </a:r>
            <a:r>
              <a:rPr lang="fr-CH" sz="1400" b="1" dirty="0" smtClean="0"/>
              <a:t> of Activation of Carbonyles for </a:t>
            </a:r>
            <a:r>
              <a:rPr lang="fr-CH" sz="1400" b="1" dirty="0" err="1" smtClean="0"/>
              <a:t>Ene</a:t>
            </a:r>
            <a:r>
              <a:rPr lang="fr-CH" sz="1400" b="1" dirty="0" smtClean="0"/>
              <a:t>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3923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Rueping</a:t>
            </a:r>
            <a:r>
              <a:rPr lang="en-US" sz="1200" dirty="0" smtClean="0"/>
              <a:t>, M.; </a:t>
            </a:r>
            <a:r>
              <a:rPr lang="en-US" sz="1200" dirty="0" err="1" smtClean="0"/>
              <a:t>Theissmann</a:t>
            </a:r>
            <a:r>
              <a:rPr lang="en-US" sz="1200" dirty="0" smtClean="0"/>
              <a:t>, T.; </a:t>
            </a:r>
            <a:r>
              <a:rPr lang="en-US" sz="1200" dirty="0" err="1" smtClean="0"/>
              <a:t>Kuenkel</a:t>
            </a:r>
            <a:r>
              <a:rPr lang="en-US" sz="1200" dirty="0" smtClean="0"/>
              <a:t>, A.; </a:t>
            </a:r>
            <a:r>
              <a:rPr lang="en-US" sz="1200" dirty="0" err="1" smtClean="0"/>
              <a:t>Koenigs</a:t>
            </a:r>
            <a:r>
              <a:rPr lang="en-US" sz="1200" dirty="0" smtClean="0"/>
              <a:t>, R. M.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6798-6801.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4291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Key </a:t>
            </a:r>
            <a:r>
              <a:rPr lang="fr-CH" sz="1400" b="1" dirty="0" err="1" smtClean="0"/>
              <a:t>Discovery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Enhanced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acidity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Trifluoromethansulfonyl</a:t>
            </a:r>
            <a:r>
              <a:rPr lang="fr-CH" sz="1400" b="1" dirty="0" smtClean="0"/>
              <a:t> Imides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2500611" name="Object 3"/>
          <p:cNvGraphicFramePr>
            <a:graphicFrameLocks noChangeAspect="1"/>
          </p:cNvGraphicFramePr>
          <p:nvPr/>
        </p:nvGraphicFramePr>
        <p:xfrm>
          <a:off x="500034" y="1428736"/>
          <a:ext cx="7643813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658" name="CS ChemDraw Drawing" r:id="rId4" imgW="6115226" imgH="2101362" progId="ChemDraw.Document.6.0">
                  <p:embed/>
                </p:oleObj>
              </mc:Choice>
              <mc:Fallback>
                <p:oleObj name="CS ChemDraw Drawing" r:id="rId4" imgW="6115226" imgH="2101362" progId="ChemDraw.Document.6.0">
                  <p:embed/>
                  <p:pic>
                    <p:nvPicPr>
                      <p:cNvPr id="2500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428736"/>
                        <a:ext cx="7643813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0612" name="Object 4"/>
          <p:cNvGraphicFramePr>
            <a:graphicFrameLocks noChangeAspect="1"/>
          </p:cNvGraphicFramePr>
          <p:nvPr/>
        </p:nvGraphicFramePr>
        <p:xfrm>
          <a:off x="2357422" y="5214950"/>
          <a:ext cx="37179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659" name="CS ChemDraw Drawing" r:id="rId6" imgW="2971448" imgH="491666" progId="ChemDraw.Document.6.0">
                  <p:embed/>
                </p:oleObj>
              </mc:Choice>
              <mc:Fallback>
                <p:oleObj name="CS ChemDraw Drawing" r:id="rId6" imgW="2971448" imgH="491666" progId="ChemDraw.Document.6.0">
                  <p:embed/>
                  <p:pic>
                    <p:nvPicPr>
                      <p:cNvPr id="2500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5214950"/>
                        <a:ext cx="37179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5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71414"/>
            <a:ext cx="878687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2.1.5 Extension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Carbonyls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64704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List: </a:t>
            </a:r>
            <a:r>
              <a:rPr lang="fr-CH" sz="1400" b="1" dirty="0" err="1" smtClean="0"/>
              <a:t>Confined</a:t>
            </a:r>
            <a:r>
              <a:rPr lang="fr-CH" sz="1400" b="1" dirty="0" smtClean="0"/>
              <a:t> Lewis Acid </a:t>
            </a:r>
            <a:r>
              <a:rPr lang="fr-CH" sz="1400" b="1" dirty="0" err="1" smtClean="0"/>
              <a:t>catalysts</a:t>
            </a:r>
            <a:r>
              <a:rPr lang="fr-CH" sz="1400" b="1" dirty="0" smtClean="0"/>
              <a:t> for the Aldol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6525344"/>
            <a:ext cx="874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Schreyer</a:t>
            </a:r>
            <a:r>
              <a:rPr lang="en-US" sz="1200" dirty="0"/>
              <a:t>, L.; </a:t>
            </a:r>
            <a:r>
              <a:rPr lang="en-US" sz="1200" dirty="0" err="1"/>
              <a:t>Kaib</a:t>
            </a:r>
            <a:r>
              <a:rPr lang="en-US" sz="1200" dirty="0"/>
              <a:t>, P. S. J.; </a:t>
            </a:r>
            <a:r>
              <a:rPr lang="en-US" sz="1200" dirty="0" err="1"/>
              <a:t>Wakchaure</a:t>
            </a:r>
            <a:r>
              <a:rPr lang="en-US" sz="1200" dirty="0"/>
              <a:t>, V. N.; </a:t>
            </a:r>
            <a:r>
              <a:rPr lang="en-US" sz="1200" dirty="0" err="1"/>
              <a:t>Obradors</a:t>
            </a:r>
            <a:r>
              <a:rPr lang="en-US" sz="1200" dirty="0"/>
              <a:t>, C.; </a:t>
            </a:r>
            <a:r>
              <a:rPr lang="en-US" sz="1200" dirty="0" err="1"/>
              <a:t>Properzi</a:t>
            </a:r>
            <a:r>
              <a:rPr lang="en-US" sz="1200" dirty="0"/>
              <a:t>, R.; Lee, S.; List, B., </a:t>
            </a:r>
            <a:r>
              <a:rPr lang="en-US" sz="1200" dirty="0" smtClean="0"/>
              <a:t>Science </a:t>
            </a:r>
            <a:r>
              <a:rPr lang="en-US" sz="1200" b="1" dirty="0"/>
              <a:t>2018</a:t>
            </a:r>
            <a:r>
              <a:rPr lang="en-US" sz="1200" dirty="0"/>
              <a:t>, </a:t>
            </a:r>
            <a:r>
              <a:rPr lang="en-US" sz="1200" i="1" dirty="0" smtClean="0"/>
              <a:t>362</a:t>
            </a:r>
            <a:r>
              <a:rPr lang="en-US" sz="1200" dirty="0" smtClean="0"/>
              <a:t>, </a:t>
            </a:r>
            <a:r>
              <a:rPr lang="en-US" sz="1200" dirty="0"/>
              <a:t>216-219.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512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3568" y="1124744"/>
          <a:ext cx="7644168" cy="198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631" name="CS ChemDraw Drawing" r:id="rId4" imgW="6115334" imgH="1590818" progId="ChemDraw.Document.6.0">
                  <p:embed/>
                </p:oleObj>
              </mc:Choice>
              <mc:Fallback>
                <p:oleObj name="CS ChemDraw Drawing" r:id="rId4" imgW="6115334" imgH="1590818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124744"/>
                        <a:ext cx="7644168" cy="1988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11" y="3151667"/>
            <a:ext cx="4004841" cy="3243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3284984"/>
            <a:ext cx="3179239" cy="29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Early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28670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Corey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Aldol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3565617"/>
            <a:ext cx="678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6539235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E. J. Corey, C. L. </a:t>
            </a:r>
            <a:r>
              <a:rPr lang="en-US" sz="1200" dirty="0" err="1" smtClean="0"/>
              <a:t>Cywin</a:t>
            </a:r>
            <a:r>
              <a:rPr lang="en-US" sz="1200" dirty="0" smtClean="0"/>
              <a:t>, T. D. Roper, </a:t>
            </a:r>
            <a:r>
              <a:rPr lang="en-US" sz="1200" i="1" dirty="0" smtClean="0"/>
              <a:t>Tetrahedron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1992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33</a:t>
            </a:r>
            <a:r>
              <a:rPr lang="en-US" sz="1200" b="1" i="1" dirty="0" smtClean="0"/>
              <a:t>, </a:t>
            </a:r>
            <a:r>
              <a:rPr lang="en-US" sz="1200" dirty="0" smtClean="0"/>
              <a:t>6907-6910</a:t>
            </a:r>
            <a:r>
              <a:rPr lang="en-US" sz="1200" b="1" i="1" dirty="0" smtClean="0"/>
              <a:t>.</a:t>
            </a:r>
          </a:p>
          <a:p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4485248" y="4763432"/>
            <a:ext cx="4286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buFontTx/>
              <a:buChar char="-"/>
            </a:pPr>
            <a:r>
              <a:rPr lang="fr-CH" sz="1400" dirty="0" smtClean="0">
                <a:latin typeface="Arial" pitchFamily="34" charset="0"/>
                <a:cs typeface="Arial" pitchFamily="34" charset="0"/>
              </a:rPr>
              <a:t>  2 interactions to fixe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bond and </a:t>
            </a:r>
            <a:r>
              <a:rPr lang="fr-CH" sz="1400" dirty="0" smtClean="0">
                <a:latin typeface="Symbol" pitchFamily="18" charset="2"/>
                <a:cs typeface="Arial" pitchFamily="34" charset="0"/>
              </a:rPr>
              <a:t>p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stacking</a:t>
            </a:r>
            <a:endParaRPr lang="fr-CH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CH" sz="1400" dirty="0" smtClean="0">
                <a:latin typeface="Arial" pitchFamily="34" charset="0"/>
                <a:cs typeface="Arial" pitchFamily="34" charset="0"/>
              </a:rPr>
              <a:t>  One face </a:t>
            </a:r>
            <a:r>
              <a:rPr lang="fr-CH" sz="1400" dirty="0" err="1" smtClean="0">
                <a:latin typeface="Arial" pitchFamily="34" charset="0"/>
                <a:cs typeface="Arial" pitchFamily="34" charset="0"/>
              </a:rPr>
              <a:t>blocked</a:t>
            </a:r>
            <a:r>
              <a:rPr lang="fr-CH" sz="1400" dirty="0" smtClean="0">
                <a:latin typeface="Arial" pitchFamily="34" charset="0"/>
                <a:cs typeface="Arial" pitchFamily="34" charset="0"/>
              </a:rPr>
              <a:t> by indole of tryptophane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>
            <p:extLst/>
          </p:nvPr>
        </p:nvGraphicFramePr>
        <p:xfrm>
          <a:off x="1071538" y="4026495"/>
          <a:ext cx="324326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086" name="CS ChemDraw Drawing" r:id="rId4" imgW="2590566" imgH="1823876" progId="ChemDraw.Document.6.0">
                  <p:embed/>
                </p:oleObj>
              </mc:Choice>
              <mc:Fallback>
                <p:oleObj name="CS ChemDraw Drawing" r:id="rId4" imgW="2590566" imgH="1823876" progId="ChemDraw.Document.6.0">
                  <p:embed/>
                  <p:pic>
                    <p:nvPicPr>
                      <p:cNvPr id="48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026495"/>
                        <a:ext cx="3243262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>
            <p:extLst/>
          </p:nvPr>
        </p:nvGraphicFramePr>
        <p:xfrm>
          <a:off x="1813748" y="793747"/>
          <a:ext cx="54483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087" name="CS ChemDraw Drawing" r:id="rId6" imgW="4361336" imgH="1718720" progId="ChemDraw.Document.6.0">
                  <p:embed/>
                </p:oleObj>
              </mc:Choice>
              <mc:Fallback>
                <p:oleObj name="CS ChemDraw Drawing" r:id="rId6" imgW="4361336" imgH="1718720" progId="ChemDraw.Document.6.0">
                  <p:embed/>
                  <p:pic>
                    <p:nvPicPr>
                      <p:cNvPr id="481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748" y="793747"/>
                        <a:ext cx="5448300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3140785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Chiral Boranes: Design of </a:t>
            </a:r>
            <a:r>
              <a:rPr lang="he-IL" sz="1400" b="1" dirty="0" smtClean="0"/>
              <a:t>”</a:t>
            </a:r>
            <a:r>
              <a:rPr lang="fr-CH" sz="1400" b="1" dirty="0" smtClean="0"/>
              <a:t>Chiral BF</a:t>
            </a:r>
            <a:r>
              <a:rPr lang="fr-CH" sz="1400" b="1" baseline="-25000" dirty="0" smtClean="0"/>
              <a:t>3 </a:t>
            </a:r>
            <a:r>
              <a:rPr lang="he-IL" sz="1400" b="1" dirty="0" smtClean="0"/>
              <a:t>”</a:t>
            </a:r>
            <a:endParaRPr lang="en-US" sz="1400" b="1" baseline="-25000" dirty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4139952" y="2941635"/>
          <a:ext cx="41068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088" name="CS ChemDraw Drawing" r:id="rId8" imgW="3277772" imgH="635156" progId="ChemDraw.Document.6.0">
                  <p:embed/>
                </p:oleObj>
              </mc:Choice>
              <mc:Fallback>
                <p:oleObj name="CS ChemDraw Drawing" r:id="rId8" imgW="3277772" imgH="635156" progId="ChemDraw.Document.6.0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941635"/>
                        <a:ext cx="410686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1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Early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92867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/>
              <a:t>Carreira </a:t>
            </a:r>
            <a:r>
              <a:rPr lang="fr-CH" sz="1600" b="1" dirty="0" err="1" smtClean="0"/>
              <a:t>Asymmetric</a:t>
            </a:r>
            <a:r>
              <a:rPr lang="fr-CH" sz="1600" b="1" dirty="0" smtClean="0"/>
              <a:t> Aldol </a:t>
            </a:r>
            <a:r>
              <a:rPr lang="fr-CH" sz="1600" b="1" dirty="0" err="1" smtClean="0"/>
              <a:t>Reactions</a:t>
            </a:r>
            <a:endParaRPr lang="en-US" sz="16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 dirty="0" smtClean="0"/>
              <a:t>Carreira, E. M.; Singer, R. A.; Lee, W.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1994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116</a:t>
            </a:r>
            <a:r>
              <a:rPr lang="en-US" sz="1200" b="1" i="1" dirty="0" smtClean="0"/>
              <a:t>, </a:t>
            </a:r>
            <a:r>
              <a:rPr lang="en-US" sz="1200" dirty="0" smtClean="0"/>
              <a:t>8837-8838</a:t>
            </a:r>
            <a:r>
              <a:rPr lang="en-US" sz="1200" b="1" i="1" dirty="0" smtClean="0"/>
              <a:t>. </a:t>
            </a:r>
          </a:p>
          <a:p>
            <a:pPr marL="228600" indent="-228600"/>
            <a:r>
              <a:rPr lang="en-US" sz="1200" dirty="0" smtClean="0"/>
              <a:t>(2) Carreira, E. M.; Lee, W.; Singer, R. A. </a:t>
            </a:r>
            <a:r>
              <a:rPr lang="en-US" sz="1200" i="1" dirty="0" smtClean="0"/>
              <a:t>J. Am. Chem. Soc. </a:t>
            </a:r>
            <a:r>
              <a:rPr lang="en-US" sz="1200" b="1" i="1" dirty="0" smtClean="0"/>
              <a:t>1995, </a:t>
            </a:r>
            <a:r>
              <a:rPr lang="en-US" sz="1200" i="1" dirty="0" smtClean="0"/>
              <a:t>117</a:t>
            </a:r>
            <a:r>
              <a:rPr lang="en-US" sz="1200" b="1" i="1" dirty="0" smtClean="0"/>
              <a:t>, </a:t>
            </a:r>
            <a:r>
              <a:rPr lang="en-US" sz="1200" dirty="0" smtClean="0"/>
              <a:t>3649-3650</a:t>
            </a:r>
            <a:r>
              <a:rPr lang="en-US" sz="1200" b="1" i="1" dirty="0" smtClean="0"/>
              <a:t>.</a:t>
            </a:r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1406711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Acetate</a:t>
            </a:r>
            <a:r>
              <a:rPr lang="fr-CH" sz="1400" b="1" dirty="0" smtClean="0"/>
              <a:t> Aldol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457200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Acetone</a:t>
            </a:r>
            <a:r>
              <a:rPr lang="fr-CH" sz="1400" b="1" dirty="0" smtClean="0"/>
              <a:t> Aldol Reaction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>
            <p:extLst/>
          </p:nvPr>
        </p:nvGraphicFramePr>
        <p:xfrm>
          <a:off x="2143125" y="1406525"/>
          <a:ext cx="5610225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058" name="CS ChemDraw Drawing" r:id="rId4" imgW="4489545" imgH="2445808" progId="ChemDraw.Document.6.0">
                  <p:embed/>
                </p:oleObj>
              </mc:Choice>
              <mc:Fallback>
                <p:oleObj name="CS ChemDraw Drawing" r:id="rId4" imgW="4489545" imgH="2445808" progId="ChemDraw.Document.6.0">
                  <p:embed/>
                  <p:pic>
                    <p:nvPicPr>
                      <p:cNvPr id="49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406525"/>
                        <a:ext cx="5610225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857356" y="4984769"/>
          <a:ext cx="54848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059" name="CS ChemDraw Drawing" r:id="rId6" imgW="4388768" imgH="869735" progId="ChemDraw.Document.6.0">
                  <p:embed/>
                </p:oleObj>
              </mc:Choice>
              <mc:Fallback>
                <p:oleObj name="CS ChemDraw Drawing" r:id="rId6" imgW="4388768" imgH="869735" progId="ChemDraw.Document.6.0">
                  <p:embed/>
                  <p:pic>
                    <p:nvPicPr>
                      <p:cNvPr id="49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984769"/>
                        <a:ext cx="548481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Early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857232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 </a:t>
            </a:r>
            <a:r>
              <a:rPr lang="fr-CH" sz="1400" b="1" dirty="0" err="1" smtClean="0"/>
              <a:t>Modular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Design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071942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Binaphthyl</a:t>
            </a:r>
            <a:r>
              <a:rPr lang="fr-CH" sz="1400" b="1" dirty="0" smtClean="0"/>
              <a:t>, a </a:t>
            </a:r>
            <a:r>
              <a:rPr lang="fr-CH" sz="1400" b="1" dirty="0" err="1" smtClean="0"/>
              <a:t>Privileged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Scaffold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Catalysis</a:t>
            </a:r>
            <a:endParaRPr lang="en-US" sz="1400" b="1" baseline="30000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571472" y="4572008"/>
          <a:ext cx="791368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82" name="CS ChemDraw Drawing" r:id="rId4" imgW="6333275" imgH="1220372" progId="ChemDraw.Document.6.0">
                  <p:embed/>
                </p:oleObj>
              </mc:Choice>
              <mc:Fallback>
                <p:oleObj name="CS ChemDraw Drawing" r:id="rId4" imgW="6333275" imgH="1220372" progId="ChemDraw.Document.6.0">
                  <p:embed/>
                  <p:pic>
                    <p:nvPicPr>
                      <p:cNvPr id="52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572008"/>
                        <a:ext cx="7913687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390554" y="1071546"/>
          <a:ext cx="8324850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83" name="CS ChemDraw Drawing" r:id="rId6" imgW="6657887" imgH="2317652" progId="ChemDraw.Document.6.0">
                  <p:embed/>
                </p:oleObj>
              </mc:Choice>
              <mc:Fallback>
                <p:oleObj name="CS ChemDraw Drawing" r:id="rId6" imgW="6657887" imgH="2317652" progId="ChemDraw.Document.6.0">
                  <p:embed/>
                  <p:pic>
                    <p:nvPicPr>
                      <p:cNvPr id="52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4" y="1071546"/>
                        <a:ext cx="8324850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9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857232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Evans Aldol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(</a:t>
            </a:r>
            <a:r>
              <a:rPr lang="fr-CH" sz="1400" b="1" dirty="0" err="1" smtClean="0"/>
              <a:t>Benzyloxy</a:t>
            </a:r>
            <a:r>
              <a:rPr lang="fr-CH" sz="1400" b="1" dirty="0" smtClean="0"/>
              <a:t>)acetaldehyde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635795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(1)	Evans, D. A.; Kozlowski, M. C.; </a:t>
            </a:r>
            <a:r>
              <a:rPr lang="en-US" sz="1200" dirty="0" err="1" smtClean="0"/>
              <a:t>Murry</a:t>
            </a:r>
            <a:r>
              <a:rPr lang="en-US" sz="1200" dirty="0" smtClean="0"/>
              <a:t>, J. A.; </a:t>
            </a:r>
            <a:r>
              <a:rPr lang="en-US" sz="1200" dirty="0" err="1" smtClean="0"/>
              <a:t>Burgey</a:t>
            </a:r>
            <a:r>
              <a:rPr lang="en-US" sz="1200" dirty="0" smtClean="0"/>
              <a:t>, C. S.; Campos, K. R.; Connell, B. T.; Staples, R.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121</a:t>
            </a:r>
            <a:r>
              <a:rPr lang="en-US" sz="1200" b="1" i="1" dirty="0" smtClean="0"/>
              <a:t>, </a:t>
            </a:r>
            <a:r>
              <a:rPr lang="en-US" sz="1200" dirty="0" smtClean="0"/>
              <a:t>669-685</a:t>
            </a:r>
            <a:r>
              <a:rPr lang="en-US" sz="1200" b="1" i="1" dirty="0" smtClean="0"/>
              <a:t>.</a:t>
            </a:r>
          </a:p>
          <a:p>
            <a:pPr marL="228600" indent="-228600"/>
            <a:endParaRPr lang="pt-BR" sz="1200" b="1" i="1" dirty="0" smtClean="0"/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graphicFrame>
        <p:nvGraphicFramePr>
          <p:cNvPr id="51213" name="Object 13"/>
          <p:cNvGraphicFramePr>
            <a:graphicFrameLocks noChangeAspect="1"/>
          </p:cNvGraphicFramePr>
          <p:nvPr/>
        </p:nvGraphicFramePr>
        <p:xfrm>
          <a:off x="1428728" y="1285860"/>
          <a:ext cx="620395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054" name="CS ChemDraw Drawing" r:id="rId4" imgW="4963434" imgH="3503559" progId="ChemDraw.Document.6.0">
                  <p:embed/>
                </p:oleObj>
              </mc:Choice>
              <mc:Fallback>
                <p:oleObj name="CS ChemDraw Drawing" r:id="rId4" imgW="4963434" imgH="3503559" progId="ChemDraw.Document.6.0">
                  <p:embed/>
                  <p:pic>
                    <p:nvPicPr>
                      <p:cNvPr id="51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285860"/>
                        <a:ext cx="6203950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7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1406" y="100010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BOX and PYBOX: </a:t>
            </a:r>
            <a:r>
              <a:rPr lang="fr-CH" sz="1400" b="1" dirty="0" err="1" smtClean="0"/>
              <a:t>Privileged</a:t>
            </a:r>
            <a:r>
              <a:rPr lang="fr-CH" sz="1400" b="1" dirty="0" smtClean="0"/>
              <a:t> ligands</a:t>
            </a:r>
            <a:endParaRPr lang="en-US" sz="1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35729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BOX (</a:t>
            </a:r>
            <a:r>
              <a:rPr lang="fr-CH" sz="1400" b="1" dirty="0" err="1" smtClean="0"/>
              <a:t>BisOXazoline</a:t>
            </a:r>
            <a:r>
              <a:rPr lang="fr-CH" sz="1400" b="1" dirty="0" smtClean="0"/>
              <a:t>)</a:t>
            </a:r>
            <a:endParaRPr lang="en-US" sz="1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78605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PYBOX (</a:t>
            </a:r>
            <a:r>
              <a:rPr lang="fr-CH" sz="1400" b="1" dirty="0" err="1" smtClean="0"/>
              <a:t>PYridineBisOXazoline</a:t>
            </a:r>
            <a:r>
              <a:rPr lang="fr-CH" sz="1400" b="1" dirty="0" smtClean="0"/>
              <a:t>)</a:t>
            </a:r>
            <a:endParaRPr lang="en-US" sz="14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-357222" y="4764297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smtClean="0"/>
              <a:t>C</a:t>
            </a:r>
            <a:r>
              <a:rPr lang="fr-CH" sz="1400" b="1" baseline="-25000" dirty="0" smtClean="0"/>
              <a:t>2</a:t>
            </a:r>
            <a:r>
              <a:rPr lang="fr-CH" sz="1400" b="1" dirty="0" smtClean="0"/>
              <a:t> – </a:t>
            </a:r>
            <a:r>
              <a:rPr lang="fr-CH" sz="1400" b="1" dirty="0" err="1" smtClean="0"/>
              <a:t>Symmetric</a:t>
            </a:r>
            <a:r>
              <a:rPr lang="fr-CH" sz="1400" b="1" dirty="0" smtClean="0"/>
              <a:t> Ligands</a:t>
            </a:r>
            <a:endParaRPr lang="en-US" sz="1400" b="1" baseline="30000" dirty="0"/>
          </a:p>
        </p:txBody>
      </p:sp>
      <p:sp>
        <p:nvSpPr>
          <p:cNvPr id="19" name="Down Arrow 18"/>
          <p:cNvSpPr/>
          <p:nvPr/>
        </p:nvSpPr>
        <p:spPr>
          <a:xfrm flipH="1">
            <a:off x="1915935" y="5121487"/>
            <a:ext cx="97157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357222" y="5692991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 smtClean="0"/>
              <a:t>Well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Defined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Steric</a:t>
            </a:r>
            <a:r>
              <a:rPr lang="fr-CH" sz="1400" b="1" dirty="0" smtClean="0"/>
              <a:t> Disposition</a:t>
            </a:r>
            <a:endParaRPr lang="en-US" sz="1400" b="1" baseline="30000" dirty="0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4786314" y="4286256"/>
          <a:ext cx="2886075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182" name="CS ChemDraw Drawing" r:id="rId4" imgW="2309915" imgH="1496099" progId="ChemDraw.Document.6.0">
                  <p:embed/>
                </p:oleObj>
              </mc:Choice>
              <mc:Fallback>
                <p:oleObj name="CS ChemDraw Drawing" r:id="rId4" imgW="2309915" imgH="1496099" progId="ChemDraw.Document.6.0">
                  <p:embed/>
                  <p:pic>
                    <p:nvPicPr>
                      <p:cNvPr id="53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286256"/>
                        <a:ext cx="2886075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428596" y="3214686"/>
          <a:ext cx="82629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183" name="CS ChemDraw Drawing" r:id="rId6" imgW="6609002" imgH="877472" progId="ChemDraw.Document.6.0">
                  <p:embed/>
                </p:oleObj>
              </mc:Choice>
              <mc:Fallback>
                <p:oleObj name="CS ChemDraw Drawing" r:id="rId6" imgW="6609002" imgH="877472" progId="ChemDraw.Document.6.0">
                  <p:embed/>
                  <p:pic>
                    <p:nvPicPr>
                      <p:cNvPr id="53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14686"/>
                        <a:ext cx="82629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714348" y="1706557"/>
          <a:ext cx="79533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184" name="CS ChemDraw Drawing" r:id="rId8" imgW="6353322" imgH="804320" progId="ChemDraw.Document.6.0">
                  <p:embed/>
                </p:oleObj>
              </mc:Choice>
              <mc:Fallback>
                <p:oleObj name="CS ChemDraw Drawing" r:id="rId8" imgW="6353322" imgH="804320" progId="ChemDraw.Document.6.0">
                  <p:embed/>
                  <p:pic>
                    <p:nvPicPr>
                      <p:cNvPr id="532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06557"/>
                        <a:ext cx="79533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8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2.1.1 Aldol Reaction: Two Points Binding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413865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100010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Proposed</a:t>
            </a:r>
            <a:r>
              <a:rPr lang="fr-CH" sz="1400" b="1" dirty="0" smtClean="0"/>
              <a:t> by Evans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1538306"/>
            <a:ext cx="65817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635795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(1)	Evans, D. A.; Kozlowski, M. C.; </a:t>
            </a:r>
            <a:r>
              <a:rPr lang="en-US" sz="1200" dirty="0" err="1" smtClean="0"/>
              <a:t>Murry</a:t>
            </a:r>
            <a:r>
              <a:rPr lang="en-US" sz="1200" dirty="0" smtClean="0"/>
              <a:t>, J. A.; </a:t>
            </a:r>
            <a:r>
              <a:rPr lang="en-US" sz="1200" dirty="0" err="1" smtClean="0"/>
              <a:t>Burgey</a:t>
            </a:r>
            <a:r>
              <a:rPr lang="en-US" sz="1200" dirty="0" smtClean="0"/>
              <a:t>, C. S.; Campos, K. R.; Connell, B. T.; Staples, R.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121</a:t>
            </a:r>
            <a:r>
              <a:rPr lang="en-US" sz="1200" b="1" i="1" dirty="0" smtClean="0"/>
              <a:t>, </a:t>
            </a:r>
            <a:r>
              <a:rPr lang="en-US" sz="1200" dirty="0" smtClean="0"/>
              <a:t>669-685</a:t>
            </a:r>
            <a:r>
              <a:rPr lang="en-US" sz="1200" b="1" i="1" dirty="0" smtClean="0"/>
              <a:t>.</a:t>
            </a:r>
          </a:p>
          <a:p>
            <a:pPr marL="228600" indent="-228600"/>
            <a:endParaRPr lang="pt-BR" sz="1200" b="1" i="1" dirty="0" smtClean="0"/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8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35357</TotalTime>
  <Words>1942</Words>
  <Application>Microsoft Office PowerPoint</Application>
  <PresentationFormat>On-screen Show (4:3)</PresentationFormat>
  <Paragraphs>257</Paragraphs>
  <Slides>39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Chapter in Organic Synthesis  Catalytic Asymmetric Reactions  in Organic Chemistry</dc:title>
  <dc:creator>Jerome</dc:creator>
  <cp:lastModifiedBy>Jérôme Waser</cp:lastModifiedBy>
  <cp:revision>2071</cp:revision>
  <dcterms:created xsi:type="dcterms:W3CDTF">2007-12-21T07:49:52Z</dcterms:created>
  <dcterms:modified xsi:type="dcterms:W3CDTF">2025-02-05T12:01:24Z</dcterms:modified>
</cp:coreProperties>
</file>