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663" r:id="rId2"/>
    <p:sldId id="664" r:id="rId3"/>
    <p:sldId id="665" r:id="rId4"/>
    <p:sldId id="667" r:id="rId5"/>
    <p:sldId id="691" r:id="rId6"/>
    <p:sldId id="696" r:id="rId7"/>
    <p:sldId id="668" r:id="rId8"/>
    <p:sldId id="669" r:id="rId9"/>
    <p:sldId id="670" r:id="rId10"/>
    <p:sldId id="671" r:id="rId11"/>
    <p:sldId id="672" r:id="rId12"/>
    <p:sldId id="673" r:id="rId13"/>
    <p:sldId id="694" r:id="rId14"/>
    <p:sldId id="695" r:id="rId15"/>
    <p:sldId id="674" r:id="rId16"/>
    <p:sldId id="675" r:id="rId17"/>
    <p:sldId id="676" r:id="rId18"/>
    <p:sldId id="677" r:id="rId19"/>
    <p:sldId id="678" r:id="rId20"/>
    <p:sldId id="692" r:id="rId21"/>
    <p:sldId id="693" r:id="rId22"/>
    <p:sldId id="679" r:id="rId23"/>
    <p:sldId id="680" r:id="rId24"/>
    <p:sldId id="681" r:id="rId25"/>
    <p:sldId id="682" r:id="rId26"/>
    <p:sldId id="683" r:id="rId27"/>
    <p:sldId id="684" r:id="rId28"/>
    <p:sldId id="685" r:id="rId29"/>
    <p:sldId id="686" r:id="rId30"/>
    <p:sldId id="687" r:id="rId31"/>
    <p:sldId id="688" r:id="rId32"/>
    <p:sldId id="689" r:id="rId33"/>
    <p:sldId id="690" r:id="rId34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372" autoAdjust="0"/>
  </p:normalViewPr>
  <p:slideViewPr>
    <p:cSldViewPr>
      <p:cViewPr varScale="1">
        <p:scale>
          <a:sx n="104" d="100"/>
          <a:sy n="104" d="100"/>
        </p:scale>
        <p:origin x="102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/>
          <a:lstStyle>
            <a:lvl1pPr algn="r">
              <a:defRPr sz="1200"/>
            </a:lvl1pPr>
          </a:lstStyle>
          <a:p>
            <a:fld id="{6FB58439-900F-414C-A1A0-0DA0B1D8B938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2463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02" tIns="43102" rIns="86202" bIns="431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202" tIns="43102" rIns="86202" bIns="4310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 anchor="b"/>
          <a:lstStyle>
            <a:lvl1pPr algn="r">
              <a:defRPr sz="1200"/>
            </a:lvl1pPr>
          </a:lstStyle>
          <a:p>
            <a:fld id="{E3CFB94E-2C05-4E31-A45E-C2C9E75DB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9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70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29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0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18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84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49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15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57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4B45-81DD-4FBF-A35B-3359F88EC395}" type="datetime1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4C46-38CE-457C-81AD-BB6A2AFB3B20}" type="datetime1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B840-5AED-454A-9A33-53759B464C1C}" type="datetime1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C667-B0C1-4C1B-BD1D-82BCC4707DEF}" type="datetime1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D176-2B19-4539-BD30-5D8C41C475DF}" type="datetime1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DB92-4925-46E1-959E-92BFC54D1B2D}" type="datetime1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D5E2-8710-448B-A1BF-5FEE04879AC1}" type="datetime1">
              <a:rPr lang="en-US" smtClean="0"/>
              <a:pPr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005-444A-4FCF-A56C-AB32011386D4}" type="datetime1">
              <a:rPr lang="en-US" smtClean="0"/>
              <a:pPr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1454-08BA-4B72-A803-0C6EFD7AFB24}" type="datetime1">
              <a:rPr lang="en-US" smtClean="0"/>
              <a:pPr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9250-2FD9-409E-B632-E6D5C0DA20D6}" type="datetime1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DC6B-1896-4D2E-A4AF-AF8EE04FD9D8}" type="datetime1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BFA94-4B18-4AA3-9EF3-0212124B01D7}" type="datetime1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ECCC1-9BBE-4497-A2F8-4E1BC7CBC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.epfl.ch/" TargetMode="External"/><Relationship Id="rId2" Type="http://schemas.openxmlformats.org/officeDocument/2006/relationships/hyperlink" Target="mailto:jerome.waser@epfl.ch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ediaspace.epfl.ch/channel/CH-435+Catalytic+asymmetric+reactions+in+organic+chemistry/29624" TargetMode="External"/><Relationship Id="rId5" Type="http://schemas.openxmlformats.org/officeDocument/2006/relationships/hyperlink" Target="https://epfl.zoom.us/j/83387556644?pwd=Sy9JRCtlSFdGNzc1YTRnc0kwcFVuUT09" TargetMode="External"/><Relationship Id="rId4" Type="http://schemas.openxmlformats.org/officeDocument/2006/relationships/hyperlink" Target="https://www.epfl.ch/labs/lcso/Teachin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arizona.edu/njardarson-lab/top200-posters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hyperlink" Target="https://nccr-catalysis.ch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fl.ch/schools/sb/research/isic/news-events/organic_chemistry_seminars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uchems.eu/euchems-periodic-table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csoc2.hcc.ru/ecsoc-2/al001/al001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3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16632"/>
            <a:ext cx="8358246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fr-CH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fr-CH" sz="2800" b="1" dirty="0">
                <a:latin typeface="Arial" pitchFamily="34" charset="0"/>
                <a:cs typeface="Arial" pitchFamily="34" charset="0"/>
              </a:rPr>
            </a:br>
            <a:r>
              <a:rPr lang="fr-CH" sz="40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4000" b="1" dirty="0" smtClean="0">
                <a:latin typeface="Arial" pitchFamily="34" charset="0"/>
                <a:cs typeface="Arial" pitchFamily="34" charset="0"/>
              </a:rPr>
              <a:t> Catalysis for Fine </a:t>
            </a:r>
            <a:r>
              <a:rPr lang="fr-CH" sz="4000" b="1" dirty="0" err="1" smtClean="0">
                <a:latin typeface="Arial" pitchFamily="34" charset="0"/>
                <a:cs typeface="Arial" pitchFamily="34" charset="0"/>
              </a:rPr>
              <a:t>Chemicals</a:t>
            </a:r>
            <a:r>
              <a:rPr lang="fr-CH" sz="4000" b="1" dirty="0" smtClean="0">
                <a:latin typeface="Arial" pitchFamily="34" charset="0"/>
                <a:cs typeface="Arial" pitchFamily="34" charset="0"/>
              </a:rPr>
              <a:t> Synthesis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4447" y="4150528"/>
            <a:ext cx="614366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 smtClean="0"/>
          </a:p>
          <a:p>
            <a:pPr algn="ctr">
              <a:lnSpc>
                <a:spcPct val="150000"/>
              </a:lnSpc>
            </a:pPr>
            <a:r>
              <a:rPr lang="fr-CH" dirty="0" smtClean="0">
                <a:latin typeface="Arial" pitchFamily="34" charset="0"/>
                <a:cs typeface="Arial" pitchFamily="34" charset="0"/>
              </a:rPr>
              <a:t>Prof. Jérôme Waser</a:t>
            </a:r>
          </a:p>
          <a:p>
            <a:pPr algn="ctr">
              <a:lnSpc>
                <a:spcPct val="150000"/>
              </a:lnSpc>
            </a:pPr>
            <a:r>
              <a:rPr lang="fr-CH" b="1" dirty="0" err="1" smtClean="0">
                <a:latin typeface="Arial" pitchFamily="34" charset="0"/>
                <a:cs typeface="Arial" pitchFamily="34" charset="0"/>
              </a:rPr>
              <a:t>Laboratory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Catalysis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Organic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Synthesis</a:t>
            </a:r>
            <a:endParaRPr lang="fr-CH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CH" dirty="0" smtClean="0">
                <a:latin typeface="Arial" pitchFamily="34" charset="0"/>
                <a:cs typeface="Arial" pitchFamily="34" charset="0"/>
              </a:rPr>
              <a:t>BCH 4306 - </a:t>
            </a:r>
            <a:r>
              <a:rPr lang="fr-CH" dirty="0" smtClean="0">
                <a:latin typeface="Arial" pitchFamily="34" charset="0"/>
                <a:cs typeface="Arial" pitchFamily="34" charset="0"/>
                <a:hlinkClick r:id="rId2"/>
              </a:rPr>
              <a:t>jerome.waser@epfl.ch</a:t>
            </a:r>
            <a:endParaRPr lang="fr-CH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fr-CH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fr-CH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276872"/>
            <a:ext cx="71042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err="1" smtClean="0"/>
              <a:t>Monday</a:t>
            </a:r>
            <a:r>
              <a:rPr lang="fr-CH" dirty="0" smtClean="0"/>
              <a:t>, 8h15 – 10h00, GR A3 30</a:t>
            </a:r>
          </a:p>
          <a:p>
            <a:pPr algn="ctr"/>
            <a:r>
              <a:rPr lang="en-US" sz="1400" dirty="0" smtClean="0">
                <a:hlinkClick r:id="rId3"/>
              </a:rPr>
              <a:t>http://moodle.epfl.ch/</a:t>
            </a:r>
            <a:endParaRPr lang="en-US" sz="1400" dirty="0" smtClean="0"/>
          </a:p>
          <a:p>
            <a:pPr algn="ctr"/>
            <a:r>
              <a:rPr lang="en-US" sz="1400" dirty="0">
                <a:hlinkClick r:id="rId4"/>
              </a:rPr>
              <a:t>https://www.epfl.ch/labs/lcso/Teaching</a:t>
            </a:r>
            <a:r>
              <a:rPr lang="en-US" sz="1400" dirty="0" smtClean="0">
                <a:hlinkClick r:id="rId4"/>
              </a:rPr>
              <a:t>/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epfl.zoom.us/j/83387556644?pwd=Sy9JRCtlSFdGNzc1YTRnc0kwcFVuUT09</a:t>
            </a:r>
            <a:endParaRPr lang="en-US" sz="1400" dirty="0" smtClean="0"/>
          </a:p>
          <a:p>
            <a:pPr algn="ctr"/>
            <a:r>
              <a:rPr lang="en-GB" sz="1400" u="sng" dirty="0">
                <a:hlinkClick r:id="rId6"/>
              </a:rPr>
              <a:t>https://</a:t>
            </a:r>
            <a:r>
              <a:rPr lang="en-GB" sz="1400" u="sng" dirty="0" smtClean="0">
                <a:hlinkClick r:id="rId6"/>
              </a:rPr>
              <a:t>mediaspace.epfl.ch/channel/CH-435+Catalytic+asymmetric+reactions+in+organic+chemistry/29624</a:t>
            </a:r>
            <a:r>
              <a:rPr lang="en-GB" sz="1400" u="sng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438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4450"/>
            <a:ext cx="91440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Why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care about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catalysis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67556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908720"/>
            <a:ext cx="8001056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Pharmaceutical industry want to escape “flatland”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1,2</a:t>
            </a: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Enantiomers have different bioactivity</a:t>
            </a: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In 2020, 20 out of 35 new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small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molecule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pharmaceuticals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accepted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by FDA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chiral</a:t>
            </a:r>
            <a:r>
              <a:rPr lang="fr-CH" sz="2000" baseline="30000" dirty="0" smtClean="0">
                <a:latin typeface="Arial" pitchFamily="34" charset="0"/>
                <a:cs typeface="Arial" pitchFamily="34" charset="0"/>
              </a:rPr>
              <a:t>3</a:t>
            </a: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fr-CH" sz="2000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Drug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complexity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constantly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increasing</a:t>
            </a:r>
            <a:r>
              <a:rPr lang="fr-CH" sz="2000" baseline="300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000" baseline="30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In theory, asymmetric catalysis is “the sustainable solution”: a small amount of chiral element leads to nearly enantiopure products </a:t>
            </a: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However, the impact of asymmetric catalysis in chemical production is still low compared to investment in research: why?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288954" y="594928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7544" y="616530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>
                <a:latin typeface="Segoe UI" panose="020B0502040204020203" pitchFamily="34" charset="0"/>
              </a:rPr>
              <a:t>Lovering</a:t>
            </a:r>
            <a:r>
              <a:rPr lang="en-US" sz="1200" dirty="0" smtClean="0">
                <a:latin typeface="Segoe UI" panose="020B0502040204020203" pitchFamily="34" charset="0"/>
              </a:rPr>
              <a:t>, F.; </a:t>
            </a:r>
            <a:r>
              <a:rPr lang="en-US" sz="1200" dirty="0" err="1" smtClean="0">
                <a:latin typeface="Segoe UI" panose="020B0502040204020203" pitchFamily="34" charset="0"/>
              </a:rPr>
              <a:t>Bikker</a:t>
            </a:r>
            <a:r>
              <a:rPr lang="en-US" sz="1200" dirty="0" smtClean="0">
                <a:latin typeface="Segoe UI" panose="020B0502040204020203" pitchFamily="34" charset="0"/>
              </a:rPr>
              <a:t>, J.; </a:t>
            </a:r>
            <a:r>
              <a:rPr lang="en-US" sz="1200" dirty="0" err="1" smtClean="0">
                <a:latin typeface="Segoe UI" panose="020B0502040204020203" pitchFamily="34" charset="0"/>
              </a:rPr>
              <a:t>Humblet</a:t>
            </a:r>
            <a:r>
              <a:rPr lang="en-US" sz="1200" dirty="0" smtClean="0">
                <a:latin typeface="Segoe UI" panose="020B0502040204020203" pitchFamily="34" charset="0"/>
              </a:rPr>
              <a:t>, C. </a:t>
            </a:r>
            <a:r>
              <a:rPr lang="en-US" sz="1200" i="1" dirty="0" smtClean="0">
                <a:latin typeface="Segoe UI" panose="020B0502040204020203" pitchFamily="34" charset="0"/>
              </a:rPr>
              <a:t>J. Med. Chem. </a:t>
            </a:r>
            <a:r>
              <a:rPr lang="en-US" sz="1200" b="1" dirty="0" smtClean="0">
                <a:latin typeface="Segoe UI" panose="020B0502040204020203" pitchFamily="34" charset="0"/>
              </a:rPr>
              <a:t>2009</a:t>
            </a:r>
            <a:r>
              <a:rPr lang="en-US" sz="1200" dirty="0" smtClean="0">
                <a:latin typeface="Segoe UI" panose="020B0502040204020203" pitchFamily="34" charset="0"/>
              </a:rPr>
              <a:t>, </a:t>
            </a:r>
            <a:r>
              <a:rPr lang="en-US" sz="1200" i="1" dirty="0" smtClean="0">
                <a:latin typeface="Segoe UI" panose="020B0502040204020203" pitchFamily="34" charset="0"/>
              </a:rPr>
              <a:t>52</a:t>
            </a:r>
            <a:r>
              <a:rPr lang="en-US" sz="1200" dirty="0">
                <a:latin typeface="Segoe UI" panose="020B0502040204020203" pitchFamily="34" charset="0"/>
              </a:rPr>
              <a:t>, </a:t>
            </a:r>
            <a:r>
              <a:rPr lang="en-US" sz="1200" dirty="0" smtClean="0">
                <a:latin typeface="Segoe UI" panose="020B0502040204020203" pitchFamily="34" charset="0"/>
              </a:rPr>
              <a:t>6752. </a:t>
            </a:r>
            <a:r>
              <a:rPr lang="en-US" sz="1200" dirty="0">
                <a:latin typeface="Segoe UI" panose="020B0502040204020203" pitchFamily="34" charset="0"/>
              </a:rPr>
              <a:t>(</a:t>
            </a:r>
            <a:r>
              <a:rPr lang="en-US" sz="1200" dirty="0" smtClean="0">
                <a:latin typeface="Segoe UI" panose="020B0502040204020203" pitchFamily="34" charset="0"/>
              </a:rPr>
              <a:t>2) </a:t>
            </a:r>
            <a:r>
              <a:rPr lang="en-US" sz="1200" dirty="0" err="1" smtClean="0">
                <a:latin typeface="Segoe UI" panose="020B0502040204020203" pitchFamily="34" charset="0"/>
              </a:rPr>
              <a:t>Lovering</a:t>
            </a:r>
            <a:r>
              <a:rPr lang="en-US" sz="1200" dirty="0">
                <a:latin typeface="Segoe UI" panose="020B0502040204020203" pitchFamily="34" charset="0"/>
              </a:rPr>
              <a:t>, F. </a:t>
            </a:r>
            <a:r>
              <a:rPr lang="en-US" sz="1200" i="1" dirty="0" err="1">
                <a:latin typeface="Segoe UI" panose="020B0502040204020203" pitchFamily="34" charset="0"/>
              </a:rPr>
              <a:t>MedChemComm</a:t>
            </a:r>
            <a:r>
              <a:rPr lang="en-US" sz="1200" i="1" dirty="0">
                <a:latin typeface="Segoe UI" panose="020B0502040204020203" pitchFamily="34" charset="0"/>
              </a:rPr>
              <a:t> </a:t>
            </a:r>
            <a:r>
              <a:rPr lang="en-US" sz="1200" b="1" dirty="0">
                <a:latin typeface="Segoe UI" panose="020B0502040204020203" pitchFamily="34" charset="0"/>
              </a:rPr>
              <a:t>2013</a:t>
            </a:r>
            <a:r>
              <a:rPr lang="en-US" sz="1200" dirty="0">
                <a:latin typeface="Segoe UI" panose="020B0502040204020203" pitchFamily="34" charset="0"/>
              </a:rPr>
              <a:t>, </a:t>
            </a:r>
            <a:r>
              <a:rPr lang="en-US" sz="1200" i="1" dirty="0">
                <a:latin typeface="Segoe UI" panose="020B0502040204020203" pitchFamily="34" charset="0"/>
              </a:rPr>
              <a:t>4</a:t>
            </a:r>
            <a:r>
              <a:rPr lang="en-US" sz="1200" dirty="0">
                <a:latin typeface="Segoe UI" panose="020B0502040204020203" pitchFamily="34" charset="0"/>
              </a:rPr>
              <a:t>, </a:t>
            </a:r>
            <a:r>
              <a:rPr lang="en-US" sz="1200" dirty="0" smtClean="0">
                <a:latin typeface="Segoe UI" panose="020B0502040204020203" pitchFamily="34" charset="0"/>
              </a:rPr>
              <a:t>515. (3</a:t>
            </a:r>
            <a:r>
              <a:rPr lang="en-US" sz="1200" dirty="0">
                <a:latin typeface="Segoe UI" panose="020B0502040204020203" pitchFamily="34" charset="0"/>
              </a:rPr>
              <a:t>) Jarvis, </a:t>
            </a:r>
            <a:r>
              <a:rPr lang="en-US" sz="1200" dirty="0" smtClean="0">
                <a:latin typeface="Segoe UI" panose="020B0502040204020203" pitchFamily="34" charset="0"/>
              </a:rPr>
              <a:t>L.M</a:t>
            </a:r>
            <a:r>
              <a:rPr lang="en-US" sz="1200" i="1" dirty="0" smtClean="0">
                <a:latin typeface="Segoe UI" panose="020B0502040204020203" pitchFamily="34" charset="0"/>
              </a:rPr>
              <a:t>. Chem. Eng. News </a:t>
            </a:r>
            <a:r>
              <a:rPr lang="en-US" sz="1200" b="1" dirty="0" smtClean="0">
                <a:latin typeface="Segoe UI" panose="020B0502040204020203" pitchFamily="34" charset="0"/>
              </a:rPr>
              <a:t>2021</a:t>
            </a:r>
            <a:r>
              <a:rPr lang="en-US" sz="1200" dirty="0">
                <a:latin typeface="Segoe UI" panose="020B0502040204020203" pitchFamily="34" charset="0"/>
              </a:rPr>
              <a:t>, 99. (4) </a:t>
            </a:r>
            <a:r>
              <a:rPr lang="en-US" sz="1200" dirty="0">
                <a:latin typeface="Segoe UI" panose="020B0502040204020203" pitchFamily="34" charset="0"/>
                <a:hlinkClick r:id="rId2"/>
              </a:rPr>
              <a:t>https://sites.arizona.edu/njardarson-lab/top200-posters</a:t>
            </a:r>
            <a:r>
              <a:rPr lang="en-US" sz="1200" dirty="0" smtClean="0">
                <a:latin typeface="Segoe UI" panose="020B0502040204020203" pitchFamily="34" charset="0"/>
                <a:hlinkClick r:id="rId2"/>
              </a:rPr>
              <a:t>/</a:t>
            </a:r>
            <a:r>
              <a:rPr lang="en-US" sz="1200" dirty="0" smtClean="0">
                <a:latin typeface="Segoe UI" panose="020B0502040204020203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4450"/>
            <a:ext cx="91440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H" sz="2400" b="1" dirty="0" smtClean="0">
                <a:latin typeface="Arial" pitchFamily="34" charset="0"/>
                <a:cs typeface="Arial" pitchFamily="34" charset="0"/>
              </a:rPr>
              <a:t>NCCR Catalysis: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Towards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Sustainable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Chemical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Processes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67556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FE038A-5B09-824B-ADC0-D6009091F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685800"/>
            <a:ext cx="3925861" cy="201622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DD1FF28-722B-0747-82D8-5A95FA6522F1}"/>
              </a:ext>
            </a:extLst>
          </p:cNvPr>
          <p:cNvGrpSpPr/>
          <p:nvPr/>
        </p:nvGrpSpPr>
        <p:grpSpPr>
          <a:xfrm>
            <a:off x="1907704" y="644479"/>
            <a:ext cx="7441289" cy="5580967"/>
            <a:chOff x="-35593" y="705049"/>
            <a:chExt cx="7441289" cy="558096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9E763C9-6152-2D41-8464-445A3DEC5B55}"/>
                </a:ext>
              </a:extLst>
            </p:cNvPr>
            <p:cNvGrpSpPr/>
            <p:nvPr/>
          </p:nvGrpSpPr>
          <p:grpSpPr>
            <a:xfrm>
              <a:off x="-35593" y="705049"/>
              <a:ext cx="7441289" cy="5580967"/>
              <a:chOff x="-27583" y="402999"/>
              <a:chExt cx="8193414" cy="6145061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23AB3C5-A3F1-344D-BDC9-F2F53EA28135}"/>
                  </a:ext>
                </a:extLst>
              </p:cNvPr>
              <p:cNvGrpSpPr/>
              <p:nvPr/>
            </p:nvGrpSpPr>
            <p:grpSpPr>
              <a:xfrm>
                <a:off x="-27583" y="402999"/>
                <a:ext cx="8193414" cy="6145061"/>
                <a:chOff x="30669" y="3338413"/>
                <a:chExt cx="3844305" cy="2883229"/>
              </a:xfrm>
            </p:grpSpPr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01BFE646-11FA-2B44-A383-CF954CA444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669" y="3338413"/>
                  <a:ext cx="3844305" cy="2883229"/>
                </a:xfrm>
                <a:prstGeom prst="rect">
                  <a:avLst/>
                </a:prstGeom>
              </p:spPr>
            </p:pic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E1CE904F-3FC0-974F-8599-9D4B80661EF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157497" y="4142701"/>
                  <a:ext cx="84455" cy="84455"/>
                </a:xfrm>
                <a:prstGeom prst="ellipse">
                  <a:avLst/>
                </a:prstGeom>
                <a:solidFill>
                  <a:srgbClr val="C9415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FAB579EE-D020-7641-A85E-36DABFE6EDE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13168" y="4984321"/>
                  <a:ext cx="84455" cy="84455"/>
                </a:xfrm>
                <a:prstGeom prst="ellipse">
                  <a:avLst/>
                </a:prstGeom>
                <a:solidFill>
                  <a:srgbClr val="C9415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C3F11E8C-799D-7A4A-A4E9-9B069C1110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65555" y="3905616"/>
                  <a:ext cx="84455" cy="84455"/>
                </a:xfrm>
                <a:prstGeom prst="ellipse">
                  <a:avLst/>
                </a:prstGeom>
                <a:solidFill>
                  <a:srgbClr val="1CAA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F41F8C70-EC0F-F74E-A49E-ECFF0C43C7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244317" y="4142701"/>
                  <a:ext cx="84456" cy="84455"/>
                </a:xfrm>
                <a:prstGeom prst="ellipse">
                  <a:avLst/>
                </a:prstGeom>
                <a:solidFill>
                  <a:srgbClr val="1CAA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33385E42-03DA-EC49-AA00-466C91E9E49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157496" y="4286793"/>
                  <a:ext cx="84455" cy="84455"/>
                </a:xfrm>
                <a:prstGeom prst="ellipse">
                  <a:avLst/>
                </a:prstGeom>
                <a:solidFill>
                  <a:srgbClr val="1CAA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5C7CD17F-3700-D249-AF25-120FFB9969D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274742" y="4431343"/>
                  <a:ext cx="84456" cy="84455"/>
                </a:xfrm>
                <a:prstGeom prst="ellipse">
                  <a:avLst/>
                </a:prstGeom>
                <a:solidFill>
                  <a:srgbClr val="1CAA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E7745EE-E5F3-7E4E-904D-A76242B8EA6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378322" y="4522296"/>
                  <a:ext cx="84455" cy="84455"/>
                </a:xfrm>
                <a:prstGeom prst="ellipse">
                  <a:avLst/>
                </a:prstGeom>
                <a:solidFill>
                  <a:srgbClr val="1CAA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F14FB11-EECE-264F-B36C-8AD40337864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4253" y="4728875"/>
                  <a:ext cx="84455" cy="84455"/>
                </a:xfrm>
                <a:prstGeom prst="ellipse">
                  <a:avLst/>
                </a:prstGeom>
                <a:solidFill>
                  <a:srgbClr val="1CAA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B5A9AD2-6B53-094C-AFB1-09DD188568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73059" y="1662500"/>
                <a:ext cx="180002" cy="180000"/>
              </a:xfrm>
              <a:prstGeom prst="ellipse">
                <a:avLst/>
              </a:prstGeom>
              <a:solidFill>
                <a:srgbClr val="FAB4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5569CF8-2393-074B-94DA-1842342667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45238" y="1865181"/>
                <a:ext cx="180002" cy="180000"/>
              </a:xfrm>
              <a:prstGeom prst="ellipse">
                <a:avLst/>
              </a:prstGeom>
              <a:solidFill>
                <a:srgbClr val="FAB4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A1A61A7-B96E-FA4D-9870-CB04837B5F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10916" y="3366507"/>
                <a:ext cx="180002" cy="180000"/>
              </a:xfrm>
              <a:prstGeom prst="ellipse">
                <a:avLst/>
              </a:prstGeom>
              <a:solidFill>
                <a:srgbClr val="FAB4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D6C2B6C-89D7-EC41-9A93-66F91A1599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4504" y="4613016"/>
                <a:ext cx="180002" cy="180000"/>
              </a:xfrm>
              <a:prstGeom prst="ellipse">
                <a:avLst/>
              </a:prstGeom>
              <a:solidFill>
                <a:srgbClr val="FAB4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172313-16C0-3441-9BC2-241DF81D6EBC}"/>
                </a:ext>
              </a:extLst>
            </p:cNvPr>
            <p:cNvSpPr txBox="1"/>
            <p:nvPr/>
          </p:nvSpPr>
          <p:spPr>
            <a:xfrm>
              <a:off x="3296984" y="2161290"/>
              <a:ext cx="818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dirty="0">
                  <a:latin typeface="Fira Sans" panose="020B0503050000020004" pitchFamily="34" charset="0"/>
                  <a:cs typeface="Arial" panose="020B0604020202020204" pitchFamily="34" charset="0"/>
                </a:rPr>
                <a:t>ETHZ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A9FE20-4A74-B841-95A6-150B1BF437C1}"/>
                </a:ext>
              </a:extLst>
            </p:cNvPr>
            <p:cNvSpPr txBox="1"/>
            <p:nvPr/>
          </p:nvSpPr>
          <p:spPr>
            <a:xfrm>
              <a:off x="4478232" y="2724445"/>
              <a:ext cx="815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dirty="0">
                  <a:latin typeface="Fira Sans" panose="020B0503050000020004" pitchFamily="34" charset="0"/>
                  <a:cs typeface="Arial" panose="020B0604020202020204" pitchFamily="34" charset="0"/>
                </a:rPr>
                <a:t>ZHAW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452FDE-F056-1949-91B6-8DB11E89D7B9}"/>
                </a:ext>
              </a:extLst>
            </p:cNvPr>
            <p:cNvSpPr txBox="1"/>
            <p:nvPr/>
          </p:nvSpPr>
          <p:spPr>
            <a:xfrm>
              <a:off x="4305400" y="2166256"/>
              <a:ext cx="815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dirty="0">
                  <a:latin typeface="Fira Sans" panose="020B0503050000020004" pitchFamily="34" charset="0"/>
                  <a:cs typeface="Arial" panose="020B0604020202020204" pitchFamily="34" charset="0"/>
                </a:rPr>
                <a:t>UZH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80A59F-E696-EE47-8934-A213202408B4}"/>
                </a:ext>
              </a:extLst>
            </p:cNvPr>
            <p:cNvSpPr txBox="1"/>
            <p:nvPr/>
          </p:nvSpPr>
          <p:spPr>
            <a:xfrm>
              <a:off x="4520028" y="1929753"/>
              <a:ext cx="815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dirty="0">
                  <a:latin typeface="Fira Sans" panose="020B0503050000020004" pitchFamily="34" charset="0"/>
                  <a:cs typeface="Arial" panose="020B0604020202020204" pitchFamily="34" charset="0"/>
                </a:rPr>
                <a:t>Empa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4DE5DC-007B-1748-BED8-459DD4E6ECE1}"/>
                </a:ext>
              </a:extLst>
            </p:cNvPr>
            <p:cNvSpPr txBox="1"/>
            <p:nvPr/>
          </p:nvSpPr>
          <p:spPr>
            <a:xfrm>
              <a:off x="3701877" y="1755605"/>
              <a:ext cx="815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dirty="0">
                  <a:latin typeface="Fira Sans" panose="020B0503050000020004" pitchFamily="34" charset="0"/>
                  <a:cs typeface="Arial" panose="020B0604020202020204" pitchFamily="34" charset="0"/>
                </a:rPr>
                <a:t>PSI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A8ECC9-C503-3147-9C62-F36EAB303071}"/>
                </a:ext>
              </a:extLst>
            </p:cNvPr>
            <p:cNvSpPr txBox="1"/>
            <p:nvPr/>
          </p:nvSpPr>
          <p:spPr>
            <a:xfrm>
              <a:off x="2350224" y="1460722"/>
              <a:ext cx="946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dirty="0">
                  <a:latin typeface="Fira Sans" panose="020B0503050000020004" pitchFamily="34" charset="0"/>
                  <a:cs typeface="Arial" panose="020B0604020202020204" pitchFamily="34" charset="0"/>
                </a:rPr>
                <a:t>UniBas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335BC9-36CA-1248-BFD6-68528109A3FC}"/>
                </a:ext>
              </a:extLst>
            </p:cNvPr>
            <p:cNvSpPr txBox="1"/>
            <p:nvPr/>
          </p:nvSpPr>
          <p:spPr>
            <a:xfrm>
              <a:off x="4132273" y="2437179"/>
              <a:ext cx="815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dirty="0">
                  <a:latin typeface="Fira Sans" panose="020B0503050000020004" pitchFamily="34" charset="0"/>
                  <a:cs typeface="Arial" panose="020B0604020202020204" pitchFamily="34" charset="0"/>
                </a:rPr>
                <a:t>IBM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2AB2FE-E34A-D84C-AEE4-22775C1FF6B8}"/>
                </a:ext>
              </a:extLst>
            </p:cNvPr>
            <p:cNvSpPr txBox="1"/>
            <p:nvPr/>
          </p:nvSpPr>
          <p:spPr>
            <a:xfrm>
              <a:off x="2722954" y="2908862"/>
              <a:ext cx="815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dirty="0">
                  <a:latin typeface="Fira Sans" panose="020B0503050000020004" pitchFamily="34" charset="0"/>
                  <a:cs typeface="Arial" panose="020B0604020202020204" pitchFamily="34" charset="0"/>
                </a:rPr>
                <a:t>UniBe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F40899-5874-4648-954A-05CF5AF73667}"/>
                </a:ext>
              </a:extLst>
            </p:cNvPr>
            <p:cNvSpPr txBox="1"/>
            <p:nvPr/>
          </p:nvSpPr>
          <p:spPr>
            <a:xfrm>
              <a:off x="1448974" y="3797079"/>
              <a:ext cx="698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dirty="0">
                  <a:latin typeface="Fira Sans" panose="020B0503050000020004" pitchFamily="34" charset="0"/>
                  <a:cs typeface="Arial" panose="020B0604020202020204" pitchFamily="34" charset="0"/>
                </a:rPr>
                <a:t>EPFL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E0AD55-3552-7446-AD63-C47A428DFB7B}"/>
                </a:ext>
              </a:extLst>
            </p:cNvPr>
            <p:cNvSpPr txBox="1"/>
            <p:nvPr/>
          </p:nvSpPr>
          <p:spPr>
            <a:xfrm>
              <a:off x="797932" y="4441338"/>
              <a:ext cx="900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dirty="0">
                  <a:latin typeface="Fira Sans" panose="020B0503050000020004" pitchFamily="34" charset="0"/>
                  <a:cs typeface="Arial" panose="020B0604020202020204" pitchFamily="34" charset="0"/>
                </a:rPr>
                <a:t>UniGe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5CC4BFC-043C-8C4D-B94A-C7152F1B7209}"/>
                </a:ext>
              </a:extLst>
            </p:cNvPr>
            <p:cNvSpPr txBox="1"/>
            <p:nvPr/>
          </p:nvSpPr>
          <p:spPr>
            <a:xfrm>
              <a:off x="2120296" y="3310866"/>
              <a:ext cx="1069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dirty="0">
                  <a:latin typeface="Fira Sans" panose="020B0503050000020004" pitchFamily="34" charset="0"/>
                  <a:cs typeface="Arial" panose="020B0604020202020204" pitchFamily="34" charset="0"/>
                </a:rPr>
                <a:t>HES-SO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022F30-F2C9-A94A-8135-6140466F5036}"/>
                </a:ext>
              </a:extLst>
            </p:cNvPr>
            <p:cNvSpPr txBox="1"/>
            <p:nvPr/>
          </p:nvSpPr>
          <p:spPr>
            <a:xfrm>
              <a:off x="990115" y="3293589"/>
              <a:ext cx="942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dirty="0">
                  <a:latin typeface="Fira Sans" panose="020B0503050000020004" pitchFamily="34" charset="0"/>
                  <a:cs typeface="Arial" panose="020B0604020202020204" pitchFamily="34" charset="0"/>
                </a:rPr>
                <a:t>UniFr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C79767-9360-2F47-A14B-A92D91553B70}"/>
                </a:ext>
              </a:extLst>
            </p:cNvPr>
            <p:cNvSpPr txBox="1"/>
            <p:nvPr/>
          </p:nvSpPr>
          <p:spPr>
            <a:xfrm>
              <a:off x="3017016" y="3227740"/>
              <a:ext cx="2984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H" dirty="0">
                  <a:latin typeface="Fira Sans" panose="020B0503050000020004" pitchFamily="34" charset="0"/>
                  <a:cs typeface="Arial" panose="020B0604020202020204" pitchFamily="34" charset="0"/>
                </a:rPr>
                <a:t>13 institutions</a:t>
              </a:r>
            </a:p>
            <a:p>
              <a:pPr algn="r"/>
              <a:r>
                <a:rPr lang="en-GB" dirty="0" smtClean="0">
                  <a:latin typeface="Fira Sans" panose="020B0503050000020004" pitchFamily="34" charset="0"/>
                  <a:cs typeface="Arial" panose="020B0604020202020204" pitchFamily="34" charset="0"/>
                </a:rPr>
                <a:t>50</a:t>
              </a:r>
              <a:r>
                <a:rPr lang="en-CH" dirty="0" smtClean="0">
                  <a:latin typeface="Fira Sans" panose="020B0503050000020004" pitchFamily="34" charset="0"/>
                  <a:cs typeface="Arial" panose="020B0604020202020204" pitchFamily="34" charset="0"/>
                </a:rPr>
                <a:t> </a:t>
              </a:r>
              <a:r>
                <a:rPr lang="en-CH" dirty="0">
                  <a:latin typeface="Fira Sans" panose="020B0503050000020004" pitchFamily="34" charset="0"/>
                  <a:cs typeface="Arial" panose="020B0604020202020204" pitchFamily="34" charset="0"/>
                </a:rPr>
                <a:t>principal investigators (P</a:t>
              </a:r>
              <a:r>
                <a:rPr lang="en-GB" dirty="0">
                  <a:latin typeface="Fira Sans" panose="020B0503050000020004" pitchFamily="34" charset="0"/>
                  <a:cs typeface="Arial" panose="020B0604020202020204" pitchFamily="34" charset="0"/>
                </a:rPr>
                <a:t>I</a:t>
              </a:r>
              <a:r>
                <a:rPr lang="en-CH" dirty="0">
                  <a:latin typeface="Fira Sans" panose="020B0503050000020004" pitchFamily="34" charset="0"/>
                  <a:cs typeface="Arial" panose="020B0604020202020204" pitchFamily="34" charset="0"/>
                </a:rPr>
                <a:t>s)</a:t>
              </a:r>
            </a:p>
            <a:p>
              <a:pPr algn="r"/>
              <a:r>
                <a:rPr lang="en-CH" dirty="0">
                  <a:latin typeface="Fira Sans" panose="020B0503050000020004" pitchFamily="34" charset="0"/>
                  <a:cs typeface="Arial" panose="020B0604020202020204" pitchFamily="34" charset="0"/>
                </a:rPr>
                <a:t>&gt; </a:t>
              </a:r>
              <a:r>
                <a:rPr lang="en-GB" dirty="0" smtClean="0">
                  <a:latin typeface="Fira Sans" panose="020B0503050000020004" pitchFamily="34" charset="0"/>
                  <a:cs typeface="Arial" panose="020B0604020202020204" pitchFamily="34" charset="0"/>
                </a:rPr>
                <a:t>200</a:t>
              </a:r>
              <a:r>
                <a:rPr lang="en-CH" dirty="0" smtClean="0">
                  <a:latin typeface="Fira Sans" panose="020B0503050000020004" pitchFamily="34" charset="0"/>
                  <a:cs typeface="Arial" panose="020B0604020202020204" pitchFamily="34" charset="0"/>
                </a:rPr>
                <a:t> </a:t>
              </a:r>
              <a:r>
                <a:rPr lang="en-CH" dirty="0">
                  <a:latin typeface="Fira Sans" panose="020B0503050000020004" pitchFamily="34" charset="0"/>
                  <a:cs typeface="Arial" panose="020B0604020202020204" pitchFamily="34" charset="0"/>
                </a:rPr>
                <a:t>researchers</a:t>
              </a:r>
            </a:p>
          </p:txBody>
        </p:sp>
      </p:grpSp>
      <p:sp>
        <p:nvSpPr>
          <p:cNvPr id="39" name="Large Scale Initiatives Catalyse Innovation in Chemistry"/>
          <p:cNvSpPr txBox="1"/>
          <p:nvPr/>
        </p:nvSpPr>
        <p:spPr>
          <a:xfrm>
            <a:off x="35496" y="2693312"/>
            <a:ext cx="303335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 defTabSz="457200">
              <a:defRPr sz="21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Transforming carbon dioxide into fuels and chemicals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Large Scale Initiatives Catalyse Innovation in Chemistry"/>
          <p:cNvSpPr txBox="1"/>
          <p:nvPr/>
        </p:nvSpPr>
        <p:spPr>
          <a:xfrm>
            <a:off x="323528" y="5948933"/>
            <a:ext cx="265600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 defTabSz="457200">
              <a:defRPr sz="21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From nitrogen in the air to fertilizers directly on the field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Large Scale Initiatives Catalyse Innovation in Chemistry"/>
          <p:cNvSpPr txBox="1"/>
          <p:nvPr/>
        </p:nvSpPr>
        <p:spPr>
          <a:xfrm>
            <a:off x="69666" y="5107983"/>
            <a:ext cx="349422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 defTabSz="457200">
              <a:defRPr sz="21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From nature to drugs using catalysis and sun light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arge Scale Initiatives Catalyse Innovation in Chemistry"/>
          <p:cNvSpPr txBox="1"/>
          <p:nvPr/>
        </p:nvSpPr>
        <p:spPr>
          <a:xfrm>
            <a:off x="-108520" y="3845440"/>
            <a:ext cx="265600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 defTabSz="457200">
              <a:defRPr sz="21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Computational design of new catalysts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Large Scale Initiatives Catalyse Innovation in Chemistry"/>
          <p:cNvSpPr txBox="1"/>
          <p:nvPr/>
        </p:nvSpPr>
        <p:spPr>
          <a:xfrm>
            <a:off x="3604035" y="5942383"/>
            <a:ext cx="265600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 defTabSz="457200">
              <a:defRPr sz="21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Planetary (plant-to-planet)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assesment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chemicals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690226" y="6091093"/>
            <a:ext cx="23775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Fira Sans" panose="020B0503050000020004" pitchFamily="34" charset="0"/>
                <a:ea typeface="Open Sans" panose="020B0606030504020204" pitchFamily="34" charset="0"/>
                <a:cs typeface="Arial" panose="020B0604020202020204" pitchFamily="34" charset="0"/>
                <a:hlinkClick r:id="rId4"/>
              </a:rPr>
              <a:t>https://nccr-catalysis.ch</a:t>
            </a:r>
            <a:r>
              <a:rPr lang="en-US" dirty="0">
                <a:latin typeface="Fira Sans" panose="020B05030500000200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FF651C-5DCD-4A7D-96D8-255096F2C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43746" y="2143015"/>
            <a:ext cx="1974678" cy="44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4450"/>
            <a:ext cx="91440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Bibliography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67556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061730"/>
            <a:ext cx="800105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/>
              <a:t>	</a:t>
            </a:r>
            <a:r>
              <a:rPr lang="en-US" sz="2000" i="1" dirty="0" smtClean="0"/>
              <a:t>Catalytic Asymmetric Synthesis; </a:t>
            </a:r>
            <a:r>
              <a:rPr lang="en-US" sz="2000" i="1" dirty="0" err="1" smtClean="0"/>
              <a:t>Ojima</a:t>
            </a:r>
            <a:r>
              <a:rPr lang="en-US" sz="2000" i="1" dirty="0" smtClean="0"/>
              <a:t>, I. ed.; Wiley-VCH, 2000. – </a:t>
            </a:r>
            <a:r>
              <a:rPr lang="en-US" sz="2000" dirty="0" smtClean="0"/>
              <a:t>A good book on the classical developments in the 90’s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5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/>
              <a:t>	</a:t>
            </a:r>
            <a:r>
              <a:rPr lang="en-US" sz="2000" i="1" dirty="0" smtClean="0"/>
              <a:t>New Frontiers in Asymmetric Catalysis; </a:t>
            </a:r>
            <a:r>
              <a:rPr lang="en-US" sz="2000" i="1" dirty="0" err="1" smtClean="0"/>
              <a:t>Mikami</a:t>
            </a:r>
            <a:r>
              <a:rPr lang="en-US" sz="2000" i="1" dirty="0" smtClean="0"/>
              <a:t>, K., Lautens, M., Eds.; Wiley: 2007. – </a:t>
            </a:r>
            <a:r>
              <a:rPr lang="en-US" sz="2000" dirty="0" smtClean="0"/>
              <a:t>Collection of reviews on specific reactions</a:t>
            </a:r>
          </a:p>
          <a:p>
            <a:pPr>
              <a:spcBef>
                <a:spcPts val="15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Enantioselective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Chemical Synthesis: Methods, Logic and Practice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 Corey, E. J.;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Kurti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L.; Direct Book Publishing, LLC, Harvard, 2010.</a:t>
            </a:r>
          </a:p>
          <a:p>
            <a:pPr>
              <a:spcBef>
                <a:spcPts val="15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No really good overview book </a:t>
            </a:r>
          </a:p>
          <a:p>
            <a:pPr>
              <a:spcBef>
                <a:spcPts val="15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Changing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every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week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exponentially</a:t>
            </a:r>
            <a:endParaRPr lang="fr-CH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5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Primary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literature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best source: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year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literature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list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updated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(for future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eventual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use, not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meant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read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!)</a:t>
            </a:r>
          </a:p>
          <a:p>
            <a:pPr>
              <a:spcBef>
                <a:spcPts val="15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 Organic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seminars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at EPFL: </a:t>
            </a:r>
            <a:r>
              <a:rPr lang="fr-CH" sz="2000" dirty="0">
                <a:latin typeface="Arial" pitchFamily="34" charset="0"/>
                <a:cs typeface="Arial" pitchFamily="34" charset="0"/>
                <a:hlinkClick r:id="rId2"/>
              </a:rPr>
              <a:t>https://www.epfl.ch/schools/sb/research/isic/news-events/organic_chemistry_seminars</a:t>
            </a:r>
            <a:r>
              <a:rPr lang="fr-CH" sz="20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CH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6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7986" t="30408" r="14764" b="21131"/>
          <a:stretch/>
        </p:blipFill>
        <p:spPr>
          <a:xfrm>
            <a:off x="366733" y="1268760"/>
            <a:ext cx="8165707" cy="4536504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4450"/>
            <a:ext cx="91440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Bibliography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Statistics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67556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40152" y="2780928"/>
            <a:ext cx="0" cy="25922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292080" y="5407737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0"/>
              </a:spcBef>
              <a:tabLst>
                <a:tab pos="21600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Lecture start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288955" y="638132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37568" y="6492899"/>
            <a:ext cx="5000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err="1" smtClean="0"/>
              <a:t>Scopus</a:t>
            </a:r>
            <a:r>
              <a:rPr lang="fr-CH" sz="1200" dirty="0" smtClean="0"/>
              <a:t> </a:t>
            </a:r>
            <a:r>
              <a:rPr lang="fr-CH" sz="1200" dirty="0" err="1" smtClean="0"/>
              <a:t>search</a:t>
            </a:r>
            <a:r>
              <a:rPr lang="fr-CH" sz="1200" dirty="0" smtClean="0"/>
              <a:t> on </a:t>
            </a:r>
            <a:r>
              <a:rPr lang="fr-CH" sz="1200" dirty="0" smtClean="0"/>
              <a:t>1.02.2025 </a:t>
            </a:r>
            <a:r>
              <a:rPr lang="fr-CH" sz="1200" dirty="0" smtClean="0"/>
              <a:t>for articles </a:t>
            </a:r>
            <a:r>
              <a:rPr lang="fr-CH" sz="1200" dirty="0" err="1" smtClean="0"/>
              <a:t>with</a:t>
            </a:r>
            <a:r>
              <a:rPr lang="fr-CH" sz="1200" dirty="0" smtClean="0"/>
              <a:t> «enantioselective» in </a:t>
            </a:r>
            <a:r>
              <a:rPr lang="fr-CH" sz="1200" dirty="0" err="1" smtClean="0"/>
              <a:t>title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079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4450"/>
            <a:ext cx="91440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Bibliography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Statistics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67556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86075" y="1678776"/>
            <a:ext cx="280076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16000" algn="l"/>
              </a:tabLst>
            </a:pPr>
            <a:r>
              <a:rPr lang="fr-CH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Switzerland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indent="-342900">
              <a:buAutoNum type="arabicPeriod"/>
              <a:tabLst>
                <a:tab pos="216000" algn="l"/>
              </a:tabLst>
            </a:pPr>
            <a:r>
              <a:rPr lang="fr-CH" dirty="0" smtClean="0">
                <a:latin typeface="Arial" pitchFamily="34" charset="0"/>
                <a:cs typeface="Arial" pitchFamily="34" charset="0"/>
              </a:rPr>
              <a:t>Cramer (EPFL, 70)</a:t>
            </a:r>
          </a:p>
          <a:p>
            <a:pPr marL="342900" indent="-342900">
              <a:buAutoNum type="arabicPeriod"/>
              <a:tabLst>
                <a:tab pos="216000" algn="l"/>
              </a:tabLst>
            </a:pPr>
            <a:r>
              <a:rPr lang="fr-CH" dirty="0" smtClean="0">
                <a:latin typeface="Arial" pitchFamily="34" charset="0"/>
                <a:cs typeface="Arial" pitchFamily="34" charset="0"/>
              </a:rPr>
              <a:t>Zhu (EPFL, 69) </a:t>
            </a:r>
          </a:p>
          <a:p>
            <a:pPr marL="342900" indent="-342900">
              <a:buAutoNum type="arabicPeriod"/>
              <a:tabLst>
                <a:tab pos="216000" algn="l"/>
              </a:tabLst>
            </a:pPr>
            <a:r>
              <a:rPr lang="fr-CH" dirty="0" err="1" smtClean="0">
                <a:latin typeface="Arial" pitchFamily="34" charset="0"/>
                <a:cs typeface="Arial" pitchFamily="34" charset="0"/>
              </a:rPr>
              <a:t>Alexakis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(Geneva, 68)</a:t>
            </a:r>
          </a:p>
          <a:p>
            <a:pPr>
              <a:tabLst>
                <a:tab pos="216000" algn="l"/>
              </a:tabLst>
            </a:pPr>
            <a:r>
              <a:rPr lang="fr-CH" dirty="0" smtClean="0">
                <a:latin typeface="Arial" pitchFamily="34" charset="0"/>
                <a:cs typeface="Arial" pitchFamily="34" charset="0"/>
              </a:rPr>
              <a:t>4.  Carreira (ETHZ, 67)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391" t="21020" r="15344" b="29914"/>
          <a:stretch/>
        </p:blipFill>
        <p:spPr>
          <a:xfrm>
            <a:off x="288954" y="786922"/>
            <a:ext cx="5544616" cy="3185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390" t="12649" r="15345" b="38285"/>
          <a:stretch/>
        </p:blipFill>
        <p:spPr>
          <a:xfrm>
            <a:off x="1979712" y="4001691"/>
            <a:ext cx="4715529" cy="270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latin typeface="Arial" pitchFamily="34" charset="0"/>
                <a:cs typeface="Arial" pitchFamily="34" charset="0"/>
              </a:rPr>
              <a:t>Table of Content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005330"/>
            <a:ext cx="800105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1. Introduction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Vocabulary and concepts in asymmetric catalysis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>
                <a:latin typeface="Arial" pitchFamily="34" charset="0"/>
                <a:cs typeface="Arial" pitchFamily="34" charset="0"/>
              </a:rPr>
              <a:t>Classification problem: ligands, metals, reactions or principles?</a:t>
            </a:r>
          </a:p>
          <a:p>
            <a:pPr>
              <a:spcBef>
                <a:spcPts val="3000"/>
              </a:spcBef>
              <a:tabLst>
                <a:tab pos="216000" algn="l"/>
              </a:tabLst>
            </a:pPr>
            <a:endParaRPr lang="fr-CH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500306"/>
            <a:ext cx="835824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2. LUMO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Activation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2.1. Lewis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Br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Ø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nsted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acids activation of carbonyl and imines   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2.2</a:t>
            </a:r>
            <a:r>
              <a:rPr lang="en-US" dirty="0">
                <a:latin typeface="Arial" pitchFamily="34" charset="0"/>
                <a:cs typeface="Arial" pitchFamily="34" charset="0"/>
              </a:rPr>
              <a:t>. Lewis and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Br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Ø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nsted</a:t>
            </a:r>
            <a:r>
              <a:rPr lang="en-US" dirty="0">
                <a:latin typeface="Arial" pitchFamily="34" charset="0"/>
                <a:cs typeface="Arial" pitchFamily="34" charset="0"/>
              </a:rPr>
              <a:t> acids activation of extended </a:t>
            </a:r>
            <a:r>
              <a:rPr lang="en-US" dirty="0">
                <a:latin typeface="Symbol" pitchFamily="18" charset="2"/>
                <a:cs typeface="Arial" pitchFamily="34" charset="0"/>
              </a:rPr>
              <a:t></a:t>
            </a:r>
            <a:r>
              <a:rPr lang="en-US" dirty="0">
                <a:latin typeface="Arial" pitchFamily="34" charset="0"/>
                <a:cs typeface="Arial" pitchFamily="34" charset="0"/>
              </a:rPr>
              <a:t>- systems of carbonyl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imines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2.3. Catalysis via iminium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formation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2.4. Activation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electrophiles </a:t>
            </a:r>
            <a:r>
              <a:rPr lang="en-US" dirty="0">
                <a:latin typeface="Arial" pitchFamily="34" charset="0"/>
                <a:cs typeface="Arial" pitchFamily="34" charset="0"/>
              </a:rPr>
              <a:t>other than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carbonyl/imines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2.5. Activation of allylic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systems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2.6.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Direct activation </a:t>
            </a:r>
            <a:r>
              <a:rPr lang="en-US" dirty="0">
                <a:latin typeface="Arial" pitchFamily="34" charset="0"/>
                <a:cs typeface="Arial" pitchFamily="34" charset="0"/>
              </a:rPr>
              <a:t>of </a:t>
            </a:r>
            <a:r>
              <a:rPr lang="en-US" dirty="0" smtClean="0">
                <a:cs typeface="Arial" pitchFamily="34" charset="0"/>
              </a:rPr>
              <a:t>C-C double bond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fr-CH" dirty="0" smtClean="0">
                <a:latin typeface="Arial" pitchFamily="34" charset="0"/>
                <a:cs typeface="Arial" pitchFamily="34" charset="0"/>
              </a:rPr>
              <a:t>2.7. Chiral acylation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latin typeface="Arial" pitchFamily="34" charset="0"/>
                <a:cs typeface="Arial" pitchFamily="34" charset="0"/>
              </a:rPr>
              <a:t>Table of Content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000108"/>
            <a:ext cx="80010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3. HOMO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Activation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3.1 Chiral enolate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generation 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3.2 Enamine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catalysis 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3.3 Phase-transfer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catalysis 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3.4 Chiral ylides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generation  </a:t>
            </a:r>
            <a:endParaRPr lang="fr-CH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357562"/>
            <a:ext cx="835824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4. Dual Activation 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4.1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Br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Ø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nsted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acid / base dual activation 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4.2 Enamine Acid dual activation 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4.3 Metal-ligand dual activation  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4.4 Dual activation on two metal centers 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4.5 Dual activation on a single metal center: activated systems  </a:t>
            </a:r>
          </a:p>
          <a:p>
            <a:pPr lvl="1">
              <a:spcBef>
                <a:spcPts val="1200"/>
              </a:spcBef>
            </a:pPr>
            <a:r>
              <a:rPr lang="fr-CH" dirty="0" smtClean="0">
                <a:latin typeface="Arial" pitchFamily="34" charset="0"/>
                <a:cs typeface="Arial" pitchFamily="34" charset="0"/>
              </a:rPr>
              <a:t>4.6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Dual activation on a single metal center: non-activated systems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>
                <a:latin typeface="Arial" pitchFamily="34" charset="0"/>
                <a:cs typeface="Arial" pitchFamily="34" charset="0"/>
              </a:rPr>
              <a:t>Table of Content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121805"/>
            <a:ext cx="80010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5. Umpolung of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Reactivity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5.1 Carbene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phosphite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catalysis 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5.2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Somo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activation 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tabLst>
                <a:tab pos="216000" algn="l"/>
              </a:tabLst>
            </a:pPr>
            <a:endParaRPr lang="fr-CH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7158" y="2928934"/>
            <a:ext cx="80010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6. Conclusion 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tabLst>
                <a:tab pos="216000" algn="l"/>
              </a:tabLst>
            </a:pPr>
            <a:endParaRPr lang="fr-CH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496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800" b="1" dirty="0" smtClean="0">
                <a:latin typeface="Arial" pitchFamily="34" charset="0"/>
                <a:cs typeface="Arial" pitchFamily="34" charset="0"/>
              </a:rPr>
              <a:t>1. Introduction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CCC1-9BBE-4497-A2F8-4E1BC7CBCE7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Key Parameters for Catalysis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5318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8596" y="2132856"/>
            <a:ext cx="8286808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Parameters for Efficiency in Catalysis</a:t>
            </a:r>
          </a:p>
          <a:p>
            <a:pPr lvl="1">
              <a:spcBef>
                <a:spcPts val="1200"/>
              </a:spcBef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80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Turnover number (TON)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number of catalytic cycles (until deactivation)</a:t>
            </a:r>
          </a:p>
          <a:p>
            <a:pPr lvl="1">
              <a:spcBef>
                <a:spcPts val="1800"/>
              </a:spcBef>
            </a:pPr>
            <a:r>
              <a:rPr lang="fr-CH" b="1" dirty="0" smtClean="0">
                <a:latin typeface="Arial" pitchFamily="34" charset="0"/>
                <a:cs typeface="Arial" pitchFamily="34" charset="0"/>
              </a:rPr>
              <a:t>Turnover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frequency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(TOF)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catalytic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cycles in one time unit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80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Catalyst Loading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(usually in mol%)</a:t>
            </a:r>
          </a:p>
          <a:p>
            <a:pPr lvl="1">
              <a:spcBef>
                <a:spcPts val="120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692696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smtClean="0">
                <a:latin typeface="Arial" pitchFamily="34" charset="0"/>
                <a:cs typeface="Arial" pitchFamily="34" charset="0"/>
              </a:rPr>
              <a:t>Catalysis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the acceleration of a chemical reaction by means of a substance called a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which is itself not consumed by the overall reaction.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5072074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 smtClean="0">
                <a:latin typeface="Arial" pitchFamily="34" charset="0"/>
                <a:cs typeface="Arial" pitchFamily="34" charset="0"/>
              </a:rPr>
              <a:t>Typical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digits in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academia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: 5 mol%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, TON = 20, TOF = 5/h</a:t>
            </a:r>
          </a:p>
          <a:p>
            <a:endParaRPr lang="fr-CH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CH" b="1" dirty="0" err="1" smtClean="0">
                <a:latin typeface="Arial" pitchFamily="34" charset="0"/>
                <a:cs typeface="Arial" pitchFamily="34" charset="0"/>
              </a:rPr>
              <a:t>Desired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industry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: &lt; 0.01 mol%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, TON = 10</a:t>
            </a:r>
            <a:r>
              <a:rPr lang="fr-CH" baseline="30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-10</a:t>
            </a:r>
            <a:r>
              <a:rPr lang="fr-CH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, TOF = 10</a:t>
            </a:r>
            <a:r>
              <a:rPr lang="fr-CH" baseline="30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!</a:t>
            </a:r>
            <a:endParaRPr lang="en-US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67556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6500834"/>
            <a:ext cx="5000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(1) </a:t>
            </a:r>
            <a:r>
              <a:rPr lang="fr-CH" sz="1200" dirty="0" err="1" smtClean="0"/>
              <a:t>Definition</a:t>
            </a:r>
            <a:r>
              <a:rPr lang="fr-CH" sz="1200" dirty="0" smtClean="0"/>
              <a:t> </a:t>
            </a:r>
            <a:r>
              <a:rPr lang="fr-CH" sz="1200" dirty="0" err="1" smtClean="0"/>
              <a:t>from</a:t>
            </a:r>
            <a:r>
              <a:rPr lang="fr-CH" sz="1200" dirty="0" smtClean="0"/>
              <a:t> </a:t>
            </a:r>
            <a:r>
              <a:rPr lang="fr-CH" sz="1200" dirty="0" err="1" smtClean="0"/>
              <a:t>Wikipedia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69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Organic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Chemistry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at EPFL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28558" y="652025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79"/>
          <p:cNvSpPr txBox="1">
            <a:spLocks noChangeArrowheads="1"/>
          </p:cNvSpPr>
          <p:nvPr/>
        </p:nvSpPr>
        <p:spPr bwMode="auto">
          <a:xfrm>
            <a:off x="-110231" y="1623541"/>
            <a:ext cx="4751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Fonctions/Réactions Organiques I </a:t>
            </a:r>
            <a:r>
              <a:rPr lang="en-US" altLang="en-US" sz="1200">
                <a:latin typeface="Arial" panose="020B0604020202020204" pitchFamily="34" charset="0"/>
              </a:rPr>
              <a:t>(Jieping Zhu)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Thermodynamic, Kinetics, Carbonyls, Rearrangements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>
                <a:latin typeface="Arial" panose="020B0604020202020204" pitchFamily="34" charset="0"/>
              </a:rPr>
              <a:t>OC Lab I (7 days)</a:t>
            </a:r>
          </a:p>
        </p:txBody>
      </p:sp>
      <p:sp>
        <p:nvSpPr>
          <p:cNvPr id="121" name="TextBox 80"/>
          <p:cNvSpPr txBox="1">
            <a:spLocks noChangeArrowheads="1"/>
          </p:cNvSpPr>
          <p:nvPr/>
        </p:nvSpPr>
        <p:spPr bwMode="auto">
          <a:xfrm>
            <a:off x="4282382" y="1623541"/>
            <a:ext cx="5111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Organic </a:t>
            </a:r>
            <a:r>
              <a:rPr lang="en-US" altLang="en-US" sz="1600" b="1" dirty="0" err="1">
                <a:latin typeface="Arial" panose="020B0604020202020204" pitchFamily="34" charset="0"/>
              </a:rPr>
              <a:t>Fonction</a:t>
            </a:r>
            <a:r>
              <a:rPr lang="en-US" altLang="en-US" sz="1600" b="1" dirty="0">
                <a:latin typeface="Arial" panose="020B0604020202020204" pitchFamily="34" charset="0"/>
              </a:rPr>
              <a:t>/Reactions II </a:t>
            </a:r>
            <a:r>
              <a:rPr lang="en-US" altLang="en-US" sz="1200" dirty="0">
                <a:latin typeface="Arial" panose="020B0604020202020204" pitchFamily="34" charset="0"/>
              </a:rPr>
              <a:t>(Nicolai Cramer)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Aromatic Compounds,  Heterocycles, Cycloadditions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latin typeface="Arial" panose="020B0604020202020204" pitchFamily="34" charset="0"/>
              </a:rPr>
              <a:t>OC Lab II ( 7 days)</a:t>
            </a:r>
          </a:p>
        </p:txBody>
      </p:sp>
      <p:sp>
        <p:nvSpPr>
          <p:cNvPr id="122" name="TextBox 81"/>
          <p:cNvSpPr txBox="1">
            <a:spLocks noChangeArrowheads="1"/>
          </p:cNvSpPr>
          <p:nvPr/>
        </p:nvSpPr>
        <p:spPr bwMode="auto">
          <a:xfrm>
            <a:off x="-110231" y="801216"/>
            <a:ext cx="1293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Bachelor</a:t>
            </a:r>
          </a:p>
        </p:txBody>
      </p:sp>
      <p:sp>
        <p:nvSpPr>
          <p:cNvPr id="123" name="TextBox 82"/>
          <p:cNvSpPr txBox="1">
            <a:spLocks noChangeArrowheads="1"/>
          </p:cNvSpPr>
          <p:nvPr/>
        </p:nvSpPr>
        <p:spPr bwMode="auto">
          <a:xfrm>
            <a:off x="-1043956" y="4292129"/>
            <a:ext cx="5111751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Physical/Computational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Org. Chemistry </a:t>
            </a:r>
            <a:r>
              <a:rPr lang="en-US" altLang="en-US" sz="1200">
                <a:latin typeface="Arial" panose="020B0604020202020204" pitchFamily="34" charset="0"/>
              </a:rPr>
              <a:t>(C. Corminboeuf)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Mechanisms and Calculations</a:t>
            </a:r>
          </a:p>
        </p:txBody>
      </p:sp>
      <p:sp>
        <p:nvSpPr>
          <p:cNvPr id="124" name="TextBox 83"/>
          <p:cNvSpPr txBox="1">
            <a:spLocks noChangeArrowheads="1"/>
          </p:cNvSpPr>
          <p:nvPr/>
        </p:nvSpPr>
        <p:spPr bwMode="auto">
          <a:xfrm>
            <a:off x="2553594" y="4339754"/>
            <a:ext cx="4021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Structure and Reactivity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(Nicolai Cramer)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Rearrangement, cycloadditions, metals</a:t>
            </a:r>
          </a:p>
        </p:txBody>
      </p:sp>
      <p:sp>
        <p:nvSpPr>
          <p:cNvPr id="125" name="TextBox 85"/>
          <p:cNvSpPr txBox="1">
            <a:spLocks noChangeArrowheads="1"/>
          </p:cNvSpPr>
          <p:nvPr/>
        </p:nvSpPr>
        <p:spPr bwMode="auto">
          <a:xfrm>
            <a:off x="608535" y="764704"/>
            <a:ext cx="83536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Chimie </a:t>
            </a:r>
            <a:r>
              <a:rPr lang="en-US" altLang="en-US" sz="1600" b="1" dirty="0" err="1">
                <a:latin typeface="Arial" panose="020B0604020202020204" pitchFamily="34" charset="0"/>
              </a:rPr>
              <a:t>générale</a:t>
            </a:r>
            <a:r>
              <a:rPr lang="en-US" altLang="en-US" sz="1600" b="1" dirty="0">
                <a:latin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</a:rPr>
              <a:t>avancée</a:t>
            </a:r>
            <a:r>
              <a:rPr lang="en-US" altLang="en-US" sz="1600" b="1" dirty="0">
                <a:latin typeface="Arial" panose="020B0604020202020204" pitchFamily="34" charset="0"/>
              </a:rPr>
              <a:t> I et II </a:t>
            </a:r>
            <a:r>
              <a:rPr lang="en-US" altLang="en-US" sz="1200" dirty="0">
                <a:latin typeface="Arial" panose="020B0604020202020204" pitchFamily="34" charset="0"/>
              </a:rPr>
              <a:t>(Jerome Waser)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 Principles, acids and bases, green chemistry, structures, addition, elimination and substitution reactions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latin typeface="Arial" panose="020B0604020202020204" pitchFamily="34" charset="0"/>
              </a:rPr>
              <a:t>Introduction Lab (2 days)</a:t>
            </a:r>
          </a:p>
        </p:txBody>
      </p:sp>
      <p:sp>
        <p:nvSpPr>
          <p:cNvPr id="126" name="TextBox 86"/>
          <p:cNvSpPr txBox="1">
            <a:spLocks noChangeArrowheads="1"/>
          </p:cNvSpPr>
          <p:nvPr/>
        </p:nvSpPr>
        <p:spPr bwMode="auto">
          <a:xfrm>
            <a:off x="-1002681" y="5638329"/>
            <a:ext cx="5111751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Asymmetric Catalysis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(Jerome Waser)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Recent research, primary literature</a:t>
            </a:r>
            <a:r>
              <a:rPr lang="en-US" altLang="en-US" sz="14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27" name="TextBox 87"/>
          <p:cNvSpPr txBox="1">
            <a:spLocks noChangeArrowheads="1"/>
          </p:cNvSpPr>
          <p:nvPr/>
        </p:nvSpPr>
        <p:spPr bwMode="auto">
          <a:xfrm>
            <a:off x="3056832" y="5647854"/>
            <a:ext cx="58308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i="1">
                <a:latin typeface="Arial" panose="020B0604020202020204" pitchFamily="34" charset="0"/>
              </a:rPr>
              <a:t>Research Projects (10, 28, 70 days)</a:t>
            </a:r>
            <a:r>
              <a:rPr lang="en-US" altLang="en-US" sz="1300" b="1">
                <a:latin typeface="Arial" panose="020B0604020202020204" pitchFamily="34" charset="0"/>
              </a:rPr>
              <a:t>, Catalysis Design for Synthesis, Chemistry of Small Biological Molecules, Pharmacological Chemistry, Supramolecular Chemistry, Organic Materials, Polymer Chemistry, Food Chemistry</a:t>
            </a:r>
          </a:p>
        </p:txBody>
      </p:sp>
      <p:sp>
        <p:nvSpPr>
          <p:cNvPr id="128" name="TextBox 88"/>
          <p:cNvSpPr txBox="1">
            <a:spLocks noChangeArrowheads="1"/>
          </p:cNvSpPr>
          <p:nvPr/>
        </p:nvSpPr>
        <p:spPr bwMode="auto">
          <a:xfrm>
            <a:off x="6020694" y="2704629"/>
            <a:ext cx="3373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latin typeface="Arial" panose="020B0604020202020204" pitchFamily="34" charset="0"/>
              </a:rPr>
              <a:t>Preparative Chemistry II</a:t>
            </a:r>
            <a:endParaRPr lang="en-US" altLang="en-US" sz="16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(Hu, Severin)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Advanced Synthesis Lab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129" name="TextBox 89"/>
          <p:cNvSpPr txBox="1">
            <a:spLocks noChangeArrowheads="1"/>
          </p:cNvSpPr>
          <p:nvPr/>
        </p:nvSpPr>
        <p:spPr bwMode="auto">
          <a:xfrm>
            <a:off x="5148882" y="4288954"/>
            <a:ext cx="51117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Natural Product Synthesis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(Jieping Zhu)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Complex synthesis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3129857" y="4333404"/>
            <a:ext cx="2879725" cy="863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1" name="Rounded Rectangle 130"/>
          <p:cNvSpPr/>
          <p:nvPr/>
        </p:nvSpPr>
        <p:spPr>
          <a:xfrm>
            <a:off x="1256607" y="804391"/>
            <a:ext cx="7129536" cy="6477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2" name="Rounded Rectangle 131"/>
          <p:cNvSpPr/>
          <p:nvPr/>
        </p:nvSpPr>
        <p:spPr>
          <a:xfrm>
            <a:off x="4714182" y="1667991"/>
            <a:ext cx="4319587" cy="7207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" name="Rounded Rectangle 132"/>
          <p:cNvSpPr/>
          <p:nvPr/>
        </p:nvSpPr>
        <p:spPr>
          <a:xfrm>
            <a:off x="105669" y="1667991"/>
            <a:ext cx="4319588" cy="7207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4" name="Rounded Rectangle 133"/>
          <p:cNvSpPr/>
          <p:nvPr/>
        </p:nvSpPr>
        <p:spPr>
          <a:xfrm>
            <a:off x="32644" y="4333404"/>
            <a:ext cx="2881313" cy="863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5" name="Rounded Rectangle 134"/>
          <p:cNvSpPr/>
          <p:nvPr/>
        </p:nvSpPr>
        <p:spPr>
          <a:xfrm>
            <a:off x="38994" y="5671666"/>
            <a:ext cx="2881313" cy="863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6" name="Rounded Rectangle 135"/>
          <p:cNvSpPr/>
          <p:nvPr/>
        </p:nvSpPr>
        <p:spPr>
          <a:xfrm>
            <a:off x="3129857" y="5665316"/>
            <a:ext cx="5832475" cy="863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37" name="Straight Connector 136"/>
          <p:cNvCxnSpPr/>
          <p:nvPr/>
        </p:nvCxnSpPr>
        <p:spPr>
          <a:xfrm>
            <a:off x="-2281" y="3900016"/>
            <a:ext cx="91440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33" idx="2"/>
          </p:cNvCxnSpPr>
          <p:nvPr/>
        </p:nvCxnSpPr>
        <p:spPr>
          <a:xfrm flipH="1">
            <a:off x="2264669" y="2388716"/>
            <a:ext cx="1588" cy="3603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H="1">
            <a:off x="2913957" y="5197004"/>
            <a:ext cx="360362" cy="57626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139"/>
          <p:cNvSpPr/>
          <p:nvPr/>
        </p:nvSpPr>
        <p:spPr>
          <a:xfrm>
            <a:off x="32644" y="2749079"/>
            <a:ext cx="5473700" cy="8636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1" name="Rounded Rectangle 140"/>
          <p:cNvSpPr/>
          <p:nvPr/>
        </p:nvSpPr>
        <p:spPr>
          <a:xfrm>
            <a:off x="6225482" y="2749079"/>
            <a:ext cx="2881312" cy="8636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42" name="Straight Arrow Connector 141"/>
          <p:cNvCxnSpPr/>
          <p:nvPr/>
        </p:nvCxnSpPr>
        <p:spPr>
          <a:xfrm flipH="1">
            <a:off x="2840932" y="1452091"/>
            <a:ext cx="215900" cy="215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5793682" y="1452091"/>
            <a:ext cx="215900" cy="215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3706119" y="2388716"/>
            <a:ext cx="0" cy="3603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5361882" y="2388716"/>
            <a:ext cx="0" cy="3603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4412557" y="2033116"/>
            <a:ext cx="306387" cy="31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5433815" y="3571329"/>
            <a:ext cx="850900" cy="7810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105669" y="1236191"/>
            <a:ext cx="0" cy="1527175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150119" y="1236191"/>
            <a:ext cx="112395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5995294" y="4766791"/>
            <a:ext cx="257175" cy="31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V="1">
            <a:off x="2899669" y="4768379"/>
            <a:ext cx="255588" cy="31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2840932" y="3612679"/>
            <a:ext cx="0" cy="2087562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2901257" y="6093941"/>
            <a:ext cx="257175" cy="31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4564957" y="5193829"/>
            <a:ext cx="4762" cy="4778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7603432" y="5193829"/>
            <a:ext cx="4762" cy="4794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2840932" y="5193829"/>
            <a:ext cx="317500" cy="546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22"/>
          <p:cNvSpPr txBox="1">
            <a:spLocks noChangeArrowheads="1"/>
          </p:cNvSpPr>
          <p:nvPr/>
        </p:nvSpPr>
        <p:spPr bwMode="auto">
          <a:xfrm>
            <a:off x="7803084" y="1164754"/>
            <a:ext cx="72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OBL</a:t>
            </a:r>
          </a:p>
        </p:txBody>
      </p:sp>
      <p:sp>
        <p:nvSpPr>
          <p:cNvPr id="158" name="TextBox 123"/>
          <p:cNvSpPr txBox="1">
            <a:spLocks noChangeArrowheads="1"/>
          </p:cNvSpPr>
          <p:nvPr/>
        </p:nvSpPr>
        <p:spPr bwMode="auto">
          <a:xfrm>
            <a:off x="2964757" y="2099791"/>
            <a:ext cx="2252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OBL CHEM/ING</a:t>
            </a:r>
          </a:p>
        </p:txBody>
      </p:sp>
      <p:sp>
        <p:nvSpPr>
          <p:cNvPr id="159" name="TextBox 124"/>
          <p:cNvSpPr txBox="1">
            <a:spLocks noChangeArrowheads="1"/>
          </p:cNvSpPr>
          <p:nvPr/>
        </p:nvSpPr>
        <p:spPr bwMode="auto">
          <a:xfrm>
            <a:off x="7882832" y="2055341"/>
            <a:ext cx="161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OBL CHEM</a:t>
            </a:r>
          </a:p>
        </p:txBody>
      </p:sp>
      <p:sp>
        <p:nvSpPr>
          <p:cNvPr id="160" name="TextBox 125"/>
          <p:cNvSpPr txBox="1">
            <a:spLocks noChangeArrowheads="1"/>
          </p:cNvSpPr>
          <p:nvPr/>
        </p:nvSpPr>
        <p:spPr bwMode="auto">
          <a:xfrm>
            <a:off x="4841182" y="3320579"/>
            <a:ext cx="72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BLO</a:t>
            </a:r>
          </a:p>
        </p:txBody>
      </p:sp>
      <p:sp>
        <p:nvSpPr>
          <p:cNvPr id="161" name="TextBox 127"/>
          <p:cNvSpPr txBox="1">
            <a:spLocks noChangeArrowheads="1"/>
          </p:cNvSpPr>
          <p:nvPr/>
        </p:nvSpPr>
        <p:spPr bwMode="auto">
          <a:xfrm>
            <a:off x="8601969" y="3323754"/>
            <a:ext cx="72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BLO</a:t>
            </a:r>
          </a:p>
        </p:txBody>
      </p:sp>
      <p:sp>
        <p:nvSpPr>
          <p:cNvPr id="162" name="TextBox 128"/>
          <p:cNvSpPr txBox="1">
            <a:spLocks noChangeArrowheads="1"/>
          </p:cNvSpPr>
          <p:nvPr/>
        </p:nvSpPr>
        <p:spPr bwMode="auto">
          <a:xfrm>
            <a:off x="8530532" y="4908079"/>
            <a:ext cx="725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BLO</a:t>
            </a:r>
          </a:p>
        </p:txBody>
      </p:sp>
      <p:sp>
        <p:nvSpPr>
          <p:cNvPr id="163" name="TextBox 129"/>
          <p:cNvSpPr txBox="1">
            <a:spLocks noChangeArrowheads="1"/>
          </p:cNvSpPr>
          <p:nvPr/>
        </p:nvSpPr>
        <p:spPr bwMode="auto">
          <a:xfrm>
            <a:off x="5433319" y="4908079"/>
            <a:ext cx="72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BLO</a:t>
            </a:r>
          </a:p>
        </p:txBody>
      </p:sp>
      <p:sp>
        <p:nvSpPr>
          <p:cNvPr id="164" name="TextBox 130"/>
          <p:cNvSpPr txBox="1">
            <a:spLocks noChangeArrowheads="1"/>
          </p:cNvSpPr>
          <p:nvPr/>
        </p:nvSpPr>
        <p:spPr bwMode="auto">
          <a:xfrm>
            <a:off x="2337694" y="4952529"/>
            <a:ext cx="725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BLO</a:t>
            </a:r>
          </a:p>
        </p:txBody>
      </p:sp>
      <p:sp>
        <p:nvSpPr>
          <p:cNvPr id="165" name="TextBox 131"/>
          <p:cNvSpPr txBox="1">
            <a:spLocks noChangeArrowheads="1"/>
          </p:cNvSpPr>
          <p:nvPr/>
        </p:nvSpPr>
        <p:spPr bwMode="auto">
          <a:xfrm>
            <a:off x="2409132" y="6232054"/>
            <a:ext cx="72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166" name="TextBox 132"/>
          <p:cNvSpPr txBox="1">
            <a:spLocks noChangeArrowheads="1"/>
          </p:cNvSpPr>
          <p:nvPr/>
        </p:nvSpPr>
        <p:spPr bwMode="auto">
          <a:xfrm>
            <a:off x="8457507" y="6213004"/>
            <a:ext cx="72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6219132" y="4338166"/>
            <a:ext cx="2879725" cy="863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8" name="TextBox 81"/>
          <p:cNvSpPr txBox="1">
            <a:spLocks noChangeArrowheads="1"/>
          </p:cNvSpPr>
          <p:nvPr/>
        </p:nvSpPr>
        <p:spPr bwMode="auto">
          <a:xfrm>
            <a:off x="105669" y="2780829"/>
            <a:ext cx="5111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Asymmetric Synthesis and Retrosynthesis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(Stefano Nicolai, Sandrine Gerber)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Stereoselective methods and synthesis of building blocks</a:t>
            </a:r>
          </a:p>
        </p:txBody>
      </p:sp>
      <p:sp>
        <p:nvSpPr>
          <p:cNvPr id="169" name="TextBox 81"/>
          <p:cNvSpPr txBox="1">
            <a:spLocks noChangeArrowheads="1"/>
          </p:cNvSpPr>
          <p:nvPr/>
        </p:nvSpPr>
        <p:spPr bwMode="auto">
          <a:xfrm>
            <a:off x="-181669" y="3876204"/>
            <a:ext cx="129540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Master</a:t>
            </a:r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3993457" y="3628554"/>
            <a:ext cx="0" cy="7048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1274069" y="3628554"/>
            <a:ext cx="0" cy="7048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V="1">
            <a:off x="5511107" y="3152304"/>
            <a:ext cx="741362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81"/>
          <p:cNvSpPr txBox="1">
            <a:spLocks noChangeArrowheads="1"/>
          </p:cNvSpPr>
          <p:nvPr/>
        </p:nvSpPr>
        <p:spPr bwMode="auto">
          <a:xfrm>
            <a:off x="-256281" y="2044229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BA3</a:t>
            </a:r>
          </a:p>
        </p:txBody>
      </p:sp>
      <p:sp>
        <p:nvSpPr>
          <p:cNvPr id="174" name="TextBox 81"/>
          <p:cNvSpPr txBox="1">
            <a:spLocks noChangeArrowheads="1"/>
          </p:cNvSpPr>
          <p:nvPr/>
        </p:nvSpPr>
        <p:spPr bwMode="auto">
          <a:xfrm>
            <a:off x="969319" y="1133922"/>
            <a:ext cx="1295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BA1-2</a:t>
            </a:r>
          </a:p>
        </p:txBody>
      </p:sp>
      <p:sp>
        <p:nvSpPr>
          <p:cNvPr id="175" name="TextBox 81"/>
          <p:cNvSpPr txBox="1">
            <a:spLocks noChangeArrowheads="1"/>
          </p:cNvSpPr>
          <p:nvPr/>
        </p:nvSpPr>
        <p:spPr bwMode="auto">
          <a:xfrm>
            <a:off x="4354439" y="2070026"/>
            <a:ext cx="1295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BA5</a:t>
            </a:r>
          </a:p>
        </p:txBody>
      </p:sp>
      <p:sp>
        <p:nvSpPr>
          <p:cNvPr id="176" name="TextBox 81"/>
          <p:cNvSpPr txBox="1">
            <a:spLocks noChangeArrowheads="1"/>
          </p:cNvSpPr>
          <p:nvPr/>
        </p:nvSpPr>
        <p:spPr bwMode="auto">
          <a:xfrm>
            <a:off x="-324544" y="3274541"/>
            <a:ext cx="129540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BA6</a:t>
            </a:r>
          </a:p>
        </p:txBody>
      </p:sp>
      <p:sp>
        <p:nvSpPr>
          <p:cNvPr id="177" name="TextBox 81"/>
          <p:cNvSpPr txBox="1">
            <a:spLocks noChangeArrowheads="1"/>
          </p:cNvSpPr>
          <p:nvPr/>
        </p:nvSpPr>
        <p:spPr bwMode="auto">
          <a:xfrm>
            <a:off x="5865119" y="3294161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BA6</a:t>
            </a:r>
          </a:p>
        </p:txBody>
      </p:sp>
    </p:spTree>
    <p:extLst>
      <p:ext uri="{BB962C8B-B14F-4D97-AF65-F5344CB8AC3E}">
        <p14:creationId xmlns:p14="http://schemas.microsoft.com/office/powerpoint/2010/main" val="29338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618" r="57155" b="40616"/>
          <a:stretch/>
        </p:blipFill>
        <p:spPr>
          <a:xfrm>
            <a:off x="683568" y="703239"/>
            <a:ext cx="7560840" cy="573251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Which elements are abundant?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5318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67556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6500834"/>
            <a:ext cx="5000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(1) Picture from </a:t>
            </a:r>
            <a:r>
              <a:rPr lang="fr-CH" sz="1200" dirty="0" err="1" smtClean="0"/>
              <a:t>Wikipedia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293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Which elements are sustainable?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3093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67556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6392361"/>
            <a:ext cx="5000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(1) </a:t>
            </a:r>
            <a:r>
              <a:rPr lang="fr-CH" sz="1200" dirty="0">
                <a:hlinkClick r:id="rId2"/>
              </a:rPr>
              <a:t>https://www.euchems.eu/euchems-periodic-table</a:t>
            </a:r>
            <a:r>
              <a:rPr lang="fr-CH" sz="1200" dirty="0" smtClean="0">
                <a:hlinkClick r:id="rId2"/>
              </a:rPr>
              <a:t>/</a:t>
            </a:r>
            <a:r>
              <a:rPr lang="fr-CH" sz="1200" dirty="0" smtClean="0"/>
              <a:t> 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609" t="20061" r="13376" b="6621"/>
          <a:stretch/>
        </p:blipFill>
        <p:spPr>
          <a:xfrm>
            <a:off x="683568" y="775716"/>
            <a:ext cx="7632848" cy="54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Key Parameters for Asymmetric Catalysis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5318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8596" y="2202412"/>
            <a:ext cx="721523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Special Parameters for Asymmetric Catalysis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Enantiomeric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Diastereomeric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Ratio (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spcBef>
                <a:spcPts val="1200"/>
              </a:spcBef>
            </a:pPr>
            <a:r>
              <a:rPr lang="fr-CH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Enantiomeric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Diastereomeric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Excess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ee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, de)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857232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CH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catalysis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, a chiral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able to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induce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chirality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in the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product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4857760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 smtClean="0">
              <a:latin typeface="Arial" pitchFamily="34" charset="0"/>
              <a:cs typeface="Arial" pitchFamily="34" charset="0"/>
            </a:endParaRPr>
          </a:p>
          <a:p>
            <a:r>
              <a:rPr lang="fr-CH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a good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ee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67556" y="6421461"/>
            <a:ext cx="2133600" cy="365125"/>
          </a:xfrm>
        </p:spPr>
        <p:txBody>
          <a:bodyPr/>
          <a:lstStyle/>
          <a:p>
            <a:fld id="{D925EB83-4845-4098-8E3E-E8F912EC3805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786050" y="3929066"/>
          <a:ext cx="2101660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719" name="Equation" r:id="rId3" imgW="965160" imgH="393480" progId="Equation.3">
                  <p:embed/>
                </p:oleObj>
              </mc:Choice>
              <mc:Fallback>
                <p:oleObj name="Equation" r:id="rId3" imgW="965160" imgH="39348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50" y="3929066"/>
                        <a:ext cx="2101660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00198" y="3416858"/>
            <a:ext cx="792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CH" dirty="0" err="1" smtClean="0">
                <a:latin typeface="Arial" pitchFamily="34" charset="0"/>
                <a:cs typeface="Arial" pitchFamily="34" charset="0"/>
              </a:rPr>
              <a:t>Difference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in %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major and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minor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enantiomer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diastereomer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000100" y="3571876"/>
            <a:ext cx="500066" cy="1428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00166" y="5643578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>
                <a:latin typeface="Arial" pitchFamily="34" charset="0"/>
                <a:cs typeface="Arial" pitchFamily="34" charset="0"/>
              </a:rPr>
              <a:t>Dependent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physical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state of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product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often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&gt; 90%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85786" y="5786454"/>
            <a:ext cx="642942" cy="1428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Key Parameters for Asymmetric Catalysis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5318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57224" y="857232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CH" b="1" dirty="0" smtClean="0">
                <a:latin typeface="Arial" pitchFamily="34" charset="0"/>
                <a:cs typeface="Arial" pitchFamily="34" charset="0"/>
              </a:rPr>
              <a:t>The Gold Standard for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Catalysis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Industry</a:t>
            </a:r>
            <a:endParaRPr lang="fr-CH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CH" b="1" dirty="0" smtClean="0">
                <a:latin typeface="Arial" pitchFamily="34" charset="0"/>
                <a:cs typeface="Arial" pitchFamily="34" charset="0"/>
              </a:rPr>
              <a:t>Ciba-Geigy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Synthesis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of (</a:t>
            </a:r>
            <a:r>
              <a:rPr lang="fr-CH" b="1" i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)-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Metolachlor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67556" y="6421461"/>
            <a:ext cx="2133600" cy="365125"/>
          </a:xfrm>
        </p:spPr>
        <p:txBody>
          <a:bodyPr/>
          <a:lstStyle/>
          <a:p>
            <a:fld id="{D925EB83-4845-4098-8E3E-E8F912EC3805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714348" y="2643182"/>
          <a:ext cx="8010525" cy="308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743" name="CS ChemDraw Drawing" r:id="rId3" imgW="5719220" imgH="2201946" progId="ChemDraw.Document.6.0">
                  <p:embed/>
                </p:oleObj>
              </mc:Choice>
              <mc:Fallback>
                <p:oleObj name="CS ChemDraw Drawing" r:id="rId3" imgW="5719220" imgH="2201946" progId="ChemDraw.Document.6.0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2643182"/>
                        <a:ext cx="8010525" cy="308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6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Key Parameters for Asymmetric Catalysis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57224" y="500042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CH" b="1" dirty="0" smtClean="0">
                <a:latin typeface="Arial" pitchFamily="34" charset="0"/>
                <a:cs typeface="Arial" pitchFamily="34" charset="0"/>
              </a:rPr>
              <a:t>The Gold Standard for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Catalysis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Industry</a:t>
            </a:r>
            <a:endParaRPr lang="fr-CH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CH" b="1" dirty="0" smtClean="0">
                <a:latin typeface="Arial" pitchFamily="34" charset="0"/>
                <a:cs typeface="Arial" pitchFamily="34" charset="0"/>
              </a:rPr>
              <a:t>Ciba-Geigy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Synthesis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of (</a:t>
            </a:r>
            <a:r>
              <a:rPr lang="fr-CH" b="1" i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)-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Metolachlor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67556" y="6421461"/>
            <a:ext cx="2133600" cy="365125"/>
          </a:xfrm>
        </p:spPr>
        <p:txBody>
          <a:bodyPr/>
          <a:lstStyle/>
          <a:p>
            <a:fld id="{D925EB83-4845-4098-8E3E-E8F912EC3805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642910" y="2428868"/>
          <a:ext cx="8002587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767" name="CS ChemDraw Drawing" r:id="rId3" imgW="5734695" imgH="2441096" progId="ChemDraw.Document.6.0">
                  <p:embed/>
                </p:oleObj>
              </mc:Choice>
              <mc:Fallback>
                <p:oleObj name="CS ChemDraw Drawing" r:id="rId3" imgW="5734695" imgH="2441096" progId="ChemDraw.Document.6.0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2428868"/>
                        <a:ext cx="8002587" cy="309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72264" y="1752889"/>
            <a:ext cx="235748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1200" dirty="0" err="1" smtClean="0"/>
              <a:t>Herbicid</a:t>
            </a:r>
            <a:r>
              <a:rPr lang="fr-CH" sz="1200" dirty="0" smtClean="0"/>
              <a:t>, </a:t>
            </a:r>
            <a:r>
              <a:rPr lang="fr-CH" sz="1200" dirty="0" err="1" smtClean="0"/>
              <a:t>agrochemical</a:t>
            </a:r>
            <a:r>
              <a:rPr lang="fr-CH" sz="1200" dirty="0" smtClean="0"/>
              <a:t>: </a:t>
            </a:r>
            <a:r>
              <a:rPr lang="fr-CH" sz="1200" dirty="0" err="1" smtClean="0"/>
              <a:t>synthesis</a:t>
            </a:r>
            <a:r>
              <a:rPr lang="fr-CH" sz="1200" dirty="0" smtClean="0"/>
              <a:t> has to </a:t>
            </a:r>
            <a:r>
              <a:rPr lang="fr-CH" sz="1200" dirty="0" err="1" smtClean="0"/>
              <a:t>be</a:t>
            </a:r>
            <a:r>
              <a:rPr lang="fr-CH" sz="1200" dirty="0" smtClean="0"/>
              <a:t> cheap!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1714488"/>
            <a:ext cx="264320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Imine </a:t>
            </a:r>
            <a:r>
              <a:rPr lang="fr-CH" sz="1200" dirty="0" err="1" smtClean="0"/>
              <a:t>hydrogenation</a:t>
            </a:r>
            <a:r>
              <a:rPr lang="fr-CH" sz="1200" dirty="0" smtClean="0"/>
              <a:t>/</a:t>
            </a:r>
            <a:r>
              <a:rPr lang="fr-CH" sz="1200" dirty="0" err="1" smtClean="0"/>
              <a:t>reduction</a:t>
            </a:r>
            <a:r>
              <a:rPr lang="fr-CH" sz="1200" dirty="0" smtClean="0"/>
              <a:t>: good </a:t>
            </a:r>
            <a:r>
              <a:rPr lang="fr-CH" sz="1200" dirty="0" err="1" smtClean="0"/>
              <a:t>way</a:t>
            </a:r>
            <a:r>
              <a:rPr lang="fr-CH" sz="1200" dirty="0" smtClean="0"/>
              <a:t> to </a:t>
            </a:r>
            <a:r>
              <a:rPr lang="fr-CH" sz="1200" dirty="0" err="1" smtClean="0"/>
              <a:t>make</a:t>
            </a:r>
            <a:r>
              <a:rPr lang="fr-CH" sz="1200" dirty="0" smtClean="0"/>
              <a:t> chiral amine.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-32" y="3929066"/>
            <a:ext cx="257176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1200" dirty="0" err="1" smtClean="0"/>
              <a:t>Exceptionally</a:t>
            </a:r>
            <a:r>
              <a:rPr lang="fr-CH" sz="1200" dirty="0" smtClean="0"/>
              <a:t> </a:t>
            </a:r>
            <a:r>
              <a:rPr lang="fr-CH" sz="1200" dirty="0" err="1" smtClean="0"/>
              <a:t>low</a:t>
            </a:r>
            <a:r>
              <a:rPr lang="fr-CH" sz="1200" dirty="0" smtClean="0"/>
              <a:t> </a:t>
            </a:r>
            <a:r>
              <a:rPr lang="fr-CH" sz="1200" dirty="0" err="1" smtClean="0"/>
              <a:t>loading</a:t>
            </a:r>
            <a:r>
              <a:rPr lang="fr-CH" sz="1200" dirty="0" smtClean="0"/>
              <a:t>: 0.1 ppm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42910" y="5681979"/>
            <a:ext cx="40719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Chiral </a:t>
            </a:r>
            <a:r>
              <a:rPr lang="fr-CH" sz="1200" dirty="0" err="1" smtClean="0"/>
              <a:t>bisphosphine</a:t>
            </a:r>
            <a:r>
              <a:rPr lang="fr-CH" sz="1200" dirty="0" smtClean="0"/>
              <a:t> </a:t>
            </a:r>
            <a:r>
              <a:rPr lang="fr-CH" sz="1200" dirty="0" err="1" smtClean="0"/>
              <a:t>based</a:t>
            </a:r>
            <a:r>
              <a:rPr lang="fr-CH" sz="1200" dirty="0" smtClean="0"/>
              <a:t> on </a:t>
            </a:r>
            <a:r>
              <a:rPr lang="fr-CH" sz="1200" dirty="0" err="1" smtClean="0"/>
              <a:t>Ferrocene</a:t>
            </a:r>
            <a:r>
              <a:rPr lang="fr-CH" sz="1200" dirty="0" smtClean="0"/>
              <a:t>: </a:t>
            </a:r>
            <a:r>
              <a:rPr lang="fr-CH" sz="1200" dirty="0" err="1" smtClean="0"/>
              <a:t>exceptional</a:t>
            </a:r>
            <a:r>
              <a:rPr lang="fr-CH" sz="1200" dirty="0" smtClean="0"/>
              <a:t> ligands for </a:t>
            </a:r>
            <a:r>
              <a:rPr lang="fr-CH" sz="1200" dirty="0" err="1" smtClean="0"/>
              <a:t>catalysis</a:t>
            </a:r>
            <a:r>
              <a:rPr lang="fr-CH" sz="1200" dirty="0" smtClean="0"/>
              <a:t> (A. </a:t>
            </a:r>
            <a:r>
              <a:rPr lang="fr-CH" sz="1200" dirty="0" err="1" smtClean="0"/>
              <a:t>Togni</a:t>
            </a:r>
            <a:r>
              <a:rPr lang="fr-CH" sz="1200" dirty="0" smtClean="0"/>
              <a:t>, Ciba, ETHZ)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0628" y="4000504"/>
            <a:ext cx="17859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1200" dirty="0" err="1" smtClean="0"/>
              <a:t>Moderate</a:t>
            </a:r>
            <a:r>
              <a:rPr lang="fr-CH" sz="1200" dirty="0" smtClean="0"/>
              <a:t> ee: </a:t>
            </a:r>
            <a:r>
              <a:rPr lang="fr-CH" sz="1200" dirty="0" err="1" smtClean="0"/>
              <a:t>often</a:t>
            </a:r>
            <a:r>
              <a:rPr lang="fr-CH" sz="1200" dirty="0" smtClean="0"/>
              <a:t> </a:t>
            </a:r>
            <a:r>
              <a:rPr lang="fr-CH" sz="1200" dirty="0" err="1" smtClean="0"/>
              <a:t>less</a:t>
            </a:r>
            <a:r>
              <a:rPr lang="fr-CH" sz="1200" dirty="0" smtClean="0"/>
              <a:t> important for </a:t>
            </a:r>
            <a:r>
              <a:rPr lang="fr-CH" sz="1200" dirty="0" err="1" smtClean="0"/>
              <a:t>industry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714612" y="4000504"/>
            <a:ext cx="221454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1200" dirty="0" err="1" smtClean="0"/>
              <a:t>Late</a:t>
            </a:r>
            <a:r>
              <a:rPr lang="fr-CH" sz="1200" dirty="0" smtClean="0"/>
              <a:t> </a:t>
            </a:r>
            <a:r>
              <a:rPr lang="fr-CH" sz="1200" dirty="0" err="1" smtClean="0"/>
              <a:t>metal</a:t>
            </a:r>
            <a:r>
              <a:rPr lang="fr-CH" sz="1200" dirty="0" smtClean="0"/>
              <a:t> </a:t>
            </a:r>
            <a:r>
              <a:rPr lang="fr-CH" sz="1200" dirty="0" err="1" smtClean="0"/>
              <a:t>catalysts</a:t>
            </a:r>
            <a:r>
              <a:rPr lang="fr-CH" sz="1200" dirty="0" smtClean="0"/>
              <a:t> for </a:t>
            </a:r>
            <a:r>
              <a:rPr lang="fr-CH" sz="1200" dirty="0" err="1" smtClean="0"/>
              <a:t>hydrogenation</a:t>
            </a:r>
            <a:r>
              <a:rPr lang="fr-CH" sz="1200" dirty="0" smtClean="0"/>
              <a:t> (Ru, Rh, Pd, Ir)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000364" y="1714488"/>
            <a:ext cx="221457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1200" dirty="0" err="1" smtClean="0"/>
              <a:t>Hydrogenation</a:t>
            </a:r>
            <a:r>
              <a:rPr lang="fr-CH" sz="1200" dirty="0" smtClean="0"/>
              <a:t>=</a:t>
            </a:r>
            <a:r>
              <a:rPr lang="fr-CH" sz="1200" dirty="0" err="1" smtClean="0"/>
              <a:t>most</a:t>
            </a:r>
            <a:r>
              <a:rPr lang="fr-CH" sz="1200" dirty="0" smtClean="0"/>
              <a:t> </a:t>
            </a:r>
            <a:r>
              <a:rPr lang="fr-CH" sz="1200" dirty="0" err="1" smtClean="0"/>
              <a:t>atom</a:t>
            </a:r>
            <a:r>
              <a:rPr lang="fr-CH" sz="1200" dirty="0" smtClean="0"/>
              <a:t> </a:t>
            </a:r>
            <a:r>
              <a:rPr lang="fr-CH" sz="1200" dirty="0" err="1" smtClean="0"/>
              <a:t>economical</a:t>
            </a:r>
            <a:r>
              <a:rPr lang="fr-CH" sz="1200" dirty="0" smtClean="0"/>
              <a:t> </a:t>
            </a:r>
            <a:r>
              <a:rPr lang="fr-CH" sz="1200" dirty="0" err="1" smtClean="0"/>
              <a:t>reduction</a:t>
            </a:r>
            <a:r>
              <a:rPr lang="fr-CH" sz="1200" dirty="0" smtClean="0"/>
              <a:t>.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7143768" y="2285992"/>
            <a:ext cx="500066" cy="357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3177618" y="2353281"/>
            <a:ext cx="752781" cy="3929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285720" y="2244782"/>
            <a:ext cx="1214446" cy="10715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947333" y="3387790"/>
            <a:ext cx="571504" cy="533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3570465" y="3358967"/>
            <a:ext cx="636226" cy="6334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5214942" y="3786190"/>
            <a:ext cx="776291" cy="2075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801466" y="5248037"/>
            <a:ext cx="493350" cy="3667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71472" y="6357958"/>
            <a:ext cx="80010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b="1" dirty="0" smtClean="0"/>
              <a:t>Be active, </a:t>
            </a:r>
            <a:r>
              <a:rPr lang="fr-CH" b="1" dirty="0" err="1" smtClean="0"/>
              <a:t>take</a:t>
            </a:r>
            <a:r>
              <a:rPr lang="fr-CH" b="1" dirty="0" smtClean="0"/>
              <a:t> notes! </a:t>
            </a:r>
            <a:r>
              <a:rPr lang="fr-CH" b="1" dirty="0" err="1" smtClean="0"/>
              <a:t>Now</a:t>
            </a:r>
            <a:r>
              <a:rPr lang="fr-CH" b="1" dirty="0" smtClean="0"/>
              <a:t> </a:t>
            </a:r>
            <a:r>
              <a:rPr lang="fr-CH" b="1" dirty="0" err="1" smtClean="0"/>
              <a:t>your</a:t>
            </a:r>
            <a:r>
              <a:rPr lang="fr-CH" b="1" dirty="0" smtClean="0"/>
              <a:t> script </a:t>
            </a:r>
            <a:r>
              <a:rPr lang="fr-CH" b="1" dirty="0" err="1" smtClean="0"/>
              <a:t>should</a:t>
            </a:r>
            <a:r>
              <a:rPr lang="fr-CH" b="1" dirty="0" smtClean="0"/>
              <a:t> look </a:t>
            </a:r>
            <a:r>
              <a:rPr lang="fr-CH" b="1" dirty="0" err="1" smtClean="0"/>
              <a:t>somewhat</a:t>
            </a:r>
            <a:r>
              <a:rPr lang="fr-CH" b="1" dirty="0" smtClean="0"/>
              <a:t> </a:t>
            </a:r>
            <a:r>
              <a:rPr lang="fr-CH" b="1" dirty="0" err="1" smtClean="0"/>
              <a:t>like</a:t>
            </a:r>
            <a:r>
              <a:rPr lang="fr-CH" b="1" dirty="0" smtClean="0"/>
              <a:t> </a:t>
            </a:r>
            <a:r>
              <a:rPr lang="fr-CH" b="1" dirty="0" err="1" smtClean="0"/>
              <a:t>that</a:t>
            </a:r>
            <a:r>
              <a:rPr lang="fr-CH" b="1" dirty="0" smtClean="0"/>
              <a:t>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43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Modes of Asymmetric Induction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5318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1000108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Creation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of a New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Chirality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Element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During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Reaction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85736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General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Scheme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4481651"/>
            <a:ext cx="778674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Key Elements:</a:t>
            </a:r>
          </a:p>
          <a:p>
            <a:pPr marL="1257300" lvl="2" indent="-342900">
              <a:spcBef>
                <a:spcPts val="1200"/>
              </a:spcBef>
              <a:buAutoNum type="arabicPeriod"/>
            </a:pPr>
            <a:r>
              <a:rPr lang="fr-CH" dirty="0" smtClean="0">
                <a:latin typeface="Arial" pitchFamily="34" charset="0"/>
                <a:cs typeface="Arial" pitchFamily="34" charset="0"/>
              </a:rPr>
              <a:t>Activation via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(no background, direct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1257300" lvl="2" indent="-342900">
              <a:spcBef>
                <a:spcPts val="1200"/>
              </a:spcBef>
              <a:buAutoNum type="arabicPeriod"/>
            </a:pPr>
            <a:r>
              <a:rPr lang="fr-CH" dirty="0" err="1" smtClean="0">
                <a:latin typeface="Arial" pitchFamily="34" charset="0"/>
                <a:cs typeface="Arial" pitchFamily="34" charset="0"/>
              </a:rPr>
              <a:t>Chirality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directs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stereoselective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bond formation</a:t>
            </a:r>
          </a:p>
          <a:p>
            <a:pPr marL="1257300" lvl="2" indent="-342900">
              <a:spcBef>
                <a:spcPts val="1200"/>
              </a:spcBef>
              <a:buAutoNum type="arabicPeriod"/>
            </a:pPr>
            <a:r>
              <a:rPr lang="fr-CH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easily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released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product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: turnover possible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428728" y="2285992"/>
          <a:ext cx="6345237" cy="200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791" name="CS ChemDraw Drawing" r:id="rId4" imgW="5074568" imgH="1605827" progId="ChemDraw.Document.6.0">
                  <p:embed/>
                </p:oleObj>
              </mc:Choice>
              <mc:Fallback>
                <p:oleObj name="CS ChemDraw Drawing" r:id="rId4" imgW="5074568" imgH="1605827" progId="ChemDraw.Document.6.0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2285992"/>
                        <a:ext cx="6345237" cy="200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06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Modes of Asymmetric Induction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5318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5720" y="1059404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 smtClean="0">
                <a:latin typeface="Arial" pitchFamily="34" charset="0"/>
                <a:cs typeface="Arial" pitchFamily="34" charset="0"/>
              </a:rPr>
              <a:t>Example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of Activation: Addition to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Carbonyl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282" y="4553089"/>
            <a:ext cx="778674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Possible activation modes:</a:t>
            </a:r>
          </a:p>
          <a:p>
            <a:pPr marL="1257300" lvl="2" indent="-342900">
              <a:spcBef>
                <a:spcPts val="1200"/>
              </a:spcBef>
              <a:buAutoNum type="arabicPeriod"/>
            </a:pPr>
            <a:r>
              <a:rPr lang="fr-CH" dirty="0" err="1" smtClean="0">
                <a:latin typeface="Arial" pitchFamily="34" charset="0"/>
                <a:cs typeface="Arial" pitchFamily="34" charset="0"/>
              </a:rPr>
              <a:t>Lowering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LUMO: more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electrophilic</a:t>
            </a:r>
            <a:endParaRPr lang="fr-CH" dirty="0" smtClean="0">
              <a:latin typeface="Arial" pitchFamily="34" charset="0"/>
              <a:cs typeface="Arial" pitchFamily="34" charset="0"/>
            </a:endParaRPr>
          </a:p>
          <a:p>
            <a:pPr marL="1257300" lvl="2" indent="-342900">
              <a:spcBef>
                <a:spcPts val="1200"/>
              </a:spcBef>
              <a:buAutoNum type="arabicPeriod"/>
            </a:pPr>
            <a:r>
              <a:rPr lang="fr-CH" dirty="0" err="1" smtClean="0">
                <a:latin typeface="Arial" pitchFamily="34" charset="0"/>
                <a:cs typeface="Arial" pitchFamily="34" charset="0"/>
              </a:rPr>
              <a:t>Hightening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HOMO: more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nucleophilic</a:t>
            </a:r>
            <a:endParaRPr lang="fr-CH" dirty="0" smtClean="0">
              <a:latin typeface="Arial" pitchFamily="34" charset="0"/>
              <a:cs typeface="Arial" pitchFamily="34" charset="0"/>
            </a:endParaRPr>
          </a:p>
          <a:p>
            <a:pPr marL="1257300" lvl="2" indent="-342900">
              <a:spcBef>
                <a:spcPts val="1200"/>
              </a:spcBef>
              <a:buAutoNum type="arabicPeriod"/>
            </a:pPr>
            <a:r>
              <a:rPr lang="fr-CH" dirty="0" smtClean="0">
                <a:latin typeface="Arial" pitchFamily="34" charset="0"/>
                <a:cs typeface="Arial" pitchFamily="34" charset="0"/>
              </a:rPr>
              <a:t>Dual activation: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towards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best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selectivities</a:t>
            </a:r>
            <a:endParaRPr lang="fr-CH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000100" y="1928802"/>
          <a:ext cx="7367588" cy="213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815" name="CS ChemDraw Drawing" r:id="rId4" imgW="5262020" imgH="1526696" progId="ChemDraw.Document.6.0">
                  <p:embed/>
                </p:oleObj>
              </mc:Choice>
              <mc:Fallback>
                <p:oleObj name="CS ChemDraw Drawing" r:id="rId4" imgW="5262020" imgH="1526696" progId="ChemDraw.Document.6.0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928802"/>
                        <a:ext cx="7367588" cy="213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54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Modes of Asymmetric Induction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5318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857232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Kinetic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Resolution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of Chiral Compounds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35729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General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Scheme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06" y="5280740"/>
            <a:ext cx="878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</a:pPr>
            <a:r>
              <a:rPr lang="fr-CH" b="1" dirty="0" err="1" smtClean="0">
                <a:latin typeface="Arial" pitchFamily="34" charset="0"/>
                <a:cs typeface="Arial" pitchFamily="34" charset="0"/>
              </a:rPr>
              <a:t>Kinetic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resolution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: max. 50%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enantiopure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product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and 50%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enantiopure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starting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material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spcBef>
                <a:spcPts val="1200"/>
              </a:spcBef>
            </a:pPr>
            <a:r>
              <a:rPr lang="fr-CH" b="1" dirty="0" err="1" smtClean="0">
                <a:latin typeface="Arial" pitchFamily="34" charset="0"/>
                <a:cs typeface="Arial" pitchFamily="34" charset="0"/>
              </a:rPr>
              <a:t>Dynamic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kinetic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resolution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max. 100%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enantiopure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product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234528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 smtClean="0">
                <a:latin typeface="Arial" pitchFamily="34" charset="0"/>
                <a:cs typeface="Arial" pitchFamily="34" charset="0"/>
              </a:rPr>
              <a:t>Resolution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Secondary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Alcohols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370261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 smtClean="0">
                <a:latin typeface="Arial" pitchFamily="34" charset="0"/>
                <a:cs typeface="Arial" pitchFamily="34" charset="0"/>
              </a:rPr>
              <a:t>Dynamic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Kinetic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Resolution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3143240" y="4286256"/>
          <a:ext cx="28543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945" name="CS ChemDraw Drawing" r:id="rId4" imgW="2279670" imgH="686855" progId="ChemDraw.Document.6.0">
                  <p:embed/>
                </p:oleObj>
              </mc:Choice>
              <mc:Fallback>
                <p:oleObj name="CS ChemDraw Drawing" r:id="rId4" imgW="2279670" imgH="686855" progId="ChemDraw.Document.6.0">
                  <p:embed/>
                  <p:pic>
                    <p:nvPicPr>
                      <p:cNvPr id="3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4286256"/>
                        <a:ext cx="285432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2357422" y="2928934"/>
          <a:ext cx="510381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946" name="CS ChemDraw Drawing" r:id="rId6" imgW="4089830" imgH="423438" progId="ChemDraw.Document.6.0">
                  <p:embed/>
                </p:oleObj>
              </mc:Choice>
              <mc:Fallback>
                <p:oleObj name="CS ChemDraw Drawing" r:id="rId6" imgW="4089830" imgH="423438" progId="ChemDraw.Document.6.0">
                  <p:embed/>
                  <p:pic>
                    <p:nvPicPr>
                      <p:cNvPr id="30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2928934"/>
                        <a:ext cx="5103813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2786050" y="1428736"/>
          <a:ext cx="397986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947" name="CS ChemDraw Drawing" r:id="rId8" imgW="3177188" imgH="586271" progId="ChemDraw.Document.6.0">
                  <p:embed/>
                </p:oleObj>
              </mc:Choice>
              <mc:Fallback>
                <p:oleObj name="CS ChemDraw Drawing" r:id="rId8" imgW="3177188" imgH="586271" progId="ChemDraw.Document.6.0">
                  <p:embed/>
                  <p:pic>
                    <p:nvPicPr>
                      <p:cNvPr id="30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50" y="1428736"/>
                        <a:ext cx="3979862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7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Modes of Asymmetric Induction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5318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773652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 smtClean="0">
                <a:latin typeface="Arial" pitchFamily="34" charset="0"/>
                <a:cs typeface="Arial" pitchFamily="34" charset="0"/>
              </a:rPr>
              <a:t>Parameters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Kinetic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Resolution</a:t>
            </a:r>
            <a:r>
              <a:rPr lang="fr-CH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6500834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6500834"/>
            <a:ext cx="6643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(1) ecsoc2.hcc.ru/ecsoc-2/al001/al001.htm</a:t>
            </a:r>
            <a:endParaRPr lang="en-US" sz="1200" dirty="0"/>
          </a:p>
        </p:txBody>
      </p:sp>
      <p:pic>
        <p:nvPicPr>
          <p:cNvPr id="13" name="Picture 12" descr="kinetic resolut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142984"/>
            <a:ext cx="7886700" cy="4267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2844" y="5357826"/>
            <a:ext cx="878687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</a:pPr>
            <a:r>
              <a:rPr lang="fr-CH" dirty="0" err="1" smtClean="0">
                <a:latin typeface="Arial" pitchFamily="34" charset="0"/>
                <a:cs typeface="Arial" pitchFamily="34" charset="0"/>
              </a:rPr>
              <a:t>ee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dependent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yield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if the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selectivity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perfect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! </a:t>
            </a:r>
          </a:p>
          <a:p>
            <a:pPr lvl="1">
              <a:spcBef>
                <a:spcPts val="1200"/>
              </a:spcBef>
            </a:pPr>
            <a:r>
              <a:rPr lang="fr-CH" dirty="0" smtClean="0">
                <a:latin typeface="Arial" pitchFamily="34" charset="0"/>
                <a:cs typeface="Arial" pitchFamily="34" charset="0"/>
              </a:rPr>
              <a:t>The best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parameter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describe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selectivity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E,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called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S factor, S =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fr-CH" baseline="-250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fr-CH" baseline="-25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fr-CH" baseline="-25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22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Modes of Asymmetric Induction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5318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2844" y="1059404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Desymmetrization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70234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General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Scheme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5280740"/>
            <a:ext cx="878687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buFontTx/>
              <a:buChar char="-"/>
            </a:pPr>
            <a:r>
              <a:rPr lang="fr-CH" dirty="0" smtClean="0">
                <a:latin typeface="Arial" pitchFamily="34" charset="0"/>
                <a:cs typeface="Arial" pitchFamily="34" charset="0"/>
              </a:rPr>
              <a:t>  No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chirality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element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introduced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in bond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forming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event</a:t>
            </a:r>
            <a:endParaRPr lang="fr-CH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fr-CH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Symmetric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non-chiral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substrates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usually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easy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prepare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298823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 smtClean="0">
                <a:latin typeface="Arial" pitchFamily="34" charset="0"/>
                <a:cs typeface="Arial" pitchFamily="34" charset="0"/>
              </a:rPr>
              <a:t>Desymmetrization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of Diols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214546" y="3929066"/>
          <a:ext cx="4891088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916" name="CS ChemDraw Drawing" r:id="rId4" imgW="3905543" imgH="638322" progId="ChemDraw.Document.6.0">
                  <p:embed/>
                </p:oleObj>
              </mc:Choice>
              <mc:Fallback>
                <p:oleObj name="CS ChemDraw Drawing" r:id="rId4" imgW="3905543" imgH="638322" progId="ChemDraw.Document.6.0">
                  <p:embed/>
                  <p:pic>
                    <p:nvPicPr>
                      <p:cNvPr id="41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3929066"/>
                        <a:ext cx="4891088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3214678" y="2214554"/>
          <a:ext cx="257333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917" name="CS ChemDraw Drawing" r:id="rId6" imgW="2057048" imgH="428010" progId="ChemDraw.Document.6.0">
                  <p:embed/>
                </p:oleObj>
              </mc:Choice>
              <mc:Fallback>
                <p:oleObj name="CS ChemDraw Drawing" r:id="rId6" imgW="2057048" imgH="428010" progId="ChemDraw.Document.6.0">
                  <p:embed/>
                  <p:pic>
                    <p:nvPicPr>
                      <p:cNvPr id="41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78" y="2214554"/>
                        <a:ext cx="257333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23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H" sz="2400" b="1" dirty="0" smtClean="0">
                <a:latin typeface="Arial" pitchFamily="34" charset="0"/>
                <a:cs typeface="Arial" pitchFamily="34" charset="0"/>
              </a:rPr>
              <a:t>Lecture Structure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67556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1500174"/>
            <a:ext cx="8143932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 	Power point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presentation</a:t>
            </a:r>
            <a:endParaRPr lang="fr-CH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 	First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hour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: 10+5 min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presentation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of </a:t>
            </a:r>
            <a:r>
              <a:rPr lang="fr-CH" sz="2000" dirty="0" err="1">
                <a:latin typeface="Arial" pitchFamily="34" charset="0"/>
                <a:cs typeface="Arial" pitchFamily="34" charset="0"/>
              </a:rPr>
              <a:t>recent</a:t>
            </a: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publication</a:t>
            </a: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 	Second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hour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: 10 min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exercise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	</a:t>
            </a: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Content: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principles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catalysis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organic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chemistry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reactions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and 	ligands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introduced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on the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way</a:t>
            </a:r>
            <a:endParaRPr lang="fr-CH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Classical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examples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and new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developments</a:t>
            </a:r>
            <a:endParaRPr lang="fr-CH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Bridging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gap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classics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current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research</a:t>
            </a:r>
            <a:endParaRPr lang="fr-CH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Relationship ee Catalyst ee Product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5318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916528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 Non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Linear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Effect</a:t>
            </a:r>
            <a:r>
              <a:rPr lang="fr-CH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458660"/>
            <a:ext cx="5114948" cy="375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285720" y="5280740"/>
            <a:ext cx="878687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buFontTx/>
              <a:buChar char="-"/>
            </a:pPr>
            <a:r>
              <a:rPr lang="fr-CH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Intuitively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expected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linear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relationship</a:t>
            </a:r>
            <a:endParaRPr lang="fr-CH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fr-CH" dirty="0" smtClean="0">
                <a:latin typeface="Arial" pitchFamily="34" charset="0"/>
                <a:cs typeface="Arial" pitchFamily="34" charset="0"/>
              </a:rPr>
              <a:t>  How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explain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negative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or positive non-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linear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effects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642974" y="642939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1200" dirty="0" smtClean="0"/>
              <a:t>(1) </a:t>
            </a:r>
            <a:r>
              <a:rPr lang="en-US" sz="1200" dirty="0" err="1" smtClean="0"/>
              <a:t>Blackmond</a:t>
            </a:r>
            <a:r>
              <a:rPr lang="en-US" sz="1200" dirty="0" smtClean="0"/>
              <a:t>, D. G. </a:t>
            </a:r>
            <a:r>
              <a:rPr lang="en-US" sz="1200" i="1" dirty="0" smtClean="0"/>
              <a:t>Acc. Chem. Res. </a:t>
            </a:r>
            <a:r>
              <a:rPr lang="en-US" sz="1200" b="1" i="1" dirty="0" smtClean="0"/>
              <a:t>2000, </a:t>
            </a:r>
            <a:r>
              <a:rPr lang="en-US" sz="1200" i="1" dirty="0" smtClean="0"/>
              <a:t>33, 402-411.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Relationship ee Catalyst ee Product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5318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" y="4624527"/>
            <a:ext cx="878687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buFontTx/>
              <a:buChar char="-"/>
            </a:pP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Simplest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case: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dimers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are inactive:</a:t>
            </a:r>
          </a:p>
          <a:p>
            <a:pPr lvl="2">
              <a:spcBef>
                <a:spcPts val="1200"/>
              </a:spcBef>
              <a:buFontTx/>
              <a:buChar char="-"/>
            </a:pPr>
            <a:r>
              <a:rPr lang="fr-CH" dirty="0" smtClean="0">
                <a:latin typeface="Arial" pitchFamily="34" charset="0"/>
                <a:cs typeface="Arial" pitchFamily="34" charset="0"/>
              </a:rPr>
              <a:t> K</a:t>
            </a:r>
            <a:r>
              <a:rPr lang="fr-CH" baseline="-25000" dirty="0" smtClean="0">
                <a:latin typeface="Arial" pitchFamily="34" charset="0"/>
                <a:cs typeface="Arial" pitchFamily="34" charset="0"/>
              </a:rPr>
              <a:t>RS 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&gt; 1, K</a:t>
            </a:r>
            <a:r>
              <a:rPr lang="fr-CH" baseline="-25000" dirty="0" smtClean="0">
                <a:latin typeface="Arial" pitchFamily="34" charset="0"/>
                <a:cs typeface="Arial" pitchFamily="34" charset="0"/>
              </a:rPr>
              <a:t>SS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= K</a:t>
            </a:r>
            <a:r>
              <a:rPr lang="fr-CH" baseline="-25000" dirty="0" smtClean="0">
                <a:latin typeface="Arial" pitchFamily="34" charset="0"/>
                <a:cs typeface="Arial" pitchFamily="34" charset="0"/>
              </a:rPr>
              <a:t>RR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&lt; 1: positive NLE (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reservoir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effect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2">
              <a:spcBef>
                <a:spcPts val="1200"/>
              </a:spcBef>
              <a:buFontTx/>
              <a:buChar char="-"/>
            </a:pPr>
            <a:r>
              <a:rPr lang="fr-CH" dirty="0" smtClean="0">
                <a:latin typeface="Arial" pitchFamily="34" charset="0"/>
                <a:cs typeface="Arial" pitchFamily="34" charset="0"/>
              </a:rPr>
              <a:t> K</a:t>
            </a:r>
            <a:r>
              <a:rPr lang="fr-CH" baseline="-25000" dirty="0" smtClean="0">
                <a:latin typeface="Arial" pitchFamily="34" charset="0"/>
                <a:cs typeface="Arial" pitchFamily="34" charset="0"/>
              </a:rPr>
              <a:t>RS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&lt; 1, K</a:t>
            </a:r>
            <a:r>
              <a:rPr lang="fr-CH" baseline="-25000" dirty="0" smtClean="0">
                <a:latin typeface="Arial" pitchFamily="34" charset="0"/>
                <a:cs typeface="Arial" pitchFamily="34" charset="0"/>
              </a:rPr>
              <a:t>SS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= K</a:t>
            </a:r>
            <a:r>
              <a:rPr lang="fr-CH" baseline="-25000" dirty="0" smtClean="0">
                <a:latin typeface="Arial" pitchFamily="34" charset="0"/>
                <a:cs typeface="Arial" pitchFamily="34" charset="0"/>
              </a:rPr>
              <a:t>RR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&gt; 1: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negative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NLE </a:t>
            </a:r>
          </a:p>
          <a:p>
            <a:pPr lvl="1">
              <a:spcBef>
                <a:spcPts val="1200"/>
              </a:spcBef>
            </a:pPr>
            <a:r>
              <a:rPr lang="fr-CH" baseline="-25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Reality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more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complex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(no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ideal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, dimer are active, trimer possible…)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642974" y="642939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1200" dirty="0" smtClean="0"/>
              <a:t>(1) </a:t>
            </a:r>
            <a:r>
              <a:rPr lang="en-US" sz="1200" dirty="0" err="1" smtClean="0"/>
              <a:t>Blackmond</a:t>
            </a:r>
            <a:r>
              <a:rPr lang="en-US" sz="1200" dirty="0" smtClean="0"/>
              <a:t>, D. G. </a:t>
            </a:r>
            <a:r>
              <a:rPr lang="en-US" sz="1200" i="1" dirty="0" smtClean="0"/>
              <a:t>Acc. Chem. Res. </a:t>
            </a:r>
            <a:r>
              <a:rPr lang="en-US" sz="1200" b="1" i="1" dirty="0" smtClean="0"/>
              <a:t>2000, </a:t>
            </a:r>
            <a:r>
              <a:rPr lang="en-US" sz="1200" i="1" dirty="0" smtClean="0"/>
              <a:t>33, 402-411.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987966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Linear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relationship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: no interaction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enantiomers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catalyst</a:t>
            </a:r>
            <a:endParaRPr lang="en-US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2845354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Dimerization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: NLE possible</a:t>
            </a:r>
            <a:endParaRPr lang="en-US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714480" y="3429000"/>
          <a:ext cx="607060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940" name="CS ChemDraw Drawing" r:id="rId4" imgW="4855112" imgH="845468" progId="ChemDraw.Document.6.0">
                  <p:embed/>
                </p:oleObj>
              </mc:Choice>
              <mc:Fallback>
                <p:oleObj name="CS ChemDraw Drawing" r:id="rId4" imgW="4855112" imgH="845468" progId="ChemDraw.Document.6.0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3429000"/>
                        <a:ext cx="6070600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1571604" y="1500174"/>
          <a:ext cx="5776912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941" name="CS ChemDraw Drawing" r:id="rId6" imgW="4626512" imgH="939722" progId="ChemDraw.Document.6.0">
                  <p:embed/>
                </p:oleObj>
              </mc:Choice>
              <mc:Fallback>
                <p:oleObj name="CS ChemDraw Drawing" r:id="rId6" imgW="4626512" imgH="939722" progId="ChemDraw.Document.6.0">
                  <p:embed/>
                  <p:pic>
                    <p:nvPicPr>
                      <p:cNvPr id="6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1500174"/>
                        <a:ext cx="5776912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72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Relationship ee Catalyst ee Product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5318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642974" y="6429396"/>
            <a:ext cx="9501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/>
            <a:r>
              <a:rPr lang="en-US" dirty="0" smtClean="0"/>
              <a:t>	</a:t>
            </a:r>
            <a:r>
              <a:rPr lang="en-US" sz="1200" dirty="0" smtClean="0"/>
              <a:t>(1) Sato, I.; Urabe, H.; Ishiguro, S.; Shibata, T.; </a:t>
            </a:r>
            <a:r>
              <a:rPr lang="en-US" sz="1200" dirty="0" err="1" smtClean="0"/>
              <a:t>Soai</a:t>
            </a:r>
            <a:r>
              <a:rPr lang="en-US" sz="1200" dirty="0" smtClean="0"/>
              <a:t>, K.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</a:t>
            </a:r>
            <a:r>
              <a:rPr lang="en-US" sz="1200" dirty="0" smtClean="0"/>
              <a:t>. </a:t>
            </a:r>
            <a:r>
              <a:rPr lang="en-US" sz="1200" b="1" dirty="0" smtClean="0"/>
              <a:t>2003</a:t>
            </a:r>
            <a:r>
              <a:rPr lang="en-US" sz="1200" i="1" dirty="0" smtClean="0"/>
              <a:t>, 42, </a:t>
            </a:r>
            <a:r>
              <a:rPr lang="en-US" sz="1200" dirty="0" smtClean="0"/>
              <a:t>315.</a:t>
            </a:r>
          </a:p>
          <a:p>
            <a:endParaRPr lang="en-US" sz="1200" i="1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987966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Autocatalysis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formed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product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able to catalyse the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.</a:t>
            </a:r>
            <a:endParaRPr lang="en-US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1643050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 smtClean="0">
                <a:latin typeface="Arial" pitchFamily="34" charset="0"/>
                <a:cs typeface="Arial" pitchFamily="34" charset="0"/>
              </a:rPr>
              <a:t>Special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Case: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Autocatalysis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strong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positive NLE</a:t>
            </a:r>
            <a:endParaRPr lang="en-US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472" y="2643182"/>
            <a:ext cx="1920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err="1" smtClean="0">
                <a:latin typeface="Arial" pitchFamily="34" charset="0"/>
                <a:cs typeface="Arial" pitchFamily="34" charset="0"/>
              </a:rPr>
              <a:t>Soai’s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system:</a:t>
            </a:r>
            <a:r>
              <a:rPr lang="fr-CH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642910" y="5643578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similar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phenomenes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responsible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homochirality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in nature?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857224" y="2928934"/>
          <a:ext cx="7881937" cy="258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1911" name="CS ChemDraw Drawing" r:id="rId4" imgW="6298458" imgH="2069006" progId="ChemDraw.Document.6.0">
                  <p:embed/>
                </p:oleObj>
              </mc:Choice>
              <mc:Fallback>
                <p:oleObj name="CS ChemDraw Drawing" r:id="rId4" imgW="6298458" imgH="2069006" progId="ChemDraw.Document.6.0">
                  <p:embed/>
                  <p:pic>
                    <p:nvPicPr>
                      <p:cNvPr id="71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928934"/>
                        <a:ext cx="7881937" cy="258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50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Classification of Catalytic Asymmetric Reactions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5" y="645318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987966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 1. Classification via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Catalyst</a:t>
            </a:r>
            <a:endParaRPr lang="en-US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38" y="1357298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Easy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systematic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, but not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easy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understanding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using</a:t>
            </a:r>
            <a:endParaRPr lang="en-US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14348" y="1500174"/>
            <a:ext cx="428628" cy="1428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58" y="1928802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 2. Classification via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Reaction</a:t>
            </a:r>
            <a:endParaRPr lang="en-US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2976" y="2298134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itchFamily="34" charset="0"/>
                <a:cs typeface="Arial" pitchFamily="34" charset="0"/>
              </a:rPr>
              <a:t> Good for the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laboratory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, user</a:t>
            </a:r>
            <a:endParaRPr lang="en-US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85786" y="2441010"/>
            <a:ext cx="428628" cy="1428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158" y="2928934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3. Classification via Chiral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Element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(Ligand)</a:t>
            </a:r>
            <a:endParaRPr lang="en-US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2976" y="3298266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itchFamily="34" charset="0"/>
                <a:cs typeface="Arial" pitchFamily="34" charset="0"/>
              </a:rPr>
              <a:t> Good for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understanding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stereoselectivity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and ligand design</a:t>
            </a:r>
            <a:endParaRPr lang="en-US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785786" y="3441142"/>
            <a:ext cx="428628" cy="1428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7158" y="3929066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Arial" pitchFamily="34" charset="0"/>
                <a:cs typeface="Arial" pitchFamily="34" charset="0"/>
              </a:rPr>
              <a:t>4. Classification via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Catalytic</a:t>
            </a:r>
            <a:r>
              <a:rPr lang="fr-CH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b="1" dirty="0" err="1" smtClean="0">
                <a:latin typeface="Arial" pitchFamily="34" charset="0"/>
                <a:cs typeface="Arial" pitchFamily="34" charset="0"/>
              </a:rPr>
              <a:t>Principles</a:t>
            </a:r>
            <a:endParaRPr lang="en-US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2976" y="4298398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Arial" pitchFamily="34" charset="0"/>
                <a:cs typeface="Arial" pitchFamily="34" charset="0"/>
              </a:rPr>
              <a:t> Good for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understanding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studying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catalysis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enhance</a:t>
            </a:r>
            <a:r>
              <a:rPr lang="fr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dirty="0" err="1" smtClean="0">
                <a:latin typeface="Arial" pitchFamily="34" charset="0"/>
                <a:cs typeface="Arial" pitchFamily="34" charset="0"/>
              </a:rPr>
              <a:t>creativity</a:t>
            </a:r>
            <a:endParaRPr lang="en-US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785786" y="4441274"/>
            <a:ext cx="428628" cy="1428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4143372" y="4857760"/>
            <a:ext cx="357190" cy="64294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00034" y="5572140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Understanding</a:t>
            </a:r>
            <a:r>
              <a:rPr lang="fr-CH" dirty="0" smtClean="0"/>
              <a:t> </a:t>
            </a:r>
            <a:r>
              <a:rPr lang="fr-CH" dirty="0" err="1" smtClean="0"/>
              <a:t>principles</a:t>
            </a:r>
            <a:r>
              <a:rPr lang="fr-CH" dirty="0" smtClean="0"/>
              <a:t> </a:t>
            </a:r>
            <a:r>
              <a:rPr lang="fr-CH" dirty="0" err="1" smtClean="0"/>
              <a:t>allows</a:t>
            </a:r>
            <a:r>
              <a:rPr lang="fr-CH" dirty="0" smtClean="0"/>
              <a:t> to </a:t>
            </a:r>
            <a:r>
              <a:rPr lang="fr-CH" dirty="0" err="1" smtClean="0"/>
              <a:t>understand</a:t>
            </a:r>
            <a:r>
              <a:rPr lang="fr-CH" dirty="0" smtClean="0"/>
              <a:t> </a:t>
            </a:r>
            <a:r>
              <a:rPr lang="fr-CH" dirty="0" err="1" smtClean="0"/>
              <a:t>current</a:t>
            </a:r>
            <a:r>
              <a:rPr lang="fr-CH" dirty="0" smtClean="0"/>
              <a:t> </a:t>
            </a:r>
            <a:r>
              <a:rPr lang="fr-CH" dirty="0" err="1" smtClean="0"/>
              <a:t>research</a:t>
            </a:r>
            <a:r>
              <a:rPr lang="fr-CH" dirty="0" smtClean="0"/>
              <a:t> and design the </a:t>
            </a:r>
            <a:r>
              <a:rPr lang="fr-CH" dirty="0" err="1" smtClean="0"/>
              <a:t>research</a:t>
            </a:r>
            <a:r>
              <a:rPr lang="fr-CH" dirty="0" smtClean="0"/>
              <a:t> of the future!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H" sz="2400" b="1" dirty="0" smtClean="0">
                <a:latin typeface="Arial" pitchFamily="34" charset="0"/>
                <a:cs typeface="Arial" pitchFamily="34" charset="0"/>
              </a:rPr>
              <a:t>Lecture Structure: The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Presentation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67556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862836"/>
            <a:ext cx="800105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Power point presentation by 2-3 students (10 min) Answering the exam questions on a recent publication: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fr-CH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600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fr-CH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6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sz="1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fr-CH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600" dirty="0" err="1" smtClean="0">
                <a:latin typeface="Arial" pitchFamily="34" charset="0"/>
                <a:cs typeface="Arial" pitchFamily="34" charset="0"/>
              </a:rPr>
              <a:t>Reactivity</a:t>
            </a:r>
            <a:r>
              <a:rPr lang="fr-CH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600" dirty="0" err="1" smtClean="0">
                <a:latin typeface="Arial" pitchFamily="34" charset="0"/>
                <a:cs typeface="Arial" pitchFamily="34" charset="0"/>
              </a:rPr>
              <a:t>analysis</a:t>
            </a:r>
            <a:r>
              <a:rPr lang="fr-CH" sz="1600" dirty="0" smtClean="0">
                <a:latin typeface="Arial" pitchFamily="34" charset="0"/>
                <a:cs typeface="Arial" pitchFamily="34" charset="0"/>
              </a:rPr>
              <a:t> (nucleophile-</a:t>
            </a:r>
            <a:r>
              <a:rPr lang="fr-CH" sz="1600" dirty="0" err="1" smtClean="0">
                <a:latin typeface="Arial" pitchFamily="34" charset="0"/>
                <a:cs typeface="Arial" pitchFamily="34" charset="0"/>
              </a:rPr>
              <a:t>electrophile</a:t>
            </a:r>
            <a:r>
              <a:rPr lang="fr-CH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fr-CH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600" dirty="0" err="1" smtClean="0">
                <a:latin typeface="Arial" pitchFamily="34" charset="0"/>
                <a:cs typeface="Arial" pitchFamily="34" charset="0"/>
              </a:rPr>
              <a:t>Principle</a:t>
            </a:r>
            <a:r>
              <a:rPr lang="fr-CH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600" dirty="0" err="1" smtClean="0">
                <a:latin typeface="Arial" pitchFamily="34" charset="0"/>
                <a:cs typeface="Arial" pitchFamily="34" charset="0"/>
              </a:rPr>
              <a:t>catalysis</a:t>
            </a:r>
            <a:endParaRPr lang="fr-CH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fr-CH" sz="16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fr-CH" sz="1600" dirty="0" err="1" smtClean="0">
                <a:latin typeface="Arial" pitchFamily="34" charset="0"/>
                <a:cs typeface="Arial" pitchFamily="34" charset="0"/>
              </a:rPr>
              <a:t>complete</a:t>
            </a:r>
            <a:r>
              <a:rPr lang="fr-CH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600" dirty="0" err="1" smtClean="0">
                <a:latin typeface="Arial" pitchFamily="34" charset="0"/>
                <a:cs typeface="Arial" pitchFamily="34" charset="0"/>
              </a:rPr>
              <a:t>catalytic</a:t>
            </a:r>
            <a:r>
              <a:rPr lang="fr-CH" sz="1600" dirty="0" smtClean="0">
                <a:latin typeface="Arial" pitchFamily="34" charset="0"/>
                <a:cs typeface="Arial" pitchFamily="34" charset="0"/>
              </a:rPr>
              <a:t> cycle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fr-CH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600" dirty="0" err="1" smtClean="0">
                <a:latin typeface="Arial" pitchFamily="34" charset="0"/>
                <a:cs typeface="Arial" pitchFamily="34" charset="0"/>
              </a:rPr>
              <a:t>Specifics</a:t>
            </a:r>
            <a:r>
              <a:rPr lang="fr-CH" sz="1600" dirty="0" smtClean="0">
                <a:latin typeface="Arial" pitchFamily="34" charset="0"/>
                <a:cs typeface="Arial" pitchFamily="34" charset="0"/>
              </a:rPr>
              <a:t> of the publication: scope, conditions, applications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fr-CH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1600" dirty="0" smtClean="0">
                <a:latin typeface="Arial" pitchFamily="34" charset="0"/>
                <a:cs typeface="Arial" pitchFamily="34" charset="0"/>
              </a:rPr>
              <a:t>Critical </a:t>
            </a:r>
            <a:r>
              <a:rPr lang="fr-CH" sz="1600" dirty="0" err="1" smtClean="0">
                <a:latin typeface="Arial" pitchFamily="34" charset="0"/>
                <a:cs typeface="Arial" pitchFamily="34" charset="0"/>
              </a:rPr>
              <a:t>analysis</a:t>
            </a:r>
            <a:r>
              <a:rPr lang="fr-CH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600" dirty="0" err="1" smtClean="0">
                <a:latin typeface="Arial" pitchFamily="34" charset="0"/>
                <a:cs typeface="Arial" pitchFamily="34" charset="0"/>
              </a:rPr>
              <a:t>novelty</a:t>
            </a:r>
            <a:r>
              <a:rPr lang="fr-CH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CH" sz="1600" dirty="0" err="1" smtClean="0">
                <a:latin typeface="Arial" pitchFamily="34" charset="0"/>
                <a:cs typeface="Arial" pitchFamily="34" charset="0"/>
              </a:rPr>
              <a:t>practicability</a:t>
            </a:r>
            <a:r>
              <a:rPr lang="fr-CH" sz="1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CH" sz="1600" dirty="0" err="1" smtClean="0">
                <a:latin typeface="Arial" pitchFamily="34" charset="0"/>
                <a:cs typeface="Arial" pitchFamily="34" charset="0"/>
              </a:rPr>
              <a:t>sustainability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Questions are given by me to the class before presentation</a:t>
            </a: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 Discussion in the class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after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presentation</a:t>
            </a:r>
            <a:endParaRPr lang="fr-CH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0"/>
              </a:spcBef>
              <a:tabLst>
                <a:tab pos="2160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H" sz="2400" b="1" dirty="0" smtClean="0">
                <a:latin typeface="Arial" pitchFamily="34" charset="0"/>
                <a:cs typeface="Arial" pitchFamily="34" charset="0"/>
              </a:rPr>
              <a:t>Lecture Structure: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exercise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67556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067832"/>
            <a:ext cx="80010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On the spot catalytic cycle analysis</a:t>
            </a: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Critical analysis</a:t>
            </a: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51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98" y="44450"/>
            <a:ext cx="82296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H" sz="2400" b="1" dirty="0" smtClean="0">
                <a:latin typeface="Arial" pitchFamily="34" charset="0"/>
                <a:cs typeface="Arial" pitchFamily="34" charset="0"/>
              </a:rPr>
              <a:t>Exam and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Grading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67556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484784"/>
            <a:ext cx="835824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Grading system: 20% on presentation, 80% oral exam </a:t>
            </a: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Oral exam on a recent publication with 20 min reading time</a:t>
            </a: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fr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Answering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same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questions as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asked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presentations</a:t>
            </a:r>
            <a:endParaRPr lang="fr-CH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0"/>
              </a:spcBef>
              <a:tabLst>
                <a:tab pos="2160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42908" y="95230"/>
            <a:ext cx="9286908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Didactic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Goal: Learning to Deal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Information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Overflow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67556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14546" y="1071546"/>
            <a:ext cx="500066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1"/>
          </p:cNvCxnSpPr>
          <p:nvPr/>
        </p:nvCxnSpPr>
        <p:spPr>
          <a:xfrm rot="16200000" flipV="1">
            <a:off x="1643043" y="500042"/>
            <a:ext cx="1795" cy="1287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1641247" y="855437"/>
            <a:ext cx="1795" cy="1287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2976" y="1154320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Information</a:t>
            </a:r>
            <a:endParaRPr lang="en-US" sz="1400" dirty="0"/>
          </a:p>
        </p:txBody>
      </p:sp>
      <p:cxnSp>
        <p:nvCxnSpPr>
          <p:cNvPr id="14" name="Straight Connector 13"/>
          <p:cNvCxnSpPr/>
          <p:nvPr/>
        </p:nvCxnSpPr>
        <p:spPr>
          <a:xfrm rot="16200000" flipV="1">
            <a:off x="3287912" y="501837"/>
            <a:ext cx="1795" cy="1287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V="1">
            <a:off x="3286116" y="857232"/>
            <a:ext cx="1795" cy="1287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14612" y="1165655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err="1" smtClean="0"/>
              <a:t>Needed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248199" y="1158098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Me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00562" y="113084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 smtClean="0"/>
              <a:t>Bachelor</a:t>
            </a:r>
            <a:r>
              <a:rPr lang="fr-CH" b="1" dirty="0" smtClean="0"/>
              <a:t>, 1. Master Lecture</a:t>
            </a:r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2214546" y="2726763"/>
            <a:ext cx="500066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9" idx="1"/>
          </p:cNvCxnSpPr>
          <p:nvPr/>
        </p:nvCxnSpPr>
        <p:spPr>
          <a:xfrm rot="16200000" flipV="1">
            <a:off x="1422658" y="1934874"/>
            <a:ext cx="799755" cy="930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1357291" y="3155391"/>
            <a:ext cx="928697" cy="916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42976" y="2809537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Information</a:t>
            </a:r>
            <a:endParaRPr lang="en-US" sz="1400" dirty="0"/>
          </a:p>
        </p:txBody>
      </p:sp>
      <p:cxnSp>
        <p:nvCxnSpPr>
          <p:cNvPr id="23" name="Straight Connector 22"/>
          <p:cNvCxnSpPr/>
          <p:nvPr/>
        </p:nvCxnSpPr>
        <p:spPr>
          <a:xfrm rot="16200000" flipV="1">
            <a:off x="3287912" y="2157054"/>
            <a:ext cx="1795" cy="1287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3286116" y="2512449"/>
            <a:ext cx="1795" cy="1287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48199" y="2813315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Me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500562" y="2813315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Advanced Master Lecture</a:t>
            </a:r>
            <a:endParaRPr lang="en-US" b="1" dirty="0"/>
          </a:p>
        </p:txBody>
      </p:sp>
      <p:sp>
        <p:nvSpPr>
          <p:cNvPr id="32" name="Oval 31"/>
          <p:cNvSpPr/>
          <p:nvPr/>
        </p:nvSpPr>
        <p:spPr>
          <a:xfrm>
            <a:off x="2214546" y="4914084"/>
            <a:ext cx="500066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rot="16200000" flipV="1">
            <a:off x="3287912" y="4344375"/>
            <a:ext cx="1795" cy="1287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V="1">
            <a:off x="3286116" y="4699770"/>
            <a:ext cx="1795" cy="1287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48199" y="5000636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Me</a:t>
            </a:r>
            <a:endParaRPr lang="en-US" sz="1400" b="1" dirty="0"/>
          </a:p>
        </p:txBody>
      </p:sp>
      <p:sp>
        <p:nvSpPr>
          <p:cNvPr id="36" name="Oval 35"/>
          <p:cNvSpPr/>
          <p:nvPr/>
        </p:nvSpPr>
        <p:spPr>
          <a:xfrm>
            <a:off x="1390943" y="4143380"/>
            <a:ext cx="2071702" cy="20717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676695" y="4500570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Information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2676827" y="5000636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err="1" smtClean="0"/>
              <a:t>Needed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2714612" y="2820872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err="1" smtClean="0"/>
              <a:t>Needed</a:t>
            </a:r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4500562" y="4929198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smtClean="0"/>
              <a:t>Real Life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88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4450"/>
            <a:ext cx="91440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Didactic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Goal: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Getting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the Maximum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Oral </a:t>
            </a:r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Presentations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67556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2000240"/>
            <a:ext cx="80010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Information content on one slide very low</a:t>
            </a: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Learn to identify the key information</a:t>
            </a: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Nearly no text on the slides: learn to take notes!</a:t>
            </a: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Learn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summarize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topic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6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4450"/>
            <a:ext cx="914400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CH" sz="2400" b="1" dirty="0" err="1" smtClean="0">
                <a:latin typeface="Arial" pitchFamily="34" charset="0"/>
                <a:cs typeface="Arial" pitchFamily="34" charset="0"/>
              </a:rPr>
              <a:t>Scientific</a:t>
            </a:r>
            <a:r>
              <a:rPr lang="fr-CH" sz="2400" b="1" dirty="0" smtClean="0">
                <a:latin typeface="Arial" pitchFamily="34" charset="0"/>
                <a:cs typeface="Arial" pitchFamily="34" charset="0"/>
              </a:rPr>
              <a:t> Goals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85800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867556" y="6492899"/>
            <a:ext cx="2133600" cy="365125"/>
          </a:xfrm>
        </p:spPr>
        <p:txBody>
          <a:bodyPr/>
          <a:lstStyle/>
          <a:p>
            <a:fld id="{428ECCC1-9BBE-4497-A2F8-4E1BC7CBCE7F}" type="slidenum">
              <a:rPr lang="en-US" sz="1400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124343"/>
            <a:ext cx="800105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Key concepts in organic, coordination and stereo chemistry</a:t>
            </a: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Catalysis and Sustainability (9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Principle of Green Chemistry)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In direct contact with current research</a:t>
            </a: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Principles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catalysis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(activation,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whole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catalytic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cycle)</a:t>
            </a: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Principles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induction</a:t>
            </a: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 Reading and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analyzing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scientific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primary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literature</a:t>
            </a:r>
            <a:endParaRPr lang="fr-CH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 Important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research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groups in the World and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Switzerland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0"/>
              </a:spcBef>
              <a:buFont typeface="Arial" pitchFamily="34" charset="0"/>
              <a:buChar char="•"/>
              <a:tabLst>
                <a:tab pos="2160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288954" y="594928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30746" y="616776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Anastas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P. T.;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Eghbali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N. Green Chemistry: Principles and Practice.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Chem. Soc. Rev.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301.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35359</TotalTime>
  <Words>2076</Words>
  <Application>Microsoft Office PowerPoint</Application>
  <PresentationFormat>On-screen Show (4:3)</PresentationFormat>
  <Paragraphs>331</Paragraphs>
  <Slides>33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Fira Sans</vt:lpstr>
      <vt:lpstr>Helvetica</vt:lpstr>
      <vt:lpstr>Open Sans</vt:lpstr>
      <vt:lpstr>Segoe UI</vt:lpstr>
      <vt:lpstr>Symbol</vt:lpstr>
      <vt:lpstr>Office Theme</vt:lpstr>
      <vt:lpstr>Equation</vt:lpstr>
      <vt:lpstr>CS ChemDraw Drawing</vt:lpstr>
      <vt:lpstr> Asymmetric Catalysis for Fine Chemicals Synthesis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Selected Chapter in Organic Synthesis  Catalytic Asymmetric Reactions  in Organic Chemistry</dc:title>
  <dc:creator>Jerome</dc:creator>
  <cp:lastModifiedBy>Jérôme Waser</cp:lastModifiedBy>
  <cp:revision>2071</cp:revision>
  <dcterms:created xsi:type="dcterms:W3CDTF">2007-12-21T07:49:52Z</dcterms:created>
  <dcterms:modified xsi:type="dcterms:W3CDTF">2025-02-05T12:00:23Z</dcterms:modified>
</cp:coreProperties>
</file>