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85" r:id="rId2"/>
    <p:sldId id="286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</p:sldIdLst>
  <p:sldSz cx="10160000" cy="762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2667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533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8001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066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3335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16129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1879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1463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9" autoAdjust="0"/>
    <p:restoredTop sz="92771"/>
  </p:normalViewPr>
  <p:slideViewPr>
    <p:cSldViewPr snapToGrid="0" snapToObjects="1">
      <p:cViewPr>
        <p:scale>
          <a:sx n="70" d="100"/>
          <a:sy n="70" d="100"/>
        </p:scale>
        <p:origin x="267" y="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4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hape 23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6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16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16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16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16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16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16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16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16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5" name="Shape 2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DAG =&gt; C1</a:t>
            </a:r>
          </a:p>
          <a:p>
            <a:r>
              <a:t>Ca-dependent =&gt; C2</a:t>
            </a:r>
          </a:p>
          <a:p>
            <a:r>
              <a:t>PIP2	=&gt; PH et al 	</a:t>
            </a:r>
          </a:p>
          <a:p>
            <a:r>
              <a:t>IP3 =&gt; Ca</a:t>
            </a:r>
          </a:p>
        </p:txBody>
      </p:sp>
    </p:spTree>
    <p:extLst>
      <p:ext uri="{BB962C8B-B14F-4D97-AF65-F5344CB8AC3E}">
        <p14:creationId xmlns:p14="http://schemas.microsoft.com/office/powerpoint/2010/main" val="2751575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990600" y="1282700"/>
            <a:ext cx="8178800" cy="25781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90600" y="3924300"/>
            <a:ext cx="8178800" cy="889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0" algn="ctr">
              <a:spcBef>
                <a:spcPts val="0"/>
              </a:spcBef>
              <a:buSzTx/>
              <a:buNone/>
              <a:defRPr sz="2800"/>
            </a:lvl2pPr>
            <a:lvl3pPr marL="0" indent="0" algn="ctr">
              <a:spcBef>
                <a:spcPts val="0"/>
              </a:spcBef>
              <a:buSzTx/>
              <a:buNone/>
              <a:defRPr sz="2800"/>
            </a:lvl3pPr>
            <a:lvl4pPr marL="0" indent="0" algn="ctr">
              <a:spcBef>
                <a:spcPts val="0"/>
              </a:spcBef>
              <a:buSzTx/>
              <a:buNone/>
              <a:defRPr sz="2800"/>
            </a:lvl4pPr>
            <a:lvl5pPr marL="0" indent="0" algn="ctr">
              <a:spcBef>
                <a:spcPts val="0"/>
              </a:spcBef>
              <a:buSz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white_photo-v-1.pdf" descr="white_photo-v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xfrm>
            <a:off x="495300" y="1104900"/>
            <a:ext cx="4584700" cy="2578100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95300" y="3746500"/>
            <a:ext cx="4584700" cy="257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0" algn="ctr">
              <a:spcBef>
                <a:spcPts val="0"/>
              </a:spcBef>
              <a:buSzTx/>
              <a:buNone/>
              <a:defRPr sz="2600"/>
            </a:lvl2pPr>
            <a:lvl3pPr marL="0" indent="0" algn="ctr">
              <a:spcBef>
                <a:spcPts val="0"/>
              </a:spcBef>
              <a:buSzTx/>
              <a:buNone/>
              <a:defRPr sz="2600"/>
            </a:lvl3pPr>
            <a:lvl4pPr marL="0" indent="0" algn="ctr">
              <a:spcBef>
                <a:spcPts val="0"/>
              </a:spcBef>
              <a:buSzTx/>
              <a:buNone/>
              <a:defRPr sz="2600"/>
            </a:lvl4pPr>
            <a:lvl5pPr marL="0" indent="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/>
          </p:cNvSpPr>
          <p:nvPr>
            <p:ph type="title"/>
          </p:nvPr>
        </p:nvSpPr>
        <p:spPr>
          <a:xfrm>
            <a:off x="495300" y="1104900"/>
            <a:ext cx="4584700" cy="2578100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95300" y="3746500"/>
            <a:ext cx="4584700" cy="257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0" algn="ctr">
              <a:spcBef>
                <a:spcPts val="0"/>
              </a:spcBef>
              <a:buSzTx/>
              <a:buNone/>
              <a:defRPr sz="2600"/>
            </a:lvl2pPr>
            <a:lvl3pPr marL="0" indent="0" algn="ctr">
              <a:spcBef>
                <a:spcPts val="0"/>
              </a:spcBef>
              <a:buSzTx/>
              <a:buNone/>
              <a:defRPr sz="2600"/>
            </a:lvl3pPr>
            <a:lvl4pPr marL="0" indent="0" algn="ctr">
              <a:spcBef>
                <a:spcPts val="0"/>
              </a:spcBef>
              <a:buSzTx/>
              <a:buNone/>
              <a:defRPr sz="2600"/>
            </a:lvl4pPr>
            <a:lvl5pPr marL="0" indent="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white_photo-bullets-1.pdf" descr="white_photo-bullets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90600" y="2159000"/>
            <a:ext cx="39370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90600" y="2159000"/>
            <a:ext cx="39370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70600" y="2159000"/>
            <a:ext cx="30988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Text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1905000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134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900"/>
              </a:spcBef>
              <a:defRPr sz="3600"/>
            </a:lvl1pPr>
            <a:lvl2pPr>
              <a:spcBef>
                <a:spcPts val="1900"/>
              </a:spcBef>
              <a:defRPr sz="3600"/>
            </a:lvl2pPr>
            <a:lvl3pPr>
              <a:spcBef>
                <a:spcPts val="1900"/>
              </a:spcBef>
              <a:defRPr sz="3600"/>
            </a:lvl3pPr>
            <a:lvl4pPr>
              <a:spcBef>
                <a:spcPts val="1900"/>
              </a:spcBef>
              <a:defRPr sz="3600"/>
            </a:lvl4pPr>
            <a:lvl5pPr>
              <a:spcBef>
                <a:spcPts val="1900"/>
              </a:spcBef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Text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1905000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143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900"/>
              </a:spcBef>
              <a:defRPr sz="3600"/>
            </a:lvl1pPr>
            <a:lvl2pPr>
              <a:spcBef>
                <a:spcPts val="1900"/>
              </a:spcBef>
              <a:defRPr sz="3600"/>
            </a:lvl2pPr>
            <a:lvl3pPr>
              <a:spcBef>
                <a:spcPts val="1900"/>
              </a:spcBef>
              <a:defRPr sz="3600"/>
            </a:lvl3pPr>
            <a:lvl4pPr>
              <a:spcBef>
                <a:spcPts val="1900"/>
              </a:spcBef>
              <a:defRPr sz="3600"/>
            </a:lvl4pPr>
            <a:lvl5pPr>
              <a:spcBef>
                <a:spcPts val="1900"/>
              </a:spcBef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1905000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152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900"/>
              </a:spcBef>
              <a:defRPr sz="3600"/>
            </a:lvl1pPr>
            <a:lvl2pPr>
              <a:spcBef>
                <a:spcPts val="1900"/>
              </a:spcBef>
              <a:defRPr sz="3600"/>
            </a:lvl2pPr>
            <a:lvl3pPr>
              <a:spcBef>
                <a:spcPts val="1900"/>
              </a:spcBef>
              <a:defRPr sz="3600"/>
            </a:lvl3pPr>
            <a:lvl4pPr>
              <a:spcBef>
                <a:spcPts val="1900"/>
              </a:spcBef>
              <a:defRPr sz="3600"/>
            </a:lvl4pPr>
            <a:lvl5pPr>
              <a:spcBef>
                <a:spcPts val="1900"/>
              </a:spcBef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Text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1905000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161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900"/>
              </a:spcBef>
              <a:defRPr sz="3600"/>
            </a:lvl1pPr>
            <a:lvl2pPr>
              <a:spcBef>
                <a:spcPts val="1900"/>
              </a:spcBef>
              <a:defRPr sz="3600"/>
            </a:lvl2pPr>
            <a:lvl3pPr>
              <a:spcBef>
                <a:spcPts val="1900"/>
              </a:spcBef>
              <a:defRPr sz="3600"/>
            </a:lvl3pPr>
            <a:lvl4pPr>
              <a:spcBef>
                <a:spcPts val="1900"/>
              </a:spcBef>
              <a:defRPr sz="3600"/>
            </a:lvl4pPr>
            <a:lvl5pPr>
              <a:spcBef>
                <a:spcPts val="1900"/>
              </a:spcBef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1905000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170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900"/>
              </a:spcBef>
              <a:defRPr sz="3600"/>
            </a:lvl1pPr>
            <a:lvl2pPr>
              <a:spcBef>
                <a:spcPts val="1900"/>
              </a:spcBef>
              <a:defRPr sz="3600"/>
            </a:lvl2pPr>
            <a:lvl3pPr>
              <a:spcBef>
                <a:spcPts val="1900"/>
              </a:spcBef>
              <a:defRPr sz="3600"/>
            </a:lvl3pPr>
            <a:lvl4pPr>
              <a:spcBef>
                <a:spcPts val="1900"/>
              </a:spcBef>
              <a:defRPr sz="3600"/>
            </a:lvl4pPr>
            <a:lvl5pPr>
              <a:spcBef>
                <a:spcPts val="1900"/>
              </a:spcBef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800"/>
              </a:spcBef>
            </a:lvl1pPr>
            <a:lvl2pPr>
              <a:spcBef>
                <a:spcPts val="1800"/>
              </a:spcBef>
            </a:lvl2pPr>
            <a:lvl3pPr>
              <a:spcBef>
                <a:spcPts val="1800"/>
              </a:spcBef>
            </a:lvl3pPr>
            <a:lvl4pPr>
              <a:spcBef>
                <a:spcPts val="1800"/>
              </a:spcBef>
            </a:lvl4pPr>
            <a:lvl5pPr>
              <a:spcBef>
                <a:spcPts val="1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Text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1905000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179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900"/>
              </a:spcBef>
              <a:defRPr sz="3600"/>
            </a:lvl1pPr>
            <a:lvl2pPr>
              <a:spcBef>
                <a:spcPts val="1900"/>
              </a:spcBef>
              <a:defRPr sz="3600"/>
            </a:lvl2pPr>
            <a:lvl3pPr>
              <a:spcBef>
                <a:spcPts val="1900"/>
              </a:spcBef>
              <a:defRPr sz="3600"/>
            </a:lvl3pPr>
            <a:lvl4pPr>
              <a:spcBef>
                <a:spcPts val="1900"/>
              </a:spcBef>
              <a:defRPr sz="3600"/>
            </a:lvl4pPr>
            <a:lvl5pPr>
              <a:spcBef>
                <a:spcPts val="1900"/>
              </a:spcBef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 Text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1905000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188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900"/>
              </a:spcBef>
              <a:defRPr sz="3600"/>
            </a:lvl1pPr>
            <a:lvl2pPr>
              <a:spcBef>
                <a:spcPts val="1900"/>
              </a:spcBef>
              <a:defRPr sz="3600"/>
            </a:lvl2pPr>
            <a:lvl3pPr>
              <a:spcBef>
                <a:spcPts val="1900"/>
              </a:spcBef>
              <a:defRPr sz="3600"/>
            </a:lvl3pPr>
            <a:lvl4pPr>
              <a:spcBef>
                <a:spcPts val="1900"/>
              </a:spcBef>
              <a:defRPr sz="3600"/>
            </a:lvl4pPr>
            <a:lvl5pPr>
              <a:spcBef>
                <a:spcPts val="1900"/>
              </a:spcBef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 numCol="2" spcCol="408940" anchor="t"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990600" y="2324100"/>
            <a:ext cx="8178800" cy="297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white_photo-h.pdf" descr="white_photo-h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990600" y="5753100"/>
            <a:ext cx="8178800" cy="1333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Text"/>
          <p:cNvSpPr txBox="1">
            <a:spLocks noGrp="1"/>
          </p:cNvSpPr>
          <p:nvPr>
            <p:ph type="title"/>
          </p:nvPr>
        </p:nvSpPr>
        <p:spPr>
          <a:xfrm>
            <a:off x="990600" y="5753100"/>
            <a:ext cx="8178800" cy="1333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990600"/>
            <a:ext cx="8178800" cy="563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990600" y="203200"/>
            <a:ext cx="81788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  <a:ln w="12700">
            <a:miter lim="400000"/>
          </a:ln>
        </p:spPr>
        <p:txBody>
          <a:bodyPr wrap="none" lIns="38100" tIns="38100" rIns="38100" bIns="38100">
            <a:normAutofit/>
          </a:bodyPr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6985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0414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3843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17399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20828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24257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27686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31115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34544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2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3" name="Protein domains mediating interactions…"/>
          <p:cNvSpPr txBox="1"/>
          <p:nvPr/>
        </p:nvSpPr>
        <p:spPr>
          <a:xfrm>
            <a:off x="508000" y="1682750"/>
            <a:ext cx="9182100" cy="5155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defRPr b="1"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Protein domains mediating interactions</a:t>
            </a:r>
          </a:p>
          <a:p>
            <a:pPr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				W_0</a:t>
            </a:r>
            <a:r>
              <a:rPr lang="fr-CH" sz="2200" dirty="0">
                <a:solidFill>
                  <a:srgbClr val="011B9E"/>
                </a:solidFill>
              </a:rPr>
              <a:t>3</a:t>
            </a:r>
            <a:r>
              <a:rPr sz="2200" dirty="0">
                <a:solidFill>
                  <a:srgbClr val="011B9E"/>
                </a:solidFill>
              </a:rPr>
              <a:t> • Protein - Protein interactions domains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					       Scaffolds and co-incidence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					       PPI’s and networks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				W_0</a:t>
            </a:r>
            <a:r>
              <a:rPr lang="fr-CH" sz="2200" dirty="0">
                <a:solidFill>
                  <a:srgbClr val="011B9E"/>
                </a:solidFill>
              </a:rPr>
              <a:t>4</a:t>
            </a:r>
            <a:r>
              <a:rPr sz="2200" dirty="0">
                <a:solidFill>
                  <a:srgbClr val="011B9E"/>
                </a:solidFill>
              </a:rPr>
              <a:t> • Protein - Membrane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					       Lipid-binding domains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					       Manipulation of location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					       Activation </a:t>
            </a:r>
          </a:p>
          <a:p>
            <a:pPr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200" u="sng" dirty="0">
                <a:solidFill>
                  <a:srgbClr val="011B9E"/>
                </a:solidFill>
              </a:rPr>
              <a:t>“the right molecules at the right place at the right time”</a:t>
            </a:r>
            <a:r>
              <a:rPr sz="2200" dirty="0">
                <a:solidFill>
                  <a:srgbClr val="011B9E"/>
                </a:solidFill>
              </a:rPr>
              <a:t> </a:t>
            </a:r>
          </a:p>
          <a:p>
            <a:pPr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200" dirty="0"/>
          </a:p>
        </p:txBody>
      </p:sp>
      <p:sp>
        <p:nvSpPr>
          <p:cNvPr id="174" name="05 - Protein domains                                p"/>
          <p:cNvSpPr txBox="1"/>
          <p:nvPr/>
        </p:nvSpPr>
        <p:spPr>
          <a:xfrm>
            <a:off x="127000" y="72677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05 - Protein domains			      		 										          p</a:t>
            </a:r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8203" y="7264400"/>
            <a:ext cx="213694" cy="355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514387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409700"/>
            <a:ext cx="8814866" cy="5956300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Protein kinase C combines the 2 mechanisms, both for localisation &amp; activation:"/>
          <p:cNvSpPr txBox="1"/>
          <p:nvPr/>
        </p:nvSpPr>
        <p:spPr>
          <a:xfrm>
            <a:off x="193361" y="927100"/>
            <a:ext cx="9779001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19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Protein kinase C combines the 2 mechanisms, both for </a:t>
            </a:r>
            <a:r>
              <a:rPr u="sng">
                <a:solidFill>
                  <a:srgbClr val="011B9E"/>
                </a:solidFill>
              </a:rPr>
              <a:t>localisation</a:t>
            </a:r>
            <a:r>
              <a:rPr>
                <a:solidFill>
                  <a:srgbClr val="011B9E"/>
                </a:solidFill>
              </a:rPr>
              <a:t> &amp; </a:t>
            </a:r>
            <a:r>
              <a:rPr u="sng">
                <a:solidFill>
                  <a:srgbClr val="011B9E"/>
                </a:solidFill>
              </a:rPr>
              <a:t>activation</a:t>
            </a:r>
            <a:r>
              <a:rPr>
                <a:solidFill>
                  <a:srgbClr val="011B9E"/>
                </a:solidFill>
              </a:rPr>
              <a:t>:</a:t>
            </a:r>
          </a:p>
        </p:txBody>
      </p:sp>
      <p:sp>
        <p:nvSpPr>
          <p:cNvPr id="270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1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2" name="Reversible membrane location and activation"/>
          <p:cNvSpPr txBox="1"/>
          <p:nvPr/>
        </p:nvSpPr>
        <p:spPr>
          <a:xfrm>
            <a:off x="-38100" y="190500"/>
            <a:ext cx="101473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pPr defTabSz="182880">
              <a:defRPr sz="3080"/>
            </a:pPr>
            <a:r>
              <a:t>Reversible membrane location and activation</a:t>
            </a:r>
          </a:p>
          <a:p>
            <a:pPr defTabSz="182880">
              <a:defRPr sz="3080"/>
            </a:pPr>
            <a:endParaRPr/>
          </a:p>
        </p:txBody>
      </p:sp>
      <p:sp>
        <p:nvSpPr>
          <p:cNvPr id="273" name="5 - Membrane binding domains                  p"/>
          <p:cNvSpPr txBox="1"/>
          <p:nvPr/>
        </p:nvSpPr>
        <p:spPr>
          <a:xfrm>
            <a:off x="127000" y="72677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5 - Membrane binding domains			  										   p</a:t>
            </a:r>
          </a:p>
        </p:txBody>
      </p:sp>
      <p:sp>
        <p:nvSpPr>
          <p:cNvPr id="27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367482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8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9" name="Phospholipase Cβ combines the 2 mechanisms, both for localisation &amp; activation:…"/>
          <p:cNvSpPr txBox="1"/>
          <p:nvPr/>
        </p:nvSpPr>
        <p:spPr>
          <a:xfrm>
            <a:off x="53661" y="838200"/>
            <a:ext cx="9963778" cy="690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Phospholipase Cβ combines the 2 mechanisms, both for </a:t>
            </a:r>
            <a:r>
              <a:rPr u="sng">
                <a:solidFill>
                  <a:srgbClr val="011B9E"/>
                </a:solidFill>
              </a:rPr>
              <a:t>localisation</a:t>
            </a:r>
            <a:r>
              <a:rPr>
                <a:solidFill>
                  <a:srgbClr val="011B9E"/>
                </a:solidFill>
              </a:rPr>
              <a:t> &amp; </a:t>
            </a:r>
            <a:r>
              <a:rPr u="sng">
                <a:solidFill>
                  <a:srgbClr val="011B9E"/>
                </a:solidFill>
              </a:rPr>
              <a:t>activation</a:t>
            </a:r>
            <a:r>
              <a:rPr>
                <a:solidFill>
                  <a:srgbClr val="011B9E"/>
                </a:solidFill>
              </a:rPr>
              <a:t>:</a:t>
            </a: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but also for it’s  </a:t>
            </a:r>
            <a:r>
              <a:rPr b="1">
                <a:solidFill>
                  <a:srgbClr val="011B9E"/>
                </a:solidFill>
              </a:rPr>
              <a:t>in-activation</a:t>
            </a:r>
            <a:r>
              <a:rPr>
                <a:solidFill>
                  <a:srgbClr val="011B9E"/>
                </a:solidFill>
              </a:rPr>
              <a:t>!!</a:t>
            </a:r>
          </a:p>
        </p:txBody>
      </p:sp>
      <p:sp>
        <p:nvSpPr>
          <p:cNvPr id="260" name="Reversible membrane location and activation"/>
          <p:cNvSpPr txBox="1"/>
          <p:nvPr/>
        </p:nvSpPr>
        <p:spPr>
          <a:xfrm>
            <a:off x="-38100" y="190500"/>
            <a:ext cx="101473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pPr defTabSz="182880">
              <a:defRPr sz="3080"/>
            </a:pPr>
            <a:r>
              <a:t>Reversible membrane location and activation</a:t>
            </a:r>
          </a:p>
          <a:p>
            <a:pPr defTabSz="182880">
              <a:defRPr sz="3080"/>
            </a:pPr>
            <a:endParaRPr/>
          </a:p>
        </p:txBody>
      </p:sp>
      <p:sp>
        <p:nvSpPr>
          <p:cNvPr id="26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11</a:t>
            </a:fld>
            <a:endParaRPr/>
          </a:p>
        </p:txBody>
      </p:sp>
      <p:pic>
        <p:nvPicPr>
          <p:cNvPr id="262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663700"/>
            <a:ext cx="8305800" cy="4749800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PIPx lipids    Ca2+-dependent…"/>
          <p:cNvSpPr txBox="1"/>
          <p:nvPr/>
        </p:nvSpPr>
        <p:spPr>
          <a:xfrm>
            <a:off x="1765300" y="6540500"/>
            <a:ext cx="5575300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PIP</a:t>
            </a:r>
            <a:r>
              <a:rPr sz="2000" baseline="-5999">
                <a:solidFill>
                  <a:srgbClr val="011B9E"/>
                </a:solidFill>
              </a:rPr>
              <a:t>x</a:t>
            </a:r>
            <a:r>
              <a:rPr sz="2000">
                <a:solidFill>
                  <a:srgbClr val="011B9E"/>
                </a:solidFill>
              </a:rPr>
              <a:t> lipids 			Ca</a:t>
            </a:r>
            <a:r>
              <a:rPr sz="2000" baseline="31999">
                <a:solidFill>
                  <a:srgbClr val="011B9E"/>
                </a:solidFill>
              </a:rPr>
              <a:t>2+</a:t>
            </a:r>
            <a:r>
              <a:rPr sz="2000">
                <a:solidFill>
                  <a:srgbClr val="011B9E"/>
                </a:solidFill>
              </a:rPr>
              <a:t>-dependent			</a:t>
            </a: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					lipid binding</a:t>
            </a:r>
          </a:p>
        </p:txBody>
      </p:sp>
      <p:sp>
        <p:nvSpPr>
          <p:cNvPr id="264" name="Line"/>
          <p:cNvSpPr/>
          <p:nvPr/>
        </p:nvSpPr>
        <p:spPr>
          <a:xfrm flipH="1">
            <a:off x="2404533" y="5617633"/>
            <a:ext cx="495301" cy="969434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5" name="Line"/>
          <p:cNvSpPr/>
          <p:nvPr/>
        </p:nvSpPr>
        <p:spPr>
          <a:xfrm>
            <a:off x="5147733" y="5554133"/>
            <a:ext cx="220134" cy="106680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6" name="5 - Membrane-binding domains                              p"/>
          <p:cNvSpPr txBox="1"/>
          <p:nvPr/>
        </p:nvSpPr>
        <p:spPr>
          <a:xfrm>
            <a:off x="127000" y="72677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5 - Membrane-binding domains	      		 										          p</a:t>
            </a:r>
          </a:p>
        </p:txBody>
      </p:sp>
    </p:spTree>
    <p:extLst>
      <p:ext uri="{BB962C8B-B14F-4D97-AF65-F5344CB8AC3E}">
        <p14:creationId xmlns:p14="http://schemas.microsoft.com/office/powerpoint/2010/main" val="387684241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• PI(3,4,5)P3 has a very low abundance in resting cells…"/>
          <p:cNvSpPr txBox="1"/>
          <p:nvPr/>
        </p:nvSpPr>
        <p:spPr>
          <a:xfrm>
            <a:off x="19083" y="876300"/>
            <a:ext cx="10071101" cy="6193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• </a:t>
            </a:r>
            <a:r>
              <a:rPr sz="2000" u="sng" dirty="0">
                <a:solidFill>
                  <a:srgbClr val="011B9E"/>
                </a:solidFill>
              </a:rPr>
              <a:t>PI(3,4,5)P</a:t>
            </a:r>
            <a:r>
              <a:rPr sz="2000" u="sng" baseline="-5999" dirty="0">
                <a:solidFill>
                  <a:srgbClr val="011B9E"/>
                </a:solidFill>
              </a:rPr>
              <a:t>3</a:t>
            </a:r>
            <a:r>
              <a:rPr sz="2000" dirty="0">
                <a:solidFill>
                  <a:srgbClr val="011B9E"/>
                </a:solidFill>
              </a:rPr>
              <a:t> has a very low abundance in resting cells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	• upon activation 40-fold increase due to </a:t>
            </a:r>
            <a:endParaRPr lang="fr-CH" sz="2000"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000" dirty="0">
                <a:solidFill>
                  <a:srgbClr val="011B9E"/>
                </a:solidFill>
              </a:rPr>
              <a:t>		</a:t>
            </a:r>
            <a:r>
              <a:rPr sz="2000" dirty="0">
                <a:solidFill>
                  <a:srgbClr val="011B9E"/>
                </a:solidFill>
              </a:rPr>
              <a:t>phosphorylation of</a:t>
            </a:r>
            <a:r>
              <a:rPr lang="fr-CH" sz="2000" dirty="0">
                <a:solidFill>
                  <a:srgbClr val="011B9E"/>
                </a:solidFill>
              </a:rPr>
              <a:t> </a:t>
            </a:r>
            <a:r>
              <a:rPr sz="2000" dirty="0">
                <a:solidFill>
                  <a:srgbClr val="011B9E"/>
                </a:solidFill>
              </a:rPr>
              <a:t>PI(4,5)P</a:t>
            </a:r>
            <a:r>
              <a:rPr sz="2000" baseline="-5999" dirty="0">
                <a:solidFill>
                  <a:srgbClr val="011B9E"/>
                </a:solidFill>
              </a:rPr>
              <a:t>2</a:t>
            </a:r>
            <a:r>
              <a:rPr sz="2000" dirty="0">
                <a:solidFill>
                  <a:srgbClr val="011B9E"/>
                </a:solidFill>
              </a:rPr>
              <a:t> by PI-3-kinase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 baseline="-5999"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	</a:t>
            </a:r>
            <a:r>
              <a:rPr sz="2000" b="1" i="1" dirty="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rPr>
              <a:t>=&gt; see : 1fgy.pdb</a:t>
            </a:r>
            <a:endParaRPr sz="2000"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Important regions for interactions:</a:t>
            </a:r>
          </a:p>
          <a:p>
            <a:pPr algn="l">
              <a:lnSpc>
                <a:spcPct val="14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• β 1-β2 loop is a basic region</a:t>
            </a:r>
          </a:p>
          <a:p>
            <a:pPr algn="l">
              <a:lnSpc>
                <a:spcPct val="14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• 17-19 H-bonds </a:t>
            </a:r>
          </a:p>
          <a:p>
            <a:pPr algn="l">
              <a:lnSpc>
                <a:spcPct val="14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• Large hydrophobic loop </a:t>
            </a:r>
            <a:r>
              <a:rPr sz="2000" u="sng" dirty="0">
                <a:solidFill>
                  <a:srgbClr val="011B9E"/>
                </a:solidFill>
              </a:rPr>
              <a:t>absent</a:t>
            </a:r>
            <a:endParaRPr u="sng" dirty="0">
              <a:solidFill>
                <a:srgbClr val="011B9E"/>
              </a:solidFill>
            </a:endParaRPr>
          </a:p>
          <a:p>
            <a:pPr algn="l">
              <a:lnSpc>
                <a:spcPct val="14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• </a:t>
            </a:r>
            <a:r>
              <a:rPr sz="2000" dirty="0" err="1">
                <a:solidFill>
                  <a:srgbClr val="011B9E"/>
                </a:solidFill>
              </a:rPr>
              <a:t>K</a:t>
            </a:r>
            <a:r>
              <a:rPr sz="2000" baseline="-5999" dirty="0" err="1">
                <a:solidFill>
                  <a:srgbClr val="011B9E"/>
                </a:solidFill>
              </a:rPr>
              <a:t>d</a:t>
            </a:r>
            <a:r>
              <a:rPr sz="2000" dirty="0">
                <a:solidFill>
                  <a:srgbClr val="011B9E"/>
                </a:solidFill>
              </a:rPr>
              <a:t> = 27 </a:t>
            </a:r>
            <a:r>
              <a:rPr sz="2000" dirty="0" err="1">
                <a:solidFill>
                  <a:srgbClr val="011B9E"/>
                </a:solidFill>
              </a:rPr>
              <a:t>nM</a:t>
            </a:r>
            <a:r>
              <a:rPr sz="2000" dirty="0">
                <a:solidFill>
                  <a:srgbClr val="011B9E"/>
                </a:solidFill>
              </a:rPr>
              <a:t>  =&gt; strong enough for firm</a:t>
            </a:r>
          </a:p>
          <a:p>
            <a:pPr algn="l">
              <a:lnSpc>
                <a:spcPct val="14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				membrane attachment</a:t>
            </a:r>
          </a:p>
          <a:p>
            <a:pPr algn="l">
              <a:lnSpc>
                <a:spcPct val="14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• I(1,3,4,5)P</a:t>
            </a:r>
            <a:r>
              <a:rPr sz="2000" baseline="-5999" dirty="0">
                <a:solidFill>
                  <a:srgbClr val="011B9E"/>
                </a:solidFill>
              </a:rPr>
              <a:t>4</a:t>
            </a:r>
            <a:r>
              <a:rPr sz="2000" dirty="0">
                <a:solidFill>
                  <a:srgbClr val="011B9E"/>
                </a:solidFill>
              </a:rPr>
              <a:t> binds with same affinity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</p:txBody>
      </p:sp>
      <p:sp>
        <p:nvSpPr>
          <p:cNvPr id="296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7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8" name="PH domains recognising PI(3,4,5)P3"/>
          <p:cNvSpPr txBox="1"/>
          <p:nvPr/>
        </p:nvSpPr>
        <p:spPr>
          <a:xfrm>
            <a:off x="990600" y="207433"/>
            <a:ext cx="817880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pPr defTabSz="182880">
              <a:defRPr sz="3080"/>
            </a:pPr>
            <a:r>
              <a:t>PH domains recognising PI(3,4,5)P</a:t>
            </a:r>
            <a:r>
              <a:rPr baseline="-5999"/>
              <a:t>3</a:t>
            </a:r>
          </a:p>
          <a:p>
            <a:pPr defTabSz="182880">
              <a:defRPr sz="3080"/>
            </a:pPr>
            <a:endParaRPr baseline="-5999"/>
          </a:p>
        </p:txBody>
      </p:sp>
      <p:sp>
        <p:nvSpPr>
          <p:cNvPr id="29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300" name="5 - Membrane binding domains  • PIPx binders               p"/>
          <p:cNvSpPr txBox="1"/>
          <p:nvPr/>
        </p:nvSpPr>
        <p:spPr>
          <a:xfrm>
            <a:off x="127000" y="72677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5 - Membrane binding domains		• PIPx binders							        p</a:t>
            </a:r>
          </a:p>
        </p:txBody>
      </p:sp>
      <p:pic>
        <p:nvPicPr>
          <p:cNvPr id="30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623" y="4439327"/>
            <a:ext cx="3885861" cy="3114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113" y="2275567"/>
            <a:ext cx="2372692" cy="27976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4646863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" grpId="0" animBg="1" advAuto="0"/>
      <p:bldP spid="301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872" y="2898252"/>
            <a:ext cx="2324178" cy="4032701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9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0" name="• PI(4,5)P2…"/>
          <p:cNvSpPr txBox="1"/>
          <p:nvPr/>
        </p:nvSpPr>
        <p:spPr>
          <a:xfrm>
            <a:off x="114300" y="965200"/>
            <a:ext cx="8911060" cy="6964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• </a:t>
            </a:r>
            <a:r>
              <a:rPr sz="2000" u="sng" dirty="0">
                <a:solidFill>
                  <a:srgbClr val="011B9E"/>
                </a:solidFill>
              </a:rPr>
              <a:t>PI(4,5)P</a:t>
            </a:r>
            <a:r>
              <a:rPr sz="2000" u="sng" baseline="-5999" dirty="0">
                <a:solidFill>
                  <a:srgbClr val="011B9E"/>
                </a:solidFill>
              </a:rPr>
              <a:t>2</a:t>
            </a:r>
            <a:endParaRPr sz="2000"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 	- most abundant </a:t>
            </a:r>
            <a:r>
              <a:rPr sz="2000" dirty="0" err="1">
                <a:solidFill>
                  <a:srgbClr val="011B9E"/>
                </a:solidFill>
              </a:rPr>
              <a:t>PIP</a:t>
            </a:r>
            <a:r>
              <a:rPr sz="2000" baseline="-5999" dirty="0" err="1">
                <a:solidFill>
                  <a:srgbClr val="011B9E"/>
                </a:solidFill>
              </a:rPr>
              <a:t>x</a:t>
            </a:r>
            <a:endParaRPr sz="2000"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		about 1% of plasma membrane PL’s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		5 to 100-fold more abundant than other </a:t>
            </a:r>
            <a:r>
              <a:rPr sz="2000" dirty="0" err="1">
                <a:solidFill>
                  <a:srgbClr val="011B9E"/>
                </a:solidFill>
              </a:rPr>
              <a:t>PIP</a:t>
            </a:r>
            <a:r>
              <a:rPr sz="2000" baseline="-5999" dirty="0" err="1">
                <a:solidFill>
                  <a:srgbClr val="011B9E"/>
                </a:solidFill>
              </a:rPr>
              <a:t>x</a:t>
            </a:r>
            <a:r>
              <a:rPr sz="2000" dirty="0" err="1">
                <a:solidFill>
                  <a:srgbClr val="011B9E"/>
                </a:solidFill>
              </a:rPr>
              <a:t>’s</a:t>
            </a:r>
            <a:endParaRPr sz="2000"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	- most domains bind with low affinity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	</a:t>
            </a:r>
            <a:r>
              <a:rPr sz="2000" b="1" i="1" dirty="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rPr>
              <a:t>=&gt; see : 1mai.pdb</a:t>
            </a:r>
            <a:r>
              <a:rPr sz="2000" dirty="0">
                <a:solidFill>
                  <a:srgbClr val="011B9E"/>
                </a:solidFill>
              </a:rPr>
              <a:t> 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An exception: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• </a:t>
            </a:r>
            <a:r>
              <a:rPr sz="2000" u="sng" dirty="0">
                <a:solidFill>
                  <a:srgbClr val="011B9E"/>
                </a:solidFill>
              </a:rPr>
              <a:t>PH domain</a:t>
            </a:r>
            <a:r>
              <a:rPr sz="2000" dirty="0">
                <a:solidFill>
                  <a:srgbClr val="011B9E"/>
                </a:solidFill>
              </a:rPr>
              <a:t> of phospholipase-Cδ1 binds 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	with high affinity, however: 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		affinity for I(1,4,5)P</a:t>
            </a:r>
            <a:r>
              <a:rPr sz="2000" baseline="-5999" dirty="0">
                <a:solidFill>
                  <a:srgbClr val="011B9E"/>
                </a:solidFill>
              </a:rPr>
              <a:t>3</a:t>
            </a:r>
            <a:r>
              <a:rPr sz="2000" dirty="0">
                <a:solidFill>
                  <a:srgbClr val="011B9E"/>
                </a:solidFill>
              </a:rPr>
              <a:t> is 10-fold higher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		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=&gt; The enzyme is removed from the membrane by it’s own product.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</p:txBody>
      </p:sp>
      <p:sp>
        <p:nvSpPr>
          <p:cNvPr id="291" name="Domains recognising PI(4,5)P2"/>
          <p:cNvSpPr txBox="1"/>
          <p:nvPr/>
        </p:nvSpPr>
        <p:spPr>
          <a:xfrm>
            <a:off x="990600" y="190500"/>
            <a:ext cx="81788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pPr defTabSz="182880">
              <a:defRPr sz="3080"/>
            </a:pPr>
            <a:r>
              <a:t>Domains recognising PI(4,5)P</a:t>
            </a:r>
            <a:r>
              <a:rPr baseline="-5999"/>
              <a:t>2</a:t>
            </a:r>
            <a:endParaRPr sz="1440"/>
          </a:p>
          <a:p>
            <a:pPr defTabSz="182880">
              <a:defRPr sz="1440"/>
            </a:pPr>
            <a:endParaRPr sz="1440"/>
          </a:p>
        </p:txBody>
      </p:sp>
      <p:sp>
        <p:nvSpPr>
          <p:cNvPr id="29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293" name="5 - Membrane binding domains  • PIPx binders               p"/>
          <p:cNvSpPr txBox="1"/>
          <p:nvPr/>
        </p:nvSpPr>
        <p:spPr>
          <a:xfrm>
            <a:off x="127000" y="72677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5 - Membrane binding domains		• PIPx binders							        p</a:t>
            </a:r>
          </a:p>
        </p:txBody>
      </p:sp>
    </p:spTree>
    <p:extLst>
      <p:ext uri="{BB962C8B-B14F-4D97-AF65-F5344CB8AC3E}">
        <p14:creationId xmlns:p14="http://schemas.microsoft.com/office/powerpoint/2010/main" val="213884938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3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4" name="• PI(3)P1 present in endosomes,  0.25 % of cellular lipid, or 200 μM…"/>
          <p:cNvSpPr txBox="1"/>
          <p:nvPr/>
        </p:nvSpPr>
        <p:spPr>
          <a:xfrm>
            <a:off x="-9839" y="800100"/>
            <a:ext cx="9779001" cy="7409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• </a:t>
            </a:r>
            <a:r>
              <a:rPr sz="2000" u="sng">
                <a:solidFill>
                  <a:srgbClr val="011B9E"/>
                </a:solidFill>
              </a:rPr>
              <a:t>PI(3)P</a:t>
            </a:r>
            <a:r>
              <a:rPr sz="2000" u="sng" baseline="-5999">
                <a:solidFill>
                  <a:srgbClr val="011B9E"/>
                </a:solidFill>
              </a:rPr>
              <a:t>1 </a:t>
            </a:r>
            <a:r>
              <a:rPr sz="2000">
                <a:solidFill>
                  <a:srgbClr val="011B9E"/>
                </a:solidFill>
              </a:rPr>
              <a:t>present in endosomes,  0.25 % of cellular lipid, or 200 μM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• important in regulating trafficking in endosomal pathway 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	and Golgi-lysosome sorting</a:t>
            </a:r>
          </a:p>
          <a:p>
            <a:pPr algn="l">
              <a:lnSpc>
                <a:spcPct val="120000"/>
              </a:lnSpc>
              <a:defRPr sz="10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◊ </a:t>
            </a:r>
            <a:r>
              <a:rPr sz="2000" u="sng">
                <a:solidFill>
                  <a:srgbClr val="011B9E"/>
                </a:solidFill>
              </a:rPr>
              <a:t>FYVE domains </a:t>
            </a:r>
            <a:r>
              <a:rPr sz="2000">
                <a:solidFill>
                  <a:srgbClr val="011B9E"/>
                </a:solidFill>
              </a:rPr>
              <a:t>: Important for interaction with PI(3)P: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• basic (R/K)(R/K)HHCR in 1st β-strand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• 12 H-bonds with P</a:t>
            </a:r>
            <a:r>
              <a:rPr sz="2000" baseline="-5999">
                <a:solidFill>
                  <a:srgbClr val="011B9E"/>
                </a:solidFill>
              </a:rPr>
              <a:t>i</a:t>
            </a:r>
            <a:r>
              <a:rPr sz="2000">
                <a:solidFill>
                  <a:srgbClr val="011B9E"/>
                </a:solidFill>
              </a:rPr>
              <a:t> and OH groups		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• Monomer too weak for membrane attachment </a:t>
            </a:r>
          </a:p>
          <a:p>
            <a:pPr lvl="1" indent="254000"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								=&gt; dimers do !!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								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l">
              <a:lnSpc>
                <a:spcPct val="7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1800">
                <a:solidFill>
                  <a:srgbClr val="011B9E"/>
                </a:solidFill>
              </a:rPr>
              <a:t>e.g. PI(3)P</a:t>
            </a:r>
            <a:r>
              <a:rPr sz="1800" baseline="-5999">
                <a:solidFill>
                  <a:srgbClr val="011B9E"/>
                </a:solidFill>
              </a:rPr>
              <a:t>1</a:t>
            </a:r>
            <a:r>
              <a:rPr sz="1800">
                <a:solidFill>
                  <a:srgbClr val="011B9E"/>
                </a:solidFill>
              </a:rPr>
              <a:t> binding site of EEA1</a:t>
            </a:r>
          </a:p>
        </p:txBody>
      </p:sp>
      <p:sp>
        <p:nvSpPr>
          <p:cNvPr id="315" name="FYVE domains recognising PI(3)P1"/>
          <p:cNvSpPr txBox="1"/>
          <p:nvPr/>
        </p:nvSpPr>
        <p:spPr>
          <a:xfrm>
            <a:off x="990600" y="190500"/>
            <a:ext cx="81788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pPr defTabSz="182880">
              <a:defRPr sz="3080"/>
            </a:pPr>
            <a:r>
              <a:t>FYVE domains recognising PI(3)P</a:t>
            </a:r>
            <a:r>
              <a:rPr baseline="-5999"/>
              <a:t>1</a:t>
            </a:r>
          </a:p>
          <a:p>
            <a:pPr defTabSz="182880">
              <a:defRPr sz="3080"/>
            </a:pPr>
            <a:endParaRPr baseline="-5999"/>
          </a:p>
        </p:txBody>
      </p:sp>
      <p:pic>
        <p:nvPicPr>
          <p:cNvPr id="316" name="droppedImage.pdf" descr="droppedImage.pdf"/>
          <p:cNvPicPr>
            <a:picLocks noChangeAspect="1"/>
          </p:cNvPicPr>
          <p:nvPr/>
        </p:nvPicPr>
        <p:blipFill>
          <a:blip r:embed="rId2"/>
          <a:srcRect l="936" t="936" r="936" b="936"/>
          <a:stretch>
            <a:fillRect/>
          </a:stretch>
        </p:blipFill>
        <p:spPr>
          <a:xfrm>
            <a:off x="198966" y="3949546"/>
            <a:ext cx="2953040" cy="3165954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14</a:t>
            </a:fld>
            <a:endParaRPr/>
          </a:p>
        </p:txBody>
      </p:sp>
      <p:sp>
        <p:nvSpPr>
          <p:cNvPr id="318" name="5 - Membrane binding domains  • PIPx binders               p"/>
          <p:cNvSpPr txBox="1"/>
          <p:nvPr/>
        </p:nvSpPr>
        <p:spPr>
          <a:xfrm>
            <a:off x="127000" y="72677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5 - Membrane binding domains		• PIPx binders							        p</a:t>
            </a:r>
          </a:p>
        </p:txBody>
      </p:sp>
      <p:sp>
        <p:nvSpPr>
          <p:cNvPr id="319" name="}"/>
          <p:cNvSpPr txBox="1"/>
          <p:nvPr/>
        </p:nvSpPr>
        <p:spPr>
          <a:xfrm>
            <a:off x="5222378" y="2374900"/>
            <a:ext cx="312144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480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11B9E"/>
                </a:solidFill>
              </a:rPr>
              <a:t>}</a:t>
            </a:r>
          </a:p>
        </p:txBody>
      </p:sp>
      <p:sp>
        <p:nvSpPr>
          <p:cNvPr id="320" name="=&gt; selectivity"/>
          <p:cNvSpPr txBox="1"/>
          <p:nvPr/>
        </p:nvSpPr>
        <p:spPr>
          <a:xfrm>
            <a:off x="5613400" y="2730500"/>
            <a:ext cx="1869877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defRPr sz="3600">
                <a:solidFill>
                  <a:srgbClr val="000000"/>
                </a:solidFill>
              </a:defRPr>
            </a:pPr>
            <a:r>
              <a:rPr sz="2000">
                <a:solidFill>
                  <a:srgbClr val="011B9E"/>
                </a:solidFill>
              </a:rPr>
              <a:t>=&gt; selectivity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FD8D49-485C-DB49-BAD9-D53A74BFE2C9}"/>
              </a:ext>
            </a:extLst>
          </p:cNvPr>
          <p:cNvGrpSpPr/>
          <p:nvPr/>
        </p:nvGrpSpPr>
        <p:grpSpPr>
          <a:xfrm>
            <a:off x="7732970" y="2263622"/>
            <a:ext cx="2470982" cy="5339510"/>
            <a:chOff x="7732970" y="2263622"/>
            <a:chExt cx="2470982" cy="5339510"/>
          </a:xfrm>
        </p:grpSpPr>
        <p:pic>
          <p:nvPicPr>
            <p:cNvPr id="321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75889" y="2263622"/>
              <a:ext cx="1985145" cy="378490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22" name="fyve_zoom.png" descr="fyve_zoo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32970" y="6127803"/>
              <a:ext cx="2470982" cy="1475329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37760677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554192"/>
            <a:ext cx="5285803" cy="4735608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Testing specificity and affinity of PIPx domains"/>
          <p:cNvSpPr txBox="1">
            <a:spLocks noGrp="1"/>
          </p:cNvSpPr>
          <p:nvPr>
            <p:ph type="title"/>
          </p:nvPr>
        </p:nvSpPr>
        <p:spPr>
          <a:xfrm>
            <a:off x="-1335454" y="198983"/>
            <a:ext cx="10147300" cy="635000"/>
          </a:xfrm>
          <a:prstGeom prst="rect">
            <a:avLst/>
          </a:prstGeom>
        </p:spPr>
        <p:txBody>
          <a:bodyPr anchor="t"/>
          <a:lstStyle/>
          <a:p>
            <a:pPr defTabSz="182880">
              <a:defRPr sz="3080"/>
            </a:pPr>
            <a:r>
              <a:rPr dirty="0"/>
              <a:t>Testing specificity and affinity of </a:t>
            </a:r>
            <a:r>
              <a:rPr dirty="0" err="1"/>
              <a:t>PIP</a:t>
            </a:r>
            <a:r>
              <a:rPr baseline="-5999" dirty="0" err="1"/>
              <a:t>x</a:t>
            </a:r>
            <a:r>
              <a:rPr dirty="0"/>
              <a:t> domains </a:t>
            </a:r>
          </a:p>
        </p:txBody>
      </p:sp>
      <p:sp>
        <p:nvSpPr>
          <p:cNvPr id="326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27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28" name="“Dot blot assay”…"/>
          <p:cNvSpPr txBox="1"/>
          <p:nvPr/>
        </p:nvSpPr>
        <p:spPr>
          <a:xfrm>
            <a:off x="122206" y="876300"/>
            <a:ext cx="10233088" cy="1329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lnSpc>
                <a:spcPts val="2500"/>
              </a:lnSpc>
              <a:defRPr sz="19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“Dot blot assay”</a:t>
            </a:r>
          </a:p>
          <a:p>
            <a:pPr algn="l">
              <a:lnSpc>
                <a:spcPts val="2500"/>
              </a:lnSpc>
              <a:defRPr sz="19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• Spot the different lipids </a:t>
            </a:r>
            <a:r>
              <a:rPr lang="en-GB" dirty="0">
                <a:solidFill>
                  <a:srgbClr val="011B9E"/>
                </a:solidFill>
              </a:rPr>
              <a:t>in decreasing amounts </a:t>
            </a:r>
            <a:r>
              <a:rPr dirty="0">
                <a:solidFill>
                  <a:srgbClr val="011B9E"/>
                </a:solidFill>
              </a:rPr>
              <a:t>on nitrocellulose</a:t>
            </a:r>
          </a:p>
          <a:p>
            <a:pPr algn="l">
              <a:lnSpc>
                <a:spcPts val="2500"/>
              </a:lnSpc>
              <a:defRPr sz="19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• Overlay with PH-domain-GST </a:t>
            </a:r>
            <a:r>
              <a:rPr>
                <a:solidFill>
                  <a:srgbClr val="011B9E"/>
                </a:solidFill>
              </a:rPr>
              <a:t>fusion proteins</a:t>
            </a:r>
            <a:endParaRPr dirty="0">
              <a:solidFill>
                <a:srgbClr val="011B9E"/>
              </a:solidFill>
            </a:endParaRPr>
          </a:p>
          <a:p>
            <a:pPr algn="l">
              <a:lnSpc>
                <a:spcPts val="2500"/>
              </a:lnSpc>
              <a:defRPr sz="19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• Detect bound fusion with an anti-GST antibody</a:t>
            </a:r>
          </a:p>
        </p:txBody>
      </p:sp>
      <p:sp>
        <p:nvSpPr>
          <p:cNvPr id="329" name="Dowler, Biochem J 2000"/>
          <p:cNvSpPr txBox="1"/>
          <p:nvPr/>
        </p:nvSpPr>
        <p:spPr>
          <a:xfrm rot="5400000">
            <a:off x="-1158776" y="5321300"/>
            <a:ext cx="3073401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800" i="1"/>
            </a:lvl1pPr>
          </a:lstStyle>
          <a:p>
            <a:r>
              <a:t>Dowler, Biochem J 2000</a:t>
            </a:r>
          </a:p>
        </p:txBody>
      </p:sp>
      <p:sp>
        <p:nvSpPr>
          <p:cNvPr id="33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15</a:t>
            </a:fld>
            <a:endParaRPr/>
          </a:p>
        </p:txBody>
      </p:sp>
      <p:sp>
        <p:nvSpPr>
          <p:cNvPr id="331" name="GST = Glutathion-S-…"/>
          <p:cNvSpPr txBox="1"/>
          <p:nvPr/>
        </p:nvSpPr>
        <p:spPr>
          <a:xfrm>
            <a:off x="7181178" y="5483012"/>
            <a:ext cx="2400300" cy="161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>
              <a:defRPr sz="2000"/>
            </a:pPr>
            <a:r>
              <a:rPr dirty="0">
                <a:solidFill>
                  <a:srgbClr val="011B9E"/>
                </a:solidFill>
              </a:rPr>
              <a:t>GST = </a:t>
            </a:r>
            <a:r>
              <a:rPr dirty="0" err="1">
                <a:solidFill>
                  <a:srgbClr val="011B9E"/>
                </a:solidFill>
              </a:rPr>
              <a:t>Glutathion</a:t>
            </a:r>
            <a:r>
              <a:rPr dirty="0">
                <a:solidFill>
                  <a:srgbClr val="011B9E"/>
                </a:solidFill>
              </a:rPr>
              <a:t>-S- </a:t>
            </a:r>
          </a:p>
          <a:p>
            <a:pPr>
              <a:defRPr sz="2000"/>
            </a:pPr>
            <a:r>
              <a:rPr dirty="0">
                <a:solidFill>
                  <a:srgbClr val="011B9E"/>
                </a:solidFill>
              </a:rPr>
              <a:t>    		Transferase</a:t>
            </a:r>
            <a:endParaRPr lang="fr-CH" dirty="0">
              <a:solidFill>
                <a:srgbClr val="011B9E"/>
              </a:solidFill>
            </a:endParaRPr>
          </a:p>
          <a:p>
            <a:pPr algn="r">
              <a:defRPr sz="2000"/>
            </a:pPr>
            <a:r>
              <a:rPr lang="en-US" dirty="0">
                <a:solidFill>
                  <a:srgbClr val="011B9E"/>
                </a:solidFill>
              </a:rPr>
              <a:t>is an affinity tag</a:t>
            </a:r>
          </a:p>
          <a:p>
            <a:pPr algn="r">
              <a:defRPr sz="2000"/>
            </a:pPr>
            <a:r>
              <a:rPr lang="en-US" dirty="0">
                <a:solidFill>
                  <a:srgbClr val="011B9E"/>
                </a:solidFill>
              </a:rPr>
              <a:t>for protein purification</a:t>
            </a:r>
            <a:endParaRPr dirty="0">
              <a:solidFill>
                <a:srgbClr val="011B9E"/>
              </a:solidFill>
            </a:endParaRPr>
          </a:p>
        </p:txBody>
      </p:sp>
      <p:sp>
        <p:nvSpPr>
          <p:cNvPr id="332" name="5 - Membrane binding domains  • PIPx - Omics            p"/>
          <p:cNvSpPr txBox="1"/>
          <p:nvPr/>
        </p:nvSpPr>
        <p:spPr>
          <a:xfrm>
            <a:off x="127000" y="72677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/>
              <a:t>5 - Membrane binding domains		• </a:t>
            </a:r>
            <a:r>
              <a:rPr dirty="0" err="1"/>
              <a:t>PIPx</a:t>
            </a:r>
            <a:r>
              <a:rPr dirty="0"/>
              <a:t> - Omics								    p</a:t>
            </a:r>
          </a:p>
        </p:txBody>
      </p:sp>
    </p:spTree>
    <p:extLst>
      <p:ext uri="{BB962C8B-B14F-4D97-AF65-F5344CB8AC3E}">
        <p14:creationId xmlns:p14="http://schemas.microsoft.com/office/powerpoint/2010/main" val="182788504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In yeast cells:…"/>
          <p:cNvSpPr txBox="1"/>
          <p:nvPr/>
        </p:nvSpPr>
        <p:spPr>
          <a:xfrm>
            <a:off x="231461" y="1130300"/>
            <a:ext cx="10210801" cy="198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lnSpc>
                <a:spcPct val="13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In yeast cells:</a:t>
            </a:r>
          </a:p>
          <a:p>
            <a:pPr algn="l">
              <a:lnSpc>
                <a:spcPct val="13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Green:	PH-domain - GFP fusion 			=&gt; PI(4,5)P</a:t>
            </a:r>
            <a:r>
              <a:rPr baseline="-5999">
                <a:solidFill>
                  <a:srgbClr val="011B9E"/>
                </a:solidFill>
              </a:rPr>
              <a:t>2</a:t>
            </a:r>
            <a:r>
              <a:rPr>
                <a:solidFill>
                  <a:srgbClr val="011B9E"/>
                </a:solidFill>
              </a:rPr>
              <a:t> in plasma membrane</a:t>
            </a:r>
          </a:p>
          <a:p>
            <a:pPr algn="l">
              <a:lnSpc>
                <a:spcPct val="13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Red: 	FYVE-domain - DsRed fusion 	=&gt; PI(3)P in endosomes</a:t>
            </a:r>
          </a:p>
          <a:p>
            <a:pPr algn="l">
              <a:lnSpc>
                <a:spcPct val="13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Blue: 	Vacuoles</a:t>
            </a:r>
          </a:p>
        </p:txBody>
      </p:sp>
      <p:sp>
        <p:nvSpPr>
          <p:cNvPr id="335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6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7" name="Imaging PIPx in vivo using domain-GFP chimeras"/>
          <p:cNvSpPr txBox="1"/>
          <p:nvPr/>
        </p:nvSpPr>
        <p:spPr>
          <a:xfrm>
            <a:off x="-38100" y="1905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pPr defTabSz="182880">
              <a:defRPr sz="3080"/>
            </a:pPr>
            <a:r>
              <a:t>Imaging PIP</a:t>
            </a:r>
            <a:r>
              <a:rPr baseline="-5999"/>
              <a:t>x</a:t>
            </a:r>
            <a:r>
              <a:t> </a:t>
            </a:r>
            <a:r>
              <a:rPr i="1"/>
              <a:t>in vivo </a:t>
            </a:r>
            <a:r>
              <a:t>using domain-GFP chimeras</a:t>
            </a:r>
          </a:p>
          <a:p>
            <a:pPr defTabSz="182880">
              <a:defRPr sz="3080"/>
            </a:pPr>
            <a:endParaRPr/>
          </a:p>
        </p:txBody>
      </p:sp>
      <p:pic>
        <p:nvPicPr>
          <p:cNvPr id="338" name="FYVE_ENDO.jpg" descr="FYVE_END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07" y="3213100"/>
            <a:ext cx="4864101" cy="3129943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16</a:t>
            </a:fld>
            <a:endParaRPr/>
          </a:p>
        </p:txBody>
      </p:sp>
      <p:sp>
        <p:nvSpPr>
          <p:cNvPr id="340" name="5- Membrane binding domains  • PIPx - Omics            p"/>
          <p:cNvSpPr txBox="1"/>
          <p:nvPr/>
        </p:nvSpPr>
        <p:spPr>
          <a:xfrm>
            <a:off x="127000" y="72677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5- Membrane binding domains		• PIPx - Omics								    p</a:t>
            </a:r>
          </a:p>
        </p:txBody>
      </p:sp>
    </p:spTree>
    <p:extLst>
      <p:ext uri="{BB962C8B-B14F-4D97-AF65-F5344CB8AC3E}">
        <p14:creationId xmlns:p14="http://schemas.microsoft.com/office/powerpoint/2010/main" val="180729747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roup"/>
          <p:cNvGrpSpPr/>
          <p:nvPr/>
        </p:nvGrpSpPr>
        <p:grpSpPr>
          <a:xfrm>
            <a:off x="114300" y="1790700"/>
            <a:ext cx="5241901" cy="5588001"/>
            <a:chOff x="0" y="0"/>
            <a:chExt cx="5241900" cy="5588000"/>
          </a:xfrm>
        </p:grpSpPr>
        <p:pic>
          <p:nvPicPr>
            <p:cNvPr id="342" name="droppedImage.pdf" descr="droppedImage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772" y="0"/>
              <a:ext cx="5206242" cy="26758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3" name="droppedImage.pdf" descr="dropped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865687"/>
              <a:ext cx="5241901" cy="27223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5" name="Imaging PIPx metabolism in vivo using PH-GFP chimeras"/>
          <p:cNvSpPr txBox="1">
            <a:spLocks noGrp="1"/>
          </p:cNvSpPr>
          <p:nvPr>
            <p:ph type="title"/>
          </p:nvPr>
        </p:nvSpPr>
        <p:spPr>
          <a:xfrm>
            <a:off x="-82550" y="173566"/>
            <a:ext cx="10325100" cy="838201"/>
          </a:xfrm>
          <a:prstGeom prst="rect">
            <a:avLst/>
          </a:prstGeom>
        </p:spPr>
        <p:txBody>
          <a:bodyPr anchor="t"/>
          <a:lstStyle/>
          <a:p>
            <a:pPr defTabSz="182880">
              <a:defRPr sz="3080"/>
            </a:pPr>
            <a:r>
              <a:t>Imaging PIP</a:t>
            </a:r>
            <a:r>
              <a:rPr baseline="-5999"/>
              <a:t>x</a:t>
            </a:r>
            <a:r>
              <a:t> metabolism </a:t>
            </a:r>
            <a:r>
              <a:rPr i="1"/>
              <a:t>in vivo </a:t>
            </a:r>
            <a:r>
              <a:t>using PH-GFP chimeras</a:t>
            </a:r>
          </a:p>
          <a:p>
            <a:pPr defTabSz="182880">
              <a:defRPr sz="3080"/>
            </a:pPr>
            <a:endParaRPr/>
          </a:p>
        </p:txBody>
      </p:sp>
      <p:sp>
        <p:nvSpPr>
          <p:cNvPr id="346" name="A: PI(4,5)P2-specific probe…"/>
          <p:cNvSpPr txBox="1"/>
          <p:nvPr/>
        </p:nvSpPr>
        <p:spPr>
          <a:xfrm>
            <a:off x="5565461" y="1714500"/>
            <a:ext cx="4648201" cy="515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A: </a:t>
            </a:r>
            <a:r>
              <a:rPr u="sng">
                <a:solidFill>
                  <a:srgbClr val="011B9E"/>
                </a:solidFill>
              </a:rPr>
              <a:t>PI(4,5)P</a:t>
            </a:r>
            <a:r>
              <a:rPr u="sng" baseline="-5999">
                <a:solidFill>
                  <a:srgbClr val="011B9E"/>
                </a:solidFill>
              </a:rPr>
              <a:t>2</a:t>
            </a:r>
            <a:r>
              <a:rPr u="sng">
                <a:solidFill>
                  <a:srgbClr val="011B9E"/>
                </a:solidFill>
              </a:rPr>
              <a:t>-specific probe</a:t>
            </a:r>
            <a:endParaRPr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Control: PI(4,5)P</a:t>
            </a:r>
            <a:r>
              <a:rPr baseline="-5999">
                <a:solidFill>
                  <a:srgbClr val="011B9E"/>
                </a:solidFill>
              </a:rPr>
              <a:t>2</a:t>
            </a:r>
            <a:r>
              <a:rPr>
                <a:solidFill>
                  <a:srgbClr val="011B9E"/>
                </a:solidFill>
              </a:rPr>
              <a:t> in plasma membrane</a:t>
            </a: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+ Angiotensin II (AngII) promotes 	breakdown via PLase-C</a:t>
            </a: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B: </a:t>
            </a:r>
            <a:r>
              <a:rPr u="sng">
                <a:solidFill>
                  <a:srgbClr val="011B9E"/>
                </a:solidFill>
              </a:rPr>
              <a:t>PI(3,4,5)P</a:t>
            </a:r>
            <a:r>
              <a:rPr u="sng" baseline="-5999">
                <a:solidFill>
                  <a:srgbClr val="011B9E"/>
                </a:solidFill>
              </a:rPr>
              <a:t>3</a:t>
            </a:r>
            <a:r>
              <a:rPr u="sng">
                <a:solidFill>
                  <a:srgbClr val="011B9E"/>
                </a:solidFill>
              </a:rPr>
              <a:t>-specific probe</a:t>
            </a:r>
            <a:endParaRPr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Control: little PI(3,4,5)P</a:t>
            </a:r>
            <a:r>
              <a:rPr baseline="-5999">
                <a:solidFill>
                  <a:srgbClr val="011B9E"/>
                </a:solidFill>
              </a:rPr>
              <a:t>3</a:t>
            </a:r>
            <a:r>
              <a:rPr>
                <a:solidFill>
                  <a:srgbClr val="011B9E"/>
                </a:solidFill>
              </a:rPr>
              <a:t> in plasma 		membrane</a:t>
            </a: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+ PDGF stimulate synthesis by </a:t>
            </a: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activation of PI-3-Kinase</a:t>
            </a:r>
          </a:p>
        </p:txBody>
      </p:sp>
      <p:sp>
        <p:nvSpPr>
          <p:cNvPr id="347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8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9" name="Balla, TiPS 2000."/>
          <p:cNvSpPr txBox="1"/>
          <p:nvPr/>
        </p:nvSpPr>
        <p:spPr>
          <a:xfrm>
            <a:off x="7909024" y="6934200"/>
            <a:ext cx="3073401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800" i="1"/>
            </a:lvl1pPr>
          </a:lstStyle>
          <a:p>
            <a:r>
              <a:t>Balla, TiPS 2000.</a:t>
            </a:r>
          </a:p>
        </p:txBody>
      </p:sp>
      <p:sp>
        <p:nvSpPr>
          <p:cNvPr id="350" name="In mammalian cells: • If target lipid is present =&gt; PH-GFP probe on membrane…"/>
          <p:cNvSpPr txBox="1"/>
          <p:nvPr/>
        </p:nvSpPr>
        <p:spPr>
          <a:xfrm>
            <a:off x="50800" y="933450"/>
            <a:ext cx="9763770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In mammalian cells:	• If target lipid is present	=&gt; PH-GFP probe on membrane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					• If not: 					=&gt; probe in cytosol</a:t>
            </a:r>
          </a:p>
        </p:txBody>
      </p:sp>
      <p:sp>
        <p:nvSpPr>
          <p:cNvPr id="35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17</a:t>
            </a:fld>
            <a:endParaRPr/>
          </a:p>
        </p:txBody>
      </p:sp>
      <p:sp>
        <p:nvSpPr>
          <p:cNvPr id="352" name="5 - Membrane binding domains  • PIPx - Omics            p"/>
          <p:cNvSpPr txBox="1"/>
          <p:nvPr/>
        </p:nvSpPr>
        <p:spPr>
          <a:xfrm>
            <a:off x="127000" y="72677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5 - Membrane binding domains		• PIPx - Omics								    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BD45B8-FA91-149F-F2A5-08CEB1E89CA6}"/>
              </a:ext>
            </a:extLst>
          </p:cNvPr>
          <p:cNvSpPr/>
          <p:nvPr/>
        </p:nvSpPr>
        <p:spPr>
          <a:xfrm>
            <a:off x="-162560" y="4537654"/>
            <a:ext cx="10405110" cy="2734366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1630202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=&gt; Stronger by more of the same…"/>
          <p:cNvSpPr txBox="1"/>
          <p:nvPr/>
        </p:nvSpPr>
        <p:spPr>
          <a:xfrm>
            <a:off x="40961" y="927100"/>
            <a:ext cx="9779001" cy="292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lnSpc>
                <a:spcPct val="11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=&gt; Stronger by more of the same</a:t>
            </a:r>
          </a:p>
          <a:p>
            <a:pPr algn="l">
              <a:lnSpc>
                <a:spcPct val="11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lnSpc>
                <a:spcPct val="11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lnSpc>
                <a:spcPct val="11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lnSpc>
                <a:spcPct val="11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lnSpc>
                <a:spcPct val="11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lnSpc>
                <a:spcPct val="11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lnSpc>
                <a:spcPct val="11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=&gt; =&gt; Stronger &amp; more selective/specific through</a:t>
            </a:r>
            <a:r>
              <a:rPr sz="2000" b="1">
                <a:solidFill>
                  <a:srgbClr val="011B9E"/>
                </a:solidFill>
              </a:rPr>
              <a:t> co-incidence</a:t>
            </a:r>
          </a:p>
        </p:txBody>
      </p:sp>
      <p:sp>
        <p:nvSpPr>
          <p:cNvPr id="355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56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57" name="Lemmon, 2008"/>
          <p:cNvSpPr txBox="1"/>
          <p:nvPr/>
        </p:nvSpPr>
        <p:spPr>
          <a:xfrm>
            <a:off x="7782024" y="6997700"/>
            <a:ext cx="3073401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800" i="1"/>
            </a:lvl1pPr>
          </a:lstStyle>
          <a:p>
            <a:r>
              <a:t>Lemmon, 2008</a:t>
            </a:r>
          </a:p>
        </p:txBody>
      </p:sp>
      <p:sp>
        <p:nvSpPr>
          <p:cNvPr id="358" name="Membrane binding : Combination of domains"/>
          <p:cNvSpPr txBox="1"/>
          <p:nvPr/>
        </p:nvSpPr>
        <p:spPr>
          <a:xfrm>
            <a:off x="0" y="190500"/>
            <a:ext cx="99949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pPr defTabSz="182880">
              <a:defRPr sz="3080"/>
            </a:pPr>
            <a:r>
              <a:t>Membrane binding : Combination of domains</a:t>
            </a:r>
          </a:p>
          <a:p>
            <a:pPr defTabSz="182880">
              <a:defRPr sz="3080"/>
            </a:pPr>
            <a:endParaRPr/>
          </a:p>
        </p:txBody>
      </p:sp>
      <p:pic>
        <p:nvPicPr>
          <p:cNvPr id="359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97" y="1271893"/>
            <a:ext cx="6400801" cy="1728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77" y="3759865"/>
            <a:ext cx="6400800" cy="1768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77" y="5616900"/>
            <a:ext cx="6428776" cy="1612900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18</a:t>
            </a:fld>
            <a:endParaRPr/>
          </a:p>
        </p:txBody>
      </p:sp>
      <p:sp>
        <p:nvSpPr>
          <p:cNvPr id="363" name="5 - Protein domains                                p"/>
          <p:cNvSpPr txBox="1"/>
          <p:nvPr/>
        </p:nvSpPr>
        <p:spPr>
          <a:xfrm>
            <a:off x="127000" y="72677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5 - Protein domains			      		 										          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3D32D4-F2A4-9ECF-246E-DDE7B15ACCC8}"/>
              </a:ext>
            </a:extLst>
          </p:cNvPr>
          <p:cNvSpPr/>
          <p:nvPr/>
        </p:nvSpPr>
        <p:spPr>
          <a:xfrm>
            <a:off x="-152400" y="3291840"/>
            <a:ext cx="8676640" cy="3959733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600752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roup"/>
          <p:cNvGrpSpPr/>
          <p:nvPr/>
        </p:nvGrpSpPr>
        <p:grpSpPr>
          <a:xfrm>
            <a:off x="2692400" y="3365499"/>
            <a:ext cx="4726306" cy="3886202"/>
            <a:chOff x="0" y="0"/>
            <a:chExt cx="4726305" cy="3886200"/>
          </a:xfrm>
        </p:grpSpPr>
        <p:pic>
          <p:nvPicPr>
            <p:cNvPr id="365" name="droppedImage.pdf" descr="droppedImage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8787"/>
              <a:ext cx="4726306" cy="37574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6" name="Rectangle"/>
            <p:cNvSpPr/>
            <p:nvPr/>
          </p:nvSpPr>
          <p:spPr>
            <a:xfrm>
              <a:off x="1391021" y="0"/>
              <a:ext cx="2165567" cy="695508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7" name="Rectangle"/>
            <p:cNvSpPr/>
            <p:nvPr/>
          </p:nvSpPr>
          <p:spPr>
            <a:xfrm>
              <a:off x="1802004" y="569051"/>
              <a:ext cx="1122302" cy="995842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369" name="Poly-basic sequence: A short stretch of amino acids with many K and/or R…"/>
          <p:cNvSpPr txBox="1"/>
          <p:nvPr/>
        </p:nvSpPr>
        <p:spPr>
          <a:xfrm>
            <a:off x="66361" y="850900"/>
            <a:ext cx="10160001" cy="306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lnSpc>
                <a:spcPct val="11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Poly-basic sequence: A short stretch of amino acids with many K and/or R </a:t>
            </a:r>
          </a:p>
          <a:p>
            <a:pPr algn="l">
              <a:lnSpc>
                <a:spcPct val="11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• Bind strongly to negatively charged membranes</a:t>
            </a:r>
          </a:p>
          <a:p>
            <a:pPr algn="l">
              <a:lnSpc>
                <a:spcPct val="11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• Sequester PIP</a:t>
            </a:r>
            <a:r>
              <a:rPr sz="2000" baseline="-5999">
                <a:solidFill>
                  <a:srgbClr val="011B9E"/>
                </a:solidFill>
              </a:rPr>
              <a:t>2</a:t>
            </a:r>
            <a:endParaRPr sz="2000">
              <a:solidFill>
                <a:srgbClr val="011B9E"/>
              </a:solidFill>
            </a:endParaRPr>
          </a:p>
          <a:p>
            <a:pPr algn="l">
              <a:lnSpc>
                <a:spcPct val="11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lnSpc>
                <a:spcPct val="11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E.g. MARCKS</a:t>
            </a:r>
          </a:p>
          <a:p>
            <a:pPr algn="l">
              <a:lnSpc>
                <a:spcPct val="11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• “ </a:t>
            </a:r>
            <a:r>
              <a:rPr sz="2000" b="1">
                <a:solidFill>
                  <a:srgbClr val="011B9E"/>
                </a:solidFill>
              </a:rPr>
              <a:t>M</a:t>
            </a:r>
            <a:r>
              <a:rPr sz="2000">
                <a:solidFill>
                  <a:srgbClr val="011B9E"/>
                </a:solidFill>
              </a:rPr>
              <a:t>yristoylated </a:t>
            </a:r>
            <a:r>
              <a:rPr sz="2000" b="1">
                <a:solidFill>
                  <a:srgbClr val="011B9E"/>
                </a:solidFill>
              </a:rPr>
              <a:t>A</a:t>
            </a:r>
            <a:r>
              <a:rPr sz="2000">
                <a:solidFill>
                  <a:srgbClr val="011B9E"/>
                </a:solidFill>
              </a:rPr>
              <a:t>lanine-</a:t>
            </a:r>
            <a:r>
              <a:rPr sz="2000" b="1">
                <a:solidFill>
                  <a:srgbClr val="011B9E"/>
                </a:solidFill>
              </a:rPr>
              <a:t>R</a:t>
            </a:r>
            <a:r>
              <a:rPr sz="2000">
                <a:solidFill>
                  <a:srgbClr val="011B9E"/>
                </a:solidFill>
              </a:rPr>
              <a:t>ich </a:t>
            </a:r>
            <a:r>
              <a:rPr sz="2000" b="1">
                <a:solidFill>
                  <a:srgbClr val="011B9E"/>
                </a:solidFill>
              </a:rPr>
              <a:t>C</a:t>
            </a:r>
            <a:r>
              <a:rPr sz="2000">
                <a:solidFill>
                  <a:srgbClr val="011B9E"/>
                </a:solidFill>
              </a:rPr>
              <a:t>-</a:t>
            </a:r>
            <a:r>
              <a:rPr sz="2000" b="1">
                <a:solidFill>
                  <a:srgbClr val="011B9E"/>
                </a:solidFill>
              </a:rPr>
              <a:t>K</a:t>
            </a:r>
            <a:r>
              <a:rPr sz="2000">
                <a:solidFill>
                  <a:srgbClr val="011B9E"/>
                </a:solidFill>
              </a:rPr>
              <a:t>inase </a:t>
            </a:r>
            <a:r>
              <a:rPr sz="2000" b="1">
                <a:solidFill>
                  <a:srgbClr val="011B9E"/>
                </a:solidFill>
              </a:rPr>
              <a:t>S</a:t>
            </a:r>
            <a:r>
              <a:rPr sz="2000">
                <a:solidFill>
                  <a:srgbClr val="011B9E"/>
                </a:solidFill>
              </a:rPr>
              <a:t>ubstrate”</a:t>
            </a:r>
          </a:p>
          <a:p>
            <a:pPr algn="l">
              <a:lnSpc>
                <a:spcPct val="11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• Present in the cell at μM concentrations</a:t>
            </a:r>
          </a:p>
          <a:p>
            <a:pPr algn="l">
              <a:lnSpc>
                <a:spcPct val="11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• Polybasic domain  </a:t>
            </a:r>
            <a:r>
              <a:rPr sz="2000"/>
              <a:t>…</a:t>
            </a:r>
            <a:r>
              <a:rPr sz="2000" b="1">
                <a:solidFill>
                  <a:srgbClr val="942192"/>
                </a:solidFill>
              </a:rPr>
              <a:t>KKKKKR</a:t>
            </a:r>
            <a:r>
              <a:rPr sz="2000"/>
              <a:t>FSF</a:t>
            </a:r>
            <a:r>
              <a:rPr sz="2000" b="1">
                <a:solidFill>
                  <a:srgbClr val="942192"/>
                </a:solidFill>
              </a:rPr>
              <a:t>KK</a:t>
            </a:r>
            <a:r>
              <a:rPr sz="2000"/>
              <a:t>SF</a:t>
            </a:r>
            <a:r>
              <a:rPr sz="2000" b="1">
                <a:solidFill>
                  <a:srgbClr val="942192"/>
                </a:solidFill>
              </a:rPr>
              <a:t>K</a:t>
            </a:r>
            <a:r>
              <a:rPr sz="2000"/>
              <a:t>LSGFSF</a:t>
            </a:r>
            <a:r>
              <a:rPr sz="2000" b="1">
                <a:solidFill>
                  <a:srgbClr val="942192"/>
                </a:solidFill>
              </a:rPr>
              <a:t>KK</a:t>
            </a:r>
            <a:r>
              <a:rPr sz="2000"/>
              <a:t>N</a:t>
            </a:r>
            <a:r>
              <a:rPr sz="2000" b="1">
                <a:solidFill>
                  <a:srgbClr val="942192"/>
                </a:solidFill>
              </a:rPr>
              <a:t>KK</a:t>
            </a:r>
          </a:p>
          <a:p>
            <a:pPr algn="l">
              <a:lnSpc>
                <a:spcPct val="11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• N-terminal myristoyl</a:t>
            </a:r>
          </a:p>
        </p:txBody>
      </p:sp>
      <p:sp>
        <p:nvSpPr>
          <p:cNvPr id="370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1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2" name="McLaughlin, Nature 2005."/>
          <p:cNvSpPr txBox="1"/>
          <p:nvPr/>
        </p:nvSpPr>
        <p:spPr>
          <a:xfrm>
            <a:off x="7502624" y="6997700"/>
            <a:ext cx="3073401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800" i="1"/>
            </a:lvl1pPr>
          </a:lstStyle>
          <a:p>
            <a:r>
              <a:t>McLaughlin, Nature 2005.</a:t>
            </a:r>
          </a:p>
        </p:txBody>
      </p:sp>
      <p:sp>
        <p:nvSpPr>
          <p:cNvPr id="373" name="Poly-basic sequence: Membranes, PIP2 and Ca2+2+2+2"/>
          <p:cNvSpPr txBox="1"/>
          <p:nvPr/>
        </p:nvSpPr>
        <p:spPr>
          <a:xfrm>
            <a:off x="-38100" y="190500"/>
            <a:ext cx="101600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pPr defTabSz="182880">
              <a:defRPr sz="3080"/>
            </a:pPr>
            <a:r>
              <a:t>Poly-basic sequence: Membranes, PIP</a:t>
            </a:r>
            <a:r>
              <a:rPr baseline="-5999"/>
              <a:t>2</a:t>
            </a:r>
            <a:r>
              <a:t> and Ca</a:t>
            </a:r>
            <a:r>
              <a:rPr sz="2000" baseline="60000"/>
              <a:t>2+</a:t>
            </a:r>
            <a:r>
              <a:rPr sz="100" baseline="31999"/>
              <a:t>2+2+</a:t>
            </a:r>
            <a:r>
              <a:rPr sz="2440" baseline="31999"/>
              <a:t>2</a:t>
            </a:r>
            <a:r>
              <a:t> </a:t>
            </a:r>
          </a:p>
        </p:txBody>
      </p:sp>
      <p:sp>
        <p:nvSpPr>
          <p:cNvPr id="37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19</a:t>
            </a:fld>
            <a:endParaRPr/>
          </a:p>
        </p:txBody>
      </p:sp>
      <p:sp>
        <p:nvSpPr>
          <p:cNvPr id="375" name="red dot = PIP2"/>
          <p:cNvSpPr txBox="1"/>
          <p:nvPr/>
        </p:nvSpPr>
        <p:spPr>
          <a:xfrm>
            <a:off x="7708900" y="5746750"/>
            <a:ext cx="240030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>
              <a:defRPr sz="2000"/>
            </a:pPr>
            <a:r>
              <a:rPr>
                <a:solidFill>
                  <a:srgbClr val="011B9E"/>
                </a:solidFill>
              </a:rPr>
              <a:t>red dot = PIP</a:t>
            </a:r>
            <a:r>
              <a:rPr baseline="-5999">
                <a:solidFill>
                  <a:srgbClr val="011B9E"/>
                </a:solidFill>
              </a:rPr>
              <a:t>2</a:t>
            </a:r>
          </a:p>
        </p:txBody>
      </p:sp>
      <p:sp>
        <p:nvSpPr>
          <p:cNvPr id="376" name="5 - Membrane binding domains  • Polybasic            p"/>
          <p:cNvSpPr txBox="1"/>
          <p:nvPr/>
        </p:nvSpPr>
        <p:spPr>
          <a:xfrm>
            <a:off x="127000" y="72677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5 - Membrane binding domains		• Polybasic								    p</a:t>
            </a:r>
          </a:p>
        </p:txBody>
      </p:sp>
    </p:spTree>
    <p:extLst>
      <p:ext uri="{BB962C8B-B14F-4D97-AF65-F5344CB8AC3E}">
        <p14:creationId xmlns:p14="http://schemas.microsoft.com/office/powerpoint/2010/main" val="130182971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8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9" name="Part 1…"/>
          <p:cNvSpPr txBox="1"/>
          <p:nvPr/>
        </p:nvSpPr>
        <p:spPr>
          <a:xfrm>
            <a:off x="1079500" y="1219200"/>
            <a:ext cx="8178800" cy="516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pPr defTabSz="425195">
              <a:defRPr sz="7254"/>
            </a:pPr>
            <a:r>
              <a:rPr sz="3348"/>
              <a:t>Part 1</a:t>
            </a:r>
          </a:p>
          <a:p>
            <a:pPr defTabSz="425195">
              <a:defRPr sz="7254"/>
            </a:pPr>
            <a:endParaRPr sz="3348"/>
          </a:p>
          <a:p>
            <a:pPr defTabSz="425195">
              <a:defRPr sz="7254"/>
            </a:pPr>
            <a:r>
              <a:rPr sz="3348"/>
              <a:t>Membrane binding domains</a:t>
            </a:r>
          </a:p>
          <a:p>
            <a:pPr defTabSz="425195">
              <a:defRPr sz="7254"/>
            </a:pPr>
            <a:endParaRPr sz="3348"/>
          </a:p>
          <a:p>
            <a:pPr algn="l" defTabSz="425195">
              <a:defRPr sz="4650"/>
            </a:pPr>
            <a:r>
              <a:rPr sz="2976"/>
              <a:t>					• PIP</a:t>
            </a:r>
            <a:r>
              <a:rPr sz="2976" baseline="-5999"/>
              <a:t>x</a:t>
            </a:r>
            <a:r>
              <a:rPr sz="2976"/>
              <a:t> interacting domains</a:t>
            </a:r>
          </a:p>
          <a:p>
            <a:pPr algn="l" defTabSz="425195">
              <a:defRPr sz="4650"/>
            </a:pPr>
            <a:endParaRPr sz="2976"/>
          </a:p>
          <a:p>
            <a:pPr algn="l" defTabSz="425195">
              <a:defRPr sz="4650"/>
            </a:pPr>
            <a:r>
              <a:rPr sz="2976"/>
              <a:t>					• PIP</a:t>
            </a:r>
            <a:r>
              <a:rPr sz="2976" baseline="-5999"/>
              <a:t>x</a:t>
            </a:r>
            <a:r>
              <a:rPr sz="2976"/>
              <a:t> imaging</a:t>
            </a:r>
          </a:p>
          <a:p>
            <a:pPr algn="l" defTabSz="425195">
              <a:defRPr sz="4650"/>
            </a:pPr>
            <a:endParaRPr sz="2976"/>
          </a:p>
          <a:p>
            <a:pPr algn="l" defTabSz="425195">
              <a:defRPr sz="4650"/>
            </a:pPr>
            <a:r>
              <a:rPr sz="2976"/>
              <a:t>					• Polybasic sequences</a:t>
            </a:r>
          </a:p>
          <a:p>
            <a:pPr defTabSz="425195">
              <a:defRPr sz="3348"/>
            </a:pPr>
            <a:endParaRPr sz="2976"/>
          </a:p>
        </p:txBody>
      </p:sp>
      <p:sp>
        <p:nvSpPr>
          <p:cNvPr id="180" name="04 - Membrane binding domains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fr-CH" dirty="0"/>
              <a:t>5</a:t>
            </a:r>
            <a:r>
              <a:rPr dirty="0"/>
              <a:t> - Membrane binding domains			 										    p</a:t>
            </a:r>
          </a:p>
        </p:txBody>
      </p:sp>
      <p:sp>
        <p:nvSpPr>
          <p:cNvPr id="18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8203" y="7264400"/>
            <a:ext cx="213694" cy="355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182" name="Localising proteins to and within membranes"/>
          <p:cNvSpPr txBox="1"/>
          <p:nvPr/>
        </p:nvSpPr>
        <p:spPr>
          <a:xfrm>
            <a:off x="-1454638" y="209614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pPr defTabSz="182880">
              <a:defRPr sz="3120"/>
            </a:pPr>
            <a:r>
              <a:rPr dirty="0" err="1"/>
              <a:t>Localising</a:t>
            </a:r>
            <a:r>
              <a:rPr dirty="0"/>
              <a:t> proteins to and within membranes</a:t>
            </a:r>
          </a:p>
          <a:p>
            <a:pPr defTabSz="182880">
              <a:defRPr sz="212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937252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982" y="762413"/>
            <a:ext cx="3672115" cy="6985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80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81" name="Reduction of MARCKS binding to membranes:…"/>
          <p:cNvSpPr txBox="1"/>
          <p:nvPr/>
        </p:nvSpPr>
        <p:spPr>
          <a:xfrm>
            <a:off x="63500" y="863600"/>
            <a:ext cx="6172424" cy="403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l">
              <a:lnSpc>
                <a:spcPct val="12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Reduction of MARCKS binding to membranes:</a:t>
            </a:r>
          </a:p>
          <a:p>
            <a:pPr algn="l">
              <a:lnSpc>
                <a:spcPct val="12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i) Hydrolysis of PIP</a:t>
            </a:r>
            <a:r>
              <a:rPr baseline="-5999">
                <a:solidFill>
                  <a:srgbClr val="011B9E"/>
                </a:solidFill>
              </a:rPr>
              <a:t>2</a:t>
            </a:r>
          </a:p>
          <a:p>
            <a:pPr algn="l">
              <a:lnSpc>
                <a:spcPct val="12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baseline="-5999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ii) Phosphorylation of serine </a:t>
            </a:r>
            <a:r>
              <a:rPr b="1">
                <a:solidFill>
                  <a:srgbClr val="50B471"/>
                </a:solidFill>
              </a:rPr>
              <a:t>S</a:t>
            </a:r>
            <a:r>
              <a:rPr>
                <a:solidFill>
                  <a:srgbClr val="011B9E"/>
                </a:solidFill>
              </a:rPr>
              <a:t> residues by </a:t>
            </a:r>
          </a:p>
          <a:p>
            <a:pPr algn="l">
              <a:lnSpc>
                <a:spcPct val="12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          protein kinase C (PK-C)</a:t>
            </a:r>
          </a:p>
          <a:p>
            <a:pPr algn="l">
              <a:lnSpc>
                <a:spcPct val="12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iii) Binding of calmodulin-Ca</a:t>
            </a:r>
            <a:r>
              <a:rPr baseline="31999">
                <a:solidFill>
                  <a:srgbClr val="011B9E"/>
                </a:solidFill>
              </a:rPr>
              <a:t>2+</a:t>
            </a:r>
          </a:p>
        </p:txBody>
      </p:sp>
      <p:sp>
        <p:nvSpPr>
          <p:cNvPr id="382" name="McLaughlin, Nature 2005."/>
          <p:cNvSpPr txBox="1"/>
          <p:nvPr/>
        </p:nvSpPr>
        <p:spPr>
          <a:xfrm>
            <a:off x="-384076" y="6985000"/>
            <a:ext cx="3073401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800" i="1"/>
            </a:lvl1pPr>
          </a:lstStyle>
          <a:p>
            <a:r>
              <a:t>McLaughlin, Nature 2005.</a:t>
            </a:r>
          </a:p>
        </p:txBody>
      </p:sp>
      <p:sp>
        <p:nvSpPr>
          <p:cNvPr id="383" name="KKKKKRFSFKKSFKLSGFSFKKNKK"/>
          <p:cNvSpPr txBox="1"/>
          <p:nvPr/>
        </p:nvSpPr>
        <p:spPr>
          <a:xfrm>
            <a:off x="774700" y="2807970"/>
            <a:ext cx="516890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1" indent="254000" algn="l">
              <a:defRPr sz="2000"/>
            </a:pPr>
            <a:r>
              <a:rPr b="1">
                <a:solidFill>
                  <a:srgbClr val="942192"/>
                </a:solidFill>
                <a:latin typeface="Times"/>
                <a:ea typeface="Times"/>
                <a:cs typeface="Times"/>
                <a:sym typeface="Times"/>
              </a:rPr>
              <a:t>KKKKKR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F</a:t>
            </a:r>
            <a:r>
              <a:rPr b="1">
                <a:solidFill>
                  <a:srgbClr val="009A00"/>
                </a:solidFill>
                <a:latin typeface="Helvetica"/>
                <a:ea typeface="Helvetica"/>
                <a:cs typeface="Helvetica"/>
                <a:sym typeface="Helvetica"/>
              </a:rPr>
              <a:t>S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F</a:t>
            </a:r>
            <a:r>
              <a:rPr b="1">
                <a:solidFill>
                  <a:srgbClr val="942192"/>
                </a:solidFill>
                <a:latin typeface="Times"/>
                <a:ea typeface="Times"/>
                <a:cs typeface="Times"/>
                <a:sym typeface="Times"/>
              </a:rPr>
              <a:t>KK</a:t>
            </a:r>
            <a:r>
              <a:rPr b="1">
                <a:solidFill>
                  <a:srgbClr val="009A00"/>
                </a:solidFill>
                <a:latin typeface="Helvetica"/>
                <a:ea typeface="Helvetica"/>
                <a:cs typeface="Helvetica"/>
                <a:sym typeface="Helvetica"/>
              </a:rPr>
              <a:t>S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F</a:t>
            </a:r>
            <a:r>
              <a:rPr b="1">
                <a:solidFill>
                  <a:srgbClr val="942192"/>
                </a:solidFill>
                <a:latin typeface="Times"/>
                <a:ea typeface="Times"/>
                <a:cs typeface="Times"/>
                <a:sym typeface="Times"/>
              </a:rPr>
              <a:t>K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L</a:t>
            </a:r>
            <a:r>
              <a:rPr b="1">
                <a:solidFill>
                  <a:srgbClr val="009A00"/>
                </a:solidFill>
                <a:latin typeface="Helvetica"/>
                <a:ea typeface="Helvetica"/>
                <a:cs typeface="Helvetica"/>
                <a:sym typeface="Helvetica"/>
              </a:rPr>
              <a:t>S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GF</a:t>
            </a:r>
            <a:r>
              <a:rPr b="1">
                <a:solidFill>
                  <a:srgbClr val="009A00"/>
                </a:solidFill>
                <a:latin typeface="Helvetica"/>
                <a:ea typeface="Helvetica"/>
                <a:cs typeface="Helvetica"/>
                <a:sym typeface="Helvetica"/>
              </a:rPr>
              <a:t>S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F</a:t>
            </a:r>
            <a:r>
              <a:rPr b="1">
                <a:solidFill>
                  <a:srgbClr val="942192"/>
                </a:solidFill>
                <a:latin typeface="Times"/>
                <a:ea typeface="Times"/>
                <a:cs typeface="Times"/>
                <a:sym typeface="Times"/>
              </a:rPr>
              <a:t>KK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N</a:t>
            </a:r>
            <a:r>
              <a:rPr b="1">
                <a:solidFill>
                  <a:srgbClr val="942192"/>
                </a:solidFill>
                <a:latin typeface="Times"/>
                <a:ea typeface="Times"/>
                <a:cs typeface="Times"/>
                <a:sym typeface="Times"/>
              </a:rPr>
              <a:t>KK</a:t>
            </a:r>
          </a:p>
        </p:txBody>
      </p:sp>
      <p:sp>
        <p:nvSpPr>
          <p:cNvPr id="384" name="Poly-basic sequence: Release from membrane"/>
          <p:cNvSpPr txBox="1"/>
          <p:nvPr/>
        </p:nvSpPr>
        <p:spPr>
          <a:xfrm>
            <a:off x="-38100" y="1905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defTabSz="182880">
              <a:defRPr sz="3080"/>
            </a:lvl1pPr>
          </a:lstStyle>
          <a:p>
            <a:r>
              <a:t>Poly-basic sequence: Release from membrane </a:t>
            </a:r>
          </a:p>
        </p:txBody>
      </p:sp>
      <p:sp>
        <p:nvSpPr>
          <p:cNvPr id="38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20</a:t>
            </a:fld>
            <a:endParaRPr/>
          </a:p>
        </p:txBody>
      </p:sp>
      <p:sp>
        <p:nvSpPr>
          <p:cNvPr id="386" name="5 - Membrane binding domains  • Polybasic            p"/>
          <p:cNvSpPr txBox="1"/>
          <p:nvPr/>
        </p:nvSpPr>
        <p:spPr>
          <a:xfrm>
            <a:off x="127000" y="72677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5 - Membrane binding domains		• Polybasic								    p</a:t>
            </a:r>
          </a:p>
        </p:txBody>
      </p:sp>
      <p:grpSp>
        <p:nvGrpSpPr>
          <p:cNvPr id="389" name="Group"/>
          <p:cNvGrpSpPr/>
          <p:nvPr/>
        </p:nvGrpSpPr>
        <p:grpSpPr>
          <a:xfrm>
            <a:off x="4645535" y="3528909"/>
            <a:ext cx="1743750" cy="2378973"/>
            <a:chOff x="0" y="0"/>
            <a:chExt cx="1743748" cy="2378972"/>
          </a:xfrm>
        </p:grpSpPr>
        <p:sp>
          <p:nvSpPr>
            <p:cNvPr id="387" name="Line"/>
            <p:cNvSpPr/>
            <p:nvPr/>
          </p:nvSpPr>
          <p:spPr>
            <a:xfrm flipV="1">
              <a:off x="0" y="0"/>
              <a:ext cx="1743749" cy="73486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8" name="Line"/>
            <p:cNvSpPr/>
            <p:nvPr/>
          </p:nvSpPr>
          <p:spPr>
            <a:xfrm>
              <a:off x="12455" y="734865"/>
              <a:ext cx="1669018" cy="164410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1B4FD3C-0810-4986-8E9E-79B7A89E70F2}"/>
              </a:ext>
            </a:extLst>
          </p:cNvPr>
          <p:cNvSpPr/>
          <p:nvPr/>
        </p:nvSpPr>
        <p:spPr>
          <a:xfrm>
            <a:off x="406400" y="1706880"/>
            <a:ext cx="6320684" cy="1899920"/>
          </a:xfrm>
          <a:custGeom>
            <a:avLst/>
            <a:gdLst>
              <a:gd name="connsiteX0" fmla="*/ 81280 w 6320684"/>
              <a:gd name="connsiteY0" fmla="*/ 132080 h 1899920"/>
              <a:gd name="connsiteX1" fmla="*/ 81280 w 6320684"/>
              <a:gd name="connsiteY1" fmla="*/ 132080 h 1899920"/>
              <a:gd name="connsiteX2" fmla="*/ 20320 w 6320684"/>
              <a:gd name="connsiteY2" fmla="*/ 203200 h 1899920"/>
              <a:gd name="connsiteX3" fmla="*/ 10160 w 6320684"/>
              <a:gd name="connsiteY3" fmla="*/ 416560 h 1899920"/>
              <a:gd name="connsiteX4" fmla="*/ 0 w 6320684"/>
              <a:gd name="connsiteY4" fmla="*/ 548640 h 1899920"/>
              <a:gd name="connsiteX5" fmla="*/ 10160 w 6320684"/>
              <a:gd name="connsiteY5" fmla="*/ 924560 h 1899920"/>
              <a:gd name="connsiteX6" fmla="*/ 30480 w 6320684"/>
              <a:gd name="connsiteY6" fmla="*/ 985520 h 1899920"/>
              <a:gd name="connsiteX7" fmla="*/ 40640 w 6320684"/>
              <a:gd name="connsiteY7" fmla="*/ 1036320 h 1899920"/>
              <a:gd name="connsiteX8" fmla="*/ 50800 w 6320684"/>
              <a:gd name="connsiteY8" fmla="*/ 1076960 h 1899920"/>
              <a:gd name="connsiteX9" fmla="*/ 71120 w 6320684"/>
              <a:gd name="connsiteY9" fmla="*/ 1178560 h 1899920"/>
              <a:gd name="connsiteX10" fmla="*/ 91440 w 6320684"/>
              <a:gd name="connsiteY10" fmla="*/ 1239520 h 1899920"/>
              <a:gd name="connsiteX11" fmla="*/ 111760 w 6320684"/>
              <a:gd name="connsiteY11" fmla="*/ 1290320 h 1899920"/>
              <a:gd name="connsiteX12" fmla="*/ 121920 w 6320684"/>
              <a:gd name="connsiteY12" fmla="*/ 1330960 h 1899920"/>
              <a:gd name="connsiteX13" fmla="*/ 162560 w 6320684"/>
              <a:gd name="connsiteY13" fmla="*/ 1391920 h 1899920"/>
              <a:gd name="connsiteX14" fmla="*/ 223520 w 6320684"/>
              <a:gd name="connsiteY14" fmla="*/ 1493520 h 1899920"/>
              <a:gd name="connsiteX15" fmla="*/ 335280 w 6320684"/>
              <a:gd name="connsiteY15" fmla="*/ 1595120 h 1899920"/>
              <a:gd name="connsiteX16" fmla="*/ 426720 w 6320684"/>
              <a:gd name="connsiteY16" fmla="*/ 1656080 h 1899920"/>
              <a:gd name="connsiteX17" fmla="*/ 497840 w 6320684"/>
              <a:gd name="connsiteY17" fmla="*/ 1737360 h 1899920"/>
              <a:gd name="connsiteX18" fmla="*/ 640080 w 6320684"/>
              <a:gd name="connsiteY18" fmla="*/ 1818640 h 1899920"/>
              <a:gd name="connsiteX19" fmla="*/ 741680 w 6320684"/>
              <a:gd name="connsiteY19" fmla="*/ 1849120 h 1899920"/>
              <a:gd name="connsiteX20" fmla="*/ 863600 w 6320684"/>
              <a:gd name="connsiteY20" fmla="*/ 1859280 h 1899920"/>
              <a:gd name="connsiteX21" fmla="*/ 1219200 w 6320684"/>
              <a:gd name="connsiteY21" fmla="*/ 1869440 h 1899920"/>
              <a:gd name="connsiteX22" fmla="*/ 2052320 w 6320684"/>
              <a:gd name="connsiteY22" fmla="*/ 1899920 h 1899920"/>
              <a:gd name="connsiteX23" fmla="*/ 3596640 w 6320684"/>
              <a:gd name="connsiteY23" fmla="*/ 1879600 h 1899920"/>
              <a:gd name="connsiteX24" fmla="*/ 4074160 w 6320684"/>
              <a:gd name="connsiteY24" fmla="*/ 1859280 h 1899920"/>
              <a:gd name="connsiteX25" fmla="*/ 4216400 w 6320684"/>
              <a:gd name="connsiteY25" fmla="*/ 1849120 h 1899920"/>
              <a:gd name="connsiteX26" fmla="*/ 4348480 w 6320684"/>
              <a:gd name="connsiteY26" fmla="*/ 1828800 h 1899920"/>
              <a:gd name="connsiteX27" fmla="*/ 4389120 w 6320684"/>
              <a:gd name="connsiteY27" fmla="*/ 1818640 h 1899920"/>
              <a:gd name="connsiteX28" fmla="*/ 4439920 w 6320684"/>
              <a:gd name="connsiteY28" fmla="*/ 1788160 h 1899920"/>
              <a:gd name="connsiteX29" fmla="*/ 4561840 w 6320684"/>
              <a:gd name="connsiteY29" fmla="*/ 1757680 h 1899920"/>
              <a:gd name="connsiteX30" fmla="*/ 4632960 w 6320684"/>
              <a:gd name="connsiteY30" fmla="*/ 1737360 h 1899920"/>
              <a:gd name="connsiteX31" fmla="*/ 4724400 w 6320684"/>
              <a:gd name="connsiteY31" fmla="*/ 1706880 h 1899920"/>
              <a:gd name="connsiteX32" fmla="*/ 4805680 w 6320684"/>
              <a:gd name="connsiteY32" fmla="*/ 1696720 h 1899920"/>
              <a:gd name="connsiteX33" fmla="*/ 4897120 w 6320684"/>
              <a:gd name="connsiteY33" fmla="*/ 1676400 h 1899920"/>
              <a:gd name="connsiteX34" fmla="*/ 4968240 w 6320684"/>
              <a:gd name="connsiteY34" fmla="*/ 1666240 h 1899920"/>
              <a:gd name="connsiteX35" fmla="*/ 5588000 w 6320684"/>
              <a:gd name="connsiteY35" fmla="*/ 1635760 h 1899920"/>
              <a:gd name="connsiteX36" fmla="*/ 5638800 w 6320684"/>
              <a:gd name="connsiteY36" fmla="*/ 1625600 h 1899920"/>
              <a:gd name="connsiteX37" fmla="*/ 5943600 w 6320684"/>
              <a:gd name="connsiteY37" fmla="*/ 1605280 h 1899920"/>
              <a:gd name="connsiteX38" fmla="*/ 5984240 w 6320684"/>
              <a:gd name="connsiteY38" fmla="*/ 1584960 h 1899920"/>
              <a:gd name="connsiteX39" fmla="*/ 6055360 w 6320684"/>
              <a:gd name="connsiteY39" fmla="*/ 1564640 h 1899920"/>
              <a:gd name="connsiteX40" fmla="*/ 6197600 w 6320684"/>
              <a:gd name="connsiteY40" fmla="*/ 1463040 h 1899920"/>
              <a:gd name="connsiteX41" fmla="*/ 6238240 w 6320684"/>
              <a:gd name="connsiteY41" fmla="*/ 1361440 h 1899920"/>
              <a:gd name="connsiteX42" fmla="*/ 6248400 w 6320684"/>
              <a:gd name="connsiteY42" fmla="*/ 1330960 h 1899920"/>
              <a:gd name="connsiteX43" fmla="*/ 6268720 w 6320684"/>
              <a:gd name="connsiteY43" fmla="*/ 1259840 h 1899920"/>
              <a:gd name="connsiteX44" fmla="*/ 6299200 w 6320684"/>
              <a:gd name="connsiteY44" fmla="*/ 1178560 h 1899920"/>
              <a:gd name="connsiteX45" fmla="*/ 6278880 w 6320684"/>
              <a:gd name="connsiteY45" fmla="*/ 406400 h 1899920"/>
              <a:gd name="connsiteX46" fmla="*/ 6228080 w 6320684"/>
              <a:gd name="connsiteY46" fmla="*/ 335280 h 1899920"/>
              <a:gd name="connsiteX47" fmla="*/ 6177280 w 6320684"/>
              <a:gd name="connsiteY47" fmla="*/ 314960 h 1899920"/>
              <a:gd name="connsiteX48" fmla="*/ 6085840 w 6320684"/>
              <a:gd name="connsiteY48" fmla="*/ 254000 h 1899920"/>
              <a:gd name="connsiteX49" fmla="*/ 6045200 w 6320684"/>
              <a:gd name="connsiteY49" fmla="*/ 243840 h 1899920"/>
              <a:gd name="connsiteX50" fmla="*/ 6004560 w 6320684"/>
              <a:gd name="connsiteY50" fmla="*/ 223520 h 1899920"/>
              <a:gd name="connsiteX51" fmla="*/ 5913120 w 6320684"/>
              <a:gd name="connsiteY51" fmla="*/ 203200 h 1899920"/>
              <a:gd name="connsiteX52" fmla="*/ 5882640 w 6320684"/>
              <a:gd name="connsiteY52" fmla="*/ 193040 h 1899920"/>
              <a:gd name="connsiteX53" fmla="*/ 5750560 w 6320684"/>
              <a:gd name="connsiteY53" fmla="*/ 182880 h 1899920"/>
              <a:gd name="connsiteX54" fmla="*/ 5669280 w 6320684"/>
              <a:gd name="connsiteY54" fmla="*/ 142240 h 1899920"/>
              <a:gd name="connsiteX55" fmla="*/ 5598160 w 6320684"/>
              <a:gd name="connsiteY55" fmla="*/ 111760 h 1899920"/>
              <a:gd name="connsiteX56" fmla="*/ 5557520 w 6320684"/>
              <a:gd name="connsiteY56" fmla="*/ 81280 h 1899920"/>
              <a:gd name="connsiteX57" fmla="*/ 5516880 w 6320684"/>
              <a:gd name="connsiteY57" fmla="*/ 60960 h 1899920"/>
              <a:gd name="connsiteX58" fmla="*/ 5486400 w 6320684"/>
              <a:gd name="connsiteY58" fmla="*/ 40640 h 1899920"/>
              <a:gd name="connsiteX59" fmla="*/ 5445760 w 6320684"/>
              <a:gd name="connsiteY59" fmla="*/ 30480 h 1899920"/>
              <a:gd name="connsiteX60" fmla="*/ 5374640 w 6320684"/>
              <a:gd name="connsiteY60" fmla="*/ 10160 h 1899920"/>
              <a:gd name="connsiteX61" fmla="*/ 4368800 w 6320684"/>
              <a:gd name="connsiteY61" fmla="*/ 0 h 1899920"/>
              <a:gd name="connsiteX62" fmla="*/ 3017520 w 6320684"/>
              <a:gd name="connsiteY62" fmla="*/ 10160 h 1899920"/>
              <a:gd name="connsiteX63" fmla="*/ 2225040 w 6320684"/>
              <a:gd name="connsiteY63" fmla="*/ 20320 h 1899920"/>
              <a:gd name="connsiteX64" fmla="*/ 396240 w 6320684"/>
              <a:gd name="connsiteY64" fmla="*/ 30480 h 1899920"/>
              <a:gd name="connsiteX65" fmla="*/ 284480 w 6320684"/>
              <a:gd name="connsiteY65" fmla="*/ 50800 h 1899920"/>
              <a:gd name="connsiteX66" fmla="*/ 203200 w 6320684"/>
              <a:gd name="connsiteY66" fmla="*/ 81280 h 1899920"/>
              <a:gd name="connsiteX67" fmla="*/ 121920 w 6320684"/>
              <a:gd name="connsiteY67" fmla="*/ 101600 h 1899920"/>
              <a:gd name="connsiteX68" fmla="*/ 81280 w 6320684"/>
              <a:gd name="connsiteY68" fmla="*/ 111760 h 1899920"/>
              <a:gd name="connsiteX69" fmla="*/ 81280 w 6320684"/>
              <a:gd name="connsiteY69" fmla="*/ 132080 h 189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6320684" h="1899920">
                <a:moveTo>
                  <a:pt x="81280" y="132080"/>
                </a:moveTo>
                <a:lnTo>
                  <a:pt x="81280" y="132080"/>
                </a:lnTo>
                <a:cubicBezTo>
                  <a:pt x="60960" y="155787"/>
                  <a:pt x="27893" y="172909"/>
                  <a:pt x="20320" y="203200"/>
                </a:cubicBezTo>
                <a:cubicBezTo>
                  <a:pt x="3051" y="272275"/>
                  <a:pt x="14341" y="345482"/>
                  <a:pt x="10160" y="416560"/>
                </a:cubicBezTo>
                <a:cubicBezTo>
                  <a:pt x="7567" y="460641"/>
                  <a:pt x="3387" y="504613"/>
                  <a:pt x="0" y="548640"/>
                </a:cubicBezTo>
                <a:cubicBezTo>
                  <a:pt x="3387" y="673947"/>
                  <a:pt x="1436" y="799512"/>
                  <a:pt x="10160" y="924560"/>
                </a:cubicBezTo>
                <a:cubicBezTo>
                  <a:pt x="11651" y="945927"/>
                  <a:pt x="24844" y="964856"/>
                  <a:pt x="30480" y="985520"/>
                </a:cubicBezTo>
                <a:cubicBezTo>
                  <a:pt x="35024" y="1002180"/>
                  <a:pt x="36894" y="1019463"/>
                  <a:pt x="40640" y="1036320"/>
                </a:cubicBezTo>
                <a:cubicBezTo>
                  <a:pt x="43669" y="1049951"/>
                  <a:pt x="47874" y="1063306"/>
                  <a:pt x="50800" y="1076960"/>
                </a:cubicBezTo>
                <a:cubicBezTo>
                  <a:pt x="58037" y="1110731"/>
                  <a:pt x="60198" y="1145795"/>
                  <a:pt x="71120" y="1178560"/>
                </a:cubicBezTo>
                <a:cubicBezTo>
                  <a:pt x="77893" y="1198880"/>
                  <a:pt x="84120" y="1219390"/>
                  <a:pt x="91440" y="1239520"/>
                </a:cubicBezTo>
                <a:cubicBezTo>
                  <a:pt x="97673" y="1256660"/>
                  <a:pt x="105993" y="1273018"/>
                  <a:pt x="111760" y="1290320"/>
                </a:cubicBezTo>
                <a:cubicBezTo>
                  <a:pt x="116176" y="1303567"/>
                  <a:pt x="115675" y="1318471"/>
                  <a:pt x="121920" y="1330960"/>
                </a:cubicBezTo>
                <a:cubicBezTo>
                  <a:pt x="132842" y="1352803"/>
                  <a:pt x="149617" y="1371211"/>
                  <a:pt x="162560" y="1391920"/>
                </a:cubicBezTo>
                <a:cubicBezTo>
                  <a:pt x="183492" y="1425412"/>
                  <a:pt x="195593" y="1465593"/>
                  <a:pt x="223520" y="1493520"/>
                </a:cubicBezTo>
                <a:cubicBezTo>
                  <a:pt x="270697" y="1540697"/>
                  <a:pt x="284012" y="1558500"/>
                  <a:pt x="335280" y="1595120"/>
                </a:cubicBezTo>
                <a:cubicBezTo>
                  <a:pt x="365089" y="1616412"/>
                  <a:pt x="399151" y="1631957"/>
                  <a:pt x="426720" y="1656080"/>
                </a:cubicBezTo>
                <a:cubicBezTo>
                  <a:pt x="453813" y="1679787"/>
                  <a:pt x="471459" y="1712863"/>
                  <a:pt x="497840" y="1737360"/>
                </a:cubicBezTo>
                <a:cubicBezTo>
                  <a:pt x="541131" y="1777559"/>
                  <a:pt x="585401" y="1799341"/>
                  <a:pt x="640080" y="1818640"/>
                </a:cubicBezTo>
                <a:cubicBezTo>
                  <a:pt x="673422" y="1830408"/>
                  <a:pt x="706892" y="1842795"/>
                  <a:pt x="741680" y="1849120"/>
                </a:cubicBezTo>
                <a:cubicBezTo>
                  <a:pt x="781803" y="1856415"/>
                  <a:pt x="822856" y="1857546"/>
                  <a:pt x="863600" y="1859280"/>
                </a:cubicBezTo>
                <a:cubicBezTo>
                  <a:pt x="982074" y="1864321"/>
                  <a:pt x="1100674" y="1865812"/>
                  <a:pt x="1219200" y="1869440"/>
                </a:cubicBezTo>
                <a:cubicBezTo>
                  <a:pt x="1887409" y="1889895"/>
                  <a:pt x="1657057" y="1879117"/>
                  <a:pt x="2052320" y="1899920"/>
                </a:cubicBezTo>
                <a:lnTo>
                  <a:pt x="3596640" y="1879600"/>
                </a:lnTo>
                <a:cubicBezTo>
                  <a:pt x="3717363" y="1877588"/>
                  <a:pt x="3941297" y="1867332"/>
                  <a:pt x="4074160" y="1859280"/>
                </a:cubicBezTo>
                <a:cubicBezTo>
                  <a:pt x="4121607" y="1856404"/>
                  <a:pt x="4168987" y="1852507"/>
                  <a:pt x="4216400" y="1849120"/>
                </a:cubicBezTo>
                <a:cubicBezTo>
                  <a:pt x="4260427" y="1842347"/>
                  <a:pt x="4304613" y="1836541"/>
                  <a:pt x="4348480" y="1828800"/>
                </a:cubicBezTo>
                <a:cubicBezTo>
                  <a:pt x="4362231" y="1826373"/>
                  <a:pt x="4376360" y="1824311"/>
                  <a:pt x="4389120" y="1818640"/>
                </a:cubicBezTo>
                <a:cubicBezTo>
                  <a:pt x="4407165" y="1810620"/>
                  <a:pt x="4421489" y="1795249"/>
                  <a:pt x="4439920" y="1788160"/>
                </a:cubicBezTo>
                <a:cubicBezTo>
                  <a:pt x="4454596" y="1782516"/>
                  <a:pt x="4534182" y="1765582"/>
                  <a:pt x="4561840" y="1757680"/>
                </a:cubicBezTo>
                <a:cubicBezTo>
                  <a:pt x="4585547" y="1750907"/>
                  <a:pt x="4609570" y="1745157"/>
                  <a:pt x="4632960" y="1737360"/>
                </a:cubicBezTo>
                <a:cubicBezTo>
                  <a:pt x="4684136" y="1720301"/>
                  <a:pt x="4675705" y="1714996"/>
                  <a:pt x="4724400" y="1706880"/>
                </a:cubicBezTo>
                <a:cubicBezTo>
                  <a:pt x="4751333" y="1702391"/>
                  <a:pt x="4778693" y="1700872"/>
                  <a:pt x="4805680" y="1696720"/>
                </a:cubicBezTo>
                <a:cubicBezTo>
                  <a:pt x="4936768" y="1676553"/>
                  <a:pt x="4785877" y="1696626"/>
                  <a:pt x="4897120" y="1676400"/>
                </a:cubicBezTo>
                <a:cubicBezTo>
                  <a:pt x="4920681" y="1672116"/>
                  <a:pt x="4944334" y="1667646"/>
                  <a:pt x="4968240" y="1666240"/>
                </a:cubicBezTo>
                <a:lnTo>
                  <a:pt x="5588000" y="1635760"/>
                </a:lnTo>
                <a:cubicBezTo>
                  <a:pt x="5604933" y="1632373"/>
                  <a:pt x="5621683" y="1627882"/>
                  <a:pt x="5638800" y="1625600"/>
                </a:cubicBezTo>
                <a:cubicBezTo>
                  <a:pt x="5740249" y="1612073"/>
                  <a:pt x="5841169" y="1610402"/>
                  <a:pt x="5943600" y="1605280"/>
                </a:cubicBezTo>
                <a:cubicBezTo>
                  <a:pt x="5957147" y="1598507"/>
                  <a:pt x="5970006" y="1590136"/>
                  <a:pt x="5984240" y="1584960"/>
                </a:cubicBezTo>
                <a:cubicBezTo>
                  <a:pt x="6007411" y="1576534"/>
                  <a:pt x="6033308" y="1575666"/>
                  <a:pt x="6055360" y="1564640"/>
                </a:cubicBezTo>
                <a:cubicBezTo>
                  <a:pt x="6074694" y="1554973"/>
                  <a:pt x="6171560" y="1489080"/>
                  <a:pt x="6197600" y="1463040"/>
                </a:cubicBezTo>
                <a:cubicBezTo>
                  <a:pt x="6224805" y="1435835"/>
                  <a:pt x="6228305" y="1396211"/>
                  <a:pt x="6238240" y="1361440"/>
                </a:cubicBezTo>
                <a:cubicBezTo>
                  <a:pt x="6241182" y="1351142"/>
                  <a:pt x="6245458" y="1341258"/>
                  <a:pt x="6248400" y="1330960"/>
                </a:cubicBezTo>
                <a:cubicBezTo>
                  <a:pt x="6261210" y="1286124"/>
                  <a:pt x="6254104" y="1298816"/>
                  <a:pt x="6268720" y="1259840"/>
                </a:cubicBezTo>
                <a:cubicBezTo>
                  <a:pt x="6305166" y="1162650"/>
                  <a:pt x="6276139" y="1247744"/>
                  <a:pt x="6299200" y="1178560"/>
                </a:cubicBezTo>
                <a:cubicBezTo>
                  <a:pt x="6336567" y="879622"/>
                  <a:pt x="6322256" y="1031016"/>
                  <a:pt x="6278880" y="406400"/>
                </a:cubicBezTo>
                <a:cubicBezTo>
                  <a:pt x="6277392" y="384976"/>
                  <a:pt x="6245308" y="346047"/>
                  <a:pt x="6228080" y="335280"/>
                </a:cubicBezTo>
                <a:cubicBezTo>
                  <a:pt x="6212614" y="325614"/>
                  <a:pt x="6193223" y="323817"/>
                  <a:pt x="6177280" y="314960"/>
                </a:cubicBezTo>
                <a:cubicBezTo>
                  <a:pt x="6100492" y="272300"/>
                  <a:pt x="6174892" y="293579"/>
                  <a:pt x="6085840" y="254000"/>
                </a:cubicBezTo>
                <a:cubicBezTo>
                  <a:pt x="6073080" y="248329"/>
                  <a:pt x="6058275" y="248743"/>
                  <a:pt x="6045200" y="243840"/>
                </a:cubicBezTo>
                <a:cubicBezTo>
                  <a:pt x="6031019" y="238522"/>
                  <a:pt x="6019036" y="227974"/>
                  <a:pt x="6004560" y="223520"/>
                </a:cubicBezTo>
                <a:cubicBezTo>
                  <a:pt x="5974717" y="214338"/>
                  <a:pt x="5943411" y="210773"/>
                  <a:pt x="5913120" y="203200"/>
                </a:cubicBezTo>
                <a:cubicBezTo>
                  <a:pt x="5902730" y="200603"/>
                  <a:pt x="5893267" y="194368"/>
                  <a:pt x="5882640" y="193040"/>
                </a:cubicBezTo>
                <a:cubicBezTo>
                  <a:pt x="5838824" y="187563"/>
                  <a:pt x="5794587" y="186267"/>
                  <a:pt x="5750560" y="182880"/>
                </a:cubicBezTo>
                <a:cubicBezTo>
                  <a:pt x="5634363" y="159641"/>
                  <a:pt x="5754662" y="193469"/>
                  <a:pt x="5669280" y="142240"/>
                </a:cubicBezTo>
                <a:cubicBezTo>
                  <a:pt x="5647163" y="128970"/>
                  <a:pt x="5620803" y="124111"/>
                  <a:pt x="5598160" y="111760"/>
                </a:cubicBezTo>
                <a:cubicBezTo>
                  <a:pt x="5583294" y="103651"/>
                  <a:pt x="5571879" y="90255"/>
                  <a:pt x="5557520" y="81280"/>
                </a:cubicBezTo>
                <a:cubicBezTo>
                  <a:pt x="5544677" y="73253"/>
                  <a:pt x="5530030" y="68474"/>
                  <a:pt x="5516880" y="60960"/>
                </a:cubicBezTo>
                <a:cubicBezTo>
                  <a:pt x="5506278" y="54902"/>
                  <a:pt x="5497623" y="45450"/>
                  <a:pt x="5486400" y="40640"/>
                </a:cubicBezTo>
                <a:cubicBezTo>
                  <a:pt x="5473565" y="35139"/>
                  <a:pt x="5459232" y="34154"/>
                  <a:pt x="5445760" y="30480"/>
                </a:cubicBezTo>
                <a:cubicBezTo>
                  <a:pt x="5421973" y="23993"/>
                  <a:pt x="5399285" y="10858"/>
                  <a:pt x="5374640" y="10160"/>
                </a:cubicBezTo>
                <a:cubicBezTo>
                  <a:pt x="5039477" y="674"/>
                  <a:pt x="4704080" y="3387"/>
                  <a:pt x="4368800" y="0"/>
                </a:cubicBezTo>
                <a:lnTo>
                  <a:pt x="3017520" y="10160"/>
                </a:lnTo>
                <a:lnTo>
                  <a:pt x="2225040" y="20320"/>
                </a:lnTo>
                <a:lnTo>
                  <a:pt x="396240" y="30480"/>
                </a:lnTo>
                <a:cubicBezTo>
                  <a:pt x="358987" y="37253"/>
                  <a:pt x="321504" y="42866"/>
                  <a:pt x="284480" y="50800"/>
                </a:cubicBezTo>
                <a:cubicBezTo>
                  <a:pt x="262346" y="55543"/>
                  <a:pt x="220266" y="76029"/>
                  <a:pt x="203200" y="81280"/>
                </a:cubicBezTo>
                <a:cubicBezTo>
                  <a:pt x="176508" y="89493"/>
                  <a:pt x="149013" y="94827"/>
                  <a:pt x="121920" y="101600"/>
                </a:cubicBezTo>
                <a:lnTo>
                  <a:pt x="81280" y="111760"/>
                </a:lnTo>
                <a:cubicBezTo>
                  <a:pt x="47982" y="133959"/>
                  <a:pt x="81280" y="128693"/>
                  <a:pt x="81280" y="132080"/>
                </a:cubicBezTo>
                <a:close/>
              </a:path>
            </a:pathLst>
          </a:cu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A7EAEC5-427A-F2FA-C801-3EAB8ECD1FEF}"/>
              </a:ext>
            </a:extLst>
          </p:cNvPr>
          <p:cNvSpPr/>
          <p:nvPr/>
        </p:nvSpPr>
        <p:spPr>
          <a:xfrm>
            <a:off x="89397" y="2926080"/>
            <a:ext cx="9999565" cy="4744005"/>
          </a:xfrm>
          <a:custGeom>
            <a:avLst/>
            <a:gdLst>
              <a:gd name="connsiteX0" fmla="*/ 1119643 w 9999565"/>
              <a:gd name="connsiteY0" fmla="*/ 1127760 h 4744005"/>
              <a:gd name="connsiteX1" fmla="*/ 1119643 w 9999565"/>
              <a:gd name="connsiteY1" fmla="*/ 1127760 h 4744005"/>
              <a:gd name="connsiteX2" fmla="*/ 337323 w 9999565"/>
              <a:gd name="connsiteY2" fmla="*/ 1137920 h 4744005"/>
              <a:gd name="connsiteX3" fmla="*/ 256043 w 9999565"/>
              <a:gd name="connsiteY3" fmla="*/ 1188720 h 4744005"/>
              <a:gd name="connsiteX4" fmla="*/ 174763 w 9999565"/>
              <a:gd name="connsiteY4" fmla="*/ 1219200 h 4744005"/>
              <a:gd name="connsiteX5" fmla="*/ 154443 w 9999565"/>
              <a:gd name="connsiteY5" fmla="*/ 1270000 h 4744005"/>
              <a:gd name="connsiteX6" fmla="*/ 103643 w 9999565"/>
              <a:gd name="connsiteY6" fmla="*/ 1320800 h 4744005"/>
              <a:gd name="connsiteX7" fmla="*/ 83323 w 9999565"/>
              <a:gd name="connsiteY7" fmla="*/ 1351280 h 4744005"/>
              <a:gd name="connsiteX8" fmla="*/ 52843 w 9999565"/>
              <a:gd name="connsiteY8" fmla="*/ 1371600 h 4744005"/>
              <a:gd name="connsiteX9" fmla="*/ 22363 w 9999565"/>
              <a:gd name="connsiteY9" fmla="*/ 1402080 h 4744005"/>
              <a:gd name="connsiteX10" fmla="*/ 12203 w 9999565"/>
              <a:gd name="connsiteY10" fmla="*/ 1473200 h 4744005"/>
              <a:gd name="connsiteX11" fmla="*/ 12203 w 9999565"/>
              <a:gd name="connsiteY11" fmla="*/ 1686560 h 4744005"/>
              <a:gd name="connsiteX12" fmla="*/ 113803 w 9999565"/>
              <a:gd name="connsiteY12" fmla="*/ 1818640 h 4744005"/>
              <a:gd name="connsiteX13" fmla="*/ 134123 w 9999565"/>
              <a:gd name="connsiteY13" fmla="*/ 1869440 h 4744005"/>
              <a:gd name="connsiteX14" fmla="*/ 296683 w 9999565"/>
              <a:gd name="connsiteY14" fmla="*/ 1960880 h 4744005"/>
              <a:gd name="connsiteX15" fmla="*/ 347483 w 9999565"/>
              <a:gd name="connsiteY15" fmla="*/ 1991360 h 4744005"/>
              <a:gd name="connsiteX16" fmla="*/ 388123 w 9999565"/>
              <a:gd name="connsiteY16" fmla="*/ 2032000 h 4744005"/>
              <a:gd name="connsiteX17" fmla="*/ 784363 w 9999565"/>
              <a:gd name="connsiteY17" fmla="*/ 2092960 h 4744005"/>
              <a:gd name="connsiteX18" fmla="*/ 1190763 w 9999565"/>
              <a:gd name="connsiteY18" fmla="*/ 2103120 h 4744005"/>
              <a:gd name="connsiteX19" fmla="*/ 1485403 w 9999565"/>
              <a:gd name="connsiteY19" fmla="*/ 2123440 h 4744005"/>
              <a:gd name="connsiteX20" fmla="*/ 1576843 w 9999565"/>
              <a:gd name="connsiteY20" fmla="*/ 2133600 h 4744005"/>
              <a:gd name="connsiteX21" fmla="*/ 2653803 w 9999565"/>
              <a:gd name="connsiteY21" fmla="*/ 2143760 h 4744005"/>
              <a:gd name="connsiteX22" fmla="*/ 2724923 w 9999565"/>
              <a:gd name="connsiteY22" fmla="*/ 2153920 h 4744005"/>
              <a:gd name="connsiteX23" fmla="*/ 2796043 w 9999565"/>
              <a:gd name="connsiteY23" fmla="*/ 2174240 h 4744005"/>
              <a:gd name="connsiteX24" fmla="*/ 2877323 w 9999565"/>
              <a:gd name="connsiteY24" fmla="*/ 2194560 h 4744005"/>
              <a:gd name="connsiteX25" fmla="*/ 2938283 w 9999565"/>
              <a:gd name="connsiteY25" fmla="*/ 2214880 h 4744005"/>
              <a:gd name="connsiteX26" fmla="*/ 3019563 w 9999565"/>
              <a:gd name="connsiteY26" fmla="*/ 2225040 h 4744005"/>
              <a:gd name="connsiteX27" fmla="*/ 3131323 w 9999565"/>
              <a:gd name="connsiteY27" fmla="*/ 2265680 h 4744005"/>
              <a:gd name="connsiteX28" fmla="*/ 3334523 w 9999565"/>
              <a:gd name="connsiteY28" fmla="*/ 2296160 h 4744005"/>
              <a:gd name="connsiteX29" fmla="*/ 3415803 w 9999565"/>
              <a:gd name="connsiteY29" fmla="*/ 2316480 h 4744005"/>
              <a:gd name="connsiteX30" fmla="*/ 3466603 w 9999565"/>
              <a:gd name="connsiteY30" fmla="*/ 2336800 h 4744005"/>
              <a:gd name="connsiteX31" fmla="*/ 3547883 w 9999565"/>
              <a:gd name="connsiteY31" fmla="*/ 2357120 h 4744005"/>
              <a:gd name="connsiteX32" fmla="*/ 3639323 w 9999565"/>
              <a:gd name="connsiteY32" fmla="*/ 2377440 h 4744005"/>
              <a:gd name="connsiteX33" fmla="*/ 3700283 w 9999565"/>
              <a:gd name="connsiteY33" fmla="*/ 2387600 h 4744005"/>
              <a:gd name="connsiteX34" fmla="*/ 3822203 w 9999565"/>
              <a:gd name="connsiteY34" fmla="*/ 2407920 h 4744005"/>
              <a:gd name="connsiteX35" fmla="*/ 3862843 w 9999565"/>
              <a:gd name="connsiteY35" fmla="*/ 2428240 h 4744005"/>
              <a:gd name="connsiteX36" fmla="*/ 3944123 w 9999565"/>
              <a:gd name="connsiteY36" fmla="*/ 2448560 h 4744005"/>
              <a:gd name="connsiteX37" fmla="*/ 3974603 w 9999565"/>
              <a:gd name="connsiteY37" fmla="*/ 2458720 h 4744005"/>
              <a:gd name="connsiteX38" fmla="*/ 4045723 w 9999565"/>
              <a:gd name="connsiteY38" fmla="*/ 2468880 h 4744005"/>
              <a:gd name="connsiteX39" fmla="*/ 4116843 w 9999565"/>
              <a:gd name="connsiteY39" fmla="*/ 2519680 h 4744005"/>
              <a:gd name="connsiteX40" fmla="*/ 4167643 w 9999565"/>
              <a:gd name="connsiteY40" fmla="*/ 2540000 h 4744005"/>
              <a:gd name="connsiteX41" fmla="*/ 4279403 w 9999565"/>
              <a:gd name="connsiteY41" fmla="*/ 2600960 h 4744005"/>
              <a:gd name="connsiteX42" fmla="*/ 4340363 w 9999565"/>
              <a:gd name="connsiteY42" fmla="*/ 2611120 h 4744005"/>
              <a:gd name="connsiteX43" fmla="*/ 4411483 w 9999565"/>
              <a:gd name="connsiteY43" fmla="*/ 2641600 h 4744005"/>
              <a:gd name="connsiteX44" fmla="*/ 4452123 w 9999565"/>
              <a:gd name="connsiteY44" fmla="*/ 2672080 h 4744005"/>
              <a:gd name="connsiteX45" fmla="*/ 4553723 w 9999565"/>
              <a:gd name="connsiteY45" fmla="*/ 2702560 h 4744005"/>
              <a:gd name="connsiteX46" fmla="*/ 4614683 w 9999565"/>
              <a:gd name="connsiteY46" fmla="*/ 2773680 h 4744005"/>
              <a:gd name="connsiteX47" fmla="*/ 4716283 w 9999565"/>
              <a:gd name="connsiteY47" fmla="*/ 2875280 h 4744005"/>
              <a:gd name="connsiteX48" fmla="*/ 4990603 w 9999565"/>
              <a:gd name="connsiteY48" fmla="*/ 3078480 h 4744005"/>
              <a:gd name="connsiteX49" fmla="*/ 5082043 w 9999565"/>
              <a:gd name="connsiteY49" fmla="*/ 3149600 h 4744005"/>
              <a:gd name="connsiteX50" fmla="*/ 5143003 w 9999565"/>
              <a:gd name="connsiteY50" fmla="*/ 3200400 h 4744005"/>
              <a:gd name="connsiteX51" fmla="*/ 5203963 w 9999565"/>
              <a:gd name="connsiteY51" fmla="*/ 3230880 h 4744005"/>
              <a:gd name="connsiteX52" fmla="*/ 5427483 w 9999565"/>
              <a:gd name="connsiteY52" fmla="*/ 3373120 h 4744005"/>
              <a:gd name="connsiteX53" fmla="*/ 5610363 w 9999565"/>
              <a:gd name="connsiteY53" fmla="*/ 3545840 h 4744005"/>
              <a:gd name="connsiteX54" fmla="*/ 5691643 w 9999565"/>
              <a:gd name="connsiteY54" fmla="*/ 3627120 h 4744005"/>
              <a:gd name="connsiteX55" fmla="*/ 5783083 w 9999565"/>
              <a:gd name="connsiteY55" fmla="*/ 3688080 h 4744005"/>
              <a:gd name="connsiteX56" fmla="*/ 6128523 w 9999565"/>
              <a:gd name="connsiteY56" fmla="*/ 3911600 h 4744005"/>
              <a:gd name="connsiteX57" fmla="*/ 6250443 w 9999565"/>
              <a:gd name="connsiteY57" fmla="*/ 3962400 h 4744005"/>
              <a:gd name="connsiteX58" fmla="*/ 6402843 w 9999565"/>
              <a:gd name="connsiteY58" fmla="*/ 4033520 h 4744005"/>
              <a:gd name="connsiteX59" fmla="*/ 6463803 w 9999565"/>
              <a:gd name="connsiteY59" fmla="*/ 4043680 h 4744005"/>
              <a:gd name="connsiteX60" fmla="*/ 6494283 w 9999565"/>
              <a:gd name="connsiteY60" fmla="*/ 4053840 h 4744005"/>
              <a:gd name="connsiteX61" fmla="*/ 6606043 w 9999565"/>
              <a:gd name="connsiteY61" fmla="*/ 4145280 h 4744005"/>
              <a:gd name="connsiteX62" fmla="*/ 6656843 w 9999565"/>
              <a:gd name="connsiteY62" fmla="*/ 4206240 h 4744005"/>
              <a:gd name="connsiteX63" fmla="*/ 6717803 w 9999565"/>
              <a:gd name="connsiteY63" fmla="*/ 4236720 h 4744005"/>
              <a:gd name="connsiteX64" fmla="*/ 6778763 w 9999565"/>
              <a:gd name="connsiteY64" fmla="*/ 4277360 h 4744005"/>
              <a:gd name="connsiteX65" fmla="*/ 6981963 w 9999565"/>
              <a:gd name="connsiteY65" fmla="*/ 4348480 h 4744005"/>
              <a:gd name="connsiteX66" fmla="*/ 7205483 w 9999565"/>
              <a:gd name="connsiteY66" fmla="*/ 4358640 h 4744005"/>
              <a:gd name="connsiteX67" fmla="*/ 7378203 w 9999565"/>
              <a:gd name="connsiteY67" fmla="*/ 4378960 h 4744005"/>
              <a:gd name="connsiteX68" fmla="*/ 7449323 w 9999565"/>
              <a:gd name="connsiteY68" fmla="*/ 4409440 h 4744005"/>
              <a:gd name="connsiteX69" fmla="*/ 7571243 w 9999565"/>
              <a:gd name="connsiteY69" fmla="*/ 4419600 h 4744005"/>
              <a:gd name="connsiteX70" fmla="*/ 7713483 w 9999565"/>
              <a:gd name="connsiteY70" fmla="*/ 4439920 h 4744005"/>
              <a:gd name="connsiteX71" fmla="*/ 7825243 w 9999565"/>
              <a:gd name="connsiteY71" fmla="*/ 4490720 h 4744005"/>
              <a:gd name="connsiteX72" fmla="*/ 7886203 w 9999565"/>
              <a:gd name="connsiteY72" fmla="*/ 4500880 h 4744005"/>
              <a:gd name="connsiteX73" fmla="*/ 7937003 w 9999565"/>
              <a:gd name="connsiteY73" fmla="*/ 4511040 h 4744005"/>
              <a:gd name="connsiteX74" fmla="*/ 8140203 w 9999565"/>
              <a:gd name="connsiteY74" fmla="*/ 4561840 h 4744005"/>
              <a:gd name="connsiteX75" fmla="*/ 8191003 w 9999565"/>
              <a:gd name="connsiteY75" fmla="*/ 4582160 h 4744005"/>
              <a:gd name="connsiteX76" fmla="*/ 8221483 w 9999565"/>
              <a:gd name="connsiteY76" fmla="*/ 4602480 h 4744005"/>
              <a:gd name="connsiteX77" fmla="*/ 8251963 w 9999565"/>
              <a:gd name="connsiteY77" fmla="*/ 4612640 h 4744005"/>
              <a:gd name="connsiteX78" fmla="*/ 8292603 w 9999565"/>
              <a:gd name="connsiteY78" fmla="*/ 4632960 h 4744005"/>
              <a:gd name="connsiteX79" fmla="*/ 8333243 w 9999565"/>
              <a:gd name="connsiteY79" fmla="*/ 4643120 h 4744005"/>
              <a:gd name="connsiteX80" fmla="*/ 8445003 w 9999565"/>
              <a:gd name="connsiteY80" fmla="*/ 4683760 h 4744005"/>
              <a:gd name="connsiteX81" fmla="*/ 8820923 w 9999565"/>
              <a:gd name="connsiteY81" fmla="*/ 4704080 h 4744005"/>
              <a:gd name="connsiteX82" fmla="*/ 8932683 w 9999565"/>
              <a:gd name="connsiteY82" fmla="*/ 4683760 h 4744005"/>
              <a:gd name="connsiteX83" fmla="*/ 9024123 w 9999565"/>
              <a:gd name="connsiteY83" fmla="*/ 4643120 h 4744005"/>
              <a:gd name="connsiteX84" fmla="*/ 9105403 w 9999565"/>
              <a:gd name="connsiteY84" fmla="*/ 4612640 h 4744005"/>
              <a:gd name="connsiteX85" fmla="*/ 9156203 w 9999565"/>
              <a:gd name="connsiteY85" fmla="*/ 4572000 h 4744005"/>
              <a:gd name="connsiteX86" fmla="*/ 9217163 w 9999565"/>
              <a:gd name="connsiteY86" fmla="*/ 4541520 h 4744005"/>
              <a:gd name="connsiteX87" fmla="*/ 9318763 w 9999565"/>
              <a:gd name="connsiteY87" fmla="*/ 4511040 h 4744005"/>
              <a:gd name="connsiteX88" fmla="*/ 9400043 w 9999565"/>
              <a:gd name="connsiteY88" fmla="*/ 4480560 h 4744005"/>
              <a:gd name="connsiteX89" fmla="*/ 9542283 w 9999565"/>
              <a:gd name="connsiteY89" fmla="*/ 4450080 h 4744005"/>
              <a:gd name="connsiteX90" fmla="*/ 9633723 w 9999565"/>
              <a:gd name="connsiteY90" fmla="*/ 4389120 h 4744005"/>
              <a:gd name="connsiteX91" fmla="*/ 9664203 w 9999565"/>
              <a:gd name="connsiteY91" fmla="*/ 4348480 h 4744005"/>
              <a:gd name="connsiteX92" fmla="*/ 9765803 w 9999565"/>
              <a:gd name="connsiteY92" fmla="*/ 4277360 h 4744005"/>
              <a:gd name="connsiteX93" fmla="*/ 9796283 w 9999565"/>
              <a:gd name="connsiteY93" fmla="*/ 4236720 h 4744005"/>
              <a:gd name="connsiteX94" fmla="*/ 9816603 w 9999565"/>
              <a:gd name="connsiteY94" fmla="*/ 4206240 h 4744005"/>
              <a:gd name="connsiteX95" fmla="*/ 9826763 w 9999565"/>
              <a:gd name="connsiteY95" fmla="*/ 4175760 h 4744005"/>
              <a:gd name="connsiteX96" fmla="*/ 9887723 w 9999565"/>
              <a:gd name="connsiteY96" fmla="*/ 4094480 h 4744005"/>
              <a:gd name="connsiteX97" fmla="*/ 9897883 w 9999565"/>
              <a:gd name="connsiteY97" fmla="*/ 4064000 h 4744005"/>
              <a:gd name="connsiteX98" fmla="*/ 9908043 w 9999565"/>
              <a:gd name="connsiteY98" fmla="*/ 4013200 h 4744005"/>
              <a:gd name="connsiteX99" fmla="*/ 9938523 w 9999565"/>
              <a:gd name="connsiteY99" fmla="*/ 3972560 h 4744005"/>
              <a:gd name="connsiteX100" fmla="*/ 9969003 w 9999565"/>
              <a:gd name="connsiteY100" fmla="*/ 3870960 h 4744005"/>
              <a:gd name="connsiteX101" fmla="*/ 9989323 w 9999565"/>
              <a:gd name="connsiteY101" fmla="*/ 3688080 h 4744005"/>
              <a:gd name="connsiteX102" fmla="*/ 9989323 w 9999565"/>
              <a:gd name="connsiteY102" fmla="*/ 2428240 h 4744005"/>
              <a:gd name="connsiteX103" fmla="*/ 9979163 w 9999565"/>
              <a:gd name="connsiteY103" fmla="*/ 2275840 h 4744005"/>
              <a:gd name="connsiteX104" fmla="*/ 9969003 w 9999565"/>
              <a:gd name="connsiteY104" fmla="*/ 1940560 h 4744005"/>
              <a:gd name="connsiteX105" fmla="*/ 9958843 w 9999565"/>
              <a:gd name="connsiteY105" fmla="*/ 1899920 h 4744005"/>
              <a:gd name="connsiteX106" fmla="*/ 9948683 w 9999565"/>
              <a:gd name="connsiteY106" fmla="*/ 1188720 h 4744005"/>
              <a:gd name="connsiteX107" fmla="*/ 9928363 w 9999565"/>
              <a:gd name="connsiteY107" fmla="*/ 1127760 h 4744005"/>
              <a:gd name="connsiteX108" fmla="*/ 9918203 w 9999565"/>
              <a:gd name="connsiteY108" fmla="*/ 1076960 h 4744005"/>
              <a:gd name="connsiteX109" fmla="*/ 9887723 w 9999565"/>
              <a:gd name="connsiteY109" fmla="*/ 1066800 h 4744005"/>
              <a:gd name="connsiteX110" fmla="*/ 9877563 w 9999565"/>
              <a:gd name="connsiteY110" fmla="*/ 1026160 h 4744005"/>
              <a:gd name="connsiteX111" fmla="*/ 9847083 w 9999565"/>
              <a:gd name="connsiteY111" fmla="*/ 995680 h 4744005"/>
              <a:gd name="connsiteX112" fmla="*/ 9826763 w 9999565"/>
              <a:gd name="connsiteY112" fmla="*/ 965200 h 4744005"/>
              <a:gd name="connsiteX113" fmla="*/ 9836923 w 9999565"/>
              <a:gd name="connsiteY113" fmla="*/ 843280 h 4744005"/>
              <a:gd name="connsiteX114" fmla="*/ 9857243 w 9999565"/>
              <a:gd name="connsiteY114" fmla="*/ 782320 h 4744005"/>
              <a:gd name="connsiteX115" fmla="*/ 9847083 w 9999565"/>
              <a:gd name="connsiteY115" fmla="*/ 223520 h 4744005"/>
              <a:gd name="connsiteX116" fmla="*/ 9755643 w 9999565"/>
              <a:gd name="connsiteY116" fmla="*/ 121920 h 4744005"/>
              <a:gd name="connsiteX117" fmla="*/ 9694683 w 9999565"/>
              <a:gd name="connsiteY117" fmla="*/ 81280 h 4744005"/>
              <a:gd name="connsiteX118" fmla="*/ 9613403 w 9999565"/>
              <a:gd name="connsiteY118" fmla="*/ 30480 h 4744005"/>
              <a:gd name="connsiteX119" fmla="*/ 9572763 w 9999565"/>
              <a:gd name="connsiteY119" fmla="*/ 20320 h 4744005"/>
              <a:gd name="connsiteX120" fmla="*/ 9267963 w 9999565"/>
              <a:gd name="connsiteY120" fmla="*/ 0 h 4744005"/>
              <a:gd name="connsiteX121" fmla="*/ 7469643 w 9999565"/>
              <a:gd name="connsiteY121" fmla="*/ 20320 h 4744005"/>
              <a:gd name="connsiteX122" fmla="*/ 7266443 w 9999565"/>
              <a:gd name="connsiteY122" fmla="*/ 50800 h 4744005"/>
              <a:gd name="connsiteX123" fmla="*/ 7215643 w 9999565"/>
              <a:gd name="connsiteY123" fmla="*/ 71120 h 4744005"/>
              <a:gd name="connsiteX124" fmla="*/ 7144523 w 9999565"/>
              <a:gd name="connsiteY124" fmla="*/ 81280 h 4744005"/>
              <a:gd name="connsiteX125" fmla="*/ 6636523 w 9999565"/>
              <a:gd name="connsiteY125" fmla="*/ 101600 h 4744005"/>
              <a:gd name="connsiteX126" fmla="*/ 6545083 w 9999565"/>
              <a:gd name="connsiteY126" fmla="*/ 172720 h 4744005"/>
              <a:gd name="connsiteX127" fmla="*/ 6514603 w 9999565"/>
              <a:gd name="connsiteY127" fmla="*/ 193040 h 4744005"/>
              <a:gd name="connsiteX128" fmla="*/ 6484123 w 9999565"/>
              <a:gd name="connsiteY128" fmla="*/ 233680 h 4744005"/>
              <a:gd name="connsiteX129" fmla="*/ 6443483 w 9999565"/>
              <a:gd name="connsiteY129" fmla="*/ 264160 h 4744005"/>
              <a:gd name="connsiteX130" fmla="*/ 6382523 w 9999565"/>
              <a:gd name="connsiteY130" fmla="*/ 335280 h 4744005"/>
              <a:gd name="connsiteX131" fmla="*/ 6341883 w 9999565"/>
              <a:gd name="connsiteY131" fmla="*/ 355600 h 4744005"/>
              <a:gd name="connsiteX132" fmla="*/ 6291083 w 9999565"/>
              <a:gd name="connsiteY132" fmla="*/ 396240 h 4744005"/>
              <a:gd name="connsiteX133" fmla="*/ 6230123 w 9999565"/>
              <a:gd name="connsiteY133" fmla="*/ 416560 h 4744005"/>
              <a:gd name="connsiteX134" fmla="*/ 6169163 w 9999565"/>
              <a:gd name="connsiteY134" fmla="*/ 457200 h 4744005"/>
              <a:gd name="connsiteX135" fmla="*/ 6118363 w 9999565"/>
              <a:gd name="connsiteY135" fmla="*/ 477520 h 4744005"/>
              <a:gd name="connsiteX136" fmla="*/ 6026923 w 9999565"/>
              <a:gd name="connsiteY136" fmla="*/ 508000 h 4744005"/>
              <a:gd name="connsiteX137" fmla="*/ 5915163 w 9999565"/>
              <a:gd name="connsiteY137" fmla="*/ 538480 h 4744005"/>
              <a:gd name="connsiteX138" fmla="*/ 5854203 w 9999565"/>
              <a:gd name="connsiteY138" fmla="*/ 548640 h 4744005"/>
              <a:gd name="connsiteX139" fmla="*/ 5722123 w 9999565"/>
              <a:gd name="connsiteY139" fmla="*/ 599440 h 4744005"/>
              <a:gd name="connsiteX140" fmla="*/ 5681483 w 9999565"/>
              <a:gd name="connsiteY140" fmla="*/ 609600 h 4744005"/>
              <a:gd name="connsiteX141" fmla="*/ 5498603 w 9999565"/>
              <a:gd name="connsiteY141" fmla="*/ 670560 h 4744005"/>
              <a:gd name="connsiteX142" fmla="*/ 5397003 w 9999565"/>
              <a:gd name="connsiteY142" fmla="*/ 690880 h 4744005"/>
              <a:gd name="connsiteX143" fmla="*/ 5234443 w 9999565"/>
              <a:gd name="connsiteY143" fmla="*/ 751840 h 4744005"/>
              <a:gd name="connsiteX144" fmla="*/ 5143003 w 9999565"/>
              <a:gd name="connsiteY144" fmla="*/ 772160 h 4744005"/>
              <a:gd name="connsiteX145" fmla="*/ 5092203 w 9999565"/>
              <a:gd name="connsiteY145" fmla="*/ 802640 h 4744005"/>
              <a:gd name="connsiteX146" fmla="*/ 4706123 w 9999565"/>
              <a:gd name="connsiteY146" fmla="*/ 833120 h 4744005"/>
              <a:gd name="connsiteX147" fmla="*/ 4147323 w 9999565"/>
              <a:gd name="connsiteY147" fmla="*/ 863600 h 4744005"/>
              <a:gd name="connsiteX148" fmla="*/ 3974603 w 9999565"/>
              <a:gd name="connsiteY148" fmla="*/ 914400 h 4744005"/>
              <a:gd name="connsiteX149" fmla="*/ 3883163 w 9999565"/>
              <a:gd name="connsiteY149" fmla="*/ 944880 h 4744005"/>
              <a:gd name="connsiteX150" fmla="*/ 3812043 w 9999565"/>
              <a:gd name="connsiteY150" fmla="*/ 965200 h 4744005"/>
              <a:gd name="connsiteX151" fmla="*/ 3619003 w 9999565"/>
              <a:gd name="connsiteY151" fmla="*/ 1036320 h 4744005"/>
              <a:gd name="connsiteX152" fmla="*/ 3507243 w 9999565"/>
              <a:gd name="connsiteY152" fmla="*/ 1056640 h 4744005"/>
              <a:gd name="connsiteX153" fmla="*/ 3405643 w 9999565"/>
              <a:gd name="connsiteY153" fmla="*/ 1076960 h 4744005"/>
              <a:gd name="connsiteX154" fmla="*/ 3253243 w 9999565"/>
              <a:gd name="connsiteY154" fmla="*/ 1097280 h 4744005"/>
              <a:gd name="connsiteX155" fmla="*/ 2999243 w 9999565"/>
              <a:gd name="connsiteY155" fmla="*/ 1107440 h 4744005"/>
              <a:gd name="connsiteX156" fmla="*/ 2907803 w 9999565"/>
              <a:gd name="connsiteY156" fmla="*/ 1127760 h 4744005"/>
              <a:gd name="connsiteX157" fmla="*/ 2816363 w 9999565"/>
              <a:gd name="connsiteY157" fmla="*/ 1137920 h 4744005"/>
              <a:gd name="connsiteX158" fmla="*/ 1668283 w 9999565"/>
              <a:gd name="connsiteY158" fmla="*/ 1148080 h 4744005"/>
              <a:gd name="connsiteX159" fmla="*/ 1119643 w 9999565"/>
              <a:gd name="connsiteY159" fmla="*/ 1127760 h 474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9999565" h="4744005">
                <a:moveTo>
                  <a:pt x="1119643" y="1127760"/>
                </a:moveTo>
                <a:lnTo>
                  <a:pt x="1119643" y="1127760"/>
                </a:lnTo>
                <a:cubicBezTo>
                  <a:pt x="858870" y="1131147"/>
                  <a:pt x="597940" y="1128268"/>
                  <a:pt x="337323" y="1137920"/>
                </a:cubicBezTo>
                <a:cubicBezTo>
                  <a:pt x="315431" y="1138731"/>
                  <a:pt x="270905" y="1179431"/>
                  <a:pt x="256043" y="1188720"/>
                </a:cubicBezTo>
                <a:cubicBezTo>
                  <a:pt x="220623" y="1210857"/>
                  <a:pt x="213769" y="1209449"/>
                  <a:pt x="174763" y="1219200"/>
                </a:cubicBezTo>
                <a:cubicBezTo>
                  <a:pt x="167990" y="1236133"/>
                  <a:pt x="164902" y="1255059"/>
                  <a:pt x="154443" y="1270000"/>
                </a:cubicBezTo>
                <a:cubicBezTo>
                  <a:pt x="140710" y="1289618"/>
                  <a:pt x="119412" y="1302778"/>
                  <a:pt x="103643" y="1320800"/>
                </a:cubicBezTo>
                <a:cubicBezTo>
                  <a:pt x="95602" y="1329990"/>
                  <a:pt x="91957" y="1342646"/>
                  <a:pt x="83323" y="1351280"/>
                </a:cubicBezTo>
                <a:cubicBezTo>
                  <a:pt x="74689" y="1359914"/>
                  <a:pt x="62224" y="1363783"/>
                  <a:pt x="52843" y="1371600"/>
                </a:cubicBezTo>
                <a:cubicBezTo>
                  <a:pt x="41805" y="1380798"/>
                  <a:pt x="32523" y="1391920"/>
                  <a:pt x="22363" y="1402080"/>
                </a:cubicBezTo>
                <a:cubicBezTo>
                  <a:pt x="18976" y="1425787"/>
                  <a:pt x="15368" y="1449463"/>
                  <a:pt x="12203" y="1473200"/>
                </a:cubicBezTo>
                <a:cubicBezTo>
                  <a:pt x="2399" y="1546728"/>
                  <a:pt x="-9485" y="1610653"/>
                  <a:pt x="12203" y="1686560"/>
                </a:cubicBezTo>
                <a:cubicBezTo>
                  <a:pt x="27441" y="1739893"/>
                  <a:pt x="76579" y="1781416"/>
                  <a:pt x="113803" y="1818640"/>
                </a:cubicBezTo>
                <a:cubicBezTo>
                  <a:pt x="120576" y="1835573"/>
                  <a:pt x="120679" y="1857116"/>
                  <a:pt x="134123" y="1869440"/>
                </a:cubicBezTo>
                <a:cubicBezTo>
                  <a:pt x="172411" y="1904537"/>
                  <a:pt x="248022" y="1934338"/>
                  <a:pt x="296683" y="1960880"/>
                </a:cubicBezTo>
                <a:cubicBezTo>
                  <a:pt x="314019" y="1970336"/>
                  <a:pt x="331895" y="1979236"/>
                  <a:pt x="347483" y="1991360"/>
                </a:cubicBezTo>
                <a:cubicBezTo>
                  <a:pt x="362605" y="2003122"/>
                  <a:pt x="369681" y="2026813"/>
                  <a:pt x="388123" y="2032000"/>
                </a:cubicBezTo>
                <a:cubicBezTo>
                  <a:pt x="458893" y="2051904"/>
                  <a:pt x="673963" y="2088631"/>
                  <a:pt x="784363" y="2092960"/>
                </a:cubicBezTo>
                <a:cubicBezTo>
                  <a:pt x="919768" y="2098270"/>
                  <a:pt x="1055296" y="2099733"/>
                  <a:pt x="1190763" y="2103120"/>
                </a:cubicBezTo>
                <a:lnTo>
                  <a:pt x="1485403" y="2123440"/>
                </a:lnTo>
                <a:cubicBezTo>
                  <a:pt x="1515975" y="2125854"/>
                  <a:pt x="1546180" y="2133067"/>
                  <a:pt x="1576843" y="2133600"/>
                </a:cubicBezTo>
                <a:lnTo>
                  <a:pt x="2653803" y="2143760"/>
                </a:lnTo>
                <a:cubicBezTo>
                  <a:pt x="2677510" y="2147147"/>
                  <a:pt x="2701507" y="2148902"/>
                  <a:pt x="2724923" y="2153920"/>
                </a:cubicBezTo>
                <a:cubicBezTo>
                  <a:pt x="2749031" y="2159086"/>
                  <a:pt x="2772220" y="2167887"/>
                  <a:pt x="2796043" y="2174240"/>
                </a:cubicBezTo>
                <a:cubicBezTo>
                  <a:pt x="2823027" y="2181436"/>
                  <a:pt x="2850470" y="2186888"/>
                  <a:pt x="2877323" y="2194560"/>
                </a:cubicBezTo>
                <a:cubicBezTo>
                  <a:pt x="2897918" y="2200444"/>
                  <a:pt x="2917339" y="2210392"/>
                  <a:pt x="2938283" y="2214880"/>
                </a:cubicBezTo>
                <a:cubicBezTo>
                  <a:pt x="2964981" y="2220601"/>
                  <a:pt x="2992470" y="2221653"/>
                  <a:pt x="3019563" y="2225040"/>
                </a:cubicBezTo>
                <a:cubicBezTo>
                  <a:pt x="3056816" y="2238587"/>
                  <a:pt x="3092657" y="2256949"/>
                  <a:pt x="3131323" y="2265680"/>
                </a:cubicBezTo>
                <a:cubicBezTo>
                  <a:pt x="3198132" y="2280766"/>
                  <a:pt x="3268077" y="2279548"/>
                  <a:pt x="3334523" y="2296160"/>
                </a:cubicBezTo>
                <a:cubicBezTo>
                  <a:pt x="3361616" y="2302933"/>
                  <a:pt x="3389873" y="2306108"/>
                  <a:pt x="3415803" y="2316480"/>
                </a:cubicBezTo>
                <a:cubicBezTo>
                  <a:pt x="3432736" y="2323253"/>
                  <a:pt x="3449172" y="2331437"/>
                  <a:pt x="3466603" y="2336800"/>
                </a:cubicBezTo>
                <a:cubicBezTo>
                  <a:pt x="3493295" y="2345013"/>
                  <a:pt x="3520790" y="2350347"/>
                  <a:pt x="3547883" y="2357120"/>
                </a:cubicBezTo>
                <a:cubicBezTo>
                  <a:pt x="3591370" y="2367992"/>
                  <a:pt x="3592029" y="2368841"/>
                  <a:pt x="3639323" y="2377440"/>
                </a:cubicBezTo>
                <a:cubicBezTo>
                  <a:pt x="3659591" y="2381125"/>
                  <a:pt x="3680015" y="2383915"/>
                  <a:pt x="3700283" y="2387600"/>
                </a:cubicBezTo>
                <a:cubicBezTo>
                  <a:pt x="3809230" y="2407409"/>
                  <a:pt x="3685916" y="2388450"/>
                  <a:pt x="3822203" y="2407920"/>
                </a:cubicBezTo>
                <a:cubicBezTo>
                  <a:pt x="3835750" y="2414693"/>
                  <a:pt x="3848475" y="2423451"/>
                  <a:pt x="3862843" y="2428240"/>
                </a:cubicBezTo>
                <a:cubicBezTo>
                  <a:pt x="3889337" y="2437071"/>
                  <a:pt x="3917629" y="2439729"/>
                  <a:pt x="3944123" y="2448560"/>
                </a:cubicBezTo>
                <a:cubicBezTo>
                  <a:pt x="3954283" y="2451947"/>
                  <a:pt x="3964101" y="2456620"/>
                  <a:pt x="3974603" y="2458720"/>
                </a:cubicBezTo>
                <a:cubicBezTo>
                  <a:pt x="3998085" y="2463416"/>
                  <a:pt x="4022016" y="2465493"/>
                  <a:pt x="4045723" y="2468880"/>
                </a:cubicBezTo>
                <a:cubicBezTo>
                  <a:pt x="4121330" y="2494082"/>
                  <a:pt x="4020417" y="2455396"/>
                  <a:pt x="4116843" y="2519680"/>
                </a:cubicBezTo>
                <a:cubicBezTo>
                  <a:pt x="4132018" y="2529796"/>
                  <a:pt x="4151331" y="2531844"/>
                  <a:pt x="4167643" y="2540000"/>
                </a:cubicBezTo>
                <a:cubicBezTo>
                  <a:pt x="4211751" y="2562054"/>
                  <a:pt x="4230890" y="2584789"/>
                  <a:pt x="4279403" y="2600960"/>
                </a:cubicBezTo>
                <a:cubicBezTo>
                  <a:pt x="4298946" y="2607474"/>
                  <a:pt x="4320043" y="2607733"/>
                  <a:pt x="4340363" y="2611120"/>
                </a:cubicBezTo>
                <a:cubicBezTo>
                  <a:pt x="4364070" y="2621280"/>
                  <a:pt x="4388840" y="2629249"/>
                  <a:pt x="4411483" y="2641600"/>
                </a:cubicBezTo>
                <a:cubicBezTo>
                  <a:pt x="4426349" y="2649709"/>
                  <a:pt x="4436977" y="2664507"/>
                  <a:pt x="4452123" y="2672080"/>
                </a:cubicBezTo>
                <a:cubicBezTo>
                  <a:pt x="4476859" y="2684448"/>
                  <a:pt x="4524555" y="2695268"/>
                  <a:pt x="4553723" y="2702560"/>
                </a:cubicBezTo>
                <a:cubicBezTo>
                  <a:pt x="4624562" y="2749786"/>
                  <a:pt x="4539223" y="2686611"/>
                  <a:pt x="4614683" y="2773680"/>
                </a:cubicBezTo>
                <a:cubicBezTo>
                  <a:pt x="4646051" y="2809874"/>
                  <a:pt x="4675493" y="2850179"/>
                  <a:pt x="4716283" y="2875280"/>
                </a:cubicBezTo>
                <a:cubicBezTo>
                  <a:pt x="4923691" y="3002916"/>
                  <a:pt x="4782363" y="2906456"/>
                  <a:pt x="4990603" y="3078480"/>
                </a:cubicBezTo>
                <a:cubicBezTo>
                  <a:pt x="5020373" y="3103073"/>
                  <a:pt x="5051891" y="3125478"/>
                  <a:pt x="5082043" y="3149600"/>
                </a:cubicBezTo>
                <a:cubicBezTo>
                  <a:pt x="5102698" y="3166124"/>
                  <a:pt x="5119345" y="3188571"/>
                  <a:pt x="5143003" y="3200400"/>
                </a:cubicBezTo>
                <a:cubicBezTo>
                  <a:pt x="5163323" y="3210560"/>
                  <a:pt x="5185060" y="3218278"/>
                  <a:pt x="5203963" y="3230880"/>
                </a:cubicBezTo>
                <a:cubicBezTo>
                  <a:pt x="5425658" y="3378676"/>
                  <a:pt x="5278605" y="3309315"/>
                  <a:pt x="5427483" y="3373120"/>
                </a:cubicBezTo>
                <a:cubicBezTo>
                  <a:pt x="5775603" y="3721240"/>
                  <a:pt x="5372247" y="3323598"/>
                  <a:pt x="5610363" y="3545840"/>
                </a:cubicBezTo>
                <a:cubicBezTo>
                  <a:pt x="5638374" y="3571984"/>
                  <a:pt x="5662066" y="3602762"/>
                  <a:pt x="5691643" y="3627120"/>
                </a:cubicBezTo>
                <a:cubicBezTo>
                  <a:pt x="5719921" y="3650407"/>
                  <a:pt x="5753156" y="3666955"/>
                  <a:pt x="5783083" y="3688080"/>
                </a:cubicBezTo>
                <a:cubicBezTo>
                  <a:pt x="5906147" y="3774948"/>
                  <a:pt x="5960470" y="3841578"/>
                  <a:pt x="6128523" y="3911600"/>
                </a:cubicBezTo>
                <a:cubicBezTo>
                  <a:pt x="6169163" y="3928533"/>
                  <a:pt x="6210294" y="3944333"/>
                  <a:pt x="6250443" y="3962400"/>
                </a:cubicBezTo>
                <a:cubicBezTo>
                  <a:pt x="6292731" y="3981430"/>
                  <a:pt x="6356724" y="4019329"/>
                  <a:pt x="6402843" y="4033520"/>
                </a:cubicBezTo>
                <a:cubicBezTo>
                  <a:pt x="6422532" y="4039578"/>
                  <a:pt x="6443693" y="4039211"/>
                  <a:pt x="6463803" y="4043680"/>
                </a:cubicBezTo>
                <a:cubicBezTo>
                  <a:pt x="6474258" y="4046003"/>
                  <a:pt x="6484123" y="4050453"/>
                  <a:pt x="6494283" y="4053840"/>
                </a:cubicBezTo>
                <a:cubicBezTo>
                  <a:pt x="6533877" y="4083536"/>
                  <a:pt x="6570053" y="4109290"/>
                  <a:pt x="6606043" y="4145280"/>
                </a:cubicBezTo>
                <a:cubicBezTo>
                  <a:pt x="6624746" y="4163983"/>
                  <a:pt x="6636371" y="4189490"/>
                  <a:pt x="6656843" y="4206240"/>
                </a:cubicBezTo>
                <a:cubicBezTo>
                  <a:pt x="6674426" y="4220626"/>
                  <a:pt x="6698179" y="4225273"/>
                  <a:pt x="6717803" y="4236720"/>
                </a:cubicBezTo>
                <a:cubicBezTo>
                  <a:pt x="6738898" y="4249025"/>
                  <a:pt x="6756920" y="4266438"/>
                  <a:pt x="6778763" y="4277360"/>
                </a:cubicBezTo>
                <a:cubicBezTo>
                  <a:pt x="6822390" y="4299173"/>
                  <a:pt x="6923986" y="4342682"/>
                  <a:pt x="6981963" y="4348480"/>
                </a:cubicBezTo>
                <a:cubicBezTo>
                  <a:pt x="7056176" y="4355901"/>
                  <a:pt x="7131036" y="4354128"/>
                  <a:pt x="7205483" y="4358640"/>
                </a:cubicBezTo>
                <a:cubicBezTo>
                  <a:pt x="7299966" y="4364366"/>
                  <a:pt x="7301158" y="4366119"/>
                  <a:pt x="7378203" y="4378960"/>
                </a:cubicBezTo>
                <a:cubicBezTo>
                  <a:pt x="7401910" y="4389120"/>
                  <a:pt x="7424084" y="4404127"/>
                  <a:pt x="7449323" y="4409440"/>
                </a:cubicBezTo>
                <a:cubicBezTo>
                  <a:pt x="7489229" y="4417841"/>
                  <a:pt x="7530665" y="4415542"/>
                  <a:pt x="7571243" y="4419600"/>
                </a:cubicBezTo>
                <a:cubicBezTo>
                  <a:pt x="7591291" y="4421605"/>
                  <a:pt x="7687211" y="4433352"/>
                  <a:pt x="7713483" y="4439920"/>
                </a:cubicBezTo>
                <a:cubicBezTo>
                  <a:pt x="7890780" y="4484244"/>
                  <a:pt x="7666091" y="4432846"/>
                  <a:pt x="7825243" y="4490720"/>
                </a:cubicBezTo>
                <a:cubicBezTo>
                  <a:pt x="7844603" y="4497760"/>
                  <a:pt x="7865935" y="4497195"/>
                  <a:pt x="7886203" y="4500880"/>
                </a:cubicBezTo>
                <a:cubicBezTo>
                  <a:pt x="7903193" y="4503969"/>
                  <a:pt x="7920620" y="4505579"/>
                  <a:pt x="7937003" y="4511040"/>
                </a:cubicBezTo>
                <a:cubicBezTo>
                  <a:pt x="8108262" y="4568126"/>
                  <a:pt x="7966797" y="4544499"/>
                  <a:pt x="8140203" y="4561840"/>
                </a:cubicBezTo>
                <a:cubicBezTo>
                  <a:pt x="8157136" y="4568613"/>
                  <a:pt x="8174691" y="4574004"/>
                  <a:pt x="8191003" y="4582160"/>
                </a:cubicBezTo>
                <a:cubicBezTo>
                  <a:pt x="8201925" y="4587621"/>
                  <a:pt x="8210561" y="4597019"/>
                  <a:pt x="8221483" y="4602480"/>
                </a:cubicBezTo>
                <a:cubicBezTo>
                  <a:pt x="8231062" y="4607269"/>
                  <a:pt x="8242119" y="4608421"/>
                  <a:pt x="8251963" y="4612640"/>
                </a:cubicBezTo>
                <a:cubicBezTo>
                  <a:pt x="8265884" y="4618606"/>
                  <a:pt x="8278422" y="4627642"/>
                  <a:pt x="8292603" y="4632960"/>
                </a:cubicBezTo>
                <a:cubicBezTo>
                  <a:pt x="8305678" y="4637863"/>
                  <a:pt x="8320278" y="4637934"/>
                  <a:pt x="8333243" y="4643120"/>
                </a:cubicBezTo>
                <a:cubicBezTo>
                  <a:pt x="8447851" y="4688963"/>
                  <a:pt x="8342887" y="4663337"/>
                  <a:pt x="8445003" y="4683760"/>
                </a:cubicBezTo>
                <a:cubicBezTo>
                  <a:pt x="8556059" y="4794816"/>
                  <a:pt x="8468176" y="4721717"/>
                  <a:pt x="8820923" y="4704080"/>
                </a:cubicBezTo>
                <a:cubicBezTo>
                  <a:pt x="8838255" y="4703213"/>
                  <a:pt x="8912534" y="4687790"/>
                  <a:pt x="8932683" y="4683760"/>
                </a:cubicBezTo>
                <a:cubicBezTo>
                  <a:pt x="8963163" y="4670213"/>
                  <a:pt x="8993281" y="4655820"/>
                  <a:pt x="9024123" y="4643120"/>
                </a:cubicBezTo>
                <a:cubicBezTo>
                  <a:pt x="9050879" y="4632103"/>
                  <a:pt x="9079926" y="4626358"/>
                  <a:pt x="9105403" y="4612640"/>
                </a:cubicBezTo>
                <a:cubicBezTo>
                  <a:pt x="9124496" y="4602359"/>
                  <a:pt x="9137908" y="4583642"/>
                  <a:pt x="9156203" y="4572000"/>
                </a:cubicBezTo>
                <a:cubicBezTo>
                  <a:pt x="9175370" y="4559803"/>
                  <a:pt x="9196481" y="4550921"/>
                  <a:pt x="9217163" y="4541520"/>
                </a:cubicBezTo>
                <a:cubicBezTo>
                  <a:pt x="9283906" y="4511182"/>
                  <a:pt x="9250165" y="4528189"/>
                  <a:pt x="9318763" y="4511040"/>
                </a:cubicBezTo>
                <a:cubicBezTo>
                  <a:pt x="9354598" y="4502081"/>
                  <a:pt x="9359643" y="4492991"/>
                  <a:pt x="9400043" y="4480560"/>
                </a:cubicBezTo>
                <a:cubicBezTo>
                  <a:pt x="9459882" y="4462148"/>
                  <a:pt x="9484334" y="4459738"/>
                  <a:pt x="9542283" y="4450080"/>
                </a:cubicBezTo>
                <a:cubicBezTo>
                  <a:pt x="9584823" y="4428810"/>
                  <a:pt x="9596147" y="4426696"/>
                  <a:pt x="9633723" y="4389120"/>
                </a:cubicBezTo>
                <a:cubicBezTo>
                  <a:pt x="9645697" y="4377146"/>
                  <a:pt x="9652229" y="4360454"/>
                  <a:pt x="9664203" y="4348480"/>
                </a:cubicBezTo>
                <a:cubicBezTo>
                  <a:pt x="9693056" y="4319627"/>
                  <a:pt x="9735930" y="4303914"/>
                  <a:pt x="9765803" y="4277360"/>
                </a:cubicBezTo>
                <a:cubicBezTo>
                  <a:pt x="9778459" y="4266110"/>
                  <a:pt x="9786441" y="4250499"/>
                  <a:pt x="9796283" y="4236720"/>
                </a:cubicBezTo>
                <a:cubicBezTo>
                  <a:pt x="9803380" y="4226784"/>
                  <a:pt x="9811142" y="4217162"/>
                  <a:pt x="9816603" y="4206240"/>
                </a:cubicBezTo>
                <a:cubicBezTo>
                  <a:pt x="9821392" y="4196661"/>
                  <a:pt x="9821013" y="4184795"/>
                  <a:pt x="9826763" y="4175760"/>
                </a:cubicBezTo>
                <a:cubicBezTo>
                  <a:pt x="9844945" y="4147188"/>
                  <a:pt x="9887723" y="4094480"/>
                  <a:pt x="9887723" y="4094480"/>
                </a:cubicBezTo>
                <a:cubicBezTo>
                  <a:pt x="9891110" y="4084320"/>
                  <a:pt x="9895286" y="4074390"/>
                  <a:pt x="9897883" y="4064000"/>
                </a:cubicBezTo>
                <a:cubicBezTo>
                  <a:pt x="9902071" y="4047247"/>
                  <a:pt x="9901030" y="4028980"/>
                  <a:pt x="9908043" y="4013200"/>
                </a:cubicBezTo>
                <a:cubicBezTo>
                  <a:pt x="9914920" y="3997726"/>
                  <a:pt x="9928363" y="3986107"/>
                  <a:pt x="9938523" y="3972560"/>
                </a:cubicBezTo>
                <a:cubicBezTo>
                  <a:pt x="9947930" y="3944340"/>
                  <a:pt x="9965424" y="3893327"/>
                  <a:pt x="9969003" y="3870960"/>
                </a:cubicBezTo>
                <a:cubicBezTo>
                  <a:pt x="9978693" y="3810395"/>
                  <a:pt x="9989323" y="3688080"/>
                  <a:pt x="9989323" y="3688080"/>
                </a:cubicBezTo>
                <a:cubicBezTo>
                  <a:pt x="9999402" y="3043051"/>
                  <a:pt x="10006148" y="3059192"/>
                  <a:pt x="9989323" y="2428240"/>
                </a:cubicBezTo>
                <a:cubicBezTo>
                  <a:pt x="9987966" y="2377345"/>
                  <a:pt x="9982550" y="2326640"/>
                  <a:pt x="9979163" y="2275840"/>
                </a:cubicBezTo>
                <a:cubicBezTo>
                  <a:pt x="9975776" y="2164080"/>
                  <a:pt x="9975038" y="2052208"/>
                  <a:pt x="9969003" y="1940560"/>
                </a:cubicBezTo>
                <a:cubicBezTo>
                  <a:pt x="9968249" y="1926617"/>
                  <a:pt x="9959220" y="1913878"/>
                  <a:pt x="9958843" y="1899920"/>
                </a:cubicBezTo>
                <a:cubicBezTo>
                  <a:pt x="9952437" y="1662916"/>
                  <a:pt x="9958035" y="1425626"/>
                  <a:pt x="9948683" y="1188720"/>
                </a:cubicBezTo>
                <a:cubicBezTo>
                  <a:pt x="9947838" y="1167318"/>
                  <a:pt x="9933999" y="1148424"/>
                  <a:pt x="9928363" y="1127760"/>
                </a:cubicBezTo>
                <a:cubicBezTo>
                  <a:pt x="9923819" y="1111100"/>
                  <a:pt x="9927782" y="1091328"/>
                  <a:pt x="9918203" y="1076960"/>
                </a:cubicBezTo>
                <a:cubicBezTo>
                  <a:pt x="9912262" y="1068049"/>
                  <a:pt x="9897883" y="1070187"/>
                  <a:pt x="9887723" y="1066800"/>
                </a:cubicBezTo>
                <a:cubicBezTo>
                  <a:pt x="9884336" y="1053253"/>
                  <a:pt x="9884491" y="1038284"/>
                  <a:pt x="9877563" y="1026160"/>
                </a:cubicBezTo>
                <a:cubicBezTo>
                  <a:pt x="9870434" y="1013685"/>
                  <a:pt x="9856281" y="1006718"/>
                  <a:pt x="9847083" y="995680"/>
                </a:cubicBezTo>
                <a:cubicBezTo>
                  <a:pt x="9839266" y="986299"/>
                  <a:pt x="9833536" y="975360"/>
                  <a:pt x="9826763" y="965200"/>
                </a:cubicBezTo>
                <a:cubicBezTo>
                  <a:pt x="9830150" y="924560"/>
                  <a:pt x="9830219" y="883506"/>
                  <a:pt x="9836923" y="843280"/>
                </a:cubicBezTo>
                <a:cubicBezTo>
                  <a:pt x="9840444" y="822152"/>
                  <a:pt x="9856892" y="803736"/>
                  <a:pt x="9857243" y="782320"/>
                </a:cubicBezTo>
                <a:cubicBezTo>
                  <a:pt x="9860297" y="596048"/>
                  <a:pt x="9856544" y="409577"/>
                  <a:pt x="9847083" y="223520"/>
                </a:cubicBezTo>
                <a:cubicBezTo>
                  <a:pt x="9845037" y="183274"/>
                  <a:pt x="9771804" y="134351"/>
                  <a:pt x="9755643" y="121920"/>
                </a:cubicBezTo>
                <a:cubicBezTo>
                  <a:pt x="9736286" y="107030"/>
                  <a:pt x="9714690" y="95285"/>
                  <a:pt x="9694683" y="81280"/>
                </a:cubicBezTo>
                <a:cubicBezTo>
                  <a:pt x="9657799" y="55461"/>
                  <a:pt x="9654992" y="46076"/>
                  <a:pt x="9613403" y="30480"/>
                </a:cubicBezTo>
                <a:cubicBezTo>
                  <a:pt x="9600328" y="25577"/>
                  <a:pt x="9586455" y="23058"/>
                  <a:pt x="9572763" y="20320"/>
                </a:cubicBezTo>
                <a:cubicBezTo>
                  <a:pt x="9461286" y="-1975"/>
                  <a:pt x="9414993" y="6126"/>
                  <a:pt x="9267963" y="0"/>
                </a:cubicBezTo>
                <a:lnTo>
                  <a:pt x="7469643" y="20320"/>
                </a:lnTo>
                <a:cubicBezTo>
                  <a:pt x="7443071" y="20876"/>
                  <a:pt x="7316124" y="42520"/>
                  <a:pt x="7266443" y="50800"/>
                </a:cubicBezTo>
                <a:cubicBezTo>
                  <a:pt x="7249510" y="57573"/>
                  <a:pt x="7233336" y="66697"/>
                  <a:pt x="7215643" y="71120"/>
                </a:cubicBezTo>
                <a:cubicBezTo>
                  <a:pt x="7192411" y="76928"/>
                  <a:pt x="7168192" y="77639"/>
                  <a:pt x="7144523" y="81280"/>
                </a:cubicBezTo>
                <a:cubicBezTo>
                  <a:pt x="6916203" y="116406"/>
                  <a:pt x="7251299" y="87628"/>
                  <a:pt x="6636523" y="101600"/>
                </a:cubicBezTo>
                <a:cubicBezTo>
                  <a:pt x="6606043" y="125307"/>
                  <a:pt x="6577212" y="151301"/>
                  <a:pt x="6545083" y="172720"/>
                </a:cubicBezTo>
                <a:cubicBezTo>
                  <a:pt x="6534923" y="179493"/>
                  <a:pt x="6523237" y="184406"/>
                  <a:pt x="6514603" y="193040"/>
                </a:cubicBezTo>
                <a:cubicBezTo>
                  <a:pt x="6502629" y="205014"/>
                  <a:pt x="6496097" y="221706"/>
                  <a:pt x="6484123" y="233680"/>
                </a:cubicBezTo>
                <a:cubicBezTo>
                  <a:pt x="6472149" y="245654"/>
                  <a:pt x="6455457" y="252186"/>
                  <a:pt x="6443483" y="264160"/>
                </a:cubicBezTo>
                <a:cubicBezTo>
                  <a:pt x="6382049" y="325594"/>
                  <a:pt x="6479630" y="262450"/>
                  <a:pt x="6382523" y="335280"/>
                </a:cubicBezTo>
                <a:cubicBezTo>
                  <a:pt x="6370406" y="344367"/>
                  <a:pt x="6354485" y="347199"/>
                  <a:pt x="6341883" y="355600"/>
                </a:cubicBezTo>
                <a:cubicBezTo>
                  <a:pt x="6323840" y="367629"/>
                  <a:pt x="6310120" y="385856"/>
                  <a:pt x="6291083" y="396240"/>
                </a:cubicBezTo>
                <a:cubicBezTo>
                  <a:pt x="6272279" y="406497"/>
                  <a:pt x="6249281" y="406981"/>
                  <a:pt x="6230123" y="416560"/>
                </a:cubicBezTo>
                <a:cubicBezTo>
                  <a:pt x="6208280" y="427482"/>
                  <a:pt x="6191838" y="448130"/>
                  <a:pt x="6169163" y="457200"/>
                </a:cubicBezTo>
                <a:cubicBezTo>
                  <a:pt x="6152230" y="463973"/>
                  <a:pt x="6135503" y="471287"/>
                  <a:pt x="6118363" y="477520"/>
                </a:cubicBezTo>
                <a:cubicBezTo>
                  <a:pt x="6088169" y="488500"/>
                  <a:pt x="6057403" y="497840"/>
                  <a:pt x="6026923" y="508000"/>
                </a:cubicBezTo>
                <a:cubicBezTo>
                  <a:pt x="5987526" y="521132"/>
                  <a:pt x="5960998" y="530841"/>
                  <a:pt x="5915163" y="538480"/>
                </a:cubicBezTo>
                <a:lnTo>
                  <a:pt x="5854203" y="548640"/>
                </a:lnTo>
                <a:cubicBezTo>
                  <a:pt x="5801452" y="575015"/>
                  <a:pt x="5792662" y="581805"/>
                  <a:pt x="5722123" y="599440"/>
                </a:cubicBezTo>
                <a:cubicBezTo>
                  <a:pt x="5708576" y="602827"/>
                  <a:pt x="5694558" y="604697"/>
                  <a:pt x="5681483" y="609600"/>
                </a:cubicBezTo>
                <a:cubicBezTo>
                  <a:pt x="5559796" y="655233"/>
                  <a:pt x="5775682" y="615144"/>
                  <a:pt x="5498603" y="670560"/>
                </a:cubicBezTo>
                <a:lnTo>
                  <a:pt x="5397003" y="690880"/>
                </a:lnTo>
                <a:cubicBezTo>
                  <a:pt x="5330633" y="719324"/>
                  <a:pt x="5307648" y="731505"/>
                  <a:pt x="5234443" y="751840"/>
                </a:cubicBezTo>
                <a:cubicBezTo>
                  <a:pt x="5204359" y="760197"/>
                  <a:pt x="5173483" y="765387"/>
                  <a:pt x="5143003" y="772160"/>
                </a:cubicBezTo>
                <a:cubicBezTo>
                  <a:pt x="5126070" y="782320"/>
                  <a:pt x="5111300" y="797614"/>
                  <a:pt x="5092203" y="802640"/>
                </a:cubicBezTo>
                <a:cubicBezTo>
                  <a:pt x="4988286" y="829986"/>
                  <a:pt x="4795935" y="828573"/>
                  <a:pt x="4706123" y="833120"/>
                </a:cubicBezTo>
                <a:lnTo>
                  <a:pt x="4147323" y="863600"/>
                </a:lnTo>
                <a:lnTo>
                  <a:pt x="3974603" y="914400"/>
                </a:lnTo>
                <a:cubicBezTo>
                  <a:pt x="3943895" y="923849"/>
                  <a:pt x="3913829" y="935297"/>
                  <a:pt x="3883163" y="944880"/>
                </a:cubicBezTo>
                <a:cubicBezTo>
                  <a:pt x="3859630" y="952234"/>
                  <a:pt x="3834935" y="956043"/>
                  <a:pt x="3812043" y="965200"/>
                </a:cubicBezTo>
                <a:cubicBezTo>
                  <a:pt x="3658278" y="1026706"/>
                  <a:pt x="3808361" y="993284"/>
                  <a:pt x="3619003" y="1036320"/>
                </a:cubicBezTo>
                <a:cubicBezTo>
                  <a:pt x="3582080" y="1044711"/>
                  <a:pt x="3544438" y="1049555"/>
                  <a:pt x="3507243" y="1056640"/>
                </a:cubicBezTo>
                <a:lnTo>
                  <a:pt x="3405643" y="1076960"/>
                </a:lnTo>
                <a:cubicBezTo>
                  <a:pt x="3359748" y="1085565"/>
                  <a:pt x="3297697" y="1094665"/>
                  <a:pt x="3253243" y="1097280"/>
                </a:cubicBezTo>
                <a:cubicBezTo>
                  <a:pt x="3168655" y="1102256"/>
                  <a:pt x="3083910" y="1104053"/>
                  <a:pt x="2999243" y="1107440"/>
                </a:cubicBezTo>
                <a:cubicBezTo>
                  <a:pt x="2968763" y="1114213"/>
                  <a:pt x="2938602" y="1122627"/>
                  <a:pt x="2907803" y="1127760"/>
                </a:cubicBezTo>
                <a:cubicBezTo>
                  <a:pt x="2877553" y="1132802"/>
                  <a:pt x="2847026" y="1137417"/>
                  <a:pt x="2816363" y="1137920"/>
                </a:cubicBezTo>
                <a:lnTo>
                  <a:pt x="1668283" y="1148080"/>
                </a:lnTo>
                <a:lnTo>
                  <a:pt x="1119643" y="1127760"/>
                </a:lnTo>
                <a:close/>
              </a:path>
            </a:pathLst>
          </a:cu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4649136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roup"/>
          <p:cNvGrpSpPr/>
          <p:nvPr/>
        </p:nvGrpSpPr>
        <p:grpSpPr>
          <a:xfrm>
            <a:off x="50800" y="3085703"/>
            <a:ext cx="8978900" cy="4369197"/>
            <a:chOff x="0" y="0"/>
            <a:chExt cx="8978900" cy="4369196"/>
          </a:xfrm>
        </p:grpSpPr>
        <p:pic>
          <p:nvPicPr>
            <p:cNvPr id="391" name="droppedImage.pdf" descr="droppedImage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0168"/>
              <a:ext cx="8978900" cy="42890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2" name="Rectangle"/>
            <p:cNvSpPr/>
            <p:nvPr/>
          </p:nvSpPr>
          <p:spPr>
            <a:xfrm>
              <a:off x="387482" y="0"/>
              <a:ext cx="668074" cy="547820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394" name="Calcium, a ubiquitous messenger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838200"/>
          </a:xfrm>
          <a:prstGeom prst="rect">
            <a:avLst/>
          </a:prstGeom>
        </p:spPr>
        <p:txBody>
          <a:bodyPr anchor="t"/>
          <a:lstStyle/>
          <a:p>
            <a:pPr defTabSz="182880">
              <a:defRPr sz="3080"/>
            </a:pPr>
            <a:r>
              <a:t>Calcium, a ubiquitous messenger</a:t>
            </a:r>
          </a:p>
          <a:p>
            <a:pPr defTabSz="182880">
              <a:defRPr sz="3080"/>
            </a:pPr>
            <a:endParaRPr/>
          </a:p>
        </p:txBody>
      </p:sp>
      <p:sp>
        <p:nvSpPr>
          <p:cNvPr id="395" name="iii) Through a mediator, e.g. calmodulin:…"/>
          <p:cNvSpPr txBox="1"/>
          <p:nvPr/>
        </p:nvSpPr>
        <p:spPr>
          <a:xfrm>
            <a:off x="-35239" y="876300"/>
            <a:ext cx="6870701" cy="185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lnSpc>
                <a:spcPct val="13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iii) Through a mediator, e.g. calmodulin:</a:t>
            </a:r>
          </a:p>
          <a:p>
            <a:pPr algn="l">
              <a:lnSpc>
                <a:spcPct val="13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[Ca</a:t>
            </a:r>
            <a:r>
              <a:rPr baseline="31999">
                <a:solidFill>
                  <a:srgbClr val="011B9E"/>
                </a:solidFill>
              </a:rPr>
              <a:t>2+</a:t>
            </a:r>
            <a:r>
              <a:rPr>
                <a:solidFill>
                  <a:srgbClr val="011B9E"/>
                </a:solidFill>
              </a:rPr>
              <a:t>] &gt; 500 nM =&gt; steep cooperative binding</a:t>
            </a:r>
          </a:p>
          <a:p>
            <a:pPr algn="l">
              <a:lnSpc>
                <a:spcPct val="13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=&gt; dramatic structural change</a:t>
            </a:r>
          </a:p>
          <a:p>
            <a:pPr algn="l">
              <a:lnSpc>
                <a:spcPct val="13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==&gt; binding to calmodulin targets</a:t>
            </a:r>
          </a:p>
          <a:p>
            <a:pPr algn="l">
              <a:lnSpc>
                <a:spcPct val="13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===&gt; modulation of target’s activity</a:t>
            </a:r>
          </a:p>
        </p:txBody>
      </p:sp>
      <p:sp>
        <p:nvSpPr>
          <p:cNvPr id="396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7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21</a:t>
            </a:fld>
            <a:endParaRPr/>
          </a:p>
        </p:txBody>
      </p:sp>
      <p:pic>
        <p:nvPicPr>
          <p:cNvPr id="399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717" y="825500"/>
            <a:ext cx="4821284" cy="3276600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5 - Membrane binding domains  • Polybasic            p"/>
          <p:cNvSpPr txBox="1"/>
          <p:nvPr/>
        </p:nvSpPr>
        <p:spPr>
          <a:xfrm>
            <a:off x="127000" y="72677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5 - Membrane binding domains		• Polybasic								    p</a:t>
            </a:r>
          </a:p>
        </p:txBody>
      </p:sp>
    </p:spTree>
    <p:extLst>
      <p:ext uri="{BB962C8B-B14F-4D97-AF65-F5344CB8AC3E}">
        <p14:creationId xmlns:p14="http://schemas.microsoft.com/office/powerpoint/2010/main" val="237823487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3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4" name="McLaughlin, Nature 2005."/>
          <p:cNvSpPr txBox="1"/>
          <p:nvPr/>
        </p:nvSpPr>
        <p:spPr>
          <a:xfrm>
            <a:off x="-358676" y="6921500"/>
            <a:ext cx="3073401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800" i="1"/>
            </a:lvl1pPr>
          </a:lstStyle>
          <a:p>
            <a:r>
              <a:t>McLaughlin, Nature 2005.</a:t>
            </a:r>
          </a:p>
        </p:txBody>
      </p:sp>
      <p:sp>
        <p:nvSpPr>
          <p:cNvPr id="405" name="Regulation of MARCKS binding to membranes:…"/>
          <p:cNvSpPr txBox="1"/>
          <p:nvPr/>
        </p:nvSpPr>
        <p:spPr>
          <a:xfrm>
            <a:off x="63500" y="1041400"/>
            <a:ext cx="6027515" cy="586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l">
              <a:lnSpc>
                <a:spcPct val="12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Regulation of MARCKS binding to membranes:</a:t>
            </a:r>
          </a:p>
          <a:p>
            <a:pPr algn="l">
              <a:lnSpc>
                <a:spcPct val="12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</a:t>
            </a:r>
            <a:r>
              <a:rPr>
                <a:solidFill>
                  <a:srgbClr val="011B9E">
                    <a:alpha val="50000"/>
                  </a:srgbClr>
                </a:solidFill>
              </a:rPr>
              <a:t>- Hydrolysis of PIP</a:t>
            </a:r>
            <a:r>
              <a:rPr baseline="-5999">
                <a:solidFill>
                  <a:srgbClr val="011B9E">
                    <a:alpha val="50000"/>
                  </a:srgbClr>
                </a:solidFill>
              </a:rPr>
              <a:t>2</a:t>
            </a:r>
          </a:p>
          <a:p>
            <a:pPr algn="l">
              <a:lnSpc>
                <a:spcPct val="12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</a:t>
            </a:r>
            <a:r>
              <a:rPr>
                <a:solidFill>
                  <a:srgbClr val="011B9E">
                    <a:alpha val="50000"/>
                  </a:srgbClr>
                </a:solidFill>
              </a:rPr>
              <a:t>- Phosphorylation of Ser</a:t>
            </a:r>
          </a:p>
          <a:p>
            <a:pPr algn="l">
              <a:lnSpc>
                <a:spcPct val="12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- Binding of calmodulin-Ca</a:t>
            </a:r>
            <a:r>
              <a:rPr baseline="31999">
                <a:solidFill>
                  <a:srgbClr val="011B9E"/>
                </a:solidFill>
              </a:rPr>
              <a:t>2+</a:t>
            </a:r>
          </a:p>
          <a:p>
            <a:pPr algn="l">
              <a:lnSpc>
                <a:spcPct val="12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baseline="-5999">
              <a:solidFill>
                <a:srgbClr val="011B9E">
                  <a:alpha val="50000"/>
                </a:srgbClr>
              </a:solidFill>
            </a:endParaRPr>
          </a:p>
          <a:p>
            <a:pPr algn="l">
              <a:lnSpc>
                <a:spcPct val="12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baseline="-5999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baseline="-5999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Crystal structure of complex of </a:t>
            </a:r>
          </a:p>
          <a:p>
            <a:pPr algn="l">
              <a:lnSpc>
                <a:spcPct val="12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calmodulin-MARCKS </a:t>
            </a:r>
          </a:p>
          <a:p>
            <a:pPr algn="l">
              <a:lnSpc>
                <a:spcPct val="12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cartoon:</a:t>
            </a:r>
          </a:p>
          <a:p>
            <a:pPr algn="l">
              <a:lnSpc>
                <a:spcPct val="12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	- cyan: calmodulin</a:t>
            </a:r>
          </a:p>
          <a:p>
            <a:pPr algn="l">
              <a:lnSpc>
                <a:spcPct val="12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	- purple: MARCKS </a:t>
            </a:r>
          </a:p>
          <a:p>
            <a:pPr algn="l">
              <a:lnSpc>
                <a:spcPct val="12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Iso-potential surface: </a:t>
            </a:r>
          </a:p>
          <a:p>
            <a:pPr algn="l">
              <a:lnSpc>
                <a:spcPct val="12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	- red   -25 mV</a:t>
            </a:r>
          </a:p>
          <a:p>
            <a:pPr algn="l">
              <a:lnSpc>
                <a:spcPct val="12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	- blue + 25 mV		</a:t>
            </a:r>
          </a:p>
          <a:p>
            <a:pPr lvl="3" indent="939800" algn="l">
              <a:lnSpc>
                <a:spcPct val="12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rPr>
              <a:t>=&gt; see 1iwq.pdb</a:t>
            </a:r>
          </a:p>
        </p:txBody>
      </p:sp>
      <p:sp>
        <p:nvSpPr>
          <p:cNvPr id="40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22</a:t>
            </a:fld>
            <a:endParaRPr/>
          </a:p>
        </p:txBody>
      </p:sp>
      <p:sp>
        <p:nvSpPr>
          <p:cNvPr id="407" name="Poly-basic sequence: Release from membrane"/>
          <p:cNvSpPr txBox="1"/>
          <p:nvPr/>
        </p:nvSpPr>
        <p:spPr>
          <a:xfrm>
            <a:off x="-38100" y="1905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defTabSz="182880">
              <a:defRPr sz="3080"/>
            </a:lvl1pPr>
          </a:lstStyle>
          <a:p>
            <a:r>
              <a:t>Poly-basic sequence: Release from membrane </a:t>
            </a:r>
          </a:p>
        </p:txBody>
      </p:sp>
      <p:sp>
        <p:nvSpPr>
          <p:cNvPr id="408" name="5 - Membrane binding domains  • Polybasic            p"/>
          <p:cNvSpPr txBox="1"/>
          <p:nvPr/>
        </p:nvSpPr>
        <p:spPr>
          <a:xfrm>
            <a:off x="127000" y="72677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5 - Membrane binding domains		• Polybasic								    p</a:t>
            </a:r>
          </a:p>
        </p:txBody>
      </p:sp>
      <p:pic>
        <p:nvPicPr>
          <p:cNvPr id="409" name="complex.png" descr="comple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497" y="2877231"/>
            <a:ext cx="6231503" cy="4154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peptide.png" descr="pept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497" y="2877231"/>
            <a:ext cx="6231503" cy="4154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all.png" descr="a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461" y="3042331"/>
            <a:ext cx="6231503" cy="41543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2598574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" grpId="0" animBg="1" advAuto="0"/>
      <p:bldP spid="411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• Inhibition of PH-domain binding    • Inhibition of PIP2-hydrolysis…"/>
          <p:cNvSpPr txBox="1"/>
          <p:nvPr/>
        </p:nvSpPr>
        <p:spPr>
          <a:xfrm>
            <a:off x="101600" y="914400"/>
            <a:ext cx="10058400" cy="6078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000"/>
            </a:pPr>
            <a:r>
              <a:rPr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 Inhibition of PH-domain binding				• Inhibition of PIP</a:t>
            </a:r>
            <a:r>
              <a:rPr baseline="-5999"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-hydrolysis	</a:t>
            </a:r>
          </a:p>
          <a:p>
            <a:pPr algn="l">
              <a:defRPr sz="2000"/>
            </a:pPr>
            <a:r>
              <a:rPr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	to PIP</a:t>
            </a:r>
            <a:r>
              <a:rPr baseline="-5999"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 by MARCKS							by MARCKS</a:t>
            </a:r>
          </a:p>
          <a:p>
            <a:pPr algn="l">
              <a:lnSpc>
                <a:spcPct val="50000"/>
              </a:lnSpc>
              <a:defRPr sz="2000"/>
            </a:pPr>
            <a:endParaRPr dirty="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000"/>
            </a:pPr>
            <a:r>
              <a:rPr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Lipid vesicles containing 1% PIP</a:t>
            </a:r>
            <a:r>
              <a:rPr baseline="-5999"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			Lipid vesicles containing 0.15 % [</a:t>
            </a:r>
            <a:r>
              <a:rPr baseline="31999"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r>
              <a:rPr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H]-PIP</a:t>
            </a:r>
            <a:r>
              <a:rPr baseline="-5999"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 dirty="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000"/>
            </a:pPr>
            <a:r>
              <a:rPr baseline="-5999"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	</a:t>
            </a:r>
            <a:r>
              <a:rPr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10 </a:t>
            </a:r>
            <a:r>
              <a:rPr dirty="0" err="1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nM</a:t>
            </a:r>
            <a:r>
              <a:rPr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 PIP</a:t>
            </a:r>
            <a:r>
              <a:rPr baseline="-5999"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 binders							Hydrolysis by phospholipase C</a:t>
            </a:r>
            <a:r>
              <a:rPr baseline="-5999" dirty="0">
                <a:solidFill>
                  <a:srgbClr val="011B9E"/>
                </a:solidFill>
                <a:latin typeface="Symbol"/>
                <a:ea typeface="Symbol"/>
                <a:cs typeface="Symbol"/>
                <a:sym typeface="Symbol"/>
              </a:rPr>
              <a:t>d</a:t>
            </a:r>
            <a:r>
              <a:rPr baseline="-5999"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endParaRPr dirty="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000"/>
            </a:pPr>
            <a:endParaRPr dirty="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000"/>
            </a:pPr>
            <a:endParaRPr dirty="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000"/>
            </a:pPr>
            <a:endParaRPr dirty="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000"/>
            </a:pPr>
            <a:endParaRPr dirty="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000"/>
            </a:pPr>
            <a:endParaRPr dirty="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000"/>
            </a:pPr>
            <a:endParaRPr dirty="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000"/>
            </a:pPr>
            <a:endParaRPr dirty="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000"/>
            </a:pPr>
            <a:endParaRPr dirty="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000"/>
            </a:pPr>
            <a:endParaRPr dirty="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000"/>
            </a:pPr>
            <a:endParaRPr dirty="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000"/>
            </a:pPr>
            <a:endParaRPr dirty="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000"/>
            </a:pPr>
            <a:endParaRPr dirty="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000"/>
            </a:pPr>
            <a:r>
              <a:rPr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	</a:t>
            </a:r>
            <a:endParaRPr lang="en-GB" dirty="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000"/>
            </a:pPr>
            <a:endParaRPr lang="en-GB" dirty="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000"/>
            </a:pPr>
            <a:r>
              <a:rPr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=&gt; MARCKS decreasing PLC binding and activity by reducing PIP</a:t>
            </a:r>
            <a:r>
              <a:rPr baseline="-5999"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-availability</a:t>
            </a:r>
          </a:p>
        </p:txBody>
      </p:sp>
      <p:sp>
        <p:nvSpPr>
          <p:cNvPr id="414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15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16" name="Poly-basic sequence - Effect on other PIP2 binding proteins"/>
          <p:cNvSpPr txBox="1"/>
          <p:nvPr/>
        </p:nvSpPr>
        <p:spPr>
          <a:xfrm>
            <a:off x="-139700" y="190500"/>
            <a:ext cx="10452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pPr defTabSz="182880">
              <a:defRPr sz="3080"/>
            </a:pPr>
            <a:r>
              <a:t>Poly-basic sequence - Effect on other PIP</a:t>
            </a:r>
            <a:r>
              <a:rPr baseline="-5999"/>
              <a:t>2 </a:t>
            </a:r>
            <a:r>
              <a:t>binding proteins </a:t>
            </a:r>
          </a:p>
        </p:txBody>
      </p:sp>
      <p:sp>
        <p:nvSpPr>
          <p:cNvPr id="417" name="Gambhir, Bp J 2004"/>
          <p:cNvSpPr txBox="1"/>
          <p:nvPr/>
        </p:nvSpPr>
        <p:spPr>
          <a:xfrm rot="16200000">
            <a:off x="9271000" y="5981703"/>
            <a:ext cx="1531715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sz="1200">
                <a:latin typeface="Lucida Grande"/>
                <a:ea typeface="Lucida Grande"/>
                <a:cs typeface="Lucida Grande"/>
                <a:sym typeface="Lucida Grande"/>
              </a:rPr>
              <a:t>Gambhir, Bp J 2004</a:t>
            </a:r>
          </a:p>
        </p:txBody>
      </p:sp>
      <p:grpSp>
        <p:nvGrpSpPr>
          <p:cNvPr id="421" name="Group"/>
          <p:cNvGrpSpPr/>
          <p:nvPr/>
        </p:nvGrpSpPr>
        <p:grpSpPr>
          <a:xfrm>
            <a:off x="5214677" y="2539906"/>
            <a:ext cx="5029200" cy="3711587"/>
            <a:chOff x="0" y="0"/>
            <a:chExt cx="5029200" cy="3711586"/>
          </a:xfrm>
        </p:grpSpPr>
        <p:pic>
          <p:nvPicPr>
            <p:cNvPr id="418" name="droppedImage.pdf" descr="droppedImage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029200" cy="37115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9" name="droppedImage.pdf" descr="dropped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2850" y="2180803"/>
              <a:ext cx="736600" cy="3084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0" name="droppedImage.pdf" descr="dropped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3950" y="771103"/>
              <a:ext cx="736600" cy="3084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22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2609041"/>
            <a:ext cx="4800600" cy="4013200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23</a:t>
            </a:fld>
            <a:endParaRPr/>
          </a:p>
        </p:txBody>
      </p:sp>
      <p:sp>
        <p:nvSpPr>
          <p:cNvPr id="424" name="5 - Membrane binding domains  • Polybasic            p"/>
          <p:cNvSpPr txBox="1"/>
          <p:nvPr/>
        </p:nvSpPr>
        <p:spPr>
          <a:xfrm>
            <a:off x="127000" y="72677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5 - Membrane binding domains		• Polybasic								    p</a:t>
            </a:r>
          </a:p>
        </p:txBody>
      </p:sp>
      <p:grpSp>
        <p:nvGrpSpPr>
          <p:cNvPr id="429" name="Group"/>
          <p:cNvGrpSpPr/>
          <p:nvPr/>
        </p:nvGrpSpPr>
        <p:grpSpPr>
          <a:xfrm>
            <a:off x="774700" y="2637760"/>
            <a:ext cx="152400" cy="3215089"/>
            <a:chOff x="0" y="0"/>
            <a:chExt cx="152400" cy="3215087"/>
          </a:xfrm>
        </p:grpSpPr>
        <p:grpSp>
          <p:nvGrpSpPr>
            <p:cNvPr id="427" name="Group"/>
            <p:cNvGrpSpPr/>
            <p:nvPr/>
          </p:nvGrpSpPr>
          <p:grpSpPr>
            <a:xfrm>
              <a:off x="0" y="0"/>
              <a:ext cx="152400" cy="3215088"/>
              <a:chOff x="0" y="0"/>
              <a:chExt cx="152400" cy="3215087"/>
            </a:xfrm>
          </p:grpSpPr>
          <p:sp>
            <p:nvSpPr>
              <p:cNvPr id="425" name="Line"/>
              <p:cNvSpPr/>
              <p:nvPr/>
            </p:nvSpPr>
            <p:spPr>
              <a:xfrm flipV="1">
                <a:off x="78647" y="0"/>
                <a:ext cx="1" cy="3215088"/>
              </a:xfrm>
              <a:prstGeom prst="line">
                <a:avLst/>
              </a:prstGeom>
              <a:noFill/>
              <a:ln w="25400" cap="rnd">
                <a:solidFill>
                  <a:srgbClr val="30C03B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426" name="Circle"/>
              <p:cNvSpPr/>
              <p:nvPr/>
            </p:nvSpPr>
            <p:spPr>
              <a:xfrm>
                <a:off x="0" y="118139"/>
                <a:ext cx="152400" cy="152401"/>
              </a:xfrm>
              <a:prstGeom prst="ellipse">
                <a:avLst/>
              </a:prstGeom>
              <a:solidFill>
                <a:srgbClr val="21212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428" name="Line"/>
            <p:cNvSpPr/>
            <p:nvPr/>
          </p:nvSpPr>
          <p:spPr>
            <a:xfrm>
              <a:off x="90487" y="222319"/>
              <a:ext cx="39788" cy="67384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430" name="Shape"/>
          <p:cNvSpPr/>
          <p:nvPr/>
        </p:nvSpPr>
        <p:spPr>
          <a:xfrm>
            <a:off x="2914650" y="8034203"/>
            <a:ext cx="9715500" cy="6273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" y="0"/>
                </a:moveTo>
                <a:lnTo>
                  <a:pt x="10616" y="87"/>
                </a:lnTo>
                <a:lnTo>
                  <a:pt x="10842" y="19895"/>
                </a:lnTo>
                <a:lnTo>
                  <a:pt x="21515" y="19895"/>
                </a:lnTo>
                <a:lnTo>
                  <a:pt x="21600" y="21600"/>
                </a:lnTo>
                <a:lnTo>
                  <a:pt x="0" y="21513"/>
                </a:lnTo>
                <a:lnTo>
                  <a:pt x="85" y="0"/>
                </a:lnTo>
                <a:close/>
              </a:path>
            </a:pathLst>
          </a:custGeom>
          <a:solidFill>
            <a:srgbClr val="FFFFFF"/>
          </a:solidFill>
          <a:ln w="38100">
            <a:solidFill>
              <a:srgbClr val="FFFFFF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latin typeface="Verdana"/>
                <a:ea typeface="Verdana"/>
                <a:cs typeface="Verdana"/>
                <a:sym typeface="Verdana"/>
              </a:defRPr>
            </a:pP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679B1A-E0C6-B3E2-FD6E-ED5ED63A2462}"/>
              </a:ext>
            </a:extLst>
          </p:cNvPr>
          <p:cNvSpPr/>
          <p:nvPr/>
        </p:nvSpPr>
        <p:spPr>
          <a:xfrm>
            <a:off x="127000" y="914400"/>
            <a:ext cx="5029200" cy="5706825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3C4D79-FDA3-C7F9-ABEE-311EAFE715E2}"/>
              </a:ext>
            </a:extLst>
          </p:cNvPr>
          <p:cNvSpPr/>
          <p:nvPr/>
        </p:nvSpPr>
        <p:spPr>
          <a:xfrm>
            <a:off x="27931" y="6705600"/>
            <a:ext cx="9211603" cy="504024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396123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" grpId="0" animBg="1" advAuto="0"/>
      <p:bldP spid="430" grpId="0" animBg="1" advAuto="0"/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• Inhibition of PH-domain binding    • Inhibition of PIP2-hydrolysis…"/>
          <p:cNvSpPr txBox="1"/>
          <p:nvPr/>
        </p:nvSpPr>
        <p:spPr>
          <a:xfrm>
            <a:off x="101600" y="914400"/>
            <a:ext cx="10058400" cy="6078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000"/>
            </a:pPr>
            <a:r>
              <a:rPr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 Inhibition of PH-domain binding				• Inhibition of PIP</a:t>
            </a:r>
            <a:r>
              <a:rPr baseline="-5999"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-hydrolysis	</a:t>
            </a:r>
          </a:p>
          <a:p>
            <a:pPr algn="l">
              <a:defRPr sz="2000"/>
            </a:pPr>
            <a:r>
              <a:rPr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	to PIP</a:t>
            </a:r>
            <a:r>
              <a:rPr baseline="-5999"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 by MARCKS							by MARCKS</a:t>
            </a:r>
          </a:p>
          <a:p>
            <a:pPr algn="l">
              <a:lnSpc>
                <a:spcPct val="50000"/>
              </a:lnSpc>
              <a:defRPr sz="2000"/>
            </a:pPr>
            <a:endParaRPr dirty="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000"/>
            </a:pPr>
            <a:r>
              <a:rPr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Lipid vesicles containing 1% PIP</a:t>
            </a:r>
            <a:r>
              <a:rPr baseline="-5999"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			Lipid vesicles containing 0.15 % [</a:t>
            </a:r>
            <a:r>
              <a:rPr baseline="31999"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r>
              <a:rPr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H]-PIP</a:t>
            </a:r>
            <a:r>
              <a:rPr baseline="-5999"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 dirty="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000"/>
            </a:pPr>
            <a:r>
              <a:rPr baseline="-5999"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	</a:t>
            </a:r>
            <a:r>
              <a:rPr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10 </a:t>
            </a:r>
            <a:r>
              <a:rPr dirty="0" err="1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nM</a:t>
            </a:r>
            <a:r>
              <a:rPr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 PIP</a:t>
            </a:r>
            <a:r>
              <a:rPr baseline="-5999"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 binders							Hydrolysis by phospholipase C</a:t>
            </a:r>
            <a:r>
              <a:rPr baseline="-5999" dirty="0">
                <a:solidFill>
                  <a:srgbClr val="011B9E"/>
                </a:solidFill>
                <a:latin typeface="Symbol"/>
                <a:ea typeface="Symbol"/>
                <a:cs typeface="Symbol"/>
                <a:sym typeface="Symbol"/>
              </a:rPr>
              <a:t>d</a:t>
            </a:r>
            <a:r>
              <a:rPr baseline="-5999"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endParaRPr dirty="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000"/>
            </a:pPr>
            <a:endParaRPr dirty="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000"/>
            </a:pPr>
            <a:endParaRPr dirty="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000"/>
            </a:pPr>
            <a:endParaRPr dirty="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000"/>
            </a:pPr>
            <a:endParaRPr dirty="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000"/>
            </a:pPr>
            <a:endParaRPr dirty="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000"/>
            </a:pPr>
            <a:endParaRPr dirty="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000"/>
            </a:pPr>
            <a:endParaRPr dirty="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000"/>
            </a:pPr>
            <a:endParaRPr dirty="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000"/>
            </a:pPr>
            <a:endParaRPr lang="en-GB" dirty="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000"/>
            </a:pPr>
            <a:endParaRPr lang="en-GB" dirty="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000"/>
            </a:pPr>
            <a:endParaRPr dirty="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000"/>
            </a:pPr>
            <a:endParaRPr dirty="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000"/>
            </a:pPr>
            <a:endParaRPr dirty="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000"/>
            </a:pPr>
            <a:endParaRPr dirty="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000"/>
            </a:pPr>
            <a:r>
              <a:rPr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	=&gt; MARCKS </a:t>
            </a:r>
            <a:r>
              <a:rPr dirty="0" err="1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decreas</a:t>
            </a:r>
            <a:r>
              <a:rPr lang="en-GB"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es</a:t>
            </a:r>
            <a:r>
              <a:rPr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 PLC binding and activity by reducing PIP</a:t>
            </a:r>
            <a:r>
              <a:rPr baseline="-5999"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dirty="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-availability</a:t>
            </a:r>
          </a:p>
        </p:txBody>
      </p:sp>
      <p:sp>
        <p:nvSpPr>
          <p:cNvPr id="414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15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16" name="Poly-basic sequence - Effect on other PIP2 binding proteins"/>
          <p:cNvSpPr txBox="1"/>
          <p:nvPr/>
        </p:nvSpPr>
        <p:spPr>
          <a:xfrm>
            <a:off x="-139700" y="190500"/>
            <a:ext cx="10452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pPr defTabSz="182880">
              <a:defRPr sz="3080"/>
            </a:pPr>
            <a:r>
              <a:t>Poly-basic sequence - Effect on other PIP</a:t>
            </a:r>
            <a:r>
              <a:rPr baseline="-5999"/>
              <a:t>2 </a:t>
            </a:r>
            <a:r>
              <a:t>binding proteins </a:t>
            </a:r>
          </a:p>
        </p:txBody>
      </p:sp>
      <p:sp>
        <p:nvSpPr>
          <p:cNvPr id="417" name="Gambhir, Bp J 2004"/>
          <p:cNvSpPr txBox="1"/>
          <p:nvPr/>
        </p:nvSpPr>
        <p:spPr>
          <a:xfrm rot="16200000">
            <a:off x="9271000" y="5981703"/>
            <a:ext cx="1531715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sz="1200">
                <a:latin typeface="Lucida Grande"/>
                <a:ea typeface="Lucida Grande"/>
                <a:cs typeface="Lucida Grande"/>
                <a:sym typeface="Lucida Grande"/>
              </a:rPr>
              <a:t>Gambhir, Bp J 2004</a:t>
            </a:r>
          </a:p>
        </p:txBody>
      </p:sp>
      <p:grpSp>
        <p:nvGrpSpPr>
          <p:cNvPr id="421" name="Group"/>
          <p:cNvGrpSpPr/>
          <p:nvPr/>
        </p:nvGrpSpPr>
        <p:grpSpPr>
          <a:xfrm>
            <a:off x="5130800" y="2403466"/>
            <a:ext cx="5029200" cy="3711587"/>
            <a:chOff x="0" y="0"/>
            <a:chExt cx="5029200" cy="3711586"/>
          </a:xfrm>
        </p:grpSpPr>
        <p:pic>
          <p:nvPicPr>
            <p:cNvPr id="418" name="droppedImage.pdf" descr="droppedImage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029200" cy="37115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9" name="droppedImage.pdf" descr="dropped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2850" y="2180803"/>
              <a:ext cx="736600" cy="3084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0" name="droppedImage.pdf" descr="dropped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3950" y="771103"/>
              <a:ext cx="736600" cy="3084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22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6" y="2563304"/>
            <a:ext cx="4800600" cy="4013200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24</a:t>
            </a:fld>
            <a:endParaRPr/>
          </a:p>
        </p:txBody>
      </p:sp>
      <p:sp>
        <p:nvSpPr>
          <p:cNvPr id="424" name="5 - Membrane binding domains  • Polybasic            p"/>
          <p:cNvSpPr txBox="1"/>
          <p:nvPr/>
        </p:nvSpPr>
        <p:spPr>
          <a:xfrm>
            <a:off x="127000" y="72677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5 - Membrane binding domains		• Polybasic								    p</a:t>
            </a:r>
          </a:p>
        </p:txBody>
      </p:sp>
      <p:grpSp>
        <p:nvGrpSpPr>
          <p:cNvPr id="429" name="Group"/>
          <p:cNvGrpSpPr/>
          <p:nvPr/>
        </p:nvGrpSpPr>
        <p:grpSpPr>
          <a:xfrm>
            <a:off x="774700" y="2637760"/>
            <a:ext cx="152400" cy="3215089"/>
            <a:chOff x="0" y="0"/>
            <a:chExt cx="152400" cy="3215087"/>
          </a:xfrm>
        </p:grpSpPr>
        <p:grpSp>
          <p:nvGrpSpPr>
            <p:cNvPr id="427" name="Group"/>
            <p:cNvGrpSpPr/>
            <p:nvPr/>
          </p:nvGrpSpPr>
          <p:grpSpPr>
            <a:xfrm>
              <a:off x="0" y="0"/>
              <a:ext cx="152400" cy="3215088"/>
              <a:chOff x="0" y="0"/>
              <a:chExt cx="152400" cy="3215087"/>
            </a:xfrm>
          </p:grpSpPr>
          <p:sp>
            <p:nvSpPr>
              <p:cNvPr id="425" name="Line"/>
              <p:cNvSpPr/>
              <p:nvPr/>
            </p:nvSpPr>
            <p:spPr>
              <a:xfrm flipV="1">
                <a:off x="78647" y="0"/>
                <a:ext cx="1" cy="3215088"/>
              </a:xfrm>
              <a:prstGeom prst="line">
                <a:avLst/>
              </a:prstGeom>
              <a:noFill/>
              <a:ln w="25400" cap="rnd">
                <a:solidFill>
                  <a:srgbClr val="30C03B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426" name="Circle"/>
              <p:cNvSpPr/>
              <p:nvPr/>
            </p:nvSpPr>
            <p:spPr>
              <a:xfrm>
                <a:off x="0" y="118139"/>
                <a:ext cx="152400" cy="152401"/>
              </a:xfrm>
              <a:prstGeom prst="ellipse">
                <a:avLst/>
              </a:prstGeom>
              <a:solidFill>
                <a:srgbClr val="21212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428" name="Line"/>
            <p:cNvSpPr/>
            <p:nvPr/>
          </p:nvSpPr>
          <p:spPr>
            <a:xfrm>
              <a:off x="90487" y="222319"/>
              <a:ext cx="39788" cy="67384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0876887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3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4" name="Localising proteins to and within membranes"/>
          <p:cNvSpPr txBox="1"/>
          <p:nvPr/>
        </p:nvSpPr>
        <p:spPr>
          <a:xfrm>
            <a:off x="-12700" y="2032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pPr defTabSz="182880">
              <a:defRPr sz="3080"/>
            </a:pPr>
            <a:r>
              <a:t>Localising proteins to and within membranes</a:t>
            </a:r>
          </a:p>
          <a:p>
            <a:pPr defTabSz="182880">
              <a:defRPr sz="3080"/>
            </a:pPr>
            <a:endParaRPr/>
          </a:p>
        </p:txBody>
      </p:sp>
      <p:sp>
        <p:nvSpPr>
          <p:cNvPr id="435" name="Cytosolic proteins can bind in a spatio-temporally regulated manner…"/>
          <p:cNvSpPr txBox="1"/>
          <p:nvPr/>
        </p:nvSpPr>
        <p:spPr>
          <a:xfrm>
            <a:off x="575733" y="914463"/>
            <a:ext cx="8470901" cy="6507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lnSpc>
                <a:spcPct val="12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300">
                <a:latin typeface="Verdana"/>
                <a:ea typeface="Verdana"/>
                <a:cs typeface="Verdana"/>
                <a:sym typeface="Verdana"/>
              </a:defRPr>
            </a:pPr>
            <a:r>
              <a:rPr sz="1900">
                <a:solidFill>
                  <a:srgbClr val="011B9E"/>
                </a:solidFill>
              </a:rPr>
              <a:t>Cytosolic proteins can bind in a spatio-temporally regulated manner</a:t>
            </a:r>
          </a:p>
          <a:p>
            <a:pPr algn="l">
              <a:lnSpc>
                <a:spcPct val="120000"/>
              </a:lnSpc>
              <a:defRPr sz="3300">
                <a:latin typeface="Verdana"/>
                <a:ea typeface="Verdana"/>
                <a:cs typeface="Verdana"/>
                <a:sym typeface="Verdana"/>
              </a:defRPr>
            </a:pPr>
            <a:r>
              <a:rPr sz="1900">
                <a:solidFill>
                  <a:srgbClr val="011B9E"/>
                </a:solidFill>
              </a:rPr>
              <a:t>	 to the</a:t>
            </a:r>
            <a:r>
              <a:rPr sz="1900" b="1">
                <a:solidFill>
                  <a:srgbClr val="011B9E"/>
                </a:solidFill>
              </a:rPr>
              <a:t> </a:t>
            </a:r>
            <a:r>
              <a:rPr sz="1900">
                <a:solidFill>
                  <a:srgbClr val="011B9E"/>
                </a:solidFill>
              </a:rPr>
              <a:t>membrane surface through</a:t>
            </a:r>
          </a:p>
          <a:p>
            <a:pPr algn="l">
              <a:lnSpc>
                <a:spcPct val="120000"/>
              </a:lnSpc>
              <a:defRPr sz="3300">
                <a:latin typeface="Verdana"/>
                <a:ea typeface="Verdana"/>
                <a:cs typeface="Verdana"/>
                <a:sym typeface="Verdana"/>
              </a:defRPr>
            </a:pPr>
            <a:r>
              <a:rPr sz="1900">
                <a:solidFill>
                  <a:srgbClr val="011B9E"/>
                </a:solidFill>
              </a:rPr>
              <a:t>		- lipid binding domains</a:t>
            </a:r>
          </a:p>
          <a:p>
            <a:pPr algn="l">
              <a:lnSpc>
                <a:spcPct val="120000"/>
              </a:lnSpc>
              <a:defRPr sz="3300">
                <a:latin typeface="Verdana"/>
                <a:ea typeface="Verdana"/>
                <a:cs typeface="Verdana"/>
                <a:sym typeface="Verdana"/>
              </a:defRPr>
            </a:pPr>
            <a:r>
              <a:rPr sz="1900">
                <a:solidFill>
                  <a:srgbClr val="011B9E"/>
                </a:solidFill>
              </a:rPr>
              <a:t>		- poly-basic sequences</a:t>
            </a:r>
          </a:p>
          <a:p>
            <a:pPr algn="l">
              <a:lnSpc>
                <a:spcPct val="120000"/>
              </a:lnSpc>
              <a:defRPr sz="3300">
                <a:latin typeface="Verdana"/>
                <a:ea typeface="Verdana"/>
                <a:cs typeface="Verdana"/>
                <a:sym typeface="Verdana"/>
              </a:defRPr>
            </a:pPr>
            <a:r>
              <a:rPr sz="1900">
                <a:solidFill>
                  <a:srgbClr val="011B9E"/>
                </a:solidFill>
              </a:rPr>
              <a:t>	</a:t>
            </a:r>
          </a:p>
          <a:p>
            <a:pPr algn="l">
              <a:lnSpc>
                <a:spcPct val="120000"/>
              </a:lnSpc>
              <a:defRPr sz="3300">
                <a:latin typeface="Verdana"/>
                <a:ea typeface="Verdana"/>
                <a:cs typeface="Verdana"/>
                <a:sym typeface="Verdana"/>
              </a:defRPr>
            </a:pPr>
            <a:endParaRPr sz="19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300">
                <a:latin typeface="Verdana"/>
                <a:ea typeface="Verdana"/>
                <a:cs typeface="Verdana"/>
                <a:sym typeface="Verdana"/>
              </a:defRPr>
            </a:pPr>
            <a:endParaRPr sz="19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300">
                <a:latin typeface="Verdana"/>
                <a:ea typeface="Verdana"/>
                <a:cs typeface="Verdana"/>
                <a:sym typeface="Verdana"/>
              </a:defRPr>
            </a:pPr>
            <a:r>
              <a:rPr sz="1900" b="1">
                <a:solidFill>
                  <a:srgbClr val="011B9E"/>
                </a:solidFill>
              </a:rPr>
              <a:t>Reversible</a:t>
            </a:r>
            <a:r>
              <a:rPr sz="1900">
                <a:solidFill>
                  <a:srgbClr val="011B9E"/>
                </a:solidFill>
              </a:rPr>
              <a:t> membrane attachment depends </a:t>
            </a:r>
          </a:p>
          <a:p>
            <a:pPr algn="l">
              <a:lnSpc>
                <a:spcPct val="120000"/>
              </a:lnSpc>
              <a:defRPr sz="3300">
                <a:latin typeface="Verdana"/>
                <a:ea typeface="Verdana"/>
                <a:cs typeface="Verdana"/>
                <a:sym typeface="Verdana"/>
              </a:defRPr>
            </a:pPr>
            <a:r>
              <a:rPr sz="1900">
                <a:solidFill>
                  <a:srgbClr val="011B9E"/>
                </a:solidFill>
              </a:rPr>
              <a:t>		- on </a:t>
            </a:r>
            <a:r>
              <a:rPr sz="1900" b="1">
                <a:solidFill>
                  <a:srgbClr val="011B9E"/>
                </a:solidFill>
              </a:rPr>
              <a:t>type</a:t>
            </a:r>
            <a:r>
              <a:rPr sz="1900">
                <a:solidFill>
                  <a:srgbClr val="011B9E"/>
                </a:solidFill>
              </a:rPr>
              <a:t> and </a:t>
            </a:r>
            <a:r>
              <a:rPr sz="1900" b="1">
                <a:solidFill>
                  <a:srgbClr val="011B9E"/>
                </a:solidFill>
              </a:rPr>
              <a:t>number</a:t>
            </a:r>
            <a:r>
              <a:rPr sz="1900">
                <a:solidFill>
                  <a:srgbClr val="011B9E"/>
                </a:solidFill>
              </a:rPr>
              <a:t> of interactions</a:t>
            </a:r>
          </a:p>
          <a:p>
            <a:pPr algn="l">
              <a:lnSpc>
                <a:spcPct val="120000"/>
              </a:lnSpc>
              <a:defRPr sz="3300">
                <a:latin typeface="Verdana"/>
                <a:ea typeface="Verdana"/>
                <a:cs typeface="Verdana"/>
                <a:sym typeface="Verdana"/>
              </a:defRPr>
            </a:pPr>
            <a:r>
              <a:rPr sz="1900">
                <a:solidFill>
                  <a:srgbClr val="011B9E"/>
                </a:solidFill>
              </a:rPr>
              <a:t>		- </a:t>
            </a:r>
            <a:r>
              <a:rPr sz="1900" b="1">
                <a:solidFill>
                  <a:srgbClr val="011B9E"/>
                </a:solidFill>
              </a:rPr>
              <a:t>cofactors</a:t>
            </a:r>
            <a:r>
              <a:rPr sz="1900">
                <a:solidFill>
                  <a:srgbClr val="011B9E"/>
                </a:solidFill>
              </a:rPr>
              <a:t> like Ca</a:t>
            </a:r>
            <a:r>
              <a:rPr sz="1900" baseline="31999">
                <a:solidFill>
                  <a:srgbClr val="011B9E"/>
                </a:solidFill>
              </a:rPr>
              <a:t>2+</a:t>
            </a:r>
            <a:endParaRPr sz="19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300">
                <a:latin typeface="Verdana"/>
                <a:ea typeface="Verdana"/>
                <a:cs typeface="Verdana"/>
                <a:sym typeface="Verdana"/>
              </a:defRPr>
            </a:pPr>
            <a:r>
              <a:rPr sz="1900">
                <a:solidFill>
                  <a:srgbClr val="011B9E"/>
                </a:solidFill>
              </a:rPr>
              <a:t>		- </a:t>
            </a:r>
            <a:r>
              <a:rPr sz="1900" b="1">
                <a:solidFill>
                  <a:srgbClr val="011B9E"/>
                </a:solidFill>
              </a:rPr>
              <a:t>composition</a:t>
            </a:r>
            <a:r>
              <a:rPr sz="1900">
                <a:solidFill>
                  <a:srgbClr val="011B9E"/>
                </a:solidFill>
              </a:rPr>
              <a:t> and </a:t>
            </a:r>
            <a:r>
              <a:rPr sz="1900" b="1">
                <a:solidFill>
                  <a:srgbClr val="011B9E"/>
                </a:solidFill>
              </a:rPr>
              <a:t>concentration</a:t>
            </a:r>
            <a:r>
              <a:rPr sz="1900">
                <a:solidFill>
                  <a:srgbClr val="011B9E"/>
                </a:solidFill>
              </a:rPr>
              <a:t> of lipids recognized</a:t>
            </a:r>
          </a:p>
          <a:p>
            <a:pPr algn="l">
              <a:lnSpc>
                <a:spcPct val="120000"/>
              </a:lnSpc>
              <a:defRPr sz="3300">
                <a:latin typeface="Verdana"/>
                <a:ea typeface="Verdana"/>
                <a:cs typeface="Verdana"/>
                <a:sym typeface="Verdana"/>
              </a:defRPr>
            </a:pPr>
            <a:r>
              <a:rPr sz="1900">
                <a:solidFill>
                  <a:srgbClr val="011B9E"/>
                </a:solidFill>
              </a:rPr>
              <a:t>		- </a:t>
            </a:r>
            <a:r>
              <a:rPr sz="1900" b="1">
                <a:solidFill>
                  <a:srgbClr val="011B9E"/>
                </a:solidFill>
              </a:rPr>
              <a:t>co-incidence</a:t>
            </a:r>
            <a:r>
              <a:rPr sz="1900">
                <a:solidFill>
                  <a:srgbClr val="011B9E"/>
                </a:solidFill>
              </a:rPr>
              <a:t> of different conditions and </a:t>
            </a:r>
          </a:p>
          <a:p>
            <a:pPr algn="l">
              <a:lnSpc>
                <a:spcPct val="120000"/>
              </a:lnSpc>
              <a:defRPr sz="3300">
                <a:latin typeface="Verdana"/>
                <a:ea typeface="Verdana"/>
                <a:cs typeface="Verdana"/>
                <a:sym typeface="Verdana"/>
              </a:defRPr>
            </a:pPr>
            <a:r>
              <a:rPr sz="1900">
                <a:solidFill>
                  <a:srgbClr val="011B9E"/>
                </a:solidFill>
              </a:rPr>
              <a:t>		- </a:t>
            </a:r>
            <a:r>
              <a:rPr sz="1900" b="1">
                <a:solidFill>
                  <a:srgbClr val="011B9E"/>
                </a:solidFill>
              </a:rPr>
              <a:t>co-operation</a:t>
            </a:r>
            <a:r>
              <a:rPr sz="1900">
                <a:solidFill>
                  <a:srgbClr val="011B9E"/>
                </a:solidFill>
              </a:rPr>
              <a:t> between domains</a:t>
            </a:r>
          </a:p>
          <a:p>
            <a:pPr algn="l">
              <a:lnSpc>
                <a:spcPct val="120000"/>
              </a:lnSpc>
              <a:defRPr sz="3300">
                <a:latin typeface="Verdana"/>
                <a:ea typeface="Verdana"/>
                <a:cs typeface="Verdana"/>
                <a:sym typeface="Verdana"/>
              </a:defRPr>
            </a:pPr>
            <a:endParaRPr sz="1900">
              <a:solidFill>
                <a:srgbClr val="011B9E"/>
              </a:solidFill>
            </a:endParaRPr>
          </a:p>
          <a:p>
            <a:pPr lvl="1" algn="l">
              <a:lnSpc>
                <a:spcPct val="120000"/>
              </a:lnSpc>
              <a:defRPr sz="3300">
                <a:latin typeface="Verdana"/>
                <a:ea typeface="Verdana"/>
                <a:cs typeface="Verdana"/>
                <a:sym typeface="Verdana"/>
              </a:defRPr>
            </a:pPr>
            <a:r>
              <a:rPr sz="1900">
                <a:solidFill>
                  <a:srgbClr val="011B9E"/>
                </a:solidFill>
              </a:rPr>
              <a:t>÷ This is regulated by signalling processes</a:t>
            </a:r>
          </a:p>
          <a:p>
            <a:pPr algn="l">
              <a:lnSpc>
                <a:spcPct val="120000"/>
              </a:lnSpc>
              <a:defRPr sz="3300">
                <a:latin typeface="Verdana"/>
                <a:ea typeface="Verdana"/>
                <a:cs typeface="Verdana"/>
                <a:sym typeface="Verdana"/>
              </a:defRPr>
            </a:pPr>
            <a:endParaRPr sz="1500"/>
          </a:p>
        </p:txBody>
      </p:sp>
      <p:sp>
        <p:nvSpPr>
          <p:cNvPr id="43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25</a:t>
            </a:fld>
            <a:endParaRPr/>
          </a:p>
        </p:txBody>
      </p:sp>
      <p:sp>
        <p:nvSpPr>
          <p:cNvPr id="437" name="5 - Membrane binding domains                  p"/>
          <p:cNvSpPr txBox="1"/>
          <p:nvPr/>
        </p:nvSpPr>
        <p:spPr>
          <a:xfrm>
            <a:off x="127000" y="72677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5 - Membrane binding domains			 										    p</a:t>
            </a:r>
          </a:p>
        </p:txBody>
      </p:sp>
    </p:spTree>
    <p:extLst>
      <p:ext uri="{BB962C8B-B14F-4D97-AF65-F5344CB8AC3E}">
        <p14:creationId xmlns:p14="http://schemas.microsoft.com/office/powerpoint/2010/main" val="166272075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Further reading:…"/>
          <p:cNvSpPr txBox="1"/>
          <p:nvPr/>
        </p:nvSpPr>
        <p:spPr>
          <a:xfrm>
            <a:off x="523561" y="1485900"/>
            <a:ext cx="9626601" cy="550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 b="1" u="sng">
                <a:solidFill>
                  <a:srgbClr val="011B9E"/>
                </a:solidFill>
              </a:rPr>
              <a:t>Further reading:</a:t>
            </a:r>
            <a:endParaRPr sz="20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Balla: “How accurately can we image inositol lipids in living cells?” </a:t>
            </a: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					TiPS 2000</a:t>
            </a: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McLaughlin:”Plasma membrane phosphoinositide organization by protein 	   		electrostatics” 	Nature 2005</a:t>
            </a: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Lemmon: “Membrane recognition by phospholipid-binding domains”</a:t>
            </a:r>
          </a:p>
          <a:p>
            <a:pPr lvl="1" indent="254000"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					Nature Reviews Molecular Cell Biology, 2008</a:t>
            </a: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1800" b="1" u="sng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Next week:</a:t>
            </a: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Part 2: Lipidation &amp; transmembrane domains</a:t>
            </a:r>
          </a:p>
        </p:txBody>
      </p:sp>
      <p:sp>
        <p:nvSpPr>
          <p:cNvPr id="440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1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26</a:t>
            </a:fld>
            <a:endParaRPr/>
          </a:p>
        </p:txBody>
      </p:sp>
      <p:sp>
        <p:nvSpPr>
          <p:cNvPr id="443" name="5 - Membrane binding domains                  p"/>
          <p:cNvSpPr txBox="1"/>
          <p:nvPr/>
        </p:nvSpPr>
        <p:spPr>
          <a:xfrm>
            <a:off x="127000" y="72677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5 - Membrane binding domains			 										    p</a:t>
            </a:r>
          </a:p>
        </p:txBody>
      </p:sp>
    </p:spTree>
    <p:extLst>
      <p:ext uri="{BB962C8B-B14F-4D97-AF65-F5344CB8AC3E}">
        <p14:creationId xmlns:p14="http://schemas.microsoft.com/office/powerpoint/2010/main" val="257677336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Depth probability profile of lipid functional groups"/>
          <p:cNvSpPr txBox="1"/>
          <p:nvPr/>
        </p:nvSpPr>
        <p:spPr>
          <a:xfrm>
            <a:off x="193361" y="876300"/>
            <a:ext cx="9779001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defRPr sz="3600">
                <a:solidFill>
                  <a:srgbClr val="000000"/>
                </a:solidFill>
              </a:defRPr>
            </a:pPr>
            <a:r>
              <a:rPr sz="2000">
                <a:solidFill>
                  <a:srgbClr val="011B9E"/>
                </a:solidFill>
              </a:rPr>
              <a:t>Depth probability profile of lipid functional groups</a:t>
            </a:r>
          </a:p>
        </p:txBody>
      </p:sp>
      <p:sp>
        <p:nvSpPr>
          <p:cNvPr id="185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6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" name="Membrane architecture"/>
          <p:cNvSpPr txBox="1"/>
          <p:nvPr/>
        </p:nvSpPr>
        <p:spPr>
          <a:xfrm>
            <a:off x="-1670050" y="107764"/>
            <a:ext cx="81788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pPr defTabSz="182880">
              <a:defRPr sz="3840"/>
            </a:pPr>
            <a:r>
              <a:rPr dirty="0"/>
              <a:t>Membrane architecture</a:t>
            </a:r>
          </a:p>
          <a:p>
            <a:pPr defTabSz="182880">
              <a:defRPr sz="3840"/>
            </a:pPr>
            <a:endParaRPr dirty="0"/>
          </a:p>
        </p:txBody>
      </p:sp>
      <p:sp>
        <p:nvSpPr>
          <p:cNvPr id="18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8203" y="7264400"/>
            <a:ext cx="213694" cy="355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189" name="5 - Membrane binding domains                  p"/>
          <p:cNvSpPr txBox="1"/>
          <p:nvPr/>
        </p:nvSpPr>
        <p:spPr>
          <a:xfrm>
            <a:off x="127000" y="72677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5 - Membrane binding domains			 										    p</a:t>
            </a:r>
          </a:p>
        </p:txBody>
      </p:sp>
      <p:sp>
        <p:nvSpPr>
          <p:cNvPr id="190" name="White &amp; Heijne , Ann Rev Biophys 2008"/>
          <p:cNvSpPr txBox="1"/>
          <p:nvPr/>
        </p:nvSpPr>
        <p:spPr>
          <a:xfrm rot="16200000">
            <a:off x="8091853" y="5311420"/>
            <a:ext cx="363220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800" i="1"/>
            </a:lvl1pPr>
          </a:lstStyle>
          <a:p>
            <a:r>
              <a:rPr dirty="0"/>
              <a:t>White &amp; </a:t>
            </a:r>
            <a:r>
              <a:rPr dirty="0" err="1"/>
              <a:t>Heijne</a:t>
            </a:r>
            <a:r>
              <a:rPr dirty="0"/>
              <a:t> , Ann Rev </a:t>
            </a:r>
            <a:r>
              <a:rPr dirty="0" err="1"/>
              <a:t>Biophys</a:t>
            </a:r>
            <a:r>
              <a:rPr dirty="0"/>
              <a:t> 2008</a:t>
            </a:r>
          </a:p>
        </p:txBody>
      </p:sp>
      <p:pic>
        <p:nvPicPr>
          <p:cNvPr id="19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3828"/>
            <a:ext cx="9338441" cy="54739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3609340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0" y="1330929"/>
            <a:ext cx="5511800" cy="266957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5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6" name="Hurley, BBA 2007"/>
          <p:cNvSpPr txBox="1"/>
          <p:nvPr/>
        </p:nvSpPr>
        <p:spPr>
          <a:xfrm>
            <a:off x="7782024" y="6997700"/>
            <a:ext cx="3073401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800" i="1"/>
            </a:lvl1pPr>
          </a:lstStyle>
          <a:p>
            <a:r>
              <a:t>Hurley, BBA 2007</a:t>
            </a:r>
          </a:p>
        </p:txBody>
      </p:sp>
      <p:sp>
        <p:nvSpPr>
          <p:cNvPr id="197" name="Membrane binding domains"/>
          <p:cNvSpPr txBox="1"/>
          <p:nvPr/>
        </p:nvSpPr>
        <p:spPr>
          <a:xfrm>
            <a:off x="-1565031" y="152388"/>
            <a:ext cx="81788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pPr defTabSz="182880">
              <a:defRPr sz="3400"/>
            </a:pPr>
            <a:r>
              <a:rPr dirty="0"/>
              <a:t>Membrane binding domains</a:t>
            </a:r>
          </a:p>
          <a:p>
            <a:pPr defTabSz="182880">
              <a:defRPr sz="3400"/>
            </a:pPr>
            <a:endParaRPr dirty="0"/>
          </a:p>
        </p:txBody>
      </p:sp>
      <p:sp>
        <p:nvSpPr>
          <p:cNvPr id="20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8203" y="7264400"/>
            <a:ext cx="213694" cy="355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201" name="5 - Membrane binding domains                  p"/>
          <p:cNvSpPr txBox="1"/>
          <p:nvPr/>
        </p:nvSpPr>
        <p:spPr>
          <a:xfrm>
            <a:off x="127000" y="72677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5 - Membrane binding domains			 										    p</a:t>
            </a:r>
          </a:p>
        </p:txBody>
      </p:sp>
      <p:sp>
        <p:nvSpPr>
          <p:cNvPr id="202" name="Schematic representation:…"/>
          <p:cNvSpPr txBox="1"/>
          <p:nvPr/>
        </p:nvSpPr>
        <p:spPr>
          <a:xfrm>
            <a:off x="147741" y="1094474"/>
            <a:ext cx="10012259" cy="4654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Schematic representation:</a:t>
            </a: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Membrane-water interface</a:t>
            </a: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Start hydrophobic core</a:t>
            </a: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															</a:t>
            </a: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Three interactions are generally observed: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	- Polar stereo-selective binding site for a lipid head group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	- Hydrophobic loop inserting in membrane core (</a:t>
            </a:r>
            <a:r>
              <a:rPr sz="2000" dirty="0">
                <a:solidFill>
                  <a:srgbClr val="00B050"/>
                </a:solidFill>
              </a:rPr>
              <a:t>green</a:t>
            </a:r>
            <a:r>
              <a:rPr sz="2000" dirty="0">
                <a:solidFill>
                  <a:srgbClr val="011B9E"/>
                </a:solidFill>
              </a:rPr>
              <a:t>)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	- Electrostatic interaction with polar head groups (</a:t>
            </a:r>
            <a:r>
              <a:rPr sz="2000" dirty="0">
                <a:solidFill>
                  <a:srgbClr val="00B0F0"/>
                </a:solidFill>
              </a:rPr>
              <a:t>blue</a:t>
            </a:r>
            <a:r>
              <a:rPr sz="2000" dirty="0">
                <a:solidFill>
                  <a:srgbClr val="011B9E"/>
                </a:solidFill>
              </a:rPr>
              <a:t>)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0928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5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6" name="Membrane binding domains"/>
          <p:cNvSpPr txBox="1"/>
          <p:nvPr/>
        </p:nvSpPr>
        <p:spPr>
          <a:xfrm>
            <a:off x="-1436854" y="228600"/>
            <a:ext cx="81788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pPr defTabSz="182880">
              <a:defRPr sz="3400"/>
            </a:pPr>
            <a:r>
              <a:rPr dirty="0"/>
              <a:t>Membrane binding domains</a:t>
            </a:r>
          </a:p>
          <a:p>
            <a:pPr defTabSz="182880">
              <a:defRPr sz="3400"/>
            </a:pPr>
            <a:endParaRPr dirty="0"/>
          </a:p>
        </p:txBody>
      </p:sp>
      <p:sp>
        <p:nvSpPr>
          <p:cNvPr id="207" name="In human genome many such domains have been identified:"/>
          <p:cNvSpPr txBox="1"/>
          <p:nvPr/>
        </p:nvSpPr>
        <p:spPr>
          <a:xfrm>
            <a:off x="165100" y="927100"/>
            <a:ext cx="7870627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defRPr sz="3600">
                <a:solidFill>
                  <a:srgbClr val="000000"/>
                </a:solidFill>
              </a:defRPr>
            </a:pPr>
            <a:r>
              <a:rPr sz="2000">
                <a:solidFill>
                  <a:srgbClr val="011B9E"/>
                </a:solidFill>
              </a:rPr>
              <a:t>In human genome many such domains have been identified:</a:t>
            </a:r>
          </a:p>
        </p:txBody>
      </p:sp>
      <p:pic>
        <p:nvPicPr>
          <p:cNvPr id="208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15" y="1309787"/>
            <a:ext cx="3915331" cy="5969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=&gt; PIPx…"/>
          <p:cNvSpPr txBox="1"/>
          <p:nvPr/>
        </p:nvSpPr>
        <p:spPr>
          <a:xfrm>
            <a:off x="4323015" y="2020987"/>
            <a:ext cx="4837863" cy="2539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l">
              <a:lnSpc>
                <a:spcPct val="14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=&gt; </a:t>
            </a:r>
            <a:r>
              <a:rPr sz="2000" dirty="0" err="1">
                <a:solidFill>
                  <a:srgbClr val="011B9E"/>
                </a:solidFill>
              </a:rPr>
              <a:t>PIPx</a:t>
            </a:r>
            <a:endParaRPr sz="2000" dirty="0">
              <a:solidFill>
                <a:srgbClr val="011B9E"/>
              </a:solidFill>
            </a:endParaRPr>
          </a:p>
          <a:p>
            <a:pPr algn="l">
              <a:lnSpc>
                <a:spcPct val="14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=&gt; </a:t>
            </a:r>
            <a:r>
              <a:rPr lang="fr-CH" sz="2000" dirty="0">
                <a:solidFill>
                  <a:srgbClr val="011B9E"/>
                </a:solidFill>
              </a:rPr>
              <a:t>Ca</a:t>
            </a:r>
            <a:r>
              <a:rPr lang="fr-CH" sz="2000" baseline="30000" dirty="0">
                <a:solidFill>
                  <a:srgbClr val="011B9E"/>
                </a:solidFill>
              </a:rPr>
              <a:t>2+</a:t>
            </a:r>
            <a:r>
              <a:rPr lang="fr-CH" sz="2000" dirty="0">
                <a:solidFill>
                  <a:srgbClr val="011B9E"/>
                </a:solidFill>
              </a:rPr>
              <a:t>-</a:t>
            </a:r>
            <a:r>
              <a:rPr lang="fr-CH" sz="2000" dirty="0" err="1">
                <a:solidFill>
                  <a:srgbClr val="011B9E"/>
                </a:solidFill>
              </a:rPr>
              <a:t>dependent</a:t>
            </a:r>
            <a:r>
              <a:rPr lang="fr-CH" sz="2000" dirty="0">
                <a:solidFill>
                  <a:srgbClr val="011B9E"/>
                </a:solidFill>
              </a:rPr>
              <a:t> to</a:t>
            </a:r>
            <a:r>
              <a:rPr sz="2000" dirty="0">
                <a:solidFill>
                  <a:srgbClr val="011B9E"/>
                </a:solidFill>
              </a:rPr>
              <a:t> phospholipids</a:t>
            </a:r>
          </a:p>
          <a:p>
            <a:pPr algn="l">
              <a:lnSpc>
                <a:spcPct val="14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=&gt; diacylglycerol</a:t>
            </a:r>
          </a:p>
          <a:p>
            <a:pPr algn="l">
              <a:lnSpc>
                <a:spcPct val="14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=&gt; PI(3)P</a:t>
            </a:r>
          </a:p>
          <a:p>
            <a:pPr algn="l">
              <a:lnSpc>
                <a:spcPct val="14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=&gt; PI(3)P</a:t>
            </a: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</p:txBody>
      </p:sp>
      <p:sp>
        <p:nvSpPr>
          <p:cNvPr id="210" name="Lemmon, 2008"/>
          <p:cNvSpPr txBox="1"/>
          <p:nvPr/>
        </p:nvSpPr>
        <p:spPr>
          <a:xfrm>
            <a:off x="7782024" y="6997700"/>
            <a:ext cx="3073401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800" i="1"/>
            </a:lvl1pPr>
          </a:lstStyle>
          <a:p>
            <a:r>
              <a:t>Lemmon, 2008</a:t>
            </a:r>
          </a:p>
        </p:txBody>
      </p:sp>
      <p:sp>
        <p:nvSpPr>
          <p:cNvPr id="211" name="(#) : number of proteins"/>
          <p:cNvSpPr txBox="1"/>
          <p:nvPr/>
        </p:nvSpPr>
        <p:spPr>
          <a:xfrm>
            <a:off x="4838700" y="6489700"/>
            <a:ext cx="3264893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defRPr sz="3600">
                <a:solidFill>
                  <a:srgbClr val="000000"/>
                </a:solidFill>
              </a:defRPr>
            </a:pPr>
            <a:r>
              <a:rPr sz="2000">
                <a:solidFill>
                  <a:srgbClr val="011B9E"/>
                </a:solidFill>
              </a:rPr>
              <a:t>(#) : number of proteins</a:t>
            </a:r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8203" y="7264400"/>
            <a:ext cx="213694" cy="355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213" name="5 - Membrane binding domains                  p"/>
          <p:cNvSpPr txBox="1"/>
          <p:nvPr/>
        </p:nvSpPr>
        <p:spPr>
          <a:xfrm>
            <a:off x="127000" y="72677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5 - Membrane binding domains			 										    p</a:t>
            </a:r>
          </a:p>
        </p:txBody>
      </p:sp>
    </p:spTree>
    <p:extLst>
      <p:ext uri="{BB962C8B-B14F-4D97-AF65-F5344CB8AC3E}">
        <p14:creationId xmlns:p14="http://schemas.microsoft.com/office/powerpoint/2010/main" val="61830599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6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7" name="Domains recognising different PIPx species"/>
          <p:cNvSpPr txBox="1"/>
          <p:nvPr/>
        </p:nvSpPr>
        <p:spPr>
          <a:xfrm>
            <a:off x="-1037493" y="225669"/>
            <a:ext cx="81788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pPr defTabSz="182880">
              <a:defRPr sz="2720"/>
            </a:pPr>
            <a:r>
              <a:rPr dirty="0"/>
              <a:t>Domains </a:t>
            </a:r>
            <a:r>
              <a:rPr dirty="0" err="1"/>
              <a:t>recognising</a:t>
            </a:r>
            <a:r>
              <a:rPr dirty="0"/>
              <a:t> different </a:t>
            </a:r>
            <a:r>
              <a:rPr dirty="0" err="1"/>
              <a:t>PIP</a:t>
            </a:r>
            <a:r>
              <a:rPr baseline="-5999" dirty="0" err="1"/>
              <a:t>x</a:t>
            </a:r>
            <a:r>
              <a:rPr dirty="0"/>
              <a:t> species</a:t>
            </a:r>
          </a:p>
          <a:p>
            <a:pPr defTabSz="182880">
              <a:defRPr sz="2720"/>
            </a:pPr>
            <a:endParaRPr dirty="0"/>
          </a:p>
        </p:txBody>
      </p:sp>
      <p:sp>
        <p:nvSpPr>
          <p:cNvPr id="218" name="10 - Membrane domains                    p"/>
          <p:cNvSpPr txBox="1"/>
          <p:nvPr/>
        </p:nvSpPr>
        <p:spPr>
          <a:xfrm>
            <a:off x="127000" y="72677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10 - Membrane domains					 										    p</a:t>
            </a:r>
          </a:p>
        </p:txBody>
      </p:sp>
      <p:sp>
        <p:nvSpPr>
          <p:cNvPr id="21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8203" y="7264400"/>
            <a:ext cx="213694" cy="355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6</a:t>
            </a:fld>
            <a:endParaRPr/>
          </a:p>
        </p:txBody>
      </p:sp>
      <p:pic>
        <p:nvPicPr>
          <p:cNvPr id="220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4817" y="927100"/>
            <a:ext cx="10680701" cy="6710389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Lemmon, 2008"/>
          <p:cNvSpPr txBox="1"/>
          <p:nvPr/>
        </p:nvSpPr>
        <p:spPr>
          <a:xfrm>
            <a:off x="7896324" y="7277100"/>
            <a:ext cx="3073401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800" i="1"/>
            </a:lvl1pPr>
          </a:lstStyle>
          <a:p>
            <a:r>
              <a:t>Lemmon, 2008</a:t>
            </a:r>
          </a:p>
        </p:txBody>
      </p:sp>
    </p:spTree>
    <p:extLst>
      <p:ext uri="{BB962C8B-B14F-4D97-AF65-F5344CB8AC3E}">
        <p14:creationId xmlns:p14="http://schemas.microsoft.com/office/powerpoint/2010/main" val="189324590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3" y="672669"/>
            <a:ext cx="10134602" cy="6610879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PIPx: Specific locations"/>
          <p:cNvSpPr txBox="1">
            <a:spLocks noGrp="1"/>
          </p:cNvSpPr>
          <p:nvPr>
            <p:ph type="title"/>
          </p:nvPr>
        </p:nvSpPr>
        <p:spPr>
          <a:xfrm>
            <a:off x="-1990225" y="101169"/>
            <a:ext cx="8178800" cy="838200"/>
          </a:xfrm>
          <a:prstGeom prst="rect">
            <a:avLst/>
          </a:prstGeom>
        </p:spPr>
        <p:txBody>
          <a:bodyPr anchor="t"/>
          <a:lstStyle/>
          <a:p>
            <a:pPr defTabSz="182880">
              <a:defRPr sz="3440"/>
            </a:pPr>
            <a:r>
              <a:rPr dirty="0" err="1"/>
              <a:t>PIP</a:t>
            </a:r>
            <a:r>
              <a:rPr baseline="-5999" dirty="0" err="1"/>
              <a:t>x</a:t>
            </a:r>
            <a:r>
              <a:rPr dirty="0"/>
              <a:t>: Specific locations</a:t>
            </a:r>
          </a:p>
          <a:p>
            <a:pPr defTabSz="182880">
              <a:defRPr sz="3440"/>
            </a:pPr>
            <a:endParaRPr dirty="0"/>
          </a:p>
        </p:txBody>
      </p:sp>
      <p:sp>
        <p:nvSpPr>
          <p:cNvPr id="225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6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7" name="Antonietta, Nat Cell Biol 2004"/>
          <p:cNvSpPr txBox="1"/>
          <p:nvPr/>
        </p:nvSpPr>
        <p:spPr>
          <a:xfrm>
            <a:off x="7324824" y="6985000"/>
            <a:ext cx="3073401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800" i="1"/>
            </a:lvl1pPr>
          </a:lstStyle>
          <a:p>
            <a:r>
              <a:t>Antonietta, Nat Cell Biol 2004</a:t>
            </a:r>
          </a:p>
        </p:txBody>
      </p:sp>
      <p:sp>
        <p:nvSpPr>
          <p:cNvPr id="22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8203" y="7264400"/>
            <a:ext cx="213694" cy="355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229" name="5 - Membrane binding domains  • PIPx             p"/>
          <p:cNvSpPr txBox="1"/>
          <p:nvPr/>
        </p:nvSpPr>
        <p:spPr>
          <a:xfrm>
            <a:off x="127000" y="72677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5 - Membrane binding domains		• PIPx									    p</a:t>
            </a:r>
          </a:p>
        </p:txBody>
      </p:sp>
    </p:spTree>
    <p:extLst>
      <p:ext uri="{BB962C8B-B14F-4D97-AF65-F5344CB8AC3E}">
        <p14:creationId xmlns:p14="http://schemas.microsoft.com/office/powerpoint/2010/main" val="355123357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7" y="1538290"/>
            <a:ext cx="6733971" cy="2311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915" y="2892614"/>
            <a:ext cx="6785760" cy="4559301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Phosphatidylinositol-(4,5)-bisphosphate (PIP2)"/>
          <p:cNvSpPr txBox="1">
            <a:spLocks noGrp="1"/>
          </p:cNvSpPr>
          <p:nvPr>
            <p:ph type="title"/>
          </p:nvPr>
        </p:nvSpPr>
        <p:spPr>
          <a:xfrm>
            <a:off x="25400" y="190500"/>
            <a:ext cx="10045700" cy="838200"/>
          </a:xfrm>
          <a:prstGeom prst="rect">
            <a:avLst/>
          </a:prstGeom>
        </p:spPr>
        <p:txBody>
          <a:bodyPr anchor="t"/>
          <a:lstStyle/>
          <a:p>
            <a:pPr defTabSz="182880">
              <a:defRPr sz="3280"/>
            </a:pPr>
            <a:r>
              <a:t>Phosphatidylinositol-(4,5)-bisphosphate (PIP</a:t>
            </a:r>
            <a:r>
              <a:rPr baseline="-5999"/>
              <a:t>2</a:t>
            </a:r>
            <a:r>
              <a:t>)</a:t>
            </a:r>
          </a:p>
          <a:p>
            <a:pPr defTabSz="182880">
              <a:defRPr sz="3280"/>
            </a:pPr>
            <a:endParaRPr/>
          </a:p>
        </p:txBody>
      </p:sp>
      <p:sp>
        <p:nvSpPr>
          <p:cNvPr id="234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5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6" name="• About 1% of PM lipids (about 1-10 μM); the most abundant of the PIPx…"/>
          <p:cNvSpPr txBox="1"/>
          <p:nvPr/>
        </p:nvSpPr>
        <p:spPr>
          <a:xfrm>
            <a:off x="1590361" y="1054100"/>
            <a:ext cx="9080501" cy="800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• About 1% of PM lipids (about 1-10 μM); the most abundant of the PIP</a:t>
            </a:r>
            <a:r>
              <a:rPr baseline="-5999">
                <a:solidFill>
                  <a:srgbClr val="011B9E"/>
                </a:solidFill>
              </a:rPr>
              <a:t>x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• Involved in many, many processes</a:t>
            </a:r>
          </a:p>
        </p:txBody>
      </p:sp>
      <p:sp>
        <p:nvSpPr>
          <p:cNvPr id="237" name="McLaughlin, Nature 2005"/>
          <p:cNvSpPr txBox="1"/>
          <p:nvPr/>
        </p:nvSpPr>
        <p:spPr>
          <a:xfrm>
            <a:off x="7464524" y="6959600"/>
            <a:ext cx="3073401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800" i="1"/>
            </a:lvl1pPr>
          </a:lstStyle>
          <a:p>
            <a:r>
              <a:t>McLaughlin, Nature 2005</a:t>
            </a:r>
          </a:p>
        </p:txBody>
      </p:sp>
      <p:sp>
        <p:nvSpPr>
          <p:cNvPr id="23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8203" y="7264400"/>
            <a:ext cx="213694" cy="355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239" name="5 - Membrane binding domains  • PIPx             p"/>
          <p:cNvSpPr txBox="1"/>
          <p:nvPr/>
        </p:nvSpPr>
        <p:spPr>
          <a:xfrm>
            <a:off x="127000" y="72677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5 - Membrane binding domains		• PIPx									    p</a:t>
            </a:r>
          </a:p>
        </p:txBody>
      </p:sp>
    </p:spTree>
    <p:extLst>
      <p:ext uri="{BB962C8B-B14F-4D97-AF65-F5344CB8AC3E}">
        <p14:creationId xmlns:p14="http://schemas.microsoft.com/office/powerpoint/2010/main" val="227023698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0" y="889000"/>
            <a:ext cx="6705600" cy="4892199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PIPx undergo signal-dependent turnover; e.g. PI(4,5)P2"/>
          <p:cNvSpPr txBox="1">
            <a:spLocks noGrp="1"/>
          </p:cNvSpPr>
          <p:nvPr>
            <p:ph type="title"/>
          </p:nvPr>
        </p:nvSpPr>
        <p:spPr>
          <a:xfrm>
            <a:off x="-38100" y="190500"/>
            <a:ext cx="10198100" cy="838200"/>
          </a:xfrm>
          <a:prstGeom prst="rect">
            <a:avLst/>
          </a:prstGeom>
        </p:spPr>
        <p:txBody>
          <a:bodyPr anchor="t"/>
          <a:lstStyle/>
          <a:p>
            <a:pPr defTabSz="182880">
              <a:defRPr sz="2920"/>
            </a:pPr>
            <a:r>
              <a:t>PIP</a:t>
            </a:r>
            <a:r>
              <a:rPr baseline="-5999"/>
              <a:t>x</a:t>
            </a:r>
            <a:r>
              <a:t> undergo signal-dependent turnover; e.g. PI(4,5)P</a:t>
            </a:r>
            <a:r>
              <a:rPr baseline="-5999"/>
              <a:t>2</a:t>
            </a:r>
          </a:p>
          <a:p>
            <a:pPr defTabSz="182880">
              <a:defRPr sz="2920"/>
            </a:pPr>
            <a:endParaRPr baseline="-5999"/>
          </a:p>
        </p:txBody>
      </p:sp>
      <p:sp>
        <p:nvSpPr>
          <p:cNvPr id="243" name="GPCR signalling via Gαq:…"/>
          <p:cNvSpPr txBox="1"/>
          <p:nvPr/>
        </p:nvSpPr>
        <p:spPr>
          <a:xfrm>
            <a:off x="-9839" y="850900"/>
            <a:ext cx="8305801" cy="6558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200" u="sng">
                <a:solidFill>
                  <a:srgbClr val="011B9E"/>
                </a:solidFill>
              </a:rPr>
              <a:t>GPCR signalling via G</a:t>
            </a:r>
            <a:r>
              <a:rPr sz="2200" u="sng" baseline="-5999">
                <a:solidFill>
                  <a:srgbClr val="011B9E"/>
                </a:solidFill>
                <a:latin typeface="Symbol"/>
                <a:ea typeface="Symbol"/>
                <a:cs typeface="Symbol"/>
                <a:sym typeface="Symbol"/>
              </a:rPr>
              <a:t>a</a:t>
            </a:r>
            <a:r>
              <a:rPr sz="2200" u="sng" baseline="-5999">
                <a:solidFill>
                  <a:srgbClr val="011B9E"/>
                </a:solidFill>
              </a:rPr>
              <a:t>q</a:t>
            </a:r>
            <a:r>
              <a:rPr sz="2200">
                <a:solidFill>
                  <a:srgbClr val="011B9E"/>
                </a:solidFill>
              </a:rPr>
              <a:t>: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  =&gt; PLC activation </a:t>
            </a:r>
            <a:br>
              <a:rPr sz="2200">
                <a:solidFill>
                  <a:srgbClr val="011B9E"/>
                </a:solidFill>
              </a:rPr>
            </a:br>
            <a:r>
              <a:rPr sz="2200">
                <a:solidFill>
                  <a:srgbClr val="011B9E"/>
                </a:solidFill>
              </a:rPr>
              <a:t> PI(4,5)P</a:t>
            </a:r>
            <a:r>
              <a:rPr sz="2200" baseline="-5999">
                <a:solidFill>
                  <a:srgbClr val="011B9E"/>
                </a:solidFill>
              </a:rPr>
              <a:t>2</a:t>
            </a:r>
            <a:r>
              <a:rPr sz="2200">
                <a:solidFill>
                  <a:srgbClr val="011B9E"/>
                </a:solidFill>
              </a:rPr>
              <a:t> =&gt; DAG + IP</a:t>
            </a:r>
            <a:r>
              <a:rPr sz="2200" baseline="-5999">
                <a:solidFill>
                  <a:srgbClr val="011B9E"/>
                </a:solidFill>
              </a:rPr>
              <a:t>3</a:t>
            </a:r>
            <a:endParaRPr sz="22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15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IP</a:t>
            </a:r>
            <a:r>
              <a:rPr baseline="-5999">
                <a:solidFill>
                  <a:srgbClr val="011B9E"/>
                </a:solidFill>
              </a:rPr>
              <a:t>3</a:t>
            </a:r>
            <a:r>
              <a:rPr>
                <a:solidFill>
                  <a:srgbClr val="011B9E"/>
                </a:solidFill>
              </a:rPr>
              <a:t> = Inositol(1,4,5) triphosphate</a:t>
            </a:r>
            <a:r>
              <a:rPr baseline="-5999">
                <a:solidFill>
                  <a:srgbClr val="011B9E"/>
                </a:solidFill>
              </a:rPr>
              <a:t>	</a:t>
            </a:r>
          </a:p>
          <a:p>
            <a:pPr algn="l">
              <a:lnSpc>
                <a:spcPct val="120000"/>
              </a:lnSpc>
              <a:defRPr sz="15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DAG = Diacylglycerol</a:t>
            </a:r>
            <a:r>
              <a:rPr baseline="-5999">
                <a:solidFill>
                  <a:srgbClr val="011B9E"/>
                </a:solidFill>
              </a:rPr>
              <a:t> </a:t>
            </a:r>
          </a:p>
          <a:p>
            <a:pPr algn="l">
              <a:lnSpc>
                <a:spcPct val="120000"/>
              </a:lnSpc>
              <a:defRPr sz="15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PLC = Phospholipase C</a:t>
            </a:r>
            <a:endParaRPr sz="22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Another example: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200" u="sng">
                <a:solidFill>
                  <a:srgbClr val="011B9E"/>
                </a:solidFill>
              </a:rPr>
              <a:t>Receptor tyrosine kinases</a:t>
            </a:r>
            <a:r>
              <a:rPr sz="2200">
                <a:solidFill>
                  <a:srgbClr val="011B9E"/>
                </a:solidFill>
              </a:rPr>
              <a:t>: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=&gt; PI(3)kinase activation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	 PI(4,5)P</a:t>
            </a:r>
            <a:r>
              <a:rPr sz="2200" baseline="-5999">
                <a:solidFill>
                  <a:srgbClr val="011B9E"/>
                </a:solidFill>
              </a:rPr>
              <a:t>2</a:t>
            </a:r>
            <a:r>
              <a:rPr sz="2200">
                <a:solidFill>
                  <a:srgbClr val="011B9E"/>
                </a:solidFill>
              </a:rPr>
              <a:t> =&gt; PI(3,4,5)P</a:t>
            </a:r>
            <a:r>
              <a:rPr sz="2200" baseline="-5999">
                <a:solidFill>
                  <a:srgbClr val="011B9E"/>
                </a:solidFill>
              </a:rPr>
              <a:t>3		</a:t>
            </a:r>
            <a:r>
              <a:rPr sz="1800" baseline="-5999">
                <a:solidFill>
                  <a:srgbClr val="011B9E"/>
                </a:solidFill>
              </a:rPr>
              <a:t>									</a:t>
            </a:r>
            <a:endParaRPr sz="1800">
              <a:solidFill>
                <a:srgbClr val="011B9E"/>
              </a:solidFill>
            </a:endParaRPr>
          </a:p>
        </p:txBody>
      </p:sp>
      <p:sp>
        <p:nvSpPr>
          <p:cNvPr id="244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5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250" name="Group"/>
          <p:cNvGrpSpPr/>
          <p:nvPr/>
        </p:nvGrpSpPr>
        <p:grpSpPr>
          <a:xfrm>
            <a:off x="7620000" y="2260600"/>
            <a:ext cx="1308100" cy="2146300"/>
            <a:chOff x="0" y="0"/>
            <a:chExt cx="1308100" cy="2146300"/>
          </a:xfrm>
        </p:grpSpPr>
        <p:sp>
          <p:nvSpPr>
            <p:cNvPr id="246" name="Oval"/>
            <p:cNvSpPr/>
            <p:nvPr/>
          </p:nvSpPr>
          <p:spPr>
            <a:xfrm>
              <a:off x="723900" y="0"/>
              <a:ext cx="584200" cy="40640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 cap="flat">
              <a:solidFill>
                <a:srgbClr val="FF38CB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7" name="Oval"/>
            <p:cNvSpPr/>
            <p:nvPr/>
          </p:nvSpPr>
          <p:spPr>
            <a:xfrm>
              <a:off x="0" y="1739900"/>
              <a:ext cx="584200" cy="40640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 cap="flat">
              <a:solidFill>
                <a:srgbClr val="FF38CB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8" name="Oval"/>
            <p:cNvSpPr/>
            <p:nvPr/>
          </p:nvSpPr>
          <p:spPr>
            <a:xfrm>
              <a:off x="0" y="0"/>
              <a:ext cx="584200" cy="40640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 cap="flat">
              <a:solidFill>
                <a:srgbClr val="FF38CB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9" name="Oval"/>
            <p:cNvSpPr/>
            <p:nvPr/>
          </p:nvSpPr>
          <p:spPr>
            <a:xfrm>
              <a:off x="723900" y="457200"/>
              <a:ext cx="584200" cy="40640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 cap="flat">
              <a:solidFill>
                <a:srgbClr val="FF38CB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25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8203" y="7264400"/>
            <a:ext cx="213694" cy="355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252" name="5 - Membrane binding domains  • PIPx             p"/>
          <p:cNvSpPr txBox="1"/>
          <p:nvPr/>
        </p:nvSpPr>
        <p:spPr>
          <a:xfrm>
            <a:off x="127000" y="7267773"/>
            <a:ext cx="96012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5 - Membrane binding domains		• PIPx									    p</a:t>
            </a:r>
          </a:p>
        </p:txBody>
      </p:sp>
      <p:sp>
        <p:nvSpPr>
          <p:cNvPr id="253" name="Rectangle"/>
          <p:cNvSpPr/>
          <p:nvPr/>
        </p:nvSpPr>
        <p:spPr>
          <a:xfrm>
            <a:off x="-38100" y="5448300"/>
            <a:ext cx="4335364" cy="1735287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35125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0" animBg="1" advAuto="0"/>
      <p:bldP spid="253" grpId="0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2166</Words>
  <Application>Microsoft Office PowerPoint</Application>
  <PresentationFormat>Custom</PresentationFormat>
  <Paragraphs>364</Paragraphs>
  <Slides>26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Comic Sans MS</vt:lpstr>
      <vt:lpstr>Gill Sans</vt:lpstr>
      <vt:lpstr>Helvetica</vt:lpstr>
      <vt:lpstr>Lucida Grande</vt:lpstr>
      <vt:lpstr>Symbol</vt:lpstr>
      <vt:lpstr>Tahoma</vt:lpstr>
      <vt:lpstr>Times</vt:lpstr>
      <vt:lpstr>Verdana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PIPx: Specific locations </vt:lpstr>
      <vt:lpstr>Phosphatidylinositol-(4,5)-bisphosphate (PIP2) </vt:lpstr>
      <vt:lpstr>PIPx undergo signal-dependent turnover; e.g. PI(4,5)P2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Testing specificity and affinity of PIPx domains </vt:lpstr>
      <vt:lpstr>PowerPoint Presentation</vt:lpstr>
      <vt:lpstr>Imaging PIPx metabolism in vivo using PH-GFP chimeras </vt:lpstr>
      <vt:lpstr>PowerPoint Presentation</vt:lpstr>
      <vt:lpstr>PowerPoint Presentation</vt:lpstr>
      <vt:lpstr>PowerPoint Presentation</vt:lpstr>
      <vt:lpstr>Calcium, a ubiquitous messenger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Ruud&amp;co</dc:creator>
  <cp:lastModifiedBy>Hovius Rudolf</cp:lastModifiedBy>
  <cp:revision>21</cp:revision>
  <dcterms:modified xsi:type="dcterms:W3CDTF">2023-10-10T21:44:42Z</dcterms:modified>
</cp:coreProperties>
</file>