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0160000" cy="762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2667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533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8001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066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3335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16129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1879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1463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8" autoAdjust="0"/>
    <p:restoredTop sz="94733"/>
  </p:normalViewPr>
  <p:slideViewPr>
    <p:cSldViewPr snapToGrid="0" snapToObjects="1">
      <p:cViewPr varScale="1">
        <p:scale>
          <a:sx n="77" d="100"/>
          <a:sy n="77" d="100"/>
        </p:scale>
        <p:origin x="777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62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hape 23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6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16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16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16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16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16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16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16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16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4" name="Shape 2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Classical : Reaction _&gt; gene</a:t>
            </a:r>
          </a:p>
          <a:p>
            <a:r>
              <a:t>Modern: Gene -&gt;? or ligand -&gt;? orphan receptor or orphan ligands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8" name="Shape 4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diploid yeast become haploid, either a or alpha; a &amp; alpha can fuse and become diploid</a:t>
            </a:r>
          </a:p>
          <a:p>
            <a:r>
              <a:rPr dirty="0"/>
              <a:t>coincidence : only when all are there things can happen !!!</a:t>
            </a:r>
          </a:p>
          <a:p>
            <a:endParaRPr dirty="0"/>
          </a:p>
          <a:p>
            <a:r>
              <a:rPr dirty="0" err="1"/>
              <a:t>Osmo</a:t>
            </a:r>
            <a:r>
              <a:rPr dirty="0"/>
              <a:t> : upregulation of glycerol-uptake  &amp; up regulation of glycerol production from glycolysis ::di-hydroxy acetone-Pi via dehydrogenase &amp; phosphatase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9" name="Shape 4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one of the 1st discovered domains with very tight internal regulation and negative feedback</a:t>
            </a:r>
          </a:p>
          <a:p>
            <a:r>
              <a:t>which has a very compact folded-up inactive state</a:t>
            </a:r>
          </a:p>
          <a:p>
            <a:endParaRPr/>
          </a:p>
          <a:p>
            <a:r>
              <a:t>need competition of the internal interactions : SH” &amp; SH3 as all as specific phosphorilytion &amp; dephosphorilytion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5" name="Shape 4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imaging 10x10x10 nm =&gt; 1 mM as effective concentration !!!!!!</a:t>
            </a:r>
          </a:p>
          <a:p>
            <a:endParaRPr dirty="0"/>
          </a:p>
          <a:p>
            <a:r>
              <a:rPr dirty="0"/>
              <a:t>Independent of the concentration !!!!</a:t>
            </a:r>
          </a:p>
          <a:p>
            <a:endParaRPr dirty="0"/>
          </a:p>
          <a:p>
            <a:r>
              <a:rPr dirty="0"/>
              <a:t>George </a:t>
            </a:r>
            <a:r>
              <a:rPr dirty="0" err="1"/>
              <a:t>Whitesides</a:t>
            </a:r>
            <a:r>
              <a:rPr dirty="0"/>
              <a:t> : the most cited chemists : most </a:t>
            </a:r>
            <a:r>
              <a:rPr dirty="0" err="1"/>
              <a:t>influencial</a:t>
            </a:r>
            <a:r>
              <a:rPr dirty="0"/>
              <a:t> chemist !</a:t>
            </a:r>
          </a:p>
          <a:p>
            <a:endParaRPr dirty="0"/>
          </a:p>
          <a:p>
            <a:r>
              <a:rPr dirty="0"/>
              <a:t>here local concentration enhancement through binding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7" name="Shape 4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domains : higher local concentrations : </a:t>
            </a:r>
          </a:p>
          <a:p>
            <a:r>
              <a:t>=&gt; accelerated chemical kinetics</a:t>
            </a:r>
          </a:p>
          <a:p>
            <a:r>
              <a:t>v = kx AxB =&gt; 3000 X 3000 fold increase !!!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3" name="Shape 4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overlap : mutually excludeing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3" name="Shape 5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need to know which proteins are present where &amp; when and how much !! and in which state</a:t>
            </a:r>
          </a:p>
          <a:p>
            <a:r>
              <a:rPr dirty="0"/>
              <a:t>=&gt; expression atlas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3" name="Shape 5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Classical : Reaction _&gt; gene</a:t>
            </a:r>
          </a:p>
          <a:p>
            <a:r>
              <a:t>Modern: Gene -&gt;? or ligand -&gt;? orphan receptor or orphan ligands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6" name="Shape 5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Classical : Reaction _&gt; gene</a:t>
            </a:r>
          </a:p>
          <a:p>
            <a:r>
              <a:rPr dirty="0"/>
              <a:t>Modern: Gene -&gt;? or ligand -&gt;? orphan receptor or orphan ligands</a:t>
            </a:r>
          </a:p>
          <a:p>
            <a:r>
              <a:rPr dirty="0"/>
              <a:t>majority of drugs 1 target or few only</a:t>
            </a:r>
          </a:p>
          <a:p>
            <a:r>
              <a:rPr dirty="0"/>
              <a:t>majority of targets only 1 drug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0" name="Shape 5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circle : drug</a:t>
            </a:r>
          </a:p>
          <a:p>
            <a:endParaRPr/>
          </a:p>
          <a:p>
            <a:r>
              <a:t>square is protein/target</a:t>
            </a:r>
          </a:p>
          <a:p>
            <a:endParaRPr/>
          </a:p>
          <a:p>
            <a:r>
              <a:t>Classical : Reaction _&gt; gene</a:t>
            </a:r>
          </a:p>
          <a:p>
            <a:r>
              <a:t>Modern: Gene -&gt;? or ligand -&gt;? orphan receptor or orphan ligands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2" name="Shape 5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it is like a spider web all is connected which ever strips you pull all is moving more or less.</a:t>
            </a:r>
          </a:p>
          <a:p>
            <a:endParaRPr/>
          </a:p>
          <a:p>
            <a:r>
              <a:t>Classical : Reaction _&gt; gene</a:t>
            </a:r>
          </a:p>
          <a:p>
            <a:r>
              <a:t>Modern: Gene -&gt;? or ligand -&gt;? orphan receptor or orphan ligands</a:t>
            </a:r>
          </a:p>
          <a:p>
            <a:endParaRPr/>
          </a:p>
          <a:p>
            <a:r>
              <a:t>DRUG &lt;=&gt; protein &amp; disease class  PROTEOME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8" name="Shape 2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Classical : Reaction _&gt; gene</a:t>
            </a:r>
          </a:p>
          <a:p>
            <a:r>
              <a:t>Modern: Gene -&gt;? or ligand -&gt;? orphan receptor or orphan ligands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3" name="Shape 5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Classical : Reaction _&gt; gene</a:t>
            </a:r>
          </a:p>
          <a:p>
            <a:r>
              <a:t>Modern: Gene -&gt;? or ligand -&gt;? orphan receptor or orphan ligands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0" name="Shape 3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Some how Pom_1 is bound/retained at the tip of the cells </a:t>
            </a:r>
          </a:p>
          <a:p>
            <a:r>
              <a:t>=&gt; molecular interactions =&gt; proteins play a big role !!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1" name="Shape 3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Draw globular protein on the black board</a:t>
            </a:r>
          </a:p>
          <a:p>
            <a:r>
              <a:t>Different domains : e.g. enzyme ; catalytic &amp; binding &amp; allosteric regulation</a:t>
            </a:r>
          </a:p>
          <a:p>
            <a:endParaRPr/>
          </a:p>
          <a:p>
            <a:r>
              <a:t>Draw structure when not on the membrane: pseeudo substrate blocks catalytic domain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8" name="Shape 3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Voltage sensor : membrane potentail depenedent structural changes</a:t>
            </a:r>
          </a:p>
          <a:p>
            <a:endParaRPr/>
          </a:p>
          <a:p>
            <a:r>
              <a:t>Phosphatase : cleaves Pi groups</a:t>
            </a:r>
          </a:p>
          <a:p>
            <a:r>
              <a:t>Pore : transmembrane protein which allows ions to flow over the membrane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1" name="Shape 3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MET : hydrophobic contacts with a side chain of Arg &amp; a Phe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5" name="Shape 3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MET : hydrophobic contacts with a side chain of Arg &amp; a Phe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1" name="Shape 3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Let’s imaging what one could do using domains that can eatables molecular interactions :</a:t>
            </a:r>
          </a:p>
          <a:p>
            <a:r>
              <a:t>Enzyme substrate : how to increase the affinity , or how to make it conditional ?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6" name="Shape 4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Other way using proteins that are able to bring others to gather together:</a:t>
            </a:r>
          </a:p>
          <a:p>
            <a:endParaRPr/>
          </a:p>
          <a:p>
            <a:r>
              <a:t>Q: which molecule is a scaffold per excellence ?? =&gt; DNA</a:t>
            </a:r>
          </a:p>
          <a:p>
            <a:endParaRPr/>
          </a:p>
          <a:p>
            <a:r>
              <a:t>TF binds to its reconnition sequence: other protein from the initialtion complex bind and finally the RNA polymerase binds to the promotor site and transcription to mRNA can start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990600" y="1282700"/>
            <a:ext cx="8178800" cy="25781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90600" y="3924300"/>
            <a:ext cx="8178800" cy="889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0" algn="ctr">
              <a:spcBef>
                <a:spcPts val="0"/>
              </a:spcBef>
              <a:buSzTx/>
              <a:buNone/>
              <a:defRPr sz="2800"/>
            </a:lvl2pPr>
            <a:lvl3pPr marL="0" indent="0" algn="ctr">
              <a:spcBef>
                <a:spcPts val="0"/>
              </a:spcBef>
              <a:buSzTx/>
              <a:buNone/>
              <a:defRPr sz="2800"/>
            </a:lvl3pPr>
            <a:lvl4pPr marL="0" indent="0" algn="ctr">
              <a:spcBef>
                <a:spcPts val="0"/>
              </a:spcBef>
              <a:buSzTx/>
              <a:buNone/>
              <a:defRPr sz="2800"/>
            </a:lvl4pPr>
            <a:lvl5pPr marL="0" indent="0" algn="ctr">
              <a:spcBef>
                <a:spcPts val="0"/>
              </a:spcBef>
              <a:buSz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white_photo-v-1.pdf" descr="white_photo-v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xfrm>
            <a:off x="495300" y="1104900"/>
            <a:ext cx="4584700" cy="2578100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95300" y="3746500"/>
            <a:ext cx="4584700" cy="257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0" algn="ctr">
              <a:spcBef>
                <a:spcPts val="0"/>
              </a:spcBef>
              <a:buSzTx/>
              <a:buNone/>
              <a:defRPr sz="2600"/>
            </a:lvl2pPr>
            <a:lvl3pPr marL="0" indent="0" algn="ctr">
              <a:spcBef>
                <a:spcPts val="0"/>
              </a:spcBef>
              <a:buSzTx/>
              <a:buNone/>
              <a:defRPr sz="2600"/>
            </a:lvl3pPr>
            <a:lvl4pPr marL="0" indent="0" algn="ctr">
              <a:spcBef>
                <a:spcPts val="0"/>
              </a:spcBef>
              <a:buSzTx/>
              <a:buNone/>
              <a:defRPr sz="2600"/>
            </a:lvl4pPr>
            <a:lvl5pPr marL="0" indent="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/>
          </p:cNvSpPr>
          <p:nvPr>
            <p:ph type="title"/>
          </p:nvPr>
        </p:nvSpPr>
        <p:spPr>
          <a:xfrm>
            <a:off x="495300" y="1104900"/>
            <a:ext cx="4584700" cy="2578100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95300" y="3746500"/>
            <a:ext cx="4584700" cy="257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0" algn="ctr">
              <a:spcBef>
                <a:spcPts val="0"/>
              </a:spcBef>
              <a:buSzTx/>
              <a:buNone/>
              <a:defRPr sz="2600"/>
            </a:lvl2pPr>
            <a:lvl3pPr marL="0" indent="0" algn="ctr">
              <a:spcBef>
                <a:spcPts val="0"/>
              </a:spcBef>
              <a:buSzTx/>
              <a:buNone/>
              <a:defRPr sz="2600"/>
            </a:lvl3pPr>
            <a:lvl4pPr marL="0" indent="0" algn="ctr">
              <a:spcBef>
                <a:spcPts val="0"/>
              </a:spcBef>
              <a:buSzTx/>
              <a:buNone/>
              <a:defRPr sz="2600"/>
            </a:lvl4pPr>
            <a:lvl5pPr marL="0" indent="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white_photo-bullets-1.pdf" descr="white_photo-bullets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90600" y="2159000"/>
            <a:ext cx="39370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90600" y="2159000"/>
            <a:ext cx="39370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70600" y="2159000"/>
            <a:ext cx="30988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Text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1905000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134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900"/>
              </a:spcBef>
              <a:defRPr sz="3600"/>
            </a:lvl1pPr>
            <a:lvl2pPr>
              <a:spcBef>
                <a:spcPts val="1900"/>
              </a:spcBef>
              <a:defRPr sz="3600"/>
            </a:lvl2pPr>
            <a:lvl3pPr>
              <a:spcBef>
                <a:spcPts val="1900"/>
              </a:spcBef>
              <a:defRPr sz="3600"/>
            </a:lvl3pPr>
            <a:lvl4pPr>
              <a:spcBef>
                <a:spcPts val="1900"/>
              </a:spcBef>
              <a:defRPr sz="3600"/>
            </a:lvl4pPr>
            <a:lvl5pPr>
              <a:spcBef>
                <a:spcPts val="1900"/>
              </a:spcBef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Text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1905000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143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900"/>
              </a:spcBef>
              <a:defRPr sz="3600"/>
            </a:lvl1pPr>
            <a:lvl2pPr>
              <a:spcBef>
                <a:spcPts val="1900"/>
              </a:spcBef>
              <a:defRPr sz="3600"/>
            </a:lvl2pPr>
            <a:lvl3pPr>
              <a:spcBef>
                <a:spcPts val="1900"/>
              </a:spcBef>
              <a:defRPr sz="3600"/>
            </a:lvl3pPr>
            <a:lvl4pPr>
              <a:spcBef>
                <a:spcPts val="1900"/>
              </a:spcBef>
              <a:defRPr sz="3600"/>
            </a:lvl4pPr>
            <a:lvl5pPr>
              <a:spcBef>
                <a:spcPts val="1900"/>
              </a:spcBef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1905000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152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900"/>
              </a:spcBef>
              <a:defRPr sz="3600"/>
            </a:lvl1pPr>
            <a:lvl2pPr>
              <a:spcBef>
                <a:spcPts val="1900"/>
              </a:spcBef>
              <a:defRPr sz="3600"/>
            </a:lvl2pPr>
            <a:lvl3pPr>
              <a:spcBef>
                <a:spcPts val="1900"/>
              </a:spcBef>
              <a:defRPr sz="3600"/>
            </a:lvl3pPr>
            <a:lvl4pPr>
              <a:spcBef>
                <a:spcPts val="1900"/>
              </a:spcBef>
              <a:defRPr sz="3600"/>
            </a:lvl4pPr>
            <a:lvl5pPr>
              <a:spcBef>
                <a:spcPts val="1900"/>
              </a:spcBef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Text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1905000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161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900"/>
              </a:spcBef>
              <a:defRPr sz="3600"/>
            </a:lvl1pPr>
            <a:lvl2pPr>
              <a:spcBef>
                <a:spcPts val="1900"/>
              </a:spcBef>
              <a:defRPr sz="3600"/>
            </a:lvl2pPr>
            <a:lvl3pPr>
              <a:spcBef>
                <a:spcPts val="1900"/>
              </a:spcBef>
              <a:defRPr sz="3600"/>
            </a:lvl3pPr>
            <a:lvl4pPr>
              <a:spcBef>
                <a:spcPts val="1900"/>
              </a:spcBef>
              <a:defRPr sz="3600"/>
            </a:lvl4pPr>
            <a:lvl5pPr>
              <a:spcBef>
                <a:spcPts val="1900"/>
              </a:spcBef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1905000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170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900"/>
              </a:spcBef>
              <a:defRPr sz="3600"/>
            </a:lvl1pPr>
            <a:lvl2pPr>
              <a:spcBef>
                <a:spcPts val="1900"/>
              </a:spcBef>
              <a:defRPr sz="3600"/>
            </a:lvl2pPr>
            <a:lvl3pPr>
              <a:spcBef>
                <a:spcPts val="1900"/>
              </a:spcBef>
              <a:defRPr sz="3600"/>
            </a:lvl3pPr>
            <a:lvl4pPr>
              <a:spcBef>
                <a:spcPts val="1900"/>
              </a:spcBef>
              <a:defRPr sz="3600"/>
            </a:lvl4pPr>
            <a:lvl5pPr>
              <a:spcBef>
                <a:spcPts val="1900"/>
              </a:spcBef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800"/>
              </a:spcBef>
            </a:lvl1pPr>
            <a:lvl2pPr>
              <a:spcBef>
                <a:spcPts val="1800"/>
              </a:spcBef>
            </a:lvl2pPr>
            <a:lvl3pPr>
              <a:spcBef>
                <a:spcPts val="1800"/>
              </a:spcBef>
            </a:lvl3pPr>
            <a:lvl4pPr>
              <a:spcBef>
                <a:spcPts val="1800"/>
              </a:spcBef>
            </a:lvl4pPr>
            <a:lvl5pPr>
              <a:spcBef>
                <a:spcPts val="1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Text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1905000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179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900"/>
              </a:spcBef>
              <a:defRPr sz="3600"/>
            </a:lvl1pPr>
            <a:lvl2pPr>
              <a:spcBef>
                <a:spcPts val="1900"/>
              </a:spcBef>
              <a:defRPr sz="3600"/>
            </a:lvl2pPr>
            <a:lvl3pPr>
              <a:spcBef>
                <a:spcPts val="1900"/>
              </a:spcBef>
              <a:defRPr sz="3600"/>
            </a:lvl3pPr>
            <a:lvl4pPr>
              <a:spcBef>
                <a:spcPts val="1900"/>
              </a:spcBef>
              <a:defRPr sz="3600"/>
            </a:lvl4pPr>
            <a:lvl5pPr>
              <a:spcBef>
                <a:spcPts val="1900"/>
              </a:spcBef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 Text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1905000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188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900"/>
              </a:spcBef>
              <a:defRPr sz="3600"/>
            </a:lvl1pPr>
            <a:lvl2pPr>
              <a:spcBef>
                <a:spcPts val="1900"/>
              </a:spcBef>
              <a:defRPr sz="3600"/>
            </a:lvl2pPr>
            <a:lvl3pPr>
              <a:spcBef>
                <a:spcPts val="1900"/>
              </a:spcBef>
              <a:defRPr sz="3600"/>
            </a:lvl3pPr>
            <a:lvl4pPr>
              <a:spcBef>
                <a:spcPts val="1900"/>
              </a:spcBef>
              <a:defRPr sz="3600"/>
            </a:lvl4pPr>
            <a:lvl5pPr>
              <a:spcBef>
                <a:spcPts val="1900"/>
              </a:spcBef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Text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1905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197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900"/>
              </a:spcBef>
              <a:defRPr sz="3600"/>
            </a:lvl1pPr>
            <a:lvl2pPr>
              <a:spcBef>
                <a:spcPts val="1900"/>
              </a:spcBef>
              <a:defRPr sz="3600"/>
            </a:lvl2pPr>
            <a:lvl3pPr>
              <a:spcBef>
                <a:spcPts val="1900"/>
              </a:spcBef>
              <a:defRPr sz="3600"/>
            </a:lvl3pPr>
            <a:lvl4pPr>
              <a:spcBef>
                <a:spcPts val="1900"/>
              </a:spcBef>
              <a:defRPr sz="3600"/>
            </a:lvl4pPr>
            <a:lvl5pPr>
              <a:spcBef>
                <a:spcPts val="1900"/>
              </a:spcBef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>
            <a:spAutoFit/>
          </a:bodyPr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itle Text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1905000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206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900"/>
              </a:spcBef>
              <a:defRPr sz="3600"/>
            </a:lvl1pPr>
            <a:lvl2pPr>
              <a:spcBef>
                <a:spcPts val="1900"/>
              </a:spcBef>
              <a:defRPr sz="3600"/>
            </a:lvl2pPr>
            <a:lvl3pPr>
              <a:spcBef>
                <a:spcPts val="1900"/>
              </a:spcBef>
              <a:defRPr sz="3600"/>
            </a:lvl3pPr>
            <a:lvl4pPr>
              <a:spcBef>
                <a:spcPts val="1900"/>
              </a:spcBef>
              <a:defRPr sz="3600"/>
            </a:lvl4pPr>
            <a:lvl5pPr>
              <a:spcBef>
                <a:spcPts val="1900"/>
              </a:spcBef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itle Text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1905000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215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900"/>
              </a:spcBef>
              <a:defRPr sz="3600"/>
            </a:lvl1pPr>
            <a:lvl2pPr>
              <a:spcBef>
                <a:spcPts val="1900"/>
              </a:spcBef>
              <a:defRPr sz="3600"/>
            </a:lvl2pPr>
            <a:lvl3pPr>
              <a:spcBef>
                <a:spcPts val="1900"/>
              </a:spcBef>
              <a:defRPr sz="3600"/>
            </a:lvl3pPr>
            <a:lvl4pPr>
              <a:spcBef>
                <a:spcPts val="1900"/>
              </a:spcBef>
              <a:defRPr sz="3600"/>
            </a:lvl4pPr>
            <a:lvl5pPr>
              <a:spcBef>
                <a:spcPts val="1900"/>
              </a:spcBef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Text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1905000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224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900"/>
              </a:spcBef>
              <a:defRPr sz="3600"/>
            </a:lvl1pPr>
            <a:lvl2pPr>
              <a:spcBef>
                <a:spcPts val="1900"/>
              </a:spcBef>
              <a:defRPr sz="3600"/>
            </a:lvl2pPr>
            <a:lvl3pPr>
              <a:spcBef>
                <a:spcPts val="1900"/>
              </a:spcBef>
              <a:defRPr sz="3600"/>
            </a:lvl3pPr>
            <a:lvl4pPr>
              <a:spcBef>
                <a:spcPts val="1900"/>
              </a:spcBef>
              <a:defRPr sz="3600"/>
            </a:lvl4pPr>
            <a:lvl5pPr>
              <a:spcBef>
                <a:spcPts val="1900"/>
              </a:spcBef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 numCol="2" spcCol="408940" anchor="t"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990600" y="2324100"/>
            <a:ext cx="8178800" cy="297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white_photo-h.pdf" descr="white_photo-h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990600" y="5753100"/>
            <a:ext cx="8178800" cy="1333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Text"/>
          <p:cNvSpPr txBox="1">
            <a:spLocks noGrp="1"/>
          </p:cNvSpPr>
          <p:nvPr>
            <p:ph type="title"/>
          </p:nvPr>
        </p:nvSpPr>
        <p:spPr>
          <a:xfrm>
            <a:off x="990600" y="5753100"/>
            <a:ext cx="8178800" cy="1333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990600"/>
            <a:ext cx="8178800" cy="563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990600" y="203200"/>
            <a:ext cx="81788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  <a:ln w="12700">
            <a:miter lim="400000"/>
          </a:ln>
        </p:spPr>
        <p:txBody>
          <a:bodyPr wrap="none" lIns="38100" tIns="38100" rIns="38100" bIns="38100">
            <a:normAutofit/>
          </a:bodyPr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6985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0414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3843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17399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20828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24257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27686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31115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34544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29.tif"/><Relationship Id="rId4" Type="http://schemas.openxmlformats.org/officeDocument/2006/relationships/image" Target="../media/image28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t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png"/><Relationship Id="rId4" Type="http://schemas.openxmlformats.org/officeDocument/2006/relationships/hyperlink" Target="http://www.expasy.org/cgi-bin/show_thumbnails.p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5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6" name="Protein domains mediating interactions…"/>
          <p:cNvSpPr txBox="1"/>
          <p:nvPr/>
        </p:nvSpPr>
        <p:spPr>
          <a:xfrm>
            <a:off x="508000" y="1682750"/>
            <a:ext cx="9182100" cy="5155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defRPr b="1"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Protein domains mediating interactions</a:t>
            </a:r>
          </a:p>
          <a:p>
            <a:pPr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				W_0</a:t>
            </a:r>
            <a:r>
              <a:rPr lang="fr-CH" sz="2200" dirty="0">
                <a:solidFill>
                  <a:srgbClr val="011B9E"/>
                </a:solidFill>
              </a:rPr>
              <a:t>3</a:t>
            </a:r>
            <a:r>
              <a:rPr sz="2200" dirty="0">
                <a:solidFill>
                  <a:srgbClr val="011B9E"/>
                </a:solidFill>
              </a:rPr>
              <a:t> • Protein - Protein interactions domains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					       Scaffolds and co-incidence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					       PPI’s and networks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				W_0</a:t>
            </a:r>
            <a:r>
              <a:rPr lang="fr-CH" sz="2200" dirty="0">
                <a:solidFill>
                  <a:srgbClr val="011B9E"/>
                </a:solidFill>
              </a:rPr>
              <a:t>4</a:t>
            </a:r>
            <a:r>
              <a:rPr sz="2200" dirty="0">
                <a:solidFill>
                  <a:srgbClr val="011B9E"/>
                </a:solidFill>
              </a:rPr>
              <a:t> • Protein - Membrane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					       Lipid-binding domains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					       Manipulation of location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					       Activation </a:t>
            </a:r>
          </a:p>
          <a:p>
            <a:pPr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200" u="sng" dirty="0">
                <a:solidFill>
                  <a:srgbClr val="011B9E"/>
                </a:solidFill>
              </a:rPr>
              <a:t>“the right molecules at the right place at the right time”</a:t>
            </a:r>
            <a:r>
              <a:rPr sz="2200" dirty="0">
                <a:solidFill>
                  <a:srgbClr val="011B9E"/>
                </a:solidFill>
              </a:rPr>
              <a:t> </a:t>
            </a:r>
          </a:p>
          <a:p>
            <a:pPr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200" dirty="0"/>
          </a:p>
        </p:txBody>
      </p:sp>
      <p:sp>
        <p:nvSpPr>
          <p:cNvPr id="237" name="04 - Protein domains           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/>
              <a:t>0</a:t>
            </a:r>
            <a:r>
              <a:rPr lang="fr-CH" dirty="0"/>
              <a:t>3</a:t>
            </a:r>
            <a:r>
              <a:rPr dirty="0"/>
              <a:t> - Protein domains			      		 										          p</a:t>
            </a:r>
          </a:p>
        </p:txBody>
      </p:sp>
      <p:sp>
        <p:nvSpPr>
          <p:cNvPr id="23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8203" y="7264400"/>
            <a:ext cx="213694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1</a:t>
            </a:fld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17" y="1361857"/>
            <a:ext cx="5982757" cy="5423463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Phosphorylation :  A common signalling motif"/>
          <p:cNvSpPr txBox="1">
            <a:spLocks noGrp="1"/>
          </p:cNvSpPr>
          <p:nvPr>
            <p:ph type="title"/>
          </p:nvPr>
        </p:nvSpPr>
        <p:spPr>
          <a:xfrm>
            <a:off x="13796" y="165100"/>
            <a:ext cx="10160001" cy="838200"/>
          </a:xfrm>
          <a:prstGeom prst="rect">
            <a:avLst/>
          </a:prstGeom>
        </p:spPr>
        <p:txBody>
          <a:bodyPr anchor="t"/>
          <a:lstStyle/>
          <a:p>
            <a:r>
              <a:rPr sz="3600"/>
              <a:t>Phosphorylation :  A common signalling motif</a:t>
            </a:r>
          </a:p>
          <a:p>
            <a:pPr>
              <a:defRPr sz="3600"/>
            </a:pPr>
            <a:endParaRPr sz="3600"/>
          </a:p>
        </p:txBody>
      </p:sp>
      <p:sp>
        <p:nvSpPr>
          <p:cNvPr id="340" name="Writers:…"/>
          <p:cNvSpPr txBox="1"/>
          <p:nvPr/>
        </p:nvSpPr>
        <p:spPr>
          <a:xfrm>
            <a:off x="6179320" y="1361857"/>
            <a:ext cx="6083301" cy="6263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200" b="1">
                <a:solidFill>
                  <a:srgbClr val="011B9E"/>
                </a:solidFill>
              </a:rPr>
              <a:t>Writers</a:t>
            </a:r>
            <a:r>
              <a:rPr sz="2200">
                <a:solidFill>
                  <a:srgbClr val="011B9E"/>
                </a:solidFill>
              </a:rPr>
              <a:t>: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	- Kinases : 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		activity is 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		   context-dependent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200" b="1">
                <a:solidFill>
                  <a:srgbClr val="011B9E"/>
                </a:solidFill>
              </a:rPr>
              <a:t>Erasers</a:t>
            </a:r>
            <a:r>
              <a:rPr sz="2200">
                <a:solidFill>
                  <a:srgbClr val="011B9E"/>
                </a:solidFill>
              </a:rPr>
              <a:t>: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	- Phosphatases : 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		activity is often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			constitutive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200" b="1">
                <a:solidFill>
                  <a:srgbClr val="011B9E"/>
                </a:solidFill>
              </a:rPr>
              <a:t>Readers</a:t>
            </a:r>
            <a:r>
              <a:rPr sz="2200">
                <a:solidFill>
                  <a:srgbClr val="011B9E"/>
                </a:solidFill>
              </a:rPr>
              <a:t> :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	- Proteins with </a:t>
            </a:r>
          </a:p>
          <a:p>
            <a:pPr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		specific domains</a:t>
            </a:r>
          </a:p>
          <a:p>
            <a:pPr algn="l">
              <a:lnSpc>
                <a:spcPct val="120000"/>
              </a:lnSpc>
              <a:defRPr sz="3600"/>
            </a:pPr>
            <a:endParaRPr sz="220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lnSpc>
                <a:spcPct val="120000"/>
              </a:lnSpc>
              <a:defRPr sz="3600"/>
            </a:pPr>
            <a:r>
              <a:rPr sz="220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	</a:t>
            </a:r>
          </a:p>
        </p:txBody>
      </p:sp>
      <p:sp>
        <p:nvSpPr>
          <p:cNvPr id="341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2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spAutoFit/>
          </a:bodyPr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344" name="4 - Protein domains                         p"/>
          <p:cNvSpPr txBox="1"/>
          <p:nvPr/>
        </p:nvSpPr>
        <p:spPr>
          <a:xfrm>
            <a:off x="127000" y="7267773"/>
            <a:ext cx="96647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fr-CH" dirty="0"/>
              <a:t>3</a:t>
            </a:r>
            <a:r>
              <a:rPr dirty="0"/>
              <a:t> - Protein domains															          p</a:t>
            </a:r>
          </a:p>
        </p:txBody>
      </p:sp>
      <p:sp>
        <p:nvSpPr>
          <p:cNvPr id="345" name="• Intro"/>
          <p:cNvSpPr txBox="1"/>
          <p:nvPr/>
        </p:nvSpPr>
        <p:spPr>
          <a:xfrm>
            <a:off x="4356100" y="7264400"/>
            <a:ext cx="757734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• Intro</a:t>
            </a:r>
          </a:p>
        </p:txBody>
      </p:sp>
      <p:sp>
        <p:nvSpPr>
          <p:cNvPr id="346" name="Lin (2010) Cell 142, 661"/>
          <p:cNvSpPr txBox="1"/>
          <p:nvPr/>
        </p:nvSpPr>
        <p:spPr>
          <a:xfrm>
            <a:off x="8548244" y="7021627"/>
            <a:ext cx="2527301" cy="269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sz="1200"/>
              <a:t>Lin (2010) Cell 142, </a:t>
            </a:r>
            <a:r>
              <a:rPr sz="1200">
                <a:latin typeface="Lucida Grande"/>
                <a:ea typeface="Lucida Grande"/>
                <a:cs typeface="Lucida Grande"/>
                <a:sym typeface="Lucida Grande"/>
              </a:rPr>
              <a:t>661</a:t>
            </a:r>
          </a:p>
        </p:txBody>
      </p:sp>
      <p:sp>
        <p:nvSpPr>
          <p:cNvPr id="347" name="Circle"/>
          <p:cNvSpPr/>
          <p:nvPr/>
        </p:nvSpPr>
        <p:spPr>
          <a:xfrm>
            <a:off x="4612828" y="8115154"/>
            <a:ext cx="244278" cy="244277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350" name="Group"/>
          <p:cNvGrpSpPr/>
          <p:nvPr/>
        </p:nvGrpSpPr>
        <p:grpSpPr>
          <a:xfrm>
            <a:off x="755241" y="4102147"/>
            <a:ext cx="2880693" cy="200993"/>
            <a:chOff x="0" y="0"/>
            <a:chExt cx="2880692" cy="200992"/>
          </a:xfrm>
        </p:grpSpPr>
        <p:sp>
          <p:nvSpPr>
            <p:cNvPr id="348" name="Circle"/>
            <p:cNvSpPr/>
            <p:nvPr/>
          </p:nvSpPr>
          <p:spPr>
            <a:xfrm>
              <a:off x="2692400" y="12700"/>
              <a:ext cx="188293" cy="188293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9" name="Circle"/>
            <p:cNvSpPr/>
            <p:nvPr/>
          </p:nvSpPr>
          <p:spPr>
            <a:xfrm>
              <a:off x="0" y="0"/>
              <a:ext cx="188293" cy="188293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Recognized sequence:…"/>
          <p:cNvSpPr txBox="1"/>
          <p:nvPr/>
        </p:nvSpPr>
        <p:spPr>
          <a:xfrm>
            <a:off x="-9839" y="879475"/>
            <a:ext cx="9626601" cy="434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Recognized sequence:</a:t>
            </a: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-</a:t>
            </a:r>
            <a:r>
              <a:rPr b="1">
                <a:solidFill>
                  <a:srgbClr val="011B9E"/>
                </a:solidFill>
              </a:rPr>
              <a:t>Y</a:t>
            </a:r>
            <a:r>
              <a:rPr b="1" baseline="31999">
                <a:solidFill>
                  <a:srgbClr val="FF40FF"/>
                </a:solidFill>
              </a:rPr>
              <a:t>P</a:t>
            </a:r>
            <a:r>
              <a:rPr>
                <a:solidFill>
                  <a:srgbClr val="011B9E"/>
                </a:solidFill>
              </a:rPr>
              <a:t>-x-(x)-</a:t>
            </a:r>
            <a:r>
              <a:rPr b="1">
                <a:solidFill>
                  <a:srgbClr val="011B9E"/>
                </a:solidFill>
              </a:rPr>
              <a:t>hydrophobic</a:t>
            </a:r>
            <a:r>
              <a:rPr>
                <a:solidFill>
                  <a:srgbClr val="011B9E"/>
                </a:solidFill>
              </a:rPr>
              <a:t>-</a:t>
            </a: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• Deep binding site for Y</a:t>
            </a:r>
            <a:r>
              <a:rPr b="1" baseline="31999">
                <a:solidFill>
                  <a:srgbClr val="FF40FF"/>
                </a:solidFill>
              </a:rPr>
              <a:t>P</a:t>
            </a:r>
            <a:endParaRPr>
              <a:solidFill>
                <a:srgbClr val="011B9E"/>
              </a:solidFill>
            </a:endParaRP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   containing 1 or 2 R’s</a:t>
            </a: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		+</a:t>
            </a: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multiple H-bonds</a:t>
            </a: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													• Binding “site” for </a:t>
            </a: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     															subsequent residues</a:t>
            </a: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</p:txBody>
      </p:sp>
      <p:sp>
        <p:nvSpPr>
          <p:cNvPr id="353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54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55" name="Example: SH2 domains recognising pTyr"/>
          <p:cNvSpPr txBox="1"/>
          <p:nvPr/>
        </p:nvSpPr>
        <p:spPr>
          <a:xfrm>
            <a:off x="-19050" y="1143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pPr defTabSz="182880">
              <a:defRPr sz="2560"/>
            </a:pPr>
            <a:r>
              <a:t>Example: SH2 domains recognising pTyr</a:t>
            </a:r>
          </a:p>
          <a:p>
            <a:pPr defTabSz="182880">
              <a:defRPr sz="1440"/>
            </a:pPr>
            <a:endParaRPr/>
          </a:p>
        </p:txBody>
      </p:sp>
      <p:sp>
        <p:nvSpPr>
          <p:cNvPr id="35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357" name="4 - Protein domains           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fr-CH" dirty="0"/>
              <a:t>3</a:t>
            </a:r>
            <a:r>
              <a:rPr dirty="0"/>
              <a:t> - Protein domains			      		 										          p</a:t>
            </a:r>
          </a:p>
        </p:txBody>
      </p:sp>
      <p:pic>
        <p:nvPicPr>
          <p:cNvPr id="358" name="Screenshot 2019-03-07 at 22.17.39.png" descr="Screenshot 2019-03-07 at 22.17.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886" y="1658024"/>
            <a:ext cx="3194426" cy="4127564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==&gt; Affinity of SH2-domains for pTyr ranges from  106 to 109 M-1…"/>
          <p:cNvSpPr txBox="1"/>
          <p:nvPr/>
        </p:nvSpPr>
        <p:spPr>
          <a:xfrm>
            <a:off x="359180" y="6039218"/>
            <a:ext cx="851778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==&gt; Affinity of SH2-domains for pTyr ranges from  10</a:t>
            </a:r>
            <a:r>
              <a:rPr sz="2000" baseline="31999">
                <a:solidFill>
                  <a:srgbClr val="011B9E"/>
                </a:solidFill>
              </a:rPr>
              <a:t>6</a:t>
            </a:r>
            <a:r>
              <a:rPr sz="2000">
                <a:solidFill>
                  <a:srgbClr val="011B9E"/>
                </a:solidFill>
              </a:rPr>
              <a:t> to 10</a:t>
            </a:r>
            <a:r>
              <a:rPr sz="2000" baseline="31999">
                <a:solidFill>
                  <a:srgbClr val="011B9E"/>
                </a:solidFill>
              </a:rPr>
              <a:t>9</a:t>
            </a:r>
            <a:r>
              <a:rPr sz="2000">
                <a:solidFill>
                  <a:srgbClr val="011B9E"/>
                </a:solidFill>
              </a:rPr>
              <a:t> M</a:t>
            </a:r>
            <a:r>
              <a:rPr sz="2000" baseline="31999">
                <a:solidFill>
                  <a:srgbClr val="011B9E"/>
                </a:solidFill>
              </a:rPr>
              <a:t>-1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 baseline="31999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==&gt; Affinity of non-phosphorylated is ~1’000-fold lower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Recognized sequence:…"/>
          <p:cNvSpPr txBox="1"/>
          <p:nvPr/>
        </p:nvSpPr>
        <p:spPr>
          <a:xfrm>
            <a:off x="-9839" y="879475"/>
            <a:ext cx="9626601" cy="5744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Recognized sequence:</a:t>
            </a:r>
          </a:p>
          <a:p>
            <a:pPr algn="l"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-</a:t>
            </a:r>
            <a:r>
              <a:rPr b="1">
                <a:solidFill>
                  <a:srgbClr val="011B9E"/>
                </a:solidFill>
              </a:rPr>
              <a:t>Y</a:t>
            </a:r>
            <a:r>
              <a:rPr b="1" baseline="31999">
                <a:solidFill>
                  <a:srgbClr val="FF40FF"/>
                </a:solidFill>
              </a:rPr>
              <a:t>P</a:t>
            </a:r>
            <a:r>
              <a:rPr>
                <a:solidFill>
                  <a:srgbClr val="011B9E"/>
                </a:solidFill>
              </a:rPr>
              <a:t>-x-(x)-</a:t>
            </a:r>
            <a:r>
              <a:rPr b="1">
                <a:solidFill>
                  <a:srgbClr val="011B9E"/>
                </a:solidFill>
              </a:rPr>
              <a:t>hydrophobic</a:t>
            </a:r>
            <a:r>
              <a:rPr>
                <a:solidFill>
                  <a:srgbClr val="011B9E"/>
                </a:solidFill>
              </a:rPr>
              <a:t>-</a:t>
            </a:r>
          </a:p>
          <a:p>
            <a:pPr algn="l">
              <a:defRPr sz="17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• Conserved overall structure</a:t>
            </a:r>
          </a:p>
          <a:p>
            <a:pPr algn="l">
              <a:defRPr sz="17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• Peptides positioned </a:t>
            </a:r>
          </a:p>
          <a:p>
            <a:pPr algn="l"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     similarly</a:t>
            </a:r>
          </a:p>
          <a:p>
            <a:pPr algn="l">
              <a:defRPr sz="17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• Interactions</a:t>
            </a:r>
          </a:p>
          <a:p>
            <a:pPr algn="l"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          Y</a:t>
            </a:r>
            <a:r>
              <a:rPr b="1" baseline="31999">
                <a:solidFill>
                  <a:srgbClr val="FF40FF"/>
                </a:solidFill>
              </a:rPr>
              <a:t>P—-</a:t>
            </a:r>
            <a:r>
              <a:rPr>
                <a:solidFill>
                  <a:srgbClr val="011B9E"/>
                </a:solidFill>
              </a:rPr>
              <a:t>R</a:t>
            </a:r>
          </a:p>
          <a:p>
            <a:pPr algn="l"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          polar</a:t>
            </a:r>
          </a:p>
          <a:p>
            <a:pPr algn="l"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          hydrophobic  </a:t>
            </a:r>
          </a:p>
          <a:p>
            <a:pPr algn="l">
              <a:defRPr sz="17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 top:</a:t>
            </a:r>
          </a:p>
          <a:p>
            <a:pPr algn="l"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  Src SH2 domain 1SPS.pdb : </a:t>
            </a:r>
          </a:p>
          <a:p>
            <a:pPr algn="l"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  PQY</a:t>
            </a:r>
            <a:r>
              <a:rPr b="1" baseline="31999">
                <a:solidFill>
                  <a:srgbClr val="FF40FF"/>
                </a:solidFill>
              </a:rPr>
              <a:t>P</a:t>
            </a:r>
            <a:r>
              <a:rPr>
                <a:solidFill>
                  <a:srgbClr val="011B9E"/>
                </a:solidFill>
              </a:rPr>
              <a:t>EEI</a:t>
            </a:r>
          </a:p>
          <a:p>
            <a:pPr algn="l">
              <a:defRPr sz="17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defRPr sz="17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 bottom: </a:t>
            </a:r>
          </a:p>
          <a:p>
            <a:pPr algn="l"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  PLC</a:t>
            </a:r>
            <a:r>
              <a:rPr>
                <a:solidFill>
                  <a:srgbClr val="011B9E"/>
                </a:solidFill>
                <a:latin typeface="Arno Pro SmText"/>
                <a:ea typeface="Arno Pro SmText"/>
                <a:cs typeface="Arno Pro SmText"/>
                <a:sym typeface="Arno Pro SmText"/>
              </a:rPr>
              <a:t>γ</a:t>
            </a:r>
            <a:r>
              <a:rPr>
                <a:solidFill>
                  <a:srgbClr val="011B9E"/>
                </a:solidFill>
              </a:rPr>
              <a:t> SH2 domain 2PLD.pdb :</a:t>
            </a:r>
          </a:p>
          <a:p>
            <a:pPr algn="l"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  DNY</a:t>
            </a:r>
            <a:r>
              <a:rPr b="1" baseline="31999">
                <a:solidFill>
                  <a:srgbClr val="FF40FF"/>
                </a:solidFill>
              </a:rPr>
              <a:t>P</a:t>
            </a:r>
            <a:r>
              <a:rPr>
                <a:solidFill>
                  <a:srgbClr val="011B9E"/>
                </a:solidFill>
              </a:rPr>
              <a:t>IIPLPDPK</a:t>
            </a:r>
          </a:p>
        </p:txBody>
      </p:sp>
      <p:sp>
        <p:nvSpPr>
          <p:cNvPr id="364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65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66" name="Example: SH2 domains recognising pTyr"/>
          <p:cNvSpPr txBox="1"/>
          <p:nvPr/>
        </p:nvSpPr>
        <p:spPr>
          <a:xfrm>
            <a:off x="-19050" y="1143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pPr defTabSz="182880">
              <a:defRPr sz="2560"/>
            </a:pPr>
            <a:r>
              <a:t>Example: SH2 domains recognising pTyr</a:t>
            </a:r>
          </a:p>
          <a:p>
            <a:pPr defTabSz="182880">
              <a:defRPr sz="1440"/>
            </a:pPr>
            <a:endParaRPr/>
          </a:p>
        </p:txBody>
      </p:sp>
      <p:sp>
        <p:nvSpPr>
          <p:cNvPr id="36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368" name="4 - Protein domains           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fr-CH" dirty="0"/>
              <a:t>3</a:t>
            </a:r>
            <a:r>
              <a:rPr dirty="0"/>
              <a:t> - Protein domains			      		 										          p</a:t>
            </a:r>
          </a:p>
        </p:txBody>
      </p:sp>
      <p:pic>
        <p:nvPicPr>
          <p:cNvPr id="369" name="11.png" descr="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260540" y="943498"/>
            <a:ext cx="3755102" cy="2995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2pld2.png" descr="2pld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265" y="4000166"/>
            <a:ext cx="3837653" cy="3394315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Rectangle"/>
          <p:cNvSpPr/>
          <p:nvPr/>
        </p:nvSpPr>
        <p:spPr>
          <a:xfrm>
            <a:off x="396624" y="3342322"/>
            <a:ext cx="221687" cy="226764"/>
          </a:xfrm>
          <a:prstGeom prst="rect">
            <a:avLst/>
          </a:prstGeom>
          <a:solidFill>
            <a:srgbClr val="00FDFF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72" name="Rectangle"/>
          <p:cNvSpPr/>
          <p:nvPr/>
        </p:nvSpPr>
        <p:spPr>
          <a:xfrm>
            <a:off x="396624" y="3896707"/>
            <a:ext cx="221687" cy="226764"/>
          </a:xfrm>
          <a:prstGeom prst="rect">
            <a:avLst/>
          </a:prstGeom>
          <a:solidFill>
            <a:srgbClr val="FFFB00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73" name="Rectangle"/>
          <p:cNvSpPr/>
          <p:nvPr/>
        </p:nvSpPr>
        <p:spPr>
          <a:xfrm>
            <a:off x="396624" y="3613164"/>
            <a:ext cx="221687" cy="226764"/>
          </a:xfrm>
          <a:prstGeom prst="rect">
            <a:avLst/>
          </a:prstGeom>
          <a:solidFill>
            <a:srgbClr val="0433FF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00" y="1701800"/>
            <a:ext cx="1739900" cy="2191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100" y="1866900"/>
            <a:ext cx="2209800" cy="1933575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How to modulate enzyme activity ?…"/>
          <p:cNvSpPr txBox="1"/>
          <p:nvPr/>
        </p:nvSpPr>
        <p:spPr>
          <a:xfrm>
            <a:off x="76200" y="901700"/>
            <a:ext cx="10807700" cy="3123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How to modulate enzyme activity ?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lang="fr-CH"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Enzyme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catalytic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site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lang="fr-CH"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lang="en-CH"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	•Regulation of activity - Only activity under certain conditions</a:t>
            </a:r>
          </a:p>
        </p:txBody>
      </p:sp>
      <p:sp>
        <p:nvSpPr>
          <p:cNvPr id="380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81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82" name="Domains and protein architecture and function"/>
          <p:cNvSpPr txBox="1"/>
          <p:nvPr/>
        </p:nvSpPr>
        <p:spPr>
          <a:xfrm>
            <a:off x="-19050" y="2159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pPr defTabSz="182880">
              <a:defRPr sz="2560"/>
            </a:pPr>
            <a:r>
              <a:t>Domains and protein architecture and function</a:t>
            </a:r>
            <a:endParaRPr sz="1440"/>
          </a:p>
          <a:p>
            <a:pPr defTabSz="182880">
              <a:defRPr sz="1440"/>
            </a:pPr>
            <a:endParaRPr sz="1440"/>
          </a:p>
        </p:txBody>
      </p:sp>
      <p:sp>
        <p:nvSpPr>
          <p:cNvPr id="383" name="M-M Zhou, Bhattacharyya Ann Rev Bc 2006"/>
          <p:cNvSpPr txBox="1"/>
          <p:nvPr/>
        </p:nvSpPr>
        <p:spPr>
          <a:xfrm>
            <a:off x="-876300" y="7023100"/>
            <a:ext cx="33401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sz="1200">
                <a:latin typeface="Lucida Grande"/>
                <a:ea typeface="Lucida Grande"/>
                <a:cs typeface="Lucida Grande"/>
                <a:sym typeface="Lucida Grande"/>
              </a:rPr>
              <a:t>M-M Zhou, Bhattacharyya Ann Rev Bc 2006</a:t>
            </a:r>
          </a:p>
        </p:txBody>
      </p:sp>
      <p:pic>
        <p:nvPicPr>
          <p:cNvPr id="384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112" y="4787900"/>
            <a:ext cx="3505811" cy="1803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droppedImage.pdf" descr="dropped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4864100"/>
            <a:ext cx="6057900" cy="1944724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387" name="Line"/>
          <p:cNvSpPr/>
          <p:nvPr/>
        </p:nvSpPr>
        <p:spPr>
          <a:xfrm flipH="1">
            <a:off x="1270000" y="2607733"/>
            <a:ext cx="1117600" cy="440267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88" name="4 - Protein domains           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fr-CH" dirty="0"/>
              <a:t>3</a:t>
            </a:r>
            <a:r>
              <a:rPr dirty="0"/>
              <a:t> - Protein domains			      		 										          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5610E9-48DE-7443-95B3-3296F5B40B20}"/>
              </a:ext>
            </a:extLst>
          </p:cNvPr>
          <p:cNvSpPr/>
          <p:nvPr/>
        </p:nvSpPr>
        <p:spPr>
          <a:xfrm>
            <a:off x="306070" y="4256051"/>
            <a:ext cx="10347960" cy="2829052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Adaptors &amp; scaffolds: allow certain proteins to get together in a specific          orientation and order at a specific site in the cell…"/>
          <p:cNvSpPr txBox="1"/>
          <p:nvPr/>
        </p:nvSpPr>
        <p:spPr>
          <a:xfrm>
            <a:off x="38100" y="927100"/>
            <a:ext cx="10071100" cy="576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Adaptors &amp; scaffolds: allow certain proteins to get together in a specific         	orientation and order at a specific site in the cell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 b="1" dirty="0">
                <a:solidFill>
                  <a:srgbClr val="011B9E"/>
                </a:solidFill>
              </a:rPr>
              <a:t>Co-incidence</a:t>
            </a:r>
            <a:r>
              <a:rPr sz="2000" dirty="0">
                <a:solidFill>
                  <a:srgbClr val="011B9E"/>
                </a:solidFill>
              </a:rPr>
              <a:t> : Only when all conditions are met, </a:t>
            </a:r>
          </a:p>
          <a:p>
            <a:pPr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a productive event can take place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		=&gt; modifications of scaffold or of proteins that bind affect output</a:t>
            </a:r>
          </a:p>
        </p:txBody>
      </p:sp>
      <p:sp>
        <p:nvSpPr>
          <p:cNvPr id="394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5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6" name="Scaffolds - regulation and integration"/>
          <p:cNvSpPr txBox="1"/>
          <p:nvPr/>
        </p:nvSpPr>
        <p:spPr>
          <a:xfrm>
            <a:off x="-12700" y="203200"/>
            <a:ext cx="10198100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pPr defTabSz="182880">
              <a:defRPr sz="2560"/>
            </a:pPr>
            <a:r>
              <a:t>Scaffolds - regulation and integration</a:t>
            </a:r>
          </a:p>
          <a:p>
            <a:pPr defTabSz="182880">
              <a:defRPr sz="1440"/>
            </a:pPr>
            <a:endParaRPr/>
          </a:p>
        </p:txBody>
      </p:sp>
      <p:sp>
        <p:nvSpPr>
          <p:cNvPr id="397" name="M-M Zhou, Zeke TiCB 2009"/>
          <p:cNvSpPr txBox="1"/>
          <p:nvPr/>
        </p:nvSpPr>
        <p:spPr>
          <a:xfrm>
            <a:off x="-863600" y="7048500"/>
            <a:ext cx="33401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sz="1200">
                <a:latin typeface="Lucida Grande"/>
                <a:ea typeface="Lucida Grande"/>
                <a:cs typeface="Lucida Grande"/>
                <a:sym typeface="Lucida Grande"/>
              </a:rPr>
              <a:t>M-M Zhou, Zeke TiCB 2009</a:t>
            </a:r>
          </a:p>
        </p:txBody>
      </p:sp>
      <p:sp>
        <p:nvSpPr>
          <p:cNvPr id="398" name="“biological integrated circuit”"/>
          <p:cNvSpPr txBox="1"/>
          <p:nvPr/>
        </p:nvSpPr>
        <p:spPr>
          <a:xfrm>
            <a:off x="3035300" y="5575300"/>
            <a:ext cx="4248647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“</a:t>
            </a:r>
            <a:r>
              <a:rPr sz="2000" b="1" i="1">
                <a:solidFill>
                  <a:srgbClr val="011B9E"/>
                </a:solidFill>
              </a:rPr>
              <a:t>biological integrated circuit</a:t>
            </a:r>
            <a:r>
              <a:rPr sz="2000">
                <a:solidFill>
                  <a:srgbClr val="011B9E"/>
                </a:solidFill>
              </a:rPr>
              <a:t>”</a:t>
            </a:r>
          </a:p>
        </p:txBody>
      </p:sp>
      <p:sp>
        <p:nvSpPr>
          <p:cNvPr id="39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14</a:t>
            </a:fld>
            <a:endParaRPr/>
          </a:p>
        </p:txBody>
      </p:sp>
      <p:sp>
        <p:nvSpPr>
          <p:cNvPr id="400" name="4 - Protein domains           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fr-CH" dirty="0"/>
              <a:t>3</a:t>
            </a:r>
            <a:r>
              <a:rPr dirty="0"/>
              <a:t> - Protein domains			      		 										          p</a:t>
            </a:r>
          </a:p>
        </p:txBody>
      </p:sp>
      <p:pic>
        <p:nvPicPr>
          <p:cNvPr id="401" name="droppedImage.png" descr="dropped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1668" y="2222267"/>
            <a:ext cx="10223501" cy="2438633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Adaptor"/>
          <p:cNvSpPr txBox="1"/>
          <p:nvPr/>
        </p:nvSpPr>
        <p:spPr>
          <a:xfrm>
            <a:off x="255686" y="1828799"/>
            <a:ext cx="110152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 b="1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011B9E"/>
                </a:solidFill>
              </a:rPr>
              <a:t>Adaptor</a:t>
            </a:r>
          </a:p>
        </p:txBody>
      </p:sp>
      <p:sp>
        <p:nvSpPr>
          <p:cNvPr id="403" name="Scaffold"/>
          <p:cNvSpPr txBox="1"/>
          <p:nvPr/>
        </p:nvSpPr>
        <p:spPr>
          <a:xfrm>
            <a:off x="2804604" y="1828799"/>
            <a:ext cx="117259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 b="1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sz="2000" b="1" dirty="0">
                <a:solidFill>
                  <a:srgbClr val="011B9E"/>
                </a:solidFill>
              </a:rPr>
              <a:t>Scaffold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25544F-25F6-FF42-A4E5-4F72C0583688}"/>
              </a:ext>
            </a:extLst>
          </p:cNvPr>
          <p:cNvSpPr/>
          <p:nvPr/>
        </p:nvSpPr>
        <p:spPr>
          <a:xfrm>
            <a:off x="-151668" y="1926336"/>
            <a:ext cx="2455956" cy="2877312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42DD40-4790-2846-8AF9-68F2BB44461C}"/>
              </a:ext>
            </a:extLst>
          </p:cNvPr>
          <p:cNvSpPr/>
          <p:nvPr/>
        </p:nvSpPr>
        <p:spPr>
          <a:xfrm>
            <a:off x="2476500" y="1926463"/>
            <a:ext cx="5180076" cy="2877058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A002D72-61D1-CB4F-8B5E-C3FB0C00A944}"/>
              </a:ext>
            </a:extLst>
          </p:cNvPr>
          <p:cNvSpPr/>
          <p:nvPr/>
        </p:nvSpPr>
        <p:spPr>
          <a:xfrm>
            <a:off x="7754112" y="1926209"/>
            <a:ext cx="2001695" cy="2604643"/>
          </a:xfrm>
          <a:prstGeom prst="round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AC14E2-736E-9B4F-B22A-99051EE91EEB}"/>
              </a:ext>
            </a:extLst>
          </p:cNvPr>
          <p:cNvSpPr/>
          <p:nvPr/>
        </p:nvSpPr>
        <p:spPr>
          <a:xfrm>
            <a:off x="707136" y="4880173"/>
            <a:ext cx="8827008" cy="1812727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9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10" name="Scaffolds - regulation and integration"/>
          <p:cNvSpPr txBox="1"/>
          <p:nvPr/>
        </p:nvSpPr>
        <p:spPr>
          <a:xfrm>
            <a:off x="-12700" y="2032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pPr defTabSz="182880">
              <a:defRPr sz="2560"/>
            </a:pPr>
            <a:r>
              <a:t>Scaffolds - regulation and integration</a:t>
            </a:r>
            <a:endParaRPr sz="1440"/>
          </a:p>
          <a:p>
            <a:pPr defTabSz="182880">
              <a:defRPr sz="1440"/>
            </a:pPr>
            <a:endParaRPr sz="1440"/>
          </a:p>
        </p:txBody>
      </p:sp>
      <p:sp>
        <p:nvSpPr>
          <p:cNvPr id="411" name="M-M Zhou, Bhattacharyya Ann Rev Bc 2006"/>
          <p:cNvSpPr txBox="1"/>
          <p:nvPr/>
        </p:nvSpPr>
        <p:spPr>
          <a:xfrm>
            <a:off x="-889000" y="7010400"/>
            <a:ext cx="33401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sz="1200">
                <a:latin typeface="Lucida Grande"/>
                <a:ea typeface="Lucida Grande"/>
                <a:cs typeface="Lucida Grande"/>
                <a:sym typeface="Lucida Grande"/>
              </a:rPr>
              <a:t>M-M Zhou, Bhattacharyya Ann Rev Bc 2006</a:t>
            </a:r>
          </a:p>
        </p:txBody>
      </p:sp>
      <p:sp>
        <p:nvSpPr>
          <p:cNvPr id="412" name="Comparison of pheromone and osmo-sensing in yeast…"/>
          <p:cNvSpPr txBox="1"/>
          <p:nvPr/>
        </p:nvSpPr>
        <p:spPr>
          <a:xfrm>
            <a:off x="190500" y="1168400"/>
            <a:ext cx="9969500" cy="1498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Comparison of pheromone and osmo-sensing in yeast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- organisation by different scaffolds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- different cellular response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														    Modified scaffold</a:t>
            </a:r>
          </a:p>
        </p:txBody>
      </p:sp>
      <p:sp>
        <p:nvSpPr>
          <p:cNvPr id="41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15</a:t>
            </a:fld>
            <a:endParaRPr/>
          </a:p>
        </p:txBody>
      </p:sp>
      <p:sp>
        <p:nvSpPr>
          <p:cNvPr id="414" name="4 - Scaffolds            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fr-CH" dirty="0"/>
              <a:t>3 </a:t>
            </a:r>
            <a:r>
              <a:rPr dirty="0"/>
              <a:t>- Scaffolds				      		 										          p</a:t>
            </a:r>
          </a:p>
        </p:txBody>
      </p:sp>
      <p:pic>
        <p:nvPicPr>
          <p:cNvPr id="415" name="droppedImage.png" descr="dropped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628900"/>
            <a:ext cx="8559800" cy="4131832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Rectangle"/>
          <p:cNvSpPr/>
          <p:nvPr/>
        </p:nvSpPr>
        <p:spPr>
          <a:xfrm>
            <a:off x="4855212" y="2168115"/>
            <a:ext cx="4849111" cy="4738012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roup"/>
          <p:cNvGrpSpPr/>
          <p:nvPr/>
        </p:nvGrpSpPr>
        <p:grpSpPr>
          <a:xfrm>
            <a:off x="2738437" y="1117600"/>
            <a:ext cx="7294564" cy="5656014"/>
            <a:chOff x="0" y="0"/>
            <a:chExt cx="7294562" cy="5656013"/>
          </a:xfrm>
        </p:grpSpPr>
        <p:grpSp>
          <p:nvGrpSpPr>
            <p:cNvPr id="424" name="Group"/>
            <p:cNvGrpSpPr/>
            <p:nvPr/>
          </p:nvGrpSpPr>
          <p:grpSpPr>
            <a:xfrm>
              <a:off x="0" y="0"/>
              <a:ext cx="7251701" cy="5656014"/>
              <a:chOff x="0" y="0"/>
              <a:chExt cx="7251700" cy="5656013"/>
            </a:xfrm>
          </p:grpSpPr>
          <p:grpSp>
            <p:nvGrpSpPr>
              <p:cNvPr id="422" name="Group"/>
              <p:cNvGrpSpPr/>
              <p:nvPr/>
            </p:nvGrpSpPr>
            <p:grpSpPr>
              <a:xfrm>
                <a:off x="0" y="0"/>
                <a:ext cx="7251701" cy="5656014"/>
                <a:chOff x="0" y="0"/>
                <a:chExt cx="7251700" cy="5656013"/>
              </a:xfrm>
            </p:grpSpPr>
            <p:pic>
              <p:nvPicPr>
                <p:cNvPr id="420" name="droppedImage.pdf" descr="droppedImage.pdf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3253" y="27751"/>
                  <a:ext cx="7168448" cy="562826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421" name="Rounded Rectangle"/>
                <p:cNvSpPr/>
                <p:nvPr/>
              </p:nvSpPr>
              <p:spPr>
                <a:xfrm>
                  <a:off x="0" y="0"/>
                  <a:ext cx="763155" cy="596648"/>
                </a:xfrm>
                <a:prstGeom prst="roundRect">
                  <a:avLst>
                    <a:gd name="adj" fmla="val 31928"/>
                  </a:avLst>
                </a:prstGeom>
                <a:solidFill>
                  <a:srgbClr val="FFFFFF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</p:grpSp>
          <p:sp>
            <p:nvSpPr>
              <p:cNvPr id="423" name="Rectangle"/>
              <p:cNvSpPr/>
              <p:nvPr/>
            </p:nvSpPr>
            <p:spPr>
              <a:xfrm>
                <a:off x="2997115" y="4676053"/>
                <a:ext cx="1276550" cy="36076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425" name="Line"/>
            <p:cNvSpPr/>
            <p:nvPr/>
          </p:nvSpPr>
          <p:spPr>
            <a:xfrm>
              <a:off x="5364162" y="1405466"/>
              <a:ext cx="1930401" cy="3539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7" y="103"/>
                  </a:moveTo>
                  <a:lnTo>
                    <a:pt x="947" y="3100"/>
                  </a:lnTo>
                  <a:lnTo>
                    <a:pt x="0" y="9922"/>
                  </a:lnTo>
                  <a:lnTo>
                    <a:pt x="4358" y="14676"/>
                  </a:lnTo>
                  <a:lnTo>
                    <a:pt x="5495" y="15606"/>
                  </a:lnTo>
                  <a:lnTo>
                    <a:pt x="5305" y="16846"/>
                  </a:lnTo>
                  <a:lnTo>
                    <a:pt x="2274" y="19223"/>
                  </a:lnTo>
                  <a:lnTo>
                    <a:pt x="568" y="20567"/>
                  </a:lnTo>
                  <a:lnTo>
                    <a:pt x="1326" y="21393"/>
                  </a:lnTo>
                  <a:lnTo>
                    <a:pt x="13263" y="21600"/>
                  </a:lnTo>
                  <a:lnTo>
                    <a:pt x="18189" y="21600"/>
                  </a:lnTo>
                  <a:lnTo>
                    <a:pt x="21600" y="15916"/>
                  </a:lnTo>
                  <a:lnTo>
                    <a:pt x="21411" y="7648"/>
                  </a:lnTo>
                  <a:lnTo>
                    <a:pt x="19895" y="0"/>
                  </a:lnTo>
                </a:path>
              </a:pathLst>
            </a:cu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427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8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9" name="Intra-molecular co-incidence : Regulation of Src kinase"/>
          <p:cNvSpPr txBox="1"/>
          <p:nvPr/>
        </p:nvSpPr>
        <p:spPr>
          <a:xfrm>
            <a:off x="-12700" y="203200"/>
            <a:ext cx="10198100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>
            <a:lvl1pPr>
              <a:defRPr sz="3500"/>
            </a:lvl1pPr>
          </a:lstStyle>
          <a:p>
            <a:pPr>
              <a:defRPr sz="4900"/>
            </a:pPr>
            <a:r>
              <a:rPr sz="3500"/>
              <a:t>Intra-molecular co-incidence : Regulation of Src kinase</a:t>
            </a:r>
          </a:p>
        </p:txBody>
      </p:sp>
      <p:sp>
        <p:nvSpPr>
          <p:cNvPr id="430" name="M-M Zhou"/>
          <p:cNvSpPr txBox="1"/>
          <p:nvPr/>
        </p:nvSpPr>
        <p:spPr>
          <a:xfrm>
            <a:off x="9156700" y="7061200"/>
            <a:ext cx="33401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sz="1200">
                <a:latin typeface="Lucida Grande"/>
                <a:ea typeface="Lucida Grande"/>
                <a:cs typeface="Lucida Grande"/>
                <a:sym typeface="Lucida Grande"/>
              </a:rPr>
              <a:t>M-M Zhou</a:t>
            </a:r>
          </a:p>
        </p:txBody>
      </p:sp>
      <p:sp>
        <p:nvSpPr>
          <p:cNvPr id="431" name="Domain Target…"/>
          <p:cNvSpPr txBox="1"/>
          <p:nvPr/>
        </p:nvSpPr>
        <p:spPr>
          <a:xfrm>
            <a:off x="101600" y="2730500"/>
            <a:ext cx="2696989" cy="220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 u="sng">
                <a:solidFill>
                  <a:srgbClr val="011B9E"/>
                </a:solidFill>
              </a:rPr>
              <a:t>Domain</a:t>
            </a:r>
            <a:r>
              <a:rPr sz="2000">
                <a:solidFill>
                  <a:srgbClr val="011B9E"/>
                </a:solidFill>
              </a:rPr>
              <a:t>	</a:t>
            </a:r>
            <a:r>
              <a:rPr sz="2000" u="sng">
                <a:solidFill>
                  <a:srgbClr val="011B9E"/>
                </a:solidFill>
              </a:rPr>
              <a:t>Target</a:t>
            </a:r>
            <a:endParaRPr sz="200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SH3 		Pro-rich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SH2		</a:t>
            </a:r>
            <a:r>
              <a:rPr sz="2000" b="1">
                <a:solidFill>
                  <a:srgbClr val="FF38CB"/>
                </a:solidFill>
              </a:rPr>
              <a:t>p</a:t>
            </a:r>
            <a:r>
              <a:rPr sz="2000">
                <a:solidFill>
                  <a:srgbClr val="011B9E"/>
                </a:solidFill>
              </a:rPr>
              <a:t>Y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PTK          pY-kinase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		domain</a:t>
            </a:r>
          </a:p>
        </p:txBody>
      </p:sp>
      <p:sp>
        <p:nvSpPr>
          <p:cNvPr id="432" name="Src: Involved in cell differentiation;…"/>
          <p:cNvSpPr txBox="1"/>
          <p:nvPr/>
        </p:nvSpPr>
        <p:spPr>
          <a:xfrm>
            <a:off x="100825" y="939927"/>
            <a:ext cx="471398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Src: Involved in cell differentiation; 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- activity is tightly regulated,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- 4-component activation</a:t>
            </a:r>
          </a:p>
        </p:txBody>
      </p:sp>
      <p:sp>
        <p:nvSpPr>
          <p:cNvPr id="433" name="v-Src: protein encoded by the Rous sarcoma virus…"/>
          <p:cNvSpPr txBox="1"/>
          <p:nvPr/>
        </p:nvSpPr>
        <p:spPr>
          <a:xfrm>
            <a:off x="88900" y="6248400"/>
            <a:ext cx="8942041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v-Src: protein encoded by the Rous sarcoma virus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	identical to Src, but missing the C-terminal Tyr 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		=&gt; Active =&gt; cancer</a:t>
            </a:r>
          </a:p>
        </p:txBody>
      </p:sp>
      <p:sp>
        <p:nvSpPr>
          <p:cNvPr id="434" name="2-binding P-rich…"/>
          <p:cNvSpPr txBox="1"/>
          <p:nvPr/>
        </p:nvSpPr>
        <p:spPr>
          <a:xfrm>
            <a:off x="7618485" y="2425700"/>
            <a:ext cx="2500749" cy="340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r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/>
              <a:t>4</a:t>
            </a:r>
            <a:r>
              <a:rPr dirty="0"/>
              <a:t>-</a:t>
            </a:r>
            <a:r>
              <a:rPr dirty="0">
                <a:solidFill>
                  <a:srgbClr val="011B9E"/>
                </a:solidFill>
              </a:rPr>
              <a:t>binding P-rich</a:t>
            </a:r>
          </a:p>
          <a:p>
            <a:pPr algn="r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sequences</a:t>
            </a:r>
          </a:p>
          <a:p>
            <a:pPr algn="r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r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r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2-binding p-Y </a:t>
            </a:r>
          </a:p>
          <a:p>
            <a:pPr algn="r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sequences</a:t>
            </a:r>
          </a:p>
          <a:p>
            <a:pPr algn="r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r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r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3-Phosphorylation</a:t>
            </a:r>
          </a:p>
          <a:p>
            <a:pPr algn="r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  </a:t>
            </a:r>
          </a:p>
          <a:p>
            <a:pPr algn="r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r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1-Dephosphorylation</a:t>
            </a:r>
          </a:p>
        </p:txBody>
      </p:sp>
      <p:sp>
        <p:nvSpPr>
          <p:cNvPr id="43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436" name="4 - Protein domains           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fr-CH" dirty="0"/>
              <a:t>3</a:t>
            </a:r>
            <a:r>
              <a:rPr dirty="0"/>
              <a:t> - Protein domains			      		 										          p</a:t>
            </a:r>
          </a:p>
        </p:txBody>
      </p:sp>
      <p:sp>
        <p:nvSpPr>
          <p:cNvPr id="437" name="P-P"/>
          <p:cNvSpPr txBox="1"/>
          <p:nvPr/>
        </p:nvSpPr>
        <p:spPr>
          <a:xfrm rot="18388154">
            <a:off x="6781800" y="4584699"/>
            <a:ext cx="45911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2000">
                <a:solidFill>
                  <a:srgbClr val="FF3A3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P-P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A protein has a binding site to interact with ligand ◁  with Kdinter.…"/>
          <p:cNvSpPr txBox="1"/>
          <p:nvPr/>
        </p:nvSpPr>
        <p:spPr>
          <a:xfrm>
            <a:off x="385464" y="927100"/>
            <a:ext cx="9736436" cy="1321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A protein has a binding site to interact with ligand ◁  with K</a:t>
            </a:r>
            <a:r>
              <a:rPr sz="2000" baseline="-5999">
                <a:solidFill>
                  <a:srgbClr val="011B9E"/>
                </a:solidFill>
              </a:rPr>
              <a:t>d</a:t>
            </a:r>
            <a:r>
              <a:rPr sz="2000" baseline="31999">
                <a:solidFill>
                  <a:srgbClr val="011B9E"/>
                </a:solidFill>
              </a:rPr>
              <a:t>inter</a:t>
            </a:r>
            <a:r>
              <a:rPr sz="2000">
                <a:solidFill>
                  <a:srgbClr val="011B9E"/>
                </a:solidFill>
              </a:rPr>
              <a:t>.</a:t>
            </a:r>
          </a:p>
          <a:p>
            <a:pPr algn="l"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How would tethering the ligand to the protein affect binding to K</a:t>
            </a:r>
            <a:r>
              <a:rPr sz="2000" baseline="-5999">
                <a:solidFill>
                  <a:srgbClr val="011B9E"/>
                </a:solidFill>
              </a:rPr>
              <a:t>d</a:t>
            </a:r>
            <a:r>
              <a:rPr sz="2000" baseline="31999">
                <a:solidFill>
                  <a:srgbClr val="011B9E"/>
                </a:solidFill>
              </a:rPr>
              <a:t>intra</a:t>
            </a:r>
            <a:r>
              <a:rPr sz="2000">
                <a:solidFill>
                  <a:srgbClr val="011B9E"/>
                </a:solidFill>
              </a:rPr>
              <a:t> ?</a:t>
            </a:r>
          </a:p>
          <a:p>
            <a:pPr algn="l"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Or, what is the effective concentration M</a:t>
            </a:r>
            <a:r>
              <a:rPr sz="2000" baseline="-5999">
                <a:solidFill>
                  <a:srgbClr val="011B9E"/>
                </a:solidFill>
              </a:rPr>
              <a:t>eff</a:t>
            </a:r>
            <a:r>
              <a:rPr sz="2000">
                <a:solidFill>
                  <a:srgbClr val="011B9E"/>
                </a:solidFill>
              </a:rPr>
              <a:t> of the intermolecular ligand  ?</a:t>
            </a:r>
          </a:p>
        </p:txBody>
      </p:sp>
      <p:sp>
        <p:nvSpPr>
          <p:cNvPr id="442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3" name="Effective molarity"/>
          <p:cNvSpPr txBox="1"/>
          <p:nvPr/>
        </p:nvSpPr>
        <p:spPr>
          <a:xfrm>
            <a:off x="-12700" y="203200"/>
            <a:ext cx="10198100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pPr defTabSz="182880">
              <a:defRPr sz="2560"/>
            </a:pPr>
            <a:r>
              <a:t>Effective molarity</a:t>
            </a:r>
            <a:endParaRPr sz="1440"/>
          </a:p>
          <a:p>
            <a:pPr defTabSz="182880">
              <a:defRPr sz="1440"/>
            </a:pPr>
            <a:endParaRPr sz="1440"/>
          </a:p>
        </p:txBody>
      </p:sp>
      <p:sp>
        <p:nvSpPr>
          <p:cNvPr id="444" name="Zeke TiCB 2009"/>
          <p:cNvSpPr txBox="1"/>
          <p:nvPr/>
        </p:nvSpPr>
        <p:spPr>
          <a:xfrm>
            <a:off x="3289300" y="7302500"/>
            <a:ext cx="33401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sz="1200">
                <a:latin typeface="Lucida Grande"/>
                <a:ea typeface="Lucida Grande"/>
                <a:cs typeface="Lucida Grande"/>
                <a:sym typeface="Lucida Grande"/>
              </a:rPr>
              <a:t>Zeke TiCB 2009</a:t>
            </a:r>
          </a:p>
        </p:txBody>
      </p:sp>
      <p:sp>
        <p:nvSpPr>
          <p:cNvPr id="44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446" name="4 - Protein domains           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fr-CH" dirty="0"/>
              <a:t>3</a:t>
            </a:r>
            <a:r>
              <a:rPr dirty="0"/>
              <a:t> - Protein domains			      		 										          p</a:t>
            </a:r>
          </a:p>
        </p:txBody>
      </p:sp>
      <p:sp>
        <p:nvSpPr>
          <p:cNvPr id="447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44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451" y="7317647"/>
            <a:ext cx="4048462" cy="236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31" y="5611123"/>
            <a:ext cx="3071849" cy="5929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2" name="Group"/>
          <p:cNvGrpSpPr/>
          <p:nvPr/>
        </p:nvGrpSpPr>
        <p:grpSpPr>
          <a:xfrm>
            <a:off x="5559700" y="2830750"/>
            <a:ext cx="4152713" cy="3890226"/>
            <a:chOff x="0" y="0"/>
            <a:chExt cx="4152712" cy="3890225"/>
          </a:xfrm>
        </p:grpSpPr>
        <p:pic>
          <p:nvPicPr>
            <p:cNvPr id="450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66570"/>
              <a:ext cx="4152713" cy="342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1" name="Effect of linker length"/>
            <p:cNvSpPr txBox="1"/>
            <p:nvPr/>
          </p:nvSpPr>
          <p:spPr>
            <a:xfrm>
              <a:off x="818650" y="-1"/>
              <a:ext cx="2940798" cy="4758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2000">
                  <a:solidFill>
                    <a:srgbClr val="011B9E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sz="2000">
                  <a:solidFill>
                    <a:srgbClr val="011B9E"/>
                  </a:solidFill>
                </a:rPr>
                <a:t>Effect of linker length</a:t>
              </a:r>
            </a:p>
          </p:txBody>
        </p:sp>
      </p:grpSp>
      <p:pic>
        <p:nvPicPr>
          <p:cNvPr id="453" name="Screenshot 2020-03-08 at 21.17.56.png" descr="Screenshot 2020-03-08 at 21.17.5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700" y="2498627"/>
            <a:ext cx="3883431" cy="2648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" grpId="0" animBg="1" advAuto="0"/>
      <p:bldP spid="452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caffold: allows certain proteins to get together in a specific place…"/>
          <p:cNvSpPr txBox="1"/>
          <p:nvPr/>
        </p:nvSpPr>
        <p:spPr>
          <a:xfrm>
            <a:off x="44450" y="927100"/>
            <a:ext cx="10071100" cy="739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Scaffold: allows certain proteins to get together in a specific place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• Freely diffusing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   1’000 molecules of Ste_11 and Ste_7 in a yeast cell of 40 μm</a:t>
            </a:r>
            <a:r>
              <a:rPr sz="2000" baseline="31999" dirty="0">
                <a:solidFill>
                  <a:srgbClr val="011B9E"/>
                </a:solidFill>
              </a:rPr>
              <a:t>3</a:t>
            </a:r>
            <a:endParaRPr sz="2000"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		 =&gt; </a:t>
            </a:r>
            <a:r>
              <a:rPr sz="2000" b="1" dirty="0">
                <a:solidFill>
                  <a:srgbClr val="011B9E"/>
                </a:solidFill>
              </a:rPr>
              <a:t>Bulk</a:t>
            </a:r>
            <a:r>
              <a:rPr sz="2000" dirty="0">
                <a:solidFill>
                  <a:srgbClr val="011B9E"/>
                </a:solidFill>
              </a:rPr>
              <a:t> concentration = 42 </a:t>
            </a:r>
            <a:r>
              <a:rPr sz="2000" dirty="0" err="1">
                <a:solidFill>
                  <a:srgbClr val="011B9E"/>
                </a:solidFill>
              </a:rPr>
              <a:t>nM</a:t>
            </a:r>
            <a:r>
              <a:rPr sz="2000" dirty="0">
                <a:solidFill>
                  <a:srgbClr val="011B9E"/>
                </a:solidFill>
              </a:rPr>
              <a:t>	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• Bound to scaffolds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    Introduce 1’000 scaffolds Ste_5	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    Each scaffold binds 1 pair of Ste_11 and Ste_7				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											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   Assume the diameter of the scaffold to be 100 </a:t>
            </a:r>
            <a:r>
              <a:rPr sz="2000" dirty="0" err="1">
                <a:solidFill>
                  <a:srgbClr val="011B9E"/>
                </a:solidFill>
              </a:rPr>
              <a:t>Å</a:t>
            </a:r>
            <a:r>
              <a:rPr sz="2000" dirty="0">
                <a:solidFill>
                  <a:srgbClr val="011B9E"/>
                </a:solidFill>
              </a:rPr>
              <a:t>		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    =&gt; Total Scaffold Volume</a:t>
            </a:r>
            <a:r>
              <a:rPr lang="fr-CH" sz="2000" dirty="0">
                <a:solidFill>
                  <a:srgbClr val="011B9E"/>
                </a:solidFill>
              </a:rPr>
              <a:t> </a:t>
            </a:r>
            <a:r>
              <a:rPr lang="fr-CH" sz="2000" dirty="0" err="1">
                <a:solidFill>
                  <a:srgbClr val="011B9E"/>
                </a:solidFill>
              </a:rPr>
              <a:t>is</a:t>
            </a:r>
            <a:r>
              <a:rPr sz="2000" dirty="0">
                <a:solidFill>
                  <a:srgbClr val="011B9E"/>
                </a:solidFill>
              </a:rPr>
              <a:t> 0.014 μm</a:t>
            </a:r>
            <a:r>
              <a:rPr sz="2000" baseline="31999" dirty="0">
                <a:solidFill>
                  <a:srgbClr val="011B9E"/>
                </a:solidFill>
              </a:rPr>
              <a:t>3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          =&gt; </a:t>
            </a:r>
            <a:r>
              <a:rPr sz="2000" b="1" dirty="0">
                <a:solidFill>
                  <a:srgbClr val="011B9E"/>
                </a:solidFill>
              </a:rPr>
              <a:t>Local</a:t>
            </a:r>
            <a:r>
              <a:rPr sz="2000" dirty="0">
                <a:solidFill>
                  <a:srgbClr val="011B9E"/>
                </a:solidFill>
              </a:rPr>
              <a:t> concentration = 120 </a:t>
            </a:r>
            <a:r>
              <a:rPr sz="2000" dirty="0" err="1">
                <a:solidFill>
                  <a:srgbClr val="011B9E"/>
                </a:solidFill>
              </a:rPr>
              <a:t>μM</a:t>
            </a:r>
            <a:endParaRPr sz="2000"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									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		</a:t>
            </a:r>
          </a:p>
        </p:txBody>
      </p:sp>
      <p:sp>
        <p:nvSpPr>
          <p:cNvPr id="458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9" name="Effective molarity - Enabling scaffolds"/>
          <p:cNvSpPr txBox="1"/>
          <p:nvPr/>
        </p:nvSpPr>
        <p:spPr>
          <a:xfrm>
            <a:off x="-12700" y="203200"/>
            <a:ext cx="10198100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pPr defTabSz="182880">
              <a:defRPr sz="2560"/>
            </a:pPr>
            <a:r>
              <a:t>Effective molarity - Enabling scaffolds  </a:t>
            </a:r>
            <a:endParaRPr sz="1440"/>
          </a:p>
          <a:p>
            <a:pPr defTabSz="182880">
              <a:defRPr sz="1440"/>
            </a:pPr>
            <a:endParaRPr sz="1440"/>
          </a:p>
        </p:txBody>
      </p:sp>
      <p:sp>
        <p:nvSpPr>
          <p:cNvPr id="460" name="Zeke TiCB 2009"/>
          <p:cNvSpPr txBox="1"/>
          <p:nvPr/>
        </p:nvSpPr>
        <p:spPr>
          <a:xfrm>
            <a:off x="3289300" y="7302500"/>
            <a:ext cx="33401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sz="1200">
                <a:latin typeface="Lucida Grande"/>
                <a:ea typeface="Lucida Grande"/>
                <a:cs typeface="Lucida Grande"/>
                <a:sym typeface="Lucida Grande"/>
              </a:rPr>
              <a:t>Zeke TiCB 2009</a:t>
            </a:r>
          </a:p>
        </p:txBody>
      </p:sp>
      <p:sp>
        <p:nvSpPr>
          <p:cNvPr id="46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18</a:t>
            </a:fld>
            <a:endParaRPr/>
          </a:p>
        </p:txBody>
      </p:sp>
      <p:sp>
        <p:nvSpPr>
          <p:cNvPr id="462" name="4 - Scaffolds             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fr-CH" dirty="0"/>
              <a:t>3</a:t>
            </a:r>
            <a:r>
              <a:rPr dirty="0"/>
              <a:t> - Scaffolds					      		 										          p</a:t>
            </a:r>
          </a:p>
        </p:txBody>
      </p:sp>
      <p:sp>
        <p:nvSpPr>
          <p:cNvPr id="463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46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78" y="1719923"/>
            <a:ext cx="1270001" cy="1178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2633" y="4945425"/>
            <a:ext cx="1270001" cy="119502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2C8CF0-633B-20F6-1AD6-D2AB9D2FAB1E}"/>
              </a:ext>
            </a:extLst>
          </p:cNvPr>
          <p:cNvSpPr/>
          <p:nvPr/>
        </p:nvSpPr>
        <p:spPr>
          <a:xfrm>
            <a:off x="-12700" y="3408218"/>
            <a:ext cx="10106993" cy="3483742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70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7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472" name="Protein-protein interaction networks"/>
          <p:cNvSpPr txBox="1"/>
          <p:nvPr/>
        </p:nvSpPr>
        <p:spPr>
          <a:xfrm>
            <a:off x="-158468" y="3206012"/>
            <a:ext cx="1019810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>
            <a:lvl1pPr defTabSz="379475">
              <a:defRPr sz="2656"/>
            </a:lvl1pPr>
          </a:lstStyle>
          <a:p>
            <a:r>
              <a:t>Protein-protein interaction networks</a:t>
            </a:r>
          </a:p>
        </p:txBody>
      </p:sp>
      <p:sp>
        <p:nvSpPr>
          <p:cNvPr id="473" name="4 - Networks             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fr-CH" dirty="0"/>
              <a:t>3</a:t>
            </a:r>
            <a:r>
              <a:rPr dirty="0"/>
              <a:t> - Networks			      		 										          		p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4 - Introduction                                         p."/>
          <p:cNvSpPr txBox="1"/>
          <p:nvPr/>
        </p:nvSpPr>
        <p:spPr>
          <a:xfrm>
            <a:off x="127000" y="72423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fr-CH" sz="1400" dirty="0"/>
              <a:t>3</a:t>
            </a:r>
            <a:r>
              <a:rPr sz="1400" dirty="0"/>
              <a:t> - Introduction											</a:t>
            </a:r>
            <a:r>
              <a:rPr dirty="0"/>
              <a:t>   				                       </a:t>
            </a:r>
            <a:r>
              <a:rPr sz="1400" dirty="0"/>
              <a:t>p</a:t>
            </a:r>
            <a:r>
              <a:rPr dirty="0"/>
              <a:t>.</a:t>
            </a:r>
          </a:p>
        </p:txBody>
      </p:sp>
      <p:sp>
        <p:nvSpPr>
          <p:cNvPr id="241" name="Metabolic pathways: The early days of Biochemistry"/>
          <p:cNvSpPr txBox="1">
            <a:spLocks noGrp="1"/>
          </p:cNvSpPr>
          <p:nvPr>
            <p:ph type="title"/>
          </p:nvPr>
        </p:nvSpPr>
        <p:spPr>
          <a:xfrm>
            <a:off x="-101600" y="38100"/>
            <a:ext cx="10363200" cy="1066800"/>
          </a:xfrm>
          <a:prstGeom prst="rect">
            <a:avLst/>
          </a:prstGeom>
        </p:spPr>
        <p:txBody>
          <a:bodyPr anchor="t"/>
          <a:lstStyle>
            <a:lvl1pPr>
              <a:defRPr sz="3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Metabolic pathways: The early days of Biochemistry</a:t>
            </a:r>
          </a:p>
        </p:txBody>
      </p:sp>
      <p:sp>
        <p:nvSpPr>
          <p:cNvPr id="24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61550" y="7289800"/>
            <a:ext cx="177800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243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4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45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41" y="762000"/>
            <a:ext cx="9409079" cy="6578600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•http://www.expasy.org/cgi-bin/show_thumbnails.pl"/>
          <p:cNvSpPr txBox="1"/>
          <p:nvPr/>
        </p:nvSpPr>
        <p:spPr>
          <a:xfrm>
            <a:off x="814470" y="1117600"/>
            <a:ext cx="6591301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/>
            <a:r>
              <a:rPr sz="1400" i="1">
                <a:solidFill>
                  <a:srgbClr val="032BE1"/>
                </a:solidFill>
              </a:rPr>
              <a:t>•</a:t>
            </a:r>
            <a:r>
              <a:rPr sz="1400" i="1" u="sng">
                <a:solidFill>
                  <a:srgbClr val="032BE1"/>
                </a:solidFill>
                <a:hlinkClick r:id="rId4"/>
              </a:rPr>
              <a:t>http://www.expasy.org/cgi-bin/show_thumbnails.pl</a:t>
            </a:r>
            <a:r>
              <a:rPr sz="1400" i="1"/>
              <a:t> </a:t>
            </a:r>
          </a:p>
        </p:txBody>
      </p:sp>
      <p:sp>
        <p:nvSpPr>
          <p:cNvPr id="247" name="Networks"/>
          <p:cNvSpPr txBox="1"/>
          <p:nvPr/>
        </p:nvSpPr>
        <p:spPr>
          <a:xfrm>
            <a:off x="4152900" y="7245350"/>
            <a:ext cx="1862423" cy="3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marL="504031" lvl="1" indent="-250031" algn="l">
              <a:spcBef>
                <a:spcPts val="1900"/>
              </a:spcBef>
              <a:buSzPct val="1710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>
                <a:solidFill>
                  <a:srgbClr val="011B9E"/>
                </a:solidFill>
              </a:rPr>
              <a:t>Networks</a:t>
            </a:r>
          </a:p>
        </p:txBody>
      </p:sp>
      <p:grpSp>
        <p:nvGrpSpPr>
          <p:cNvPr id="252" name="Group"/>
          <p:cNvGrpSpPr/>
          <p:nvPr/>
        </p:nvGrpSpPr>
        <p:grpSpPr>
          <a:xfrm>
            <a:off x="7480300" y="1625600"/>
            <a:ext cx="2933700" cy="4051300"/>
            <a:chOff x="0" y="0"/>
            <a:chExt cx="2933700" cy="4051300"/>
          </a:xfrm>
        </p:grpSpPr>
        <p:sp>
          <p:nvSpPr>
            <p:cNvPr id="248" name="Rectangle"/>
            <p:cNvSpPr/>
            <p:nvPr/>
          </p:nvSpPr>
          <p:spPr>
            <a:xfrm>
              <a:off x="0" y="0"/>
              <a:ext cx="2933700" cy="4051300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251" name="Group"/>
            <p:cNvGrpSpPr/>
            <p:nvPr/>
          </p:nvGrpSpPr>
          <p:grpSpPr>
            <a:xfrm>
              <a:off x="38100" y="501650"/>
              <a:ext cx="2641600" cy="3467100"/>
              <a:chOff x="0" y="484505"/>
              <a:chExt cx="2641600" cy="3467100"/>
            </a:xfrm>
          </p:grpSpPr>
          <p:pic>
            <p:nvPicPr>
              <p:cNvPr id="249" name="droppedImage.png" descr="droppedImage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1017905"/>
                <a:ext cx="2404673" cy="29337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50" name="However, reactions…"/>
              <p:cNvSpPr/>
              <p:nvPr/>
            </p:nvSpPr>
            <p:spPr>
              <a:xfrm>
                <a:off x="38100" y="484505"/>
                <a:ext cx="260350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/>
              <a:p>
                <a:pPr algn="just">
                  <a:lnSpc>
                    <a:spcPct val="90000"/>
                  </a:lnSpc>
                  <a:defRPr sz="1600">
                    <a:latin typeface="Verdana"/>
                    <a:ea typeface="Verdana"/>
                    <a:cs typeface="Verdana"/>
                    <a:sym typeface="Verdana"/>
                  </a:defRPr>
                </a:pPr>
                <a:r>
                  <a:rPr dirty="0">
                    <a:solidFill>
                      <a:srgbClr val="011B9E"/>
                    </a:solidFill>
                  </a:rPr>
                  <a:t>However, reactions </a:t>
                </a:r>
              </a:p>
              <a:p>
                <a:pPr algn="just">
                  <a:lnSpc>
                    <a:spcPct val="90000"/>
                  </a:lnSpc>
                  <a:defRPr sz="1600">
                    <a:latin typeface="Verdana"/>
                    <a:ea typeface="Verdana"/>
                    <a:cs typeface="Verdana"/>
                    <a:sym typeface="Verdana"/>
                  </a:defRPr>
                </a:pPr>
                <a:r>
                  <a:rPr dirty="0">
                    <a:solidFill>
                      <a:srgbClr val="011B9E"/>
                    </a:solidFill>
                  </a:rPr>
                  <a:t>are localized in specific  specialized subcellular</a:t>
                </a:r>
              </a:p>
              <a:p>
                <a:pPr algn="just">
                  <a:lnSpc>
                    <a:spcPct val="90000"/>
                  </a:lnSpc>
                  <a:defRPr sz="1600">
                    <a:latin typeface="Verdana"/>
                    <a:ea typeface="Verdana"/>
                    <a:cs typeface="Verdana"/>
                    <a:sym typeface="Verdana"/>
                  </a:defRPr>
                </a:pPr>
                <a:r>
                  <a:rPr dirty="0">
                    <a:solidFill>
                      <a:srgbClr val="011B9E"/>
                    </a:solidFill>
                  </a:rPr>
                  <a:t>compartments </a:t>
                </a:r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7" name="Group"/>
          <p:cNvGrpSpPr/>
          <p:nvPr/>
        </p:nvGrpSpPr>
        <p:grpSpPr>
          <a:xfrm>
            <a:off x="1384300" y="2362200"/>
            <a:ext cx="5016500" cy="4381500"/>
            <a:chOff x="0" y="0"/>
            <a:chExt cx="5016500" cy="4381500"/>
          </a:xfrm>
        </p:grpSpPr>
        <p:pic>
          <p:nvPicPr>
            <p:cNvPr id="475" name="droppedImage.pdf" descr="droppedImage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04800"/>
              <a:ext cx="4673600" cy="4076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6" name="Rectangle"/>
            <p:cNvSpPr/>
            <p:nvPr/>
          </p:nvSpPr>
          <p:spPr>
            <a:xfrm>
              <a:off x="2273300" y="0"/>
              <a:ext cx="2743200" cy="558800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478" name="• Classical biochemical methods to determine protein-protein interactions:…"/>
          <p:cNvSpPr txBox="1"/>
          <p:nvPr/>
        </p:nvSpPr>
        <p:spPr>
          <a:xfrm>
            <a:off x="101600" y="850900"/>
            <a:ext cx="9618861" cy="6337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• Classical biochemical methods to determine protein-protein interactions: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2-hybrid, GST-pull down, phage display....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	=&gt; protein interaction maps, where dots represent proteins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										 lines indicate interactions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lnSpc>
                <a:spcPct val="6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=&gt; Very “simplistic” view of proteins</a:t>
            </a:r>
          </a:p>
        </p:txBody>
      </p:sp>
      <p:sp>
        <p:nvSpPr>
          <p:cNvPr id="479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80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8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482" name="Protein-protein interactions : Genome-wide approaches"/>
          <p:cNvSpPr txBox="1"/>
          <p:nvPr/>
        </p:nvSpPr>
        <p:spPr>
          <a:xfrm>
            <a:off x="-12700" y="2032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>
            <a:lvl1pPr defTabSz="379475">
              <a:defRPr sz="2656"/>
            </a:lvl1pPr>
          </a:lstStyle>
          <a:p>
            <a:r>
              <a:t>Protein-protein interactions : Genome-wide approaches</a:t>
            </a:r>
          </a:p>
        </p:txBody>
      </p:sp>
      <p:sp>
        <p:nvSpPr>
          <p:cNvPr id="483" name="4 - Networks             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fr-CH" dirty="0"/>
              <a:t>3</a:t>
            </a:r>
            <a:r>
              <a:rPr dirty="0"/>
              <a:t> - Networks			      		 										          		p</a:t>
            </a:r>
          </a:p>
        </p:txBody>
      </p:sp>
      <p:pic>
        <p:nvPicPr>
          <p:cNvPr id="484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965" y="4019677"/>
            <a:ext cx="3078540" cy="21524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87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88" name="Protein-protein interactions : Genome-wide approaches"/>
          <p:cNvSpPr txBox="1"/>
          <p:nvPr/>
        </p:nvSpPr>
        <p:spPr>
          <a:xfrm>
            <a:off x="-12700" y="2032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>
            <a:lvl1pPr defTabSz="379475">
              <a:defRPr sz="2656"/>
            </a:lvl1pPr>
          </a:lstStyle>
          <a:p>
            <a:r>
              <a:t>Protein-protein interactions : Genome-wide approaches</a:t>
            </a:r>
          </a:p>
        </p:txBody>
      </p:sp>
      <p:sp>
        <p:nvSpPr>
          <p:cNvPr id="489" name="• Domains:  - ~1’000 types of domains in genome…"/>
          <p:cNvSpPr txBox="1"/>
          <p:nvPr/>
        </p:nvSpPr>
        <p:spPr>
          <a:xfrm>
            <a:off x="70352" y="901700"/>
            <a:ext cx="9485562" cy="595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• Domains:  - ~1’000 types of domains in genome</a:t>
            </a: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			÷ for &gt; 750, one or more structures are known </a:t>
            </a: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		- ~10’000 types of domain - domain interactions are predicted</a:t>
            </a: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			÷ 20% have been structurally characterised</a:t>
            </a: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=&gt; Use structural information to predict </a:t>
            </a: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	- interactions between domains &amp; between proteins</a:t>
            </a:r>
          </a:p>
          <a:p>
            <a:pPr algn="l">
              <a:lnSpc>
                <a:spcPct val="120000"/>
              </a:lnSpc>
              <a:defRPr sz="1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	- identify interactions that </a:t>
            </a: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			÷ can happen simultaneously</a:t>
            </a: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			÷ are sterically overlapping</a:t>
            </a:r>
          </a:p>
          <a:p>
            <a:pPr algn="l">
              <a:lnSpc>
                <a:spcPct val="120000"/>
              </a:lnSpc>
              <a:defRPr sz="1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	- estimate by modelling</a:t>
            </a: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			÷ affinities </a:t>
            </a: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 				÷ rate constants</a:t>
            </a:r>
          </a:p>
        </p:txBody>
      </p:sp>
      <p:sp>
        <p:nvSpPr>
          <p:cNvPr id="49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21</a:t>
            </a:fld>
            <a:endParaRPr/>
          </a:p>
        </p:txBody>
      </p:sp>
      <p:sp>
        <p:nvSpPr>
          <p:cNvPr id="491" name="4 - Networks             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fr-CH" dirty="0"/>
              <a:t>3</a:t>
            </a:r>
            <a:r>
              <a:rPr dirty="0"/>
              <a:t> - Networks			      		 										         		 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A803E9-EFD4-A940-9069-356C9909CC02}"/>
              </a:ext>
            </a:extLst>
          </p:cNvPr>
          <p:cNvSpPr/>
          <p:nvPr/>
        </p:nvSpPr>
        <p:spPr>
          <a:xfrm>
            <a:off x="0" y="3133344"/>
            <a:ext cx="7863840" cy="3727197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" y="1269999"/>
            <a:ext cx="8496751" cy="5930901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97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98" name="• An example for the Ras-protein:"/>
          <p:cNvSpPr txBox="1"/>
          <p:nvPr/>
        </p:nvSpPr>
        <p:spPr>
          <a:xfrm>
            <a:off x="114300" y="825500"/>
            <a:ext cx="4442619" cy="185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• An example for the Ras-protein: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</p:txBody>
      </p:sp>
      <p:sp>
        <p:nvSpPr>
          <p:cNvPr id="49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500" name="4 - Protein domains           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fr-CH" dirty="0"/>
              <a:t>3</a:t>
            </a:r>
            <a:r>
              <a:rPr dirty="0"/>
              <a:t> - Protein domains			      		 										          p</a:t>
            </a:r>
          </a:p>
        </p:txBody>
      </p:sp>
      <p:sp>
        <p:nvSpPr>
          <p:cNvPr id="501" name="Protein-protein interactions : Genome-wide approaches"/>
          <p:cNvSpPr txBox="1"/>
          <p:nvPr/>
        </p:nvSpPr>
        <p:spPr>
          <a:xfrm>
            <a:off x="-12700" y="2032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>
            <a:lvl1pPr defTabSz="379475">
              <a:defRPr sz="2656"/>
            </a:lvl1pPr>
          </a:lstStyle>
          <a:p>
            <a:r>
              <a:t>Protein-protein interactions : Genome-wide approaches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”A linear concept” in pharmacy and medicine:…"/>
          <p:cNvSpPr txBox="1"/>
          <p:nvPr/>
        </p:nvSpPr>
        <p:spPr>
          <a:xfrm>
            <a:off x="354442" y="1435100"/>
            <a:ext cx="9475839" cy="5412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just">
              <a:lnSpc>
                <a:spcPct val="209999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>
                <a:solidFill>
                  <a:srgbClr val="011B9E"/>
                </a:solidFill>
              </a:rPr>
              <a:t>”A linear concept” in pharmacy and medicine: </a:t>
            </a:r>
          </a:p>
          <a:p>
            <a:pPr algn="just">
              <a:lnSpc>
                <a:spcPct val="209999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>
                <a:solidFill>
                  <a:srgbClr val="011B9E"/>
                </a:solidFill>
              </a:rPr>
              <a:t>		1 disease  &lt;=&gt;   1 gene   &lt;=&gt;   1 medication</a:t>
            </a:r>
          </a:p>
          <a:p>
            <a:pPr algn="just">
              <a:lnSpc>
                <a:spcPct val="209999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just">
              <a:lnSpc>
                <a:spcPct val="209999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>
                <a:solidFill>
                  <a:srgbClr val="011B9E"/>
                </a:solidFill>
              </a:rPr>
              <a:t>• Identification of a disease:</a:t>
            </a:r>
          </a:p>
          <a:p>
            <a:pPr algn="just">
              <a:lnSpc>
                <a:spcPct val="209999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>
                <a:solidFill>
                  <a:srgbClr val="011B9E"/>
                </a:solidFill>
              </a:rPr>
              <a:t>	i• Symptoms						Diagnosis or effect</a:t>
            </a:r>
          </a:p>
          <a:p>
            <a:pPr algn="just">
              <a:lnSpc>
                <a:spcPct val="9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>
                <a:solidFill>
                  <a:srgbClr val="011B9E"/>
                </a:solidFill>
              </a:rPr>
              <a:t>	ii• Pharmacology 					Well-defined ligand</a:t>
            </a:r>
          </a:p>
          <a:p>
            <a:pPr algn="just">
              <a:lnSpc>
                <a:spcPct val="9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just">
              <a:lnSpc>
                <a:spcPct val="9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>
                <a:solidFill>
                  <a:srgbClr val="011B9E"/>
                </a:solidFill>
              </a:rPr>
              <a:t>	iii• Signal transduction			</a:t>
            </a:r>
          </a:p>
          <a:p>
            <a:pPr algn="just">
              <a:lnSpc>
                <a:spcPct val="9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>
                <a:solidFill>
                  <a:srgbClr val="011B9E"/>
                </a:solidFill>
              </a:rPr>
              <a:t>			or							Precisely described mechanism</a:t>
            </a:r>
          </a:p>
          <a:p>
            <a:pPr algn="just">
              <a:lnSpc>
                <a:spcPct val="9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>
                <a:solidFill>
                  <a:srgbClr val="011B9E"/>
                </a:solidFill>
              </a:rPr>
              <a:t>	     Metabolic route</a:t>
            </a:r>
          </a:p>
          <a:p>
            <a:pPr algn="just">
              <a:lnSpc>
                <a:spcPct val="9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just">
              <a:lnSpc>
                <a:spcPct val="22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>
                <a:solidFill>
                  <a:srgbClr val="011B9E"/>
                </a:solidFill>
              </a:rPr>
              <a:t>	iv• Gene							Ultimate identification</a:t>
            </a:r>
          </a:p>
          <a:p>
            <a:pPr algn="just">
              <a:lnSpc>
                <a:spcPct val="209999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>
                <a:solidFill>
                  <a:srgbClr val="011B9E"/>
                </a:solidFill>
              </a:rPr>
              <a:t> </a:t>
            </a:r>
          </a:p>
        </p:txBody>
      </p:sp>
      <p:sp>
        <p:nvSpPr>
          <p:cNvPr id="50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7100" y="7289800"/>
            <a:ext cx="266700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rPr/>
              <a:t>23</a:t>
            </a:fld>
            <a:endParaRPr/>
          </a:p>
        </p:txBody>
      </p:sp>
      <p:sp>
        <p:nvSpPr>
          <p:cNvPr id="507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8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9" name="1 Disease - 1 Gene - 1 Medication"/>
          <p:cNvSpPr txBox="1"/>
          <p:nvPr/>
        </p:nvSpPr>
        <p:spPr>
          <a:xfrm>
            <a:off x="0" y="38100"/>
            <a:ext cx="10160000" cy="106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>
            <a:lvl1pPr>
              <a:defRPr sz="36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fr-CH" dirty="0" err="1"/>
              <a:t>Linear</a:t>
            </a:r>
            <a:r>
              <a:rPr lang="fr-CH" dirty="0"/>
              <a:t> </a:t>
            </a:r>
            <a:r>
              <a:rPr lang="fr-CH" dirty="0" err="1"/>
              <a:t>medication:Disaese</a:t>
            </a:r>
            <a:r>
              <a:rPr lang="fr-CH" dirty="0"/>
              <a:t> =&gt;</a:t>
            </a:r>
            <a:r>
              <a:rPr dirty="0"/>
              <a:t> Gene </a:t>
            </a:r>
            <a:r>
              <a:rPr lang="fr-CH" dirty="0"/>
              <a:t>=&gt; </a:t>
            </a:r>
            <a:r>
              <a:rPr lang="fr-CH" dirty="0" err="1"/>
              <a:t>Pill</a:t>
            </a:r>
            <a:endParaRPr dirty="0"/>
          </a:p>
        </p:txBody>
      </p:sp>
      <p:sp>
        <p:nvSpPr>
          <p:cNvPr id="510" name="Networks"/>
          <p:cNvSpPr txBox="1"/>
          <p:nvPr/>
        </p:nvSpPr>
        <p:spPr>
          <a:xfrm>
            <a:off x="4152900" y="7245350"/>
            <a:ext cx="1823691" cy="3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marL="504031" lvl="1" indent="-250031" algn="l">
              <a:spcBef>
                <a:spcPts val="1900"/>
              </a:spcBef>
              <a:buSzPct val="171000"/>
              <a:buChar char="•"/>
            </a:pPr>
            <a:r>
              <a:rPr sz="180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Networks</a:t>
            </a:r>
          </a:p>
        </p:txBody>
      </p:sp>
      <p:sp>
        <p:nvSpPr>
          <p:cNvPr id="511" name="4                     p"/>
          <p:cNvSpPr txBox="1"/>
          <p:nvPr/>
        </p:nvSpPr>
        <p:spPr>
          <a:xfrm>
            <a:off x="124681" y="7242373"/>
            <a:ext cx="10073419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800"/>
            </a:pPr>
            <a:r>
              <a:rPr lang="fr-CH" dirty="0"/>
              <a:t>3</a:t>
            </a:r>
            <a:r>
              <a:rPr sz="1400" dirty="0"/>
              <a:t>																					p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1 Disease - 1 Gene - 1 Medication ?"/>
          <p:cNvSpPr txBox="1">
            <a:spLocks noGrp="1"/>
          </p:cNvSpPr>
          <p:nvPr>
            <p:ph type="title"/>
          </p:nvPr>
        </p:nvSpPr>
        <p:spPr>
          <a:xfrm>
            <a:off x="990600" y="38100"/>
            <a:ext cx="8178800" cy="1066800"/>
          </a:xfrm>
          <a:prstGeom prst="rect">
            <a:avLst/>
          </a:prstGeom>
        </p:spPr>
        <p:txBody>
          <a:bodyPr anchor="t"/>
          <a:lstStyle>
            <a:lvl1pPr defTabSz="448055">
              <a:defRPr sz="3528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1 Disease - 1 Gene - 1 Medication ?</a:t>
            </a:r>
          </a:p>
        </p:txBody>
      </p:sp>
      <p:sp>
        <p:nvSpPr>
          <p:cNvPr id="516" name="• What does statistics say?…"/>
          <p:cNvSpPr txBox="1"/>
          <p:nvPr/>
        </p:nvSpPr>
        <p:spPr>
          <a:xfrm>
            <a:off x="338220" y="990600"/>
            <a:ext cx="9779001" cy="20436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just">
              <a:lnSpc>
                <a:spcPct val="209999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 dirty="0">
                <a:solidFill>
                  <a:srgbClr val="011B9E"/>
                </a:solidFill>
              </a:rPr>
              <a:t>• What does statistics say?</a:t>
            </a:r>
          </a:p>
          <a:p>
            <a:pPr algn="just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fr-CH" sz="1800" dirty="0">
                <a:solidFill>
                  <a:srgbClr val="011B9E"/>
                </a:solidFill>
              </a:rPr>
              <a:t>N</a:t>
            </a:r>
            <a:r>
              <a:rPr sz="1800" dirty="0" err="1">
                <a:solidFill>
                  <a:srgbClr val="011B9E"/>
                </a:solidFill>
              </a:rPr>
              <a:t>etwork</a:t>
            </a:r>
            <a:r>
              <a:rPr sz="1800" dirty="0">
                <a:solidFill>
                  <a:srgbClr val="011B9E"/>
                </a:solidFill>
              </a:rPr>
              <a:t> analysis of all FDA-approved drugs (890) </a:t>
            </a:r>
          </a:p>
          <a:p>
            <a:pPr algn="just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 dirty="0">
                <a:solidFill>
                  <a:srgbClr val="011B9E"/>
                </a:solidFill>
              </a:rPr>
              <a:t>				</a:t>
            </a:r>
            <a:r>
              <a:rPr lang="fr-CH" sz="1800" dirty="0">
                <a:solidFill>
                  <a:srgbClr val="011B9E"/>
                </a:solidFill>
              </a:rPr>
              <a:t>      </a:t>
            </a:r>
            <a:r>
              <a:rPr sz="1800" dirty="0">
                <a:solidFill>
                  <a:srgbClr val="011B9E"/>
                </a:solidFill>
              </a:rPr>
              <a:t>and their known targets (394)</a:t>
            </a:r>
          </a:p>
          <a:p>
            <a:pPr algn="just"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1800" dirty="0">
              <a:solidFill>
                <a:srgbClr val="011B9E"/>
              </a:solidFill>
            </a:endParaRPr>
          </a:p>
          <a:p>
            <a:pPr algn="just"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1800" dirty="0">
              <a:solidFill>
                <a:srgbClr val="011B9E"/>
              </a:solidFill>
            </a:endParaRPr>
          </a:p>
          <a:p>
            <a:pPr algn="just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 dirty="0">
                <a:solidFill>
                  <a:srgbClr val="011B9E"/>
                </a:solidFill>
              </a:rPr>
              <a:t>How many targets per drug?					How many drugs per target?</a:t>
            </a:r>
          </a:p>
        </p:txBody>
      </p:sp>
      <p:sp>
        <p:nvSpPr>
          <p:cNvPr id="51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7100" y="7289800"/>
            <a:ext cx="266700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rPr/>
              <a:t>24</a:t>
            </a:fld>
            <a:endParaRPr/>
          </a:p>
        </p:txBody>
      </p:sp>
      <p:sp>
        <p:nvSpPr>
          <p:cNvPr id="518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9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520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3962400"/>
            <a:ext cx="5041900" cy="294861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1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700" y="3911600"/>
            <a:ext cx="5437188" cy="3067132"/>
          </a:xfrm>
          <a:prstGeom prst="rect">
            <a:avLst/>
          </a:prstGeom>
          <a:ln w="12700">
            <a:miter lim="400000"/>
          </a:ln>
        </p:spPr>
      </p:pic>
      <p:sp>
        <p:nvSpPr>
          <p:cNvPr id="522" name="M.A.. Yildirim, Nat Biotech 25 (2007) p.1119"/>
          <p:cNvSpPr txBox="1"/>
          <p:nvPr/>
        </p:nvSpPr>
        <p:spPr>
          <a:xfrm>
            <a:off x="7038016" y="6999882"/>
            <a:ext cx="3087106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1" indent="0">
              <a:defRPr sz="1400" i="1"/>
            </a:pPr>
            <a:r>
              <a:t>M.A.. Yildirim, Nat Biotech 25 (2007) p.1119</a:t>
            </a:r>
          </a:p>
        </p:txBody>
      </p:sp>
      <p:sp>
        <p:nvSpPr>
          <p:cNvPr id="523" name="Networks"/>
          <p:cNvSpPr txBox="1"/>
          <p:nvPr/>
        </p:nvSpPr>
        <p:spPr>
          <a:xfrm>
            <a:off x="4152900" y="7245350"/>
            <a:ext cx="1823691" cy="3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marL="504031" lvl="1" indent="-250031" algn="l">
              <a:spcBef>
                <a:spcPts val="1900"/>
              </a:spcBef>
              <a:buSzPct val="171000"/>
              <a:buChar char="•"/>
            </a:pPr>
            <a:r>
              <a:rPr sz="180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Networks</a:t>
            </a:r>
          </a:p>
        </p:txBody>
      </p:sp>
      <p:sp>
        <p:nvSpPr>
          <p:cNvPr id="524" name="4                                             p."/>
          <p:cNvSpPr txBox="1"/>
          <p:nvPr/>
        </p:nvSpPr>
        <p:spPr>
          <a:xfrm>
            <a:off x="127000" y="7242373"/>
            <a:ext cx="10071100" cy="394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fr-CH" sz="1400" dirty="0"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sz="1400" dirty="0">
                <a:latin typeface="Verdana"/>
                <a:ea typeface="Verdana"/>
                <a:cs typeface="Verdana"/>
                <a:sym typeface="Verdana"/>
              </a:rPr>
              <a:t> 														</a:t>
            </a:r>
            <a:r>
              <a:rPr dirty="0">
                <a:latin typeface="Verdana"/>
                <a:ea typeface="Verdana"/>
                <a:cs typeface="Verdana"/>
                <a:sym typeface="Verdana"/>
              </a:rPr>
              <a:t>   				                       </a:t>
            </a:r>
            <a:r>
              <a:rPr sz="1400" dirty="0"/>
              <a:t>p</a:t>
            </a:r>
            <a:r>
              <a:rPr dirty="0"/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B5CBF1-685C-9F4A-A30D-8F4B32DEDD9E}"/>
              </a:ext>
            </a:extLst>
          </p:cNvPr>
          <p:cNvSpPr/>
          <p:nvPr/>
        </p:nvSpPr>
        <p:spPr>
          <a:xfrm>
            <a:off x="5016500" y="2645664"/>
            <a:ext cx="5259388" cy="4333068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Next step:…"/>
          <p:cNvSpPr txBox="1"/>
          <p:nvPr/>
        </p:nvSpPr>
        <p:spPr>
          <a:xfrm>
            <a:off x="159626" y="990600"/>
            <a:ext cx="9956801" cy="563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just">
              <a:lnSpc>
                <a:spcPct val="9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>
                <a:solidFill>
                  <a:srgbClr val="011B9E"/>
                </a:solidFill>
              </a:rPr>
              <a:t>Next step: </a:t>
            </a:r>
          </a:p>
          <a:p>
            <a:pPr algn="just">
              <a:lnSpc>
                <a:spcPct val="9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>
                <a:solidFill>
                  <a:srgbClr val="011B9E"/>
                </a:solidFill>
              </a:rPr>
              <a:t>	- integration of drug-target relations into a network</a:t>
            </a:r>
          </a:p>
          <a:p>
            <a:pPr algn="just">
              <a:lnSpc>
                <a:spcPct val="9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>
                <a:solidFill>
                  <a:srgbClr val="011B9E"/>
                </a:solidFill>
              </a:rPr>
              <a:t>	- size of symbol corresponds to number of interactions</a:t>
            </a:r>
          </a:p>
          <a:p>
            <a:pPr algn="just">
              <a:lnSpc>
                <a:spcPct val="9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just">
              <a:lnSpc>
                <a:spcPct val="14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>
                <a:solidFill>
                  <a:srgbClr val="011B9E"/>
                </a:solidFill>
              </a:rPr>
              <a:t>890 drugs in total:</a:t>
            </a:r>
          </a:p>
          <a:p>
            <a:pPr algn="just">
              <a:lnSpc>
                <a:spcPct val="14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>
                <a:solidFill>
                  <a:srgbClr val="011B9E"/>
                </a:solidFill>
              </a:rPr>
              <a:t>- 102 are linked to only one target: 	1 drug		1 target </a:t>
            </a:r>
          </a:p>
          <a:p>
            <a:pPr algn="just">
              <a:lnSpc>
                <a:spcPct val="14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just">
              <a:lnSpc>
                <a:spcPct val="14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just">
              <a:lnSpc>
                <a:spcPct val="14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>
                <a:solidFill>
                  <a:srgbClr val="011B9E"/>
                </a:solidFill>
              </a:rPr>
              <a:t>- 788 are linked to multiple targets, e.g.: 	1 drug		3 targets	or small networks</a:t>
            </a:r>
          </a:p>
          <a:p>
            <a:pPr algn="just">
              <a:lnSpc>
                <a:spcPct val="14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just">
              <a:lnSpc>
                <a:spcPct val="14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just">
              <a:lnSpc>
                <a:spcPct val="209999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just"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just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>
                <a:solidFill>
                  <a:srgbClr val="011B9E"/>
                </a:solidFill>
              </a:rPr>
              <a:t>- the biggest network contains 476 drugs !!</a:t>
            </a:r>
          </a:p>
        </p:txBody>
      </p:sp>
      <p:pic>
        <p:nvPicPr>
          <p:cNvPr id="529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100" y="2768600"/>
            <a:ext cx="1955800" cy="704883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7100" y="7289800"/>
            <a:ext cx="266700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531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2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3" name="M.A.. Yildirim, Nat Biotech 25 (2007) p.1119"/>
          <p:cNvSpPr txBox="1"/>
          <p:nvPr/>
        </p:nvSpPr>
        <p:spPr>
          <a:xfrm>
            <a:off x="7038016" y="6999882"/>
            <a:ext cx="3087106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1" indent="0">
              <a:defRPr sz="1400" i="1"/>
            </a:pPr>
            <a:r>
              <a:t>M.A.. Yildirim, Nat Biotech 25 (2007) p.1119</a:t>
            </a:r>
          </a:p>
        </p:txBody>
      </p:sp>
      <p:pic>
        <p:nvPicPr>
          <p:cNvPr id="534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0" y="3962400"/>
            <a:ext cx="2165912" cy="1460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7640" y="4051300"/>
            <a:ext cx="1826454" cy="1282700"/>
          </a:xfrm>
          <a:prstGeom prst="rect">
            <a:avLst/>
          </a:prstGeom>
          <a:ln w="12700">
            <a:miter lim="400000"/>
          </a:ln>
        </p:spPr>
      </p:pic>
      <p:sp>
        <p:nvSpPr>
          <p:cNvPr id="536" name="1 Disease - 1 Gene - 1 Medication ?"/>
          <p:cNvSpPr txBox="1"/>
          <p:nvPr/>
        </p:nvSpPr>
        <p:spPr>
          <a:xfrm>
            <a:off x="990600" y="38100"/>
            <a:ext cx="8178800" cy="106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>
            <a:lvl1pPr defTabSz="448055">
              <a:defRPr sz="3528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1 Disease - 1 Gene - 1 Medication ?</a:t>
            </a:r>
          </a:p>
        </p:txBody>
      </p:sp>
      <p:sp>
        <p:nvSpPr>
          <p:cNvPr id="537" name="Networks"/>
          <p:cNvSpPr txBox="1"/>
          <p:nvPr/>
        </p:nvSpPr>
        <p:spPr>
          <a:xfrm>
            <a:off x="4152900" y="7245350"/>
            <a:ext cx="1823691" cy="3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marL="504031" lvl="1" indent="-250031" algn="l">
              <a:spcBef>
                <a:spcPts val="1900"/>
              </a:spcBef>
              <a:buSzPct val="171000"/>
              <a:buChar char="•"/>
            </a:pPr>
            <a:r>
              <a:rPr sz="180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Networks</a:t>
            </a:r>
          </a:p>
        </p:txBody>
      </p:sp>
      <p:sp>
        <p:nvSpPr>
          <p:cNvPr id="538" name="4 -                                            p."/>
          <p:cNvSpPr txBox="1"/>
          <p:nvPr/>
        </p:nvSpPr>
        <p:spPr>
          <a:xfrm>
            <a:off x="127000" y="72423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fr-CH" sz="1400" dirty="0"/>
              <a:t>3</a:t>
            </a:r>
            <a:r>
              <a:rPr sz="1400" dirty="0"/>
              <a:t> -														</a:t>
            </a:r>
            <a:r>
              <a:rPr dirty="0"/>
              <a:t>   				                       </a:t>
            </a:r>
            <a:r>
              <a:rPr sz="1400" dirty="0"/>
              <a:t>p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droppedImage.png" descr="dropped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5900" y="800100"/>
            <a:ext cx="10354057" cy="6019800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rug - target network"/>
          <p:cNvSpPr txBox="1">
            <a:spLocks noGrp="1"/>
          </p:cNvSpPr>
          <p:nvPr>
            <p:ph type="title"/>
          </p:nvPr>
        </p:nvSpPr>
        <p:spPr>
          <a:xfrm>
            <a:off x="990600" y="38100"/>
            <a:ext cx="8178800" cy="1066800"/>
          </a:xfrm>
          <a:prstGeom prst="rect">
            <a:avLst/>
          </a:prstGeom>
        </p:spPr>
        <p:txBody>
          <a:bodyPr anchor="t"/>
          <a:lstStyle>
            <a:lvl1pPr>
              <a:defRPr sz="36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Drug - target network</a:t>
            </a:r>
          </a:p>
        </p:txBody>
      </p:sp>
      <p:sp>
        <p:nvSpPr>
          <p:cNvPr id="54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7100" y="7289800"/>
            <a:ext cx="266700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545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46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47" name="M.A.. Yildirim, Nat Biotech 25 (2007) p.1119"/>
          <p:cNvSpPr txBox="1"/>
          <p:nvPr/>
        </p:nvSpPr>
        <p:spPr>
          <a:xfrm>
            <a:off x="6403016" y="7277695"/>
            <a:ext cx="3087106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1" indent="0">
              <a:defRPr sz="1400" i="1"/>
            </a:pPr>
            <a:r>
              <a:t>M.A.. Yildirim, Nat Biotech 25 (2007) p.1119</a:t>
            </a:r>
          </a:p>
        </p:txBody>
      </p:sp>
      <p:sp>
        <p:nvSpPr>
          <p:cNvPr id="548" name="Circle: drug…"/>
          <p:cNvSpPr txBox="1"/>
          <p:nvPr/>
        </p:nvSpPr>
        <p:spPr>
          <a:xfrm>
            <a:off x="8534400" y="950317"/>
            <a:ext cx="143806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just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>
                <a:solidFill>
                  <a:srgbClr val="011B9E"/>
                </a:solidFill>
              </a:rPr>
              <a:t>Circle: drug</a:t>
            </a:r>
          </a:p>
          <a:p>
            <a:pPr algn="just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>
                <a:solidFill>
                  <a:srgbClr val="011B9E"/>
                </a:solidFill>
              </a:rPr>
              <a:t>Box: target</a:t>
            </a:r>
          </a:p>
        </p:txBody>
      </p:sp>
      <p:sp>
        <p:nvSpPr>
          <p:cNvPr id="549" name="Networks"/>
          <p:cNvSpPr txBox="1"/>
          <p:nvPr/>
        </p:nvSpPr>
        <p:spPr>
          <a:xfrm>
            <a:off x="4152900" y="7245350"/>
            <a:ext cx="1823691" cy="3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marL="504031" lvl="1" indent="-250031" algn="l">
              <a:spcBef>
                <a:spcPts val="1900"/>
              </a:spcBef>
              <a:buSzPct val="171000"/>
              <a:buChar char="•"/>
            </a:pPr>
            <a:r>
              <a:rPr sz="180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Networks</a:t>
            </a:r>
          </a:p>
        </p:txBody>
      </p:sp>
      <p:sp>
        <p:nvSpPr>
          <p:cNvPr id="550" name="4                                            p."/>
          <p:cNvSpPr txBox="1"/>
          <p:nvPr/>
        </p:nvSpPr>
        <p:spPr>
          <a:xfrm>
            <a:off x="127000" y="72423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fr-CH" dirty="0"/>
              <a:t>3</a:t>
            </a:r>
            <a:r>
              <a:rPr dirty="0"/>
              <a:t>			</a:t>
            </a:r>
            <a:r>
              <a:rPr sz="1400" dirty="0"/>
              <a:t>											</a:t>
            </a:r>
            <a:r>
              <a:rPr dirty="0"/>
              <a:t>   				                       </a:t>
            </a:r>
            <a:r>
              <a:rPr sz="1400" dirty="0"/>
              <a:t>p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Drug - target network"/>
          <p:cNvSpPr txBox="1">
            <a:spLocks noGrp="1"/>
          </p:cNvSpPr>
          <p:nvPr>
            <p:ph type="title"/>
          </p:nvPr>
        </p:nvSpPr>
        <p:spPr>
          <a:xfrm>
            <a:off x="990600" y="38100"/>
            <a:ext cx="8178800" cy="1066800"/>
          </a:xfrm>
          <a:prstGeom prst="rect">
            <a:avLst/>
          </a:prstGeom>
        </p:spPr>
        <p:txBody>
          <a:bodyPr anchor="t"/>
          <a:lstStyle>
            <a:lvl1pPr>
              <a:defRPr sz="36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Drug - target network</a:t>
            </a:r>
          </a:p>
        </p:txBody>
      </p:sp>
      <p:sp>
        <p:nvSpPr>
          <p:cNvPr id="55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7100" y="7289800"/>
            <a:ext cx="266700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rPr/>
              <a:t>27</a:t>
            </a:fld>
            <a:endParaRPr/>
          </a:p>
        </p:txBody>
      </p:sp>
      <p:sp>
        <p:nvSpPr>
          <p:cNvPr id="556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7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8" name="A. L. Hopkins, Nat Biotech 25 (2007) p.1110"/>
          <p:cNvSpPr txBox="1"/>
          <p:nvPr/>
        </p:nvSpPr>
        <p:spPr>
          <a:xfrm>
            <a:off x="6184934" y="7277695"/>
            <a:ext cx="3106552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1" indent="0">
              <a:defRPr sz="1400" i="1"/>
            </a:pPr>
            <a:r>
              <a:t>A. L. Hopkins, Nat Biotech 25 (2007) p.1110</a:t>
            </a:r>
          </a:p>
        </p:txBody>
      </p:sp>
      <p:sp>
        <p:nvSpPr>
          <p:cNvPr id="559" name="The linear concept was:…"/>
          <p:cNvSpPr txBox="1"/>
          <p:nvPr/>
        </p:nvSpPr>
        <p:spPr>
          <a:xfrm>
            <a:off x="20720" y="927100"/>
            <a:ext cx="9956801" cy="614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just"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The linear concept </a:t>
            </a:r>
            <a:r>
              <a:rPr i="1">
                <a:solidFill>
                  <a:srgbClr val="011B9E"/>
                </a:solidFill>
              </a:rPr>
              <a:t>was</a:t>
            </a:r>
            <a:r>
              <a:rPr>
                <a:solidFill>
                  <a:srgbClr val="011B9E"/>
                </a:solidFill>
              </a:rPr>
              <a:t>:</a:t>
            </a:r>
          </a:p>
          <a:p>
            <a:pPr algn="just">
              <a:defRPr sz="17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just"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		1 disease  &lt;=&gt;   1 gene   &lt;=&gt;   1 medication</a:t>
            </a:r>
          </a:p>
          <a:p>
            <a:pPr algn="just">
              <a:defRPr sz="17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just"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==&gt; search for selective compounds to avoid unwanted targets  and side effects.</a:t>
            </a:r>
          </a:p>
          <a:p>
            <a:pPr algn="just">
              <a:defRPr sz="17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just">
              <a:defRPr sz="17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just"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However,</a:t>
            </a:r>
          </a:p>
          <a:p>
            <a:pPr algn="just">
              <a:lnSpc>
                <a:spcPct val="120000"/>
              </a:lnSpc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- many of the “selective drugs” do act in a network on several targets &amp; diseases</a:t>
            </a:r>
          </a:p>
          <a:p>
            <a:pPr algn="just">
              <a:lnSpc>
                <a:spcPct val="120000"/>
              </a:lnSpc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- many effective drugs interact with multiple targets		</a:t>
            </a:r>
          </a:p>
          <a:p>
            <a:pPr algn="just">
              <a:lnSpc>
                <a:spcPct val="120000"/>
              </a:lnSpc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		=&gt; “poly-pharmacology”</a:t>
            </a:r>
          </a:p>
          <a:p>
            <a:pPr algn="just">
              <a:defRPr sz="17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just"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rPr b="1">
                <a:solidFill>
                  <a:srgbClr val="011B9E"/>
                </a:solidFill>
              </a:rPr>
              <a:t>Indications for this from biology</a:t>
            </a:r>
            <a:r>
              <a:rPr>
                <a:solidFill>
                  <a:srgbClr val="011B9E"/>
                </a:solidFill>
              </a:rPr>
              <a:t>:</a:t>
            </a:r>
          </a:p>
          <a:p>
            <a:pPr algn="just">
              <a:lnSpc>
                <a:spcPct val="120000"/>
              </a:lnSpc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- gene knock-out does not always have effects </a:t>
            </a:r>
          </a:p>
          <a:p>
            <a:pPr algn="just">
              <a:lnSpc>
                <a:spcPct val="120000"/>
              </a:lnSpc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- “random” accumulation of mutations in multiple genes cause disease</a:t>
            </a:r>
          </a:p>
          <a:p>
            <a:pPr algn="just">
              <a:defRPr sz="17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just"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rPr b="1">
                <a:solidFill>
                  <a:srgbClr val="011B9E"/>
                </a:solidFill>
              </a:rPr>
              <a:t>Prediction from systems biology</a:t>
            </a:r>
            <a:r>
              <a:rPr>
                <a:solidFill>
                  <a:srgbClr val="011B9E"/>
                </a:solidFill>
              </a:rPr>
              <a:t>:</a:t>
            </a:r>
          </a:p>
          <a:p>
            <a:pPr algn="just">
              <a:lnSpc>
                <a:spcPct val="140000"/>
              </a:lnSpc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- components that act on &gt; 1 target are more effective than those acting on 1 only</a:t>
            </a:r>
          </a:p>
          <a:p>
            <a:pPr algn="just">
              <a:lnSpc>
                <a:spcPct val="140000"/>
              </a:lnSpc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- combining compounds acting on different targets is more effective	 </a:t>
            </a:r>
          </a:p>
        </p:txBody>
      </p:sp>
      <p:sp>
        <p:nvSpPr>
          <p:cNvPr id="560" name="Networks"/>
          <p:cNvSpPr txBox="1"/>
          <p:nvPr/>
        </p:nvSpPr>
        <p:spPr>
          <a:xfrm>
            <a:off x="4152900" y="7245350"/>
            <a:ext cx="1823691" cy="3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marL="504031" lvl="1" indent="-250031" algn="l">
              <a:spcBef>
                <a:spcPts val="1900"/>
              </a:spcBef>
              <a:buSzPct val="171000"/>
              <a:buChar char="•"/>
            </a:pPr>
            <a:r>
              <a:rPr sz="180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Networks</a:t>
            </a:r>
          </a:p>
        </p:txBody>
      </p:sp>
      <p:sp>
        <p:nvSpPr>
          <p:cNvPr id="561" name="4                                            p."/>
          <p:cNvSpPr txBox="1"/>
          <p:nvPr/>
        </p:nvSpPr>
        <p:spPr>
          <a:xfrm>
            <a:off x="127000" y="72423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fr-CH" dirty="0"/>
              <a:t>3</a:t>
            </a:r>
            <a:r>
              <a:rPr dirty="0"/>
              <a:t>				</a:t>
            </a:r>
            <a:r>
              <a:rPr sz="1400" dirty="0"/>
              <a:t>										</a:t>
            </a:r>
            <a:r>
              <a:rPr dirty="0"/>
              <a:t>   				                       </a:t>
            </a:r>
            <a:r>
              <a:rPr sz="1400" dirty="0"/>
              <a:t>p</a:t>
            </a:r>
            <a:r>
              <a:rPr dirty="0"/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EDF2FB-39FB-DC4F-AD10-11DCA890C4B3}"/>
              </a:ext>
            </a:extLst>
          </p:cNvPr>
          <p:cNvSpPr/>
          <p:nvPr/>
        </p:nvSpPr>
        <p:spPr>
          <a:xfrm>
            <a:off x="20720" y="2731008"/>
            <a:ext cx="9562192" cy="1219200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371A47-C88D-6A4B-9F75-D47C8EEB8C10}"/>
              </a:ext>
            </a:extLst>
          </p:cNvPr>
          <p:cNvSpPr/>
          <p:nvPr/>
        </p:nvSpPr>
        <p:spPr>
          <a:xfrm>
            <a:off x="20720" y="3994658"/>
            <a:ext cx="9562192" cy="1219200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D04B29-37F7-664A-B57C-8215CBAFFF05}"/>
              </a:ext>
            </a:extLst>
          </p:cNvPr>
          <p:cNvSpPr/>
          <p:nvPr/>
        </p:nvSpPr>
        <p:spPr>
          <a:xfrm>
            <a:off x="11791" y="5284972"/>
            <a:ext cx="9562192" cy="1219200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6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7" name="Protein - protein interactions &amp; signalling"/>
          <p:cNvSpPr txBox="1"/>
          <p:nvPr/>
        </p:nvSpPr>
        <p:spPr>
          <a:xfrm>
            <a:off x="-12700" y="2032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>
            <a:lvl1pPr defTabSz="338327">
              <a:defRPr sz="2664"/>
            </a:lvl1pPr>
          </a:lstStyle>
          <a:p>
            <a:pPr>
              <a:defRPr sz="3700"/>
            </a:pPr>
            <a:r>
              <a:rPr sz="2664"/>
              <a:t>Protein - protein interactions &amp; signalling</a:t>
            </a:r>
          </a:p>
        </p:txBody>
      </p:sp>
      <p:sp>
        <p:nvSpPr>
          <p:cNvPr id="568" name="÷ Reversible interactions with a limited life-time…"/>
          <p:cNvSpPr txBox="1"/>
          <p:nvPr/>
        </p:nvSpPr>
        <p:spPr>
          <a:xfrm>
            <a:off x="1244600" y="1212850"/>
            <a:ext cx="8166100" cy="541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÷ Reversible interactions with a limited life-time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÷ Domains with specificity for certain sequences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÷ Combination of domains to create a specific function 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÷ Interactions affected by signalling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÷ Scaffolds and adaptors dictate order of events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÷ Signalling cascades localised in space and time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÷ Co-incidence and integration </a:t>
            </a:r>
          </a:p>
        </p:txBody>
      </p:sp>
      <p:sp>
        <p:nvSpPr>
          <p:cNvPr id="56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570" name="4- Protein domains           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fr-CH" dirty="0"/>
              <a:t>3</a:t>
            </a:r>
            <a:r>
              <a:rPr dirty="0"/>
              <a:t>- Protein domains			      		 										          p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pecific, reversible and  adjustable interactions…"/>
          <p:cNvSpPr txBox="1"/>
          <p:nvPr/>
        </p:nvSpPr>
        <p:spPr>
          <a:xfrm>
            <a:off x="646327" y="901763"/>
            <a:ext cx="9626601" cy="725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000" b="1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Specific, reversible and  adjustable interactions</a:t>
            </a:r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dirty="0"/>
          </a:p>
          <a:p>
            <a:pPr algn="l">
              <a:lnSpc>
                <a:spcPct val="120000"/>
              </a:lnSpc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	=&gt; </a:t>
            </a:r>
            <a:r>
              <a:rPr dirty="0" err="1"/>
              <a:t>organisation</a:t>
            </a:r>
            <a:endParaRPr dirty="0"/>
          </a:p>
          <a:p>
            <a:pPr algn="l">
              <a:lnSpc>
                <a:spcPct val="120000"/>
              </a:lnSpc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		=&gt; </a:t>
            </a:r>
            <a:r>
              <a:rPr dirty="0" err="1"/>
              <a:t>localisation</a:t>
            </a:r>
            <a:r>
              <a:rPr dirty="0"/>
              <a:t>	</a:t>
            </a:r>
          </a:p>
          <a:p>
            <a:pPr algn="l">
              <a:lnSpc>
                <a:spcPct val="120000"/>
              </a:lnSpc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			=&gt; integration</a:t>
            </a:r>
          </a:p>
          <a:p>
            <a:pPr algn="l">
              <a:lnSpc>
                <a:spcPct val="120000"/>
              </a:lnSpc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				=&gt; enabling</a:t>
            </a:r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dirty="0"/>
          </a:p>
          <a:p>
            <a:pPr algn="l">
              <a:defRPr sz="18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dirty="0"/>
          </a:p>
          <a:p>
            <a:pPr algn="l">
              <a:defRPr sz="18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2000" b="1" dirty="0"/>
              <a:t>Further reading:</a:t>
            </a:r>
            <a:endParaRPr sz="2000" dirty="0"/>
          </a:p>
          <a:p>
            <a:pPr algn="l">
              <a:defRPr sz="8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200" dirty="0"/>
          </a:p>
          <a:p>
            <a:pPr algn="l">
              <a:defRPr sz="18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200" dirty="0"/>
              <a:t>=&gt; </a:t>
            </a:r>
            <a:r>
              <a:rPr sz="2000" dirty="0" err="1"/>
              <a:t>Good:”Scaffold</a:t>
            </a:r>
            <a:r>
              <a:rPr sz="2000" dirty="0"/>
              <a:t> Proteins: ”Hubs for controlling the flow of cellular 				information         Science 2011</a:t>
            </a:r>
          </a:p>
          <a:p>
            <a:pPr algn="l">
              <a:defRPr sz="1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200" dirty="0"/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200" dirty="0"/>
              <a:t>=&gt; </a:t>
            </a:r>
            <a:r>
              <a:rPr dirty="0" err="1"/>
              <a:t>Seet</a:t>
            </a:r>
            <a:r>
              <a:rPr dirty="0"/>
              <a:t>: “Reading protein modifications with interaction domains” </a:t>
            </a:r>
          </a:p>
          <a:p>
            <a:pPr algn="l" defTabSz="355600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	                          		Nat Rev Cell Biol 2006</a:t>
            </a:r>
          </a:p>
          <a:p>
            <a:pPr algn="l" defTabSz="355600">
              <a:defRPr sz="11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300" dirty="0"/>
          </a:p>
          <a:p>
            <a:pPr algn="l">
              <a:defRPr sz="18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200" dirty="0"/>
              <a:t>=&gt;  </a:t>
            </a:r>
            <a:r>
              <a:rPr sz="2200" dirty="0"/>
              <a:t>Zeke: “</a:t>
            </a:r>
            <a:r>
              <a:rPr sz="2000" dirty="0"/>
              <a:t>Scaffolds: interaction platforms for cellular </a:t>
            </a:r>
            <a:r>
              <a:rPr sz="2000" dirty="0" err="1"/>
              <a:t>signalling</a:t>
            </a:r>
            <a:r>
              <a:rPr sz="2000" dirty="0"/>
              <a:t> circuits”</a:t>
            </a:r>
          </a:p>
          <a:p>
            <a:pPr lvl="1" indent="254000" algn="l">
              <a:defRPr sz="18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/>
              <a:t>                          	 	</a:t>
            </a:r>
            <a:r>
              <a:rPr sz="2000" dirty="0" err="1"/>
              <a:t>TiCB</a:t>
            </a:r>
            <a:r>
              <a:rPr sz="2000" dirty="0"/>
              <a:t> 2009</a:t>
            </a:r>
          </a:p>
          <a:p>
            <a:pPr lvl="1" indent="254000" algn="l">
              <a:defRPr sz="14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600" dirty="0"/>
          </a:p>
          <a:p>
            <a:pPr algn="l">
              <a:defRPr sz="18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200" dirty="0"/>
              <a:t>=&gt; </a:t>
            </a:r>
            <a:r>
              <a:rPr sz="2000" dirty="0"/>
              <a:t>Kiel: ”Analyzing protein interaction networks using structural 						information”        Ann Rev </a:t>
            </a:r>
            <a:r>
              <a:rPr sz="2000" dirty="0" err="1"/>
              <a:t>Biochem</a:t>
            </a:r>
            <a:r>
              <a:rPr sz="2000" dirty="0"/>
              <a:t> 2008	</a:t>
            </a:r>
          </a:p>
          <a:p>
            <a: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</p:txBody>
      </p:sp>
      <p:sp>
        <p:nvSpPr>
          <p:cNvPr id="573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4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29</a:t>
            </a:fld>
            <a:endParaRPr/>
          </a:p>
        </p:txBody>
      </p:sp>
      <p:sp>
        <p:nvSpPr>
          <p:cNvPr id="576" name="4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fr-CH" dirty="0"/>
              <a:t>3</a:t>
            </a:r>
            <a:r>
              <a:rPr dirty="0"/>
              <a:t>																					p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4 - Introduction                                         p."/>
          <p:cNvSpPr txBox="1"/>
          <p:nvPr/>
        </p:nvSpPr>
        <p:spPr>
          <a:xfrm>
            <a:off x="127000" y="72423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fr-CH" sz="1400" dirty="0"/>
              <a:t>3</a:t>
            </a:r>
            <a:r>
              <a:rPr sz="1400" dirty="0"/>
              <a:t> - Introduction											</a:t>
            </a:r>
            <a:r>
              <a:rPr dirty="0"/>
              <a:t>   				                       </a:t>
            </a:r>
            <a:r>
              <a:rPr sz="1400" dirty="0"/>
              <a:t>p</a:t>
            </a:r>
            <a:r>
              <a:rPr dirty="0"/>
              <a:t>.</a:t>
            </a:r>
          </a:p>
        </p:txBody>
      </p:sp>
      <p:sp>
        <p:nvSpPr>
          <p:cNvPr id="257" name="Cellular signalling - Biological networks"/>
          <p:cNvSpPr txBox="1">
            <a:spLocks noGrp="1"/>
          </p:cNvSpPr>
          <p:nvPr>
            <p:ph type="title"/>
          </p:nvPr>
        </p:nvSpPr>
        <p:spPr>
          <a:xfrm>
            <a:off x="0" y="38100"/>
            <a:ext cx="10134600" cy="1066800"/>
          </a:xfrm>
          <a:prstGeom prst="rect">
            <a:avLst/>
          </a:prstGeom>
        </p:spPr>
        <p:txBody>
          <a:bodyPr anchor="t"/>
          <a:lstStyle>
            <a:lvl1pPr>
              <a:defRPr sz="34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Cellular signalling - Biological networks</a:t>
            </a:r>
          </a:p>
        </p:txBody>
      </p:sp>
      <p:sp>
        <p:nvSpPr>
          <p:cNvPr id="258" name="• The cell is extremely complex…"/>
          <p:cNvSpPr txBox="1"/>
          <p:nvPr/>
        </p:nvSpPr>
        <p:spPr>
          <a:xfrm>
            <a:off x="182092" y="904938"/>
            <a:ext cx="9958597" cy="1137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just">
              <a:lnSpc>
                <a:spcPct val="14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>
                <a:solidFill>
                  <a:srgbClr val="011B9E"/>
                </a:solidFill>
              </a:rPr>
              <a:t>• The cell is extremely complex</a:t>
            </a:r>
          </a:p>
          <a:p>
            <a:pPr algn="just">
              <a:lnSpc>
                <a:spcPct val="14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>
                <a:solidFill>
                  <a:srgbClr val="011B9E"/>
                </a:solidFill>
              </a:rPr>
              <a:t>	- many intertwined multi-dimensional networks of signalling and metabolism</a:t>
            </a:r>
          </a:p>
          <a:p>
            <a:pPr algn="just">
              <a:lnSpc>
                <a:spcPct val="14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>
                <a:solidFill>
                  <a:srgbClr val="011B9E"/>
                </a:solidFill>
              </a:rPr>
              <a:t>	- a strong </a:t>
            </a:r>
            <a:r>
              <a:rPr sz="1800" b="1">
                <a:solidFill>
                  <a:srgbClr val="011B9E"/>
                </a:solidFill>
              </a:rPr>
              <a:t>spatial &amp; temporal organisation </a:t>
            </a:r>
            <a:r>
              <a:rPr sz="1800">
                <a:solidFill>
                  <a:srgbClr val="011B9E"/>
                </a:solidFill>
              </a:rPr>
              <a:t>of</a:t>
            </a:r>
            <a:r>
              <a:rPr sz="1800" b="1">
                <a:solidFill>
                  <a:srgbClr val="011B9E"/>
                </a:solidFill>
              </a:rPr>
              <a:t> molecular interactions</a:t>
            </a:r>
          </a:p>
        </p:txBody>
      </p:sp>
      <p:sp>
        <p:nvSpPr>
          <p:cNvPr id="25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61550" y="7289800"/>
            <a:ext cx="177800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260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1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62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2209800"/>
            <a:ext cx="4290392" cy="469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00" y="2019300"/>
            <a:ext cx="4893305" cy="2946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461" y="4442333"/>
            <a:ext cx="4115416" cy="2819401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Networks"/>
          <p:cNvSpPr txBox="1"/>
          <p:nvPr/>
        </p:nvSpPr>
        <p:spPr>
          <a:xfrm>
            <a:off x="4152900" y="7245350"/>
            <a:ext cx="1862423" cy="3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marL="504031" lvl="1" indent="-250031" algn="l">
              <a:spcBef>
                <a:spcPts val="1900"/>
              </a:spcBef>
              <a:buSzPct val="1710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>
                <a:solidFill>
                  <a:srgbClr val="011B9E"/>
                </a:solidFill>
              </a:rPr>
              <a:t>Networks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 animBg="1" advAuto="0"/>
      <p:bldP spid="264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4 - Introduction                                         p."/>
          <p:cNvSpPr txBox="1"/>
          <p:nvPr/>
        </p:nvSpPr>
        <p:spPr>
          <a:xfrm>
            <a:off x="127000" y="72423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fr-CH" sz="1400" dirty="0"/>
              <a:t>3</a:t>
            </a:r>
            <a:r>
              <a:rPr sz="1400" dirty="0"/>
              <a:t> - Introduction											</a:t>
            </a:r>
            <a:r>
              <a:rPr dirty="0"/>
              <a:t>   				                       </a:t>
            </a:r>
            <a:r>
              <a:rPr sz="1400" dirty="0"/>
              <a:t>p</a:t>
            </a:r>
            <a:r>
              <a:rPr dirty="0"/>
              <a:t>.</a:t>
            </a:r>
          </a:p>
        </p:txBody>
      </p:sp>
      <p:sp>
        <p:nvSpPr>
          <p:cNvPr id="268" name="Signalling events within a cell…"/>
          <p:cNvSpPr txBox="1"/>
          <p:nvPr/>
        </p:nvSpPr>
        <p:spPr>
          <a:xfrm>
            <a:off x="4864579" y="4241800"/>
            <a:ext cx="9067801" cy="292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marL="342900" indent="-342900"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 Signalling events within a cell</a:t>
            </a:r>
          </a:p>
          <a:p>
            <a:pPr marL="742950" indent="-285750"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- Right place</a:t>
            </a:r>
          </a:p>
          <a:p>
            <a:pPr marL="742950" indent="-285750"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- Right time</a:t>
            </a:r>
          </a:p>
          <a:p>
            <a:pPr marL="742950" indent="-285750"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- Proper arrangement</a:t>
            </a:r>
          </a:p>
          <a:p>
            <a:pPr marL="742950" indent="-285750"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- Specificity &amp; right partners</a:t>
            </a:r>
          </a:p>
          <a:p>
            <a:pPr marL="742950" indent="-285750" algn="l"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marL="342900" indent="-342900"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through </a:t>
            </a:r>
            <a:r>
              <a:rPr sz="2000" b="1" i="1">
                <a:solidFill>
                  <a:srgbClr val="011B9E"/>
                </a:solidFill>
              </a:rPr>
              <a:t>reversible</a:t>
            </a:r>
            <a:r>
              <a:rPr sz="2000">
                <a:solidFill>
                  <a:srgbClr val="011B9E"/>
                </a:solidFill>
              </a:rPr>
              <a:t> and </a:t>
            </a:r>
            <a:r>
              <a:rPr sz="2000" b="1">
                <a:solidFill>
                  <a:srgbClr val="011B9E"/>
                </a:solidFill>
              </a:rPr>
              <a:t>adjustable</a:t>
            </a:r>
            <a:r>
              <a:rPr sz="2000">
                <a:solidFill>
                  <a:srgbClr val="011B9E"/>
                </a:solidFill>
              </a:rPr>
              <a:t> </a:t>
            </a:r>
          </a:p>
          <a:p>
            <a:pPr marL="342900" indent="-342900"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</a:t>
            </a:r>
            <a:r>
              <a:rPr sz="2000" b="1">
                <a:solidFill>
                  <a:srgbClr val="011B9E"/>
                </a:solidFill>
              </a:rPr>
              <a:t>localised</a:t>
            </a:r>
            <a:r>
              <a:rPr sz="2000">
                <a:solidFill>
                  <a:srgbClr val="011B9E"/>
                </a:solidFill>
              </a:rPr>
              <a:t> molecular interactions.	</a:t>
            </a:r>
          </a:p>
        </p:txBody>
      </p:sp>
      <p:sp>
        <p:nvSpPr>
          <p:cNvPr id="26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61550" y="7289800"/>
            <a:ext cx="177800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270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1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2" name="Networks"/>
          <p:cNvSpPr txBox="1"/>
          <p:nvPr/>
        </p:nvSpPr>
        <p:spPr>
          <a:xfrm>
            <a:off x="4152900" y="7245350"/>
            <a:ext cx="1862423" cy="3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marL="504031" lvl="1" indent="-250031" algn="l">
              <a:spcBef>
                <a:spcPts val="1900"/>
              </a:spcBef>
              <a:buSzPct val="1710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>
                <a:solidFill>
                  <a:srgbClr val="011B9E"/>
                </a:solidFill>
              </a:rPr>
              <a:t>Networks</a:t>
            </a:r>
          </a:p>
        </p:txBody>
      </p:sp>
      <p:sp>
        <p:nvSpPr>
          <p:cNvPr id="273" name="Cellular signalling - Molecular organisation"/>
          <p:cNvSpPr txBox="1"/>
          <p:nvPr/>
        </p:nvSpPr>
        <p:spPr>
          <a:xfrm>
            <a:off x="0" y="38100"/>
            <a:ext cx="10134600" cy="106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>
            <a:lvl1pPr>
              <a:defRPr sz="34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Cellular signalling - Molecular organisation</a:t>
            </a:r>
          </a:p>
        </p:txBody>
      </p:sp>
      <p:pic>
        <p:nvPicPr>
          <p:cNvPr id="274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1193800"/>
            <a:ext cx="9156700" cy="4800600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• Interacting neurons        • Synaptic organisation"/>
          <p:cNvSpPr txBox="1"/>
          <p:nvPr/>
        </p:nvSpPr>
        <p:spPr>
          <a:xfrm>
            <a:off x="203200" y="812800"/>
            <a:ext cx="8718439" cy="3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algn="just">
              <a:lnSpc>
                <a:spcPct val="209999"/>
              </a:lnSpc>
              <a:defRPr sz="18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defRPr sz="3200">
                <a:solidFill>
                  <a:srgbClr val="000000"/>
                </a:solidFill>
              </a:defRPr>
            </a:pPr>
            <a:r>
              <a:rPr sz="1800">
                <a:solidFill>
                  <a:srgbClr val="011B9E"/>
                </a:solidFill>
              </a:rPr>
              <a:t>• Interacting neurons								• Synaptic organisation</a:t>
            </a:r>
          </a:p>
        </p:txBody>
      </p:sp>
      <p:sp>
        <p:nvSpPr>
          <p:cNvPr id="276" name="Hammond “Cell &amp; Mol Neurobiology”…"/>
          <p:cNvSpPr txBox="1"/>
          <p:nvPr/>
        </p:nvSpPr>
        <p:spPr>
          <a:xfrm>
            <a:off x="101600" y="6711950"/>
            <a:ext cx="3341986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l">
              <a:defRPr sz="1400"/>
            </a:pPr>
            <a:r>
              <a:rPr i="1"/>
              <a:t>Hammond “Cell &amp; Mol Neurobiology”</a:t>
            </a:r>
          </a:p>
          <a:p>
            <a:pPr algn="l">
              <a:defRPr sz="1400"/>
            </a:pPr>
            <a:r>
              <a:rPr i="1"/>
              <a:t>Kim, Nat Rev Neurosci 5 (2004) 772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1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2" name="Space &amp; time in signalling:  A theoretical example"/>
          <p:cNvSpPr txBox="1"/>
          <p:nvPr/>
        </p:nvSpPr>
        <p:spPr>
          <a:xfrm>
            <a:off x="-12700" y="2032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>
            <a:lvl1pPr>
              <a:defRPr sz="3600"/>
            </a:lvl1pPr>
          </a:lstStyle>
          <a:p>
            <a:pPr>
              <a:defRPr sz="5000"/>
            </a:pPr>
            <a:r>
              <a:rPr sz="3600"/>
              <a:t>Space &amp; time in signalling:  A theoretical example</a:t>
            </a:r>
          </a:p>
        </p:txBody>
      </p:sp>
      <p:sp>
        <p:nvSpPr>
          <p:cNvPr id="283" name="E.g. for the phosphorylation state of protein M (purple hue indicate [M-Pi].…"/>
          <p:cNvSpPr txBox="1"/>
          <p:nvPr/>
        </p:nvSpPr>
        <p:spPr>
          <a:xfrm>
            <a:off x="38100" y="882650"/>
            <a:ext cx="11099800" cy="16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E.g. for the phosphorylation state of protein M (purple hue indicate [M-Pi].</a:t>
            </a: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- the phosphatase </a:t>
            </a:r>
            <a:r>
              <a:rPr b="1">
                <a:solidFill>
                  <a:srgbClr val="011B9E"/>
                </a:solidFill>
              </a:rPr>
              <a:t>Phos</a:t>
            </a:r>
            <a:r>
              <a:rPr>
                <a:solidFill>
                  <a:srgbClr val="011B9E"/>
                </a:solidFill>
              </a:rPr>
              <a:t> is homogeneously distributed in the cytosol, but</a:t>
            </a: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- the kinase </a:t>
            </a:r>
            <a:r>
              <a:rPr b="1">
                <a:solidFill>
                  <a:srgbClr val="011B9E"/>
                </a:solidFill>
              </a:rPr>
              <a:t>Kin</a:t>
            </a:r>
            <a:r>
              <a:rPr>
                <a:solidFill>
                  <a:srgbClr val="011B9E"/>
                </a:solidFill>
              </a:rPr>
              <a:t> is bound to</a:t>
            </a: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		a central structure 		  or			the plasma membrane</a:t>
            </a:r>
          </a:p>
        </p:txBody>
      </p:sp>
      <p:sp>
        <p:nvSpPr>
          <p:cNvPr id="28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285" name="Kholodenko, Nat Rev Mol Cell Biol 2006"/>
          <p:cNvSpPr txBox="1"/>
          <p:nvPr/>
        </p:nvSpPr>
        <p:spPr>
          <a:xfrm rot="16200000">
            <a:off x="8316118" y="4601368"/>
            <a:ext cx="3229832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marL="266700" indent="-266700" algn="l">
              <a:lnSpc>
                <a:spcPct val="130000"/>
              </a:lnSpc>
              <a:defRPr sz="1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Kholodenko, Nat Rev Mol Cell Biol 2006 </a:t>
            </a:r>
          </a:p>
        </p:txBody>
      </p:sp>
      <p:sp>
        <p:nvSpPr>
          <p:cNvPr id="286" name="4 - Protein domains           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fr-CH" dirty="0"/>
              <a:t>3</a:t>
            </a:r>
            <a:r>
              <a:rPr dirty="0"/>
              <a:t> - Protein domains			      		 										          p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droppedImage.png" descr="dropped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2414" y="3703533"/>
            <a:ext cx="2976934" cy="2721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droppedImage.png" descr="dropped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96" y="3380916"/>
            <a:ext cx="4641594" cy="3235785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2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3" name="Space &amp; time in signalling:  A cellular mechanism"/>
          <p:cNvSpPr txBox="1"/>
          <p:nvPr/>
        </p:nvSpPr>
        <p:spPr>
          <a:xfrm>
            <a:off x="-12700" y="2032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>
            <a:lvl1pPr>
              <a:defRPr sz="3600"/>
            </a:lvl1pPr>
          </a:lstStyle>
          <a:p>
            <a:pPr>
              <a:defRPr sz="5000"/>
            </a:pPr>
            <a:r>
              <a:rPr sz="3600"/>
              <a:t>Space &amp; time in signalling:  A cellular mechanism</a:t>
            </a:r>
          </a:p>
        </p:txBody>
      </p:sp>
      <p:sp>
        <p:nvSpPr>
          <p:cNvPr id="294" name="Regulation of cell division of yeast.…"/>
          <p:cNvSpPr txBox="1"/>
          <p:nvPr/>
        </p:nvSpPr>
        <p:spPr>
          <a:xfrm>
            <a:off x="38100" y="882650"/>
            <a:ext cx="11099800" cy="198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Regulation of cell division of yeast.</a:t>
            </a: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    Observations: 	- Only big cells divide</a:t>
            </a: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				- All components involved seem to be present continuously</a:t>
            </a: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				- When nuclear Cdk1 is active =&gt; cell division</a:t>
            </a: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				- Pom1 (green) inhibits Cdk1 via a cascade</a:t>
            </a:r>
          </a:p>
        </p:txBody>
      </p:sp>
      <p:sp>
        <p:nvSpPr>
          <p:cNvPr id="29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296" name="Moseley, Nature 2009"/>
          <p:cNvSpPr txBox="1"/>
          <p:nvPr/>
        </p:nvSpPr>
        <p:spPr>
          <a:xfrm>
            <a:off x="5060038" y="6984088"/>
            <a:ext cx="1783123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marL="266700" indent="-266700" algn="l">
              <a:lnSpc>
                <a:spcPct val="130000"/>
              </a:lnSpc>
              <a:defRPr sz="1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Moseley, Nature 2009</a:t>
            </a:r>
          </a:p>
        </p:txBody>
      </p:sp>
      <p:pic>
        <p:nvPicPr>
          <p:cNvPr id="297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0090" y="3524376"/>
            <a:ext cx="2667001" cy="3556002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4 - Protein domains           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fr-CH" dirty="0"/>
              <a:t>3</a:t>
            </a:r>
            <a:r>
              <a:rPr dirty="0"/>
              <a:t> - Protein domains			      		 										          p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 animBg="1" advAuto="0"/>
      <p:bldP spid="297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• Domains:   - 50-150 residues that fold autonomously…"/>
          <p:cNvSpPr txBox="1"/>
          <p:nvPr/>
        </p:nvSpPr>
        <p:spPr>
          <a:xfrm>
            <a:off x="2861" y="838200"/>
            <a:ext cx="9867901" cy="327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• Domains:   - 50-150 residues that fold autonomously</a:t>
            </a: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		    - specific functionalities</a:t>
            </a: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		    - &gt; 1’000 types of domains in genome		</a:t>
            </a: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</a:t>
            </a: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• Eukaryotic proteins comprise often several domains</a:t>
            </a:r>
          </a:p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		    - a combinatorial approach yields shear infinite possibilities</a:t>
            </a:r>
          </a:p>
        </p:txBody>
      </p:sp>
      <p:sp>
        <p:nvSpPr>
          <p:cNvPr id="303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4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5" name="Proteins : Modular assembly of functional domains"/>
          <p:cNvSpPr txBox="1"/>
          <p:nvPr/>
        </p:nvSpPr>
        <p:spPr>
          <a:xfrm>
            <a:off x="-12700" y="203200"/>
            <a:ext cx="10198100" cy="57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 lnSpcReduction="10000"/>
          </a:bodyPr>
          <a:lstStyle>
            <a:lvl1pPr defTabSz="434340">
              <a:defRPr sz="3420"/>
            </a:lvl1pPr>
          </a:lstStyle>
          <a:p>
            <a:pPr>
              <a:defRPr sz="4750"/>
            </a:pPr>
            <a:r>
              <a:rPr sz="3420"/>
              <a:t>Proteins : Modular assembly of functional domains</a:t>
            </a:r>
          </a:p>
        </p:txBody>
      </p:sp>
      <p:sp>
        <p:nvSpPr>
          <p:cNvPr id="30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307" name="4 - Protein domains           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fr-CH" dirty="0"/>
              <a:t>3</a:t>
            </a:r>
            <a:r>
              <a:rPr dirty="0"/>
              <a:t> - Protein domains			      		 										          p</a:t>
            </a:r>
          </a:p>
        </p:txBody>
      </p:sp>
      <p:sp>
        <p:nvSpPr>
          <p:cNvPr id="308" name="An example: Protein Kinase C"/>
          <p:cNvSpPr txBox="1"/>
          <p:nvPr/>
        </p:nvSpPr>
        <p:spPr>
          <a:xfrm>
            <a:off x="605257" y="3482493"/>
            <a:ext cx="386171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t>An e</a:t>
            </a:r>
            <a:r>
              <a:rPr sz="2000">
                <a:solidFill>
                  <a:srgbClr val="011B9E"/>
                </a:solidFill>
              </a:rPr>
              <a:t>xample: Protein Kinase C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4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5" name="Bhattacharyya Ann Rev Bc 2006"/>
          <p:cNvSpPr txBox="1"/>
          <p:nvPr/>
        </p:nvSpPr>
        <p:spPr>
          <a:xfrm>
            <a:off x="7721600" y="7035800"/>
            <a:ext cx="33401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sz="1200">
                <a:latin typeface="Lucida Grande"/>
                <a:ea typeface="Lucida Grande"/>
                <a:cs typeface="Lucida Grande"/>
                <a:sym typeface="Lucida Grande"/>
              </a:rPr>
              <a:t> Bhattacharyya Ann Rev Bc 2006</a:t>
            </a:r>
          </a:p>
        </p:txBody>
      </p:sp>
      <p:grpSp>
        <p:nvGrpSpPr>
          <p:cNvPr id="318" name="Group"/>
          <p:cNvGrpSpPr/>
          <p:nvPr/>
        </p:nvGrpSpPr>
        <p:grpSpPr>
          <a:xfrm>
            <a:off x="419100" y="4358135"/>
            <a:ext cx="5575300" cy="2896649"/>
            <a:chOff x="0" y="0"/>
            <a:chExt cx="5575300" cy="2896647"/>
          </a:xfrm>
        </p:grpSpPr>
        <p:sp>
          <p:nvSpPr>
            <p:cNvPr id="316" name="Ligand-gated ion channels:…"/>
            <p:cNvSpPr txBox="1"/>
            <p:nvPr/>
          </p:nvSpPr>
          <p:spPr>
            <a:xfrm>
              <a:off x="0" y="455164"/>
              <a:ext cx="3289300" cy="203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algn="r">
                <a:defRPr sz="1800">
                  <a:latin typeface="Verdana"/>
                  <a:ea typeface="Verdana"/>
                  <a:cs typeface="Verdana"/>
                  <a:sym typeface="Verdana"/>
                </a:defRPr>
              </a:pPr>
              <a:r>
                <a:rPr>
                  <a:solidFill>
                    <a:srgbClr val="011B9E"/>
                  </a:solidFill>
                </a:rPr>
                <a:t>Ligand-gated ion channels:</a:t>
              </a:r>
            </a:p>
            <a:p>
              <a:pPr algn="r">
                <a:defRPr sz="1800">
                  <a:latin typeface="Verdana"/>
                  <a:ea typeface="Verdana"/>
                  <a:cs typeface="Verdana"/>
                  <a:sym typeface="Verdana"/>
                </a:defRPr>
              </a:pPr>
              <a:r>
                <a:rPr>
                  <a:solidFill>
                    <a:srgbClr val="011B9E"/>
                  </a:solidFill>
                </a:rPr>
                <a:t>binding domain -&gt;		</a:t>
              </a:r>
            </a:p>
            <a:p>
              <a:pPr algn="r">
                <a:defRPr sz="1800">
                  <a:latin typeface="Verdana"/>
                  <a:ea typeface="Verdana"/>
                  <a:cs typeface="Verdana"/>
                  <a:sym typeface="Verdana"/>
                </a:defRPr>
              </a:pPr>
              <a:endParaRPr>
                <a:solidFill>
                  <a:srgbClr val="011B9E"/>
                </a:solidFill>
              </a:endParaRPr>
            </a:p>
            <a:p>
              <a:pPr algn="r">
                <a:lnSpc>
                  <a:spcPct val="50000"/>
                </a:lnSpc>
                <a:defRPr sz="1800">
                  <a:latin typeface="Verdana"/>
                  <a:ea typeface="Verdana"/>
                  <a:cs typeface="Verdana"/>
                  <a:sym typeface="Verdana"/>
                </a:defRPr>
              </a:pPr>
              <a:endParaRPr>
                <a:solidFill>
                  <a:srgbClr val="011B9E"/>
                </a:solidFill>
              </a:endParaRPr>
            </a:p>
            <a:p>
              <a:pPr algn="r">
                <a:defRPr sz="1800">
                  <a:latin typeface="Verdana"/>
                  <a:ea typeface="Verdana"/>
                  <a:cs typeface="Verdana"/>
                  <a:sym typeface="Verdana"/>
                </a:defRPr>
              </a:pPr>
              <a:r>
                <a:rPr>
                  <a:solidFill>
                    <a:srgbClr val="011B9E"/>
                  </a:solidFill>
                </a:rPr>
                <a:t>channel domain -&gt;</a:t>
              </a:r>
            </a:p>
            <a:p>
              <a:pPr algn="r">
                <a:lnSpc>
                  <a:spcPct val="150000"/>
                </a:lnSpc>
                <a:defRPr sz="1800">
                  <a:latin typeface="Verdana"/>
                  <a:ea typeface="Verdana"/>
                  <a:cs typeface="Verdana"/>
                  <a:sym typeface="Verdana"/>
                </a:defRPr>
              </a:pPr>
              <a:endParaRPr>
                <a:solidFill>
                  <a:srgbClr val="011B9E"/>
                </a:solidFill>
              </a:endParaRPr>
            </a:p>
            <a:p>
              <a:pPr algn="r">
                <a:defRPr sz="1800">
                  <a:latin typeface="Verdana"/>
                  <a:ea typeface="Verdana"/>
                  <a:cs typeface="Verdana"/>
                  <a:sym typeface="Verdana"/>
                </a:defRPr>
              </a:pPr>
              <a:r>
                <a:rPr>
                  <a:solidFill>
                    <a:srgbClr val="011B9E"/>
                  </a:solidFill>
                </a:rPr>
                <a:t>intracellular domain -&gt;</a:t>
              </a:r>
            </a:p>
          </p:txBody>
        </p:sp>
        <p:pic>
          <p:nvPicPr>
            <p:cNvPr id="317" name="droppedImage.pdf" descr="dropped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14700" y="0"/>
              <a:ext cx="2260600" cy="28966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9" name="Combination of domains with different functions"/>
          <p:cNvSpPr txBox="1"/>
          <p:nvPr/>
        </p:nvSpPr>
        <p:spPr>
          <a:xfrm>
            <a:off x="-12700" y="2032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pPr defTabSz="182880">
              <a:defRPr sz="2560"/>
            </a:pPr>
            <a:r>
              <a:t>Combination of domains with different functions</a:t>
            </a:r>
            <a:endParaRPr sz="1440"/>
          </a:p>
          <a:p>
            <a:pPr defTabSz="182880">
              <a:defRPr sz="1440"/>
            </a:pPr>
            <a:endParaRPr sz="1440"/>
          </a:p>
        </p:txBody>
      </p:sp>
      <p:sp>
        <p:nvSpPr>
          <p:cNvPr id="320" name="Rectangle"/>
          <p:cNvSpPr/>
          <p:nvPr/>
        </p:nvSpPr>
        <p:spPr>
          <a:xfrm>
            <a:off x="6794500" y="5270500"/>
            <a:ext cx="1168400" cy="469900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21" name="Rectangle"/>
          <p:cNvSpPr/>
          <p:nvPr/>
        </p:nvSpPr>
        <p:spPr>
          <a:xfrm>
            <a:off x="4749800" y="3263900"/>
            <a:ext cx="1168400" cy="469900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22" name="Rectangle"/>
          <p:cNvSpPr/>
          <p:nvPr/>
        </p:nvSpPr>
        <p:spPr>
          <a:xfrm>
            <a:off x="4940300" y="2120900"/>
            <a:ext cx="1168400" cy="469900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323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1026606"/>
            <a:ext cx="9385300" cy="3187701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325" name="4 - Protein domains           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fr-CH" dirty="0"/>
              <a:t>3</a:t>
            </a:r>
            <a:r>
              <a:rPr dirty="0"/>
              <a:t> - Protein domains			      		 										          p</a:t>
            </a:r>
          </a:p>
        </p:txBody>
      </p:sp>
      <p:sp>
        <p:nvSpPr>
          <p:cNvPr id="326" name="Line"/>
          <p:cNvSpPr/>
          <p:nvPr/>
        </p:nvSpPr>
        <p:spPr>
          <a:xfrm>
            <a:off x="-69870" y="4275256"/>
            <a:ext cx="10198102" cy="1"/>
          </a:xfrm>
          <a:prstGeom prst="line">
            <a:avLst/>
          </a:prstGeom>
          <a:ln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0" tIns="0" rIns="0" bIns="0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Examples of protein domains involved in molecular recognition:…"/>
          <p:cNvSpPr txBox="1"/>
          <p:nvPr/>
        </p:nvSpPr>
        <p:spPr>
          <a:xfrm>
            <a:off x="266699" y="1368488"/>
            <a:ext cx="9626601" cy="541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Examples of protein domains involved in molecular recognition: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defRPr sz="1800" b="1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Domain		Generally recognised			Abundance in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			</a:t>
            </a:r>
            <a:r>
              <a:rPr sz="2000" b="1">
                <a:solidFill>
                  <a:srgbClr val="011B9E"/>
                </a:solidFill>
              </a:rPr>
              <a:t>	sequence</a:t>
            </a:r>
            <a:r>
              <a:rPr sz="2000">
                <a:solidFill>
                  <a:srgbClr val="011B9E"/>
                </a:solidFill>
              </a:rPr>
              <a:t>						</a:t>
            </a:r>
            <a:r>
              <a:rPr sz="2000" b="1">
                <a:solidFill>
                  <a:srgbClr val="011B9E"/>
                </a:solidFill>
              </a:rPr>
              <a:t>human genome</a:t>
            </a:r>
            <a:endParaRPr sz="2000">
              <a:solidFill>
                <a:srgbClr val="011B9E"/>
              </a:solidFill>
            </a:endParaRPr>
          </a:p>
          <a:p>
            <a:pPr algn="l">
              <a:lnSpc>
                <a:spcPct val="13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SH2			-</a:t>
            </a:r>
            <a:r>
              <a:rPr sz="2000" b="1">
                <a:solidFill>
                  <a:srgbClr val="FF38CB"/>
                </a:solidFill>
              </a:rPr>
              <a:t>p</a:t>
            </a:r>
            <a:r>
              <a:rPr sz="2000">
                <a:solidFill>
                  <a:srgbClr val="011B9E"/>
                </a:solidFill>
              </a:rPr>
              <a:t>Y-x-x-hydrophobic-					352	</a:t>
            </a:r>
          </a:p>
          <a:p>
            <a:pPr algn="l">
              <a:lnSpc>
                <a:spcPct val="13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PTB			-hydrophobic-x-N-P-x-</a:t>
            </a:r>
            <a:r>
              <a:rPr sz="2000" b="1">
                <a:solidFill>
                  <a:srgbClr val="FF38CB"/>
                </a:solidFill>
              </a:rPr>
              <a:t>p</a:t>
            </a:r>
            <a:r>
              <a:rPr sz="2000">
                <a:solidFill>
                  <a:srgbClr val="011B9E"/>
                </a:solidFill>
              </a:rPr>
              <a:t>Y-			141</a:t>
            </a:r>
          </a:p>
          <a:p>
            <a:pPr algn="l">
              <a:lnSpc>
                <a:spcPct val="13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SH3			-P-x-x-P-x								894	</a:t>
            </a:r>
          </a:p>
          <a:p>
            <a:pPr algn="l">
              <a:lnSpc>
                <a:spcPct val="13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WW			-P-P-x-Y-								307</a:t>
            </a:r>
          </a:p>
          <a:p>
            <a:pPr algn="l">
              <a:lnSpc>
                <a:spcPct val="13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14-3-3			-R-S-x-</a:t>
            </a:r>
            <a:r>
              <a:rPr sz="2000" b="1">
                <a:solidFill>
                  <a:srgbClr val="FF40FF"/>
                </a:solidFill>
              </a:rPr>
              <a:t>p</a:t>
            </a:r>
            <a:r>
              <a:rPr sz="2000">
                <a:solidFill>
                  <a:srgbClr val="011B9E"/>
                </a:solidFill>
              </a:rPr>
              <a:t>S-x-P-						  19</a:t>
            </a:r>
          </a:p>
          <a:p>
            <a:pPr algn="l">
              <a:lnSpc>
                <a:spcPct val="13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PDZ			-E-S/T-D/V- C-terminus				918</a:t>
            </a:r>
          </a:p>
          <a:p>
            <a:pPr algn="l">
              <a:lnSpc>
                <a:spcPct val="13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PH				phospholipids						   ±250</a:t>
            </a:r>
          </a:p>
          <a:p>
            <a:pPr algn="l">
              <a:lnSpc>
                <a:spcPct val="13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C2				phospholipids							641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NB: human genome encodes approximately 3.10</a:t>
            </a:r>
            <a:r>
              <a:rPr sz="2000" baseline="31999">
                <a:solidFill>
                  <a:srgbClr val="011B9E"/>
                </a:solidFill>
              </a:rPr>
              <a:t>4</a:t>
            </a:r>
            <a:r>
              <a:rPr sz="2000">
                <a:solidFill>
                  <a:srgbClr val="011B9E"/>
                </a:solidFill>
              </a:rPr>
              <a:t> proteins</a:t>
            </a:r>
          </a:p>
        </p:txBody>
      </p:sp>
      <p:sp>
        <p:nvSpPr>
          <p:cNvPr id="331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2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3" name="Many domains have been identified"/>
          <p:cNvSpPr txBox="1"/>
          <p:nvPr/>
        </p:nvSpPr>
        <p:spPr>
          <a:xfrm>
            <a:off x="-12700" y="203200"/>
            <a:ext cx="10198100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 lnSpcReduction="10000"/>
          </a:bodyPr>
          <a:lstStyle>
            <a:lvl1pPr defTabSz="283463">
              <a:defRPr sz="3100"/>
            </a:lvl1pPr>
          </a:lstStyle>
          <a:p>
            <a:r>
              <a:t>Many domains have been identified</a:t>
            </a:r>
          </a:p>
        </p:txBody>
      </p:sp>
      <p:sp>
        <p:nvSpPr>
          <p:cNvPr id="334" name="M-M Zhou, Bhattacharyya Ann Rev Bc 2006"/>
          <p:cNvSpPr txBox="1"/>
          <p:nvPr/>
        </p:nvSpPr>
        <p:spPr>
          <a:xfrm>
            <a:off x="6819900" y="7010400"/>
            <a:ext cx="33401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sz="1200">
                <a:latin typeface="Lucida Grande"/>
                <a:ea typeface="Lucida Grande"/>
                <a:cs typeface="Lucida Grande"/>
                <a:sym typeface="Lucida Grande"/>
              </a:rPr>
              <a:t>M-M Zhou, Bhattacharyya Ann Rev Bc 2006</a:t>
            </a:r>
          </a:p>
        </p:txBody>
      </p:sp>
      <p:sp>
        <p:nvSpPr>
          <p:cNvPr id="33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336" name="4 - Protein domains           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fr-CH" dirty="0"/>
              <a:t>3</a:t>
            </a:r>
            <a:r>
              <a:rPr dirty="0"/>
              <a:t> - Protein domains			      		 										          p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3279</Words>
  <Application>Microsoft Office PowerPoint</Application>
  <PresentationFormat>Custom</PresentationFormat>
  <Paragraphs>508</Paragraphs>
  <Slides>29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Arno Pro SmText</vt:lpstr>
      <vt:lpstr>Comic Sans MS</vt:lpstr>
      <vt:lpstr>Gill Sans</vt:lpstr>
      <vt:lpstr>Helvetica</vt:lpstr>
      <vt:lpstr>Lucida Grande</vt:lpstr>
      <vt:lpstr>Tahoma</vt:lpstr>
      <vt:lpstr>Verdana</vt:lpstr>
      <vt:lpstr>White</vt:lpstr>
      <vt:lpstr>PowerPoint Presentation</vt:lpstr>
      <vt:lpstr>Metabolic pathways: The early days of Biochemistry</vt:lpstr>
      <vt:lpstr>Cellular signalling - Biological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Phosphorylation :  A common signalling motif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 Disease - 1 Gene - 1 Medication ?</vt:lpstr>
      <vt:lpstr>PowerPoint Presentation</vt:lpstr>
      <vt:lpstr>Drug - target network</vt:lpstr>
      <vt:lpstr>Drug - target network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Ruud&amp;co</dc:creator>
  <cp:lastModifiedBy>Hovius Rudolf</cp:lastModifiedBy>
  <cp:revision>7</cp:revision>
  <dcterms:modified xsi:type="dcterms:W3CDTF">2022-10-12T04:22:58Z</dcterms:modified>
</cp:coreProperties>
</file>