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notesSlides/notesSlide12.xml" ContentType="application/vnd.openxmlformats-officedocument.presentationml.notesSlide+xml"/>
  <Override PartName="/ppt/ink/ink2.xml" ContentType="application/inkml+xml"/>
  <Override PartName="/ppt/notesSlides/notesSlide13.xml" ContentType="application/vnd.openxmlformats-officedocument.presentationml.notesSlide+xml"/>
  <Override PartName="/ppt/ink/ink3.xml" ContentType="application/inkml+xml"/>
  <Override PartName="/ppt/notesSlides/notesSlide14.xml" ContentType="application/vnd.openxmlformats-officedocument.presentationml.notesSlide+xml"/>
  <Override PartName="/ppt/ink/ink4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5.xml" ContentType="application/inkml+xml"/>
  <Override PartName="/ppt/notesSlides/notesSlide17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90" r:id="rId18"/>
    <p:sldId id="268" r:id="rId19"/>
    <p:sldId id="275" r:id="rId20"/>
    <p:sldId id="276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</p:sldIdLst>
  <p:sldSz cx="10160000" cy="7620000"/>
  <p:notesSz cx="9144000" cy="6858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2667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5334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8001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066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3335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16129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1879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1463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1" autoAdjust="0"/>
    <p:restoredTop sz="94694"/>
  </p:normalViewPr>
  <p:slideViewPr>
    <p:cSldViewPr snapToGrid="0" snapToObjects="1">
      <p:cViewPr>
        <p:scale>
          <a:sx n="68" d="100"/>
          <a:sy n="68" d="100"/>
        </p:scale>
        <p:origin x="918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62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07:20:15.6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15521 18842 12895 0,'-8'5'1152'0,"1"-1"-928"0,-1-2-224 0,0 2 0 16,8-4 3936-16,0 0 736 0,0 0 160 0,0 0-11584 16,0 0-2320-16</inkml:trace>
  <inkml:trace contextRef="#ctx0" brushRef="#br0" timeOffset="31720.03">12721 14370 6447 0,'0'0'576'0,"0"0"-576"0,0 0 0 0,0 0 0 0,0 0 128 0,0 0-128 16,0 0 0-16,0 0 0 0,0 0 928 0,0 0 80 16,0 0 16-16,0 0 0 0,0 0-496 0,0 0-80 15,0 0-32-15,0 0 0 0,-9 0 0 0,9 0 0 16,-10 2 0-16,10-2 0 0,-8 3 32 0,8-3 0 15,0 0 0-15,-8 5 0 0,8-5-448 0,0 0 0 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08:12:35.7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15462 13352 1839 0,'0'0'0'0,"-7"0"160"0,-3 0-160 0,1-2 0 0,1 0 0 0,-2 1 0 0,3-2 1024 0,1 2 192 16,-2 0 16-16,1 0-3296 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08:18:05.4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6429 12719 7359 0,'0'0'656'0,"0"0"-528"15,0-9-128-15,0 9 0 0,1-9 1808 0,-1 9 336 16,0-8 64-16,0 8 16 0,0 0-1312 0,0 0-256 16,0-6-48-16,0 6-16 0,0 0-592 0,0 0-288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08:20:21.6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9938 14531 20271 0,'0'0'1792'0,"0"0"-1424"0,-5 9-368 0,5-9 0 31,0 12-1664-31,3-1-384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08:22:59.6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24529 4871 911 0</inkml:trace>
  <inkml:trace contextRef="#ctx0" brushRef="#br0" timeOffset="25005">19036 3420 6911 0,'0'0'304'0,"0"0"64"0,-10 2-368 0,2 1 0 16,8-3 0-16,-9 2 0 0,9-2 336 0,-8-1 0 0,8 1 0 15,0 0 0-15,-9 0-208 0,9 0-128 16,0 0 128-16,0 0-128 0,0 0 0 0,0 0 128 0,0 0-128 0,0 0 0 16,0 0 416-16,0 0 16 0,0 0 0 0,0 0 0 15,0 0 272-15,0 0 64 0,0 0 16 0,0 0 0 16,0 0-272-16,11-1-64 0,-1-2-16 0,1 2 0 16,-1 0-96-16,1 0-16 0,1-1 0 0,-1 2 0 15,1 2-64-15,3-2 0 0,1 0-16 0,1 0 0 16,1 0-240-16,2 0 176 0,-1 0-176 0,2 1 160 15,1 1-160-15,0 1 160 0,0-1-160 0,1-1 160 16,2-2-160-16,0 0 0 0,1 1-160 0,2-1 160 16,0-2 0-16,0 1 0 0,-1-2 0 0,-1 0 160 15,-2 1 80-15,1 0 16 0,-1 0 0 0,2 1 0 16,-3 0-96-16,3 1-16 0,-1-2 0 0,2 2 0 0,0 1 48 0,2 0 0 16,2 0 0-16,4 0 0 0,0 0-192 0,1-1 0 15,2-2 144-15,-2 0-144 0,-3-1 128 16,-2 0-128-16,0 1 128 0,0-1-128 0,-1 0 0 0,2 1 0 15,-3 0 0-15,2 2 0 0,-1 0 128 0,1 0-128 16,-1-2 128-16,2 2-128 0,-2-1 0 0,0-1 0 16,-1 1 0-16,0-1-128 0,-4 0 128 0,0-2 0 15,-3-1 128-15,-3 1-128 0,0 1 0 0,-2-1 0 16,-1 0 0-16,-2 2-128 0,1 0 128 0,-2 2 0 16,0 0 0-16,-1 1 0 0,-1 0 0 0,0 0 128 15,-1 0-128-15,-1 2 0 16,1 2-336-16,0-1-144 0</inkml:trace>
  <inkml:trace contextRef="#ctx0" brushRef="#br0" timeOffset="41892.74">10394 16831 12895 0,'0'0'1152'0,"0"0"-928"16,0 0-224-16,0 0 0 0,0 0 1152 0,0 0 192 15,-2-9 48-15,2 9 0 0,0 0-1264 0,0 0-256 16,-5-6-64-16,5 6-4992 15,-6-7-1024-15</inkml:trace>
  <inkml:trace contextRef="#ctx0" brushRef="#br0" timeOffset="-210112.14">7985 15240 1839 0,'0'0'0'0,"0"0"160"0,-4 9-160 0</inkml:trace>
  <inkml:trace contextRef="#ctx0" brushRef="#br0" timeOffset="-50642.51">22529 13308 10127 0,'0'0'896'0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08:27:05.62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4869 1659 7359 0,'0'0'320'0,"0"0"80"16,0 0-400-16,0 0 0 0,-4-5 0 15,4 5 0-15,0 0 4480 0,0 0 832 0,0 0 144 0,0 0 48 0,0 0-4160 0,0 0-832 16,0 0-176-16,0 0-16 16,0 0-1600-16,0 0-320 0,0 0-64 0</inkml:trace>
  <inkml:trace contextRef="#ctx0" brushRef="#br0" timeOffset="33827.44">25436 688 18831 0,'0'0'832'0,"0"0"176"0,0 0-816 0,0 0-192 0,0 0 0 0,0 0 0 0,0 0 432 0,0 0 32 15,-8 4 16-15,8-4 0 0,-8 6-224 0,8-6-64 16,-5 7 0-16,5-7 0 0,-4 10-192 0,-1-3 0 16,5-7 0-16,-3 9 0 0,3-9 0 0,-4 7-288 0,4-7 64 0</inkml:trace>
  <inkml:trace contextRef="#ctx0" brushRef="#br0" timeOffset="149736.97">9243 7519 3167 0,'0'0'128'0,"0"0"48"0,0 0-176 0,0 0 0 0,0 0 0 0,0 0 0 16,0 0 0-16,0 0 0 0,0 0-160 0,0 0 160 15,0 0 0-15,0 0 0 0,0 0 208 0,0 0-64 16,0 0-144-16,10 1 0 0,-10-1 0 0,10-2 128 16</inkml:trace>
  <inkml:trace contextRef="#ctx0" brushRef="#br0" timeOffset="150609.58">7601 7475 3167 0,'0'0'128'0,"0"0"48"0,0 0-176 0,0 0 0 0,0 0 0 0,0 0 0 15,0 0 0-15,0 0 160 0,0 0-160 0,0 0 160 16,0 0-160-16,0 0 0 0,0 0 0 0,0 0 0 16,0 0 0-16,0 0 0 0,0 0 0 0,0 0 0 15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08:42:16.4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21782 6248 4607 0,'0'0'400'0,"0"0"-400"0,0 0 0 0,0 0 0 16,-2-10 1408-16,1 3 208 0,1 7 48 0,0 0 0 16,-3-9-1216-16,3 9-256 0,0 0-32 0,0 0-16 15,-2-9 32-15,2 9 0 0,-3-9 0 0,3 9 0 16,0 0-16-16,0 0 0 0,-1-8 0 0,1 8 0 16,0 0-160-16,0 0 160 0,0 0-160 0,0 0 160 15,0 0-16-15,0 0 0 0,0 0 0 0,0 0 0 16,0 0 80-16,0 0 16 0,0 0 0 0,0 0 0 15,0 0-112-15,0 0 0 0,0 0-128 0,0 0 192 0,0 0-192 0,0 0 0 16,0 0 0-16,0 0 0 0,0 0 0 0,0 0 0 16,0 0-160-16,0 0 160 0,6 7 0 0,-6-7 0 15,0 0 0-15,0 0 0 0,0 0 0 0,0 0 144 16,10 2 0-16,-10-2 0 16,0 0 112-16,10-1 32 0,-10 1 0 0,10-5 0 0,-3 0-96 0,-7 5 0 15,7-6-16-15,-7 6 0 0,8-7-176 0,-8 7 128 16,6-7-128-16,-6 7 128 0,5-8-128 0,-5 8 0 15,0 0 0-15,3-7 0 0,-3 7 0 0,0 0 192 16,0 0-32-16,-2-7 0 0,2 7-32 0,0 0 0 16,-8-4 0-16,8 4 0 0,-9-1-128 0,0 2 0 15,1 0 144-15,8-1-144 0,-10 3 128 0,1-1-128 0,2 2 128 0,0 1-128 16,7-5 0-16,-9 6 0 0,2 0 0 0,7-6 0 16,-6 7 0-16,6-7 0 0,-5 9 0 0,5-9-128 15,-3 8-16-15,3-8 0 0,-1 10 0 0,1-10 0 31,0 0-272-31,5 7-48 0,-5-7-16 0,7 6 0 16,-7-6 48-16,9 5 16 0,-9-5 0 0,0 0 0 0,11 0 272 0,-11 0 144 0,11-2-160 0,-11 2 160 16,10-3 0-16,-10 3 0 0,8-2 0 0,-8 2 160 15,0 0 16-15,10-5 0 0,-10 5 0 0,5-5 0 16,-5 5 160-16,0 0 48 0,0 0 0 0,0 0 0 16,3-7 64-16,-3 7 32 0,0 0 0 0,0 0 0 15,0 0-32-15,0 0 0 0,-7-4 0 0,7 4 0 16,-7-1-448-16,7 1 128 0,-10 0-128 0,1 1 0 15,9-1 128-15,-8 4-128 0,8-4 176 0,-9 6-176 16,2-1 0-16,7-5 0 0,-6 6 0 0,6-6 0 16,-5 7 0-16,5-7 0 0,0 0 0 0,-4 9-192 0,4-9 192 0,0 0 0 15,0 0 0-15,0 0 0 0,0 0 0 0,3 8 0 16,-3-8 0-16,0 0 0 0,0 0 0 0,8 8 0 16,-8-8 0-16,11 3 0 0,0-3 0 15,-1-1 128-15,0-1 0 0,1-2-128 0,-3 0 224 16,1 0-64-16,-2-1-16 0,1 0 0 15,-8 5-144-15,8-6 160 0,-3 0-160 0,-5 6 160 0,0 0 32 0,0 0 16 16,5-7 0-16,-5 7 0 0,4-6 208 0,-4 6 32 16,0 0 16-16,0 0 0 0,0 0-144 0,0 0-48 15,-6-5 0-15,6 5 0 0,-10 0-432 0,1 3-96 16,2 1 0-16,1 2-6656 16,1 1-1344-16</inkml:trace>
  <inkml:trace contextRef="#ctx0" brushRef="#br0" timeOffset="3980.01">21564 9575 911 0,'0'0'0'0,"0"0"0"16,0 0 0-16,0 0 0 0,0 0 1408 0,0 0 208 16,0 0 48-16,0 0 0 0,0 0-1184 0,0 0-224 15,0 0-64-15,0 0 0 0,1-9-192 0,-1 9-208 16,3-7 32-16,-3 7 16 15,3-10-336-15,-3 10-64 0,2-8-16 0,-2 8 0 0,2-9 368 0,-2 9 64 16,0 0 16-16,0 0 0 0,0 0 928 0,0 0 192 0,0 0 32 16,0 0 16-16,0 0 704 0,0 0 144 0,-3-8 32 0,3 8 0 15,0 0-704-15,0 0-144 0,0 0-32 0,1-9 0 16,-1 9-560-16,3-8-112 0,-3 8-32 0,3-8 0 16,-3 8-144-16,0 0-48 0,5-8 0 0,0 2 0 15,-5 6-16-15,4-8-128 0,-4 8 192 0,0 0-64 16,6-7 0-16,-6 7 0 0,0 0 0 0,0 0 0 15,5-7 304-15,-5 7 48 0,0 0 16 0,0 0 0 16,0 0 112-16,0 0 32 0,0 0 0 0,0 0 0 16,6-7-448-16,-6 7-192 0,0 0 160 0,10-2-160 15,-10 2-1600-15,11-2-432 0</inkml:trace>
  <inkml:trace contextRef="#ctx0" brushRef="#br0" timeOffset="73367.48">4352 9326 3679 0,'0'0'320'0,"0"0"-320"16,-5-8 0-16,5 8 0 0,-5-7 1504 0,2 1 224 16,0-1 64-16,3 7 0 0,-4-9-1104 0,2 3-224 15,2 6-32-15,-2-6-16 0,2 6-288 0,0 0-128 16,-5-8 128-16,1 2-128 0,-2 0 0 0,6 6 0 16,-5-5 0-16,5 5 0 0,-5-5 0 0,5 5 0 15,-6-6 128-15,6 6-128 0,0 0 128 0,0 0-128 0,-7-1 128 0,7 1-128 16,-10 3 0-16,1 0 0 15,1 0 0-15,8-3 0 16,-9 6-448-16,2-1-80 0,0 0-16 0,7-5 0 16,-8 8-480-16,2-1-112 0,6-7-16 0,-8 8 0 15,0-3 544-15,8-5 96 0,-10 7 32 0,4-1 0 0,0 0 304 0,6-6 176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08:51:27.674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17042 10423 1839 0,'0'0'160'16,"0"0"-160"-16,0 0 0 0,0 0 0 0,0 0 1024 0,7-7 192 16,-3 0 16-16</inkml:trace>
  <inkml:trace contextRef="#ctx0" brushRef="#br0" timeOffset="1343.05">17075 10330 2751 0,'0'0'128'0,"0"0"16"0,0 0-144 0,0 0 0 16,-3-7 0-16,0 0 0 0,3 7 1920 0,0 0 336 15,-2-8 80-15,2 8 16 0,-4-7-1408 0,4 7-288 0,-2-9-48 16,2 9-16-16,0 0-128 0,0 0-16 0,-1-7-16 0,1 7 0 16,-3-7-176-16,3 7-48 0,0 0 0 0,0 0 0 15,0 0-80-15,0 0 0 0,0 0-128 0,0 0 192 16,-2-6 64-16,2 6 0 0,-2-6 0 0,2 6 0 16,0 0 16-16,0 0 16 0,0 0 0 0,0 0 0 15,0 0 32-15,0 0 16 16,0 0 0-16,0 0 0 0,0 0-160 0,0 0-48 0,0 0 0 0,0 0 0 15,0 0 80-15,0 0 16 0,11 2 0 0,-11-2 0 16,10 2 48-16,-10-2 16 0,11 3 0 0,-1-1 0 16,-10-2-80-16,11 2-16 0,0 1 0 0,-1-2 0 15,-10-1-64-15,12 2 0 0,-1-2-128 0,1-2 192 16,-1 2-192-16,1 2 0 0,-1-1 0 0,2 1 0 16,-1 1 128-16,0-2-128 0,0 0 0 0,2 0 0 0,-1 1 128 15,1-1-128-15,-1 1 0 0,3 1 144 0,1-2-144 0,0-1 0 16,3 0 0-16,1-1 128 0,-1 0 0 0,2 1 0 15,2 0 0-15,-4 1 0 0,0-4-128 0,0 3 128 16,-2 0-128-16,0 2 128 0,-1-6-128 0,2 3 0 16,-2 2 0-16,2 1 0 0,-3 1 0 0,3 0 0 15,-4-1 0-15,4 0 0 0,-1 1 144 0,2-1-144 16,-2 0 160-16,2 0-160 0,-1-1 160 0,2 1-160 16,1 1 160-16,1 0-160 0,0 0 176 0,2-2-176 15,-1-1 192-15,-1 1-192 0,-2 1 192 0,1-1-192 16,0-1 192-16,0 0-192 0,0-1 128 0,0-2-128 15,1 2 0-15,1 0 0 0,-4 1 0 0,1 1 0 0,-1-1 0 16,1 1 0-16,-2 2 0 0,2-1 0 0,-4 2 0 16,3-2 0-16,0-2 224 0,1 1-64 0,-1 1-16 15,2-1 0-15,1-1 96 0,1 1 16 0,0 0 0 0,-2-1 0 16,-2 0-256-16,0 1 0 0,-1 3 0 0,1-3 0 16,-3-1 0-16,0 0 0 0,0 3 0 0,2-2 0 15,-2-1 0-15,1 1 0 0,-1 2 0 0,0-1 0 16,2 1 0-16,-1-1 0 0,0 0 0 0,1 1 0 15,0-1 0-15,1 1 0 0,2-2 0 0,2 0 0 16,-2-1 0-16,3 0 0 0,0 0 0 0,1 1 0 16,-2-1 0-16,0 0 0 0,-4 0 0 0,1 0 0 15,-1 0 0-15,-2 0 0 0,0 0 0 0,2 0 0 16,0 2 0-16,-2-1 0 0,0 0 0 0,2 0 0 16,-1 2-192-16,1-1 192 0,-1 1-192 0,2-1 192 15,-1-1-240-15,1 1 64 0,-1-2 16 0,0 2 0 16,-2 2 160-16,4-2 0 0,0-1 0 0,-1-1 0 15,-1 0 0-15,-1 0 0 0,1 2 0 0,-1-1 0 0,0-1 0 0,-2 1 0 16,-3-1 0-16,2 1 0 0,0 0 0 0,-1 1-128 16,-1-1 128-16,1 0 0 0,0 0-192 0,-1 1 32 15,0 0 16-15,1 0 0 0,-1 1-48 0,1-1 0 16,0 1 0-16,-1-2 0 0,1 0 192 0,0 0 0 16,-1 1 0-16,1-1 0 0,1-1-128 0,2 0 128 15,-1 1-128-15,0-1 128 0,0 0 0 0,1 1 0 16,-1 1 0-16,-1-4 0 0,-1 4 0 0,1-2 0 15,0 0 0-15,-1-2 0 0,1 1 0 0,-4 0 0 16,1-2 0-16,2 1 0 0,1 0 0 0,0-1 0 0,-1-1 0 0,0 1 0 16,0 0 0-16,0 1 0 0,-2-2 0 0,2 2 0 15,0 1 0-15,-1 1 0 0,1-2 128 0,1 2-128 16,0 0 0-16,0 0 128 0,-1 2-128 0,3-2 0 16,0 0 0-16,-1 0 0 0,1-2 0 0,-1 1 0 15,1-1 0-15,-1-1 0 0,0 2 0 0,0 1 0 16,0-1 0-16,-1 1 0 0,0 0 0 0,0 0 0 15,-2-1 0-15,1-1 128 0,-2 4-128 0,2-4 0 16,0 1 0-16,-1 0 144 0,1-3-144 0,-1 3 0 16,0 2 128-16,1-2-128 0,0 0 0 0,-1 0 0 15,1 2 0-15,1-1 0 0,-2 0 0 0,2 0 0 16,1 0 0-16,-1 1 0 0,1 0 0 0,-2-1 0 16,1 0 0-16,1 0 0 0,0-1 128 0,2 1-128 0,-1 0 0 15,1 0 0-15,3 0 0 0,-3 0 0 0,-1 0 0 0,0 0 0 16,0 0 0-16,-3 0 0 0,1 0 0 15,-1 1 0-15,-2-1 0 0,2-1 0 0,2 0 0 0,-1 0 0 16,-1 1 0-16,1 0 0 0,-2-2 0 0,1 2 0 16,0 0 0-16,1 0 0 0,-1 0 0 0,1 0 0 15,-1 0 0-15,1 0 0 0,1 0 0 0,1 2 0 16,1-1 0-16,1-1 0 0,0 0 0 0,1-1 0 16,1-1 0-16,0 1 0 15,0 0 0-15,0 0 0 0,0-3 0 0,-1 2 0 16,-2 2 0-16,-1-3 0 0,0-2 0 0,0 2 0 0,0 0 0 0,-1 1 0 15,0-3 0-15,1 1 0 0,0 0 0 0,-3 2 0 0,-1 1 0 16,2 0 0-16,0-2 0 0,0 2 0 0,-1 1 0 0,2 0 0 16,-3 0 0-16,2 0 0 15,-2 0 128-15,0 1-128 0,2 0 128 0,-4-1-128 0,-1-2 192 0,0 1-192 16,0 1 176-16,2 1-176 0,-1-1 160 0,0 0-160 16,-1-3 272-16,1 1-32 0,-2 0-16 0,-10 2 0 15,11 0-224-15,-1 0 144 0,-2-3-144 0,-8 3 128 16,10 0-128-16,-10 0-272 0,0 0 64 0,0 0-11408 15</inkml:trace>
  <inkml:trace contextRef="#ctx0" brushRef="#br0" timeOffset="43570.21">5441 7387 911 0,'0'0'0'0,"0"0"0"16,0 0 0-16,0 0 0 0,0 0 928 0,0 0 96 16,0 0 32-16,0 0 0 0,0 0-384 0,0 0-80 15,0 0-16-15,0 0 0 0,0 0 16 0,0 0 0 0,-2-7 0 0,2 7 0 16,0 0-96-16,0 0-32 0,0 0 0 0,0 0 0 15,0 0-224-15,0 0-48 0,0 0-16 16,0 0 0-16,0 0-176 0,0 0 0 0,0 0 0 0,0 0 128 16,0 0-128-16,0 0 0 0,-9 2 0 0,4 4 0 15,-2 3 0-15,2 0 0 0,0-1 0 0,1 2 0 16,1 1 0-16,0-1 0 0,3-10-144 0,-2 11 144 16,2-11-192-16,-1 11 0 0,1 0 16 0,0-11 0 15,0 0-176-15,0 12-32 0,0-12-16 0,0 0 0 16,2 11 80-16,-2-11 32 0,0 0 0 0,0 0 0 15,0 0 144-15,11 6 144 0,-11-6-208 0,11 1 80 16,-1-3 128-16,-10 2 0 0,11-4 0 0,-1-1 0 0,-1-1 384 0,0 0 16 16,-2-3 0-16,1 1 0 0,-1 2 144 15,-1-2 32-15,0 0 0 0,-1-2 0 0,-1 0 128 0,-2 2 16 16,1-1 16-16,-2 1 0 0,-1 8 48 0,-1-10 16 16,-1 0 0-16,0 2 0 0,-2 1-208 0,4 7-32 15,-6-4-16-15,6 4 0 0,-6-8-304 0,0 5-64 16,-3 0-16-16,9 3 0 0,-11 1-160 15,3 3 0-15,-2 1 0 0,0 0 0 0,0 1 0 16,1 1 0-16,0 4 0 0,1-1 0 0,-1-3 0 0,2 2-192 16,-1-2 64-16,2 3 128 0,0 1-176 15,0 0 176-15,1-2-128 0,0-1 128 0,5-8 0 0,-3 10-160 16,3-10 160-16,0 0 0 0,0 12-224 0,0-12 64 16,0 0 16-16,0 0 0 0,0 0 144 0,11 6 0 15,-11-6-144-15,12-1 144 0,-1-1 0 0,-1-2 0 16,-1-1 0-16,1-1 0 0,-1-1 384 0,0-2 0 0,1-1 0 15,0-1 0-15,-1 0 32 0,-1 1 0 0,-2 2 0 0,0-1 0 16,-1 0-176-16,0 1-48 0,-1 0 0 0,-4 8 0 16,0 0-192-16,0 0 128 0,0 0-128 0,0 0 0 15,-6-5 0-15,-2 4 0 0,0 1 0 0,-1 4 0 32,-1 4-496-32,2 2-32 0,-1 1-16 15,0 0-5488-15,-2 0-1104 0</inkml:trace>
  <inkml:trace contextRef="#ctx0" brushRef="#br0" timeOffset="50357.89">5385 7324 911 0,'0'0'0'0,"0"0"0"16,0 0 0-16,0 0 0 0,0 0 1056 0,0 0 128 15,0 0 32-15,0 0 0 0,-4-8-896 0,4 8-192 16,-2-9-128-16,2 9 192 0,-3-9-192 0,3 9 0 15,-1-9 0-15,0 2 0 0,0 0 256 0,1 7 32 16,-4-8 0-16,4 8 0 0,-5-6 416 0,5 6 64 16,-4-6 32-16,1 1 0 0,-2-1 96 0,5 6 0 0,-4-6 16 0,4 6 0 15,-6-5-240-15,6 5-48 0,-5-3-16 16,-1-1 0-16,-1 0-288 0,7 4-64 0,-6-2-16 0,-2 1 0 16,0 1 0-16,2-3 0 0,6 3 0 15,0 0 0-15,-8-1-32 0,8 1 0 0,-8 0 0 0,8 0 0 16,-8-1-48-16,8 1-16 0,-11 1 0 0,3 0 0 15,0 2-144-15,1 0 0 0,-1 0 144 0,-1 2-144 16,-1 1 128-16,0 1-128 0,3 0 128 0,1-1-128 16,-1 3 176-16,1 1-48 0,1 0 0 0,0 1 0 15,0-2-128-15,0 1 0 0,0-1 0 0,1 0 128 16,1 2-128-16,0-1 0 0,3-10 0 0,-3 11 0 0,0 1 0 0,2 1 0 16,-1-1 0-16,0-1 0 0,0-1 0 0,2-1 0 15,0 1 0-15,0 0 0 0,0 0 0 0,0 0 0 16,0-1 0-16,0 1 0 0,0 0 0 0,0 0 0 15,0-10 0-15,2 12 0 0,2-1 0 0,-4-11 0 16,2 12 192-16,3-1-64 0,-5-11-128 0,5 11-144 16,-5-11 144-16,6 12-208 0,-2-2 208 0,1 0 0 15,-5-10 0-15,7 10 0 0,-7-10 0 0,6 9 0 16,-6-9 0-16,10 10 0 0,-3-2 0 0,2-4 128 16,-9-4 0-16,12 4-128 0,-1-1 0 0,0-1 0 15,0 0 0-15,0 1-144 0,-1-2 144 0,1-1 0 16,-11 0 128-16,11 0-128 0,1 1 160 0,-1 1-32 15,-11-2-128-15,11 0 192 0,-1-2-16 0,-1 1-16 16,-9 1 0-16,11-1 0 0,0-2-160 0,-11 3 0 0,9-2 144 0,0 0-144 16,-9 2 0-16,10-5 0 0,-2 0 0 0,0 0 0 15,-8 5 0-15,9-7 128 0,-1 2-128 16,-1-1 0-16,0-1 0 0,1 1 0 0,-2-1 0 0,2 1 0 16,-8 6 0-16,8-6 0 0,-2 0 0 0,-1 0 0 15,-5 6 0-15,6-9 128 0,-1 2-128 0,-5 7 0 16,5-10 0-16,-2 1 0 0,-3 9 0 0,5-9 128 15,-2 0 64-15,-3 9 0 0,2-10 16 0,0 2 0 16,1-1-208-16,-3 9 0 0,2-10 128 0,0 2-128 16,0-2 0-16,-1 1 144 0,-1 1-144 0,1-1 128 15,1 1 0-15,-1-3 0 0,-1-1 0 0,1 1 0 16,0 1 64-16,1 1 0 0,-1 1 0 0,0-1 0 16,0 1-48-16,-1-1 0 0,0 0 0 0,0 9 0 15,1-7 112-15,-1 7 0 0,3-10 16 0,-3 2 0 0,0-1-80 0,0 2 0 16,0 0-16-16,0 7 0 0,0-9-176 0,0 9 128 15,0-9-128-15,-3 1 128 0,1-1 64 0,1 3 0 16,0-1 0-16,-1 0 0 0,1-2 16 0,0 0 16 16,0 1 0-16,-1 1 0 0,1-1-96 0,0 2-128 15,-1 0 176-15,-1 0-176 0,-2-1 256 0,2 0-64 16,-2 1-16-16,0 0 0 0,5 6 80 0,-8-6 32 16,-1 1 0-16,-1 2 0 0,-1 0-288 0,0 2 160 15,0 0-160-15,-1 2 128 16,-1 3-432-16,0 0-80 0,-3 3-32 0,-1 1 0 15,-1 2-1696-15,-2 2-320 16</inkml:trace>
  <inkml:trace contextRef="#ctx0" brushRef="#br0" timeOffset="63020.81">4176 7409 9151 0,'0'0'400'0,"0"0"96"0,0 0-496 0,0 0 0 0,0 0 0 0,0 0 0 16,0 0 896-16,0 0 64 0,0 0 32 0,0 0 0 16,0 0-416-16,0 0-96 0,0 0-16 0,0 0 0 15,0 0-208-15,0 0-32 0,0 0-16 0,0 0 0 16,0 0-208-16,0 0 0 0,0 0 128 0,0 0-128 16,0 0 0-16,0 0 0 0,0 0 0 0,0 0 0 15,11 1 128-15,-1 2-128 0,0 1 176 0,1-2-176 16,0 0 208-16,0 1-64 0,0 1-16 0,1-2 0 15,2 0 160-15,4 1 32 0,-4-1 0 0,2 0 0 16,0 0 160-16,0-1 32 0,-1 0 16 0,-1 1 0 0,2-1-16 0,1 1 0 16,0 0 0-16,-1-1 0 0,0 1-128 0,1 1-16 15,0-1-16-15,2 1 0 0,-1-2-112 0,0 1-32 16,2 1 0-16,2-2 0 0,2-1-208 0,4-1 0 16,1 1 0-16,-1 0 0 0,-1-2 0 0,-2 1 0 15,1 0 0-15,-3-1 0 0,-3 0 0 0,-2 1 0 16,-2 2 0-16,-3-1 0 0,0-1 0 0,-4 0-128 15,-9 1 128-15,11 0-160 0,-11 0 160 0,10 1 0 16,-10-1 0-16,10 3-128 0,-10-3 128 0,0 0 0 16,8 6-144-16,-1-1 144 0,-7-5-384 0,0 0-16 0,7 7 0 15,-3 1-5984 1,-4-8-1184-16</inkml:trace>
  <inkml:trace contextRef="#ctx0" brushRef="#br0" timeOffset="63982.63">4136 7214 1839 0,'0'0'160'0,"0"0"-160"16,0 0 0-16,0 0 0 0,0 0 1184 0,0 0 208 15,0 0 32-15,0 0 16 0,0 0-1104 0,0 0-208 16,0 0-128-16,-10 3 128 0,10-3-128 0,0 0 0 16,-9 4 0-16,9-4 0 0,0 0 336 0,0 0 48 15,0 0 16-15,0 0 0 0,0 0 144 0,0 0 32 16,0 0 0-16,0 0 0 0,0 0-416 0,0 0-160 0,0 0 128 0,0 0-128 16,0 0 320-16,0 0-32 0,10 2 0 15,0 2 0-15,-2 0 144 0,3-1 16 0,2-1 16 0,-1 0 0 16,0 2-192-16,0 1-32 0,1 0-16 15,1-1 0-15,5 1-32 0,-4 0-16 0,4 0 0 0,-2 0 0 16,0 0 32-16,-1 0 16 0,1 0 0 16,1-3 0-16,1 1 80 0,1 0 16 0,1 0 0 0,1-2 0 15,-1 0-16-15,2 2 0 0,-2-1 0 0,1 2 0 16,0-3-304-16,-1 1 160 0,-2 1-160 0,1-1 128 16,1-1 0-16,-1-1-128 0,1-1 192 0,0 1-64 15,-1 0-128-15,-1 3-144 0,-2-1 144 0,-1 1-208 16,-2-5 208-16,-1 2-144 0,-2 0 144 0,0 3-128 15,-11-3-416 1,10 5-80-16,-4-2-16 0</inkml:trace>
  <inkml:trace contextRef="#ctx0" brushRef="#br0" timeOffset="64601.59">4794 7111 6447 0,'0'0'576'0,"0"0"-576"0,-9-1 0 0,9 1 0 15,-9-3 1472-15,9 3 192 0,-8-2 48 0,8 2 0 16,0 0-1088-16,-8 2-224 0,8-2-32 0,-10 4-16 15,2 1-352-15,8-5 0 0,-9 6 0 0,3 0 0 16,6-6 0-16,-3 9 0 0,3-9 0 0,-3 9 0 16,3-9 0-16,-1 11 0 0,1-1 0 0,2 0 0 15,3 1 144-15,1-1-144 0,0 1 192 0,3-1-192 0,3-2 256 16,-3 2-64-16,2 1-16 0,1 1 0 0,1 2 16 0,1-2 0 16,-2 0 0-16,0-1 0 0,1 1-48 0,0-2 0 15,0 0 0-15,1 0 0 0,1 1-144 0,-1 0 0 16,1-2 0-16,1 1 128 0,-2-3-128 0,1 1 0 15,-1 0 0-15,-1 0 0 0,0 0-160 0,0 0 160 16,-2-2-208-16,-2 0 80 0,1-3 128 0,-10-3 0 16,0 0-144-16,10 5 144 0,-10-5 0 15,0 0 0-15,0 0 0 0,0 0 0 0,0 0 0 0,0 0 0 16,0 0 128-16,0 11-128 0,-2-1 512 0,-5-1 32 16,-2-3 0-16,-4 4 0 0,-2-1 0 0,-4 4 0 0,-3 0 0 0,-1 3 0 15,-1 0-160-15,-5 1-16 0,0 1-16 16,-4 1 0-16,-4 0-96 0,0 2 0 15,-3 0-16-15,3 1 0 0,1 1-448 0,3 1-96 0,4 1-16 0</inkml:trace>
  <inkml:trace contextRef="#ctx0" brushRef="#br0" timeOffset="82961.3">6316 16604 911 0,'0'0'0'0,"0"0"0"16,0 0 0-16,0 0 0 0</inkml:trace>
  <inkml:trace contextRef="#ctx0" brushRef="#br0" timeOffset="88406.26">6308 16580 4607 0,'0'0'192'0,"0"0"64"0,0 0-256 0,0 0 0 15,0 0 0-15,0 0 0 0,0 0 1440 0,0 0 240 0,-4-4 48 0,4 4 16 16,0 0-752-16,0 0-160 0,0 0-16 16,0 0-16-16,0 0-496 0,0 0-112 0,-4-5 0 0,4 5-16 15,0 0-176-15,-2-4 0 0,2 4 0 0,-3-4 0 16,3 4 0-16,0 0 0 0,-5-4 0 0,5 4 0 15,0 0 0-15,-6-1 0 0,6 1 0 0,0 0 128 16,-9-2 48-16,2 1 0 0,7 1 0 0,-7 3 0 16,1-2 16-16,0-2 16 0,6 1 0 0,0 0 0 15,0 0 48-15,-7 1 16 0,7-1 0 0,0 0 0 16,-9 1-16-16,9-1 0 0,-7 1 0 0,7-1 0 16,0 0 48-16,0 0 0 0,-8 0 0 0,8 0 0 15,0 0 0-15,0 0 0 0,0 0 0 0,0 0 0 16,0 0-64-16,0 0-16 0,-7 2 0 0,7-2 0 0,0 0-32 0,0 0 0 15,0 0 0-15,0 0 0 0,0 0-64 0,0 0-128 16,0 0 176-16,0 0-176 0,0 0 192 0,0 0-64 16,0 0 0-16,0 0-128 0,0 0 192 0,0 0-64 15,0 0 0-15,0 0-128 0,10 9 176 0,-10-9-176 16,10 8 160-16,-10-8-160 0,12 6 0 0,-1-3 128 16,-1 1-128-16,-10-4 0 0,11 5 0 0,0-1 0 15,-2-2 128-15,1 1-128 0,1-1 0 0,-1 0 128 16,-10-2-128-16,11 3 0 0,-1-2 128 0,1 0-128 15,0 1 0-15,-2-1 0 0,-9-1 0 0,13 1 128 0,-1 0-128 0,-1 0 0 16,0-1 0-16,0 2 0 0,0-2 128 0,1 0-128 16,-1 0 0-16,0 0 0 0,0 0 128 0,0 1-128 15,0-1 0-15,1 1 128 0,-1 0-128 0,2 1 0 16,-1-4 0-16,0 4 0 0,0-2 0 0,2 0 0 16,-2 0 0-16,3 1 0 15,-1-1 0-15,2 1 0 0,1-1 0 0,-1 0 128 0,2 0-128 0,0 0 0 16,-1 1 0-16,1 0 0 0,2-1 0 0,-2 0 0 15,0 0 0-15,-2 2 0 0,1-2 0 0,0 0 0 16,-2 0 0-16,1 0 0 0,1 0 0 0,0-2 0 16,0 1 0-16,0 0 0 0,-1 0 0 0,0 0 0 15,0-1 0-15,1 2 0 0,-1 0 0 0,0 0 0 16,0 0 0-16,0 0 0 0,0 2 0 0,-2-2 0 16,0 0 128-16,0 0-128 0,2-2 176 0,1 1-176 15,-1 0 144-15,1 1-144 0,2-1 0 0,-1 1 144 16,0-2-144-16,2 1 128 0,1 0-128 0,-2 0 128 15,-2 0-128-15,1 1 128 0,-3-2-128 0,3 1 128 0,-1 0-128 0,0 0 0 16,-1-1 0-16,1 1 0 0,0 0 0 0,0 1 128 16,1-1-128-16,1 0 0 0,-1 1 0 0,2 0 0 15,-2-2 0-15,1 2 0 0,1-1 128 0,1 1-128 16,-2 0 128-16,3 0-128 0,2 1 0 0,-1 2 0 16,0-1 0-16,0 1 0 0,2-2 0 0,-1 0 0 15,-3-1 0-15,-2 1 0 0,0-1 0 0,-1 2 0 16,2-1 0-16,-1 0 0 0,0-1 0 0,0 1 0 15,-1 0 0-15,1 2 0 0,-1-2 0 0,3 0 0 16,-3 2 0-16,2-1 0 0,-3-1 0 0,1 2 0 16,1-1 0-16,1 1 0 0,0-2 0 0,2 0 0 0,1 0 0 15,0 2 0-15,1-1 0 0,-1 1 0 0,-2-3 0 0,-1 1 0 16,0 1 0-16,-1 0 0 0,0-1 0 0,0-1 0 16,2 0 0-16,-1 1 0 0,-2 0 0 0,0 1 0 15,1-2 0-15,0 1 0 0,0 0 0 0,-1 0 0 16,1-1 0-16,1 0 0 0,-2 0 0 0,2 0 0 15,-1 0 0-15,2 0 0 0,0 0 0 0,1 0 0 16,1 1 0-16,-1-1 0 0,-2 2 0 0,1-2 0 16,-1 0 0-16,0 0 0 0,-3 0 0 0,0 0 0 15,-1-2 0-15,0 2 0 0,1 2 0 0,-2 0 0 16,1-1 0-16,-1 1 0 0,1-2 0 0,0 1 0 16,0 0 0-16,1 0 0 0,0 0 0 0,0 2 0 15,-1-1 0-15,0 1 0 0,0-1 0 0,2 1 0 0,2-1 0 0,1 1 0 16,-3-2 0-16,4 0 0 0,-1-1 0 0,2 1 0 15,0 0 0-15,-1 1 0 0,-1-2 0 0,0 1 0 16,-2 0 0-16,0-1 0 0,-1 0 0 0,0 0 0 16,0 1 0-16,0-1 0 0,0 0 0 0,1 2 0 15,-2-1 0-15,0 0 0 0,0 1 0 0,1 1 0 16,2-1 0-16,-3 1 0 0,2-1 0 0,1 1 0 16,0-2 0-16,0 0 0 0,2 2 0 0,2-2 0 15,0-2 0-15,0 1 0 0,1 0 0 0,-2 0 0 16,-2 0 0-16,0-2 0 0,-2 1 0 0,1 0 0 0,-1 0 0 15,1-1 0-15,-2 2 0 0,1 0 0 16,0 0 0-16,-1 0 0 0,1 0 0 0,0 0 0 0,0 0 0 16,-1 0 0-16,2 2 0 0,-1-2 0 0,1 0 0 15,0 0 0-15,2 0 128 0,0 0-128 0,2-2 128 16,-1 2-128-16,0 0 0 0,0 0 0 0,-1-1 128 16,-1 0-128-16,1-1 0 0,-2-1 0 0,-1 2 0 15,1 0 0-15,-1-1 0 0,2 1 0 0,-1-1 0 0,0-1 128 16,1 1-128-16,0 1 0 0,1-1 0 0,-2 1 0 15,0 0 0-15,2 1 0 0,2-1 0 0,-1 0 0 16,0-1 0-16,3 2 0 0,1 2 0 0,1-2 0 16,-1 0 0-16,-1-2 0 0,0 1 0 0,-3 0 0 15,2 0 0-15,-2-1 0 0,0 1 0 0,2 0 0 16,-2 1 0-16,1 0 0 0,1 0 0 0,-1 0 0 16,2 1 0-16,0-1 0 0,-1 0 0 0,2 1 0 15,1 2 0-15,2-1 0 0,0 0 0 0,1-1 0 16,0 0 0-16,-1-1 0 0,-2-1 0 0,-1 1 0 0,-2 1 0 15,2 1 0-15,-1 0 0 0,1-1 0 16,0 1 0-16,0 0 0 0,0-2 0 0,1 0 0 0,0 0 0 16,2 1 0-16,2 1 0 0,0 1 0 0,1-2 0 0,1 1 0 15,-2 0 144-15,-2-2-144 0,-1 1 0 0,0-1 144 16,0-1-144-16,-1 1 0 0,0 1 128 0,1 0-128 16,-1 0 0-16,2-1 0 0,-2 0 0 0,4 1 0 15,1 2 0-15,3-1 0 0,0 0 128 0,0-2-128 16,-3 0 0-16,-2 0 0 0,0 0 0 0,0 0 0 15,-2 0 0-15,-1 1 0 0,0 2 0 0,1-1 128 16,-2-2-128-16,4 0 0 0,-3-2 256 0,1 2-64 0,2 0-16 0,1 0 0 16,1-1-32-16,1 1 0 0,-1 0 0 15,-1 0 0-15,-4-1 48 0,-1 0 16 0,0 0 0 0,-2 1 0 16,1 0-80-16,0 1 0 16,-1-2-128-16,1-1 192 0,0 1-192 0,0 0 0 15,0 0 128-15,1-1-128 0,1 1 0 0,0 0 0 0,0-1 0 0,3 0 0 16,-3 1 0-16,1-1 0 0,-2-1 0 15,-1 1 0-15,-2 1 0 0,0-2 0 0,-2 1 0 0,1-1 0 16,0 1 128-16,-1 1-128 0,-1-2 0 0,0 1 0 16,1-1 128-16,0 2-128 0,-2 0 0 0,2 0 144 15,0-1-144-15,2 1 0 0,-1 0 0 0,1 0 0 16,2-1 0-16,-2 1 0 0,0 0 0 0,-2 0 0 16,-2 0 0-16,0-1 0 0,-1 0 0 0,1 1 0 15,0-1 0-15,-1 1 0 0,1-1 0 0,-1 1 0 0,1-1 0 0,-1 1 128 16,0 1-128-16,-1 0 0 0,3 0 0 0,0-1 0 15,1 0 0-15,0 1 0 16,1 0 0-16,1 1 0 0,2-1 0 0,0 0 0 0,0 0 0 16,3 0 0-16,-1 0 0 0,-3 0 0 0,0 0 0 0,-1 0 0 15,-2 0 0-15,1 0 0 0,1-1 0 0,-1 1 0 16,-1 0 0-16,1 1 0 0,0 0 128 0,2 0-128 16,-2-1 0-16,1 0 128 0,0 0-128 0,0 0 0 15,4 0 0-15,0 0 0 0,3 0 0 0,-2 0 128 16,1 0-128-16,-1 0 0 0,-2-1 0 0,1 1 0 15,-2 0 0-15,0 0 0 0,0-1 0 0,0 0 0 16,-1 1 0-16,1-2 0 0,2 0 0 0,-2 1 0 16,1 0 0-16,1-1 0 0,1 0 0 0,2-1 0 15,1 1 0-15,-1 1 0 0,2-2 128 0,-1 1-128 0,-3-1 0 16,-2 1 128-16,-1 0-128 0,1-1 0 0,-1 1 144 0,-1 0-144 16,1 0 0-16,1 0 0 0,-3 0 0 0,2 0 128 15,-2-2-128-15,3 2 0 0,0-1 0 0,2 2 0 16,1-1 0-16,0 0 0 0,-2 0 0 0,2 0 128 15,-3-1-128-15,-2 2 128 0,0-2-128 0,-2 3 128 16,0-1-128-16,0 0 128 0,1-1-128 0,-2-1 128 16,-2 1-128-16,2-1 0 0,-2 0 128 0,1-1-128 15,0 0 0-15,-1 1 128 0,0-1-128 0,2 0 0 16,0 2 0-16,0-1 0 0,1 1 0 0,-1-1 0 16,0 1 0-16,-2 0 0 0,-1 0 0 0,1-1 0 15,-1-1 0-15,1 0 128 0,-5 1-128 0,-1-1 0 0,1 2 0 16,1-1 0-16,-2 1 0 0,1-1 0 15,-1 1 0-15,-1 1 0 0,0 1 0 0,1 1 0 0,-1-2 0 0,1-1 0 16,-1 0 0-16,-2-1 0 0,1 1 0 0,-1 1 0 16,0-2 0-16,-1 2-128 0,0 0 128 15,-10 1 0-15,12-1 0 0,0-1 0 0,-2 1 0 16,-10 1-160-16,12-1 160 0,-1 0 0 0,0 0 0 0,-1 1 0 16,0-2 0-16,0 1 0 0,0 0 0 0,1 0 0 15,-3-2 0-15,3 2 0 0,0 0 0 0,1 0 0 16,-1-1 0-16,0 2 0 0,0 2-128 0,0-2 128 15,0 0 0-15,2 0 0 0,-2 0 0 16,0 0-128-16,1 0 128 0,-1 0 0 0,0 0 0 0,0 0 0 16,0 0-128-16,0 0 128 0,0 0 0 0,-1 0 0 15,-1-2 0-15,1 2 0 0,0 0 0 0,0 0 0 0,-1 0 0 0,1 0 0 16,-10 0 0-16,12 0 0 0,-1-1 0 16,0 2 0-16,0-2 0 0,-1 0 0 0,0 0 0 0,-10 1 0 15,11-2 0-15,1 2 0 0,-4-1 0 0,0 1 0 16,-8 0 0-16,11-1 0 0,-11 1 0 0,11-2 0 15,-2 0 0-15,-9 2 0 0,9-2 0 0,1-1 0 16,-10 3 0-16,10-3 0 0,-10 3 0 0,10-4 0 16,-10 4 0-16,8-4 0 0,-8 4 0 0,10-3 0 15,-10 3 128-15,9-4-128 0,-9 4 0 0,8-4 0 16,-8 4 0-16,8-3 0 0,-8 3 0 0,0 0 0 16,8-4 0-16,-8 4 0 0,8-4 0 0,-8 4 0 15,7-4 0-15,-7 4 0 0,0 0 0 0,8-5 0 16,-8 5-176-16,0 0 176 0,7-6-160 0,-7 6 160 15,6-7 0-15,-6 7 0 0,6-6 0 0,-6 6 0 0,0 0 176 0,5-7-176 16,-5 7 160-16,1-7-160 0,0-1 144 0,-1 8-144 16,0-8 128-16,0 8-128 0,0-10 128 0,-1 1-128 15,0 0 0-15,-3 0 128 0,1-1-128 0,1 1 0 16,0-1 0-16,-1-1 0 0,0-4 0 0,0 0 0 16,1 0 144-16,-1 0-144 0,-1 1 160 0,2-1-32 15,-2-3-128-15,2 1 192 0,-2-2-64 0,2-1 0 16,-1 2-128-16,3-2 192 0,-1-2-192 0,0 0 0 15,0 0 0-15,-1 0 0 0,1 0 0 0,1 0 0 16,-1 2 0-16,0 0-160 0,1 0 160 0,0 2-128 16,0-2 128-16,0 2-128 0,0 0 128 0,0 1 0 15,0-2 0-15,0 1 0 0,1 1 0 0,0 1 0 16,0 3 0-16,1-1-128 0,-1-2 128 0,1 4-160 0,0 1 160 0,-1 1-160 16,0-2 160-16,0 2-160 0,1 0 160 15,0 3-160-15,0-1 160 0,-2 8 0 0,3-9 0 0,-1 2 0 16,-2 7 0-16,4-8 0 0,-4 8 128 0,2-7-128 15,-2 7 0-15,2-7 0 0,-2 7 0 0,0 0 0 16,1-8 0-16,-1 8 0 0,0 0 0 0,0 0 0 16,2-7 0-16,-2 7 0 0,0 0 0 0,0 0 0 15,0 0 0-15,0 0 0 0,0 0 0 0,2-9-128 16,-2 9 128-16,0 0 0 0,0 0 0 0,0 0 0 16,0 0 0-16,0 0 0 0,-2-8 0 0,2 8 0 15,0 0 0-15,-6-6 0 0,6 6 0 0,-7-4 0 16,7 4 0-16,-9-4 128 0,9 4-128 0,-11-2 0 15,0 1 0-15,0 0 0 0,0-1 0 0,0 1 0 16,1 0 0-16,1 0 0 0,0-1-144 0,1 1 144 16,-3 0 0-16,0 1 0 0,0-1 0 0,0 1 0 0,-2 0 0 15,1 0 0-15,0 0 160 0,0-3-160 0,-2 1 208 0,1-2-64 16,-2 1-16-16,-1-1 0 0,0 0-128 0,0 1 0 16,-1-1 144-16,0 3-144 0,-1-2 0 0,0 1 0 15,-1-2 0-15,-2 2 0 0,-2-2 0 0,0 2 0 16,0-2 0-16,0 0 0 0,-2 1 0 0,3 0 0 15,1-1 0-15,2 1 0 0,-2-1 0 0,1 0 0 16,0 1 0-16,-1 0 0 0,0 0 0 0,2 0 0 16,-1 1 0-16,0-1 0 0,1 1 0 0,-1-1 128 15,0 2-128-15,-2 0 0 0,0-1 0 0,-2 0 0 16,0 1 0-16,-2 1 0 0,-2-1 0 0,0 0 0 0,-1 1 0 16,1-2 0-16,-1 0 0 0,3 1 0 0,-1-2 0 0,1 1 0 15,0 1 0-15,1-1 0 0,0 1 0 0,1 0 0 16,-2 0 0-16,2 0 0 0,-1 1 0 0,0 0 0 15,-2-2 0-15,-1 2 0 0,-2-1 0 0,0 0 0 16,-1 0 0-16,1-1 0 0,-1 0 0 0,2 0 0 16,2-1 0-16,1 1 0 0,0-2 0 0,1 2 0 15,0-2 0-15,1 1 0 0,-2 2 0 0,1-1 0 16,-1-1 0-16,1 1 0 0,2-1 0 0,-2 2 0 16,-5 0 0-16,2 0 0 0,0-2 0 0,0 1 0 15,-1-1 0-15,0 1 0 0,4-2 0 0,0 1 0 16,0-2 0-16,0 2 0 0,2 1 0 0,0-1 0 15,0 1 0-15,-1 1 0 0,1 1 0 0,0 0 0 16,-2 0 0-16,1 0 0 0,0 0 0 0,-1 1 0 16,-2-1 0-16,-1 0 0 0,-1 0 0 0,-1 1 0 15,1-1 0-15,1 0 0 0,0-1 0 0,1 1 0 16,1 0 0-16,1 0-128 0,-1 0 128 0,2 0 0 0,-1 1 0 0,2 0-160 16,1 1 160-16,0 0 0 0,-1 1 0 0,1 0-128 15,0 0 128-15,0-1 0 0,-2 1 0 0,-1-1 0 16,-3 0 0-16,0 1 0 0,1-2 0 0,0-1 0 15,-1 0 0-15,2 1 0 0,2 1 0 0,-2-1 0 16,1 0 0-16,1 1 0 0,0 0 0 0,0 0 0 16,1 1-128-16,-1-1 128 0,-1 0 0 0,2 2 0 15,-1 0 0-15,-2-2 0 0,-5-1 0 0,1 2 0 16,-1-1 0-16,1 0 0 0,-2 0 0 16,1-2-128-16,2 0 128 0,0 0 0 15,1 1 0-15,-1 0 0 0,3-1 0 16,0 3 0-16,0-1 0 0,1 0 0 0,-1-1 0 0,1-1 0 0,0 0-192 15,-2 0 64-15,-1 0 128 0,-2 0-208 0,-1-1 208 0,0 1-176 16,1-2 176-16,0 1-160 0,2-1 160 0,0-1 0 16,0 0 0-16,0 0 0 0,1 1 0 0,0 0 0 15,-1 1 0-15,1 0-128 0,-1 0 128 16,1 0 0-16,1-1 0 16,-2 1 0-16,-2 0 0 0,-2-3 0 0,-4 2 0 15,3-1 0-15,2 1 0 0,0-2 0 0,1-1 0 16,-1 0 0-16,2 2 0 15,1 0 0-15,-1 1 0 0,3-1 0 0,-1 1 0 16,0 1 0-16,1 0 0 0,-1-1 0 0,-1 0 0 0,-2 1 0 16,-3-1 0-16,-2 1 0 0,1-1 0 0,2-1 0 0,1 0 0 15,0 0 0-15,0 1 0 0,2-1 0 0,0 2 0 0,-1 0 0 0,2 0 0 16,0 1 0-16,0-2 0 0,1 4 0 0,-3 0 0 16,-1-1 0-16,-4-1 0 0,0 0 0 0,-1 0 0 0,2 0 0 0,1-2 0 0,1 1 0 15,0-1 0-15,1 1 0 0,1 0 0 0,1 1 0 16,-1 0 0-16,2 0 0 0,1 0 0 0,2-1 0 15,-2 1 0-15,-3 0 0 16,0 0 0-16,-2 0 0 0,0-1 0 16,-1-1 0-16,-1 1 0 0,2 0 0 0,3-2 0 15,0 1 0-15,-1 0 0 0,3-1 0 0,0 2 0 16,2 0 0-16,-1-2 128 0,0 1-128 16,-3-1 0-16,3 1 144 0,1 1-144 15,-3-2 0-15,-2 2 128 0,1 0-128 16,-3-2 0-16,3 1 0 0,0-1 0 0,2 1 0 15,1-2 0-15,0 2 0 0,2-2 0 0,-1 3 0 0,1 0 0 0,0 0 0 16,-1-1 0-16,2 1 0 0,0-1 0 0,-1 0 0 0,1 1 0 16,1 1 0-16,-1-1 0 0,-1 1 0 0,-2-1 128 15,-1 1-128-15,-2-1 0 0,-1 1 0 0,1 1 0 0,2-1 0 16,3-1 0-16,-1 1 0 0,0 1 0 0,0-1 160 0,1 0-160 0,0 0 128 0,2 0-128 16,0 0 0-16,0-1 0 0,2 1 0 0,-2 0 0 0,1 0 0 15,0 0 0-15,-1 0 0 16,-1 0 0-16,-2 0 0 15,0-2 0-15,0 1 128 0,-3 0-128 16,1 1 0-16,2-1 0 0,0-1 0 16,1 0 128-16,2 1-128 0,0 0 0 15,1 1 128-15,-1-3-128 0,1 2 0 0,0 0 0 16,2-1 128-16,-1 2 736 0,1-1 144 0,-1 0 16 0,1 0 16 0,-1 0-1616 16,1-1-336-16,-2 0-64 0,-1-1-16 0,-1 2 800 0,-2 1 192 0,1-1 0 15,-2 0 0-15,2 0 0 0,-1 1 0 16,1-2 0-16,0 0 0 15,1-1 0-15,1 2 0 0,0 0 0 0,0 0 0 0,0 0 0 0,1 1 0 0,-1-2 0 16,2 1 0-16,-1 1 0 0,0 0 0 0,0 0 0 0,1 0 0 0,-2-1 0 0,-2 0 0 0,0-2 0 16,-1 2 0-16,-1 0 0 0,-1 0 0 0,0-2 0 15,2 2 0-15,2 0 128 0,1 1-128 16,-4-2 0-16,3 1 0 0,1 1 0 0,0-1 0 16,1 0 0-16,1 1 0 0,-2 0 0 0,1 0 0 0,-1 0 0 0,1-3 0 15,2 2 0-15,0 1 0 0,-3-1 0 0,-2 1 0 16,-1-1 0-16,0 1 0 0,-1 0 0 0,0 0 0 0,-1 0 0 15,2-2 0-15,2 1 0 0,-2 0 0 16,2 1 0-16,0-1 0 0,1 0 0 16,0-1 0-16,0 2 0 0,-2 0 0 15,1 0 0-15,0 0 0 0,0-1 0 0,1 1 0 0,0 1 0 0,-1 1 0 16,-2-2 0-16,-1 1 0 0,-2 0 0 16,-1 0 0-16,0 0 0 0,-1 1 0 15,2-2 0-15,1 1 0 0,2-1 0 0,0 0 0 16,1 0 0-16,-1 0 0 0,1 0 0 15,1 0 0-15,-2 0 0 0,2 0 0 0,0 0 0 16,1 0 0-16,0 0-128 0,-1 0 128 16,-2-1 0-16,1-1 0 0,-2 1 0 0,0 0 0 15,-2 0 0-15,3-2 0 0,-4 2 0 16,4 0 0-16,-1-2 0 0,2 1 0 16,-1 1 0-16,1-2 0 0,-1 1 0 0,2-2 0 0,1 2 0 0,0-1 0 15,0 1 0-15,1-1 0 0,1 0-160 0,1-1 160 0,-3 2 0 0,0-2-144 0,-2 0 144 0,-2 1 0 0,0-1-160 16,-1 0 160-16,1-1-128 0,0 2 128 0,1-1 0 0,-1 0-128 15,0 1 128-15,1-1 0 0,1 0 0 0,0 1 0 0,0-1 0 0,1 0 0 0,-3 2 0 0,3 0 0 16,0-2 0-16,1 1 0 0,0 0 0 0,0 0 0 16,-1 0 0-16,-2-1 0 0,1 2 0 0,-2-1 0 15,-1 1 0-15,2-1 0 0,-1 1 0 0,3-1 0 16,-2 0 0-16,3 0 0 0,2 1 0 16,0 1 0-16,2 1 0 0,1-2 0 0,-1 1 0 15,3 0 0-15,-1 0 0 0,2-1-128 0,1 2 128 0,1-1 0 16,1 0 0-16,0 0 0 0,1 0 0 0,0-1 0 15,1 1 0-15,2 0 0 0,7 1 0 0,-8-1 0 16,8 1 0-16,-9-2 0 0,0 1 0 0,9 1 0 16,-8 0 0-16,1 0 0 0,7 0 0 0,-9 0 0 0,9 0 0 0,0 0 0 15,-7 1 0-15,7-1 0 0,0 0 0 0,-8 2 0 16,8-2 0-16,0 0 0 16,0 0 128-16,-7 1-128 0,7-1 128 0,0 0-128 15,0 0 128-15,0 0-128 0,-9 2 0 0,9-2 128 16,0 0-128-16,-7 4 0 0,1-2 0 0,6-2 0 0,-7 2 0 0,7-2 0 15,0 0 0-15,-8 7 0 0,2-1 0 16,6-6 0-16,-3 11 0 0,0-1-160 0,3-10 160 16,-2 11 0-16,0 1 0 15,2 0-128-15,0 1 128 0,2-1 0 0,-1 1 0 0,1 2-128 16,1-2 128-16,0 2 0 0,0 0-128 0,3 2 128 0,-4 0 0 16,2 0 0-16,-1 1 0 0,-1-1 0 0,0-1 0 15,1 1 0-15,-2-1 0 0,0 1 0 0,2 1 0 16,-1-1 0-16,-2-1 0 0,1-1 0 0,1 0 0 15,-1 1 0-15,0-1 0 0,2-1 0 16,-1 1 0-16,0-2 0 0,3 0 0 0,-2-1 0 0,0 0 0 0,1 0 0 16,-1 1-144-16,-1-1 144 0,2 0 0 0,-1 0-144 15,1-1 144-15,-2 1 0 0,1 1-144 16,1-1 144-16,-3 1 0 0,1 1-144 0,1-2 144 0,-1 0 0 16,-1-1-128-16,2 1 128 0,-2 2 0 0,-1-1 0 0,0 1-144 15,0-1 144-15,0 2 0 0,0 1-144 0,0-2 144 16,0 1 0-16,-1 0 0 15,0-1 0-15,1-2 0 0,0-2 0 0,2 0 0 16,-1 1-128-16,-1-1 128 0,1 1 0 0,1-1 0 0,-1 1 0 0,0 0 0 0,0 0 0 16,1 0 0-16,-1 0 0 0,0 2-160 0,-1-2 160 15,0-2-192-15,0 1 192 0,0 1-128 0,1 0 128 16,0 0 0-16,1 0 0 0,-2-2-144 0,2 1 144 16,-2-10 0-16,3 12-144 0,-1-1 144 0,0 0 0 0,1 0 0 15,-2 0 0-15,2 0-192 0,0 0 64 16,1-1 0-16,0 1 0 0,-1-1-32 0,2 0 0 0,-5-10 0 15,6 12 0-15,-1-1 0 0,-5-11 0 0,5 11 0 0,0-1 0 16,-5-10 160-16,6 11 0 0,-6-11-144 0,6 11 144 16,-2-3 0-16,-4-8 0 0,3 9 0 0,-3-9 0 15,5 10 0-15,-2-3 0 0,-3-7 0 0,5 11 0 16,-5-11 0-16,2 12 0 0,1-1 0 0,-1-1 0 16,-2-10 0-16,4 11 0 0,-4-11 0 0,3 10 0 15,1-2-192-15,0 0 192 0,-4-8-160 0,6 8 160 16,-6-8-320-16,6 8 48 0,-1-1 0 0,-5-7 0 15,6 7 112-15,-1 1 32 0,0-1 0 0,-5-7 0 16,5 10 128-16,-1-2 0 0,-4-8 0 0,7 11 0 0,-3 0 0 0,3-1-128 16,-3 0 128-16,-4-10 0 0,8 7 0 0,-1 0-160 15,-7-7 160-15,7 10 0 0,0-1-208 16,-1-2 64-16,-6-7 16 0,8 10 0 16,-8-10 128-16,6 11-192 0,-6-11 192 0,8 10-192 0,-8-10 192 0,0 0 0 15,0 0 0-15,7 9 0 0,-7-9 0 0,7 10 144 16,-7-10-16-16,0 0-128 0,0 0 0 0,8 10 0 15,-8-10 0-15,0 0 0 0,6 11 0 0,-6-11 0 16,0 0 0-16,0 0 0 0,0 0-352 0,6 11 32 16,-6-11 0-16,0 0 0 15,10 7-256-15,-10-7-64 0,0 0 0 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2T08:56:29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0 455 0 0,'0'0'1376'0'0,"-13"11"-896"0"0,1-2-248 0 0,1 2-40 0 0,1-3-16 0 0,1 3 176 0 0,-4 3-176 0 0,5 2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07:30:41.2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3897 13766 1839 0,'0'0'160'0,"0"0"-160"16,-2-6 0-16,2 6 0 0,-3-6 624 0,3 6 80 0,-4-6 32 0,0 0 0 15,0-2 224-15,2 3 32 0,-3-1 16 0,0 1 0 16,0 0-288-16,0 1-48 0,2-3-16 0,-1 3 0 16,4 4-160-16,-5-5-48 0,0 0 0 0,5 5 0 15,-6-5-256-15,1 1-64 0,5 4-128 0,-5-6 192 16,-2 2-192-16,1 2-288 0,-2 1 64 0,1 0 16 15,0-1 208-15,-1 2 0 0,0 2 0 0,-1 0 160 16,0 0 160-16,-1 1 16 0,0 1 16 0,0 0 0 16,0 3-176-16,2 0-48 0,-2 1 0 0,0 3 0 15,1 2-128-15,0-1 0 0,2-1 0 0,2 0 0 16,1-1 144-16,4-10 0 0,1 9 0 0,2 1 0 16,0-1-352-16,-3-9-80 0,9 8-16 0,1 1 0 31,1-4-96-31,1 0-32 0,-1-2 0 0,1 0 0 0,2-3 272 0,0 0 160 0,2-1-192 0,-2-1 192 15,-2-3 0-15,1 1 0 0,-3-1 0 0,1 0 0 16,0-3 208-16,-1 2-48 0,-2 0-16 0,1 0 0 0,1-1-144 0,-4-2 192 16,1 1-192-16,-1-1 192 0,-1-1-192 0,0 2 0 15,-1-2 0-15,-2 1 0 0,-1 2 0 0,-1 7 0 16,0-8 0-16,0 8 0 0,0 0 144 0,-2-9 0 16,-3 2 0-16,5 7 0 0,-5-6 368 0,5 6 80 15,-7-4 16-15,7 4 0 0,-9-1-80 0,9 1-16 16,-8 0 0-16,8 0 0 0,0 0-144 0,-8 2-48 15,8-2 0-15,0 0 0 0,0 0-320 0,-6 7 0 16,6-7 0-16,-5 10 0 0,5-10-192 0,-2 12 0 16,0 1 0-16,0-1 0 15,2-1-192-15,2 0-32 0,-2 0-16 0,0 0 0 16,0-1-48-16,1-1-16 0,-1-9 0 0,2 10 0 0,-2-10 272 0,3 11 48 0,0-2 16 0,2-2 0 16,-5-7-32-16,0 0 0 0,0 0 0 15,9 5 0-15,-9-5 192 0,0 0 0 0,8 0 0 0,-8 0-128 16,9-2 128-16,-9 2 0 0,0 0 128 0,8-7-128 15,-1-1 352-15,-3-1 0 0,0 0 0 0,-1-1 0 16,-2 0 64-16,0 0 16 0,-1 0 0 0,0 1 0 16,-1-1-208-16,-2-1-32 0,2 1-16 0,-5 2 0 15,1 1 32-15,0 1 16 0,-1-1 0 0,0 1 0 16,0 1-48-16,0 3-16 0,6 2 0 0,-10-4 0 16,3 3-160-16,-1 2 0 0,0 0 0 0,0 3 0 15,8-4-192-15,-9 6 192 0,-1 0-160 0,1 0 160 16,0 0 0-16,0 3 0 0,0 2 0 0,2 0 0 15,1 1-144-15,0 0 144 0,1 0-128 0,1 2 128 16,1 1 0-16,0-2 0 0,1-1 0 0,1 0 0 0,-1-1-144 0,2-1 144 16,0-1-160-16,3-1 160 0,-3-8-320 0,3 11 16 15,2-1 16-15,-5-10 0 0,8 7 0 0,-8-7 0 16,8 7 0-16,2-4 0 0,0 0 288 0,0-2 0 16,-10-1 0-16,9-1 144 0,-9 1-144 0,9-4 0 15,-9 4 0-15,8-7 128 0,0-1 48 16,-2 2 0-16,0-2 0 0,-2-2 0 0,-2-1 32 0,-1 0 16 15,-1 1 0-15,-1-1 0 0,0 0-64 0,0 0-16 16,-2-1 0-16,0 1 0 0,-2 1 0 0,0 0 0 16,0 1 0-16,0 1 0 0,-1 2 16 0,-1 1 0 15,-1 2 0-15,2 0 0 0,0 1-16 0,6 2 0 0,-9 0 0 0,9 0 0 16,-7 2-144-16,1 4 0 16,6-6 0-16,-6 10 0 0,2 0-256 0,1 1 32 15,-1 0 0-15,3 1 0 16,1 0-272-16,2 0-48 0,-1-1-16 0,2 0 0 15,-1 2 96-15,1-4 16 0,-3-9 0 0,5 11 0 0,1-1 240 0,1-1 48 16,2-3 16-16,-1-1 0 0,-8-5 144 0,10 5 192 0,0-3-32 0,-1 1-16 16,1-5 144-16,0 0 32 0,-1-1 0 0,-2-1 0 15,0-4-96-15,2 1-16 0,-3 0 0 0,0-2 0 16,-1-2-16-16,-1 0 0 0,-1 0 0 0,0 0 0 16,-2 0-64-16,0 0 0 0,-2 0-128 0,0 1 192 15,-1 0-48-15,1 2-16 0,-1 1 0 0,-2 0 0 16,4 7 32-16,-5-4 0 0,0-3 0 0,5 7 0 15,-8-2 16-15,8 2 0 0,-9 1 0 0,2 2 0 16,7-3-176-16,-9 5 0 0,1-1 0 0,0 3 0 0,1 0 0 16,1 0 0-16,6-7 0 0,-5 9 0 0,0-2 0 0,5-7 0 15,0 0 0-15,-2 9 0 0,2-9 320 0,0 0 0 16,0 0-16-16,0 0 0 0,0 0-96 0,0 0-16 16,5 8 0-16,-5-8 0 0,0 0-192 0,11 0 0 15,-2-1-144-15,1-3-5872 16,0-1-1152-16</inkml:trace>
  <inkml:trace contextRef="#ctx0" brushRef="#br0" timeOffset="2307.28">3411 11852 24303 0,'-9'-9'1072'0,"9"9"224"0,-9-4-1040 0,9 4-256 0,0 0 0 0,0 0 0 0,0 0 0 0,0 0-272 16,0 0 48-16,0 0 16 16,0 0-1408-16,0 0-288 0,0 0-48 0</inkml:trace>
  <inkml:trace contextRef="#ctx0" brushRef="#br0" timeOffset="2618.88">2799 11181 12895 0,'0'0'1152'0,"-8"-1"-928"0,0-3-224 0,3 2 0 0,5 2 2480 0,0 0 448 0,0 0 80 0,0 0 32 32,0 0-2768-32,0 0-544 0,0 0-112 0,-4 9-32 15,4-9-1296-15,0 11-256 0,0-1-48 0,0-10-5888 0</inkml:trace>
  <inkml:trace contextRef="#ctx0" brushRef="#br0" timeOffset="2845.9">2442 10588 19343 0,'-11'-11'1728'0,"3"5"-1392"0,0-2-336 0,0 0 0 15,1 2 1840-15,7 6 288 0,0 0 64 0,0 0 16 32,0 0-4096-32,-5 10-816 0</inkml:trace>
  <inkml:trace contextRef="#ctx0" brushRef="#br0" timeOffset="66927.77">21683 9822 1839 0,'0'0'160'0,"0"0"-160"0,-8-3 0 0,0 1 0 0,1-3 2400 0,1 1 448 15,-1 1 96-15,7 3 0 0,-9-3-2160 0,9 3-432 16,-8-2-96-16,8 2 0 0,-9-1-256 0,9 1 0 16,-10-3 128-16,10 3-128 0,-8 0 0 0,8 0 0 15,-10 1 0-15,1-1 0 0,1 0 0 0,8 0 0 16,-10 2 128-16,0 0-128 0,0 1 272 0,1-1 16 15,-1-1 0-15,-2 2 0 0,-3-2 64 0,-1 1 16 16,0 2 0-16,-1 0 0 0,-1-3-176 0,-1 0-48 16,0 0 0-16,-1 2 0 0,1-1-144 0,0 1 0 15,-4-2 0-15,2 0 0 0,1 0 0 0,0 3 192 16,1 1-192-16,-1-1 192 0,0-1 16 0,2 1 16 16,0 1 0-16,1 1 0 0,-2 0-224 0,2-1 176 0,0 0-176 15,0 1 160-15,-1 0-160 0,-2 1 0 0,-2 2 0 0,-1-1 0 16,-4-3 0-16,-1 3 0 0,-3 0 0 0,3 1 0 15,0-2-144-15,0 2 144 0,-1-1-192 0,1 1 192 16,-1 1-128-16,4 1 128 0,-1-4 0 0,0 3 0 16,2-1 0-16,1 1 0 0,-2-2 0 0,1 0 0 15,-2 1-160-15,-1 0 160 0,-2 0-128 0,0 2 128 16,-2 0-320-16,1 0 32 0,-2-1 0 0,2 0 0 16,1-1 288-16,1 0-192 0,1 1 192 0,1 1-160 15,2 0 160-15,1 1 0 0,-3 0 0 0,3 3 128 16,-2-1 128-16,3 4 16 0,2 0 16 0,-2 0 0 15,-2 1-288-15,2-2 160 0,-1-3-160 0,1 3 128 16,-2 1-128-16,3-1 0 0,1 0 0 0,2 0 0 16,-1 0 0-16,1 1 0 0,3 2-144 0,1-1 144 15,-2 1-208-15,3-2 16 0,-1 2 0 0,3-1 0 0,2 0 192 0,0-1 0 16,-1-1 0-16,4 2 0 0,0 0 0 0,1 2 0 16,0 0 0-16,2-1-144 0,-1 1 144 0,0 1 0 15,1 3 0-15,-1-2-128 0,1-1-16 0,2 0 0 16,-1 1 0-16,1-1 0 0,-2-1 144 0,2 1-208 15,0 0 80-15,-1 1 128 0,1 0-240 0,1 1 80 16,0-1 16-16,0 1 0 0,0-1-176 0,1 2-16 16,2-1-16-16,-1 1 0 0,0-2 48 0,-1 1 16 15,1 2 0-15,1-1 0 0,-1-1 16 0,2-1 0 16,-2 2 0-16,2-2 0 0,0-1 48 0,0 0 16 16,3-1 0-16,0-1 0 15,0 1-240-15,2-2-32 0,-1-2-16 0,1 0 0 0,1 1 112 0,2 0 0 0,-2-2 16 16,2 0 0-16,0-1 176 0,0-2 16 0,3 1 16 15,2-2 0-15,1 0 160 0,3-1-128 0,2-2 128 0,3-1-128 32,1-2-288-32,-1-1-48 0,-2-1-16 0</inkml:trace>
  <inkml:trace contextRef="#ctx0" brushRef="#br0" timeOffset="68103.86">20613 11837 5759 0,'29'3'256'0,"-7"-1"48"0,4-2-304 0,3 1 0 0,3 1 0 0,2-1 0 16,3 0 528-16,1 0 48 0,-1 2 16 0,3 0 0 16,-4-1 48-16,-2-1 16 0,-2-1 0 0,-1 0 0 15,-2 1-160-15,2 0-48 0,-1 1 0 16,2-2 0-16,0 0-112 0,1 2-16 0,2 0-16 0,2 1 0 0,-2-2-304 0,2 0 0 16,0 2 128-16,-4-2-128 0,-3 0 0 0,-2 2 0 15,-2-1 0-15,0 1 0 0,-2 0 128 0,1 1-128 16,-3 0 144-16,1-1-144 0,1 0 208 0,2 0-48 15,0 1-16-15,2 0 0 0,-1-2 176 0,2 1 16 16,1-1 16-16,1 0 0 0,1 1-80 0,0-1-16 16,-1 0 0-16,0-1 0 0,-2-1-128 0,1 0-128 15,-2 1 192-15,1 0-192 0,-1 2 0 0,1-1 0 16,0 1 0-16,1 0 0 0,-1 1 0 0,2 0 0 0,0-1 0 16,-1 1 0-16,1 0 0 0,0 0 0 0,-1 1 0 15,0-1 0-15,-4 0 0 0,-2-2 0 16,0 2 0-16,-1-3 0 0,1-1 0 0,1-1 0 0,-1-2 0 0,2 1 0 15,0-1 144-15,0 2-144 0,1-1 0 0,1-1 144 16,2 0-144-16,0-1 128 0,3 0-128 0,0-1 128 16,2 1-128-16,-5-1 0 0,-4 0 0 0,-2 0 0 15,-2-1 0-15,-1 1 0 0,0-1 0 0,0-2 0 16,-1 1 160-16,1-1-160 0,0-1 192 0,0 2-192 16,1-1 256-16,0 1-48 0,0 0-16 0,0-1 0 15,1 1-192-15,-4-2 176 0,2 1-176 0,0-1 160 16,-1 1-160-16,-1-2 0 0,1-1 144 0,-1 1-144 15,-3 0 272-15,0 1-16 0,-1-1 0 0,-2 0 0 16,-1 0 320-16,1-1 48 0,-2 2 16 0,0-2 0 16,-2-2-256-16,2 0-64 0,-1-1 0 0,2 1 0 15,1 1-128-15,-1-3-48 0,0-1 0 0,0 2 0 0,-1 0-144 16,0-1 0-16,0 1 0 0,-1-3 0 0,-1 0-288 0,-2 1 64 16,0 0 16-16,2 0 0 0,-2 0 208 0,2 1 0 15,-2-3 0-15,2 2-144 0,0 0 144 0,1 2 0 16,-1-2 0-16,0 0 0 0,-1-1 0 0,-1 1 0 15,-1 1 0-15,-1 0 0 0,-1 1 0 16,-2 0 0-16,1 1 0 0,-2-1 128 0,-1 0 64 16,-1 0 32-16,1 0 0 0,-3-1 0 0,1-2-32 0,-1 1-16 15,0-1 0-15,-1 1 0 0,-2 1-176 0,0-1 160 16,-2-1-160-16,2 0 160 0,-3 0-160 0,0 1 0 16,0 0 144-16,2 0-144 0,-4-1 352 0,1 0 0 15,-1 0 0-15,3 0 0 0,-3 0 0 0,0 0 0 16,0-2 0-16,-1 1 0 0,-1-3-160 0,2 3-48 0,-3 1 0 15,1-1 0-15,0-2-144 0,-3 2 0 0,0-1 144 16,2 2-144-16,0-1 0 0,-1 2 0 0,-5 0 0 0,0 0 128 16,-1 0-128-16,-1 0 0 0,-1 4 0 0,0 0 0 15,0-3 0-15,-1 2 144 0,1-2-16 0,0 2-128 16,0-1 272-16,0 2-48 0,2 0-16 0,-1 0 0 16,1 1 48-16,0-2 16 0,0 1 0 0,2 0 0 15,-1 1-80-15,1 0-32 0,-1-2 0 0,1 2 0 16,-1 1-160-16,-1 0 128 0,-2-1-128 0,-1-1 128 15,-1-3-128-15,2 3 160 0,0-2-160 0,-2 3 160 16,2 0-160-16,0 2 0 0,1-1 0 0,0 1 0 16,0 1 0-16,1-1 0 0,2 3 0 0,-2 0 0 15,1-1 0-15,1 1 0 0,0-1 0 0,2 1 0 0,0 0 0 16,1 0 0-16,2 0 144 0,-4 0-144 0,0 0 160 16,0 0-32-16,-1-3-128 0,1 2 192 0,0-1-192 15,-4 2 0-15,0-1 0 0,0 1 0 0,1 0 128 0,0 1-128 16,0 0 0-16,2 0 0 0,1 0 144 0,0 0-144 15,1 0 128-15,1-1-128 0,1 0 224 0,1 1-32 16,-1-1-16-16,2 0 0 0,1 1 16 0,0 0 0 16,-1-1 0-16,1 0 0 0,0 0-64 0,1 0 0 15,-1 0 0-15,1 1 0 0,0 0-128 0,0 0 0 16,0 0 144-16,-2 0-144 0,0 0 0 0,-3 1 0 16,-2-1 0-16,-1 1 0 0,0 2 0 0,-2-1 0 15,-2-1 0-15,0 1 128 0,-1-3-128 0,0 2 0 16,1 0 0-16,1 1 0 0,0-1 0 0,2 2 0 15,1-1 0-15,0 2 0 16,1 0-704-16,2 1-176 0,-2 1-16 0,2 1-16 0,-2 0 1552 0,0 0 320 0,1 0 64 0,0 2 16 16,-1 0-848-16,0 2-192 15,-2 1 0-15,-3 2 0 0,-5-1 0 0,-3 2 0 0,-3 1-192 16,-3 4 192 0,-3 2-832-16,-3 4-64 0,-1 1 0 0,-1 5-13248 0</inkml:trace>
  <inkml:trace contextRef="#ctx0" brushRef="#br0" timeOffset="71099.83">24754 11416 911 0,'0'0'0'0,"0"0"0"16,0 0 0-16,0 0 0 0,0 0 832 0,0 0 64 0,1-9 32 0,-1 9 0 16</inkml:trace>
  <inkml:trace contextRef="#ctx0" brushRef="#br0" timeOffset="71290.8">24845 11331 1839 0,'0'0'160'0,"0"0"-160"0,0 0 0 0,0 0 0 16,0 0 1088-16,0 0 176 0,0 0 32 0,0 0 16 15,0 0-864-15,0 0-192 0,0 0-16 0,0 0-16 16,0 0-16-16,0 0 0 0,0 0 0 0,0 0 0 15,0 0-208-15,0 0 0 0,0 0 0 0,0 0 0 16,0 0-768-16,0 0-80 16</inkml:trace>
  <inkml:trace contextRef="#ctx0" brushRef="#br0" timeOffset="71516.82">24804 11295 911 0,'0'0'0'0,"0"0"0"0,0 0 0 0,0 0 0 15,0 0 0-15,0 0 0 0,-9 1 2128 0,9-1 352 16,0 0 64-16,0 0 16 0,0 0-1280 0,0 0-256 15,0 0-64-15,0 0 0 0,0 0-240 0,0 0-48 16,0 0-16-16,0 0 0 0,0 0-128 0,0 0-16 16,0 0-16-16,12 2 0 0,2 0-32 0,-1-1 0 15,1-1 0-15,3 0 0 0,4 0-144 0,2 0-48 16,0-1 0-16,3-2 0 0,-1-1-96 0,2 1-32 16,0 0 0-16,-2 0 0 0,-2-2-144 0,0-1 0 0,-1 0 0 15,0 1 0 1,-1 1-256-16,-3 2-144 0,2-2-32 0,-2 1-5520 0,-1 1-1088 0</inkml:trace>
  <inkml:trace contextRef="#ctx0" brushRef="#br0" timeOffset="72137">24766 11549 911 0,'0'0'0'0,"0"0"0"0,0 0 0 0,0 0 0 16,0 0 1600-16,0 0 256 0,0 0 32 0,0 0 16 16,0 0-704-16,0 0-144 0,0 0-32 0,0 0 0 15,0 0-16-15,0 0-16 0,0 0 0 0,0 0 0 16,0 0-240-16,0 0-48 0,0 0-16 0,0 0 0 15,0 0-80-15,0 0-16 0,0 0 0 0,0 0 0 0,0 0-336 0,0 0-64 16,0 0 0-16,6-6-16 16,-6 6-48-16,0 0-128 0,10-4 192 0,1 2-64 0,-11 2 0 15,12 0-128-15,0 1 192 0,2 3-64 0,0-1-128 0,5 2 160 16,1 0-160-16,5 1 160 0,2 0-160 0,3 0 0 16,2 0 0-16,0 1 0 15,0-1-496-15,-2 1 32 0,-2-1 0 0,0 0-5552 16,0-1-1088-16</inkml:trace>
  <inkml:trace contextRef="#ctx0" brushRef="#br0" timeOffset="72556.82">24881 11902 4607 0,'14'1'192'0,"-1"1"64"0,0 0-256 0,3-1 0 16,2-2 0-16,3 3 0 0,-1 1 2736 0,2-1 496 15,0 0 96-15,1 0 32 0,-1-1-1952 0,0 2-400 16,2-2-80-16,2 1-16 0,0 0-576 0,0 0-112 15,3 2-32-15,1-2 0 0,-2 2-192 0,3-1-128 16,-1 2 128-16,1 0-6160 16,-1-1-1120-16</inkml:trace>
  <inkml:trace contextRef="#ctx0" brushRef="#br0" timeOffset="72908.77">24612 12209 13823 0,'0'0'608'0,"0"0"128"0,-3-7-592 0,3 7-144 0,0 0 0 0,0-9 0 16,0 9 1328-16,3-7 224 0,-3 7 48 0,8-6 16 15,2 1-1344-15,1 1-272 0,1 2 0 0,2 0 0 16,0 1-384-16,4 1 32 0,-1 0 0 0,2 0 0 0,1 1 128 0,1 2 32 16,-1 0 0-16,2 1 0 0,2 0 192 0,0 1-144 15,0 0 144-15,3 1-128 0,4 0 128 0,1 1 0 16,1 0 0-16,-2 1-128 15,-5-2 128-15,1 1-128 0,0-1 128 0,0 2-7616 16</inkml:trace>
  <inkml:trace contextRef="#ctx0" brushRef="#br0" timeOffset="73262.95">24679 12525 19631 0,'0'0'864'0,"0"0"192"0,-7-4-848 0,7 4-208 0,0 0 0 0,0 0 0 16,-6-5 304-16,6 5 16 0,0 0 0 0,0 0 0 15,0 0-64-15,0 0-16 0,0 0 0 0,0 0 0 32,0 0-544-32,12-5-96 0,-2 1-32 0,2 2 0 0,0 0 192 0,1 2 48 0,2 0 0 0,1 2 0 15,0 0 320-15,2 1 80 0,1-1 16 0,0 2 0 0,2-1 176 16,1 1 48-16,0 0 0 0,2 1 0 16,1-1-144-16,-1 3-32 0,-2-1 0 0,0 0 0 0,-5 1-272 0,2 0 0 15,-2 0 128-15,-1 0-128 16,-3-1-448-16,1 0-128 0,-1 1-48 0,-3 0 0 0</inkml:trace>
  <inkml:trace contextRef="#ctx0" brushRef="#br0" timeOffset="73564.97">24600 12907 2751 0,'0'0'256'0,"0"0"-256"0,0 0 0 0,12 3 0 16,1 1 3184-16,2-1 592 0,2-1 112 0,4 2 16 16,-2-2-3040-16,6 2-608 0,2 1-128 0,2 0-128 15,3-1 0-15,1 3 0 0,2-1 0 16,3 0 0-16,2 0-160 0,0-1-128 0,-4 0-32 0,-2 1 0 15,-2 0 320-15,-1 0-192 0,-1 1 192 0,-3 1-160 16,0-1 160-16,-1-1 0 0,-2-1 0 0,1 1 0 16,-2 0-240-16,-2 2-16 0</inkml:trace>
  <inkml:trace contextRef="#ctx0" brushRef="#br0" timeOffset="73867.98">24667 13364 21359 0,'0'0'944'0,"0"0"208"0,0 0-928 0,0 0-224 0,11-4 0 0,2 2 0 15,2-1 0-15,2 2 0 0,1 1 0 0,2 1 0 16,1 1-336-16,2 0-16 0,1 3 0 0,3-1 0 31,1-1-480-31,2 1-112 0,-1 1-16 0,0-2 0 0,2 1 464 0,-3 0 96 0,-1-1 16 0,0 0 0 16,-4-1 240-16,1 1 144 0,0-1-160 0,0 1 160 31,-1-1-688-31,2 2-32 0,5-2-16 0,-2-1 0 0</inkml:trace>
  <inkml:trace contextRef="#ctx0" brushRef="#br0" timeOffset="74124.15">24743 13563 21647 0,'0'0'960'0,"0"0"192"16,0 0-912-16,0 0-240 0,0 0 0 0,0 0 0 0,12 4 0 0,1 1-208 15,1-2 32-15,0 1 16 0,3 1-160 0,3-1-48 16,0-2 0-16,3-1 0 16,2 2-720-16,2-1-160 0,0-1-32 0,1 2 0 15,0-1-192-15,-2 1-32 0,-4-1-16 0,-1 2-3696 0</inkml:trace>
  <inkml:trace contextRef="#ctx0" brushRef="#br0" timeOffset="74379.6">24564 13959 27295 0,'0'0'1216'0,"0"0"240"0,0 0-1168 0,0 0-288 0,0 0 0 0,12 6 0 16,2 2 0-16,0-1-144 0,4 0 16 0,1 1 0 16,2-2-160-16,2 1-32 0,2-1 0 0,1 0 0 15,3-2-1136-15,0 0-224 0,1-1-48 0,1-2-7952 16</inkml:trace>
  <inkml:trace contextRef="#ctx0" brushRef="#br0" timeOffset="74624.65">24491 14613 18431 0,'0'0'816'0,"0"0"160"0,-9 5-784 0,9-5-192 0,0 0 0 0,-1 13 0 16,5 1 1552-16,3-2 272 0,5 0 48 0,5 2 16 16,4 2-1760-16,6-1-336 0,0 0-80 0,5 1-7008 15,3 1-1392-15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07:33:23.66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17986 1615 11231 0,'0'0'496'0,"0"0"96"0,-4-9-464 0,4 9-128 0,0 0 0 0,-1-9 0 16,1 9 0-16,-1-8-128 0,1 8 128 0,-2-9-192 16,-1 2 192-16,3 7 0 0,-4-7 0 0,4 7 0 15,0 0 128-15,-6-8-128 0,1 2 128 0,5 6-128 0,-6-6 208 16,6 6-16-16,-9-4-16 0,1 1 0 0,8 3-176 0,-10-3 128 16,2 2-128-16,8 1 128 0,-10 0-128 0,2 0 0 15,8 0 0-15,-10 0 0 0,10 0 0 0,-9 0 0 16,9 0 0-16,0 0 0 0,-8 0-128 0,8 0 128 15,0 0 0-15,0 0 0 0,0 0 0 0,0 0 160 16,0 0-16-16,0 0 0 0,0 0 240 0,0 0 64 16,0 0 0-16,0 0 0 0,0 0-64 0,11 3 0 15,-2-2 0-15,2-1 0 0,2 0-96 0,0-1-32 16,1-1 0-16,1 0 0 0,3-1-256 0,-3 1 160 16,1 0-160-16,0-2 128 0,0 0-128 0,0 1 0 15,0 0 0-15,1 1 0 0,0-1 144 0,0 1-144 0,0-1 160 16,2 2-160-16,0 0 192 0,1 1-48 0,1 0-16 0,1 1 0 15,1 0 0-15,2 1 0 0,2-2 0 0,3 0 0 16,0-2 0-16,1 1-128 0,1 0 192 0,-2 0-64 16,-3-2 144-16,0 1 32 0,0-1 0 0,1 1 0 15,-1-1-96-15,1 1-16 0,-1 2 0 0,2-1 0 16,-2 0 0-16,1 1-16 0,-1 0 0 0,2 0 0 16,2 0-176-16,2 0 0 0,0-2 0 0,0 1 0 15,-1 0 192-15,-1 0-64 0,0-2 0 0,-2 1 0 16,1 1-128-16,-1-1 0 0,2 2-192 0,-1 0 192 15,2-1 0-15,-2 1 0 0,3 1 0 0,3-1 0 16,2 0 0-16,-2-1 0 0,1 0 0 0,-1-2 192 16,-1 1-192-16,-2-2 0 0,-1 1 0 0,0-1 0 0,-1 0 0 15,1 1 0-15,2-1 0 0,1 2 128 0,-2 2 0 0,4 0-128 16,3 0 192-16,0 0-64 0,1-2-128 16,0 1 0-16,-3-1 144 0,-3-1-144 0,-2 1 0 0,1 1 0 15,1-1 0-15,-1 2 0 0,1 0 0 16,1 3 0-16,0-1 0 0,2 1 0 0,3-1 0 15,0 1 0-15,-1-2 0 0,1 0 0 0,-3 0 0 0,-2-1 0 16,0-1 0-16,-1 2 0 0,2 2 0 0,1 0 0 16,0 2 0-16,2 0 0 0,0 0 0 0,2-1 0 15,-1-2 0-15,3 1 0 0,-6-1 0 0,-1-2 0 16,-2-1 0-16,-2 0 0 0,-1-1 0 0,-1 1 0 16,-1 0 0-16,1 1 0 0,1 0 224 0,2 0-32 15,0 0 0-15,2 0 0 0,3 0-48 0,-3-1-16 16,2-1 0-16,-2 1 0 0,-2 0-128 0,-1-1 0 0,-3-1 0 0,2 1 0 15,0-2 0-15,0 2 0 0,1 0 0 0,2 2 128 16,1 4-128-16,2-2 128 0,1-2-128 0,1 2 128 16,2-1-128-16,-1-1 0 0,-4-3-192 0,-2 2 192 15,-3 1 0-15,0 0 0 0,-2 1 0 0,1 1 0 16,-1-1 0-16,1 1 0 0,0 1 0 0,2 0 0 16,0 1 0-16,2-1 128 0,2-2-128 0,-2 0 192 15,2 0-192-15,-7 0 0 0,0-1 0 0,-2 2 0 16,-1-1 0-16,1 0 0 0,-3-1 0 0,2 3 0 15,-1-1 0-15,1 0 0 0,0 1 0 0,2 1 0 16,0-2 0-16,2 0 0 0,1 1 0 0,1-2 0 16,0 0 0-16,1-1 0 0,1-1 0 0,-2 0 0 15,-3-2 0-15,0 2 0 0,-2 0 0 0,2 1 0 16,-2 0 0-16,1 1 0 0,1 0 0 0,-1 1 0 0,0-1 0 16,2 1 0-16,-1 1 0 0,2-1 0 0,0-1 0 15,0 1 160-15,-2-2-160 0,1 0 160 0,-3 0 0 16,-1 0 0-16,-2 1 0 0,1 1 0 15,1 2-160-15,0 0 0 0,0-1 144 0,1 2-144 0,1 0 0 0,1 0 0 16,-1 0 0-16,1 0 0 0,3 0 128 0,2 0-128 16,0-1 128-16,1 1-128 0,-3-1 0 0,-2-3 0 15,-1 2 0-15,-2 0-128 0,-1 0 128 0,0 0 0 16,-2 0 0-16,0 1 0 0,-1-1 224 0,-1 1-32 16,1 0 0-16,-1-1 0 0,0 1 32 0,0 1 0 15,2-2 0-15,-2 2 0 0,1-1-224 0,3 0 0 16,-2-1 0-16,0 1 0 0,0 0 0 0,-3 1 128 0,-1-2-128 15,-1 2 0-15,-3 1-160 0,1 3-80 0,-3-2-16 0,1 2-11136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07:39:49.6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17214 8475 911 0,'0'0'0'0,"-8"-4"0"15,1 1 0-15,7 3 0 0,0 0 3456 0,0 0 592 16,-9-3 128-16,9 3 32 16,0 0-3712-16,0 0-752 0,0 0-128 0,0 0-48 15,0 0-1568-15,0 0-320 0</inkml:trace>
  <inkml:trace contextRef="#ctx0" brushRef="#br0" timeOffset="554.81">18633 8541 14511 0,'0'0'640'0,"0"0"128"0,9-1-608 0,-9 1-160 0,14-3 0 0,-4 2 0 16,-1 0 896-16,1 0 160 0,0 1 32 0,1 0 0 15,0 1-784-15,1 0-160 0,0 0-16 0,1-1-128 32,-1 0-1216-32,1 0-368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07:26:01.2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25168 6840 14847 0,'-1'-13'656'0,"1"13"144"0,0-7-640 0,-2 0-160 0,1-2 0 0,0 1 0 16,0-1 928-16,0 1 160 0,-1-1 16 0,2 0 16 16,-2 1-160-16,2-1-16 0,-1 1-16 0,-1 0 0 15,2 1-448-15,0 7-96 0,0 0 0 0,-1-7-16 0,0 1-176 16,1 6-16-16,-2-6-16 0,2 6 0 0,0 0-160 0,0 0 160 15,0 0-160-15,0 0 160 0,-9 2-160 0,9-2 0 16,-9 5 0-16,1 5 0 0,1 2-160 0,-2 1-16 16,-1 1 0-16,2 0 0 0,-1 2 0 0,1 0 0 15,-1-5 0-15,2 0 0 0,1-1 176 0,1-3 0 16,5-7-144-16,-5 8 144 0,5-8 0 16,0 0 0-16,0 0 0 0,0 0 128 0,0 0 256 0,0 0 64 15,0 0 0-15,0 0 0 0,0 0 96 0,0 0 32 16,10-4 0-16,-3 2 0 0,-7 2-352 0,11-4-64 0,0 0-16 15,-1 2 0 1,-10 2-720-16,11-1-128 0,-11 1-48 0,11 2-10656 0</inkml:trace>
  <inkml:trace contextRef="#ctx0" brushRef="#br0" timeOffset="748.27">25992 8979 19295 0,'0'0'848'0,"-5"-11"176"0,-1 0-816 0,1 1-208 0,1 1 0 0,4 9 0 0,-5-8 768 0,5 8 96 16,-6-10 32-16,1 3 0 0,5 7-48 0,-6-7 0 15,-1 3 0-15,7 4 0 0,-9-5-464 0,2 2-80 16,-4 3-32-16,2 0 0 0,1-1-96 0,8 1-32 16,-10 1 0-16,10-1 0 0,0 0-144 0,0 0 0 15,-9 4 0-15,9-4-176 0,0 0 176 0,0 0 176 16,0 0-48-16,0 0 0 0,0 0 0 0,0 0 0 15,13-9 0-15,-2 3-8288 16,1 0-1664-16</inkml:trace>
  <inkml:trace contextRef="#ctx0" brushRef="#br0" timeOffset="36056.11">17174 11171 2303 0,'0'0'0'0,"0"0"192"0,0 0-192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07:50:32.8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9273 10446 11967 0,'0'0'1072'0,"0"0"-864"0,-3-9-208 0,1 0 0 16,2 9 1360-16,0 0 240 16,0 0 32-16,-1-10 16 0,1 10-1008 0,0 0-208 0,0 0-48 0,0 0 0 15,0 0-256-15,0 0-128 0,0 0 128 0,0 0-128 16,0 0-176-16,0 0-112 0,0 0-32 0,-4 9 0 16,4-9-320-16,-2 10-64 0,2-10 0 0,-4 9-6752 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07:52:08.5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17919 9877 911 0,'0'0'0'0,"0"0"0"0,0 0 0 0,0 0 0 0,0 0 0 0,0 0 0 16,2-9 1056-16,-2 9 128 0,0 0 32 0,0 0 0 16,0 0-272-16,0 0-48 0,-2-9-16 0,1 0 0 15,1 9-256-15,0 0-48 0,0 0-16 0,-2-9 0 16,2 9-240-16,-2-9-32 0,2 1-16 0,0 8 0 15,0 0 144-15,0 0 32 0,0-11 0 0,2 2 0 16,-2 0 96-16,0-1 32 0,3 0 0 0,1 2 0 16,-4 8-320-16,3-7-64 0,-3 7-16 0,4-10 0 15,0 0 80-15,-1 3 32 0,-3 7 0 0,4-8 0 16,-4 8-32-16,4-7 0 0,-4 7 0 0,3-9 0 16,0 2-64-16,-3 7-32 0,0 0 0 0,0 0 0 15,6-6 112-15,-6 6 32 0,6-6 0 0,-6 6 0 16,0 0-128-16,0 0-32 0,10-5 0 0,-2 1 0 15,-8 4-144-15,10-3 160 0,-10 3-160 0,11-4 160 0,-1 0-160 0,0 1 160 16,-1-2-160-16,2 1 160 0,0 0 0 0,2 1 0 16,0-1 0-16,2 0 0 0,1 0 96 0,1-3 32 15,0 1 0-15,1 0 0 0,2-1 64 0,-2 1 16 16,3 0 0-16,1 0 0 0,0-1-368 0,3 1 128 16,2-1-128-16,1-2 0 0,1 1 128 0,0 1-128 15,0-1 128-15,-1 1-128 0,-3-2 0 0,-2 2 0 16,-1 0 0-16,-2 1 0 0,-2-1 0 0,0 4 0 15,-2 0 0-15,-1 0 0 0,-2-2 0 0,1 1 0 0,-2 0 0 16,0 2 0-16,-2 1 0 0,0 0 0 0,-10 1 0 0,11-3 0 16,-2 2 0-16,-9 1 0 0,10-3 0 15,-10 3 0-15,11 2-256 0,-11-2-32 0,10 1 0 0,-10-1-6560 16,10 2-1296-16</inkml:trace>
  <inkml:trace contextRef="#ctx0" brushRef="#br0" timeOffset="429.25">18768 9367 13823 0,'0'0'1216'0,"0"0"-960"16,-3-7-256-16,3 7 0 0,-6-7 1312 0,6 7 224 16,-3-8 32-16,3 8 16 0,0 0-1168 0,0 0-224 15,0 0-64-15,0 0 0 0,0 0-128 0,0 0 0 16,0 0 0-16,0 0 0 0,11 5 0 0,-1 1 0 16,-3 0 0-16,3 0 0 0,2 1-144 0,-1-1 144 15,-1 0 0-15,2 0 0 0,2 0 0 0,2 1 0 16,-1 1 0-16,3-2 0 0,-1-1 0 0,0 1 0 15,0 0 0-15,0-1 144 0,-2-2-144 0,-2 0 128 16,-1-1-128-16,1 2 128 0,-6 0-128 0,-7-4 0 16,11 3 144-16,-1 1-144 0,-10-4 0 0,0 0 128 0,9 6-128 0,-9-6 0 15,0 0 0-15,0 0 0 0,0 0 0 0,0 0 0 16,3 11 0-16,-4 0 144 0,-3-1-144 0,-2-2 0 16,-3 2 224-16,0 0-64 0,-2-1-16 0,-3 0 0 15,-2 2-16-15,0 2-128 0,0-1 192 0,-1 1-6528 16,-2 1-1296-16</inkml:trace>
  <inkml:trace contextRef="#ctx0" brushRef="#br0" timeOffset="1329.58">18138 10520 13583 0,'0'0'592'0,"0"0"144"0,0 0-592 0,-4-6-144 16,0-2 0-16,4 8 0 0,-3-7 784 0,3 7 128 16,-2-9 32-16,2 9 0 0,0 0-352 0,0-8-64 15,0 8-16-15,3-9 0 0,-1 1-224 0,-2 8-48 16,0 0-16-16,0 0 0 0,6-10-16 0,1 1 0 0,-1 2 0 0,-6 7 0 16,11-7 96-16,-2 1 16 0,1 0 0 0,0-1 0 15,1 1-64-15,1 0-16 0,0 1 0 0,2 0 0 16,1 2-64-16,0-3-16 0,1 0 0 0,1-1 0 15,1 3 32-15,0-1 16 0,-1-1 0 0,1 1 0 16,1-3-16-16,-1 1 0 0,0 1 0 16,1 0 0-16,-2-3-48 0,0 2-16 0,1 0 0 0,-1 0 0 15,-2 1-128-15,1 3 128 0,0 0-128 0,0-2 128 16,1-1-128-16,0 3 0 0,-1 0 0 0,-2 1 128 16,1-1-128-16,0 1 0 0,-2-1 0 0,-1 1 0 15,1-1 0-15,-1 2-176 0,0-1 176 0,-1 1-128 16,0-3 128-16,-1 1 0 0,-10 3 0 0,11-1-128 15,-11 1-272 1,11-1-48-16,0 0-16 0,-3 2 0 0,-8-1-512 0,0 0-112 16,0 0 0-16</inkml:trace>
  <inkml:trace contextRef="#ctx0" brushRef="#br0" timeOffset="1799.24">18699 10030 13823 0,'0'0'1216'0,"0"0"-960"0,0 0-256 0,0 0 0 16,0 0 464-16,0 0 48 0,0 0 16 0,0 0 0 16,0 0-720-16,0 0-160 0,0 0-32 0,0 0 0 31,0 0-128-31,9 3-48 0,-9-3 0 0,11 3 0 0,0-1 304 0,-1 2 48 0,0 0 16 0,1-1 0 16,1 0 464-16,2 0 112 0,-2 0 0 0,4 0 16 15,2 2 0-15,2 0 0 0,0-1 0 0,1 0 0 16,0-1 0-16,0 1 0 0,0 0 0 0,-2-1 0 15,-2 0-240-15,-1 0-160 0,-1 0 192 0,-2 2-192 0,-1-2 128 0,-1 1-128 16,0 0 0-16,-11-4 0 0,0 0 0 16,10 5 0-16,-10-5 0 0,0 0 0 15,0 0 0-15,5 11 0 0,-2-2 0 0,-3 0 0 0,-3-1 0 0,-2 2 0 16,-2 1 0-16,-2 3 0 0,1 2 128 16,-4 2 0-16,-2 0 16 0,-2 3 0 0,-5 5 240 15,-1-1 32-15,-2 0 16 0,0 0 0 0,-1 1-432 0,1 0 0 16,-1-1 128-16,3 5-8304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08:03:38.0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15902 6554 6671 0,'0'0'288'0,"0"0"80"0,0 0-368 0,0 0 0 0,0 0 0 15,0 0 0-15,0 0 128 0,0 0-128 0,0 0 128 0,0 0-3152 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08:02:16.7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8280 15505 4607 0,'0'0'192'0,"0"0"64"0,0 0-256 0,-8-1 0 16,-1-1 0-16,9 2 0 0,-7-4 2336 0,7 4 416 16,0 0 96-16,-6-5 16 0,6 5-1648 0,-5-5-336 15,5 5-64-15,0 0-16 0,-6-6-432 0,6 6-96 16,0 0-16-16,0 0-8416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5" name="Shape 205"/>
          <p:cNvSpPr>
            <a:spLocks noGrp="1"/>
          </p:cNvSpPr>
          <p:nvPr>
            <p:ph type="body" sz="quarter" idx="1"/>
          </p:nvPr>
        </p:nvSpPr>
        <p:spPr>
          <a:xfrm>
            <a:off x="1219200" y="3257550"/>
            <a:ext cx="67056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teinatlas.org/ENSG00000166736-HTR3A/tissue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3" name="Shape 21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8" name="Shape 3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draw quipazin</a:t>
            </a:r>
          </a:p>
          <a:p>
            <a:r>
              <a:t>till 2 n-butyl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1" name="Shape 3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protein atlas https://www.proteinatlas.org/ENSG00000166736-HTR3A/tissue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8" name="Shape 3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like a Büchner </a:t>
            </a:r>
          </a:p>
          <a:p>
            <a:endParaRPr/>
          </a:p>
          <a:p>
            <a:r>
              <a:t>robot like the stacker in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8" name="Shape 4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when I gets large 	=&gt; RL goes to ZERO</a:t>
            </a:r>
          </a:p>
          <a:p>
            <a:r>
              <a:t>when Ki gets small 	=&gt; RL goes to ZERO</a:t>
            </a:r>
          </a:p>
          <a:p>
            <a:r>
              <a:t>When L get big 		=&gt; RL get RT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8" name="Shape 4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slope Kd/RT (1 +I/Ki)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8" name="Shape 3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draw quipazin</a:t>
            </a:r>
          </a:p>
          <a:p>
            <a:r>
              <a:t>till 2 n-butyl</a:t>
            </a:r>
          </a:p>
        </p:txBody>
      </p:sp>
    </p:spTree>
    <p:extLst>
      <p:ext uri="{BB962C8B-B14F-4D97-AF65-F5344CB8AC3E}">
        <p14:creationId xmlns:p14="http://schemas.microsoft.com/office/powerpoint/2010/main" val="3675584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4" name="Shape 3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homo VS hetero					label-free vs label</a:t>
            </a:r>
          </a:p>
          <a:p>
            <a:r>
              <a:t>no or yes separation			need to make or not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5" name="Shape 4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Bound fast transversal relaxation =&gt; T2 small =&gt; R2 large =&gt; broad resonance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Shape 5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4" name="Shape 5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2" name="Shape 5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explain on the black board : dose response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6" name="Shape 2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k_on often (close to be) diffusion limited</a:t>
            </a:r>
          </a:p>
          <a:p>
            <a:r>
              <a:t>asymptotic behaviour, similar to M&amp;M</a:t>
            </a:r>
          </a:p>
          <a:p>
            <a:r>
              <a:t>Often what you would like to know are Kd &amp; R_tot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2" name="Shape 2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d(lnKd)/dT = DH/RT^2 if DS and DH not T dependent if DS &amp; DH are not too dependent</a:t>
            </a:r>
          </a:p>
          <a:p>
            <a:r>
              <a:t>Van ‘t Hoff plot : ln Kd vs 1/T</a:t>
            </a:r>
          </a:p>
          <a:p>
            <a:endParaRPr/>
          </a:p>
          <a:p>
            <a:r>
              <a:t>Why pKd ?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5" name="Shape 2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5.7 kJoule = 10 -fold change in Kd</a:t>
            </a:r>
          </a:p>
          <a:p>
            <a:endParaRPr/>
          </a:p>
          <a:p>
            <a:r>
              <a:t>kT = ~2,4 kJ</a:t>
            </a:r>
          </a:p>
          <a:p>
            <a:r>
              <a:t>60 nM VARENICLINE to acetylcholine receptor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9" name="Shape 2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Dissociation:mono-exponential decay</a:t>
            </a:r>
          </a:p>
          <a:p>
            <a:r>
              <a:t>1/k = &lt;t&gt; mean  or time constant</a:t>
            </a:r>
          </a:p>
          <a:p>
            <a:r>
              <a:t>half.live = ln(2)/k = 0.7/k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5" name="Shape 2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strep mutants								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7" name="Shape 3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target occupation</a:t>
            </a:r>
          </a:p>
          <a:p>
            <a:r>
              <a:t>survival upon bacterial infection &amp; then treated with different inhibitors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5" name="Shape 3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7" name="Shape 3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other methods : mRNA, Ab’s, ..</a:t>
            </a:r>
          </a:p>
          <a:p>
            <a:r>
              <a:t>PIR  Pyramidal layer			sol: Solaris nucleus tractus</a:t>
            </a:r>
          </a:p>
          <a:p>
            <a:r>
              <a:t>Hi:: hypocampus</a:t>
            </a:r>
          </a:p>
          <a:p>
            <a:r>
              <a:t>DH Dorsal horn in the spinal cord</a:t>
            </a:r>
          </a:p>
          <a:p>
            <a:r>
              <a:t>the protein atlas </a:t>
            </a:r>
            <a:r>
              <a:rPr u="sng">
                <a:hlinkClick r:id="rId3"/>
              </a:rPr>
              <a:t>https://www.proteinatlas.org/ENSG00000166736-HTR3A/tissue</a:t>
            </a:r>
          </a:p>
          <a:p>
            <a:r>
              <a:t>Visible Human Project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990600" y="1282700"/>
            <a:ext cx="8178800" cy="25781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90600" y="3924300"/>
            <a:ext cx="8178800" cy="889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  <a:lvl2pPr marL="0" indent="0" algn="ctr">
              <a:spcBef>
                <a:spcPts val="0"/>
              </a:spcBef>
              <a:buSzTx/>
              <a:buNone/>
              <a:defRPr sz="2800"/>
            </a:lvl2pPr>
            <a:lvl3pPr marL="0" indent="0" algn="ctr">
              <a:spcBef>
                <a:spcPts val="0"/>
              </a:spcBef>
              <a:buSzTx/>
              <a:buNone/>
              <a:defRPr sz="2800"/>
            </a:lvl3pPr>
            <a:lvl4pPr marL="0" indent="0" algn="ctr">
              <a:spcBef>
                <a:spcPts val="0"/>
              </a:spcBef>
              <a:buSzTx/>
              <a:buNone/>
              <a:defRPr sz="2800"/>
            </a:lvl4pPr>
            <a:lvl5pPr marL="0" indent="0" algn="ctr">
              <a:spcBef>
                <a:spcPts val="0"/>
              </a:spcBef>
              <a:buSz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white_photo-v-1.pdf" descr="white_photo-v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Title Text"/>
          <p:cNvSpPr txBox="1">
            <a:spLocks noGrp="1"/>
          </p:cNvSpPr>
          <p:nvPr>
            <p:ph type="title"/>
          </p:nvPr>
        </p:nvSpPr>
        <p:spPr>
          <a:xfrm>
            <a:off x="495300" y="1104900"/>
            <a:ext cx="4584700" cy="2578100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t>Title Text</a:t>
            </a:r>
          </a:p>
        </p:txBody>
      </p:sp>
      <p:sp>
        <p:nvSpPr>
          <p:cNvPr id="8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95300" y="3746500"/>
            <a:ext cx="4584700" cy="2578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0" indent="0" algn="ctr">
              <a:spcBef>
                <a:spcPts val="0"/>
              </a:spcBef>
              <a:buSzTx/>
              <a:buNone/>
              <a:defRPr sz="2600"/>
            </a:lvl2pPr>
            <a:lvl3pPr marL="0" indent="0" algn="ctr">
              <a:spcBef>
                <a:spcPts val="0"/>
              </a:spcBef>
              <a:buSzTx/>
              <a:buNone/>
              <a:defRPr sz="2600"/>
            </a:lvl3pPr>
            <a:lvl4pPr marL="0" indent="0" algn="ctr">
              <a:spcBef>
                <a:spcPts val="0"/>
              </a:spcBef>
              <a:buSzTx/>
              <a:buNone/>
              <a:defRPr sz="2600"/>
            </a:lvl4pPr>
            <a:lvl5pPr marL="0" indent="0" algn="ctr">
              <a:spcBef>
                <a:spcPts val="0"/>
              </a:spcBef>
              <a:buSzTx/>
              <a:buNone/>
              <a:defRPr sz="2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Text"/>
          <p:cNvSpPr txBox="1">
            <a:spLocks noGrp="1"/>
          </p:cNvSpPr>
          <p:nvPr>
            <p:ph type="title"/>
          </p:nvPr>
        </p:nvSpPr>
        <p:spPr>
          <a:xfrm>
            <a:off x="495300" y="1104900"/>
            <a:ext cx="4584700" cy="2578100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t>Title Text</a:t>
            </a:r>
          </a:p>
        </p:txBody>
      </p:sp>
      <p:sp>
        <p:nvSpPr>
          <p:cNvPr id="9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95300" y="3746500"/>
            <a:ext cx="4584700" cy="2578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0" indent="0" algn="ctr">
              <a:spcBef>
                <a:spcPts val="0"/>
              </a:spcBef>
              <a:buSzTx/>
              <a:buNone/>
              <a:defRPr sz="2600"/>
            </a:lvl2pPr>
            <a:lvl3pPr marL="0" indent="0" algn="ctr">
              <a:spcBef>
                <a:spcPts val="0"/>
              </a:spcBef>
              <a:buSzTx/>
              <a:buNone/>
              <a:defRPr sz="2600"/>
            </a:lvl3pPr>
            <a:lvl4pPr marL="0" indent="0" algn="ctr">
              <a:spcBef>
                <a:spcPts val="0"/>
              </a:spcBef>
              <a:buSzTx/>
              <a:buNone/>
              <a:defRPr sz="2600"/>
            </a:lvl4pPr>
            <a:lvl5pPr marL="0" indent="0" algn="ctr">
              <a:spcBef>
                <a:spcPts val="0"/>
              </a:spcBef>
              <a:buSzTx/>
              <a:buNone/>
              <a:defRPr sz="2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white_photo-bullets-1.pdf" descr="white_photo-bullets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90600" y="2159000"/>
            <a:ext cx="3937000" cy="4470400"/>
          </a:xfrm>
          <a:prstGeom prst="rect">
            <a:avLst/>
          </a:prstGeom>
        </p:spPr>
        <p:txBody>
          <a:bodyPr/>
          <a:lstStyle>
            <a:lvl1pPr marL="640422" indent="-386422">
              <a:spcBef>
                <a:spcPts val="3000"/>
              </a:spcBef>
              <a:defRPr sz="2400"/>
            </a:lvl1pPr>
            <a:lvl2pPr marL="983322" indent="-386422">
              <a:spcBef>
                <a:spcPts val="3000"/>
              </a:spcBef>
              <a:defRPr sz="2400"/>
            </a:lvl2pPr>
            <a:lvl3pPr marL="1326222" indent="-386422">
              <a:spcBef>
                <a:spcPts val="3000"/>
              </a:spcBef>
              <a:defRPr sz="2400"/>
            </a:lvl3pPr>
            <a:lvl4pPr marL="1681822" indent="-386422">
              <a:spcBef>
                <a:spcPts val="3000"/>
              </a:spcBef>
              <a:defRPr sz="2400"/>
            </a:lvl4pPr>
            <a:lvl5pPr marL="2024722" indent="-386422">
              <a:spcBef>
                <a:spcPts val="3000"/>
              </a:spcBef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90600" y="2159000"/>
            <a:ext cx="3937000" cy="4470400"/>
          </a:xfrm>
          <a:prstGeom prst="rect">
            <a:avLst/>
          </a:prstGeom>
        </p:spPr>
        <p:txBody>
          <a:bodyPr/>
          <a:lstStyle>
            <a:lvl1pPr marL="640422" indent="-386422">
              <a:spcBef>
                <a:spcPts val="3000"/>
              </a:spcBef>
              <a:defRPr sz="2400"/>
            </a:lvl1pPr>
            <a:lvl2pPr marL="983322" indent="-386422">
              <a:spcBef>
                <a:spcPts val="3000"/>
              </a:spcBef>
              <a:defRPr sz="2400"/>
            </a:lvl2pPr>
            <a:lvl3pPr marL="1326222" indent="-386422">
              <a:spcBef>
                <a:spcPts val="3000"/>
              </a:spcBef>
              <a:defRPr sz="2400"/>
            </a:lvl3pPr>
            <a:lvl4pPr marL="1681822" indent="-386422">
              <a:spcBef>
                <a:spcPts val="3000"/>
              </a:spcBef>
              <a:defRPr sz="2400"/>
            </a:lvl4pPr>
            <a:lvl5pPr marL="2024722" indent="-386422">
              <a:spcBef>
                <a:spcPts val="3000"/>
              </a:spcBef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70600" y="2159000"/>
            <a:ext cx="3098800" cy="4470400"/>
          </a:xfrm>
          <a:prstGeom prst="rect">
            <a:avLst/>
          </a:prstGeom>
        </p:spPr>
        <p:txBody>
          <a:bodyPr/>
          <a:lstStyle>
            <a:lvl1pPr marL="640422" indent="-386422">
              <a:spcBef>
                <a:spcPts val="3000"/>
              </a:spcBef>
              <a:defRPr sz="2400"/>
            </a:lvl1pPr>
            <a:lvl2pPr marL="983322" indent="-386422">
              <a:spcBef>
                <a:spcPts val="3000"/>
              </a:spcBef>
              <a:defRPr sz="2400"/>
            </a:lvl2pPr>
            <a:lvl3pPr marL="1326222" indent="-386422">
              <a:spcBef>
                <a:spcPts val="3000"/>
              </a:spcBef>
              <a:defRPr sz="2400"/>
            </a:lvl3pPr>
            <a:lvl4pPr marL="1681822" indent="-386422">
              <a:spcBef>
                <a:spcPts val="3000"/>
              </a:spcBef>
              <a:defRPr sz="2400"/>
            </a:lvl4pPr>
            <a:lvl5pPr marL="2024722" indent="-386422">
              <a:spcBef>
                <a:spcPts val="3000"/>
              </a:spcBef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le Text"/>
          <p:cNvSpPr txBox="1">
            <a:spLocks noGrp="1"/>
          </p:cNvSpPr>
          <p:nvPr>
            <p:ph type="title"/>
          </p:nvPr>
        </p:nvSpPr>
        <p:spPr>
          <a:xfrm>
            <a:off x="990600" y="190500"/>
            <a:ext cx="8178800" cy="1905000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Title Text</a:t>
            </a:r>
          </a:p>
        </p:txBody>
      </p:sp>
      <p:sp>
        <p:nvSpPr>
          <p:cNvPr id="134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/>
          <a:lstStyle>
            <a:lvl1pPr>
              <a:spcBef>
                <a:spcPts val="1900"/>
              </a:spcBef>
              <a:defRPr sz="3600"/>
            </a:lvl1pPr>
            <a:lvl2pPr>
              <a:spcBef>
                <a:spcPts val="1900"/>
              </a:spcBef>
              <a:defRPr sz="3600"/>
            </a:lvl2pPr>
            <a:lvl3pPr>
              <a:spcBef>
                <a:spcPts val="1900"/>
              </a:spcBef>
              <a:defRPr sz="3600"/>
            </a:lvl3pPr>
            <a:lvl4pPr>
              <a:spcBef>
                <a:spcPts val="1900"/>
              </a:spcBef>
              <a:defRPr sz="3600"/>
            </a:lvl4pPr>
            <a:lvl5pPr>
              <a:spcBef>
                <a:spcPts val="1900"/>
              </a:spcBef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Text"/>
          <p:cNvSpPr txBox="1">
            <a:spLocks noGrp="1"/>
          </p:cNvSpPr>
          <p:nvPr>
            <p:ph type="title"/>
          </p:nvPr>
        </p:nvSpPr>
        <p:spPr>
          <a:xfrm>
            <a:off x="990600" y="190500"/>
            <a:ext cx="8178800" cy="1905000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Title Text</a:t>
            </a:r>
          </a:p>
        </p:txBody>
      </p:sp>
      <p:sp>
        <p:nvSpPr>
          <p:cNvPr id="143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/>
          <a:lstStyle>
            <a:lvl1pPr>
              <a:spcBef>
                <a:spcPts val="1900"/>
              </a:spcBef>
              <a:defRPr sz="3600"/>
            </a:lvl1pPr>
            <a:lvl2pPr>
              <a:spcBef>
                <a:spcPts val="1900"/>
              </a:spcBef>
              <a:defRPr sz="3600"/>
            </a:lvl2pPr>
            <a:lvl3pPr>
              <a:spcBef>
                <a:spcPts val="1900"/>
              </a:spcBef>
              <a:defRPr sz="3600"/>
            </a:lvl3pPr>
            <a:lvl4pPr>
              <a:spcBef>
                <a:spcPts val="1900"/>
              </a:spcBef>
              <a:defRPr sz="3600"/>
            </a:lvl4pPr>
            <a:lvl5pPr>
              <a:spcBef>
                <a:spcPts val="1900"/>
              </a:spcBef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 Text"/>
          <p:cNvSpPr txBox="1">
            <a:spLocks noGrp="1"/>
          </p:cNvSpPr>
          <p:nvPr>
            <p:ph type="title"/>
          </p:nvPr>
        </p:nvSpPr>
        <p:spPr>
          <a:xfrm>
            <a:off x="990600" y="190500"/>
            <a:ext cx="8178800" cy="1905000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Title Text</a:t>
            </a:r>
          </a:p>
        </p:txBody>
      </p:sp>
      <p:sp>
        <p:nvSpPr>
          <p:cNvPr id="152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/>
          <a:lstStyle>
            <a:lvl1pPr>
              <a:spcBef>
                <a:spcPts val="1900"/>
              </a:spcBef>
              <a:defRPr sz="3600"/>
            </a:lvl1pPr>
            <a:lvl2pPr>
              <a:spcBef>
                <a:spcPts val="1900"/>
              </a:spcBef>
              <a:defRPr sz="3600"/>
            </a:lvl2pPr>
            <a:lvl3pPr>
              <a:spcBef>
                <a:spcPts val="1900"/>
              </a:spcBef>
              <a:defRPr sz="3600"/>
            </a:lvl3pPr>
            <a:lvl4pPr>
              <a:spcBef>
                <a:spcPts val="1900"/>
              </a:spcBef>
              <a:defRPr sz="3600"/>
            </a:lvl4pPr>
            <a:lvl5pPr>
              <a:spcBef>
                <a:spcPts val="1900"/>
              </a:spcBef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tle Text"/>
          <p:cNvSpPr txBox="1">
            <a:spLocks noGrp="1"/>
          </p:cNvSpPr>
          <p:nvPr>
            <p:ph type="title"/>
          </p:nvPr>
        </p:nvSpPr>
        <p:spPr>
          <a:xfrm>
            <a:off x="990600" y="190500"/>
            <a:ext cx="8178800" cy="1905000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Title Text</a:t>
            </a:r>
          </a:p>
        </p:txBody>
      </p:sp>
      <p:sp>
        <p:nvSpPr>
          <p:cNvPr id="161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/>
          <a:lstStyle>
            <a:lvl1pPr>
              <a:spcBef>
                <a:spcPts val="1900"/>
              </a:spcBef>
              <a:defRPr sz="3600"/>
            </a:lvl1pPr>
            <a:lvl2pPr>
              <a:spcBef>
                <a:spcPts val="1900"/>
              </a:spcBef>
              <a:defRPr sz="3600"/>
            </a:lvl2pPr>
            <a:lvl3pPr>
              <a:spcBef>
                <a:spcPts val="1900"/>
              </a:spcBef>
              <a:defRPr sz="3600"/>
            </a:lvl3pPr>
            <a:lvl4pPr>
              <a:spcBef>
                <a:spcPts val="1900"/>
              </a:spcBef>
              <a:defRPr sz="3600"/>
            </a:lvl4pPr>
            <a:lvl5pPr>
              <a:spcBef>
                <a:spcPts val="1900"/>
              </a:spcBef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le Text"/>
          <p:cNvSpPr txBox="1">
            <a:spLocks noGrp="1"/>
          </p:cNvSpPr>
          <p:nvPr>
            <p:ph type="title"/>
          </p:nvPr>
        </p:nvSpPr>
        <p:spPr>
          <a:xfrm>
            <a:off x="990600" y="190500"/>
            <a:ext cx="8178800" cy="1905000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Title Text</a:t>
            </a:r>
          </a:p>
        </p:txBody>
      </p:sp>
      <p:sp>
        <p:nvSpPr>
          <p:cNvPr id="170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/>
          <a:lstStyle>
            <a:lvl1pPr>
              <a:spcBef>
                <a:spcPts val="1900"/>
              </a:spcBef>
              <a:defRPr sz="3600"/>
            </a:lvl1pPr>
            <a:lvl2pPr>
              <a:spcBef>
                <a:spcPts val="1900"/>
              </a:spcBef>
              <a:defRPr sz="3600"/>
            </a:lvl2pPr>
            <a:lvl3pPr>
              <a:spcBef>
                <a:spcPts val="1900"/>
              </a:spcBef>
              <a:defRPr sz="3600"/>
            </a:lvl3pPr>
            <a:lvl4pPr>
              <a:spcBef>
                <a:spcPts val="1900"/>
              </a:spcBef>
              <a:defRPr sz="3600"/>
            </a:lvl4pPr>
            <a:lvl5pPr>
              <a:spcBef>
                <a:spcPts val="1900"/>
              </a:spcBef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/>
          <a:lstStyle>
            <a:lvl1pPr>
              <a:spcBef>
                <a:spcPts val="1800"/>
              </a:spcBef>
            </a:lvl1pPr>
            <a:lvl2pPr>
              <a:spcBef>
                <a:spcPts val="1800"/>
              </a:spcBef>
            </a:lvl2pPr>
            <a:lvl3pPr>
              <a:spcBef>
                <a:spcPts val="1800"/>
              </a:spcBef>
            </a:lvl3pPr>
            <a:lvl4pPr>
              <a:spcBef>
                <a:spcPts val="1800"/>
              </a:spcBef>
            </a:lvl4pPr>
            <a:lvl5pPr>
              <a:spcBef>
                <a:spcPts val="1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le Text"/>
          <p:cNvSpPr txBox="1">
            <a:spLocks noGrp="1"/>
          </p:cNvSpPr>
          <p:nvPr>
            <p:ph type="title"/>
          </p:nvPr>
        </p:nvSpPr>
        <p:spPr>
          <a:xfrm>
            <a:off x="990600" y="190500"/>
            <a:ext cx="8178800" cy="1905000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Title Text</a:t>
            </a:r>
          </a:p>
        </p:txBody>
      </p:sp>
      <p:sp>
        <p:nvSpPr>
          <p:cNvPr id="179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/>
          <a:lstStyle>
            <a:lvl1pPr>
              <a:spcBef>
                <a:spcPts val="1900"/>
              </a:spcBef>
              <a:defRPr sz="3600"/>
            </a:lvl1pPr>
            <a:lvl2pPr>
              <a:spcBef>
                <a:spcPts val="1900"/>
              </a:spcBef>
              <a:defRPr sz="3600"/>
            </a:lvl2pPr>
            <a:lvl3pPr>
              <a:spcBef>
                <a:spcPts val="1900"/>
              </a:spcBef>
              <a:defRPr sz="3600"/>
            </a:lvl3pPr>
            <a:lvl4pPr>
              <a:spcBef>
                <a:spcPts val="1900"/>
              </a:spcBef>
              <a:defRPr sz="3600"/>
            </a:lvl4pPr>
            <a:lvl5pPr>
              <a:spcBef>
                <a:spcPts val="1900"/>
              </a:spcBef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 Text"/>
          <p:cNvSpPr txBox="1">
            <a:spLocks noGrp="1"/>
          </p:cNvSpPr>
          <p:nvPr>
            <p:ph type="title"/>
          </p:nvPr>
        </p:nvSpPr>
        <p:spPr>
          <a:xfrm>
            <a:off x="990600" y="190500"/>
            <a:ext cx="8178800" cy="1905000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Title Text</a:t>
            </a:r>
          </a:p>
        </p:txBody>
      </p:sp>
      <p:sp>
        <p:nvSpPr>
          <p:cNvPr id="188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/>
          <a:lstStyle>
            <a:lvl1pPr>
              <a:spcBef>
                <a:spcPts val="1900"/>
              </a:spcBef>
              <a:defRPr sz="3600"/>
            </a:lvl1pPr>
            <a:lvl2pPr>
              <a:spcBef>
                <a:spcPts val="1900"/>
              </a:spcBef>
              <a:defRPr sz="3600"/>
            </a:lvl2pPr>
            <a:lvl3pPr>
              <a:spcBef>
                <a:spcPts val="1900"/>
              </a:spcBef>
              <a:defRPr sz="3600"/>
            </a:lvl3pPr>
            <a:lvl4pPr>
              <a:spcBef>
                <a:spcPts val="1900"/>
              </a:spcBef>
              <a:defRPr sz="3600"/>
            </a:lvl4pPr>
            <a:lvl5pPr>
              <a:spcBef>
                <a:spcPts val="1900"/>
              </a:spcBef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itle Text"/>
          <p:cNvSpPr txBox="1">
            <a:spLocks noGrp="1"/>
          </p:cNvSpPr>
          <p:nvPr>
            <p:ph type="title"/>
          </p:nvPr>
        </p:nvSpPr>
        <p:spPr>
          <a:xfrm>
            <a:off x="990600" y="190500"/>
            <a:ext cx="8178800" cy="1905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t>Title Text</a:t>
            </a:r>
          </a:p>
        </p:txBody>
      </p:sp>
      <p:sp>
        <p:nvSpPr>
          <p:cNvPr id="197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900"/>
              </a:spcBef>
              <a:defRPr sz="3600"/>
            </a:lvl1pPr>
            <a:lvl2pPr>
              <a:spcBef>
                <a:spcPts val="1900"/>
              </a:spcBef>
              <a:defRPr sz="3600"/>
            </a:lvl2pPr>
            <a:lvl3pPr>
              <a:spcBef>
                <a:spcPts val="1900"/>
              </a:spcBef>
              <a:defRPr sz="3600"/>
            </a:lvl3pPr>
            <a:lvl4pPr>
              <a:spcBef>
                <a:spcPts val="1900"/>
              </a:spcBef>
              <a:defRPr sz="3600"/>
            </a:lvl4pPr>
            <a:lvl5pPr>
              <a:spcBef>
                <a:spcPts val="1900"/>
              </a:spcBef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>
            <a:spAutoFit/>
          </a:bodyPr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 numCol="2" spcCol="408940" anchor="t"/>
          <a:lstStyle>
            <a:lvl1pPr marL="640422" indent="-386422">
              <a:spcBef>
                <a:spcPts val="3000"/>
              </a:spcBef>
              <a:defRPr sz="2400"/>
            </a:lvl1pPr>
            <a:lvl2pPr marL="983322" indent="-386422">
              <a:spcBef>
                <a:spcPts val="3000"/>
              </a:spcBef>
              <a:defRPr sz="2400"/>
            </a:lvl2pPr>
            <a:lvl3pPr marL="1326222" indent="-386422">
              <a:spcBef>
                <a:spcPts val="3000"/>
              </a:spcBef>
              <a:defRPr sz="2400"/>
            </a:lvl3pPr>
            <a:lvl4pPr marL="1681822" indent="-386422">
              <a:spcBef>
                <a:spcPts val="3000"/>
              </a:spcBef>
              <a:defRPr sz="2400"/>
            </a:lvl4pPr>
            <a:lvl5pPr marL="2024722" indent="-386422">
              <a:spcBef>
                <a:spcPts val="3000"/>
              </a:spcBef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990600" y="2324100"/>
            <a:ext cx="8178800" cy="297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white_photo-h.pdf" descr="white_photo-h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xfrm>
            <a:off x="990600" y="5753100"/>
            <a:ext cx="8178800" cy="1333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Text"/>
          <p:cNvSpPr txBox="1">
            <a:spLocks noGrp="1"/>
          </p:cNvSpPr>
          <p:nvPr>
            <p:ph type="title"/>
          </p:nvPr>
        </p:nvSpPr>
        <p:spPr>
          <a:xfrm>
            <a:off x="990600" y="5753100"/>
            <a:ext cx="8178800" cy="1333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990600"/>
            <a:ext cx="8178800" cy="563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990600" y="203200"/>
            <a:ext cx="8178800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  <a:ln w="12700">
            <a:miter lim="400000"/>
          </a:ln>
        </p:spPr>
        <p:txBody>
          <a:bodyPr wrap="none" lIns="38100" tIns="38100" rIns="38100" bIns="38100">
            <a:normAutofit/>
          </a:bodyPr>
          <a:lstStyle>
            <a:lvl1pPr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6985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10414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13843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17399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20828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24257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27686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31115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34544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4.gif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7.gif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2.png"/><Relationship Id="rId4" Type="http://schemas.openxmlformats.org/officeDocument/2006/relationships/customXml" Target="../ink/ink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8.png"/><Relationship Id="rId4" Type="http://schemas.openxmlformats.org/officeDocument/2006/relationships/customXml" Target="../ink/ink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5.png"/><Relationship Id="rId5" Type="http://schemas.openxmlformats.org/officeDocument/2006/relationships/customXml" Target="../ink/ink6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t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www.zobio.com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6.png"/><Relationship Id="rId5" Type="http://schemas.openxmlformats.org/officeDocument/2006/relationships/customXml" Target="../ink/ink7.xml"/><Relationship Id="rId4" Type="http://schemas.openxmlformats.org/officeDocument/2006/relationships/image" Target="../media/image41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43.png"/><Relationship Id="rId7" Type="http://schemas.openxmlformats.org/officeDocument/2006/relationships/customXml" Target="../ink/ink8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hyperlink" Target="http://www.rcsb.org" TargetMode="External"/><Relationship Id="rId4" Type="http://schemas.openxmlformats.org/officeDocument/2006/relationships/image" Target="../media/image44.t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9.png"/><Relationship Id="rId4" Type="http://schemas.openxmlformats.org/officeDocument/2006/relationships/customXml" Target="../ink/ink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0.png"/><Relationship Id="rId5" Type="http://schemas.openxmlformats.org/officeDocument/2006/relationships/customXml" Target="../ink/ink10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0.png"/><Relationship Id="rId7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3.png"/><Relationship Id="rId5" Type="http://schemas.openxmlformats.org/officeDocument/2006/relationships/image" Target="../media/image55.png"/><Relationship Id="rId10" Type="http://schemas.openxmlformats.org/officeDocument/2006/relationships/image" Target="../media/image92.png"/><Relationship Id="rId4" Type="http://schemas.openxmlformats.org/officeDocument/2006/relationships/image" Target="../media/image9.png"/><Relationship Id="rId9" Type="http://schemas.openxmlformats.org/officeDocument/2006/relationships/customXml" Target="../ink/ink1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49.png"/><Relationship Id="rId7" Type="http://schemas.openxmlformats.org/officeDocument/2006/relationships/customXml" Target="../ink/ink12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9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Relationship Id="rId6" Type="http://schemas.openxmlformats.org/officeDocument/2006/relationships/customXml" Target="../ink/ink1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5.t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"/><Relationship Id="rId7" Type="http://schemas.openxmlformats.org/officeDocument/2006/relationships/customXml" Target="../ink/ink15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tif"/><Relationship Id="rId9" Type="http://schemas.openxmlformats.org/officeDocument/2006/relationships/image" Target="../media/image9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hyperlink" Target="https://www.proteinatlas.org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0.png"/><Relationship Id="rId5" Type="http://schemas.openxmlformats.org/officeDocument/2006/relationships/customXml" Target="../ink/ink17.xml"/><Relationship Id="rId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37539" y="7289800"/>
            <a:ext cx="177801" cy="2794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208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9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0" name="Receptor - ligand interactions :…"/>
          <p:cNvSpPr txBox="1"/>
          <p:nvPr/>
        </p:nvSpPr>
        <p:spPr>
          <a:xfrm>
            <a:off x="1397000" y="1600200"/>
            <a:ext cx="7858982" cy="434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l"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marL="531812" indent="-277812" algn="l">
              <a:buSzPct val="171000"/>
              <a:buChar char="•"/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Receptor - ligand interactions :				</a:t>
            </a:r>
          </a:p>
          <a:p>
            <a:pPr algn="l"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l"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			- Equilibrium</a:t>
            </a:r>
          </a:p>
          <a:p>
            <a:pPr algn="l"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l"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			- Thermo &amp; kinetics</a:t>
            </a:r>
          </a:p>
          <a:p>
            <a:pPr algn="l"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l"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			- Methods to determine </a:t>
            </a:r>
          </a:p>
          <a:p>
            <a:pPr algn="l"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l"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			- Efficacy</a:t>
            </a:r>
          </a:p>
          <a:p>
            <a:pPr algn="l"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l"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l"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“Receptor” can also be “enzyme” or more general “protein”</a:t>
            </a:r>
          </a:p>
        </p:txBody>
      </p:sp>
      <p:sp>
        <p:nvSpPr>
          <p:cNvPr id="211" name="2                                            p."/>
          <p:cNvSpPr txBox="1"/>
          <p:nvPr/>
        </p:nvSpPr>
        <p:spPr>
          <a:xfrm>
            <a:off x="127000" y="72423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sz="1400" dirty="0"/>
              <a:t>2 													</a:t>
            </a:r>
            <a:r>
              <a:rPr dirty="0"/>
              <a:t>   				                       </a:t>
            </a:r>
            <a:r>
              <a:rPr sz="1400" dirty="0"/>
              <a:t>p</a:t>
            </a:r>
            <a:r>
              <a:rPr dirty="0"/>
              <a:t>.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=&gt; Understanding receptor ligand interaction, e.g. for medical chemistry"/>
          <p:cNvSpPr txBox="1"/>
          <p:nvPr/>
        </p:nvSpPr>
        <p:spPr>
          <a:xfrm>
            <a:off x="50800" y="825500"/>
            <a:ext cx="10185400" cy="1155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21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=&gt; Understanding receptor ligand interaction, e.g. for medical chemistry</a:t>
            </a:r>
            <a:endParaRPr sz="2200">
              <a:solidFill>
                <a:srgbClr val="011B9E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l">
              <a:defRPr sz="2800"/>
            </a:pPr>
            <a:endParaRPr sz="2200">
              <a:solidFill>
                <a:srgbClr val="011B9E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30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31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32" name="Quantifying receptor - ligand interaction"/>
          <p:cNvSpPr txBox="1"/>
          <p:nvPr/>
        </p:nvSpPr>
        <p:spPr>
          <a:xfrm>
            <a:off x="25400" y="38100"/>
            <a:ext cx="10071100" cy="92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defTabSz="365760">
              <a:defRPr sz="2880"/>
            </a:lvl1pPr>
          </a:lstStyle>
          <a:p>
            <a:r>
              <a:t>Quantifying receptor - ligand interaction </a:t>
            </a:r>
          </a:p>
        </p:txBody>
      </p:sp>
      <p:sp>
        <p:nvSpPr>
          <p:cNvPr id="33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17100" y="7289800"/>
            <a:ext cx="266700" cy="2794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334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0" y="1389523"/>
            <a:ext cx="10261601" cy="4840954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2 -                                            p."/>
          <p:cNvSpPr txBox="1"/>
          <p:nvPr/>
        </p:nvSpPr>
        <p:spPr>
          <a:xfrm>
            <a:off x="127000" y="72423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sz="1400"/>
              <a:t>2 -														</a:t>
            </a:r>
            <a:r>
              <a:t>   				                       </a:t>
            </a:r>
            <a:r>
              <a:rPr sz="1400"/>
              <a:t>p</a:t>
            </a:r>
            <a:r>
              <a:t>.</a:t>
            </a:r>
          </a:p>
        </p:txBody>
      </p:sp>
      <p:sp>
        <p:nvSpPr>
          <p:cNvPr id="336" name="Line"/>
          <p:cNvSpPr/>
          <p:nvPr/>
        </p:nvSpPr>
        <p:spPr>
          <a:xfrm>
            <a:off x="5151120" y="4950459"/>
            <a:ext cx="5119293" cy="1"/>
          </a:xfrm>
          <a:prstGeom prst="line">
            <a:avLst/>
          </a:prstGeom>
          <a:ln w="12700">
            <a:solidFill>
              <a:srgbClr val="F9252A"/>
            </a:solidFill>
            <a:miter lim="400000"/>
          </a:ln>
        </p:spPr>
        <p:txBody>
          <a:bodyPr lIns="0" tIns="0" rIns="0" bIns="0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Text"/>
          <p:cNvSpPr txBox="1"/>
          <p:nvPr/>
        </p:nvSpPr>
        <p:spPr>
          <a:xfrm>
            <a:off x="50800" y="825500"/>
            <a:ext cx="98679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2800"/>
            </a:pPr>
            <a:endParaRPr sz="2200">
              <a:solidFill>
                <a:srgbClr val="011B9E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l">
              <a:defRPr sz="2800"/>
            </a:pPr>
            <a:endParaRPr sz="2200">
              <a:solidFill>
                <a:srgbClr val="011B9E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1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2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3" name="Quantifying and localising receptor - ligand interactions"/>
          <p:cNvSpPr txBox="1"/>
          <p:nvPr/>
        </p:nvSpPr>
        <p:spPr>
          <a:xfrm>
            <a:off x="25400" y="38100"/>
            <a:ext cx="10071100" cy="92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defTabSz="365760">
              <a:defRPr sz="2880"/>
            </a:lvl1pPr>
          </a:lstStyle>
          <a:p>
            <a:r>
              <a:t>Quantifying and localising receptor - ligand interactions</a:t>
            </a:r>
          </a:p>
        </p:txBody>
      </p:sp>
      <p:sp>
        <p:nvSpPr>
          <p:cNvPr id="34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17100" y="7289800"/>
            <a:ext cx="266700" cy="2794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345" name="2 -                                            p."/>
          <p:cNvSpPr txBox="1"/>
          <p:nvPr/>
        </p:nvSpPr>
        <p:spPr>
          <a:xfrm>
            <a:off x="127000" y="72423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sz="1400"/>
              <a:t>2 - 													</a:t>
            </a:r>
            <a:r>
              <a:t>   				                       </a:t>
            </a:r>
            <a:r>
              <a:rPr sz="1400"/>
              <a:t>p</a:t>
            </a:r>
            <a:r>
              <a:t>.</a:t>
            </a:r>
          </a:p>
        </p:txBody>
      </p:sp>
      <p:sp>
        <p:nvSpPr>
          <p:cNvPr id="346" name="Receptor   Organism…"/>
          <p:cNvSpPr txBox="1"/>
          <p:nvPr/>
        </p:nvSpPr>
        <p:spPr>
          <a:xfrm>
            <a:off x="78891" y="975021"/>
            <a:ext cx="6364884" cy="6239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lnSpc>
                <a:spcPct val="130000"/>
              </a:lnSpc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 u="sng" dirty="0">
                <a:solidFill>
                  <a:srgbClr val="011B9E"/>
                </a:solidFill>
              </a:rPr>
              <a:t>Receptor</a:t>
            </a:r>
            <a:r>
              <a:rPr sz="2200" dirty="0">
                <a:solidFill>
                  <a:srgbClr val="011B9E"/>
                </a:solidFill>
              </a:rPr>
              <a:t>			Organism</a:t>
            </a:r>
          </a:p>
          <a:p>
            <a:pPr algn="l">
              <a:lnSpc>
                <a:spcPct val="130000"/>
              </a:lnSpc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 dirty="0">
                <a:solidFill>
                  <a:srgbClr val="011B9E"/>
                </a:solidFill>
              </a:rPr>
              <a:t>					Tissue</a:t>
            </a:r>
          </a:p>
          <a:p>
            <a:pPr algn="l">
              <a:lnSpc>
                <a:spcPct val="130000"/>
              </a:lnSpc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 dirty="0">
                <a:solidFill>
                  <a:srgbClr val="011B9E"/>
                </a:solidFill>
              </a:rPr>
              <a:t>					Homogenate</a:t>
            </a:r>
          </a:p>
          <a:p>
            <a:pPr algn="l">
              <a:lnSpc>
                <a:spcPct val="130000"/>
              </a:lnSpc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 dirty="0">
                <a:solidFill>
                  <a:srgbClr val="011B9E"/>
                </a:solidFill>
              </a:rPr>
              <a:t>					Cell culture</a:t>
            </a:r>
          </a:p>
          <a:p>
            <a:pPr algn="l">
              <a:lnSpc>
                <a:spcPct val="130000"/>
              </a:lnSpc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 dirty="0">
                <a:solidFill>
                  <a:srgbClr val="011B9E"/>
                </a:solidFill>
              </a:rPr>
              <a:t>					Membrane  preparation</a:t>
            </a:r>
          </a:p>
          <a:p>
            <a:pPr algn="l">
              <a:lnSpc>
                <a:spcPct val="130000"/>
              </a:lnSpc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 dirty="0">
                <a:solidFill>
                  <a:srgbClr val="011B9E"/>
                </a:solidFill>
              </a:rPr>
              <a:t>					Purified</a:t>
            </a:r>
          </a:p>
          <a:p>
            <a:pPr algn="l">
              <a:lnSpc>
                <a:spcPct val="130000"/>
              </a:lnSpc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 algn="l">
              <a:lnSpc>
                <a:spcPct val="130000"/>
              </a:lnSpc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 algn="l">
              <a:lnSpc>
                <a:spcPct val="130000"/>
              </a:lnSpc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 u="sng" dirty="0">
                <a:solidFill>
                  <a:srgbClr val="011B9E"/>
                </a:solidFill>
              </a:rPr>
              <a:t>Ligand</a:t>
            </a:r>
            <a:r>
              <a:rPr sz="2200" dirty="0">
                <a:solidFill>
                  <a:srgbClr val="011B9E"/>
                </a:solidFill>
              </a:rPr>
              <a:t>			Label-free</a:t>
            </a:r>
          </a:p>
          <a:p>
            <a:pPr algn="l">
              <a:lnSpc>
                <a:spcPct val="130000"/>
              </a:lnSpc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 dirty="0">
                <a:solidFill>
                  <a:srgbClr val="011B9E"/>
                </a:solidFill>
              </a:rPr>
              <a:t>					Labelled			Isotope</a:t>
            </a:r>
          </a:p>
          <a:p>
            <a:pPr algn="l">
              <a:lnSpc>
                <a:spcPct val="130000"/>
              </a:lnSpc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 dirty="0">
                <a:solidFill>
                  <a:srgbClr val="011B9E"/>
                </a:solidFill>
              </a:rPr>
              <a:t>										Fluorophore</a:t>
            </a:r>
          </a:p>
          <a:p>
            <a:pPr algn="l">
              <a:lnSpc>
                <a:spcPct val="130000"/>
              </a:lnSpc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 algn="l">
              <a:lnSpc>
                <a:spcPct val="130000"/>
              </a:lnSpc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 u="sng" dirty="0">
                <a:solidFill>
                  <a:srgbClr val="011B9E"/>
                </a:solidFill>
              </a:rPr>
              <a:t>Assay format</a:t>
            </a:r>
            <a:r>
              <a:rPr sz="2200" dirty="0">
                <a:solidFill>
                  <a:srgbClr val="011B9E"/>
                </a:solidFill>
              </a:rPr>
              <a:t>	Homogeneous</a:t>
            </a:r>
          </a:p>
          <a:p>
            <a:pPr algn="l">
              <a:lnSpc>
                <a:spcPct val="130000"/>
              </a:lnSpc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 dirty="0">
                <a:solidFill>
                  <a:srgbClr val="011B9E"/>
                </a:solidFill>
              </a:rPr>
              <a:t>					Heterogeneous	</a:t>
            </a:r>
          </a:p>
        </p:txBody>
      </p:sp>
      <p:sp>
        <p:nvSpPr>
          <p:cNvPr id="347" name="Rectangle"/>
          <p:cNvSpPr/>
          <p:nvPr/>
        </p:nvSpPr>
        <p:spPr>
          <a:xfrm>
            <a:off x="2317978" y="949302"/>
            <a:ext cx="3527948" cy="27955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48" name="Rectangle"/>
          <p:cNvSpPr/>
          <p:nvPr/>
        </p:nvSpPr>
        <p:spPr>
          <a:xfrm>
            <a:off x="2317978" y="4650575"/>
            <a:ext cx="4503961" cy="13898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49" name="Rectangle"/>
          <p:cNvSpPr/>
          <p:nvPr/>
        </p:nvSpPr>
        <p:spPr>
          <a:xfrm>
            <a:off x="2399295" y="6435285"/>
            <a:ext cx="4341327" cy="78467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85679CC-B72B-42AD-ADD0-822F4DEEBF07}"/>
                  </a:ext>
                </a:extLst>
              </p14:cNvPr>
              <p14:cNvContentPartPr/>
              <p14:nvPr/>
            </p14:nvContentPartPr>
            <p14:xfrm>
              <a:off x="4566960" y="5173200"/>
              <a:ext cx="1020960" cy="16156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85679CC-B72B-42AD-ADD0-822F4DEEBF0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01560" y="5131800"/>
                <a:ext cx="7596720" cy="20318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" grpId="0" animBg="1"/>
      <p:bldP spid="348" grpId="0" animBg="1"/>
      <p:bldP spid="3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How to determine RL without affecting the equilibrium?…"/>
          <p:cNvSpPr txBox="1"/>
          <p:nvPr/>
        </p:nvSpPr>
        <p:spPr>
          <a:xfrm>
            <a:off x="63500" y="1092200"/>
            <a:ext cx="10033000" cy="5666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How to determine </a:t>
            </a:r>
            <a:r>
              <a:rPr sz="2200" b="1" i="1">
                <a:solidFill>
                  <a:srgbClr val="011B9E"/>
                </a:solidFill>
              </a:rPr>
              <a:t>RL</a:t>
            </a:r>
            <a:r>
              <a:rPr sz="2200">
                <a:solidFill>
                  <a:srgbClr val="011B9E"/>
                </a:solidFill>
              </a:rPr>
              <a:t> without affecting the equilibrium?</a:t>
            </a: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	=&gt; be fast, with separation times &lt; 1/</a:t>
            </a:r>
            <a:r>
              <a:rPr sz="2200" b="1" i="1">
                <a:solidFill>
                  <a:srgbClr val="011B9E"/>
                </a:solidFill>
              </a:rPr>
              <a:t>k</a:t>
            </a:r>
            <a:r>
              <a:rPr sz="2200" b="1" i="1" baseline="-5999">
                <a:solidFill>
                  <a:srgbClr val="011B9E"/>
                </a:solidFill>
              </a:rPr>
              <a:t>off</a:t>
            </a:r>
            <a:endParaRPr sz="2200" b="1" i="1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 b="1" i="1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Compare 2 standard separation methods:</a:t>
            </a: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	- Rapid filtration		separation in 	     ∼ 1 sec</a:t>
            </a: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	- Gel filtration							  ∼10-300 sec</a:t>
            </a: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 b="1" i="1">
                <a:solidFill>
                  <a:srgbClr val="011B9E"/>
                </a:solidFill>
              </a:rPr>
              <a:t>k</a:t>
            </a:r>
            <a:r>
              <a:rPr sz="2200" b="1" i="1" baseline="-5999">
                <a:solidFill>
                  <a:srgbClr val="011B9E"/>
                </a:solidFill>
              </a:rPr>
              <a:t>on</a:t>
            </a:r>
            <a:r>
              <a:rPr sz="2200" b="1" i="1">
                <a:solidFill>
                  <a:srgbClr val="011B9E"/>
                </a:solidFill>
              </a:rPr>
              <a:t> </a:t>
            </a:r>
            <a:r>
              <a:rPr sz="2200">
                <a:solidFill>
                  <a:srgbClr val="011B9E"/>
                </a:solidFill>
              </a:rPr>
              <a:t>	∼ 10</a:t>
            </a:r>
            <a:r>
              <a:rPr sz="2200" baseline="31999">
                <a:solidFill>
                  <a:srgbClr val="011B9E"/>
                </a:solidFill>
              </a:rPr>
              <a:t>6</a:t>
            </a:r>
            <a:r>
              <a:rPr sz="2200">
                <a:solidFill>
                  <a:srgbClr val="011B9E"/>
                </a:solidFill>
              </a:rPr>
              <a:t> M</a:t>
            </a:r>
            <a:r>
              <a:rPr sz="2200" baseline="31999">
                <a:solidFill>
                  <a:srgbClr val="011B9E"/>
                </a:solidFill>
              </a:rPr>
              <a:t>-1</a:t>
            </a:r>
            <a:r>
              <a:rPr sz="2200">
                <a:solidFill>
                  <a:srgbClr val="011B9E"/>
                </a:solidFill>
              </a:rPr>
              <a:t> s</a:t>
            </a:r>
            <a:r>
              <a:rPr sz="2200" baseline="31999">
                <a:solidFill>
                  <a:srgbClr val="011B9E"/>
                </a:solidFill>
              </a:rPr>
              <a:t>-1</a:t>
            </a:r>
            <a:r>
              <a:rPr sz="2200">
                <a:solidFill>
                  <a:srgbClr val="011B9E"/>
                </a:solidFill>
              </a:rPr>
              <a:t> 			</a:t>
            </a:r>
            <a:r>
              <a:rPr sz="2200" b="1" i="1">
                <a:solidFill>
                  <a:srgbClr val="011B9E"/>
                </a:solidFill>
              </a:rPr>
              <a:t>K</a:t>
            </a:r>
            <a:r>
              <a:rPr sz="2200" b="1" i="1" baseline="-5999">
                <a:solidFill>
                  <a:srgbClr val="011B9E"/>
                </a:solidFill>
              </a:rPr>
              <a:t>d</a:t>
            </a:r>
            <a:r>
              <a:rPr sz="2200">
                <a:solidFill>
                  <a:srgbClr val="011B9E"/>
                </a:solidFill>
              </a:rPr>
              <a:t> = 	10 μM			</a:t>
            </a:r>
            <a:r>
              <a:rPr sz="2200" b="1" i="1">
                <a:solidFill>
                  <a:srgbClr val="011B9E"/>
                </a:solidFill>
              </a:rPr>
              <a:t>k</a:t>
            </a:r>
            <a:r>
              <a:rPr sz="2200" b="1" i="1" baseline="-5999">
                <a:solidFill>
                  <a:srgbClr val="011B9E"/>
                </a:solidFill>
              </a:rPr>
              <a:t>off  </a:t>
            </a:r>
            <a:r>
              <a:rPr sz="2200">
                <a:solidFill>
                  <a:srgbClr val="011B9E"/>
                </a:solidFill>
              </a:rPr>
              <a:t>= 10 s</a:t>
            </a:r>
            <a:r>
              <a:rPr sz="2200" baseline="31999">
                <a:solidFill>
                  <a:srgbClr val="011B9E"/>
                </a:solidFill>
              </a:rPr>
              <a:t>-1</a:t>
            </a:r>
            <a:endParaRPr sz="2200">
              <a:solidFill>
                <a:srgbClr val="011B9E"/>
              </a:solidFill>
            </a:endParaRPr>
          </a:p>
          <a:p>
            <a:pPr lvl="1"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							   		      1 μM			</a:t>
            </a:r>
            <a:r>
              <a:rPr sz="2200" b="1" i="1">
                <a:solidFill>
                  <a:srgbClr val="011B9E"/>
                </a:solidFill>
              </a:rPr>
              <a:t>k</a:t>
            </a:r>
            <a:r>
              <a:rPr sz="2200" b="1" i="1" baseline="-5999">
                <a:solidFill>
                  <a:srgbClr val="011B9E"/>
                </a:solidFill>
              </a:rPr>
              <a:t>off  </a:t>
            </a:r>
            <a:r>
              <a:rPr sz="2200">
                <a:solidFill>
                  <a:srgbClr val="011B9E"/>
                </a:solidFill>
              </a:rPr>
              <a:t>=   1 s</a:t>
            </a:r>
            <a:r>
              <a:rPr sz="2200" baseline="31999">
                <a:solidFill>
                  <a:srgbClr val="011B9E"/>
                </a:solidFill>
              </a:rPr>
              <a:t>-1</a:t>
            </a:r>
          </a:p>
          <a:p>
            <a:pPr lvl="1"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	</a:t>
            </a:r>
          </a:p>
          <a:p>
            <a:pPr lvl="8"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			   		    10 nM			</a:t>
            </a:r>
            <a:r>
              <a:rPr sz="2200" b="1" i="1">
                <a:solidFill>
                  <a:srgbClr val="011B9E"/>
                </a:solidFill>
              </a:rPr>
              <a:t>k</a:t>
            </a:r>
            <a:r>
              <a:rPr sz="2200" b="1" i="1" baseline="-5999">
                <a:solidFill>
                  <a:srgbClr val="011B9E"/>
                </a:solidFill>
              </a:rPr>
              <a:t>off  </a:t>
            </a:r>
            <a:r>
              <a:rPr sz="2200">
                <a:solidFill>
                  <a:srgbClr val="011B9E"/>
                </a:solidFill>
              </a:rPr>
              <a:t>=   0.01 s</a:t>
            </a:r>
            <a:r>
              <a:rPr sz="2200" baseline="31999">
                <a:solidFill>
                  <a:srgbClr val="011B9E"/>
                </a:solidFill>
              </a:rPr>
              <a:t>-1</a:t>
            </a:r>
            <a:endParaRPr sz="2200">
              <a:solidFill>
                <a:srgbClr val="011B9E"/>
              </a:solidFill>
            </a:endParaRPr>
          </a:p>
          <a:p>
            <a:pPr lvl="8"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  			  	      1 nM			</a:t>
            </a:r>
            <a:r>
              <a:rPr sz="2200" b="1" i="1">
                <a:solidFill>
                  <a:srgbClr val="011B9E"/>
                </a:solidFill>
              </a:rPr>
              <a:t>k</a:t>
            </a:r>
            <a:r>
              <a:rPr sz="2200" b="1" i="1" baseline="-5999">
                <a:solidFill>
                  <a:srgbClr val="011B9E"/>
                </a:solidFill>
              </a:rPr>
              <a:t>off</a:t>
            </a:r>
            <a:r>
              <a:rPr sz="2200">
                <a:solidFill>
                  <a:srgbClr val="011B9E"/>
                </a:solidFill>
              </a:rPr>
              <a:t> =   0.001 s</a:t>
            </a:r>
            <a:r>
              <a:rPr sz="2200" baseline="31999">
                <a:solidFill>
                  <a:srgbClr val="011B9E"/>
                </a:solidFill>
              </a:rPr>
              <a:t>-1</a:t>
            </a:r>
            <a:endParaRPr sz="220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lvl="1"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=&gt; Only applicable in case </a:t>
            </a:r>
            <a:r>
              <a:rPr sz="22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rPr>
              <a:t>high-affinity</a:t>
            </a:r>
            <a:r>
              <a:rPr sz="2200">
                <a:solidFill>
                  <a:srgbClr val="011B9E"/>
                </a:solidFill>
              </a:rPr>
              <a:t> or </a:t>
            </a:r>
            <a:r>
              <a:rPr sz="22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rPr>
              <a:t>very  slow</a:t>
            </a:r>
            <a:r>
              <a:rPr sz="2200">
                <a:solidFill>
                  <a:srgbClr val="011B9E"/>
                </a:solidFill>
              </a:rPr>
              <a:t> ligands </a:t>
            </a:r>
          </a:p>
        </p:txBody>
      </p:sp>
      <p:sp>
        <p:nvSpPr>
          <p:cNvPr id="354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55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56" name="Heterogeneous methods : Separation needed"/>
          <p:cNvSpPr txBox="1"/>
          <p:nvPr/>
        </p:nvSpPr>
        <p:spPr>
          <a:xfrm>
            <a:off x="3323" y="38100"/>
            <a:ext cx="10160001" cy="92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>
              <a:defRPr sz="3600"/>
            </a:lvl1pPr>
          </a:lstStyle>
          <a:p>
            <a:r>
              <a:t>Heterogeneous methods : Separation needed</a:t>
            </a:r>
          </a:p>
        </p:txBody>
      </p:sp>
      <p:sp>
        <p:nvSpPr>
          <p:cNvPr id="35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17100" y="7289800"/>
            <a:ext cx="266700" cy="2794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spAutoFit/>
          </a:bodyPr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358" name="2 -           Quantifying RL         p."/>
          <p:cNvSpPr txBox="1"/>
          <p:nvPr/>
        </p:nvSpPr>
        <p:spPr>
          <a:xfrm>
            <a:off x="127000" y="72423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sz="1400"/>
              <a:t>2 - 										Quantifying RL								</a:t>
            </a:r>
            <a:r>
              <a:t> </a:t>
            </a:r>
            <a:r>
              <a:rPr sz="1400"/>
              <a:t>p</a:t>
            </a:r>
            <a:r>
              <a:t>.</a:t>
            </a:r>
          </a:p>
        </p:txBody>
      </p:sp>
      <p:sp>
        <p:nvSpPr>
          <p:cNvPr id="359" name="Rectangle"/>
          <p:cNvSpPr/>
          <p:nvPr/>
        </p:nvSpPr>
        <p:spPr>
          <a:xfrm>
            <a:off x="26496" y="4150798"/>
            <a:ext cx="11105249" cy="2010758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apid filtration:…"/>
          <p:cNvSpPr txBox="1"/>
          <p:nvPr/>
        </p:nvSpPr>
        <p:spPr>
          <a:xfrm>
            <a:off x="381000" y="977900"/>
            <a:ext cx="8724900" cy="624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Rapid filtration:</a:t>
            </a: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	- incubation mixture is sucked through a filter by vacuum </a:t>
            </a: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	- receptor proteins are retained by the filter </a:t>
            </a: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Manual filtering									 Automatic filtering</a:t>
            </a: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- radioactivity on filter is quantified by scintillation counting</a:t>
            </a:r>
          </a:p>
        </p:txBody>
      </p:sp>
      <p:sp>
        <p:nvSpPr>
          <p:cNvPr id="377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78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79" name="Quantifying receptor - ligand interaction"/>
          <p:cNvSpPr txBox="1"/>
          <p:nvPr/>
        </p:nvSpPr>
        <p:spPr>
          <a:xfrm>
            <a:off x="990600" y="38100"/>
            <a:ext cx="8178800" cy="92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>
              <a:defRPr sz="3600"/>
            </a:lvl1pPr>
          </a:lstStyle>
          <a:p>
            <a:r>
              <a:t>Quantifying receptor - ligand interaction</a:t>
            </a:r>
          </a:p>
        </p:txBody>
      </p:sp>
      <p:sp>
        <p:nvSpPr>
          <p:cNvPr id="38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17100" y="7289800"/>
            <a:ext cx="266700" cy="2794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spAutoFit/>
          </a:bodyPr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381" name="Bran48.GIF" descr="Bran48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9659" y="3024210"/>
            <a:ext cx="3794956" cy="406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Manifold.jpg" descr="Manifol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060700"/>
            <a:ext cx="2873375" cy="2298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96_well.jpg" descr="96_wel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6966" y="3060700"/>
            <a:ext cx="3035302" cy="2276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BRANROBG.GIF" descr="BRANROBG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668" y="3009900"/>
            <a:ext cx="5473833" cy="3263900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2 -          Quantifying RL                             p."/>
          <p:cNvSpPr txBox="1"/>
          <p:nvPr/>
        </p:nvSpPr>
        <p:spPr>
          <a:xfrm>
            <a:off x="127000" y="72423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sz="1400"/>
              <a:t>2 - 									Quantifying RL					</a:t>
            </a:r>
            <a:r>
              <a:t>	                       </a:t>
            </a:r>
            <a:r>
              <a:rPr sz="1400"/>
              <a:t>p</a:t>
            </a:r>
            <a:r>
              <a:t>.</a:t>
            </a:r>
          </a:p>
        </p:txBody>
      </p:sp>
      <p:sp>
        <p:nvSpPr>
          <p:cNvPr id="386" name="Rectangle"/>
          <p:cNvSpPr/>
          <p:nvPr/>
        </p:nvSpPr>
        <p:spPr>
          <a:xfrm>
            <a:off x="6451417" y="2234063"/>
            <a:ext cx="2847976" cy="752722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BFEA3B1-6ADE-447B-B09C-0D6F0C3AC84E}"/>
                  </a:ext>
                </a:extLst>
              </p14:cNvPr>
              <p14:cNvContentPartPr/>
              <p14:nvPr/>
            </p14:nvContentPartPr>
            <p14:xfrm>
              <a:off x="862200" y="3526560"/>
              <a:ext cx="8288640" cy="17881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BFEA3B1-6ADE-447B-B09C-0D6F0C3AC84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52840" y="2230560"/>
                <a:ext cx="8307360" cy="3093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1" grpId="3" animBg="1" advAuto="0"/>
      <p:bldP spid="383" grpId="1" animBg="1" advAuto="0"/>
      <p:bldP spid="384" grpId="4" animBg="1" advAuto="0"/>
      <p:bldP spid="386" grpId="2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roup"/>
          <p:cNvGrpSpPr/>
          <p:nvPr/>
        </p:nvGrpSpPr>
        <p:grpSpPr>
          <a:xfrm>
            <a:off x="215900" y="1441450"/>
            <a:ext cx="3086100" cy="2660650"/>
            <a:chOff x="0" y="0"/>
            <a:chExt cx="3086100" cy="2660650"/>
          </a:xfrm>
        </p:grpSpPr>
        <p:pic>
          <p:nvPicPr>
            <p:cNvPr id="390" name="File0594.jpg" descr="File0594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086100" cy="25171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1" name="Rectangle"/>
            <p:cNvSpPr/>
            <p:nvPr/>
          </p:nvSpPr>
          <p:spPr>
            <a:xfrm>
              <a:off x="1054100" y="2317750"/>
              <a:ext cx="1130300" cy="342900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393" name="Reversible inhibitor I competing for the same binding site:"/>
          <p:cNvSpPr txBox="1"/>
          <p:nvPr/>
        </p:nvSpPr>
        <p:spPr>
          <a:xfrm>
            <a:off x="160866" y="933450"/>
            <a:ext cx="9389534" cy="41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Reversible inhibitor </a:t>
            </a:r>
            <a:r>
              <a:rPr sz="2200" b="1" i="1">
                <a:solidFill>
                  <a:srgbClr val="011B9E"/>
                </a:solidFill>
              </a:rPr>
              <a:t>I</a:t>
            </a:r>
            <a:r>
              <a:rPr sz="2200">
                <a:solidFill>
                  <a:srgbClr val="011B9E"/>
                </a:solidFill>
              </a:rPr>
              <a:t> competing for the </a:t>
            </a:r>
            <a:r>
              <a:rPr sz="2200" b="1" u="sng">
                <a:solidFill>
                  <a:srgbClr val="011B9E"/>
                </a:solidFill>
              </a:rPr>
              <a:t>same</a:t>
            </a:r>
            <a:r>
              <a:rPr sz="2200">
                <a:solidFill>
                  <a:srgbClr val="011B9E"/>
                </a:solidFill>
              </a:rPr>
              <a:t> binding site:</a:t>
            </a:r>
          </a:p>
        </p:txBody>
      </p:sp>
      <p:sp>
        <p:nvSpPr>
          <p:cNvPr id="394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95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96" name="Ligand-binding assays with competition"/>
          <p:cNvSpPr txBox="1"/>
          <p:nvPr/>
        </p:nvSpPr>
        <p:spPr>
          <a:xfrm>
            <a:off x="990600" y="38100"/>
            <a:ext cx="8178800" cy="92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>
              <a:defRPr sz="3600"/>
            </a:lvl1pPr>
          </a:lstStyle>
          <a:p>
            <a:r>
              <a:t>Ligand-binding assays with competition </a:t>
            </a:r>
          </a:p>
        </p:txBody>
      </p:sp>
      <p:sp>
        <p:nvSpPr>
          <p:cNvPr id="39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17100" y="7289800"/>
            <a:ext cx="266700" cy="2794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398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1574800"/>
            <a:ext cx="2073600" cy="100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droppedImage.pdf" descr="dropped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2736215"/>
            <a:ext cx="1958400" cy="100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droppedImage.pdf" descr="dropped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3715" y="3961853"/>
            <a:ext cx="3454401" cy="54694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droppedImage.pdf" descr="dropped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5900" y="5080000"/>
            <a:ext cx="3607724" cy="1600200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Rectangle"/>
          <p:cNvSpPr/>
          <p:nvPr/>
        </p:nvSpPr>
        <p:spPr>
          <a:xfrm>
            <a:off x="1117600" y="7493000"/>
            <a:ext cx="1130300" cy="342900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>
              <a:defRPr sz="3000" b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03" name="• Equilibrium binding"/>
          <p:cNvSpPr txBox="1"/>
          <p:nvPr/>
        </p:nvSpPr>
        <p:spPr>
          <a:xfrm>
            <a:off x="4076700" y="7270750"/>
            <a:ext cx="1992821" cy="342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defRPr sz="1800"/>
            </a:lvl1pPr>
          </a:lstStyle>
          <a:p>
            <a:r>
              <a:t>• Equilibrium binding</a:t>
            </a:r>
          </a:p>
        </p:txBody>
      </p:sp>
      <p:sp>
        <p:nvSpPr>
          <p:cNvPr id="404" name="2 -                                            p."/>
          <p:cNvSpPr txBox="1"/>
          <p:nvPr/>
        </p:nvSpPr>
        <p:spPr>
          <a:xfrm>
            <a:off x="127000" y="72423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sz="1400"/>
              <a:t>2 -														</a:t>
            </a:r>
            <a:r>
              <a:t>   				                       </a:t>
            </a:r>
            <a:r>
              <a:rPr sz="1400"/>
              <a:t>p</a:t>
            </a:r>
            <a:r>
              <a:t>.</a:t>
            </a:r>
          </a:p>
        </p:txBody>
      </p:sp>
      <p:sp>
        <p:nvSpPr>
          <p:cNvPr id="405" name="Rectangle"/>
          <p:cNvSpPr/>
          <p:nvPr/>
        </p:nvSpPr>
        <p:spPr>
          <a:xfrm>
            <a:off x="6172200" y="5647266"/>
            <a:ext cx="1428089" cy="982601"/>
          </a:xfrm>
          <a:prstGeom prst="rect">
            <a:avLst/>
          </a:prstGeom>
          <a:solidFill>
            <a:srgbClr val="DFFB4C">
              <a:alpha val="19285"/>
            </a:srgbClr>
          </a:solidFill>
          <a:ln w="25400">
            <a:solidFill>
              <a:srgbClr val="212121">
                <a:alpha val="19285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06" name="Rectangle"/>
          <p:cNvSpPr/>
          <p:nvPr/>
        </p:nvSpPr>
        <p:spPr>
          <a:xfrm>
            <a:off x="3798122" y="1409382"/>
            <a:ext cx="4346225" cy="5776159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FCD2E44-DADC-46D2-809F-8902BD979C04}"/>
                  </a:ext>
                </a:extLst>
              </p14:cNvPr>
              <p14:cNvContentPartPr/>
              <p14:nvPr/>
            </p14:nvContentPartPr>
            <p14:xfrm>
              <a:off x="6434640" y="513360"/>
              <a:ext cx="2444760" cy="94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FCD2E44-DADC-46D2-809F-8902BD979C0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3880" y="504000"/>
                <a:ext cx="8714880" cy="62064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" grpId="2" animBg="1" advAuto="0"/>
      <p:bldP spid="40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" name="Group"/>
          <p:cNvGrpSpPr/>
          <p:nvPr/>
        </p:nvGrpSpPr>
        <p:grpSpPr>
          <a:xfrm>
            <a:off x="737819" y="3604108"/>
            <a:ext cx="3677666" cy="4292600"/>
            <a:chOff x="0" y="0"/>
            <a:chExt cx="3677665" cy="4292600"/>
          </a:xfrm>
        </p:grpSpPr>
        <p:pic>
          <p:nvPicPr>
            <p:cNvPr id="413" name="File0595.jpg" descr="File0595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677666" cy="4292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4" name="Rectangle"/>
            <p:cNvSpPr/>
            <p:nvPr/>
          </p:nvSpPr>
          <p:spPr>
            <a:xfrm>
              <a:off x="1085811" y="3818060"/>
              <a:ext cx="1508352" cy="457591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416" name="Reversible inhibitor I competing for the same binding site:…"/>
          <p:cNvSpPr txBox="1"/>
          <p:nvPr/>
        </p:nvSpPr>
        <p:spPr>
          <a:xfrm>
            <a:off x="127000" y="914400"/>
            <a:ext cx="9385300" cy="297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 dirty="0">
                <a:solidFill>
                  <a:srgbClr val="011B9E"/>
                </a:solidFill>
              </a:rPr>
              <a:t>Reversible inhibitor</a:t>
            </a:r>
            <a:r>
              <a:rPr sz="2200" b="1" i="1" dirty="0">
                <a:solidFill>
                  <a:srgbClr val="011B9E"/>
                </a:solidFill>
              </a:rPr>
              <a:t> I</a:t>
            </a:r>
            <a:r>
              <a:rPr sz="2200" dirty="0">
                <a:solidFill>
                  <a:srgbClr val="011B9E"/>
                </a:solidFill>
              </a:rPr>
              <a:t> competing for the same binding site:</a:t>
            </a: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 dirty="0">
                <a:solidFill>
                  <a:srgbClr val="011B9E"/>
                </a:solidFill>
              </a:rPr>
              <a:t>	- Binding isotherm of </a:t>
            </a:r>
            <a:r>
              <a:rPr sz="2200" b="1" i="1" dirty="0">
                <a:solidFill>
                  <a:srgbClr val="011B9E"/>
                </a:solidFill>
              </a:rPr>
              <a:t>L</a:t>
            </a:r>
            <a:r>
              <a:rPr sz="2200" dirty="0">
                <a:solidFill>
                  <a:srgbClr val="011B9E"/>
                </a:solidFill>
              </a:rPr>
              <a:t> shifts to higher concentrations</a:t>
            </a: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 dirty="0">
                <a:solidFill>
                  <a:srgbClr val="011B9E"/>
                </a:solidFill>
              </a:rPr>
              <a:t>		=&gt; apparent higher </a:t>
            </a:r>
            <a:r>
              <a:rPr sz="2200" b="1" i="1" dirty="0">
                <a:solidFill>
                  <a:srgbClr val="011B9E"/>
                </a:solidFill>
              </a:rPr>
              <a:t>K</a:t>
            </a:r>
            <a:r>
              <a:rPr sz="2200" b="1" i="1" baseline="-5999" dirty="0">
                <a:solidFill>
                  <a:srgbClr val="011B9E"/>
                </a:solidFill>
              </a:rPr>
              <a:t>D</a:t>
            </a:r>
            <a:endParaRPr sz="2200" baseline="-5999" dirty="0">
              <a:solidFill>
                <a:srgbClr val="011B9E"/>
              </a:solidFill>
            </a:endParaRPr>
          </a:p>
          <a:p>
            <a:pPr algn="l">
              <a:lnSpc>
                <a:spcPct val="60000"/>
              </a:lnSpc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 dirty="0">
                <a:solidFill>
                  <a:srgbClr val="011B9E"/>
                </a:solidFill>
              </a:rPr>
              <a:t>	- Maximal binding is unaffected</a:t>
            </a: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 dirty="0">
                <a:solidFill>
                  <a:srgbClr val="011B9E"/>
                </a:solidFill>
              </a:rPr>
              <a:t>	Semi-logarithmic plot						Double-reciprocal plot</a:t>
            </a:r>
          </a:p>
        </p:txBody>
      </p:sp>
      <p:sp>
        <p:nvSpPr>
          <p:cNvPr id="417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18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19" name="Receptor - Ligand interaction: Competition"/>
          <p:cNvSpPr txBox="1"/>
          <p:nvPr/>
        </p:nvSpPr>
        <p:spPr>
          <a:xfrm>
            <a:off x="990600" y="38100"/>
            <a:ext cx="8178800" cy="92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defTabSz="365760">
              <a:defRPr sz="2880"/>
            </a:lvl1pPr>
          </a:lstStyle>
          <a:p>
            <a:r>
              <a:t>Receptor - Ligand interaction: Competition</a:t>
            </a:r>
          </a:p>
        </p:txBody>
      </p:sp>
      <p:sp>
        <p:nvSpPr>
          <p:cNvPr id="42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17100" y="7289800"/>
            <a:ext cx="266700" cy="2794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421" name="Rectangle"/>
          <p:cNvSpPr/>
          <p:nvPr/>
        </p:nvSpPr>
        <p:spPr>
          <a:xfrm>
            <a:off x="1117600" y="7493000"/>
            <a:ext cx="1130300" cy="342900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>
              <a:defRPr sz="3000" b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24" name="• Equilibrium binding"/>
          <p:cNvSpPr txBox="1"/>
          <p:nvPr/>
        </p:nvSpPr>
        <p:spPr>
          <a:xfrm>
            <a:off x="4076700" y="7270750"/>
            <a:ext cx="1992821" cy="342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defRPr sz="1800"/>
            </a:lvl1pPr>
          </a:lstStyle>
          <a:p>
            <a:r>
              <a:t>• Equilibrium binding</a:t>
            </a:r>
          </a:p>
        </p:txBody>
      </p:sp>
      <p:sp>
        <p:nvSpPr>
          <p:cNvPr id="425" name="2 -                                            p."/>
          <p:cNvSpPr txBox="1"/>
          <p:nvPr/>
        </p:nvSpPr>
        <p:spPr>
          <a:xfrm>
            <a:off x="127000" y="72423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sz="1400"/>
              <a:t>2 -														</a:t>
            </a:r>
            <a:r>
              <a:t>   				                       </a:t>
            </a:r>
            <a:r>
              <a:rPr sz="1400"/>
              <a:t>p</a:t>
            </a:r>
            <a: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C8BB55B-1477-4AB9-81AC-14CC18F03776}"/>
              </a:ext>
            </a:extLst>
          </p:cNvPr>
          <p:cNvSpPr/>
          <p:nvPr/>
        </p:nvSpPr>
        <p:spPr>
          <a:xfrm>
            <a:off x="787232" y="5020117"/>
            <a:ext cx="343068" cy="405727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423" name="[RL]"/>
          <p:cNvSpPr txBox="1"/>
          <p:nvPr/>
        </p:nvSpPr>
        <p:spPr>
          <a:xfrm>
            <a:off x="581342" y="5190122"/>
            <a:ext cx="505947" cy="399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>
              <a:defRPr sz="2000" i="1"/>
            </a:lvl1pPr>
          </a:lstStyle>
          <a:p>
            <a:r>
              <a:rPr dirty="0"/>
              <a:t>[RL]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A227EDA-62CB-416F-8F6F-C80C5D3C5CC0}"/>
              </a:ext>
            </a:extLst>
          </p:cNvPr>
          <p:cNvGrpSpPr/>
          <p:nvPr/>
        </p:nvGrpSpPr>
        <p:grpSpPr>
          <a:xfrm>
            <a:off x="5486400" y="3451026"/>
            <a:ext cx="3543300" cy="4169098"/>
            <a:chOff x="5486400" y="3451026"/>
            <a:chExt cx="3543300" cy="4169098"/>
          </a:xfrm>
        </p:grpSpPr>
        <p:grpSp>
          <p:nvGrpSpPr>
            <p:cNvPr id="412" name="Group"/>
            <p:cNvGrpSpPr/>
            <p:nvPr/>
          </p:nvGrpSpPr>
          <p:grpSpPr>
            <a:xfrm>
              <a:off x="5486400" y="3451026"/>
              <a:ext cx="3543300" cy="4169098"/>
              <a:chOff x="0" y="0"/>
              <a:chExt cx="3543300" cy="4169097"/>
            </a:xfrm>
          </p:grpSpPr>
          <p:pic>
            <p:nvPicPr>
              <p:cNvPr id="410" name="File0596.jpg" descr="File0596.jp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3543300" cy="415230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11" name="Rectangle"/>
              <p:cNvSpPr/>
              <p:nvPr/>
            </p:nvSpPr>
            <p:spPr>
              <a:xfrm>
                <a:off x="990778" y="3732482"/>
                <a:ext cx="1628909" cy="436616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E617465-9C5C-480E-BBA2-E08EA64B1D3B}"/>
                </a:ext>
              </a:extLst>
            </p:cNvPr>
            <p:cNvSpPr/>
            <p:nvPr/>
          </p:nvSpPr>
          <p:spPr>
            <a:xfrm>
              <a:off x="6013240" y="4756149"/>
              <a:ext cx="629785" cy="355601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H" sz="3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p:sp>
        <p:nvSpPr>
          <p:cNvPr id="422" name="1/[RL]"/>
          <p:cNvSpPr txBox="1"/>
          <p:nvPr/>
        </p:nvSpPr>
        <p:spPr>
          <a:xfrm>
            <a:off x="4899036" y="4722182"/>
            <a:ext cx="775352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>
              <a:defRPr sz="2000" i="1"/>
            </a:lvl1pPr>
          </a:lstStyle>
          <a:p>
            <a:r>
              <a:rPr dirty="0"/>
              <a:t>1/[RL]</a:t>
            </a:r>
          </a:p>
        </p:txBody>
      </p:sp>
      <p:sp>
        <p:nvSpPr>
          <p:cNvPr id="426" name="Rectangle"/>
          <p:cNvSpPr/>
          <p:nvPr/>
        </p:nvSpPr>
        <p:spPr>
          <a:xfrm>
            <a:off x="4929465" y="2885391"/>
            <a:ext cx="4124524" cy="4143698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" grpId="1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2 -                                            p."/>
          <p:cNvSpPr txBox="1"/>
          <p:nvPr/>
        </p:nvSpPr>
        <p:spPr>
          <a:xfrm>
            <a:off x="127000" y="72423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sz="1400"/>
              <a:t>2 - 													</a:t>
            </a:r>
            <a:r>
              <a:t>   				                       </a:t>
            </a:r>
            <a:r>
              <a:rPr sz="1400"/>
              <a:t>p</a:t>
            </a:r>
            <a:r>
              <a:t>.</a:t>
            </a:r>
          </a:p>
        </p:txBody>
      </p:sp>
      <p:sp>
        <p:nvSpPr>
          <p:cNvPr id="431" name="Increasing concentrations of [I] will compete out L for binding to receptor…"/>
          <p:cNvSpPr txBox="1"/>
          <p:nvPr/>
        </p:nvSpPr>
        <p:spPr>
          <a:xfrm>
            <a:off x="127000" y="914400"/>
            <a:ext cx="8140700" cy="521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 dirty="0">
                <a:solidFill>
                  <a:srgbClr val="011B9E"/>
                </a:solidFill>
              </a:rPr>
              <a:t>Increasing concentrations of </a:t>
            </a:r>
            <a:r>
              <a:rPr sz="2200" b="1" i="1" dirty="0">
                <a:solidFill>
                  <a:srgbClr val="011B9E"/>
                </a:solidFill>
              </a:rPr>
              <a:t>[I]</a:t>
            </a:r>
            <a:r>
              <a:rPr sz="2200" dirty="0">
                <a:solidFill>
                  <a:srgbClr val="011B9E"/>
                </a:solidFill>
              </a:rPr>
              <a:t> will compete out </a:t>
            </a:r>
            <a:r>
              <a:rPr sz="2200" b="1" i="1" dirty="0">
                <a:solidFill>
                  <a:srgbClr val="011B9E"/>
                </a:solidFill>
              </a:rPr>
              <a:t>L</a:t>
            </a:r>
            <a:r>
              <a:rPr sz="2200" dirty="0">
                <a:solidFill>
                  <a:srgbClr val="011B9E"/>
                </a:solidFill>
              </a:rPr>
              <a:t> for binding to receptor</a:t>
            </a: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 dirty="0">
                <a:solidFill>
                  <a:srgbClr val="011B9E"/>
                </a:solidFill>
              </a:rPr>
              <a:t>e.g. </a:t>
            </a:r>
            <a:r>
              <a:rPr sz="2200" b="1" i="1" dirty="0">
                <a:solidFill>
                  <a:srgbClr val="011B9E"/>
                </a:solidFill>
              </a:rPr>
              <a:t>[R</a:t>
            </a:r>
            <a:r>
              <a:rPr sz="2200" b="1" i="1" baseline="-5999" dirty="0">
                <a:solidFill>
                  <a:srgbClr val="011B9E"/>
                </a:solidFill>
              </a:rPr>
              <a:t>T</a:t>
            </a:r>
            <a:r>
              <a:rPr sz="2200" b="1" i="1" dirty="0">
                <a:solidFill>
                  <a:srgbClr val="011B9E"/>
                </a:solidFill>
              </a:rPr>
              <a:t>]</a:t>
            </a:r>
            <a:r>
              <a:rPr sz="2200" dirty="0">
                <a:solidFill>
                  <a:srgbClr val="011B9E"/>
                </a:solidFill>
              </a:rPr>
              <a:t>=</a:t>
            </a:r>
            <a:r>
              <a:rPr sz="2200" b="1" i="1" dirty="0">
                <a:solidFill>
                  <a:srgbClr val="011B9E"/>
                </a:solidFill>
              </a:rPr>
              <a:t>[K</a:t>
            </a:r>
            <a:r>
              <a:rPr sz="2200" b="1" i="1" baseline="-5999" dirty="0">
                <a:solidFill>
                  <a:srgbClr val="011B9E"/>
                </a:solidFill>
              </a:rPr>
              <a:t>D</a:t>
            </a:r>
            <a:r>
              <a:rPr sz="2200" b="1" i="1" dirty="0">
                <a:solidFill>
                  <a:srgbClr val="011B9E"/>
                </a:solidFill>
              </a:rPr>
              <a:t>]</a:t>
            </a:r>
            <a:r>
              <a:rPr sz="2200" dirty="0">
                <a:solidFill>
                  <a:srgbClr val="011B9E"/>
                </a:solidFill>
              </a:rPr>
              <a:t>=</a:t>
            </a:r>
            <a:r>
              <a:rPr sz="2200" b="1" i="1" dirty="0">
                <a:solidFill>
                  <a:srgbClr val="011B9E"/>
                </a:solidFill>
              </a:rPr>
              <a:t>[K</a:t>
            </a:r>
            <a:r>
              <a:rPr sz="2200" b="1" i="1" baseline="-5999" dirty="0">
                <a:solidFill>
                  <a:srgbClr val="011B9E"/>
                </a:solidFill>
              </a:rPr>
              <a:t>I</a:t>
            </a:r>
            <a:r>
              <a:rPr sz="2200" b="1" i="1" dirty="0">
                <a:solidFill>
                  <a:srgbClr val="011B9E"/>
                </a:solidFill>
              </a:rPr>
              <a:t>]</a:t>
            </a:r>
            <a:r>
              <a:rPr sz="2200" dirty="0">
                <a:solidFill>
                  <a:srgbClr val="011B9E"/>
                </a:solidFill>
              </a:rPr>
              <a:t>=</a:t>
            </a:r>
            <a:r>
              <a:rPr sz="2200" b="1" i="1" dirty="0">
                <a:solidFill>
                  <a:srgbClr val="011B9E"/>
                </a:solidFill>
              </a:rPr>
              <a:t>[L]</a:t>
            </a:r>
            <a:r>
              <a:rPr sz="2200" dirty="0">
                <a:solidFill>
                  <a:srgbClr val="011B9E"/>
                </a:solidFill>
              </a:rPr>
              <a:t>= 10 </a:t>
            </a:r>
            <a:r>
              <a:rPr sz="2200" dirty="0" err="1">
                <a:solidFill>
                  <a:srgbClr val="011B9E"/>
                </a:solidFill>
              </a:rPr>
              <a:t>nM</a:t>
            </a:r>
            <a:endParaRPr sz="2200" dirty="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 b="1" i="1" dirty="0">
                <a:solidFill>
                  <a:srgbClr val="011B9E"/>
                </a:solidFill>
              </a:rPr>
              <a:t>IC</a:t>
            </a:r>
            <a:r>
              <a:rPr sz="2200" b="1" i="1" baseline="-5999" dirty="0">
                <a:solidFill>
                  <a:srgbClr val="011B9E"/>
                </a:solidFill>
              </a:rPr>
              <a:t>50</a:t>
            </a:r>
            <a:r>
              <a:rPr sz="2200" dirty="0">
                <a:solidFill>
                  <a:srgbClr val="011B9E"/>
                </a:solidFill>
              </a:rPr>
              <a:t>: </a:t>
            </a:r>
            <a:r>
              <a:rPr sz="2200" b="1" i="1" dirty="0">
                <a:solidFill>
                  <a:srgbClr val="011B9E"/>
                </a:solidFill>
              </a:rPr>
              <a:t>[I] </a:t>
            </a:r>
            <a:r>
              <a:rPr sz="2200" dirty="0">
                <a:solidFill>
                  <a:srgbClr val="011B9E"/>
                </a:solidFill>
              </a:rPr>
              <a:t>of half-maximal inhibition</a:t>
            </a: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 dirty="0">
                <a:solidFill>
                  <a:srgbClr val="011B9E"/>
                </a:solidFill>
              </a:rPr>
              <a:t>		of binding of </a:t>
            </a:r>
            <a:r>
              <a:rPr sz="2200" b="1" i="1" dirty="0">
                <a:solidFill>
                  <a:srgbClr val="011B9E"/>
                </a:solidFill>
              </a:rPr>
              <a:t>L</a:t>
            </a:r>
            <a:r>
              <a:rPr sz="2200" dirty="0">
                <a:solidFill>
                  <a:srgbClr val="011B9E"/>
                </a:solidFill>
              </a:rPr>
              <a:t> to </a:t>
            </a:r>
            <a:r>
              <a:rPr sz="2200" b="1" i="1" dirty="0">
                <a:solidFill>
                  <a:srgbClr val="011B9E"/>
                </a:solidFill>
              </a:rPr>
              <a:t>R</a:t>
            </a:r>
            <a:endParaRPr sz="2200" dirty="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 algn="l">
              <a:lnSpc>
                <a:spcPct val="50000"/>
              </a:lnSpc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 dirty="0">
                <a:solidFill>
                  <a:srgbClr val="011B9E"/>
                </a:solidFill>
              </a:rPr>
              <a:t>Cheng-</a:t>
            </a:r>
            <a:r>
              <a:rPr sz="2200" dirty="0" err="1">
                <a:solidFill>
                  <a:srgbClr val="011B9E"/>
                </a:solidFill>
              </a:rPr>
              <a:t>Prusoff</a:t>
            </a:r>
            <a:r>
              <a:rPr sz="2200" dirty="0">
                <a:solidFill>
                  <a:srgbClr val="011B9E"/>
                </a:solidFill>
              </a:rPr>
              <a:t> equation (1973) relates </a:t>
            </a:r>
            <a:r>
              <a:rPr sz="2200" b="1" i="1" dirty="0">
                <a:solidFill>
                  <a:srgbClr val="011B9E"/>
                </a:solidFill>
              </a:rPr>
              <a:t>IC</a:t>
            </a:r>
            <a:r>
              <a:rPr sz="2200" b="1" i="1" baseline="-5999" dirty="0">
                <a:solidFill>
                  <a:srgbClr val="011B9E"/>
                </a:solidFill>
              </a:rPr>
              <a:t>50</a:t>
            </a:r>
            <a:r>
              <a:rPr sz="2200" dirty="0">
                <a:solidFill>
                  <a:srgbClr val="011B9E"/>
                </a:solidFill>
              </a:rPr>
              <a:t> and </a:t>
            </a:r>
            <a:r>
              <a:rPr sz="2200" b="1" i="1" dirty="0">
                <a:solidFill>
                  <a:srgbClr val="011B9E"/>
                </a:solidFill>
              </a:rPr>
              <a:t>K</a:t>
            </a:r>
            <a:r>
              <a:rPr sz="2200" b="1" i="1" baseline="-5999" dirty="0">
                <a:solidFill>
                  <a:srgbClr val="011B9E"/>
                </a:solidFill>
              </a:rPr>
              <a:t>I</a:t>
            </a:r>
            <a:r>
              <a:rPr sz="2200" dirty="0">
                <a:solidFill>
                  <a:srgbClr val="011B9E"/>
                </a:solidFill>
              </a:rPr>
              <a:t>:</a:t>
            </a:r>
          </a:p>
        </p:txBody>
      </p:sp>
      <p:sp>
        <p:nvSpPr>
          <p:cNvPr id="432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33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34" name="Receptor - Ligand interaction : Competition"/>
          <p:cNvSpPr txBox="1"/>
          <p:nvPr/>
        </p:nvSpPr>
        <p:spPr>
          <a:xfrm>
            <a:off x="990600" y="38100"/>
            <a:ext cx="8178800" cy="92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defTabSz="365760">
              <a:defRPr sz="2880"/>
            </a:lvl1pPr>
          </a:lstStyle>
          <a:p>
            <a:r>
              <a:t>Receptor - Ligand interaction : Competition</a:t>
            </a:r>
          </a:p>
        </p:txBody>
      </p:sp>
      <p:sp>
        <p:nvSpPr>
          <p:cNvPr id="43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17100" y="7289800"/>
            <a:ext cx="266700" cy="2794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436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8168" y="1358312"/>
            <a:ext cx="4775200" cy="3975100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0"/>
          <p:cNvSpPr txBox="1"/>
          <p:nvPr/>
        </p:nvSpPr>
        <p:spPr>
          <a:xfrm>
            <a:off x="5699881" y="4629150"/>
            <a:ext cx="709886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000"/>
            </a:lvl1pPr>
          </a:lstStyle>
          <a:p>
            <a:r>
              <a:rPr dirty="0"/>
              <a:t>   0    </a:t>
            </a:r>
          </a:p>
        </p:txBody>
      </p:sp>
      <p:sp>
        <p:nvSpPr>
          <p:cNvPr id="438" name="//"/>
          <p:cNvSpPr txBox="1"/>
          <p:nvPr/>
        </p:nvSpPr>
        <p:spPr>
          <a:xfrm>
            <a:off x="6070165" y="4286250"/>
            <a:ext cx="372667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000" i="1"/>
            </a:lvl1pPr>
          </a:lstStyle>
          <a:p>
            <a:r>
              <a:t> // </a:t>
            </a:r>
          </a:p>
        </p:txBody>
      </p:sp>
      <p:sp>
        <p:nvSpPr>
          <p:cNvPr id="439" name="//"/>
          <p:cNvSpPr txBox="1"/>
          <p:nvPr/>
        </p:nvSpPr>
        <p:spPr>
          <a:xfrm>
            <a:off x="6057465" y="1416050"/>
            <a:ext cx="372667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000" i="1"/>
            </a:lvl1pPr>
          </a:lstStyle>
          <a:p>
            <a:r>
              <a:t> // </a:t>
            </a:r>
          </a:p>
        </p:txBody>
      </p:sp>
      <p:sp>
        <p:nvSpPr>
          <p:cNvPr id="440" name="5"/>
          <p:cNvSpPr txBox="1"/>
          <p:nvPr/>
        </p:nvSpPr>
        <p:spPr>
          <a:xfrm>
            <a:off x="5582679" y="1422399"/>
            <a:ext cx="35704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sz="2000" i="1"/>
            </a:pPr>
            <a:r>
              <a:t> </a:t>
            </a:r>
            <a:r>
              <a:rPr i="0"/>
              <a:t>5</a:t>
            </a:r>
            <a:r>
              <a:t> </a:t>
            </a:r>
          </a:p>
        </p:txBody>
      </p:sp>
      <p:pic>
        <p:nvPicPr>
          <p:cNvPr id="441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933" y="5215466"/>
            <a:ext cx="2096744" cy="1630801"/>
          </a:xfrm>
          <a:prstGeom prst="rect">
            <a:avLst/>
          </a:prstGeom>
          <a:ln w="12700">
            <a:miter lim="400000"/>
          </a:ln>
        </p:spPr>
      </p:pic>
      <p:sp>
        <p:nvSpPr>
          <p:cNvPr id="442" name="• Equilibrium binding"/>
          <p:cNvSpPr txBox="1"/>
          <p:nvPr/>
        </p:nvSpPr>
        <p:spPr>
          <a:xfrm>
            <a:off x="4076700" y="7270750"/>
            <a:ext cx="1992821" cy="342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defRPr sz="1800"/>
            </a:lvl1pPr>
          </a:lstStyle>
          <a:p>
            <a:r>
              <a:t>• Equilibrium binding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F7BC36-04A2-4B4E-A2DA-D3EE546F276D}"/>
              </a:ext>
            </a:extLst>
          </p:cNvPr>
          <p:cNvSpPr/>
          <p:nvPr/>
        </p:nvSpPr>
        <p:spPr>
          <a:xfrm>
            <a:off x="127000" y="5335006"/>
            <a:ext cx="9906000" cy="1677409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7840867-6309-47FD-830E-57B4512F1D18}"/>
                  </a:ext>
                </a:extLst>
              </p14:cNvPr>
              <p14:cNvContentPartPr/>
              <p14:nvPr/>
            </p14:nvContentPartPr>
            <p14:xfrm>
              <a:off x="6188400" y="3047400"/>
              <a:ext cx="572400" cy="277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7840867-6309-47FD-830E-57B4512F1D1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16560" y="1608120"/>
                <a:ext cx="7829280" cy="51861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=&gt; Understanding receptor ligand interaction, e.g. for medical chemistry"/>
          <p:cNvSpPr txBox="1"/>
          <p:nvPr/>
        </p:nvSpPr>
        <p:spPr>
          <a:xfrm>
            <a:off x="50800" y="825500"/>
            <a:ext cx="10185400" cy="1155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21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=&gt; Understanding receptor ligand interaction, e.g. for medical chemistry</a:t>
            </a:r>
            <a:endParaRPr sz="2200">
              <a:solidFill>
                <a:srgbClr val="011B9E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l">
              <a:defRPr sz="2800"/>
            </a:pPr>
            <a:endParaRPr sz="2200">
              <a:solidFill>
                <a:srgbClr val="011B9E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30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31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32" name="Quantifying receptor - ligand interaction"/>
          <p:cNvSpPr txBox="1"/>
          <p:nvPr/>
        </p:nvSpPr>
        <p:spPr>
          <a:xfrm>
            <a:off x="25400" y="38100"/>
            <a:ext cx="10071100" cy="92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defTabSz="365760">
              <a:defRPr sz="2880"/>
            </a:lvl1pPr>
          </a:lstStyle>
          <a:p>
            <a:r>
              <a:t>Quantifying receptor - ligand interaction </a:t>
            </a:r>
          </a:p>
        </p:txBody>
      </p:sp>
      <p:sp>
        <p:nvSpPr>
          <p:cNvPr id="33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17100" y="7289800"/>
            <a:ext cx="266700" cy="2794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17</a:t>
            </a:fld>
            <a:endParaRPr/>
          </a:p>
        </p:txBody>
      </p:sp>
      <p:pic>
        <p:nvPicPr>
          <p:cNvPr id="334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0" y="1389523"/>
            <a:ext cx="10261601" cy="4840954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2 -                                            p."/>
          <p:cNvSpPr txBox="1"/>
          <p:nvPr/>
        </p:nvSpPr>
        <p:spPr>
          <a:xfrm>
            <a:off x="127000" y="72423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sz="1400"/>
              <a:t>2 -														</a:t>
            </a:r>
            <a:r>
              <a:t>   				                       </a:t>
            </a:r>
            <a:r>
              <a:rPr sz="1400"/>
              <a:t>p</a:t>
            </a:r>
            <a:r>
              <a:t>.</a:t>
            </a:r>
          </a:p>
        </p:txBody>
      </p:sp>
      <p:sp>
        <p:nvSpPr>
          <p:cNvPr id="336" name="Line"/>
          <p:cNvSpPr/>
          <p:nvPr/>
        </p:nvSpPr>
        <p:spPr>
          <a:xfrm>
            <a:off x="5151120" y="4950459"/>
            <a:ext cx="5119293" cy="1"/>
          </a:xfrm>
          <a:prstGeom prst="line">
            <a:avLst/>
          </a:prstGeom>
          <a:ln w="12700">
            <a:solidFill>
              <a:srgbClr val="F9252A"/>
            </a:solidFill>
            <a:miter lim="400000"/>
          </a:ln>
        </p:spPr>
        <p:txBody>
          <a:bodyPr lIns="0" tIns="0" rIns="0" bIns="0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699541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Text"/>
          <p:cNvSpPr txBox="1"/>
          <p:nvPr/>
        </p:nvSpPr>
        <p:spPr>
          <a:xfrm>
            <a:off x="50800" y="825500"/>
            <a:ext cx="98679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2800"/>
            </a:pPr>
            <a:endParaRPr sz="2200">
              <a:solidFill>
                <a:srgbClr val="011B9E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l">
              <a:defRPr sz="2800"/>
            </a:pPr>
            <a:endParaRPr sz="2200">
              <a:solidFill>
                <a:srgbClr val="011B9E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62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63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64" name="Methods to quantify receptor - ligand interactions"/>
          <p:cNvSpPr txBox="1"/>
          <p:nvPr/>
        </p:nvSpPr>
        <p:spPr>
          <a:xfrm>
            <a:off x="25400" y="38100"/>
            <a:ext cx="10071100" cy="92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>
              <a:defRPr sz="3600"/>
            </a:lvl1pPr>
          </a:lstStyle>
          <a:p>
            <a:r>
              <a:t>Methods to quantify receptor - ligand interactions</a:t>
            </a:r>
          </a:p>
        </p:txBody>
      </p:sp>
      <p:sp>
        <p:nvSpPr>
          <p:cNvPr id="36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17100" y="7289800"/>
            <a:ext cx="266700" cy="2794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366" name="2 -                                            p."/>
          <p:cNvSpPr txBox="1"/>
          <p:nvPr/>
        </p:nvSpPr>
        <p:spPr>
          <a:xfrm>
            <a:off x="127000" y="72423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sz="1400"/>
              <a:t>2 - 													</a:t>
            </a:r>
            <a:r>
              <a:t>   				                       </a:t>
            </a:r>
            <a:r>
              <a:rPr sz="1400"/>
              <a:t>p</a:t>
            </a:r>
            <a:r>
              <a:t>.</a:t>
            </a:r>
          </a:p>
        </p:txBody>
      </p:sp>
      <p:pic>
        <p:nvPicPr>
          <p:cNvPr id="36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393" y="1284677"/>
            <a:ext cx="8810196" cy="5926415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CETSA"/>
          <p:cNvSpPr txBox="1"/>
          <p:nvPr/>
        </p:nvSpPr>
        <p:spPr>
          <a:xfrm>
            <a:off x="4597443" y="2715683"/>
            <a:ext cx="1280295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 i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</a:defRPr>
            </a:lvl1pPr>
          </a:lstStyle>
          <a:p>
            <a:r>
              <a:t>CETSA</a:t>
            </a:r>
          </a:p>
        </p:txBody>
      </p:sp>
      <p:sp>
        <p:nvSpPr>
          <p:cNvPr id="369" name="Rounded Rectangle"/>
          <p:cNvSpPr/>
          <p:nvPr/>
        </p:nvSpPr>
        <p:spPr>
          <a:xfrm>
            <a:off x="6898446" y="3657136"/>
            <a:ext cx="2127701" cy="451314"/>
          </a:xfrm>
          <a:prstGeom prst="roundRect">
            <a:avLst>
              <a:gd name="adj" fmla="val 42210"/>
            </a:avLst>
          </a:prstGeom>
          <a:ln w="25400">
            <a:solidFill>
              <a:srgbClr val="00AEEE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70" name="Rounded Rectangle"/>
          <p:cNvSpPr/>
          <p:nvPr/>
        </p:nvSpPr>
        <p:spPr>
          <a:xfrm>
            <a:off x="4476979" y="2245783"/>
            <a:ext cx="878815" cy="451314"/>
          </a:xfrm>
          <a:prstGeom prst="roundRect">
            <a:avLst>
              <a:gd name="adj" fmla="val 42210"/>
            </a:avLst>
          </a:prstGeom>
          <a:ln w="25400">
            <a:solidFill>
              <a:srgbClr val="00AEEE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71" name="NMR"/>
          <p:cNvSpPr txBox="1"/>
          <p:nvPr/>
        </p:nvSpPr>
        <p:spPr>
          <a:xfrm>
            <a:off x="5432161" y="2189903"/>
            <a:ext cx="1104380" cy="6223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</a:defRPr>
            </a:lvl1pPr>
          </a:lstStyle>
          <a:p>
            <a:r>
              <a:t>NMR</a:t>
            </a:r>
          </a:p>
        </p:txBody>
      </p:sp>
      <p:sp>
        <p:nvSpPr>
          <p:cNvPr id="372" name="Rounded Rectangle"/>
          <p:cNvSpPr/>
          <p:nvPr/>
        </p:nvSpPr>
        <p:spPr>
          <a:xfrm>
            <a:off x="5435763" y="2275396"/>
            <a:ext cx="1097175" cy="451314"/>
          </a:xfrm>
          <a:prstGeom prst="roundRect">
            <a:avLst>
              <a:gd name="adj" fmla="val 42210"/>
            </a:avLst>
          </a:prstGeom>
          <a:ln w="25400">
            <a:solidFill>
              <a:srgbClr val="00AEEE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E09F4B0-B7BA-4B39-9EAD-613A49DF171A}"/>
                  </a:ext>
                </a:extLst>
              </p14:cNvPr>
              <p14:cNvContentPartPr/>
              <p14:nvPr/>
            </p14:nvContentPartPr>
            <p14:xfrm>
              <a:off x="6182640" y="2412720"/>
              <a:ext cx="3174840" cy="16092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E09F4B0-B7BA-4B39-9EAD-613A49DF171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88640" y="2403360"/>
                <a:ext cx="8278200" cy="43837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" grpId="1" animBg="1" advAuto="0"/>
      <p:bldP spid="371" grpId="2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73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74" name="NMR for drug screening"/>
          <p:cNvSpPr txBox="1"/>
          <p:nvPr/>
        </p:nvSpPr>
        <p:spPr>
          <a:xfrm>
            <a:off x="25400" y="38100"/>
            <a:ext cx="10071100" cy="92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>
              <a:defRPr sz="3600"/>
            </a:lvl1pPr>
          </a:lstStyle>
          <a:p>
            <a:r>
              <a:t>NMR for drug screening</a:t>
            </a:r>
          </a:p>
        </p:txBody>
      </p:sp>
      <p:sp>
        <p:nvSpPr>
          <p:cNvPr id="47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17100" y="7289800"/>
            <a:ext cx="266700" cy="2794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476" name="2 -          Quantifying RL                             p."/>
          <p:cNvSpPr txBox="1"/>
          <p:nvPr/>
        </p:nvSpPr>
        <p:spPr>
          <a:xfrm>
            <a:off x="127000" y="72423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sz="1400"/>
              <a:t>2 - 									Quantifying RL					</a:t>
            </a:r>
            <a:r>
              <a:t>	                       </a:t>
            </a:r>
            <a:r>
              <a:rPr sz="1400"/>
              <a:t>p</a:t>
            </a:r>
            <a:r>
              <a:t>.</a:t>
            </a:r>
          </a:p>
        </p:txBody>
      </p:sp>
      <p:grpSp>
        <p:nvGrpSpPr>
          <p:cNvPr id="479" name="Group"/>
          <p:cNvGrpSpPr/>
          <p:nvPr/>
        </p:nvGrpSpPr>
        <p:grpSpPr>
          <a:xfrm>
            <a:off x="5610475" y="927235"/>
            <a:ext cx="9951228" cy="6291824"/>
            <a:chOff x="0" y="0"/>
            <a:chExt cx="9951227" cy="6291823"/>
          </a:xfrm>
        </p:grpSpPr>
        <p:sp>
          <p:nvSpPr>
            <p:cNvPr id="477" name="What change upon binding ?"/>
            <p:cNvSpPr txBox="1"/>
            <p:nvPr/>
          </p:nvSpPr>
          <p:spPr>
            <a:xfrm>
              <a:off x="286527" y="0"/>
              <a:ext cx="9664701" cy="68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algn="l">
                <a:defRPr sz="2000">
                  <a:solidFill>
                    <a:srgbClr val="011B9E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dirty="0"/>
                <a:t>What change upon binding ?</a:t>
              </a:r>
            </a:p>
          </p:txBody>
        </p:sp>
        <p:pic>
          <p:nvPicPr>
            <p:cNvPr id="478" name="Screen Shot 2018-03-01 at 17.55.24.png" descr="Screen Shot 2018-03-01 at 17.55.24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63422"/>
              <a:ext cx="4638931" cy="58284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80" name="Screen Shot 2018-03-01 at 17.57.40.png" descr="Screen Shot 2018-03-01 at 17.57.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83" y="2856021"/>
            <a:ext cx="5628476" cy="1907958"/>
          </a:xfrm>
          <a:prstGeom prst="rect">
            <a:avLst/>
          </a:prstGeom>
          <a:ln w="12700">
            <a:miter lim="400000"/>
          </a:ln>
        </p:spPr>
      </p:pic>
      <p:sp>
        <p:nvSpPr>
          <p:cNvPr id="481" name="Siegal, Chem &amp; Biol, 12 (2007)207"/>
          <p:cNvSpPr txBox="1"/>
          <p:nvPr/>
        </p:nvSpPr>
        <p:spPr>
          <a:xfrm>
            <a:off x="461642" y="7261423"/>
            <a:ext cx="3249502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400" i="1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Siegal, Chem &amp; Biol, 12 (2007)207</a:t>
            </a:r>
          </a:p>
        </p:txBody>
      </p:sp>
      <p:sp>
        <p:nvSpPr>
          <p:cNvPr id="482" name="Gossert, Prog NMR Spec, 97 (2016) 82"/>
          <p:cNvSpPr txBox="1"/>
          <p:nvPr/>
        </p:nvSpPr>
        <p:spPr>
          <a:xfrm>
            <a:off x="5657108" y="7261423"/>
            <a:ext cx="3606231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400" i="1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Gossert, Prog NMR Spec, 97 (2016) 82</a:t>
            </a:r>
          </a:p>
        </p:txBody>
      </p:sp>
      <p:sp>
        <p:nvSpPr>
          <p:cNvPr id="483" name="TINS : Target Immobilized NMR Screening"/>
          <p:cNvSpPr txBox="1"/>
          <p:nvPr/>
        </p:nvSpPr>
        <p:spPr>
          <a:xfrm>
            <a:off x="186020" y="908183"/>
            <a:ext cx="571098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TINS : </a:t>
            </a:r>
            <a:r>
              <a:rPr b="1"/>
              <a:t>T</a:t>
            </a:r>
            <a:r>
              <a:t>arget </a:t>
            </a:r>
            <a:r>
              <a:rPr b="1"/>
              <a:t>I</a:t>
            </a:r>
            <a:r>
              <a:t>mmobilized </a:t>
            </a:r>
            <a:r>
              <a:rPr b="1"/>
              <a:t>N</a:t>
            </a:r>
            <a:r>
              <a:t>MR </a:t>
            </a:r>
            <a:r>
              <a:rPr b="1"/>
              <a:t>S</a:t>
            </a:r>
            <a:r>
              <a:t>creening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F3B630F-62C0-41D0-A0AB-05470E9D7C8C}"/>
                  </a:ext>
                </a:extLst>
              </p14:cNvPr>
              <p14:cNvContentPartPr/>
              <p14:nvPr/>
            </p14:nvContentPartPr>
            <p14:xfrm>
              <a:off x="3332520" y="3750480"/>
              <a:ext cx="6120" cy="104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F3B630F-62C0-41D0-A0AB-05470E9D7C8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3800" y="1776600"/>
                <a:ext cx="4174920" cy="22536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884DD25C-DFC2-4496-AB46-16DE6ACBE7E0}"/>
              </a:ext>
            </a:extLst>
          </p:cNvPr>
          <p:cNvSpPr txBox="1"/>
          <p:nvPr/>
        </p:nvSpPr>
        <p:spPr>
          <a:xfrm>
            <a:off x="83083" y="1418454"/>
            <a:ext cx="3084286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Small molecules in solution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</a:pPr>
            <a:r>
              <a:rPr lang="en-GB" sz="2000" dirty="0"/>
              <a:t>in liquid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</a:pPr>
            <a:r>
              <a:rPr lang="en-GB" sz="2000" dirty="0"/>
              <a:t>w</a:t>
            </a:r>
            <a:r>
              <a:rPr kumimoji="0" lang="en-GB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ith </a:t>
            </a:r>
            <a:r>
              <a:rPr kumimoji="0" lang="en-GB" sz="2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sepharose</a:t>
            </a: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</a:pPr>
            <a:r>
              <a:rPr lang="en-GB" sz="2000" dirty="0"/>
              <a:t>with glass beads</a:t>
            </a:r>
            <a:r>
              <a:rPr kumimoji="0" lang="en-GB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Receptor - Ligand interaction"/>
          <p:cNvSpPr txBox="1">
            <a:spLocks noGrp="1"/>
          </p:cNvSpPr>
          <p:nvPr>
            <p:ph type="title"/>
          </p:nvPr>
        </p:nvSpPr>
        <p:spPr>
          <a:xfrm>
            <a:off x="990600" y="50800"/>
            <a:ext cx="8178800" cy="927100"/>
          </a:xfrm>
          <a:prstGeom prst="rect">
            <a:avLst/>
          </a:prstGeom>
        </p:spPr>
        <p:txBody>
          <a:bodyPr anchor="t"/>
          <a:lstStyle>
            <a:lvl1pPr defTabSz="365760">
              <a:defRPr sz="2880"/>
            </a:lvl1pPr>
          </a:lstStyle>
          <a:p>
            <a:r>
              <a:t>Receptor - Ligand interaction</a:t>
            </a:r>
          </a:p>
        </p:txBody>
      </p:sp>
      <p:pic>
        <p:nvPicPr>
          <p:cNvPr id="216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549400"/>
            <a:ext cx="2425700" cy="534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7200" y="1524000"/>
            <a:ext cx="2506579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droppedImage.pdf" descr="dropped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2514600"/>
            <a:ext cx="3568700" cy="535306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1-to-1 stoichiometry:   Association      Dissociation"/>
          <p:cNvSpPr txBox="1"/>
          <p:nvPr/>
        </p:nvSpPr>
        <p:spPr>
          <a:xfrm>
            <a:off x="152400" y="1041400"/>
            <a:ext cx="9156700" cy="39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l">
              <a:defRPr sz="18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1-to-1 stoichiometry:			Association						Dissociation</a:t>
            </a:r>
          </a:p>
        </p:txBody>
      </p:sp>
      <p:pic>
        <p:nvPicPr>
          <p:cNvPr id="220" name="droppedImage.pdf" descr="dropped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800" y="3429000"/>
            <a:ext cx="2997200" cy="10718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droppedImage.pdf" descr="dropped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6400" y="4864100"/>
            <a:ext cx="2604053" cy="1371600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At equilibrium:"/>
          <p:cNvSpPr txBox="1"/>
          <p:nvPr/>
        </p:nvSpPr>
        <p:spPr>
          <a:xfrm>
            <a:off x="152400" y="2552700"/>
            <a:ext cx="9156700" cy="39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l">
              <a:defRPr sz="18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At equilibrium:</a:t>
            </a:r>
          </a:p>
        </p:txBody>
      </p:sp>
      <p:sp>
        <p:nvSpPr>
          <p:cNvPr id="223" name="Dissociation constant:         (unit: M)"/>
          <p:cNvSpPr txBox="1"/>
          <p:nvPr/>
        </p:nvSpPr>
        <p:spPr>
          <a:xfrm>
            <a:off x="152400" y="3721100"/>
            <a:ext cx="9156700" cy="39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l">
              <a:defRPr sz="18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Dissociation constant:									(unit: M)			</a:t>
            </a:r>
          </a:p>
        </p:txBody>
      </p:sp>
      <p:sp>
        <p:nvSpPr>
          <p:cNvPr id="224" name="=&gt; Langmuir isotherm:"/>
          <p:cNvSpPr txBox="1"/>
          <p:nvPr/>
        </p:nvSpPr>
        <p:spPr>
          <a:xfrm>
            <a:off x="127000" y="5156200"/>
            <a:ext cx="9156700" cy="39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l">
              <a:defRPr sz="18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=&gt; Langmuir isotherm:												</a:t>
            </a:r>
          </a:p>
        </p:txBody>
      </p:sp>
      <p:sp>
        <p:nvSpPr>
          <p:cNvPr id="22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61550" y="7315200"/>
            <a:ext cx="177800" cy="2794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226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7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230" name="Group"/>
          <p:cNvGrpSpPr/>
          <p:nvPr/>
        </p:nvGrpSpPr>
        <p:grpSpPr>
          <a:xfrm>
            <a:off x="152400" y="1416313"/>
            <a:ext cx="2077393" cy="1017027"/>
            <a:chOff x="0" y="0"/>
            <a:chExt cx="2077392" cy="1017026"/>
          </a:xfrm>
        </p:grpSpPr>
        <p:pic>
          <p:nvPicPr>
            <p:cNvPr id="228" name="File0590.jpg" descr="File0590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2077393" cy="10170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9" name="Rectangle"/>
            <p:cNvSpPr/>
            <p:nvPr/>
          </p:nvSpPr>
          <p:spPr>
            <a:xfrm>
              <a:off x="651123" y="807737"/>
              <a:ext cx="775147" cy="201539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355600">
                <a:defRPr sz="2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231" name="• Equilibrium binding"/>
          <p:cNvSpPr txBox="1"/>
          <p:nvPr/>
        </p:nvSpPr>
        <p:spPr>
          <a:xfrm>
            <a:off x="4076700" y="7270750"/>
            <a:ext cx="1992821" cy="342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defRPr sz="1800"/>
            </a:lvl1pPr>
          </a:lstStyle>
          <a:p>
            <a:r>
              <a:t>• Equilibrium binding</a:t>
            </a:r>
          </a:p>
        </p:txBody>
      </p:sp>
      <p:sp>
        <p:nvSpPr>
          <p:cNvPr id="232" name="Langmuir:  The absorption of gases on plane surfaces of glass, mica and platinum. JACS. 40, 1918, p.1361."/>
          <p:cNvSpPr txBox="1"/>
          <p:nvPr/>
        </p:nvSpPr>
        <p:spPr>
          <a:xfrm>
            <a:off x="38100" y="6985000"/>
            <a:ext cx="9334500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l">
              <a:defRPr sz="1400" i="1">
                <a:solidFill>
                  <a:schemeClr val="accent1"/>
                </a:solidFill>
              </a:defRPr>
            </a:lvl1pPr>
          </a:lstStyle>
          <a:p>
            <a:r>
              <a:t>Langmuir:  The absorption of gases on plane surfaces of glass, mica and platinum. JACS. 40, 1918, p.1361.</a:t>
            </a:r>
          </a:p>
        </p:txBody>
      </p:sp>
      <p:sp>
        <p:nvSpPr>
          <p:cNvPr id="233" name="2 -                                             p."/>
          <p:cNvSpPr txBox="1"/>
          <p:nvPr/>
        </p:nvSpPr>
        <p:spPr>
          <a:xfrm>
            <a:off x="127000" y="72423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sz="1400"/>
              <a:t>2 -  													</a:t>
            </a:r>
            <a:r>
              <a:t>   				                       </a:t>
            </a:r>
            <a:r>
              <a:rPr sz="1400"/>
              <a:t>p</a:t>
            </a:r>
            <a:r>
              <a:t>.</a:t>
            </a:r>
          </a:p>
        </p:txBody>
      </p:sp>
      <p:pic>
        <p:nvPicPr>
          <p:cNvPr id="234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0728" y="3104078"/>
            <a:ext cx="3838340" cy="36997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1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Text"/>
          <p:cNvSpPr txBox="1"/>
          <p:nvPr/>
        </p:nvSpPr>
        <p:spPr>
          <a:xfrm>
            <a:off x="751840" y="1211580"/>
            <a:ext cx="9867901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2800"/>
            </a:pPr>
            <a:endParaRPr sz="2200">
              <a:solidFill>
                <a:srgbClr val="011B9E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l">
              <a:defRPr sz="2800"/>
            </a:pPr>
            <a:endParaRPr sz="2200">
              <a:solidFill>
                <a:srgbClr val="011B9E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8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89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90" name="NMR for drug screening"/>
          <p:cNvSpPr txBox="1"/>
          <p:nvPr/>
        </p:nvSpPr>
        <p:spPr>
          <a:xfrm>
            <a:off x="25400" y="38100"/>
            <a:ext cx="10071100" cy="92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>
              <a:defRPr sz="3600"/>
            </a:lvl1pPr>
          </a:lstStyle>
          <a:p>
            <a:r>
              <a:t>NMR for drug screening</a:t>
            </a:r>
          </a:p>
        </p:txBody>
      </p:sp>
      <p:sp>
        <p:nvSpPr>
          <p:cNvPr id="49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17100" y="7289800"/>
            <a:ext cx="266700" cy="2794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492" name="2 -          Quantifying RL                             p."/>
          <p:cNvSpPr txBox="1"/>
          <p:nvPr/>
        </p:nvSpPr>
        <p:spPr>
          <a:xfrm>
            <a:off x="127000" y="72423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sz="1400"/>
              <a:t>2 - 									Quantifying RL					</a:t>
            </a:r>
            <a:r>
              <a:t>	                       </a:t>
            </a:r>
            <a:r>
              <a:rPr sz="1400"/>
              <a:t>p</a:t>
            </a:r>
            <a:r>
              <a:t>.</a:t>
            </a:r>
          </a:p>
        </p:txBody>
      </p:sp>
      <p:sp>
        <p:nvSpPr>
          <p:cNvPr id="493" name="How to screen efficiently ?    Industrial platform…"/>
          <p:cNvSpPr txBox="1"/>
          <p:nvPr/>
        </p:nvSpPr>
        <p:spPr>
          <a:xfrm>
            <a:off x="228600" y="1010919"/>
            <a:ext cx="9664700" cy="495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How to screen efficiently ?				Industrial platform</a:t>
            </a:r>
          </a:p>
          <a:p>
            <a:pPr algn="l"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Mix &amp; measure							</a:t>
            </a:r>
            <a:r>
              <a:rPr u="sng" dirty="0">
                <a:hlinkClick r:id="rId2"/>
              </a:rPr>
              <a:t>www.zobio.com</a:t>
            </a:r>
          </a:p>
          <a:p>
            <a:pPr algn="l"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u="sng" dirty="0">
              <a:hlinkClick r:id="rId2"/>
            </a:endParaRPr>
          </a:p>
          <a:p>
            <a:pPr algn="l"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u="sng" dirty="0">
              <a:hlinkClick r:id="rId2"/>
            </a:endParaRPr>
          </a:p>
          <a:p>
            <a:pPr algn="l"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u="sng" dirty="0">
              <a:hlinkClick r:id="rId2"/>
            </a:endParaRPr>
          </a:p>
          <a:p>
            <a:pPr algn="l"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u="sng" dirty="0">
              <a:hlinkClick r:id="rId2"/>
            </a:endParaRPr>
          </a:p>
          <a:p>
            <a:pPr algn="l"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u="sng" dirty="0">
              <a:hlinkClick r:id="rId2"/>
            </a:endParaRPr>
          </a:p>
          <a:p>
            <a:pPr algn="l"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u="sng" dirty="0">
              <a:hlinkClick r:id="rId2"/>
            </a:endParaRPr>
          </a:p>
          <a:p>
            <a:pPr algn="l"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u="sng" dirty="0">
              <a:hlinkClick r:id="rId2"/>
            </a:endParaRPr>
          </a:p>
          <a:p>
            <a:pPr algn="l"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u="sng" dirty="0">
              <a:hlinkClick r:id="rId2"/>
            </a:endParaRPr>
          </a:p>
          <a:p>
            <a:pPr algn="l"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u="sng" dirty="0">
              <a:hlinkClick r:id="rId2"/>
            </a:endParaRPr>
          </a:p>
          <a:p>
            <a:pPr algn="l"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u="sng" dirty="0">
              <a:hlinkClick r:id="rId2"/>
            </a:endParaRPr>
          </a:p>
          <a:p>
            <a:pPr algn="l"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u="sng" dirty="0">
              <a:hlinkClick r:id="rId2"/>
            </a:endParaRPr>
          </a:p>
          <a:p>
            <a:pPr algn="l"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u="sng" dirty="0">
              <a:hlinkClick r:id="rId2"/>
            </a:endParaRPr>
          </a:p>
          <a:p>
            <a:pPr algn="l"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u="sng" dirty="0">
              <a:hlinkClick r:id="rId2"/>
            </a:endParaRPr>
          </a:p>
          <a:p>
            <a:pPr algn="l"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											Up to 100 compounds per run</a:t>
            </a:r>
          </a:p>
        </p:txBody>
      </p:sp>
      <p:pic>
        <p:nvPicPr>
          <p:cNvPr id="494" name="Screen Shot 2018-03-01 at 18.28.00.png" descr="Screen Shot 2018-03-01 at 18.28.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65409" y="1875840"/>
            <a:ext cx="7917967" cy="3868320"/>
          </a:xfrm>
          <a:prstGeom prst="rect">
            <a:avLst/>
          </a:prstGeom>
          <a:ln w="12700">
            <a:miter lim="400000"/>
          </a:ln>
        </p:spPr>
      </p:pic>
      <p:sp>
        <p:nvSpPr>
          <p:cNvPr id="495" name="Sugiki, Molecules 2018, 23,148"/>
          <p:cNvSpPr txBox="1"/>
          <p:nvPr/>
        </p:nvSpPr>
        <p:spPr>
          <a:xfrm>
            <a:off x="197043" y="6783234"/>
            <a:ext cx="2924635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400" i="1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Sugiki, Molecules 2018, 23,148</a:t>
            </a:r>
          </a:p>
        </p:txBody>
      </p:sp>
      <p:pic>
        <p:nvPicPr>
          <p:cNvPr id="496" name="TINS_ani.gif" descr="TINS_ani.gif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791005" y="2168054"/>
            <a:ext cx="5257400" cy="2972382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022C963-931D-4CE4-BA73-4235CF8082D7}"/>
                  </a:ext>
                </a:extLst>
              </p14:cNvPr>
              <p14:cNvContentPartPr/>
              <p14:nvPr/>
            </p14:nvContentPartPr>
            <p14:xfrm>
              <a:off x="6449040" y="3364200"/>
              <a:ext cx="423360" cy="423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022C963-931D-4CE4-BA73-4235CF8082D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01080" y="1667520"/>
                <a:ext cx="3853800" cy="43160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Knowledge-based :"/>
          <p:cNvSpPr txBox="1"/>
          <p:nvPr/>
        </p:nvSpPr>
        <p:spPr>
          <a:xfrm>
            <a:off x="54163" y="863600"/>
            <a:ext cx="4119034" cy="2682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just">
              <a:lnSpc>
                <a:spcPct val="220000"/>
              </a:lnSpc>
              <a:defRPr sz="22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b="1" dirty="0"/>
              <a:t>Knowledge-based :</a:t>
            </a:r>
          </a:p>
          <a:p>
            <a:pPr algn="just">
              <a:lnSpc>
                <a:spcPct val="220000"/>
              </a:lnSpc>
              <a:defRPr sz="22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b="1" dirty="0"/>
          </a:p>
          <a:p>
            <a:pPr algn="just">
              <a:lnSpc>
                <a:spcPct val="220000"/>
              </a:lnSpc>
              <a:defRPr sz="22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b="1" dirty="0"/>
          </a:p>
        </p:txBody>
      </p:sp>
      <p:sp>
        <p:nvSpPr>
          <p:cNvPr id="513" name="2            Databases         p."/>
          <p:cNvSpPr txBox="1"/>
          <p:nvPr/>
        </p:nvSpPr>
        <p:spPr>
          <a:xfrm>
            <a:off x="127000" y="72423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sz="1400"/>
              <a:t>2 											Databases									p</a:t>
            </a:r>
            <a:r>
              <a:t>.</a:t>
            </a:r>
          </a:p>
        </p:txBody>
      </p:sp>
      <p:sp>
        <p:nvSpPr>
          <p:cNvPr id="51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17100" y="7289800"/>
            <a:ext cx="266700" cy="2794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515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16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17" name="Ligand - Protein interactions ::  Information data bases"/>
          <p:cNvSpPr txBox="1"/>
          <p:nvPr/>
        </p:nvSpPr>
        <p:spPr>
          <a:xfrm>
            <a:off x="990600" y="38100"/>
            <a:ext cx="8178800" cy="92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defTabSz="365760">
              <a:defRPr sz="2880"/>
            </a:lvl1pPr>
          </a:lstStyle>
          <a:p>
            <a:r>
              <a:t>Ligand - Protein interactions ::  Information data bases</a:t>
            </a:r>
          </a:p>
        </p:txBody>
      </p:sp>
      <p:grpSp>
        <p:nvGrpSpPr>
          <p:cNvPr id="521" name="Group"/>
          <p:cNvGrpSpPr/>
          <p:nvPr/>
        </p:nvGrpSpPr>
        <p:grpSpPr>
          <a:xfrm>
            <a:off x="91975" y="1200807"/>
            <a:ext cx="3626585" cy="6010664"/>
            <a:chOff x="0" y="0"/>
            <a:chExt cx="3626584" cy="6010663"/>
          </a:xfrm>
        </p:grpSpPr>
        <p:pic>
          <p:nvPicPr>
            <p:cNvPr id="519" name="Screen Shot 2017-03-03 at 09.04.18.png" descr="Screen Shot 2017-03-03 at 09.04.18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046" y="3459037"/>
              <a:ext cx="3549539" cy="25516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0" name="Screen Shot 2017-03-03 at 09.03.50.png" descr="Screen Shot 2017-03-03 at 09.03.50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549539" cy="33870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26" name="Group"/>
          <p:cNvGrpSpPr/>
          <p:nvPr/>
        </p:nvGrpSpPr>
        <p:grpSpPr>
          <a:xfrm>
            <a:off x="4837764" y="879209"/>
            <a:ext cx="5460666" cy="7029982"/>
            <a:chOff x="0" y="0"/>
            <a:chExt cx="5460665" cy="7029980"/>
          </a:xfrm>
        </p:grpSpPr>
        <p:grpSp>
          <p:nvGrpSpPr>
            <p:cNvPr id="524" name="Group"/>
            <p:cNvGrpSpPr/>
            <p:nvPr/>
          </p:nvGrpSpPr>
          <p:grpSpPr>
            <a:xfrm>
              <a:off x="0" y="-1"/>
              <a:ext cx="5460666" cy="7029982"/>
              <a:chOff x="0" y="0"/>
              <a:chExt cx="5460665" cy="7029981"/>
            </a:xfrm>
          </p:grpSpPr>
          <p:pic>
            <p:nvPicPr>
              <p:cNvPr id="522" name="Image" descr="Image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1569315"/>
                <a:ext cx="5460666" cy="546066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23" name="Protein structure-based :…"/>
              <p:cNvSpPr txBox="1"/>
              <p:nvPr/>
            </p:nvSpPr>
            <p:spPr>
              <a:xfrm>
                <a:off x="150771" y="0"/>
                <a:ext cx="4325846" cy="22783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t">
                <a:spAutoFit/>
              </a:bodyPr>
              <a:lstStyle/>
              <a:p>
                <a:pPr algn="just">
                  <a:lnSpc>
                    <a:spcPct val="220000"/>
                  </a:lnSpc>
                  <a:defRPr sz="2200">
                    <a:solidFill>
                      <a:srgbClr val="011B9E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  <a:r>
                  <a:rPr b="1" dirty="0"/>
                  <a:t>Protein structure-based :</a:t>
                </a:r>
              </a:p>
              <a:p>
                <a:pPr algn="just">
                  <a:lnSpc>
                    <a:spcPct val="120000"/>
                  </a:lnSpc>
                  <a:defRPr sz="2200">
                    <a:solidFill>
                      <a:srgbClr val="011B9E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  <a:r>
                  <a:rPr dirty="0"/>
                  <a:t>PDB at </a:t>
                </a:r>
                <a:r>
                  <a:rPr u="sng" dirty="0">
                    <a:hlinkClick r:id="rId5"/>
                  </a:rPr>
                  <a:t>http://www.rcsb.org</a:t>
                </a:r>
              </a:p>
              <a:p>
                <a:pPr algn="just">
                  <a:lnSpc>
                    <a:spcPct val="120000"/>
                  </a:lnSpc>
                  <a:defRPr sz="2000">
                    <a:solidFill>
                      <a:srgbClr val="011B9E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  <a:r>
                  <a:rPr dirty="0"/>
                  <a:t>e.g. </a:t>
                </a:r>
                <a:r>
                  <a:rPr dirty="0" err="1"/>
                  <a:t>sulfapyridine</a:t>
                </a:r>
                <a:r>
                  <a:rPr dirty="0"/>
                  <a:t> bound to</a:t>
                </a:r>
              </a:p>
              <a:p>
                <a:pPr algn="just">
                  <a:lnSpc>
                    <a:spcPct val="120000"/>
                  </a:lnSpc>
                  <a:defRPr sz="2000">
                    <a:solidFill>
                      <a:srgbClr val="011B9E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  <a:r>
                  <a:rPr dirty="0"/>
                  <a:t> </a:t>
                </a:r>
                <a:r>
                  <a:rPr dirty="0" err="1"/>
                  <a:t>sepiapterin</a:t>
                </a:r>
                <a:r>
                  <a:rPr dirty="0"/>
                  <a:t> reductase</a:t>
                </a:r>
              </a:p>
              <a:p>
                <a:pPr algn="just">
                  <a:lnSpc>
                    <a:spcPct val="120000"/>
                  </a:lnSpc>
                  <a:defRPr sz="2000">
                    <a:solidFill>
                      <a:srgbClr val="011B9E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  <a:r>
                  <a:rPr dirty="0"/>
                  <a:t> 4HWK.pdb </a:t>
                </a:r>
              </a:p>
            </p:txBody>
          </p:sp>
        </p:grpSp>
        <p:pic>
          <p:nvPicPr>
            <p:cNvPr id="525" name="Screen Shot 2018-03-01 at 16.29.24.png" descr="Screen Shot 2018-03-01 at 16.29.24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2578" y="2504685"/>
              <a:ext cx="5100910" cy="38275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0D521D2-FF8B-444E-995C-5C222AA3B014}"/>
                  </a:ext>
                </a:extLst>
              </p14:cNvPr>
              <p14:cNvContentPartPr/>
              <p14:nvPr/>
            </p14:nvContentPartPr>
            <p14:xfrm>
              <a:off x="5724720" y="235944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0D521D2-FF8B-444E-995C-5C222AA3B01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55800" y="1180440"/>
                <a:ext cx="6788520" cy="55843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1" grpId="1" animBg="1" advAuto="0"/>
      <p:bldP spid="526" grpId="2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93089" y="7289800"/>
            <a:ext cx="266701" cy="2794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529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30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31" name="- Efficacy"/>
          <p:cNvSpPr txBox="1"/>
          <p:nvPr/>
        </p:nvSpPr>
        <p:spPr>
          <a:xfrm>
            <a:off x="1397000" y="1600200"/>
            <a:ext cx="7858982" cy="220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l"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l"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l"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l"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			- Efficacy </a:t>
            </a:r>
          </a:p>
          <a:p>
            <a:pPr algn="l"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532" name="2                                            p."/>
          <p:cNvSpPr txBox="1"/>
          <p:nvPr/>
        </p:nvSpPr>
        <p:spPr>
          <a:xfrm>
            <a:off x="127000" y="72423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sz="1400"/>
              <a:t>2 													</a:t>
            </a:r>
            <a:r>
              <a:t>   				                       </a:t>
            </a:r>
            <a:r>
              <a:rPr sz="1400"/>
              <a:t>p</a:t>
            </a:r>
            <a:r>
              <a:t>.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Ligand effect on receptor activity &amp; cellular response"/>
          <p:cNvSpPr txBox="1">
            <a:spLocks noGrp="1"/>
          </p:cNvSpPr>
          <p:nvPr>
            <p:ph type="title"/>
          </p:nvPr>
        </p:nvSpPr>
        <p:spPr>
          <a:xfrm>
            <a:off x="-12700" y="38100"/>
            <a:ext cx="10172700" cy="736600"/>
          </a:xfrm>
          <a:prstGeom prst="rect">
            <a:avLst/>
          </a:prstGeom>
        </p:spPr>
        <p:txBody>
          <a:bodyPr anchor="t"/>
          <a:lstStyle>
            <a:lvl1pPr>
              <a:defRPr sz="3600"/>
            </a:lvl1pPr>
          </a:lstStyle>
          <a:p>
            <a:r>
              <a:t>Ligand effect on receptor activity &amp; cellular response</a:t>
            </a:r>
          </a:p>
        </p:txBody>
      </p:sp>
      <p:sp>
        <p:nvSpPr>
          <p:cNvPr id="537" name="Ligand nomenclature :…"/>
          <p:cNvSpPr txBox="1"/>
          <p:nvPr/>
        </p:nvSpPr>
        <p:spPr>
          <a:xfrm>
            <a:off x="2058912" y="978027"/>
            <a:ext cx="9350195" cy="2909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/>
          <a:p>
            <a:pPr algn="just">
              <a:lnSpc>
                <a:spcPct val="220000"/>
              </a:lnSpc>
              <a:defRPr sz="22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b="1" dirty="0"/>
              <a:t>Ligand nomenclature :</a:t>
            </a:r>
          </a:p>
          <a:p>
            <a:pPr algn="just">
              <a:lnSpc>
                <a:spcPct val="220000"/>
              </a:lnSpc>
              <a:defRPr sz="22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n-GB" dirty="0"/>
              <a:t>- </a:t>
            </a:r>
            <a:r>
              <a:rPr dirty="0"/>
              <a:t>Activation of effect	=&gt;Agonist				</a:t>
            </a:r>
          </a:p>
          <a:p>
            <a:pPr algn="just">
              <a:lnSpc>
                <a:spcPct val="220000"/>
              </a:lnSpc>
              <a:defRPr sz="22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n-GB" dirty="0"/>
              <a:t>- </a:t>
            </a:r>
            <a:r>
              <a:rPr dirty="0"/>
              <a:t>No effect				=&gt;Antagonist				</a:t>
            </a:r>
          </a:p>
          <a:p>
            <a:pPr algn="just">
              <a:lnSpc>
                <a:spcPct val="220000"/>
              </a:lnSpc>
              <a:defRPr sz="22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n-GB" dirty="0"/>
              <a:t>- </a:t>
            </a:r>
            <a:r>
              <a:rPr dirty="0"/>
              <a:t>Inhibition of effect	=&gt;Inverse agonist</a:t>
            </a:r>
          </a:p>
        </p:txBody>
      </p:sp>
      <p:sp>
        <p:nvSpPr>
          <p:cNvPr id="538" name="Manner of ligand action :…"/>
          <p:cNvSpPr txBox="1"/>
          <p:nvPr/>
        </p:nvSpPr>
        <p:spPr>
          <a:xfrm>
            <a:off x="2777066" y="4603813"/>
            <a:ext cx="8204201" cy="2065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just">
              <a:defRPr sz="22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b="1" dirty="0"/>
              <a:t>Manner of ligand action :</a:t>
            </a:r>
          </a:p>
          <a:p>
            <a:pPr algn="just">
              <a:defRPr sz="22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b="1" dirty="0"/>
          </a:p>
          <a:p>
            <a:pPr lvl="1" algn="just">
              <a:lnSpc>
                <a:spcPct val="140000"/>
              </a:lnSpc>
              <a:defRPr sz="22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Reversible			or irreversible</a:t>
            </a:r>
          </a:p>
          <a:p>
            <a:pPr lvl="1" algn="just">
              <a:lnSpc>
                <a:spcPct val="140000"/>
              </a:lnSpc>
              <a:defRPr sz="22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Competitive	  	or noncompetitive				</a:t>
            </a:r>
          </a:p>
        </p:txBody>
      </p:sp>
      <p:sp>
        <p:nvSpPr>
          <p:cNvPr id="53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17100" y="7289800"/>
            <a:ext cx="266700" cy="2794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540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41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42" name="3 - Introduction       Ligand character                                     p."/>
          <p:cNvSpPr txBox="1"/>
          <p:nvPr/>
        </p:nvSpPr>
        <p:spPr>
          <a:xfrm>
            <a:off x="127000" y="72423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t>3</a:t>
            </a:r>
            <a:r>
              <a:rPr sz="1400"/>
              <a:t> - Introduction							Ligand character       </a:t>
            </a:r>
            <a:r>
              <a:t>   				                       </a:t>
            </a:r>
            <a:r>
              <a:rPr sz="1400"/>
              <a:t>p</a:t>
            </a:r>
            <a:r>
              <a:t>.</a:t>
            </a:r>
          </a:p>
        </p:txBody>
      </p:sp>
      <p:sp>
        <p:nvSpPr>
          <p:cNvPr id="543" name="Line"/>
          <p:cNvSpPr/>
          <p:nvPr/>
        </p:nvSpPr>
        <p:spPr>
          <a:xfrm flipH="1" flipV="1">
            <a:off x="10694341" y="8506870"/>
            <a:ext cx="7526" cy="2279664"/>
          </a:xfrm>
          <a:prstGeom prst="line">
            <a:avLst/>
          </a:prstGeom>
          <a:ln w="50800">
            <a:solidFill>
              <a:srgbClr val="929292"/>
            </a:solidFill>
            <a:custDash>
              <a:ds d="300000" sp="300000"/>
            </a:custDash>
            <a:miter lim="400000"/>
            <a:headEnd type="triangle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550" name="Group"/>
          <p:cNvGrpSpPr/>
          <p:nvPr/>
        </p:nvGrpSpPr>
        <p:grpSpPr>
          <a:xfrm>
            <a:off x="410793" y="1163235"/>
            <a:ext cx="1548564" cy="3071030"/>
            <a:chOff x="0" y="0"/>
            <a:chExt cx="1548563" cy="3071028"/>
          </a:xfrm>
        </p:grpSpPr>
        <p:sp>
          <p:nvSpPr>
            <p:cNvPr id="544" name="Arrow"/>
            <p:cNvSpPr/>
            <p:nvPr/>
          </p:nvSpPr>
          <p:spPr>
            <a:xfrm rot="5400000">
              <a:off x="400804" y="1954490"/>
              <a:ext cx="733393" cy="623384"/>
            </a:xfrm>
            <a:prstGeom prst="rightArrow">
              <a:avLst>
                <a:gd name="adj1" fmla="val 32000"/>
                <a:gd name="adj2" fmla="val 51765"/>
              </a:avLst>
            </a:prstGeom>
            <a:solidFill>
              <a:srgbClr val="FF38CB">
                <a:alpha val="38721"/>
              </a:srgbClr>
            </a:solidFill>
            <a:ln w="50800" cap="flat">
              <a:solidFill>
                <a:srgbClr val="000000">
                  <a:alpha val="38721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45" name="Star"/>
            <p:cNvSpPr/>
            <p:nvPr/>
          </p:nvSpPr>
          <p:spPr>
            <a:xfrm rot="2700000">
              <a:off x="499259" y="538876"/>
              <a:ext cx="550045" cy="579381"/>
            </a:xfrm>
            <a:prstGeom prst="star4">
              <a:avLst>
                <a:gd name="adj" fmla="val 15407"/>
              </a:avLst>
            </a:prstGeom>
            <a:solidFill>
              <a:srgbClr val="009A00"/>
            </a:solidFill>
            <a:ln w="25400" cap="flat">
              <a:solidFill>
                <a:srgbClr val="009A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46" name="Rounded Rectangle"/>
            <p:cNvSpPr/>
            <p:nvPr/>
          </p:nvSpPr>
          <p:spPr>
            <a:xfrm>
              <a:off x="521814" y="828733"/>
              <a:ext cx="498707" cy="1151427"/>
            </a:xfrm>
            <a:prstGeom prst="roundRect">
              <a:avLst>
                <a:gd name="adj" fmla="val 22059"/>
              </a:avLst>
            </a:prstGeom>
            <a:blipFill rotWithShape="1">
              <a:blip r:embed="rId3"/>
              <a:srcRect/>
              <a:tile tx="0" ty="0" sx="100000" sy="100000" flip="none" algn="tl"/>
            </a:blip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47" name="Shape"/>
            <p:cNvSpPr/>
            <p:nvPr/>
          </p:nvSpPr>
          <p:spPr>
            <a:xfrm>
              <a:off x="485144" y="0"/>
              <a:ext cx="564713" cy="344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91B4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48" name="Rectangle"/>
            <p:cNvSpPr/>
            <p:nvPr/>
          </p:nvSpPr>
          <p:spPr>
            <a:xfrm>
              <a:off x="0" y="1408113"/>
              <a:ext cx="1548564" cy="440036"/>
            </a:xfrm>
            <a:prstGeom prst="rect">
              <a:avLst/>
            </a:prstGeom>
            <a:solidFill>
              <a:srgbClr val="FFFC75">
                <a:alpha val="64285"/>
              </a:srgbClr>
            </a:solidFill>
            <a:ln w="25400" cap="flat">
              <a:solidFill>
                <a:srgbClr val="FFFD9E">
                  <a:alpha val="64285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49" name="effect"/>
            <p:cNvSpPr txBox="1"/>
            <p:nvPr/>
          </p:nvSpPr>
          <p:spPr>
            <a:xfrm>
              <a:off x="284457" y="2626528"/>
              <a:ext cx="89929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just">
                <a:lnSpc>
                  <a:spcPct val="220000"/>
                </a:lnSpc>
                <a:defRPr sz="2200">
                  <a:solidFill>
                    <a:srgbClr val="011B9E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t>effect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B25BCA0-CAA1-45E4-84DB-89A9865A281C}"/>
                  </a:ext>
                </a:extLst>
              </p14:cNvPr>
              <p14:cNvContentPartPr/>
              <p14:nvPr/>
            </p14:nvContentPartPr>
            <p14:xfrm>
              <a:off x="2966040" y="5573520"/>
              <a:ext cx="15120" cy="86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B25BCA0-CAA1-45E4-84DB-89A9865A281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2480" y="1310760"/>
                <a:ext cx="9748080" cy="47934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roup"/>
          <p:cNvGrpSpPr/>
          <p:nvPr/>
        </p:nvGrpSpPr>
        <p:grpSpPr>
          <a:xfrm>
            <a:off x="4508500" y="774700"/>
            <a:ext cx="7556500" cy="3429000"/>
            <a:chOff x="0" y="0"/>
            <a:chExt cx="7556500" cy="3429000"/>
          </a:xfrm>
        </p:grpSpPr>
        <p:pic>
          <p:nvPicPr>
            <p:cNvPr id="554" name="droppedImage.pdf" descr="droppedImage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7444540" cy="3429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55" name="Rectangle"/>
            <p:cNvSpPr/>
            <p:nvPr/>
          </p:nvSpPr>
          <p:spPr>
            <a:xfrm>
              <a:off x="0" y="88900"/>
              <a:ext cx="1905000" cy="457200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56" name="Rectangle"/>
            <p:cNvSpPr/>
            <p:nvPr/>
          </p:nvSpPr>
          <p:spPr>
            <a:xfrm>
              <a:off x="4813300" y="254000"/>
              <a:ext cx="2743200" cy="2641600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558" name="Agonist-binding induced activation…"/>
          <p:cNvSpPr txBox="1"/>
          <p:nvPr/>
        </p:nvSpPr>
        <p:spPr>
          <a:xfrm>
            <a:off x="63500" y="1371600"/>
            <a:ext cx="5679943" cy="5709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 dirty="0">
                <a:solidFill>
                  <a:srgbClr val="011B9E"/>
                </a:solidFill>
              </a:rPr>
              <a:t>Agonist-binding induced activation</a:t>
            </a: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 dirty="0">
                <a:solidFill>
                  <a:srgbClr val="011B9E"/>
                </a:solidFill>
              </a:rPr>
              <a:t>e.g. ligand-gated ion channel</a:t>
            </a: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 dirty="0">
                <a:solidFill>
                  <a:srgbClr val="011B9E"/>
                </a:solidFill>
              </a:rPr>
              <a:t>	ligand binding        channel opening</a:t>
            </a: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 lvl="2"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1800" dirty="0">
                <a:solidFill>
                  <a:srgbClr val="011B9E"/>
                </a:solidFill>
              </a:rPr>
              <a:t>Single-channel patch clamp</a:t>
            </a:r>
            <a:endParaRPr lang="en-GB" sz="1800" dirty="0">
              <a:solidFill>
                <a:srgbClr val="011B9E"/>
              </a:solidFill>
            </a:endParaRPr>
          </a:p>
          <a:p>
            <a:pPr lvl="2"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1800" dirty="0">
                <a:solidFill>
                  <a:srgbClr val="011B9E"/>
                </a:solidFill>
              </a:rPr>
              <a:t>  </a:t>
            </a:r>
            <a:r>
              <a:rPr lang="en-GB" sz="1800" dirty="0">
                <a:solidFill>
                  <a:srgbClr val="011B9E"/>
                </a:solidFill>
              </a:rPr>
              <a:t> </a:t>
            </a:r>
            <a:r>
              <a:rPr sz="1800" dirty="0">
                <a:solidFill>
                  <a:srgbClr val="011B9E"/>
                </a:solidFill>
              </a:rPr>
              <a:t>electrophysiology </a:t>
            </a:r>
          </a:p>
        </p:txBody>
      </p:sp>
      <p:sp>
        <p:nvSpPr>
          <p:cNvPr id="559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0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1" name="Receptor activation :  The most simple case"/>
          <p:cNvSpPr txBox="1"/>
          <p:nvPr/>
        </p:nvSpPr>
        <p:spPr>
          <a:xfrm>
            <a:off x="990600" y="38100"/>
            <a:ext cx="8178800" cy="92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defTabSz="365760">
              <a:defRPr sz="2880"/>
            </a:lvl1pPr>
          </a:lstStyle>
          <a:p>
            <a:r>
              <a:t>Receptor activation :  The most simple case</a:t>
            </a:r>
          </a:p>
        </p:txBody>
      </p:sp>
      <p:sp>
        <p:nvSpPr>
          <p:cNvPr id="56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17100" y="7289800"/>
            <a:ext cx="266700" cy="2794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24</a:t>
            </a:fld>
            <a:endParaRPr/>
          </a:p>
        </p:txBody>
      </p:sp>
      <p:pic>
        <p:nvPicPr>
          <p:cNvPr id="563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99" y="4229773"/>
            <a:ext cx="2057401" cy="2247901"/>
          </a:xfrm>
          <a:prstGeom prst="rect">
            <a:avLst/>
          </a:prstGeom>
          <a:ln w="12700">
            <a:miter lim="400000"/>
          </a:ln>
        </p:spPr>
      </p:pic>
      <p:sp>
        <p:nvSpPr>
          <p:cNvPr id="564" name="Line"/>
          <p:cNvSpPr/>
          <p:nvPr/>
        </p:nvSpPr>
        <p:spPr>
          <a:xfrm flipH="1" flipV="1">
            <a:off x="2654300" y="2984500"/>
            <a:ext cx="427961" cy="127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565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900" y="4470400"/>
            <a:ext cx="3619500" cy="2352675"/>
          </a:xfrm>
          <a:prstGeom prst="rect">
            <a:avLst/>
          </a:prstGeom>
          <a:ln w="12700">
            <a:miter lim="400000"/>
          </a:ln>
        </p:spPr>
      </p:pic>
      <p:sp>
        <p:nvSpPr>
          <p:cNvPr id="566" name="closed…"/>
          <p:cNvSpPr txBox="1"/>
          <p:nvPr/>
        </p:nvSpPr>
        <p:spPr>
          <a:xfrm>
            <a:off x="4673600" y="4692650"/>
            <a:ext cx="719448" cy="158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marL="266700" indent="-266700" algn="l">
              <a:lnSpc>
                <a:spcPct val="11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t>closed</a:t>
            </a:r>
          </a:p>
          <a:p>
            <a:pPr marL="266700" indent="-266700" algn="l">
              <a:lnSpc>
                <a:spcPct val="11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marL="266700" indent="-266700" algn="l">
              <a:lnSpc>
                <a:spcPct val="11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marL="266700" indent="-266700" algn="l">
              <a:lnSpc>
                <a:spcPct val="11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marL="266700" indent="-266700" algn="l">
              <a:lnSpc>
                <a:spcPct val="11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t>open</a:t>
            </a:r>
          </a:p>
        </p:txBody>
      </p:sp>
      <p:sp>
        <p:nvSpPr>
          <p:cNvPr id="567" name="A"/>
          <p:cNvSpPr txBox="1"/>
          <p:nvPr/>
        </p:nvSpPr>
        <p:spPr>
          <a:xfrm>
            <a:off x="9144000" y="6184900"/>
            <a:ext cx="22597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A</a:t>
            </a:r>
          </a:p>
        </p:txBody>
      </p:sp>
      <p:sp>
        <p:nvSpPr>
          <p:cNvPr id="568" name="2            Receptor activation       p."/>
          <p:cNvSpPr txBox="1"/>
          <p:nvPr/>
        </p:nvSpPr>
        <p:spPr>
          <a:xfrm>
            <a:off x="127000" y="72423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sz="1400"/>
              <a:t>2 											Receptor activation							p</a:t>
            </a:r>
            <a: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504991-C3FB-4995-BA3A-B60FB14465B9}"/>
              </a:ext>
            </a:extLst>
          </p:cNvPr>
          <p:cNvSpPr/>
          <p:nvPr/>
        </p:nvSpPr>
        <p:spPr>
          <a:xfrm>
            <a:off x="278559" y="4051216"/>
            <a:ext cx="9805241" cy="3029639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DF26116-E714-458D-91B8-29A32C0C81A0}"/>
                  </a:ext>
                </a:extLst>
              </p14:cNvPr>
              <p14:cNvContentPartPr/>
              <p14:nvPr/>
            </p14:nvContentPartPr>
            <p14:xfrm>
              <a:off x="5540400" y="4802760"/>
              <a:ext cx="26280" cy="43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DF26116-E714-458D-91B8-29A32C0C81A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20480" y="1613520"/>
                <a:ext cx="8614800" cy="5298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Ligand binding is followed by a structural change that leads to opening of an internal channel…"/>
          <p:cNvSpPr txBox="1"/>
          <p:nvPr/>
        </p:nvSpPr>
        <p:spPr>
          <a:xfrm>
            <a:off x="131233" y="914400"/>
            <a:ext cx="9372601" cy="579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Ligand binding is followed by a structural change that leads to opening of an internal channel</a:t>
            </a: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Del Castillo-Katz equation (1957):</a:t>
            </a: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	</a:t>
            </a: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		  Dissociation constant		 Gating constant</a:t>
            </a: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Effect ~ Binding x Gating = </a:t>
            </a:r>
          </a:p>
        </p:txBody>
      </p:sp>
      <p:sp>
        <p:nvSpPr>
          <p:cNvPr id="571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2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3" name="Receptor activation"/>
          <p:cNvSpPr txBox="1"/>
          <p:nvPr/>
        </p:nvSpPr>
        <p:spPr>
          <a:xfrm>
            <a:off x="990600" y="38100"/>
            <a:ext cx="8178800" cy="92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defTabSz="365760">
              <a:defRPr sz="2880"/>
            </a:lvl1pPr>
          </a:lstStyle>
          <a:p>
            <a:r>
              <a:t>Receptor activation</a:t>
            </a:r>
          </a:p>
        </p:txBody>
      </p:sp>
      <p:sp>
        <p:nvSpPr>
          <p:cNvPr id="57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17100" y="7289800"/>
            <a:ext cx="266700" cy="2794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25</a:t>
            </a:fld>
            <a:endParaRPr/>
          </a:p>
        </p:txBody>
      </p:sp>
      <p:pic>
        <p:nvPicPr>
          <p:cNvPr id="575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033" y="1755050"/>
            <a:ext cx="4432301" cy="94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6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4995" y="5435105"/>
            <a:ext cx="1040517" cy="100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7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597" y="3030484"/>
            <a:ext cx="2160001" cy="1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8" name="droppedImage.pdf" descr="dropped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5190" y="3030484"/>
            <a:ext cx="2464616" cy="1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9" name="droppedImage.pdf" descr="dropped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7233" y="1943100"/>
            <a:ext cx="732001" cy="439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0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7604" y="5435105"/>
            <a:ext cx="5210691" cy="1058858"/>
          </a:xfrm>
          <a:prstGeom prst="rect">
            <a:avLst/>
          </a:prstGeom>
          <a:ln w="12700">
            <a:miter lim="400000"/>
          </a:ln>
        </p:spPr>
      </p:pic>
      <p:sp>
        <p:nvSpPr>
          <p:cNvPr id="581" name="2            Receptor activation       p."/>
          <p:cNvSpPr txBox="1"/>
          <p:nvPr/>
        </p:nvSpPr>
        <p:spPr>
          <a:xfrm>
            <a:off x="127000" y="72423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sz="1400"/>
              <a:t>2 											Receptor activation							p</a:t>
            </a:r>
            <a:r>
              <a:t>.</a:t>
            </a:r>
          </a:p>
        </p:txBody>
      </p:sp>
      <p:pic>
        <p:nvPicPr>
          <p:cNvPr id="582" name="droppedImage.pdf" descr="droppedImage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6815" y="2576400"/>
            <a:ext cx="1449693" cy="9423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D56FECC-6A3C-480D-B5BE-5575F81BEB8A}"/>
              </a:ext>
            </a:extLst>
          </p:cNvPr>
          <p:cNvSpPr/>
          <p:nvPr/>
        </p:nvSpPr>
        <p:spPr>
          <a:xfrm>
            <a:off x="1126347" y="2918813"/>
            <a:ext cx="3330596" cy="1780355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99408E-4444-440B-8B57-5FAF7E0DC219}"/>
              </a:ext>
            </a:extLst>
          </p:cNvPr>
          <p:cNvSpPr/>
          <p:nvPr/>
        </p:nvSpPr>
        <p:spPr>
          <a:xfrm>
            <a:off x="4508619" y="2919822"/>
            <a:ext cx="3330596" cy="1780355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AF1CAC-5B73-4308-8F00-D2E51F0CF287}"/>
              </a:ext>
            </a:extLst>
          </p:cNvPr>
          <p:cNvSpPr/>
          <p:nvPr/>
        </p:nvSpPr>
        <p:spPr>
          <a:xfrm>
            <a:off x="55510" y="5217345"/>
            <a:ext cx="3989650" cy="1780355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8019A0A-685E-4FF7-BC21-3376781000A5}"/>
              </a:ext>
            </a:extLst>
          </p:cNvPr>
          <p:cNvSpPr/>
          <p:nvPr/>
        </p:nvSpPr>
        <p:spPr>
          <a:xfrm>
            <a:off x="4120882" y="5229517"/>
            <a:ext cx="5382951" cy="1768183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6" name="Group"/>
          <p:cNvGrpSpPr/>
          <p:nvPr/>
        </p:nvGrpSpPr>
        <p:grpSpPr>
          <a:xfrm>
            <a:off x="749300" y="1407200"/>
            <a:ext cx="4559300" cy="942301"/>
            <a:chOff x="0" y="0"/>
            <a:chExt cx="4559300" cy="942300"/>
          </a:xfrm>
        </p:grpSpPr>
        <p:pic>
          <p:nvPicPr>
            <p:cNvPr id="584" name="droppedImage.pdf" descr="droppedImage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432300" cy="942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5" name="Rectangle"/>
            <p:cNvSpPr/>
            <p:nvPr/>
          </p:nvSpPr>
          <p:spPr>
            <a:xfrm>
              <a:off x="2197100" y="104099"/>
              <a:ext cx="2362200" cy="698501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587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8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9" name="Receptor activation"/>
          <p:cNvSpPr txBox="1"/>
          <p:nvPr/>
        </p:nvSpPr>
        <p:spPr>
          <a:xfrm>
            <a:off x="990600" y="38100"/>
            <a:ext cx="8178800" cy="92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defTabSz="365760">
              <a:defRPr sz="2880"/>
            </a:lvl1pPr>
          </a:lstStyle>
          <a:p>
            <a:r>
              <a:t>Receptor activation</a:t>
            </a:r>
          </a:p>
        </p:txBody>
      </p:sp>
      <p:sp>
        <p:nvSpPr>
          <p:cNvPr id="59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17100" y="7289800"/>
            <a:ext cx="266700" cy="2794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26</a:t>
            </a:fld>
            <a:endParaRPr/>
          </a:p>
        </p:txBody>
      </p:sp>
      <p:pic>
        <p:nvPicPr>
          <p:cNvPr id="591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5600" y="4648200"/>
            <a:ext cx="1040517" cy="100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2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407200"/>
            <a:ext cx="4432300" cy="94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3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692400"/>
            <a:ext cx="2604053" cy="1371600"/>
          </a:xfrm>
          <a:prstGeom prst="rect">
            <a:avLst/>
          </a:prstGeom>
          <a:ln w="12700">
            <a:miter lim="400000"/>
          </a:ln>
        </p:spPr>
      </p:pic>
      <p:sp>
        <p:nvSpPr>
          <p:cNvPr id="594" name="50 % of RT as RL when"/>
          <p:cNvSpPr txBox="1"/>
          <p:nvPr/>
        </p:nvSpPr>
        <p:spPr>
          <a:xfrm>
            <a:off x="127000" y="4152900"/>
            <a:ext cx="3406184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50 % of </a:t>
            </a:r>
            <a:r>
              <a:rPr sz="2200" b="1" i="1">
                <a:solidFill>
                  <a:srgbClr val="011B9E"/>
                </a:solidFill>
              </a:rPr>
              <a:t>R</a:t>
            </a:r>
            <a:r>
              <a:rPr sz="2200" b="1" i="1" baseline="-5999">
                <a:solidFill>
                  <a:srgbClr val="011B9E"/>
                </a:solidFill>
              </a:rPr>
              <a:t>T</a:t>
            </a:r>
            <a:r>
              <a:rPr sz="2200">
                <a:solidFill>
                  <a:srgbClr val="011B9E"/>
                </a:solidFill>
              </a:rPr>
              <a:t> as </a:t>
            </a:r>
            <a:r>
              <a:rPr sz="2200" b="1" i="1">
                <a:solidFill>
                  <a:srgbClr val="011B9E"/>
                </a:solidFill>
              </a:rPr>
              <a:t>RL</a:t>
            </a:r>
            <a:r>
              <a:rPr sz="2200">
                <a:solidFill>
                  <a:srgbClr val="011B9E"/>
                </a:solidFill>
              </a:rPr>
              <a:t> when</a:t>
            </a:r>
          </a:p>
        </p:txBody>
      </p:sp>
      <p:pic>
        <p:nvPicPr>
          <p:cNvPr id="595" name="droppedImage.pdf" descr="dropped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177" y="4940300"/>
            <a:ext cx="1590323" cy="622300"/>
          </a:xfrm>
          <a:prstGeom prst="rect">
            <a:avLst/>
          </a:prstGeom>
          <a:ln w="12700">
            <a:miter lim="400000"/>
          </a:ln>
        </p:spPr>
      </p:pic>
      <p:sp>
        <p:nvSpPr>
          <p:cNvPr id="596" name="Half-maximal receptor activation, when…"/>
          <p:cNvSpPr txBox="1"/>
          <p:nvPr/>
        </p:nvSpPr>
        <p:spPr>
          <a:xfrm>
            <a:off x="3871383" y="4178300"/>
            <a:ext cx="6352117" cy="2339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Half-maximal receptor activation, when</a:t>
            </a: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lnSpc>
                <a:spcPct val="130000"/>
              </a:lnSpc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lnSpc>
                <a:spcPct val="130000"/>
              </a:lnSpc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This </a:t>
            </a:r>
            <a:r>
              <a:rPr sz="2200" b="1" i="1">
                <a:solidFill>
                  <a:srgbClr val="011B9E"/>
                </a:solidFill>
              </a:rPr>
              <a:t>[L]</a:t>
            </a:r>
            <a:r>
              <a:rPr sz="2200">
                <a:solidFill>
                  <a:srgbClr val="011B9E"/>
                </a:solidFill>
              </a:rPr>
              <a:t> concentration is called </a:t>
            </a:r>
            <a:r>
              <a:rPr sz="2200" b="1" i="1">
                <a:solidFill>
                  <a:srgbClr val="011B9E"/>
                </a:solidFill>
              </a:rPr>
              <a:t>EC</a:t>
            </a:r>
            <a:r>
              <a:rPr sz="2200" b="1" i="1" baseline="-5999">
                <a:solidFill>
                  <a:srgbClr val="011B9E"/>
                </a:solidFill>
              </a:rPr>
              <a:t>50</a:t>
            </a:r>
            <a:r>
              <a:rPr sz="2200">
                <a:solidFill>
                  <a:srgbClr val="011B9E"/>
                </a:solidFill>
              </a:rPr>
              <a:t>:</a:t>
            </a:r>
          </a:p>
          <a:p>
            <a:pPr algn="l">
              <a:lnSpc>
                <a:spcPct val="130000"/>
              </a:lnSpc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	Concentration giving half-maximal effect</a:t>
            </a:r>
          </a:p>
        </p:txBody>
      </p:sp>
      <p:sp>
        <p:nvSpPr>
          <p:cNvPr id="597" name="Line"/>
          <p:cNvSpPr/>
          <p:nvPr/>
        </p:nvSpPr>
        <p:spPr>
          <a:xfrm>
            <a:off x="3632199" y="1473200"/>
            <a:ext cx="4234" cy="5113867"/>
          </a:xfrm>
          <a:prstGeom prst="line">
            <a:avLst/>
          </a:prstGeom>
          <a:ln w="381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98" name="Only binding      Binding &amp; activation"/>
          <p:cNvSpPr txBox="1"/>
          <p:nvPr/>
        </p:nvSpPr>
        <p:spPr>
          <a:xfrm>
            <a:off x="711200" y="812800"/>
            <a:ext cx="7010797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just">
              <a:defRPr sz="22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>
              <a:defRPr sz="2800">
                <a:solidFill>
                  <a:srgbClr val="000000"/>
                </a:solidFill>
              </a:defRPr>
            </a:pPr>
            <a:r>
              <a:rPr sz="2200">
                <a:solidFill>
                  <a:srgbClr val="011B9E"/>
                </a:solidFill>
              </a:rPr>
              <a:t>Only binding						Binding &amp; activation</a:t>
            </a:r>
          </a:p>
        </p:txBody>
      </p:sp>
      <p:pic>
        <p:nvPicPr>
          <p:cNvPr id="599" name="droppedImage.pdf" descr="dropped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0" y="1625600"/>
            <a:ext cx="732001" cy="439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0" name="droppedImage.pdf" descr="dropped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1574800"/>
            <a:ext cx="732001" cy="439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1" name="droppedImage.pdf" descr="dropped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4300" y="4635500"/>
            <a:ext cx="3037091" cy="104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2" name="droppedImage.pdf" descr="droppedImage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2700" y="2565400"/>
            <a:ext cx="4805917" cy="1627201"/>
          </a:xfrm>
          <a:prstGeom prst="rect">
            <a:avLst/>
          </a:prstGeom>
          <a:ln w="12700">
            <a:miter lim="400000"/>
          </a:ln>
        </p:spPr>
      </p:pic>
      <p:sp>
        <p:nvSpPr>
          <p:cNvPr id="603" name="Rounded Rectangle"/>
          <p:cNvSpPr/>
          <p:nvPr/>
        </p:nvSpPr>
        <p:spPr>
          <a:xfrm>
            <a:off x="86717" y="4191000"/>
            <a:ext cx="9839247" cy="1453090"/>
          </a:xfrm>
          <a:prstGeom prst="roundRect">
            <a:avLst>
              <a:gd name="adj" fmla="val 16537"/>
            </a:avLst>
          </a:prstGeom>
          <a:ln w="25400">
            <a:solidFill>
              <a:srgbClr val="30C03B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04" name="2            Receptor activation       p."/>
          <p:cNvSpPr txBox="1"/>
          <p:nvPr/>
        </p:nvSpPr>
        <p:spPr>
          <a:xfrm>
            <a:off x="127000" y="72423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sz="1400"/>
              <a:t>2 											Receptor activation							p</a:t>
            </a:r>
            <a:r>
              <a:t>.</a:t>
            </a:r>
          </a:p>
        </p:txBody>
      </p:sp>
      <p:sp>
        <p:nvSpPr>
          <p:cNvPr id="605" name="Rectangle"/>
          <p:cNvSpPr/>
          <p:nvPr/>
        </p:nvSpPr>
        <p:spPr>
          <a:xfrm>
            <a:off x="3745441" y="2315026"/>
            <a:ext cx="6326717" cy="4862358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8D218A9-0D26-4426-A602-A89A2AE26B79}"/>
                  </a:ext>
                </a:extLst>
              </p14:cNvPr>
              <p14:cNvContentPartPr/>
              <p14:nvPr/>
            </p14:nvContentPartPr>
            <p14:xfrm>
              <a:off x="2314440" y="4567320"/>
              <a:ext cx="720" cy="11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8D218A9-0D26-4426-A602-A89A2AE26B7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30120" y="1099440"/>
                <a:ext cx="7233120" cy="4591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5" grpId="1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08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09" name="Receptor activation - Effect of mutations"/>
          <p:cNvSpPr txBox="1"/>
          <p:nvPr/>
        </p:nvSpPr>
        <p:spPr>
          <a:xfrm>
            <a:off x="990600" y="38100"/>
            <a:ext cx="8178800" cy="92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defTabSz="365760">
              <a:defRPr sz="2880"/>
            </a:lvl1pPr>
          </a:lstStyle>
          <a:p>
            <a:r>
              <a:t>Receptor activation - Effect of mutations</a:t>
            </a:r>
          </a:p>
        </p:txBody>
      </p:sp>
      <p:sp>
        <p:nvSpPr>
          <p:cNvPr id="61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17100" y="7289800"/>
            <a:ext cx="266700" cy="2794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27</a:t>
            </a:fld>
            <a:endParaRPr/>
          </a:p>
        </p:txBody>
      </p:sp>
      <p:pic>
        <p:nvPicPr>
          <p:cNvPr id="611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600" y="4648200"/>
            <a:ext cx="1040517" cy="100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2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100" y="2372400"/>
            <a:ext cx="4432300" cy="942301"/>
          </a:xfrm>
          <a:prstGeom prst="rect">
            <a:avLst/>
          </a:prstGeom>
          <a:ln w="12700">
            <a:miter lim="400000"/>
          </a:ln>
        </p:spPr>
      </p:pic>
      <p:sp>
        <p:nvSpPr>
          <p:cNvPr id="613" name="The ligand-concentration dependency of binding and activation can be affected by mutations, below a hypothetical example:…"/>
          <p:cNvSpPr txBox="1"/>
          <p:nvPr/>
        </p:nvSpPr>
        <p:spPr>
          <a:xfrm>
            <a:off x="139700" y="914400"/>
            <a:ext cx="10020300" cy="5493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just"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 dirty="0">
                <a:solidFill>
                  <a:srgbClr val="011B9E"/>
                </a:solidFill>
              </a:rPr>
              <a:t>The ligand-concentration dependency of binding and activation can be affected by mutations, below a hypothetical example:</a:t>
            </a:r>
          </a:p>
          <a:p>
            <a:pPr algn="just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 algn="just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 algn="just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 algn="just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 algn="just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 algn="just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 algn="just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 algn="just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 algn="just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 algn="just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 algn="just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 algn="just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 algn="just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 algn="just"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 dirty="0">
                <a:solidFill>
                  <a:srgbClr val="011B9E"/>
                </a:solidFill>
              </a:rPr>
              <a:t>Q: What is </a:t>
            </a:r>
            <a:r>
              <a:rPr lang="en-GB" sz="2200" dirty="0">
                <a:solidFill>
                  <a:srgbClr val="011B9E"/>
                </a:solidFill>
              </a:rPr>
              <a:t>a</a:t>
            </a:r>
            <a:r>
              <a:rPr sz="2200" dirty="0" err="1">
                <a:solidFill>
                  <a:srgbClr val="011B9E"/>
                </a:solidFill>
              </a:rPr>
              <a:t>ffect</a:t>
            </a:r>
            <a:r>
              <a:rPr lang="en-GB" sz="2200" dirty="0">
                <a:solidFill>
                  <a:srgbClr val="011B9E"/>
                </a:solidFill>
              </a:rPr>
              <a:t>ed</a:t>
            </a:r>
            <a:r>
              <a:rPr sz="2200" dirty="0">
                <a:solidFill>
                  <a:srgbClr val="011B9E"/>
                </a:solidFill>
              </a:rPr>
              <a:t> </a:t>
            </a:r>
            <a:r>
              <a:rPr lang="en-GB" sz="2200" dirty="0">
                <a:solidFill>
                  <a:srgbClr val="011B9E"/>
                </a:solidFill>
              </a:rPr>
              <a:t>by</a:t>
            </a:r>
            <a:r>
              <a:rPr sz="2200" dirty="0">
                <a:solidFill>
                  <a:srgbClr val="011B9E"/>
                </a:solidFill>
              </a:rPr>
              <a:t> the mutation? </a:t>
            </a:r>
          </a:p>
        </p:txBody>
      </p:sp>
      <p:pic>
        <p:nvPicPr>
          <p:cNvPr id="614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048" y="2476500"/>
            <a:ext cx="4333080" cy="3225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5" name="droppedImage.pdf" descr="dropped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3924300"/>
            <a:ext cx="4665601" cy="162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6" name="droppedImage.pdf" descr="dropped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1700" y="2578100"/>
            <a:ext cx="732001" cy="439201"/>
          </a:xfrm>
          <a:prstGeom prst="rect">
            <a:avLst/>
          </a:prstGeom>
          <a:ln w="12700">
            <a:miter lim="400000"/>
          </a:ln>
        </p:spPr>
      </p:pic>
      <p:sp>
        <p:nvSpPr>
          <p:cNvPr id="617" name="2            Receptor activation       p."/>
          <p:cNvSpPr txBox="1"/>
          <p:nvPr/>
        </p:nvSpPr>
        <p:spPr>
          <a:xfrm>
            <a:off x="127000" y="72423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sz="1400"/>
              <a:t>2 											Receptor activation							p</a:t>
            </a:r>
            <a:r>
              <a:t>.</a:t>
            </a:r>
          </a:p>
        </p:txBody>
      </p:sp>
      <p:sp>
        <p:nvSpPr>
          <p:cNvPr id="618" name="Rectangle"/>
          <p:cNvSpPr/>
          <p:nvPr/>
        </p:nvSpPr>
        <p:spPr>
          <a:xfrm>
            <a:off x="4884530" y="3769359"/>
            <a:ext cx="5190888" cy="2262308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A1E0582-802D-4C14-8184-97BF85B243FE}"/>
                  </a:ext>
                </a:extLst>
              </p14:cNvPr>
              <p14:cNvContentPartPr/>
              <p14:nvPr/>
            </p14:nvContentPartPr>
            <p14:xfrm>
              <a:off x="3575880" y="5231160"/>
              <a:ext cx="2160" cy="11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A1E0582-802D-4C14-8184-97BF85B243F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45960" y="2923200"/>
                <a:ext cx="8276040" cy="2584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" grpId="1" animBg="1" advAuto="0"/>
      <p:bldP spid="618" grpId="2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21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22" name="Ligand-gated ion channels : Effect of θ"/>
          <p:cNvSpPr txBox="1"/>
          <p:nvPr/>
        </p:nvSpPr>
        <p:spPr>
          <a:xfrm>
            <a:off x="990600" y="76200"/>
            <a:ext cx="8178800" cy="92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/>
          <a:p>
            <a:pPr>
              <a:defRPr sz="3600"/>
            </a:pPr>
            <a:r>
              <a:rPr dirty="0"/>
              <a:t>Ligand-gated ion channels </a:t>
            </a:r>
            <a:r>
              <a:rPr lang="en-GB" dirty="0"/>
              <a:t>: The power</a:t>
            </a:r>
            <a:r>
              <a:rPr dirty="0"/>
              <a:t> of </a:t>
            </a:r>
            <a:r>
              <a:rPr lang="el-GR" b="1" i="1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θ</a:t>
            </a:r>
            <a:r>
              <a:rPr dirty="0"/>
              <a:t> </a:t>
            </a:r>
          </a:p>
        </p:txBody>
      </p:sp>
      <p:sp>
        <p:nvSpPr>
          <p:cNvPr id="623" name="Rectangle"/>
          <p:cNvSpPr/>
          <p:nvPr/>
        </p:nvSpPr>
        <p:spPr>
          <a:xfrm>
            <a:off x="1117600" y="7493000"/>
            <a:ext cx="1130300" cy="342900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>
              <a:defRPr sz="3000" b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2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81207" y="72390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28</a:t>
            </a:fld>
            <a:endParaRPr/>
          </a:p>
        </p:txBody>
      </p:sp>
      <p:pic>
        <p:nvPicPr>
          <p:cNvPr id="625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082" y="1644650"/>
            <a:ext cx="5613401" cy="4330700"/>
          </a:xfrm>
          <a:prstGeom prst="rect">
            <a:avLst/>
          </a:prstGeom>
          <a:ln w="12700">
            <a:miter lim="400000"/>
          </a:ln>
        </p:spPr>
      </p:pic>
      <p:sp>
        <p:nvSpPr>
          <p:cNvPr id="626" name="E.g. KD = 10-5 M &amp; θ ranges from 0.125 to 1000"/>
          <p:cNvSpPr txBox="1"/>
          <p:nvPr/>
        </p:nvSpPr>
        <p:spPr>
          <a:xfrm>
            <a:off x="36190" y="793750"/>
            <a:ext cx="9969501" cy="49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011B9E"/>
                </a:solidFill>
              </a:rPr>
              <a:t>E.g. </a:t>
            </a:r>
            <a:r>
              <a:rPr b="1" i="1" dirty="0">
                <a:solidFill>
                  <a:srgbClr val="011B9E"/>
                </a:solidFill>
              </a:rPr>
              <a:t>K</a:t>
            </a:r>
            <a:r>
              <a:rPr b="1" i="1" baseline="-5999" dirty="0">
                <a:solidFill>
                  <a:srgbClr val="011B9E"/>
                </a:solidFill>
              </a:rPr>
              <a:t>D</a:t>
            </a:r>
            <a:r>
              <a:rPr dirty="0">
                <a:solidFill>
                  <a:srgbClr val="011B9E"/>
                </a:solidFill>
              </a:rPr>
              <a:t> = 10</a:t>
            </a:r>
            <a:r>
              <a:rPr baseline="31999" dirty="0">
                <a:solidFill>
                  <a:srgbClr val="011B9E"/>
                </a:solidFill>
              </a:rPr>
              <a:t>-5</a:t>
            </a:r>
            <a:r>
              <a:rPr dirty="0">
                <a:solidFill>
                  <a:srgbClr val="011B9E"/>
                </a:solidFill>
              </a:rPr>
              <a:t> M &amp; </a:t>
            </a:r>
            <a:r>
              <a:rPr b="1" i="1" dirty="0">
                <a:solidFill>
                  <a:srgbClr val="011B9E"/>
                </a:solidFill>
              </a:rPr>
              <a:t>θ</a:t>
            </a:r>
            <a:r>
              <a:rPr dirty="0">
                <a:solidFill>
                  <a:srgbClr val="011B9E"/>
                </a:solidFill>
              </a:rPr>
              <a:t> ranges from 0.125 to 1000</a:t>
            </a:r>
          </a:p>
        </p:txBody>
      </p:sp>
      <p:sp>
        <p:nvSpPr>
          <p:cNvPr id="627" name="θ=1"/>
          <p:cNvSpPr txBox="1"/>
          <p:nvPr/>
        </p:nvSpPr>
        <p:spPr>
          <a:xfrm>
            <a:off x="6366080" y="3277696"/>
            <a:ext cx="567681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defRPr sz="240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011B9E"/>
                </a:solidFill>
              </a:rPr>
              <a:t>θ=1</a:t>
            </a:r>
          </a:p>
        </p:txBody>
      </p:sp>
      <p:sp>
        <p:nvSpPr>
          <p:cNvPr id="628" name="θ =&gt; affects both potency (EC50) &amp; efficacy"/>
          <p:cNvSpPr txBox="1"/>
          <p:nvPr/>
        </p:nvSpPr>
        <p:spPr>
          <a:xfrm>
            <a:off x="1139984" y="6381750"/>
            <a:ext cx="9969501" cy="49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rPr b="1" i="1">
                <a:solidFill>
                  <a:srgbClr val="011B9E"/>
                </a:solidFill>
              </a:rPr>
              <a:t>θ</a:t>
            </a:r>
            <a:r>
              <a:rPr>
                <a:solidFill>
                  <a:srgbClr val="011B9E"/>
                </a:solidFill>
              </a:rPr>
              <a:t> =&gt; affects both potency (</a:t>
            </a:r>
            <a:r>
              <a:rPr b="1" i="1">
                <a:solidFill>
                  <a:srgbClr val="011B9E"/>
                </a:solidFill>
              </a:rPr>
              <a:t>EC</a:t>
            </a:r>
            <a:r>
              <a:rPr b="1" i="1" baseline="-5999">
                <a:solidFill>
                  <a:srgbClr val="011B9E"/>
                </a:solidFill>
              </a:rPr>
              <a:t>50</a:t>
            </a:r>
            <a:r>
              <a:rPr>
                <a:solidFill>
                  <a:srgbClr val="011B9E"/>
                </a:solidFill>
              </a:rPr>
              <a:t>) &amp; efficacy</a:t>
            </a:r>
          </a:p>
        </p:txBody>
      </p:sp>
      <p:sp>
        <p:nvSpPr>
          <p:cNvPr id="629" name="2            Receptor activation       p."/>
          <p:cNvSpPr txBox="1"/>
          <p:nvPr/>
        </p:nvSpPr>
        <p:spPr>
          <a:xfrm>
            <a:off x="127000" y="72423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sz="1400"/>
              <a:t>2 											Receptor activation							p</a:t>
            </a:r>
            <a:r>
              <a:t>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7E13D62-7512-4816-91B1-A30F6F30CBB7}"/>
                  </a:ext>
                </a:extLst>
              </p14:cNvPr>
              <p14:cNvContentPartPr/>
              <p14:nvPr/>
            </p14:nvContentPartPr>
            <p14:xfrm>
              <a:off x="2873160" y="1189440"/>
              <a:ext cx="5957640" cy="48700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7E13D62-7512-4816-91B1-A30F6F30CBB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0120" y="1175400"/>
                <a:ext cx="9676080" cy="57387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8" grpId="1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32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33" name="Receptor activation - Effect of mutations"/>
          <p:cNvSpPr txBox="1"/>
          <p:nvPr/>
        </p:nvSpPr>
        <p:spPr>
          <a:xfrm>
            <a:off x="990600" y="38100"/>
            <a:ext cx="8178800" cy="92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defTabSz="365760">
              <a:defRPr sz="2880"/>
            </a:lvl1pPr>
          </a:lstStyle>
          <a:p>
            <a:r>
              <a:t>Receptor activation - Effect of mutations</a:t>
            </a:r>
          </a:p>
        </p:txBody>
      </p:sp>
      <p:sp>
        <p:nvSpPr>
          <p:cNvPr id="63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17100" y="7289800"/>
            <a:ext cx="266700" cy="2794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29</a:t>
            </a:fld>
            <a:endParaRPr/>
          </a:p>
        </p:txBody>
      </p:sp>
      <p:pic>
        <p:nvPicPr>
          <p:cNvPr id="635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600" y="4648200"/>
            <a:ext cx="1040517" cy="100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6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46" y="895413"/>
            <a:ext cx="9093508" cy="408254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7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4878830"/>
            <a:ext cx="5651500" cy="1918211"/>
          </a:xfrm>
          <a:prstGeom prst="rect">
            <a:avLst/>
          </a:prstGeom>
          <a:ln w="12700">
            <a:miter lim="400000"/>
          </a:ln>
        </p:spPr>
      </p:pic>
      <p:sp>
        <p:nvSpPr>
          <p:cNvPr id="638" name="Labarca &amp; Lester,…"/>
          <p:cNvSpPr txBox="1"/>
          <p:nvPr/>
        </p:nvSpPr>
        <p:spPr>
          <a:xfrm>
            <a:off x="8178800" y="6680200"/>
            <a:ext cx="1929706" cy="60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1" indent="254000" algn="l">
              <a:defRPr sz="3600"/>
            </a:pPr>
            <a:r>
              <a:rPr sz="1800">
                <a:solidFill>
                  <a:srgbClr val="011B9E"/>
                </a:solidFill>
              </a:rPr>
              <a:t>Labarca &amp; Lester,</a:t>
            </a:r>
          </a:p>
          <a:p>
            <a:pPr lvl="1" indent="254000" algn="l">
              <a:defRPr sz="3600"/>
            </a:pPr>
            <a:r>
              <a:rPr sz="1800">
                <a:solidFill>
                  <a:srgbClr val="011B9E"/>
                </a:solidFill>
              </a:rPr>
              <a:t> Nature 1995</a:t>
            </a:r>
          </a:p>
        </p:txBody>
      </p:sp>
      <p:sp>
        <p:nvSpPr>
          <p:cNvPr id="639" name="2            Receptor activation       p."/>
          <p:cNvSpPr txBox="1"/>
          <p:nvPr/>
        </p:nvSpPr>
        <p:spPr>
          <a:xfrm>
            <a:off x="127000" y="72423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sz="1400"/>
              <a:t>2 											Receptor activation							p</a:t>
            </a:r>
            <a:r>
              <a:t>.</a:t>
            </a:r>
          </a:p>
        </p:txBody>
      </p:sp>
      <p:pic>
        <p:nvPicPr>
          <p:cNvPr id="640" name="Screen Shot 2018-03-01 at 17.07.58.png" descr="Screen Shot 2018-03-01 at 17.07.5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7271" y="4956535"/>
            <a:ext cx="4027478" cy="2434588"/>
          </a:xfrm>
          <a:prstGeom prst="rect">
            <a:avLst/>
          </a:prstGeom>
          <a:ln w="12700">
            <a:miter lim="400000"/>
          </a:ln>
        </p:spPr>
      </p:pic>
      <p:sp>
        <p:nvSpPr>
          <p:cNvPr id="641" name="Labarca &amp; Lester,…"/>
          <p:cNvSpPr txBox="1"/>
          <p:nvPr/>
        </p:nvSpPr>
        <p:spPr>
          <a:xfrm>
            <a:off x="1683047" y="6972363"/>
            <a:ext cx="2357439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1" indent="254000" algn="l">
              <a:defRPr sz="3600" i="1">
                <a:latin typeface="Verdana"/>
                <a:ea typeface="Verdana"/>
                <a:cs typeface="Verdana"/>
                <a:sym typeface="Verdana"/>
              </a:defRPr>
            </a:pPr>
            <a:r>
              <a:rPr sz="1800">
                <a:solidFill>
                  <a:srgbClr val="011B9E"/>
                </a:solidFill>
              </a:rPr>
              <a:t>Labarca &amp; Lester,</a:t>
            </a:r>
          </a:p>
          <a:p>
            <a:pPr lvl="1" indent="254000" algn="l">
              <a:defRPr sz="3600" i="1">
                <a:latin typeface="Verdana"/>
                <a:ea typeface="Verdana"/>
                <a:cs typeface="Verdana"/>
                <a:sym typeface="Verdana"/>
              </a:defRPr>
            </a:pPr>
            <a:r>
              <a:rPr sz="1800">
                <a:solidFill>
                  <a:srgbClr val="011B9E"/>
                </a:solidFill>
              </a:rPr>
              <a:t> Nature 1995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A4DE19B-3D96-4043-8BB6-920774A20125}"/>
                  </a:ext>
                </a:extLst>
              </p14:cNvPr>
              <p14:cNvContentPartPr/>
              <p14:nvPr/>
            </p14:nvContentPartPr>
            <p14:xfrm>
              <a:off x="1751400" y="247680"/>
              <a:ext cx="7405920" cy="2459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A4DE19B-3D96-4043-8BB6-920774A2012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9600" y="81000"/>
                <a:ext cx="9163800" cy="55224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ibbs free energy at equilibrium:…"/>
          <p:cNvSpPr txBox="1"/>
          <p:nvPr/>
        </p:nvSpPr>
        <p:spPr>
          <a:xfrm>
            <a:off x="165100" y="1409700"/>
            <a:ext cx="9626600" cy="5143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Gibbs free energy at equilibrium:</a:t>
            </a: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lnSpc>
                <a:spcPct val="13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	◊ 10-fold lower </a:t>
            </a:r>
            <a:r>
              <a:rPr sz="2200" b="1" i="1">
                <a:solidFill>
                  <a:srgbClr val="011B9E"/>
                </a:solidFill>
              </a:rPr>
              <a:t>K</a:t>
            </a:r>
            <a:r>
              <a:rPr sz="2200" b="1" i="1" baseline="-5999">
                <a:solidFill>
                  <a:srgbClr val="011B9E"/>
                </a:solidFill>
              </a:rPr>
              <a:t>D</a:t>
            </a:r>
            <a:r>
              <a:rPr sz="2200" b="1" i="1">
                <a:solidFill>
                  <a:srgbClr val="011B9E"/>
                </a:solidFill>
              </a:rPr>
              <a:t> </a:t>
            </a:r>
            <a:r>
              <a:rPr sz="2200">
                <a:solidFill>
                  <a:srgbClr val="011B9E"/>
                </a:solidFill>
              </a:rPr>
              <a:t>decreases ΔG by -5.7 kJ/mol      </a:t>
            </a:r>
          </a:p>
          <a:p>
            <a:pPr algn="l">
              <a:lnSpc>
                <a:spcPct val="13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			(or ~1.4kcal/mol)</a:t>
            </a: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	◊ Instead of </a:t>
            </a:r>
            <a:r>
              <a:rPr sz="2200" b="1" i="1">
                <a:solidFill>
                  <a:srgbClr val="011B9E"/>
                </a:solidFill>
              </a:rPr>
              <a:t>K</a:t>
            </a:r>
            <a:r>
              <a:rPr sz="2200" b="1" i="1" baseline="-5999">
                <a:solidFill>
                  <a:srgbClr val="011B9E"/>
                </a:solidFill>
              </a:rPr>
              <a:t>D</a:t>
            </a:r>
            <a:r>
              <a:rPr sz="2200">
                <a:solidFill>
                  <a:srgbClr val="011B9E"/>
                </a:solidFill>
              </a:rPr>
              <a:t> one often prefers:</a:t>
            </a: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From the T-dependence of </a:t>
            </a:r>
            <a:r>
              <a:rPr sz="2200" b="1" i="1">
                <a:solidFill>
                  <a:srgbClr val="011B9E"/>
                </a:solidFill>
              </a:rPr>
              <a:t>K</a:t>
            </a:r>
            <a:r>
              <a:rPr sz="2200" b="1" i="1" baseline="-5999">
                <a:solidFill>
                  <a:srgbClr val="011B9E"/>
                </a:solidFill>
              </a:rPr>
              <a:t>D</a:t>
            </a:r>
            <a:r>
              <a:rPr sz="2200">
                <a:solidFill>
                  <a:srgbClr val="011B9E"/>
                </a:solidFill>
              </a:rPr>
              <a:t>  one can estimate </a:t>
            </a:r>
            <a:r>
              <a:rPr sz="2200" b="1" i="1">
                <a:solidFill>
                  <a:srgbClr val="011B9E"/>
                </a:solidFill>
              </a:rPr>
              <a:t>ΔH°</a:t>
            </a:r>
            <a:r>
              <a:rPr sz="2200">
                <a:solidFill>
                  <a:srgbClr val="011B9E"/>
                </a:solidFill>
              </a:rPr>
              <a:t> and </a:t>
            </a:r>
            <a:r>
              <a:rPr sz="2200" b="1" i="1">
                <a:solidFill>
                  <a:srgbClr val="011B9E"/>
                </a:solidFill>
              </a:rPr>
              <a:t>ΔS°</a:t>
            </a:r>
            <a:r>
              <a:rPr sz="2200">
                <a:solidFill>
                  <a:srgbClr val="011B9E"/>
                </a:solidFill>
              </a:rPr>
              <a:t>:</a:t>
            </a: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</p:txBody>
      </p:sp>
      <p:pic>
        <p:nvPicPr>
          <p:cNvPr id="239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700" y="1371600"/>
            <a:ext cx="2656974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7100" y="6038430"/>
            <a:ext cx="3442891" cy="1125561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61550" y="7289800"/>
            <a:ext cx="177800" cy="2794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242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3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4" name="Receptor - Ligand interaction: How strong?"/>
          <p:cNvSpPr txBox="1"/>
          <p:nvPr/>
        </p:nvSpPr>
        <p:spPr>
          <a:xfrm>
            <a:off x="990600" y="38100"/>
            <a:ext cx="8178800" cy="92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defTabSz="365760">
              <a:defRPr sz="2880"/>
            </a:lvl1pPr>
          </a:lstStyle>
          <a:p>
            <a:r>
              <a:t>Receptor - Ligand interaction: How strong?</a:t>
            </a:r>
          </a:p>
        </p:txBody>
      </p:sp>
      <p:pic>
        <p:nvPicPr>
          <p:cNvPr id="245" name="droppedImage.pdf" descr="dropped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4700" y="3700650"/>
            <a:ext cx="2983500" cy="561601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• Thermodynamics"/>
          <p:cNvSpPr txBox="1"/>
          <p:nvPr/>
        </p:nvSpPr>
        <p:spPr>
          <a:xfrm>
            <a:off x="4076700" y="7270750"/>
            <a:ext cx="1802508" cy="342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defRPr sz="1800"/>
            </a:lvl1pPr>
          </a:lstStyle>
          <a:p>
            <a:r>
              <a:t>• Thermodynamics</a:t>
            </a:r>
          </a:p>
        </p:txBody>
      </p:sp>
      <p:sp>
        <p:nvSpPr>
          <p:cNvPr id="247" name="2 -                                            p."/>
          <p:cNvSpPr txBox="1"/>
          <p:nvPr/>
        </p:nvSpPr>
        <p:spPr>
          <a:xfrm>
            <a:off x="127000" y="72423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sz="1400"/>
              <a:t>2 -														</a:t>
            </a:r>
            <a:r>
              <a:t>   				                       </a:t>
            </a:r>
            <a:r>
              <a:rPr sz="1400"/>
              <a:t>p</a:t>
            </a:r>
            <a:r>
              <a:t>.</a:t>
            </a:r>
          </a:p>
        </p:txBody>
      </p:sp>
      <p:grpSp>
        <p:nvGrpSpPr>
          <p:cNvPr id="250" name="Group"/>
          <p:cNvGrpSpPr/>
          <p:nvPr/>
        </p:nvGrpSpPr>
        <p:grpSpPr>
          <a:xfrm>
            <a:off x="266700" y="5499100"/>
            <a:ext cx="1237130" cy="1784350"/>
            <a:chOff x="0" y="0"/>
            <a:chExt cx="1237129" cy="1784350"/>
          </a:xfrm>
        </p:grpSpPr>
        <p:pic>
          <p:nvPicPr>
            <p:cNvPr id="248" name="droppedImage.png" descr="droppedImage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237130" cy="1752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9" name="Van ‘t Hoff"/>
            <p:cNvSpPr txBox="1"/>
            <p:nvPr/>
          </p:nvSpPr>
          <p:spPr>
            <a:xfrm>
              <a:off x="177800" y="1492250"/>
              <a:ext cx="916000" cy="2921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266700" indent="-266700" algn="l">
                <a:lnSpc>
                  <a:spcPct val="130000"/>
                </a:lnSpc>
                <a:defRPr sz="1400">
                  <a:solidFill>
                    <a:srgbClr val="FEFDC4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>
                <a:defRPr sz="1800"/>
              </a:pPr>
              <a:r>
                <a:rPr sz="1400"/>
                <a:t>Van ‘t Hoff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5AC7AEA-D3A8-4316-96F9-0268ACEA41B4}"/>
              </a:ext>
            </a:extLst>
          </p:cNvPr>
          <p:cNvSpPr/>
          <p:nvPr/>
        </p:nvSpPr>
        <p:spPr>
          <a:xfrm>
            <a:off x="58057" y="4934857"/>
            <a:ext cx="10384972" cy="2307516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44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45" name="Relating ligand binding and cellular effect : Disproportionality"/>
          <p:cNvSpPr txBox="1"/>
          <p:nvPr/>
        </p:nvSpPr>
        <p:spPr>
          <a:xfrm>
            <a:off x="990600" y="38100"/>
            <a:ext cx="8178800" cy="92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/>
          <a:p>
            <a:pPr defTabSz="329184">
              <a:defRPr sz="2592"/>
            </a:pPr>
            <a:r>
              <a:t>Relating ligand binding and cellular effect : </a:t>
            </a:r>
            <a:r>
              <a:rPr i="1"/>
              <a:t>Dis</a:t>
            </a:r>
            <a:r>
              <a:t>proportionality</a:t>
            </a:r>
          </a:p>
        </p:txBody>
      </p:sp>
      <p:sp>
        <p:nvSpPr>
          <p:cNvPr id="64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17100" y="7289800"/>
            <a:ext cx="266700" cy="2794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30</a:t>
            </a:fld>
            <a:endParaRPr/>
          </a:p>
        </p:txBody>
      </p:sp>
      <p:pic>
        <p:nvPicPr>
          <p:cNvPr id="647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600" y="4648200"/>
            <a:ext cx="1040517" cy="100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0" y="1443887"/>
            <a:ext cx="10160001" cy="5440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4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83" y="985492"/>
            <a:ext cx="4872283" cy="405159"/>
          </a:xfrm>
          <a:prstGeom prst="rect">
            <a:avLst/>
          </a:prstGeom>
          <a:ln w="12700">
            <a:miter lim="400000"/>
          </a:ln>
        </p:spPr>
      </p:pic>
      <p:sp>
        <p:nvSpPr>
          <p:cNvPr id="650" name="2            Receptor activation       p."/>
          <p:cNvSpPr txBox="1"/>
          <p:nvPr/>
        </p:nvSpPr>
        <p:spPr>
          <a:xfrm>
            <a:off x="127000" y="72423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sz="1400"/>
              <a:t>2 											Receptor activation							p</a:t>
            </a:r>
            <a:r>
              <a:t>.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53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54" name="Relating ligand binding and cellular effect : Disproportionality"/>
          <p:cNvSpPr txBox="1"/>
          <p:nvPr/>
        </p:nvSpPr>
        <p:spPr>
          <a:xfrm>
            <a:off x="990600" y="38100"/>
            <a:ext cx="8178800" cy="92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/>
          <a:p>
            <a:pPr defTabSz="329184">
              <a:defRPr sz="2592"/>
            </a:pPr>
            <a:r>
              <a:t>Relating ligand binding and cellular effect : </a:t>
            </a:r>
            <a:r>
              <a:rPr i="1"/>
              <a:t>Dis</a:t>
            </a:r>
            <a:r>
              <a:t>proportionality</a:t>
            </a:r>
          </a:p>
        </p:txBody>
      </p:sp>
      <p:sp>
        <p:nvSpPr>
          <p:cNvPr id="65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17100" y="7289800"/>
            <a:ext cx="266700" cy="2794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31</a:t>
            </a:fld>
            <a:endParaRPr/>
          </a:p>
        </p:txBody>
      </p:sp>
      <p:pic>
        <p:nvPicPr>
          <p:cNvPr id="656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600" y="4648200"/>
            <a:ext cx="1040517" cy="100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06" y="960621"/>
            <a:ext cx="8806893" cy="5322756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400000"/>
          </a:ln>
        </p:spPr>
      </p:pic>
      <p:pic>
        <p:nvPicPr>
          <p:cNvPr id="65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13" y="6699932"/>
            <a:ext cx="8671300" cy="316722"/>
          </a:xfrm>
          <a:prstGeom prst="rect">
            <a:avLst/>
          </a:prstGeom>
          <a:ln w="12700">
            <a:miter lim="400000"/>
          </a:ln>
        </p:spPr>
      </p:pic>
      <p:sp>
        <p:nvSpPr>
          <p:cNvPr id="659" name="2            Receptor activation       p."/>
          <p:cNvSpPr txBox="1"/>
          <p:nvPr/>
        </p:nvSpPr>
        <p:spPr>
          <a:xfrm>
            <a:off x="127000" y="72423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sz="1400"/>
              <a:t>2 											Receptor activation							p</a:t>
            </a:r>
            <a:r>
              <a:t>.</a:t>
            </a:r>
          </a:p>
        </p:txBody>
      </p:sp>
      <p:grpSp>
        <p:nvGrpSpPr>
          <p:cNvPr id="663" name="Group"/>
          <p:cNvGrpSpPr/>
          <p:nvPr/>
        </p:nvGrpSpPr>
        <p:grpSpPr>
          <a:xfrm>
            <a:off x="5783550" y="5489440"/>
            <a:ext cx="7886812" cy="1136464"/>
            <a:chOff x="-25512" y="-53881"/>
            <a:chExt cx="7886812" cy="1136463"/>
          </a:xfrm>
        </p:grpSpPr>
        <p:pic>
          <p:nvPicPr>
            <p:cNvPr id="660" name="Screen Shot 2018-03-01 at 23.26.36.png" descr="Screen Shot 2018-03-01 at 23.26.36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20146"/>
              <a:ext cx="7861300" cy="1054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1" name="Rectangle Rectangle" descr="Rectangle Rectangle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5512" y="-53882"/>
              <a:ext cx="4546111" cy="1136464"/>
            </a:xfrm>
            <a:prstGeom prst="rect">
              <a:avLst/>
            </a:prstGeom>
            <a:effectLst/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9A554F4-C7CE-405A-8522-EBE70867A920}"/>
              </a:ext>
            </a:extLst>
          </p:cNvPr>
          <p:cNvSpPr/>
          <p:nvPr/>
        </p:nvSpPr>
        <p:spPr>
          <a:xfrm>
            <a:off x="551806" y="3027815"/>
            <a:ext cx="3953582" cy="927100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0FC148-07DB-4309-A5AE-A623A4299023}"/>
              </a:ext>
            </a:extLst>
          </p:cNvPr>
          <p:cNvSpPr/>
          <p:nvPr/>
        </p:nvSpPr>
        <p:spPr>
          <a:xfrm>
            <a:off x="631538" y="4315996"/>
            <a:ext cx="7658618" cy="1993186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36DF98E-4A63-4C64-8556-CC487FA0A754}"/>
                  </a:ext>
                </a:extLst>
              </p14:cNvPr>
              <p14:cNvContentPartPr/>
              <p14:nvPr/>
            </p14:nvContentPartPr>
            <p14:xfrm>
              <a:off x="1507680" y="2212920"/>
              <a:ext cx="6364800" cy="1234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36DF98E-4A63-4C64-8556-CC487FA0A75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3680" y="946440"/>
                <a:ext cx="9242640" cy="51937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3" grpId="1" animBg="1" advAuto="0"/>
      <p:bldP spid="2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Further reading:…"/>
          <p:cNvSpPr txBox="1"/>
          <p:nvPr/>
        </p:nvSpPr>
        <p:spPr>
          <a:xfrm>
            <a:off x="1976671" y="1447799"/>
            <a:ext cx="6527801" cy="541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lvl="1" indent="254000" algn="l">
              <a:lnSpc>
                <a:spcPct val="150000"/>
              </a:lnSpc>
              <a:defRPr sz="3600" u="sng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Further reading:</a:t>
            </a:r>
          </a:p>
          <a:p>
            <a:pPr lvl="1" indent="254000" algn="l">
              <a:lnSpc>
                <a:spcPct val="15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Stryer</a:t>
            </a:r>
          </a:p>
          <a:p>
            <a:pPr lvl="1" indent="254000" algn="l">
              <a:lnSpc>
                <a:spcPct val="15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Colquhoun 1998 : Receptor - ligand interactions</a:t>
            </a:r>
          </a:p>
          <a:p>
            <a:pPr lvl="1" indent="254000" algn="l">
              <a:lnSpc>
                <a:spcPct val="15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Colquhoun 2006 : Historical perspective</a:t>
            </a:r>
          </a:p>
          <a:p>
            <a:pPr lvl="1" indent="254000" algn="l">
              <a:lnSpc>
                <a:spcPct val="15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Copeland 2016 : Drug-target residence time</a:t>
            </a:r>
          </a:p>
          <a:p>
            <a:pPr lvl="1" indent="254000" algn="l">
              <a:lnSpc>
                <a:spcPct val="15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lvl="1" indent="254000" algn="l">
              <a:lnSpc>
                <a:spcPct val="150000"/>
              </a:lnSpc>
              <a:defRPr sz="3600" u="sng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Next week:</a:t>
            </a:r>
          </a:p>
          <a:p>
            <a:pPr lvl="1" indent="254000" algn="l">
              <a:lnSpc>
                <a:spcPct val="15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Molecular interactions</a:t>
            </a:r>
          </a:p>
          <a:p>
            <a:pPr lvl="1" indent="254000" algn="l">
              <a:lnSpc>
                <a:spcPct val="15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algn="l">
              <a:defRPr sz="20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   </a:t>
            </a:r>
            <a:r>
              <a:rPr u="sng">
                <a:hlinkClick r:id="rId2"/>
              </a:rPr>
              <a:t>https://www.proteinatlas.org</a:t>
            </a:r>
            <a:endParaRPr>
              <a:solidFill>
                <a:srgbClr val="011B9E"/>
              </a:solidFill>
            </a:endParaRPr>
          </a:p>
          <a:p>
            <a:pPr lvl="1" indent="254000" algn="l"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algn="l"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</p:txBody>
      </p:sp>
      <p:sp>
        <p:nvSpPr>
          <p:cNvPr id="66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17100" y="7289800"/>
            <a:ext cx="266700" cy="2794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32</a:t>
            </a:fld>
            <a:endParaRPr/>
          </a:p>
        </p:txBody>
      </p:sp>
      <p:sp>
        <p:nvSpPr>
          <p:cNvPr id="667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68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69" name="2 - Introduction                                         p."/>
          <p:cNvSpPr txBox="1"/>
          <p:nvPr/>
        </p:nvSpPr>
        <p:spPr>
          <a:xfrm>
            <a:off x="127000" y="72423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sz="1400"/>
              <a:t>2 - Introduction											</a:t>
            </a:r>
            <a:r>
              <a:t>   				                       </a:t>
            </a:r>
            <a:r>
              <a:rPr sz="1400"/>
              <a:t>p</a:t>
            </a:r>
            <a:r>
              <a:t>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BBE2081-EC27-4B80-B1A1-26765D742810}"/>
                  </a:ext>
                </a:extLst>
              </p14:cNvPr>
              <p14:cNvContentPartPr/>
              <p14:nvPr/>
            </p14:nvContentPartPr>
            <p14:xfrm>
              <a:off x="1482120" y="2557800"/>
              <a:ext cx="6440760" cy="3466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BBE2081-EC27-4B80-B1A1-26765D74281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72760" y="2548440"/>
                <a:ext cx="6459480" cy="348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0C491AA-7D2E-4DBB-9789-FEAFD6188BF0}"/>
                  </a:ext>
                </a:extLst>
              </p14:cNvPr>
              <p14:cNvContentPartPr/>
              <p14:nvPr/>
            </p14:nvContentPartPr>
            <p14:xfrm>
              <a:off x="6696226" y="5082699"/>
              <a:ext cx="27720" cy="29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0C491AA-7D2E-4DBB-9789-FEAFD6188BF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87226" y="5073699"/>
                <a:ext cx="45360" cy="468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caling interactions looking at the energy:…"/>
          <p:cNvSpPr txBox="1"/>
          <p:nvPr/>
        </p:nvSpPr>
        <p:spPr>
          <a:xfrm>
            <a:off x="124045" y="920750"/>
            <a:ext cx="7162801" cy="694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Scaling interactions looking at the energy:</a:t>
            </a: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marL="266700" indent="-266700" algn="l">
              <a:lnSpc>
                <a:spcPct val="13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Covalent bonds			200 - 400	kJ/mole</a:t>
            </a:r>
          </a:p>
          <a:p>
            <a:pPr marL="266700" indent="-266700"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marL="266700" indent="-266700" algn="l">
              <a:lnSpc>
                <a:spcPct val="13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Ion - dipole				50 - 200</a:t>
            </a:r>
          </a:p>
          <a:p>
            <a:pPr marL="266700" indent="-266700" algn="l">
              <a:lnSpc>
                <a:spcPct val="13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Anion-cation				6 	at 3Å in water</a:t>
            </a:r>
          </a:p>
          <a:p>
            <a:pPr marL="266700" indent="-266700" algn="l">
              <a:lnSpc>
                <a:spcPct val="13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Dipole-dipole			5 - 50</a:t>
            </a:r>
          </a:p>
          <a:p>
            <a:pPr marL="266700" indent="-266700" algn="l">
              <a:lnSpc>
                <a:spcPct val="13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H-bond					4 - 13</a:t>
            </a:r>
          </a:p>
          <a:p>
            <a:pPr marL="266700" indent="-266700" algn="l">
              <a:lnSpc>
                <a:spcPct val="13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Ion - </a:t>
            </a:r>
            <a:r>
              <a:rPr>
                <a:solidFill>
                  <a:srgbClr val="011B9E"/>
                </a:solidFill>
                <a:latin typeface="Symbol"/>
                <a:ea typeface="Symbol"/>
                <a:cs typeface="Symbol"/>
                <a:sym typeface="Symbol"/>
              </a:rPr>
              <a:t>p</a:t>
            </a:r>
            <a:r>
              <a:rPr>
                <a:solidFill>
                  <a:srgbClr val="011B9E"/>
                </a:solidFill>
              </a:rPr>
              <a:t>				     5 - 80</a:t>
            </a:r>
          </a:p>
          <a:p>
            <a:pPr marL="266700" indent="-266700" algn="l">
              <a:lnSpc>
                <a:spcPct val="13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  <a:latin typeface="Symbol"/>
                <a:ea typeface="Symbol"/>
                <a:cs typeface="Symbol"/>
                <a:sym typeface="Symbol"/>
              </a:rPr>
              <a:t>p</a:t>
            </a:r>
            <a:r>
              <a:rPr>
                <a:solidFill>
                  <a:srgbClr val="011B9E"/>
                </a:solidFill>
              </a:rPr>
              <a:t> - </a:t>
            </a:r>
            <a:r>
              <a:rPr>
                <a:solidFill>
                  <a:srgbClr val="011B9E"/>
                </a:solidFill>
                <a:latin typeface="Symbol"/>
                <a:ea typeface="Symbol"/>
                <a:cs typeface="Symbol"/>
                <a:sym typeface="Symbol"/>
              </a:rPr>
              <a:t>p</a:t>
            </a:r>
            <a:r>
              <a:rPr>
                <a:solidFill>
                  <a:srgbClr val="011B9E"/>
                </a:solidFill>
              </a:rPr>
              <a:t>					     0 - 50</a:t>
            </a:r>
          </a:p>
          <a:p>
            <a:pPr marL="266700" indent="-266700" algn="l">
              <a:lnSpc>
                <a:spcPct val="13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Van der Waals			2 - 4 	per atom pair</a:t>
            </a:r>
          </a:p>
          <a:p>
            <a:pPr marL="266700" indent="-266700"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marL="266700" indent="-266700" algn="l">
              <a:lnSpc>
                <a:spcPct val="13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kT						     2.48</a:t>
            </a:r>
          </a:p>
          <a:p>
            <a:pPr marL="266700" indent="-266700" algn="l">
              <a:lnSpc>
                <a:spcPct val="13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</p:txBody>
      </p:sp>
      <p:sp>
        <p:nvSpPr>
          <p:cNvPr id="25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61550" y="7289800"/>
            <a:ext cx="177800" cy="2794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256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57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58" name="Receptor - Ligand interaction"/>
          <p:cNvSpPr txBox="1"/>
          <p:nvPr/>
        </p:nvSpPr>
        <p:spPr>
          <a:xfrm>
            <a:off x="990600" y="38100"/>
            <a:ext cx="8178800" cy="92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defTabSz="365760">
              <a:defRPr sz="2880"/>
            </a:lvl1pPr>
          </a:lstStyle>
          <a:p>
            <a:r>
              <a:t>Receptor - Ligand interaction</a:t>
            </a:r>
          </a:p>
        </p:txBody>
      </p:sp>
      <p:sp>
        <p:nvSpPr>
          <p:cNvPr id="259" name="• Thermodynamics"/>
          <p:cNvSpPr txBox="1"/>
          <p:nvPr/>
        </p:nvSpPr>
        <p:spPr>
          <a:xfrm>
            <a:off x="4076700" y="7270750"/>
            <a:ext cx="1802508" cy="342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defRPr sz="1800"/>
            </a:lvl1pPr>
          </a:lstStyle>
          <a:p>
            <a:r>
              <a:t>• Thermodynamics</a:t>
            </a:r>
          </a:p>
        </p:txBody>
      </p:sp>
      <p:sp>
        <p:nvSpPr>
          <p:cNvPr id="260" name="2 -                                            p."/>
          <p:cNvSpPr txBox="1"/>
          <p:nvPr/>
        </p:nvSpPr>
        <p:spPr>
          <a:xfrm>
            <a:off x="127000" y="72423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sz="1400"/>
              <a:t>2 -														</a:t>
            </a:r>
            <a:r>
              <a:t>   				                       </a:t>
            </a:r>
            <a:r>
              <a:rPr sz="1400"/>
              <a:t>p</a:t>
            </a:r>
            <a:r>
              <a:t>.</a:t>
            </a:r>
          </a:p>
        </p:txBody>
      </p:sp>
      <p:grpSp>
        <p:nvGrpSpPr>
          <p:cNvPr id="263" name="Group"/>
          <p:cNvGrpSpPr/>
          <p:nvPr/>
        </p:nvGrpSpPr>
        <p:grpSpPr>
          <a:xfrm>
            <a:off x="6312160" y="2354579"/>
            <a:ext cx="4199571" cy="4065230"/>
            <a:chOff x="0" y="0"/>
            <a:chExt cx="4199570" cy="4065228"/>
          </a:xfrm>
        </p:grpSpPr>
        <p:pic>
          <p:nvPicPr>
            <p:cNvPr id="261" name="Screenshot 2020-02-23 at 22.34.30.png" descr="Screenshot 2020-02-23 at 22.34.30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913252"/>
              <a:ext cx="4199571" cy="31519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2" name="Varenicline bound…"/>
            <p:cNvSpPr txBox="1"/>
            <p:nvPr/>
          </p:nvSpPr>
          <p:spPr>
            <a:xfrm>
              <a:off x="665925" y="-1"/>
              <a:ext cx="2156521" cy="1107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266700" indent="-266700" algn="l">
                <a:lnSpc>
                  <a:spcPct val="130000"/>
                </a:lnSpc>
                <a:defRPr sz="1800">
                  <a:latin typeface="Verdana"/>
                  <a:ea typeface="Verdana"/>
                  <a:cs typeface="Verdana"/>
                  <a:sym typeface="Verdana"/>
                </a:defRPr>
              </a:pPr>
              <a:r>
                <a:t>Varenicline bound</a:t>
              </a:r>
            </a:p>
            <a:p>
              <a:pPr marL="266700" indent="-266700" algn="l">
                <a:lnSpc>
                  <a:spcPct val="130000"/>
                </a:lnSpc>
                <a:defRPr sz="1800">
                  <a:latin typeface="Verdana"/>
                  <a:ea typeface="Verdana"/>
                  <a:cs typeface="Verdana"/>
                  <a:sym typeface="Verdana"/>
                </a:defRPr>
              </a:pPr>
              <a:r>
                <a:t>to acetylcholine </a:t>
              </a:r>
            </a:p>
            <a:p>
              <a:pPr marL="266700" indent="-266700" algn="l">
                <a:lnSpc>
                  <a:spcPct val="130000"/>
                </a:lnSpc>
                <a:defRPr sz="1800">
                  <a:latin typeface="Verdana"/>
                  <a:ea typeface="Verdana"/>
                  <a:cs typeface="Verdana"/>
                  <a:sym typeface="Verdana"/>
                </a:defRPr>
              </a:pPr>
              <a:r>
                <a:t>binding protein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1104900"/>
            <a:ext cx="4800600" cy="1031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100" y="2933700"/>
            <a:ext cx="5016500" cy="674155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Association:…"/>
          <p:cNvSpPr txBox="1"/>
          <p:nvPr/>
        </p:nvSpPr>
        <p:spPr>
          <a:xfrm>
            <a:off x="190500" y="1282700"/>
            <a:ext cx="37211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Association:</a:t>
            </a: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Assuming  </a:t>
            </a:r>
            <a:r>
              <a:rPr sz="2200" b="1" i="1">
                <a:solidFill>
                  <a:srgbClr val="011B9E"/>
                </a:solidFill>
              </a:rPr>
              <a:t>[L</a:t>
            </a:r>
            <a:r>
              <a:rPr sz="2200" b="1" i="1" baseline="-5999">
                <a:solidFill>
                  <a:srgbClr val="011B9E"/>
                </a:solidFill>
              </a:rPr>
              <a:t>T</a:t>
            </a:r>
            <a:r>
              <a:rPr sz="2200" b="1" i="1">
                <a:solidFill>
                  <a:srgbClr val="011B9E"/>
                </a:solidFill>
              </a:rPr>
              <a:t>]</a:t>
            </a:r>
            <a:r>
              <a:rPr sz="2200">
                <a:solidFill>
                  <a:srgbClr val="011B9E"/>
                </a:solidFill>
              </a:rPr>
              <a:t> &gt;&gt; </a:t>
            </a:r>
            <a:r>
              <a:rPr sz="2200" b="1" i="1">
                <a:solidFill>
                  <a:srgbClr val="011B9E"/>
                </a:solidFill>
              </a:rPr>
              <a:t>[R</a:t>
            </a:r>
            <a:r>
              <a:rPr sz="2200" b="1" i="1" baseline="-5999">
                <a:solidFill>
                  <a:srgbClr val="011B9E"/>
                </a:solidFill>
              </a:rPr>
              <a:t>T</a:t>
            </a:r>
            <a:r>
              <a:rPr sz="2200" b="1" i="1">
                <a:solidFill>
                  <a:srgbClr val="011B9E"/>
                </a:solidFill>
              </a:rPr>
              <a:t>]</a:t>
            </a:r>
            <a:r>
              <a:rPr sz="2200">
                <a:solidFill>
                  <a:srgbClr val="011B9E"/>
                </a:solidFill>
              </a:rPr>
              <a:t>:</a:t>
            </a: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Dissociation </a:t>
            </a:r>
          </a:p>
          <a:p>
            <a:pPr algn="l"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upon removal of </a:t>
            </a:r>
            <a:r>
              <a:rPr sz="2200" b="1" i="1">
                <a:solidFill>
                  <a:srgbClr val="011B9E"/>
                </a:solidFill>
              </a:rPr>
              <a:t>L</a:t>
            </a:r>
            <a:r>
              <a:rPr sz="2200">
                <a:solidFill>
                  <a:srgbClr val="011B9E"/>
                </a:solidFill>
              </a:rPr>
              <a:t>:</a:t>
            </a:r>
          </a:p>
        </p:txBody>
      </p:sp>
      <p:pic>
        <p:nvPicPr>
          <p:cNvPr id="270" name="droppedImage.pdf" descr="dropped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8900" y="4686300"/>
            <a:ext cx="3238500" cy="675516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◊ The mean lifetime &lt;𝜏&gt; of  RL  equals  1/koff"/>
          <p:cNvSpPr txBox="1"/>
          <p:nvPr/>
        </p:nvSpPr>
        <p:spPr>
          <a:xfrm>
            <a:off x="947318" y="6248400"/>
            <a:ext cx="7048501" cy="144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lnSpc>
                <a:spcPct val="13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200">
                <a:solidFill>
                  <a:srgbClr val="011B9E"/>
                </a:solidFill>
              </a:rPr>
              <a:t>◊ The mean lifetime </a:t>
            </a:r>
            <a:r>
              <a:rPr sz="2200" b="1" i="1">
                <a:solidFill>
                  <a:srgbClr val="011B9E"/>
                </a:solidFill>
              </a:rPr>
              <a:t>&lt;</a:t>
            </a:r>
            <a:r>
              <a:rPr sz="2800" b="1" i="1">
                <a:solidFill>
                  <a:srgbClr val="011B9E"/>
                </a:solidFill>
              </a:rPr>
              <a:t>𝜏</a:t>
            </a:r>
            <a:r>
              <a:rPr sz="2200" b="1" i="1">
                <a:solidFill>
                  <a:srgbClr val="011B9E"/>
                </a:solidFill>
              </a:rPr>
              <a:t>&gt;</a:t>
            </a:r>
            <a:r>
              <a:rPr sz="2200">
                <a:solidFill>
                  <a:srgbClr val="011B9E"/>
                </a:solidFill>
              </a:rPr>
              <a:t> of  </a:t>
            </a:r>
            <a:r>
              <a:rPr sz="2200" b="1" i="1">
                <a:solidFill>
                  <a:srgbClr val="011B9E"/>
                </a:solidFill>
              </a:rPr>
              <a:t>RL</a:t>
            </a:r>
            <a:r>
              <a:rPr sz="2200">
                <a:solidFill>
                  <a:srgbClr val="011B9E"/>
                </a:solidFill>
              </a:rPr>
              <a:t>  equals  </a:t>
            </a:r>
            <a:r>
              <a:rPr sz="2200" b="1" i="1">
                <a:solidFill>
                  <a:srgbClr val="011B9E"/>
                </a:solidFill>
              </a:rPr>
              <a:t>1/k</a:t>
            </a:r>
            <a:r>
              <a:rPr sz="2200" b="1" i="1" baseline="-5999">
                <a:solidFill>
                  <a:srgbClr val="011B9E"/>
                </a:solidFill>
              </a:rPr>
              <a:t>off</a:t>
            </a:r>
            <a:endParaRPr sz="2200" baseline="-5999">
              <a:solidFill>
                <a:srgbClr val="011B9E"/>
              </a:solidFill>
            </a:endParaRPr>
          </a:p>
          <a:p>
            <a:pPr algn="l">
              <a:lnSpc>
                <a:spcPct val="13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2200">
              <a:solidFill>
                <a:srgbClr val="011B9E"/>
              </a:solidFill>
            </a:endParaRPr>
          </a:p>
        </p:txBody>
      </p:sp>
      <p:sp>
        <p:nvSpPr>
          <p:cNvPr id="272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3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4" name="Receptor - Ligand interaction:  Who long?"/>
          <p:cNvSpPr txBox="1"/>
          <p:nvPr/>
        </p:nvSpPr>
        <p:spPr>
          <a:xfrm>
            <a:off x="990600" y="38100"/>
            <a:ext cx="8178800" cy="92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defTabSz="365760">
              <a:defRPr sz="2880"/>
            </a:lvl1pPr>
          </a:lstStyle>
          <a:p>
            <a:r>
              <a:t>Receptor - Ligand interaction:  Who long?</a:t>
            </a:r>
          </a:p>
        </p:txBody>
      </p:sp>
      <p:sp>
        <p:nvSpPr>
          <p:cNvPr id="27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61550" y="7289800"/>
            <a:ext cx="177800" cy="2794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276" name="• Kinetics"/>
          <p:cNvSpPr txBox="1"/>
          <p:nvPr/>
        </p:nvSpPr>
        <p:spPr>
          <a:xfrm>
            <a:off x="4686300" y="7245350"/>
            <a:ext cx="971488" cy="342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defRPr sz="1800"/>
            </a:lvl1pPr>
          </a:lstStyle>
          <a:p>
            <a:r>
              <a:t>• Kinetics</a:t>
            </a:r>
          </a:p>
        </p:txBody>
      </p:sp>
      <p:sp>
        <p:nvSpPr>
          <p:cNvPr id="277" name="2 -                                            p."/>
          <p:cNvSpPr txBox="1"/>
          <p:nvPr/>
        </p:nvSpPr>
        <p:spPr>
          <a:xfrm>
            <a:off x="127000" y="72804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sz="1400"/>
              <a:t>2 -														</a:t>
            </a:r>
            <a:r>
              <a:t>   				                       </a:t>
            </a:r>
            <a:r>
              <a:rPr sz="1400"/>
              <a:t>p</a:t>
            </a:r>
            <a:r>
              <a:t>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=&gt; Affinity (=1/Kd) seems to be governed by koff"/>
          <p:cNvSpPr txBox="1"/>
          <p:nvPr/>
        </p:nvSpPr>
        <p:spPr>
          <a:xfrm>
            <a:off x="1933786" y="1141306"/>
            <a:ext cx="7162801" cy="694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2800"/>
            </a:pPr>
            <a:endParaRPr/>
          </a:p>
          <a:p>
            <a:pPr algn="l">
              <a:defRPr sz="2800"/>
            </a:pPr>
            <a:endParaRPr/>
          </a:p>
          <a:p>
            <a:pPr algn="l">
              <a:defRPr sz="2800"/>
            </a:pPr>
            <a:endParaRPr/>
          </a:p>
          <a:p>
            <a:pPr algn="l">
              <a:defRPr sz="2800"/>
            </a:pPr>
            <a:endParaRPr/>
          </a:p>
          <a:p>
            <a:pPr algn="l">
              <a:defRPr sz="2800"/>
            </a:pPr>
            <a:endParaRPr/>
          </a:p>
          <a:p>
            <a:pPr algn="l">
              <a:defRPr sz="2800"/>
            </a:pPr>
            <a:endParaRPr/>
          </a:p>
          <a:p>
            <a:pPr algn="l">
              <a:defRPr sz="2800"/>
            </a:pPr>
            <a:endParaRPr/>
          </a:p>
          <a:p>
            <a:pPr algn="l">
              <a:defRPr sz="2800"/>
            </a:pPr>
            <a:endParaRPr/>
          </a:p>
          <a:p>
            <a:pPr algn="l">
              <a:defRPr sz="2800"/>
            </a:pPr>
            <a:endParaRPr/>
          </a:p>
          <a:p>
            <a:pPr algn="l">
              <a:defRPr sz="2800"/>
            </a:pPr>
            <a:endParaRPr/>
          </a:p>
          <a:p>
            <a:pPr algn="l">
              <a:defRPr sz="2800"/>
            </a:pPr>
            <a:endParaRPr/>
          </a:p>
          <a:p>
            <a:pPr algn="l">
              <a:defRPr sz="2800"/>
            </a:pPr>
            <a:endParaRPr/>
          </a:p>
          <a:p>
            <a:pPr algn="l">
              <a:defRPr sz="2800"/>
            </a:pPr>
            <a:endParaRPr/>
          </a:p>
          <a:p>
            <a:pPr algn="l">
              <a:defRPr sz="2800"/>
            </a:pPr>
            <a:r>
              <a:t>=&gt; </a:t>
            </a:r>
            <a:r>
              <a:rPr sz="22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rPr>
              <a:t>Affinity (=</a:t>
            </a:r>
            <a:r>
              <a:rPr sz="2200" b="1" i="1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rPr>
              <a:t>1/K</a:t>
            </a:r>
            <a:r>
              <a:rPr sz="2200" b="1" i="1" baseline="-5999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sz="22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rPr>
              <a:t>) seems to be governed by </a:t>
            </a:r>
            <a:r>
              <a:rPr sz="2200" b="1" i="1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rPr>
              <a:t>k</a:t>
            </a:r>
            <a:r>
              <a:rPr sz="2200" b="1" i="1" baseline="-5999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rPr>
              <a:t>off</a:t>
            </a:r>
          </a:p>
        </p:txBody>
      </p:sp>
      <p:sp>
        <p:nvSpPr>
          <p:cNvPr id="28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61550" y="7289800"/>
            <a:ext cx="177800" cy="2794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283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4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5" name="koff, residence time and target potency"/>
          <p:cNvSpPr txBox="1"/>
          <p:nvPr/>
        </p:nvSpPr>
        <p:spPr>
          <a:xfrm>
            <a:off x="990600" y="38100"/>
            <a:ext cx="8178800" cy="92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/>
          <a:p>
            <a:pPr defTabSz="306324">
              <a:defRPr sz="2546"/>
            </a:pPr>
            <a:r>
              <a:rPr b="1" i="1"/>
              <a:t>k</a:t>
            </a:r>
            <a:r>
              <a:rPr b="1" i="1" baseline="-33494"/>
              <a:t>off</a:t>
            </a:r>
            <a:r>
              <a:t>, residence time and target potency</a:t>
            </a:r>
          </a:p>
        </p:txBody>
      </p:sp>
      <p:sp>
        <p:nvSpPr>
          <p:cNvPr id="286" name="2 -                                            p."/>
          <p:cNvSpPr txBox="1"/>
          <p:nvPr/>
        </p:nvSpPr>
        <p:spPr>
          <a:xfrm>
            <a:off x="127000" y="72042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sz="1400" dirty="0"/>
              <a:t>2 -														</a:t>
            </a:r>
            <a:r>
              <a:rPr dirty="0"/>
              <a:t>   				                       </a:t>
            </a:r>
            <a:r>
              <a:rPr sz="1400" dirty="0"/>
              <a:t>p</a:t>
            </a:r>
            <a:r>
              <a:rPr dirty="0"/>
              <a:t>.</a:t>
            </a:r>
          </a:p>
        </p:txBody>
      </p:sp>
      <p:pic>
        <p:nvPicPr>
          <p:cNvPr id="28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43" y="2465599"/>
            <a:ext cx="10251193" cy="3883307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Copeland, Nat Rev Drug Disc (2016)15, p87"/>
          <p:cNvSpPr txBox="1"/>
          <p:nvPr/>
        </p:nvSpPr>
        <p:spPr>
          <a:xfrm>
            <a:off x="5868411" y="7325129"/>
            <a:ext cx="3558221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66700" indent="-266700" algn="l">
              <a:lnSpc>
                <a:spcPct val="130000"/>
              </a:lnSpc>
              <a:defRPr sz="1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800"/>
            </a:pPr>
            <a:r>
              <a:rPr sz="1400" dirty="0"/>
              <a:t>Copeland, Nat Rev Drug Disc (2016)15, p87</a:t>
            </a:r>
          </a:p>
        </p:txBody>
      </p:sp>
      <p:sp>
        <p:nvSpPr>
          <p:cNvPr id="289" name="• Kinetics"/>
          <p:cNvSpPr txBox="1"/>
          <p:nvPr/>
        </p:nvSpPr>
        <p:spPr>
          <a:xfrm>
            <a:off x="4686300" y="7245350"/>
            <a:ext cx="971488" cy="342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defRPr sz="1800"/>
            </a:lvl1pPr>
          </a:lstStyle>
          <a:p>
            <a:r>
              <a:t>• Kinetics</a:t>
            </a:r>
          </a:p>
        </p:txBody>
      </p:sp>
      <p:sp>
        <p:nvSpPr>
          <p:cNvPr id="290" name="koff   vs   kon for 3 examples"/>
          <p:cNvSpPr txBox="1"/>
          <p:nvPr/>
        </p:nvSpPr>
        <p:spPr>
          <a:xfrm>
            <a:off x="431816" y="761162"/>
            <a:ext cx="3891248" cy="636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rPr b="1" i="1">
                <a:solidFill>
                  <a:schemeClr val="accent4"/>
                </a:solidFill>
              </a:rPr>
              <a:t>k</a:t>
            </a:r>
            <a:r>
              <a:rPr b="1" i="1" baseline="-29333">
                <a:solidFill>
                  <a:schemeClr val="accent4"/>
                </a:solidFill>
              </a:rPr>
              <a:t>off </a:t>
            </a:r>
            <a:r>
              <a:rPr baseline="-29333"/>
              <a:t>  </a:t>
            </a:r>
            <a:r>
              <a:rPr baseline="-23333"/>
              <a:t>vs</a:t>
            </a:r>
            <a:r>
              <a:rPr baseline="-29333"/>
              <a:t>   </a:t>
            </a:r>
            <a:r>
              <a:rPr b="1" i="1">
                <a:solidFill>
                  <a:schemeClr val="accent2"/>
                </a:solidFill>
              </a:rPr>
              <a:t>k</a:t>
            </a:r>
            <a:r>
              <a:rPr b="1" i="1" baseline="-29333">
                <a:solidFill>
                  <a:schemeClr val="accent2"/>
                </a:solidFill>
              </a:rPr>
              <a:t>on </a:t>
            </a:r>
            <a:r>
              <a:rPr sz="2400" baseline="-29166"/>
              <a:t>for 3 examples</a:t>
            </a:r>
          </a:p>
        </p:txBody>
      </p:sp>
      <p:sp>
        <p:nvSpPr>
          <p:cNvPr id="291" name="streptavidin…"/>
          <p:cNvSpPr txBox="1"/>
          <p:nvPr/>
        </p:nvSpPr>
        <p:spPr>
          <a:xfrm>
            <a:off x="1137672" y="1352549"/>
            <a:ext cx="1422897" cy="125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/>
            </a:pPr>
            <a:r>
              <a:t>streptavidin</a:t>
            </a:r>
          </a:p>
          <a:p>
            <a:pPr>
              <a:defRPr sz="2200"/>
            </a:pPr>
            <a:r>
              <a:t>mutants</a:t>
            </a:r>
          </a:p>
          <a:p>
            <a:pPr>
              <a:defRPr sz="1400"/>
            </a:pPr>
            <a:r>
              <a:t>vs</a:t>
            </a:r>
          </a:p>
          <a:p>
            <a:pPr>
              <a:defRPr sz="2200"/>
            </a:pPr>
            <a:r>
              <a:t>biotin</a:t>
            </a:r>
          </a:p>
        </p:txBody>
      </p:sp>
      <p:sp>
        <p:nvSpPr>
          <p:cNvPr id="292" name="HIV protease…"/>
          <p:cNvSpPr txBox="1"/>
          <p:nvPr/>
        </p:nvSpPr>
        <p:spPr>
          <a:xfrm>
            <a:off x="4422904" y="1352549"/>
            <a:ext cx="1619214" cy="125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/>
            </a:pPr>
            <a:r>
              <a:t>HIV protease</a:t>
            </a:r>
          </a:p>
          <a:p>
            <a:pPr>
              <a:defRPr sz="2200"/>
            </a:pPr>
            <a:r>
              <a:t>mutants</a:t>
            </a:r>
          </a:p>
          <a:p>
            <a:pPr>
              <a:defRPr sz="1400"/>
            </a:pPr>
            <a:r>
              <a:t>vs</a:t>
            </a:r>
          </a:p>
          <a:p>
            <a:pPr>
              <a:defRPr sz="2200"/>
            </a:pPr>
            <a:r>
              <a:t>saquinavir</a:t>
            </a:r>
          </a:p>
        </p:txBody>
      </p:sp>
      <p:sp>
        <p:nvSpPr>
          <p:cNvPr id="293" name="Methyl transferase…"/>
          <p:cNvSpPr txBox="1"/>
          <p:nvPr/>
        </p:nvSpPr>
        <p:spPr>
          <a:xfrm>
            <a:off x="7519527" y="1352549"/>
            <a:ext cx="2192748" cy="125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/>
            </a:pPr>
            <a:r>
              <a:t>Methyl transferase</a:t>
            </a:r>
          </a:p>
          <a:p>
            <a:pPr>
              <a:defRPr sz="1400"/>
            </a:pPr>
            <a:r>
              <a:t>vs</a:t>
            </a:r>
          </a:p>
          <a:p>
            <a:pPr>
              <a:defRPr sz="1400"/>
            </a:pPr>
            <a:r>
              <a:rPr sz="2200"/>
              <a:t>several</a:t>
            </a:r>
            <a:r>
              <a:t> </a:t>
            </a:r>
          </a:p>
          <a:p>
            <a:pPr>
              <a:defRPr sz="2200"/>
            </a:pPr>
            <a:r>
              <a:t>inhibitors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=&gt; Affinity (=1/Kd) seems to be governed by koff"/>
          <p:cNvSpPr txBox="1"/>
          <p:nvPr/>
        </p:nvSpPr>
        <p:spPr>
          <a:xfrm>
            <a:off x="2044700" y="1041400"/>
            <a:ext cx="7162800" cy="694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2800"/>
            </a:pPr>
            <a:endParaRPr/>
          </a:p>
          <a:p>
            <a:pPr algn="l">
              <a:defRPr sz="2800"/>
            </a:pPr>
            <a:endParaRPr/>
          </a:p>
          <a:p>
            <a:pPr algn="l">
              <a:defRPr sz="2800"/>
            </a:pPr>
            <a:endParaRPr/>
          </a:p>
          <a:p>
            <a:pPr algn="l">
              <a:defRPr sz="2800"/>
            </a:pPr>
            <a:endParaRPr/>
          </a:p>
          <a:p>
            <a:pPr algn="l">
              <a:defRPr sz="2800"/>
            </a:pPr>
            <a:endParaRPr/>
          </a:p>
          <a:p>
            <a:pPr algn="l">
              <a:defRPr sz="2800"/>
            </a:pPr>
            <a:endParaRPr/>
          </a:p>
          <a:p>
            <a:pPr algn="l">
              <a:defRPr sz="2800"/>
            </a:pPr>
            <a:endParaRPr/>
          </a:p>
          <a:p>
            <a:pPr algn="l">
              <a:defRPr sz="2800"/>
            </a:pPr>
            <a:endParaRPr/>
          </a:p>
          <a:p>
            <a:pPr algn="l">
              <a:defRPr sz="2800"/>
            </a:pPr>
            <a:endParaRPr/>
          </a:p>
          <a:p>
            <a:pPr algn="l">
              <a:defRPr sz="2800"/>
            </a:pPr>
            <a:endParaRPr/>
          </a:p>
          <a:p>
            <a:pPr algn="l">
              <a:defRPr sz="2800"/>
            </a:pPr>
            <a:endParaRPr/>
          </a:p>
          <a:p>
            <a:pPr algn="l">
              <a:defRPr sz="2800"/>
            </a:pPr>
            <a:endParaRPr/>
          </a:p>
          <a:p>
            <a:pPr algn="l">
              <a:defRPr sz="2800"/>
            </a:pPr>
            <a:endParaRPr/>
          </a:p>
          <a:p>
            <a:pPr algn="l">
              <a:defRPr sz="2800"/>
            </a:pPr>
            <a:r>
              <a:t>=&gt; </a:t>
            </a:r>
            <a:r>
              <a:rPr sz="220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Affinity (=1/K</a:t>
            </a:r>
            <a:r>
              <a:rPr sz="2200" baseline="-5999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d</a:t>
            </a:r>
            <a:r>
              <a:rPr sz="2200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) seems to be governed by k</a:t>
            </a:r>
            <a:r>
              <a:rPr sz="2200" baseline="-5999">
                <a:solidFill>
                  <a:srgbClr val="011B9E"/>
                </a:solidFill>
                <a:latin typeface="Comic Sans MS"/>
                <a:ea typeface="Comic Sans MS"/>
                <a:cs typeface="Comic Sans MS"/>
                <a:sym typeface="Comic Sans MS"/>
              </a:rPr>
              <a:t>off</a:t>
            </a:r>
          </a:p>
        </p:txBody>
      </p:sp>
      <p:sp>
        <p:nvSpPr>
          <p:cNvPr id="29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61550" y="7289800"/>
            <a:ext cx="177800" cy="2794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299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00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01" name="koff, residence time and efficacy"/>
          <p:cNvSpPr txBox="1"/>
          <p:nvPr/>
        </p:nvSpPr>
        <p:spPr>
          <a:xfrm>
            <a:off x="990600" y="38100"/>
            <a:ext cx="8178800" cy="92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/>
          <a:p>
            <a:pPr defTabSz="324611">
              <a:defRPr sz="2556"/>
            </a:pPr>
            <a:r>
              <a:rPr b="1" i="1"/>
              <a:t>k</a:t>
            </a:r>
            <a:r>
              <a:rPr b="1" i="1" baseline="-33386"/>
              <a:t>off</a:t>
            </a:r>
            <a:r>
              <a:t>, residence time and efficacy</a:t>
            </a:r>
          </a:p>
        </p:txBody>
      </p:sp>
      <p:sp>
        <p:nvSpPr>
          <p:cNvPr id="302" name="2                                                             p."/>
          <p:cNvSpPr txBox="1"/>
          <p:nvPr/>
        </p:nvSpPr>
        <p:spPr>
          <a:xfrm>
            <a:off x="127000" y="72296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sz="1400"/>
              <a:t>2              											</a:t>
            </a:r>
            <a:r>
              <a:t>   				                             </a:t>
            </a:r>
            <a:r>
              <a:rPr sz="1400"/>
              <a:t>p</a:t>
            </a:r>
            <a:r>
              <a:t>.</a:t>
            </a:r>
          </a:p>
        </p:txBody>
      </p:sp>
      <p:pic>
        <p:nvPicPr>
          <p:cNvPr id="30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502" y="951453"/>
            <a:ext cx="9395258" cy="6206043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Copeland, Nat Rev Drug Disc (2016)15, p87"/>
          <p:cNvSpPr txBox="1"/>
          <p:nvPr/>
        </p:nvSpPr>
        <p:spPr>
          <a:xfrm rot="16200000">
            <a:off x="8171339" y="2762250"/>
            <a:ext cx="35582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66700" indent="-266700" algn="l">
              <a:lnSpc>
                <a:spcPct val="130000"/>
              </a:lnSpc>
              <a:defRPr sz="1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800"/>
            </a:pPr>
            <a:r>
              <a:rPr sz="1400"/>
              <a:t>Copeland, Nat Rev Drug Disc (2016)15, p87</a:t>
            </a:r>
          </a:p>
        </p:txBody>
      </p:sp>
      <p:sp>
        <p:nvSpPr>
          <p:cNvPr id="305" name="• Kinetics"/>
          <p:cNvSpPr txBox="1"/>
          <p:nvPr/>
        </p:nvSpPr>
        <p:spPr>
          <a:xfrm>
            <a:off x="4686300" y="7245350"/>
            <a:ext cx="971488" cy="342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defRPr sz="1800"/>
            </a:lvl1pPr>
          </a:lstStyle>
          <a:p>
            <a:r>
              <a:t>• Kinetics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37539" y="7289800"/>
            <a:ext cx="177801" cy="2794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310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11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12" name="- Methods to determine binding"/>
          <p:cNvSpPr txBox="1"/>
          <p:nvPr/>
        </p:nvSpPr>
        <p:spPr>
          <a:xfrm>
            <a:off x="1397000" y="1600200"/>
            <a:ext cx="7858982" cy="220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l"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l"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l"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l"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			- Methods to determine binding </a:t>
            </a:r>
          </a:p>
          <a:p>
            <a:pPr algn="l"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313" name="2                                            p."/>
          <p:cNvSpPr txBox="1"/>
          <p:nvPr/>
        </p:nvSpPr>
        <p:spPr>
          <a:xfrm>
            <a:off x="127000" y="72423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sz="1400"/>
              <a:t>2 													</a:t>
            </a:r>
            <a:r>
              <a:t>   				                       </a:t>
            </a:r>
            <a:r>
              <a:rPr sz="1400"/>
              <a:t>p</a:t>
            </a:r>
            <a:r>
              <a:t>.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ext"/>
          <p:cNvSpPr txBox="1"/>
          <p:nvPr/>
        </p:nvSpPr>
        <p:spPr>
          <a:xfrm>
            <a:off x="50800" y="825500"/>
            <a:ext cx="98679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2800"/>
            </a:pPr>
            <a:endParaRPr sz="2200">
              <a:solidFill>
                <a:srgbClr val="011B9E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l">
              <a:defRPr sz="2800"/>
            </a:pPr>
            <a:endParaRPr sz="2200">
              <a:solidFill>
                <a:srgbClr val="011B9E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8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19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20" name="Localising receptors in tissues"/>
          <p:cNvSpPr txBox="1"/>
          <p:nvPr/>
        </p:nvSpPr>
        <p:spPr>
          <a:xfrm>
            <a:off x="25400" y="38100"/>
            <a:ext cx="10071100" cy="92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>
              <a:defRPr sz="3600"/>
            </a:lvl1pPr>
          </a:lstStyle>
          <a:p>
            <a:r>
              <a:t>Localising receptors in tissues</a:t>
            </a:r>
          </a:p>
        </p:txBody>
      </p:sp>
      <p:sp>
        <p:nvSpPr>
          <p:cNvPr id="32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61550" y="7289800"/>
            <a:ext cx="177800" cy="2794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322" name="2 -                                            p."/>
          <p:cNvSpPr txBox="1"/>
          <p:nvPr/>
        </p:nvSpPr>
        <p:spPr>
          <a:xfrm>
            <a:off x="127000" y="72423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sz="1400"/>
              <a:t>2 - 													</a:t>
            </a:r>
            <a:r>
              <a:t>   				                       </a:t>
            </a:r>
            <a:r>
              <a:rPr sz="1400"/>
              <a:t>p</a:t>
            </a:r>
            <a:r>
              <a:t>.</a:t>
            </a:r>
          </a:p>
        </p:txBody>
      </p:sp>
      <p:pic>
        <p:nvPicPr>
          <p:cNvPr id="32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635" y="895892"/>
            <a:ext cx="5362799" cy="6333367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See also:…"/>
          <p:cNvSpPr txBox="1"/>
          <p:nvPr/>
        </p:nvSpPr>
        <p:spPr>
          <a:xfrm>
            <a:off x="7542491" y="2921000"/>
            <a:ext cx="2592513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800" i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See also:</a:t>
            </a:r>
          </a:p>
          <a:p>
            <a:pPr algn="l">
              <a:defRPr sz="1800" i="1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www.proteinatlas.org</a:t>
            </a:r>
          </a:p>
          <a:p>
            <a:pPr algn="l">
              <a:defRPr sz="1800" i="1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defRPr sz="1800" i="1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visible human project</a:t>
            </a:r>
          </a:p>
          <a:p>
            <a:pPr algn="l">
              <a:defRPr sz="1800" i="1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</p:txBody>
      </p:sp>
      <p:sp>
        <p:nvSpPr>
          <p:cNvPr id="325" name="Hi: hipocampus…"/>
          <p:cNvSpPr txBox="1"/>
          <p:nvPr/>
        </p:nvSpPr>
        <p:spPr>
          <a:xfrm>
            <a:off x="240669" y="2171700"/>
            <a:ext cx="2768651" cy="330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">
                <a:latin typeface="Verdana"/>
                <a:ea typeface="Verdana"/>
                <a:cs typeface="Verdana"/>
                <a:sym typeface="Verdana"/>
              </a:defRPr>
            </a:pPr>
            <a:r>
              <a:t>Hi: hipocampus</a:t>
            </a:r>
          </a:p>
          <a:p>
            <a:pPr algn="l">
              <a:defRPr sz="1500">
                <a:latin typeface="Verdana"/>
                <a:ea typeface="Verdana"/>
                <a:cs typeface="Verdana"/>
                <a:sym typeface="Verdana"/>
              </a:defRPr>
            </a:pPr>
            <a:r>
              <a:t>La: lateral layer</a:t>
            </a:r>
          </a:p>
          <a:p>
            <a:pPr algn="l">
              <a:defRPr sz="1500">
                <a:latin typeface="Verdana"/>
                <a:ea typeface="Verdana"/>
                <a:cs typeface="Verdana"/>
                <a:sym typeface="Verdana"/>
              </a:defRPr>
            </a:pPr>
            <a:r>
              <a:t>Pir : pyramidal layer</a:t>
            </a:r>
          </a:p>
          <a:p>
            <a:pPr algn="l">
              <a:defRPr sz="150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l">
              <a:defRPr sz="150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l">
              <a:defRPr sz="150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l">
              <a:defRPr sz="1500">
                <a:latin typeface="Verdana"/>
                <a:ea typeface="Verdana"/>
                <a:cs typeface="Verdana"/>
                <a:sym typeface="Verdana"/>
              </a:defRPr>
            </a:pPr>
            <a:r>
              <a:t>Cb : cerebellum</a:t>
            </a:r>
          </a:p>
          <a:p>
            <a:pPr algn="l">
              <a:defRPr sz="1500">
                <a:latin typeface="Verdana"/>
                <a:ea typeface="Verdana"/>
                <a:cs typeface="Verdana"/>
                <a:sym typeface="Verdana"/>
              </a:defRPr>
            </a:pPr>
            <a:r>
              <a:t>Sol : solaris nucleus tractus</a:t>
            </a:r>
          </a:p>
          <a:p>
            <a:pPr algn="l">
              <a:defRPr sz="150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l">
              <a:defRPr sz="150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l">
              <a:defRPr sz="150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l">
              <a:defRPr sz="150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l">
              <a:defRPr sz="1500">
                <a:latin typeface="Verdana"/>
                <a:ea typeface="Verdana"/>
                <a:cs typeface="Verdana"/>
                <a:sym typeface="Verdana"/>
              </a:defRPr>
            </a:pPr>
            <a:r>
              <a:t>DH : dorsal horn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" grpId="1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2481</Words>
  <Application>Microsoft Office PowerPoint</Application>
  <PresentationFormat>Custom</PresentationFormat>
  <Paragraphs>470</Paragraphs>
  <Slides>32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Comic Sans MS</vt:lpstr>
      <vt:lpstr>Gill Sans</vt:lpstr>
      <vt:lpstr>Helvetica</vt:lpstr>
      <vt:lpstr>Lucida Grande</vt:lpstr>
      <vt:lpstr>Symbol</vt:lpstr>
      <vt:lpstr>Tahoma</vt:lpstr>
      <vt:lpstr>Verdana</vt:lpstr>
      <vt:lpstr>White</vt:lpstr>
      <vt:lpstr>PowerPoint Presentation</vt:lpstr>
      <vt:lpstr>Receptor - Ligand interaction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Ligand effect on receptor activity &amp; cellular response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Ruud&amp;co</dc:creator>
  <cp:lastModifiedBy>Hovius Rudolf</cp:lastModifiedBy>
  <cp:revision>15</cp:revision>
  <cp:lastPrinted>2022-03-04T06:16:21Z</cp:lastPrinted>
  <dcterms:modified xsi:type="dcterms:W3CDTF">2022-03-04T07:00:38Z</dcterms:modified>
</cp:coreProperties>
</file>