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5143500" type="screen16x9"/>
  <p:notesSz cx="6858000" cy="9144000"/>
  <p:embeddedFontLst>
    <p:embeddedFont>
      <p:font typeface="Libre Franklin" pitchFamily="2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hcv36x4zZLO/6iUzWSMtXWVgnp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4" y="9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1cf8303e66_0_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31cf8303e66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1cfbf0a1b0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1cfbf0a1b0_1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31cfbf0a1b0_1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1cfbf0a1b0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1cfbf0a1b0_1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31cfbf0a1b0_1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1cfbf0a1b0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1cfbf0a1b0_1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31cfbf0a1b0_1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1cf8303e66_3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31cf8303e66_3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1cf8303e66_3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g31cf8303e66_3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1cf8303e66_3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1cf8303e66_3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g31cf8303e66_3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1cf8303e66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1cf8303e66_3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g31cf8303e66_3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1cf8303e6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1cf8303e66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31cf8303e66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1cf8303e66_3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1cf8303e66_3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31cf8303e66_3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1cf8303e66_0_1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g31cf8303e66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1cf8303e66_3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g31cf8303e66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1d1fd44b4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1d1fd44b4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g31d1fd44b4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1d1fd44b4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1d1fd44b48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31d1fd44b48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28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1cf8303e66_0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31cf8303e66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1cf8303e6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1cf8303e66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31cf8303e66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1cf8303e6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1cf8303e66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31cf8303e66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1cf8303e66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1cf8303e66_0_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31cf8303e66_0_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1cf8303e66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1cf8303e66_0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31cf8303e66_0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1cf8303e66_0_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31cf8303e66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cf8303e66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1cf8303e66_0_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31cf8303e66_0_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e de titre">
  <p:cSld name="Diapositive de titr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>
            <a:spLocks noGrp="1"/>
          </p:cNvSpPr>
          <p:nvPr>
            <p:ph type="pic" idx="2"/>
          </p:nvPr>
        </p:nvSpPr>
        <p:spPr>
          <a:xfrm>
            <a:off x="1331913" y="0"/>
            <a:ext cx="7812087" cy="4948238"/>
          </a:xfrm>
          <a:prstGeom prst="rect">
            <a:avLst/>
          </a:prstGeom>
          <a:noFill/>
          <a:ln>
            <a:noFill/>
          </a:ln>
        </p:spPr>
      </p:sp>
      <p:sp>
        <p:nvSpPr>
          <p:cNvPr id="19" name="Google Shape;19;p17"/>
          <p:cNvSpPr txBox="1"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0" rIns="7200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0000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080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15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21" name="Google Shape;21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647" y="80283"/>
            <a:ext cx="1175301" cy="50865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7"/>
          <p:cNvSpPr txBox="1">
            <a:spLocks noGrp="1"/>
          </p:cNvSpPr>
          <p:nvPr>
            <p:ph type="body" idx="3"/>
          </p:nvPr>
        </p:nvSpPr>
        <p:spPr>
          <a:xfrm>
            <a:off x="6400800" y="4683125"/>
            <a:ext cx="1828800" cy="4603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90"/>
              <a:buNone/>
              <a:defRPr sz="110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4"/>
          </p:nvPr>
        </p:nvSpPr>
        <p:spPr>
          <a:xfrm>
            <a:off x="82550" y="4440264"/>
            <a:ext cx="698500" cy="5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6860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630"/>
              <a:buFont typeface="Arial"/>
              <a:buChar char="•"/>
              <a:defRPr sz="7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26">
          <p15:clr>
            <a:srgbClr val="FBAE40"/>
          </p15:clr>
        </p15:guide>
        <p15:guide id="4" orient="horz" pos="123">
          <p15:clr>
            <a:srgbClr val="FBAE40"/>
          </p15:clr>
        </p15:guide>
        <p15:guide id="5" orient="horz" pos="3117">
          <p15:clr>
            <a:srgbClr val="FBAE40"/>
          </p15:clr>
        </p15:guide>
        <p15:guide id="6" pos="83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>
  <p:cSld name="Deux contenu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6"/>
          <p:cNvSpPr txBox="1">
            <a:spLocks noGrp="1"/>
          </p:cNvSpPr>
          <p:nvPr>
            <p:ph type="body" idx="1"/>
          </p:nvPr>
        </p:nvSpPr>
        <p:spPr>
          <a:xfrm>
            <a:off x="904875" y="1563688"/>
            <a:ext cx="3671466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26"/>
          <p:cNvSpPr txBox="1">
            <a:spLocks noGrp="1"/>
          </p:cNvSpPr>
          <p:nvPr>
            <p:ph type="body" idx="2"/>
          </p:nvPr>
        </p:nvSpPr>
        <p:spPr>
          <a:xfrm>
            <a:off x="4959772" y="1563688"/>
            <a:ext cx="3671466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6"/>
          <p:cNvSpPr txBox="1">
            <a:spLocks noGrp="1"/>
          </p:cNvSpPr>
          <p:nvPr>
            <p:ph type="title"/>
          </p:nvPr>
        </p:nvSpPr>
        <p:spPr>
          <a:xfrm>
            <a:off x="904875" y="131032"/>
            <a:ext cx="3667125" cy="1072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6"/>
          <p:cNvSpPr txBox="1">
            <a:spLocks noGrp="1"/>
          </p:cNvSpPr>
          <p:nvPr>
            <p:ph type="dt" idx="10"/>
          </p:nvPr>
        </p:nvSpPr>
        <p:spPr>
          <a:xfrm rot="-5400000">
            <a:off x="-1221413" y="2778452"/>
            <a:ext cx="3341052" cy="9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6"/>
          <p:cNvSpPr txBox="1">
            <a:spLocks noGrp="1"/>
          </p:cNvSpPr>
          <p:nvPr>
            <p:ph type="ftr" idx="11"/>
          </p:nvPr>
        </p:nvSpPr>
        <p:spPr>
          <a:xfrm rot="-5400000">
            <a:off x="7115989" y="1874064"/>
            <a:ext cx="3543260" cy="51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6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62" cy="16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7"/>
          <p:cNvSpPr txBox="1">
            <a:spLocks noGrp="1"/>
          </p:cNvSpPr>
          <p:nvPr>
            <p:ph type="title"/>
          </p:nvPr>
        </p:nvSpPr>
        <p:spPr>
          <a:xfrm>
            <a:off x="904875" y="131032"/>
            <a:ext cx="3667125" cy="1072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7"/>
          <p:cNvSpPr txBox="1">
            <a:spLocks noGrp="1"/>
          </p:cNvSpPr>
          <p:nvPr>
            <p:ph type="dt" idx="10"/>
          </p:nvPr>
        </p:nvSpPr>
        <p:spPr>
          <a:xfrm rot="-5400000">
            <a:off x="-1221413" y="2778452"/>
            <a:ext cx="3341052" cy="9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7"/>
          <p:cNvSpPr txBox="1">
            <a:spLocks noGrp="1"/>
          </p:cNvSpPr>
          <p:nvPr>
            <p:ph type="ftr" idx="11"/>
          </p:nvPr>
        </p:nvSpPr>
        <p:spPr>
          <a:xfrm rot="-5400000">
            <a:off x="7115989" y="1874064"/>
            <a:ext cx="3543260" cy="51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7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62" cy="16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seul">
  <p:cSld name="1_Titre seul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8"/>
          <p:cNvSpPr>
            <a:spLocks noGrp="1"/>
          </p:cNvSpPr>
          <p:nvPr>
            <p:ph type="pic" idx="2"/>
          </p:nvPr>
        </p:nvSpPr>
        <p:spPr>
          <a:xfrm>
            <a:off x="904875" y="0"/>
            <a:ext cx="8239125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8"/>
          <p:cNvSpPr txBox="1">
            <a:spLocks noGrp="1"/>
          </p:cNvSpPr>
          <p:nvPr>
            <p:ph type="title"/>
          </p:nvPr>
        </p:nvSpPr>
        <p:spPr>
          <a:xfrm>
            <a:off x="6405563" y="2571750"/>
            <a:ext cx="2738437" cy="2111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0000" tIns="0" rIns="7200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8"/>
          <p:cNvSpPr txBox="1">
            <a:spLocks noGrp="1"/>
          </p:cNvSpPr>
          <p:nvPr>
            <p:ph type="dt" idx="10"/>
          </p:nvPr>
        </p:nvSpPr>
        <p:spPr>
          <a:xfrm rot="-5400000">
            <a:off x="-1221413" y="2778452"/>
            <a:ext cx="3341052" cy="9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8"/>
          <p:cNvSpPr txBox="1">
            <a:spLocks noGrp="1"/>
          </p:cNvSpPr>
          <p:nvPr>
            <p:ph type="ftr" idx="11"/>
          </p:nvPr>
        </p:nvSpPr>
        <p:spPr>
          <a:xfrm rot="-5400000">
            <a:off x="7115989" y="1874064"/>
            <a:ext cx="3543260" cy="51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8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62" cy="16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seul">
  <p:cSld name="2_Titre seul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9"/>
          <p:cNvSpPr>
            <a:spLocks noGrp="1"/>
          </p:cNvSpPr>
          <p:nvPr>
            <p:ph type="pic" idx="2"/>
          </p:nvPr>
        </p:nvSpPr>
        <p:spPr>
          <a:xfrm>
            <a:off x="904875" y="0"/>
            <a:ext cx="7726363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29"/>
          <p:cNvSpPr txBox="1">
            <a:spLocks noGrp="1"/>
          </p:cNvSpPr>
          <p:nvPr>
            <p:ph type="dt" idx="10"/>
          </p:nvPr>
        </p:nvSpPr>
        <p:spPr>
          <a:xfrm rot="-5400000">
            <a:off x="-1221413" y="2778452"/>
            <a:ext cx="3341052" cy="9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9"/>
          <p:cNvSpPr txBox="1">
            <a:spLocks noGrp="1"/>
          </p:cNvSpPr>
          <p:nvPr>
            <p:ph type="ftr" idx="11"/>
          </p:nvPr>
        </p:nvSpPr>
        <p:spPr>
          <a:xfrm rot="-5400000">
            <a:off x="7115989" y="1874064"/>
            <a:ext cx="3543260" cy="51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9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62" cy="16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re seul">
  <p:cSld name="3_Titre seul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0"/>
          <p:cNvSpPr>
            <a:spLocks noGrp="1"/>
          </p:cNvSpPr>
          <p:nvPr>
            <p:ph type="pic" idx="2"/>
          </p:nvPr>
        </p:nvSpPr>
        <p:spPr>
          <a:xfrm>
            <a:off x="904875" y="3114674"/>
            <a:ext cx="8239125" cy="2028825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30"/>
          <p:cNvSpPr txBox="1">
            <a:spLocks noGrp="1"/>
          </p:cNvSpPr>
          <p:nvPr>
            <p:ph type="body" idx="1"/>
          </p:nvPr>
        </p:nvSpPr>
        <p:spPr>
          <a:xfrm>
            <a:off x="904875" y="1563688"/>
            <a:ext cx="7646988" cy="1436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0"/>
          <p:cNvSpPr txBox="1">
            <a:spLocks noGrp="1"/>
          </p:cNvSpPr>
          <p:nvPr>
            <p:ph type="dt" idx="10"/>
          </p:nvPr>
        </p:nvSpPr>
        <p:spPr>
          <a:xfrm rot="-5400000">
            <a:off x="-1221413" y="2778452"/>
            <a:ext cx="3341052" cy="9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0"/>
          <p:cNvSpPr txBox="1">
            <a:spLocks noGrp="1"/>
          </p:cNvSpPr>
          <p:nvPr>
            <p:ph type="ftr" idx="11"/>
          </p:nvPr>
        </p:nvSpPr>
        <p:spPr>
          <a:xfrm rot="-5400000">
            <a:off x="7115989" y="1874064"/>
            <a:ext cx="3543260" cy="51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0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62" cy="16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11" name="Google Shape;111;p30"/>
          <p:cNvSpPr txBox="1">
            <a:spLocks noGrp="1"/>
          </p:cNvSpPr>
          <p:nvPr>
            <p:ph type="title"/>
          </p:nvPr>
        </p:nvSpPr>
        <p:spPr>
          <a:xfrm>
            <a:off x="904875" y="131032"/>
            <a:ext cx="3667125" cy="1072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1"/>
          <p:cNvSpPr txBox="1">
            <a:spLocks noGrp="1"/>
          </p:cNvSpPr>
          <p:nvPr>
            <p:ph type="dt" idx="10"/>
          </p:nvPr>
        </p:nvSpPr>
        <p:spPr>
          <a:xfrm rot="-5400000">
            <a:off x="-1221413" y="2778452"/>
            <a:ext cx="3341052" cy="9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1"/>
          <p:cNvSpPr txBox="1">
            <a:spLocks noGrp="1"/>
          </p:cNvSpPr>
          <p:nvPr>
            <p:ph type="ftr" idx="11"/>
          </p:nvPr>
        </p:nvSpPr>
        <p:spPr>
          <a:xfrm rot="-5400000">
            <a:off x="7115989" y="1874064"/>
            <a:ext cx="3543260" cy="51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1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62" cy="16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>
  <p:cSld name="Titre de sec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8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18"/>
          <p:cNvSpPr txBox="1"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918F8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15"/>
              <a:buNone/>
              <a:defRPr sz="1350">
                <a:solidFill>
                  <a:srgbClr val="918F8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18"/>
          <p:cNvSpPr>
            <a:spLocks noGrp="1"/>
          </p:cNvSpPr>
          <p:nvPr>
            <p:ph type="pic" idx="2"/>
          </p:nvPr>
        </p:nvSpPr>
        <p:spPr>
          <a:xfrm>
            <a:off x="904875" y="0"/>
            <a:ext cx="3667125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9" name="Google Shape;29;p18"/>
          <p:cNvSpPr txBox="1">
            <a:spLocks noGrp="1"/>
          </p:cNvSpPr>
          <p:nvPr>
            <p:ph type="dt" idx="10"/>
          </p:nvPr>
        </p:nvSpPr>
        <p:spPr>
          <a:xfrm rot="-5400000">
            <a:off x="-1221413" y="2778452"/>
            <a:ext cx="3341052" cy="9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ftr" idx="11"/>
          </p:nvPr>
        </p:nvSpPr>
        <p:spPr>
          <a:xfrm rot="-5400000">
            <a:off x="7115989" y="1874064"/>
            <a:ext cx="3543260" cy="51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62" cy="16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de section">
  <p:cSld name="2_Titre de sec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19"/>
          <p:cNvSpPr txBox="1"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918F8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15"/>
              <a:buNone/>
              <a:defRPr sz="1350">
                <a:solidFill>
                  <a:srgbClr val="918F8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19"/>
          <p:cNvSpPr>
            <a:spLocks noGrp="1"/>
          </p:cNvSpPr>
          <p:nvPr>
            <p:ph type="pic" idx="2"/>
          </p:nvPr>
        </p:nvSpPr>
        <p:spPr>
          <a:xfrm>
            <a:off x="904875" y="0"/>
            <a:ext cx="3667125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19"/>
          <p:cNvSpPr txBox="1">
            <a:spLocks noGrp="1"/>
          </p:cNvSpPr>
          <p:nvPr>
            <p:ph type="dt" idx="10"/>
          </p:nvPr>
        </p:nvSpPr>
        <p:spPr>
          <a:xfrm rot="-5400000">
            <a:off x="-1221413" y="2778452"/>
            <a:ext cx="3341052" cy="9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ftr" idx="11"/>
          </p:nvPr>
        </p:nvSpPr>
        <p:spPr>
          <a:xfrm rot="-5400000">
            <a:off x="7115989" y="1874064"/>
            <a:ext cx="3543260" cy="51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62" cy="16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de section">
  <p:cSld name="1_Titre de sec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0"/>
          <p:cNvSpPr txBox="1"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918F8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15"/>
              <a:buNone/>
              <a:defRPr sz="1350">
                <a:solidFill>
                  <a:srgbClr val="918F8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20"/>
          <p:cNvSpPr>
            <a:spLocks noGrp="1"/>
          </p:cNvSpPr>
          <p:nvPr>
            <p:ph type="pic" idx="2"/>
          </p:nvPr>
        </p:nvSpPr>
        <p:spPr>
          <a:xfrm>
            <a:off x="904875" y="0"/>
            <a:ext cx="3667125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20"/>
          <p:cNvSpPr txBox="1">
            <a:spLocks noGrp="1"/>
          </p:cNvSpPr>
          <p:nvPr>
            <p:ph type="dt" idx="10"/>
          </p:nvPr>
        </p:nvSpPr>
        <p:spPr>
          <a:xfrm rot="-5400000">
            <a:off x="-1221413" y="2778452"/>
            <a:ext cx="3341052" cy="9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ftr" idx="11"/>
          </p:nvPr>
        </p:nvSpPr>
        <p:spPr>
          <a:xfrm rot="-5400000">
            <a:off x="7115989" y="1874064"/>
            <a:ext cx="3543260" cy="51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62" cy="16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1"/>
          <p:cNvSpPr txBox="1">
            <a:spLocks noGrp="1"/>
          </p:cNvSpPr>
          <p:nvPr>
            <p:ph type="body" idx="1"/>
          </p:nvPr>
        </p:nvSpPr>
        <p:spPr>
          <a:xfrm>
            <a:off x="904875" y="1563688"/>
            <a:ext cx="7726363" cy="338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title"/>
          </p:nvPr>
        </p:nvSpPr>
        <p:spPr>
          <a:xfrm>
            <a:off x="904875" y="131032"/>
            <a:ext cx="3667125" cy="1072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 rot="-5400000">
            <a:off x="-1221413" y="2778452"/>
            <a:ext cx="3341052" cy="9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 rot="-5400000">
            <a:off x="7115989" y="1874064"/>
            <a:ext cx="3543260" cy="51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62" cy="16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contenu">
  <p:cSld name="1_Titre et contenu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body" idx="1"/>
          </p:nvPr>
        </p:nvSpPr>
        <p:spPr>
          <a:xfrm>
            <a:off x="904875" y="1563688"/>
            <a:ext cx="4581525" cy="338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>
            <a:spLocks noGrp="1"/>
          </p:cNvSpPr>
          <p:nvPr>
            <p:ph type="pic" idx="2"/>
          </p:nvPr>
        </p:nvSpPr>
        <p:spPr>
          <a:xfrm>
            <a:off x="5486400" y="0"/>
            <a:ext cx="3144838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22"/>
          <p:cNvSpPr txBox="1">
            <a:spLocks noGrp="1"/>
          </p:cNvSpPr>
          <p:nvPr>
            <p:ph type="title"/>
          </p:nvPr>
        </p:nvSpPr>
        <p:spPr>
          <a:xfrm>
            <a:off x="904875" y="131032"/>
            <a:ext cx="3667125" cy="1072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dt" idx="10"/>
          </p:nvPr>
        </p:nvSpPr>
        <p:spPr>
          <a:xfrm rot="-5400000">
            <a:off x="-1221413" y="2778452"/>
            <a:ext cx="3341052" cy="9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ftr" idx="11"/>
          </p:nvPr>
        </p:nvSpPr>
        <p:spPr>
          <a:xfrm rot="-5400000">
            <a:off x="7115989" y="1874064"/>
            <a:ext cx="3543260" cy="51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62" cy="16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">
  <p:cSld name="2_Titre et contenu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>
            <a:spLocks noGrp="1"/>
          </p:cNvSpPr>
          <p:nvPr>
            <p:ph type="pic" idx="2"/>
          </p:nvPr>
        </p:nvSpPr>
        <p:spPr>
          <a:xfrm>
            <a:off x="904875" y="0"/>
            <a:ext cx="3144838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23"/>
          <p:cNvSpPr txBox="1">
            <a:spLocks noGrp="1"/>
          </p:cNvSpPr>
          <p:nvPr>
            <p:ph type="body" idx="1"/>
          </p:nvPr>
        </p:nvSpPr>
        <p:spPr>
          <a:xfrm>
            <a:off x="4049395" y="1563688"/>
            <a:ext cx="4581525" cy="338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dt" idx="10"/>
          </p:nvPr>
        </p:nvSpPr>
        <p:spPr>
          <a:xfrm rot="-5400000">
            <a:off x="-1221413" y="2778452"/>
            <a:ext cx="3341052" cy="9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ftr" idx="11"/>
          </p:nvPr>
        </p:nvSpPr>
        <p:spPr>
          <a:xfrm rot="-5400000">
            <a:off x="7115989" y="1874064"/>
            <a:ext cx="3543260" cy="51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62" cy="16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title"/>
          </p:nvPr>
        </p:nvSpPr>
        <p:spPr>
          <a:xfrm>
            <a:off x="904876" y="131032"/>
            <a:ext cx="3144520" cy="1072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re et contenu">
  <p:cSld name="4_Titre et contenu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>
            <a:spLocks noGrp="1"/>
          </p:cNvSpPr>
          <p:nvPr>
            <p:ph type="pic" idx="2"/>
          </p:nvPr>
        </p:nvSpPr>
        <p:spPr>
          <a:xfrm>
            <a:off x="904875" y="0"/>
            <a:ext cx="3144838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24"/>
          <p:cNvSpPr txBox="1">
            <a:spLocks noGrp="1"/>
          </p:cNvSpPr>
          <p:nvPr>
            <p:ph type="body" idx="1"/>
          </p:nvPr>
        </p:nvSpPr>
        <p:spPr>
          <a:xfrm>
            <a:off x="4049395" y="1563688"/>
            <a:ext cx="4581525" cy="338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dt" idx="10"/>
          </p:nvPr>
        </p:nvSpPr>
        <p:spPr>
          <a:xfrm rot="-5400000">
            <a:off x="-1221413" y="2778452"/>
            <a:ext cx="3341052" cy="9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ftr" idx="11"/>
          </p:nvPr>
        </p:nvSpPr>
        <p:spPr>
          <a:xfrm rot="-5400000">
            <a:off x="7115989" y="1874064"/>
            <a:ext cx="3543260" cy="51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62" cy="16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title"/>
          </p:nvPr>
        </p:nvSpPr>
        <p:spPr>
          <a:xfrm>
            <a:off x="4049395" y="131032"/>
            <a:ext cx="3144520" cy="1072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re et contenu">
  <p:cSld name="3_Titre et contenu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5"/>
          <p:cNvSpPr>
            <a:spLocks noGrp="1"/>
          </p:cNvSpPr>
          <p:nvPr>
            <p:ph type="pic" idx="2"/>
          </p:nvPr>
        </p:nvSpPr>
        <p:spPr>
          <a:xfrm>
            <a:off x="904875" y="1563688"/>
            <a:ext cx="3144838" cy="3579812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25"/>
          <p:cNvSpPr txBox="1">
            <a:spLocks noGrp="1"/>
          </p:cNvSpPr>
          <p:nvPr>
            <p:ph type="body" idx="1"/>
          </p:nvPr>
        </p:nvSpPr>
        <p:spPr>
          <a:xfrm>
            <a:off x="4049395" y="1563688"/>
            <a:ext cx="4581525" cy="338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title"/>
          </p:nvPr>
        </p:nvSpPr>
        <p:spPr>
          <a:xfrm>
            <a:off x="904875" y="131032"/>
            <a:ext cx="3667125" cy="1072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dt" idx="10"/>
          </p:nvPr>
        </p:nvSpPr>
        <p:spPr>
          <a:xfrm rot="-5400000">
            <a:off x="-1221413" y="2778452"/>
            <a:ext cx="3341052" cy="9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ftr" idx="11"/>
          </p:nvPr>
        </p:nvSpPr>
        <p:spPr>
          <a:xfrm rot="-5400000">
            <a:off x="7115989" y="1874064"/>
            <a:ext cx="3543260" cy="51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62" cy="16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904875" y="131032"/>
            <a:ext cx="3667125" cy="1072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Franklin"/>
              <a:buNone/>
              <a:defRPr sz="32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904875" y="1563688"/>
            <a:ext cx="7726363" cy="338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marR="0" lvl="0" indent="-33147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oto Sans Symbols"/>
              <a:buChar char="▪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 rot="-5400000">
            <a:off x="-1221413" y="2778452"/>
            <a:ext cx="3341052" cy="9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 rot="-5400000">
            <a:off x="7115989" y="1874064"/>
            <a:ext cx="3543260" cy="51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62" cy="16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 rtl="0">
              <a:spcBef>
                <a:spcPts val="0"/>
              </a:spcBef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 rtl="0">
              <a:spcBef>
                <a:spcPts val="0"/>
              </a:spcBef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 rtl="0">
              <a:spcBef>
                <a:spcPts val="0"/>
              </a:spcBef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 rtl="0">
              <a:spcBef>
                <a:spcPts val="0"/>
              </a:spcBef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 rtl="0">
              <a:spcBef>
                <a:spcPts val="0"/>
              </a:spcBef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 rtl="0">
              <a:spcBef>
                <a:spcPts val="0"/>
              </a:spcBef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 rtl="0">
              <a:spcBef>
                <a:spcPts val="0"/>
              </a:spcBef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 rtl="0">
              <a:spcBef>
                <a:spcPts val="0"/>
              </a:spcBef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15" name="Google Shape;15;p1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30273" y="132334"/>
            <a:ext cx="653952" cy="28302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6"/>
          <p:cNvSpPr/>
          <p:nvPr/>
        </p:nvSpPr>
        <p:spPr>
          <a:xfrm rot="-5400000">
            <a:off x="430003" y="4897709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126">
          <p15:clr>
            <a:srgbClr val="F26B43"/>
          </p15:clr>
        </p15:guide>
        <p15:guide id="3" pos="5602">
          <p15:clr>
            <a:srgbClr val="F26B43"/>
          </p15:clr>
        </p15:guide>
        <p15:guide id="4" pos="2880">
          <p15:clr>
            <a:srgbClr val="F26B43"/>
          </p15:clr>
        </p15:guide>
        <p15:guide id="5" orient="horz" pos="123">
          <p15:clr>
            <a:srgbClr val="F26B43"/>
          </p15:clr>
        </p15:guide>
        <p15:guide id="6" orient="horz" pos="3117">
          <p15:clr>
            <a:srgbClr val="F26B43"/>
          </p15:clr>
        </p15:guide>
        <p15:guide id="7" pos="570">
          <p15:clr>
            <a:srgbClr val="F26B43"/>
          </p15:clr>
        </p15:guide>
        <p15:guide id="8" pos="1155">
          <p15:clr>
            <a:srgbClr val="F26B43"/>
          </p15:clr>
        </p15:guide>
        <p15:guide id="9" pos="1728">
          <p15:clr>
            <a:srgbClr val="F26B43"/>
          </p15:clr>
        </p15:guide>
        <p15:guide id="10" pos="2304">
          <p15:clr>
            <a:srgbClr val="F26B43"/>
          </p15:clr>
        </p15:guide>
        <p15:guide id="11" pos="3456">
          <p15:clr>
            <a:srgbClr val="F26B43"/>
          </p15:clr>
        </p15:guide>
        <p15:guide id="12" pos="4035">
          <p15:clr>
            <a:srgbClr val="F26B43"/>
          </p15:clr>
        </p15:guide>
        <p15:guide id="13" pos="4608">
          <p15:clr>
            <a:srgbClr val="F26B43"/>
          </p15:clr>
        </p15:guide>
        <p15:guide id="14" pos="5180">
          <p15:clr>
            <a:srgbClr val="F26B43"/>
          </p15:clr>
        </p15:guide>
        <p15:guide id="15" orient="horz" pos="490">
          <p15:clr>
            <a:srgbClr val="F26B43"/>
          </p15:clr>
        </p15:guide>
        <p15:guide id="16" orient="horz" pos="985">
          <p15:clr>
            <a:srgbClr val="F26B43"/>
          </p15:clr>
        </p15:guide>
        <p15:guide id="17" orient="horz" pos="1475">
          <p15:clr>
            <a:srgbClr val="F26B43"/>
          </p15:clr>
        </p15:guide>
        <p15:guide id="18" orient="horz" pos="1962">
          <p15:clr>
            <a:srgbClr val="F26B43"/>
          </p15:clr>
        </p15:guide>
        <p15:guide id="19" orient="horz" pos="2458">
          <p15:clr>
            <a:srgbClr val="F26B43"/>
          </p15:clr>
        </p15:guide>
        <p15:guide id="20" orient="horz" pos="2950">
          <p15:clr>
            <a:srgbClr val="F26B43"/>
          </p15:clr>
        </p15:guide>
        <p15:guide id="21" pos="5437">
          <p15:clr>
            <a:srgbClr val="F26B43"/>
          </p15:clr>
        </p15:guide>
        <p15:guide id="22" orient="horz">
          <p15:clr>
            <a:srgbClr val="F26B43"/>
          </p15:clr>
        </p15:guide>
        <p15:guide id="23" pos="5760">
          <p15:clr>
            <a:srgbClr val="F26B43"/>
          </p15:clr>
        </p15:guide>
        <p15:guide id="24" orient="horz" pos="3240">
          <p15:clr>
            <a:srgbClr val="F26B43"/>
          </p15:clr>
        </p15:guide>
        <p15:guide id="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"/>
          <p:cNvSpPr>
            <a:spLocks noGrp="1"/>
          </p:cNvSpPr>
          <p:nvPr>
            <p:ph type="pic" idx="2"/>
          </p:nvPr>
        </p:nvSpPr>
        <p:spPr>
          <a:xfrm>
            <a:off x="1331913" y="0"/>
            <a:ext cx="7812087" cy="494823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CH"/>
          </a:p>
        </p:txBody>
      </p:sp>
      <p:sp>
        <p:nvSpPr>
          <p:cNvPr id="121" name="Google Shape;121;p1"/>
          <p:cNvSpPr txBox="1">
            <a:spLocks noGrp="1"/>
          </p:cNvSpPr>
          <p:nvPr>
            <p:ph type="ctrTitle"/>
          </p:nvPr>
        </p:nvSpPr>
        <p:spPr>
          <a:xfrm>
            <a:off x="5717150" y="786525"/>
            <a:ext cx="3426900" cy="2338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216000" tIns="0" rIns="72000" bIns="468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"/>
              <a:buNone/>
            </a:pPr>
            <a:r>
              <a:rPr lang="fr-FR"/>
              <a:t>Papers presentation</a:t>
            </a:r>
            <a:endParaRPr/>
          </a:p>
        </p:txBody>
      </p:sp>
      <p:sp>
        <p:nvSpPr>
          <p:cNvPr id="122" name="Google Shape;122;p1"/>
          <p:cNvSpPr txBox="1">
            <a:spLocks noGrp="1"/>
          </p:cNvSpPr>
          <p:nvPr>
            <p:ph type="subTitle" idx="1"/>
          </p:nvPr>
        </p:nvSpPr>
        <p:spPr>
          <a:xfrm>
            <a:off x="3600550" y="3117850"/>
            <a:ext cx="2116500" cy="1568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00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</a:pPr>
            <a:r>
              <a:rPr lang="fr-FR"/>
              <a:t>Biochemistry - Ruud Hovius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</a:pPr>
            <a:r>
              <a:rPr lang="fr-FR"/>
              <a:t>Benard Arthur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</a:pPr>
            <a:r>
              <a:rPr lang="fr-FR"/>
              <a:t>Bongini Arthur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</a:pPr>
            <a:r>
              <a:rPr lang="fr-FR"/>
              <a:t>Cerutti Louma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</a:pPr>
            <a:r>
              <a:rPr lang="fr-FR"/>
              <a:t>Lang Victoire</a:t>
            </a:r>
            <a:endParaRPr/>
          </a:p>
        </p:txBody>
      </p:sp>
      <p:sp>
        <p:nvSpPr>
          <p:cNvPr id="123" name="Google Shape;123;p1"/>
          <p:cNvSpPr txBox="1">
            <a:spLocks noGrp="1"/>
          </p:cNvSpPr>
          <p:nvPr>
            <p:ph type="body" idx="3"/>
          </p:nvPr>
        </p:nvSpPr>
        <p:spPr>
          <a:xfrm>
            <a:off x="6400800" y="4683125"/>
            <a:ext cx="1828800" cy="4603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/>
          </a:p>
        </p:txBody>
      </p:sp>
      <p:sp>
        <p:nvSpPr>
          <p:cNvPr id="124" name="Google Shape;124;p1"/>
          <p:cNvSpPr txBox="1">
            <a:spLocks noGrp="1"/>
          </p:cNvSpPr>
          <p:nvPr>
            <p:ph type="body" idx="4"/>
          </p:nvPr>
        </p:nvSpPr>
        <p:spPr>
          <a:xfrm>
            <a:off x="82550" y="4440264"/>
            <a:ext cx="698500" cy="5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114300" lvl="0" indent="-6794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3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62" cy="16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  <p:sp>
        <p:nvSpPr>
          <p:cNvPr id="202" name="Google Shape;202;p7"/>
          <p:cNvSpPr txBox="1">
            <a:spLocks noGrp="1"/>
          </p:cNvSpPr>
          <p:nvPr>
            <p:ph type="title"/>
          </p:nvPr>
        </p:nvSpPr>
        <p:spPr>
          <a:xfrm>
            <a:off x="1346550" y="358825"/>
            <a:ext cx="64509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Franklin"/>
              <a:buNone/>
            </a:pPr>
            <a:r>
              <a:rPr lang="fr-FR" sz="2000">
                <a:latin typeface="Arial"/>
                <a:ea typeface="Arial"/>
                <a:cs typeface="Arial"/>
                <a:sym typeface="Arial"/>
              </a:rPr>
              <a:t>Second paper (2018) :</a:t>
            </a:r>
            <a:r>
              <a:rPr lang="fr-FR" sz="2000" i="1">
                <a:latin typeface="Arial"/>
                <a:ea typeface="Arial"/>
                <a:cs typeface="Arial"/>
                <a:sym typeface="Arial"/>
              </a:rPr>
              <a:t> Chemogenetic approach </a:t>
            </a:r>
            <a:endParaRPr sz="2000" i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7"/>
          <p:cNvSpPr txBox="1"/>
          <p:nvPr/>
        </p:nvSpPr>
        <p:spPr>
          <a:xfrm>
            <a:off x="141100" y="989400"/>
            <a:ext cx="8626500" cy="3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fr-FR" b="1">
                <a:solidFill>
                  <a:schemeClr val="dk1"/>
                </a:solidFill>
              </a:rPr>
              <a:t>Objective</a:t>
            </a:r>
            <a:r>
              <a:rPr lang="fr-FR">
                <a:solidFill>
                  <a:schemeClr val="dk1"/>
                </a:solidFill>
              </a:rPr>
              <a:t> : Develop and validate a hybrid chemogenetic indicator (STeVI1) for voltage imaging.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fr-FR" i="1" u="sng">
                <a:solidFill>
                  <a:schemeClr val="dk1"/>
                </a:solidFill>
              </a:rPr>
              <a:t>Key Innovation</a:t>
            </a:r>
            <a:r>
              <a:rPr lang="fr-FR">
                <a:solidFill>
                  <a:schemeClr val="dk1"/>
                </a:solidFill>
              </a:rPr>
              <a:t> : Combines Nile Red fluorogenic dye with genetic targeting via tags.</a:t>
            </a:r>
            <a:endParaRPr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fr-FR" i="1" u="sng">
                <a:solidFill>
                  <a:schemeClr val="dk1"/>
                </a:solidFill>
              </a:rPr>
              <a:t>How it works</a:t>
            </a:r>
            <a:r>
              <a:rPr lang="fr-FR">
                <a:solidFill>
                  <a:schemeClr val="dk1"/>
                </a:solidFill>
              </a:rPr>
              <a:t> : Enables precise and rapid imaging of neuronal membrane potential by targeting membranes genetically.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fr-FR" i="1" u="sng">
                <a:solidFill>
                  <a:schemeClr val="dk1"/>
                </a:solidFill>
              </a:rPr>
              <a:t>Advantages over traditional tools </a:t>
            </a:r>
            <a:r>
              <a:rPr lang="fr-FR">
                <a:solidFill>
                  <a:schemeClr val="dk1"/>
                </a:solidFill>
              </a:rPr>
              <a:t>: </a:t>
            </a:r>
            <a:endParaRPr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</a:rPr>
              <a:t>a. Overcomes limitations of VSDs (fast but lack specificity) and GEVIs (precise but with photostability issues).</a:t>
            </a:r>
            <a:endParaRPr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</a:rPr>
              <a:t>b. Non-invasive, rapid, and sensitive for sub-threshold and high-frequency activity.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fr-FR" b="1">
                <a:solidFill>
                  <a:schemeClr val="dk1"/>
                </a:solidFill>
              </a:rPr>
              <a:t>Applications </a:t>
            </a:r>
            <a:r>
              <a:rPr lang="fr-FR">
                <a:solidFill>
                  <a:schemeClr val="dk1"/>
                </a:solidFill>
              </a:rPr>
              <a:t>: Real-time imaging of neuronal activity and exploration of complex neural circuits.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1cf8303e66_0_68"/>
          <p:cNvSpPr txBox="1">
            <a:spLocks noGrp="1"/>
          </p:cNvSpPr>
          <p:nvPr>
            <p:ph type="title"/>
          </p:nvPr>
        </p:nvSpPr>
        <p:spPr>
          <a:xfrm>
            <a:off x="4572200" y="547575"/>
            <a:ext cx="40590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"/>
              <a:buNone/>
            </a:pPr>
            <a:r>
              <a:rPr lang="fr-FR"/>
              <a:t>Methods</a:t>
            </a:r>
            <a:endParaRPr/>
          </a:p>
        </p:txBody>
      </p:sp>
      <p:sp>
        <p:nvSpPr>
          <p:cNvPr id="209" name="Google Shape;209;g31cf8303e66_0_68"/>
          <p:cNvSpPr txBox="1">
            <a:spLocks noGrp="1"/>
          </p:cNvSpPr>
          <p:nvPr>
            <p:ph type="body" idx="1"/>
          </p:nvPr>
        </p:nvSpPr>
        <p:spPr>
          <a:xfrm>
            <a:off x="4572200" y="3028950"/>
            <a:ext cx="4635300" cy="7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Autofit/>
          </a:bodyPr>
          <a:lstStyle/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fr-FR" sz="1700" b="1" u="sng"/>
              <a:t>Genetic engineering</a:t>
            </a:r>
            <a:r>
              <a:rPr lang="fr-FR" sz="1700" b="1"/>
              <a:t>: FlaSh protein</a:t>
            </a:r>
            <a:endParaRPr sz="1700" b="1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700" b="1"/>
              <a:t> </a:t>
            </a:r>
            <a:endParaRPr sz="1700" b="1"/>
          </a:p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fr-FR" sz="1700" b="1" u="sng"/>
              <a:t>Chemogenetic approach</a:t>
            </a:r>
            <a:r>
              <a:rPr lang="fr-FR" sz="1700" b="1"/>
              <a:t>: STeVI1</a:t>
            </a:r>
            <a:endParaRPr sz="17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210" name="Google Shape;210;g31cf8303e66_0_6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6701" r="22002"/>
          <a:stretch/>
        </p:blipFill>
        <p:spPr>
          <a:xfrm>
            <a:off x="904875" y="0"/>
            <a:ext cx="36672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g31cf8303e66_0_68"/>
          <p:cNvSpPr txBox="1">
            <a:spLocks noGrp="1"/>
          </p:cNvSpPr>
          <p:nvPr>
            <p:ph type="dt" idx="10"/>
          </p:nvPr>
        </p:nvSpPr>
        <p:spPr>
          <a:xfrm rot="-5400000">
            <a:off x="-1221499" y="2778490"/>
            <a:ext cx="33411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NAME EVENT / NAME PRESENTATION</a:t>
            </a:r>
            <a:endParaRPr/>
          </a:p>
        </p:txBody>
      </p:sp>
      <p:sp>
        <p:nvSpPr>
          <p:cNvPr id="212" name="Google Shape;212;g31cf8303e66_0_68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"/>
          <p:cNvSpPr txBox="1">
            <a:spLocks noGrp="1"/>
          </p:cNvSpPr>
          <p:nvPr>
            <p:ph type="title"/>
          </p:nvPr>
        </p:nvSpPr>
        <p:spPr>
          <a:xfrm>
            <a:off x="904875" y="131032"/>
            <a:ext cx="36672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"/>
              <a:buNone/>
            </a:pPr>
            <a:r>
              <a:rPr lang="fr-FR"/>
              <a:t>Genetic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"/>
              <a:buNone/>
            </a:pPr>
            <a:r>
              <a:rPr lang="fr-FR"/>
              <a:t>Engineering</a:t>
            </a:r>
            <a:endParaRPr/>
          </a:p>
        </p:txBody>
      </p:sp>
      <p:sp>
        <p:nvSpPr>
          <p:cNvPr id="218" name="Google Shape;218;p2"/>
          <p:cNvSpPr txBox="1">
            <a:spLocks noGrp="1"/>
          </p:cNvSpPr>
          <p:nvPr>
            <p:ph type="body" idx="1"/>
          </p:nvPr>
        </p:nvSpPr>
        <p:spPr>
          <a:xfrm>
            <a:off x="904875" y="3114676"/>
            <a:ext cx="3667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fr-FR" u="sng"/>
              <a:t>FlaSh Protein</a:t>
            </a:r>
            <a:r>
              <a:rPr lang="fr-FR"/>
              <a:t>:</a:t>
            </a:r>
            <a:endParaRPr/>
          </a:p>
          <a:p>
            <a:pPr marL="457200" lvl="0" indent="-33147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20"/>
              <a:buChar char="●"/>
            </a:pPr>
            <a:r>
              <a:rPr lang="fr-FR"/>
              <a:t>Green Fluorescent Protein (GFP)</a:t>
            </a:r>
            <a:endParaRPr/>
          </a:p>
          <a:p>
            <a:pPr marL="457200" lvl="0" indent="-33147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20"/>
              <a:buChar char="●"/>
            </a:pPr>
            <a:r>
              <a:rPr lang="fr-FR"/>
              <a:t>voltage sensitive ion channel (K+)</a:t>
            </a:r>
            <a:endParaRPr/>
          </a:p>
          <a:p>
            <a:pPr marL="457200" lvl="0" indent="-33147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20"/>
              <a:buChar char="●"/>
            </a:pPr>
            <a:r>
              <a:rPr lang="fr-FR"/>
              <a:t>Point mutation (W434F)</a:t>
            </a:r>
            <a:endParaRPr/>
          </a:p>
        </p:txBody>
      </p:sp>
      <p:sp>
        <p:nvSpPr>
          <p:cNvPr id="219" name="Google Shape;219;p2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62" cy="16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>
                <a:solidFill>
                  <a:schemeClr val="dk1"/>
                </a:solidFill>
              </a:rPr>
              <a:t>12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220" name="Google Shape;220;p2"/>
          <p:cNvSpPr txBox="1">
            <a:spLocks noGrp="1"/>
          </p:cNvSpPr>
          <p:nvPr>
            <p:ph type="body" idx="2"/>
          </p:nvPr>
        </p:nvSpPr>
        <p:spPr>
          <a:xfrm>
            <a:off x="5479500" y="3178165"/>
            <a:ext cx="3671400" cy="620700"/>
          </a:xfrm>
          <a:prstGeom prst="rect">
            <a:avLst/>
          </a:prstGeom>
        </p:spPr>
        <p:txBody>
          <a:bodyPr spcFirstLastPara="1" wrap="square" lIns="180000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fr-FR" sz="1400" b="1">
                <a:solidFill>
                  <a:srgbClr val="000000"/>
                </a:solidFill>
              </a:rPr>
              <a:t>tryptophan (W)</a:t>
            </a:r>
            <a:r>
              <a:rPr lang="fr-FR" sz="1400">
                <a:solidFill>
                  <a:srgbClr val="000000"/>
                </a:solidFill>
              </a:rPr>
              <a:t> at position </a:t>
            </a:r>
            <a:r>
              <a:rPr lang="fr-FR" sz="1400" b="1">
                <a:solidFill>
                  <a:srgbClr val="000000"/>
                </a:solidFill>
              </a:rPr>
              <a:t>434</a:t>
            </a:r>
            <a:r>
              <a:rPr lang="fr-FR" sz="1400">
                <a:solidFill>
                  <a:srgbClr val="000000"/>
                </a:solidFill>
              </a:rPr>
              <a:t> is replaced by </a:t>
            </a:r>
            <a:r>
              <a:rPr lang="fr-FR" sz="1400" b="1">
                <a:solidFill>
                  <a:srgbClr val="000000"/>
                </a:solidFill>
              </a:rPr>
              <a:t>phenylalanine (F), </a:t>
            </a:r>
            <a:r>
              <a:rPr lang="fr-FR" sz="1400">
                <a:solidFill>
                  <a:srgbClr val="000000"/>
                </a:solidFill>
              </a:rPr>
              <a:t>prevents added ion conduction</a:t>
            </a:r>
            <a:endParaRPr sz="1400"/>
          </a:p>
        </p:txBody>
      </p:sp>
      <p:pic>
        <p:nvPicPr>
          <p:cNvPr id="221" name="Google Shape;22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4600" y="1302000"/>
            <a:ext cx="4114800" cy="1485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2"/>
          <p:cNvCxnSpPr/>
          <p:nvPr/>
        </p:nvCxnSpPr>
        <p:spPr>
          <a:xfrm rot="10800000" flipH="1">
            <a:off x="4064000" y="3632100"/>
            <a:ext cx="1574700" cy="711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1cfbf0a1b0_1_12"/>
          <p:cNvSpPr txBox="1">
            <a:spLocks noGrp="1"/>
          </p:cNvSpPr>
          <p:nvPr>
            <p:ph type="body" idx="1"/>
          </p:nvPr>
        </p:nvSpPr>
        <p:spPr>
          <a:xfrm>
            <a:off x="904875" y="4102097"/>
            <a:ext cx="3671400" cy="725100"/>
          </a:xfrm>
          <a:prstGeom prst="rect">
            <a:avLst/>
          </a:prstGeom>
        </p:spPr>
        <p:txBody>
          <a:bodyPr spcFirstLastPara="1" wrap="square" lIns="180000" tIns="45700" rIns="91425" bIns="45700" anchor="t" anchorCtr="0">
            <a:norm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fr-FR"/>
              <a:t>FlaSh protein in cellular membrane, GFP is </a:t>
            </a:r>
            <a:r>
              <a:rPr lang="fr-FR" b="1"/>
              <a:t>intracellular</a:t>
            </a:r>
            <a:endParaRPr b="1"/>
          </a:p>
        </p:txBody>
      </p:sp>
      <p:sp>
        <p:nvSpPr>
          <p:cNvPr id="229" name="Google Shape;229;g31cfbf0a1b0_1_12"/>
          <p:cNvSpPr txBox="1">
            <a:spLocks noGrp="1"/>
          </p:cNvSpPr>
          <p:nvPr>
            <p:ph type="body" idx="2"/>
          </p:nvPr>
        </p:nvSpPr>
        <p:spPr>
          <a:xfrm>
            <a:off x="5074075" y="3902072"/>
            <a:ext cx="3671400" cy="725100"/>
          </a:xfrm>
          <a:prstGeom prst="rect">
            <a:avLst/>
          </a:prstGeom>
        </p:spPr>
        <p:txBody>
          <a:bodyPr spcFirstLastPara="1" wrap="square" lIns="180000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fr-FR" b="1"/>
              <a:t>Right:</a:t>
            </a:r>
            <a:r>
              <a:rPr lang="fr-FR"/>
              <a:t> frog egg cell injected with FlaSh (14 days later)</a:t>
            </a: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fr-FR" b="1"/>
              <a:t>Left: </a:t>
            </a:r>
            <a:r>
              <a:rPr lang="fr-FR"/>
              <a:t>same cell, uninjected</a:t>
            </a:r>
            <a:endParaRPr/>
          </a:p>
        </p:txBody>
      </p:sp>
      <p:sp>
        <p:nvSpPr>
          <p:cNvPr id="230" name="Google Shape;230;g31cfbf0a1b0_1_12"/>
          <p:cNvSpPr txBox="1">
            <a:spLocks noGrp="1"/>
          </p:cNvSpPr>
          <p:nvPr>
            <p:ph type="title"/>
          </p:nvPr>
        </p:nvSpPr>
        <p:spPr>
          <a:xfrm>
            <a:off x="904875" y="131032"/>
            <a:ext cx="3667200" cy="10728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Genetic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Engineering</a:t>
            </a:r>
            <a:endParaRPr/>
          </a:p>
        </p:txBody>
      </p:sp>
      <p:sp>
        <p:nvSpPr>
          <p:cNvPr id="231" name="Google Shape;231;g31cfbf0a1b0_1_12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13</a:t>
            </a:fld>
            <a:endParaRPr/>
          </a:p>
        </p:txBody>
      </p:sp>
      <p:pic>
        <p:nvPicPr>
          <p:cNvPr id="232" name="Google Shape;232;g31cfbf0a1b0_1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1964" y="1123949"/>
            <a:ext cx="2768987" cy="27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31cfbf0a1b0_1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9600" y="879463"/>
            <a:ext cx="2571750" cy="250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1cfbf0a1b0_1_22"/>
          <p:cNvSpPr txBox="1">
            <a:spLocks noGrp="1"/>
          </p:cNvSpPr>
          <p:nvPr>
            <p:ph type="body" idx="1"/>
          </p:nvPr>
        </p:nvSpPr>
        <p:spPr>
          <a:xfrm>
            <a:off x="904875" y="3902075"/>
            <a:ext cx="1165200" cy="352500"/>
          </a:xfrm>
          <a:prstGeom prst="rect">
            <a:avLst/>
          </a:prstGeom>
        </p:spPr>
        <p:txBody>
          <a:bodyPr spcFirstLastPara="1" wrap="square" lIns="180000" tIns="45700" rIns="91425" bIns="45700" anchor="t" anchorCtr="0">
            <a:norm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fr-FR" b="1"/>
              <a:t>NR12S</a:t>
            </a:r>
            <a:endParaRPr b="1"/>
          </a:p>
        </p:txBody>
      </p:sp>
      <p:sp>
        <p:nvSpPr>
          <p:cNvPr id="240" name="Google Shape;240;g31cfbf0a1b0_1_22"/>
          <p:cNvSpPr txBox="1">
            <a:spLocks noGrp="1"/>
          </p:cNvSpPr>
          <p:nvPr>
            <p:ph type="body" idx="2"/>
          </p:nvPr>
        </p:nvSpPr>
        <p:spPr>
          <a:xfrm>
            <a:off x="5516350" y="1138171"/>
            <a:ext cx="2706900" cy="504900"/>
          </a:xfrm>
          <a:prstGeom prst="rect">
            <a:avLst/>
          </a:prstGeom>
        </p:spPr>
        <p:txBody>
          <a:bodyPr spcFirstLastPara="1" wrap="square" lIns="180000" tIns="45700" rIns="91425" bIns="45700" anchor="t" anchorCtr="0">
            <a:norm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fr-FR" sz="1500"/>
              <a:t>NR12S probe in membrane</a:t>
            </a:r>
            <a:endParaRPr sz="1500"/>
          </a:p>
        </p:txBody>
      </p:sp>
      <p:sp>
        <p:nvSpPr>
          <p:cNvPr id="241" name="Google Shape;241;g31cfbf0a1b0_1_22"/>
          <p:cNvSpPr txBox="1">
            <a:spLocks noGrp="1"/>
          </p:cNvSpPr>
          <p:nvPr>
            <p:ph type="title"/>
          </p:nvPr>
        </p:nvSpPr>
        <p:spPr>
          <a:xfrm>
            <a:off x="904875" y="131032"/>
            <a:ext cx="3667200" cy="10728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Chemogenetic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Approach</a:t>
            </a:r>
            <a:endParaRPr/>
          </a:p>
        </p:txBody>
      </p:sp>
      <p:sp>
        <p:nvSpPr>
          <p:cNvPr id="242" name="Google Shape;242;g31cfbf0a1b0_1_22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14</a:t>
            </a:fld>
            <a:endParaRPr/>
          </a:p>
        </p:txBody>
      </p:sp>
      <p:pic>
        <p:nvPicPr>
          <p:cNvPr id="243" name="Google Shape;243;g31cfbf0a1b0_1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203825"/>
            <a:ext cx="3898900" cy="22632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4" name="Google Shape;244;g31cfbf0a1b0_1_22"/>
          <p:cNvCxnSpPr/>
          <p:nvPr/>
        </p:nvCxnSpPr>
        <p:spPr>
          <a:xfrm>
            <a:off x="1892300" y="4051300"/>
            <a:ext cx="609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5" name="Google Shape;245;g31cfbf0a1b0_1_22"/>
          <p:cNvSpPr txBox="1"/>
          <p:nvPr/>
        </p:nvSpPr>
        <p:spPr>
          <a:xfrm>
            <a:off x="2349425" y="3828250"/>
            <a:ext cx="23352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r-FR">
                <a:solidFill>
                  <a:schemeClr val="dk1"/>
                </a:solidFill>
              </a:rPr>
              <a:t>Nile red derivative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r-FR">
                <a:solidFill>
                  <a:schemeClr val="dk1"/>
                </a:solidFill>
              </a:rPr>
              <a:t>12C-alkyl chain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r-FR">
                <a:solidFill>
                  <a:schemeClr val="dk1"/>
                </a:solidFill>
              </a:rPr>
              <a:t>sulfonate group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46" name="Google Shape;246;g31cfbf0a1b0_1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0575" y="1435088"/>
            <a:ext cx="2838450" cy="246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1cfbf0a1b0_1_30"/>
          <p:cNvSpPr txBox="1">
            <a:spLocks noGrp="1"/>
          </p:cNvSpPr>
          <p:nvPr>
            <p:ph type="body" idx="1"/>
          </p:nvPr>
        </p:nvSpPr>
        <p:spPr>
          <a:xfrm>
            <a:off x="5070475" y="3902067"/>
            <a:ext cx="3671400" cy="1004400"/>
          </a:xfrm>
          <a:prstGeom prst="rect">
            <a:avLst/>
          </a:prstGeom>
        </p:spPr>
        <p:txBody>
          <a:bodyPr spcFirstLastPara="1" wrap="square" lIns="180000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fr-FR"/>
              <a:t>GPI     anchors </a:t>
            </a:r>
            <a:r>
              <a:rPr lang="fr-FR" b="1"/>
              <a:t>outer</a:t>
            </a:r>
            <a:r>
              <a:rPr lang="fr-FR"/>
              <a:t> leaflet of       the membrane</a:t>
            </a: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fr-FR"/>
              <a:t>  </a:t>
            </a:r>
            <a:r>
              <a:rPr lang="fr-FR" b="1"/>
              <a:t>Additional tag? (ACP, biotin)</a:t>
            </a:r>
            <a:endParaRPr b="1"/>
          </a:p>
        </p:txBody>
      </p:sp>
      <p:sp>
        <p:nvSpPr>
          <p:cNvPr id="253" name="Google Shape;253;g31cfbf0a1b0_1_30"/>
          <p:cNvSpPr txBox="1">
            <a:spLocks noGrp="1"/>
          </p:cNvSpPr>
          <p:nvPr>
            <p:ph type="body" idx="2"/>
          </p:nvPr>
        </p:nvSpPr>
        <p:spPr>
          <a:xfrm>
            <a:off x="6737775" y="2509845"/>
            <a:ext cx="1339500" cy="406500"/>
          </a:xfrm>
          <a:prstGeom prst="rect">
            <a:avLst/>
          </a:prstGeom>
        </p:spPr>
        <p:txBody>
          <a:bodyPr spcFirstLastPara="1" wrap="square" lIns="180000" tIns="45700" rIns="91425" bIns="45700" anchor="t" anchorCtr="0">
            <a:norm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fr-FR"/>
              <a:t>(variants)</a:t>
            </a:r>
            <a:endParaRPr/>
          </a:p>
        </p:txBody>
      </p:sp>
      <p:sp>
        <p:nvSpPr>
          <p:cNvPr id="254" name="Google Shape;254;g31cfbf0a1b0_1_30"/>
          <p:cNvSpPr txBox="1">
            <a:spLocks noGrp="1"/>
          </p:cNvSpPr>
          <p:nvPr>
            <p:ph type="title"/>
          </p:nvPr>
        </p:nvSpPr>
        <p:spPr>
          <a:xfrm>
            <a:off x="904875" y="131032"/>
            <a:ext cx="3667200" cy="10728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Chemogenetic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Approach</a:t>
            </a:r>
            <a:endParaRPr/>
          </a:p>
        </p:txBody>
      </p:sp>
      <p:sp>
        <p:nvSpPr>
          <p:cNvPr id="255" name="Google Shape;255;g31cfbf0a1b0_1_30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15</a:t>
            </a:fld>
            <a:endParaRPr/>
          </a:p>
        </p:txBody>
      </p:sp>
      <p:pic>
        <p:nvPicPr>
          <p:cNvPr id="256" name="Google Shape;256;g31cfbf0a1b0_1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0700" y="490549"/>
            <a:ext cx="5974999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31cfbf0a1b0_1_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2973397"/>
            <a:ext cx="4919750" cy="1709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8" name="Google Shape;258;g31cfbf0a1b0_1_30"/>
          <p:cNvCxnSpPr/>
          <p:nvPr/>
        </p:nvCxnSpPr>
        <p:spPr>
          <a:xfrm>
            <a:off x="5626100" y="4013200"/>
            <a:ext cx="279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"/>
          <p:cNvSpPr txBox="1"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"/>
              <a:buNone/>
            </a:pPr>
            <a:r>
              <a:rPr lang="fr-FR"/>
              <a:t>Results</a:t>
            </a:r>
            <a:endParaRPr/>
          </a:p>
        </p:txBody>
      </p:sp>
      <p:sp>
        <p:nvSpPr>
          <p:cNvPr id="264" name="Google Shape;264;p3"/>
          <p:cNvSpPr>
            <a:spLocks noGrp="1"/>
          </p:cNvSpPr>
          <p:nvPr>
            <p:ph type="pic" idx="2"/>
          </p:nvPr>
        </p:nvSpPr>
        <p:spPr>
          <a:xfrm>
            <a:off x="904875" y="0"/>
            <a:ext cx="3667125" cy="51435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CH"/>
          </a:p>
        </p:txBody>
      </p:sp>
      <p:sp>
        <p:nvSpPr>
          <p:cNvPr id="265" name="Google Shape;265;p3"/>
          <p:cNvSpPr txBox="1">
            <a:spLocks noGrp="1"/>
          </p:cNvSpPr>
          <p:nvPr>
            <p:ph type="dt" idx="10"/>
          </p:nvPr>
        </p:nvSpPr>
        <p:spPr>
          <a:xfrm rot="-5400000">
            <a:off x="-1221413" y="2778452"/>
            <a:ext cx="3341052" cy="9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NAME EVENT / NAME PRESENTATION</a:t>
            </a:r>
            <a:endParaRPr/>
          </a:p>
        </p:txBody>
      </p:sp>
      <p:sp>
        <p:nvSpPr>
          <p:cNvPr id="266" name="Google Shape;266;p3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62" cy="16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16</a:t>
            </a:fld>
            <a:endParaRPr/>
          </a:p>
        </p:txBody>
      </p:sp>
      <p:sp>
        <p:nvSpPr>
          <p:cNvPr id="267" name="Google Shape;267;p3"/>
          <p:cNvSpPr txBox="1">
            <a:spLocks noGrp="1"/>
          </p:cNvSpPr>
          <p:nvPr>
            <p:ph type="body" idx="1"/>
          </p:nvPr>
        </p:nvSpPr>
        <p:spPr>
          <a:xfrm>
            <a:off x="4572200" y="2643900"/>
            <a:ext cx="4635300" cy="7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Autofit/>
          </a:bodyPr>
          <a:lstStyle/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fr-FR" sz="1700" b="1" u="sng"/>
              <a:t>Genetic engineering</a:t>
            </a:r>
            <a:r>
              <a:rPr lang="fr-FR" sz="1700" b="1"/>
              <a:t>: FlaSh protein</a:t>
            </a:r>
            <a:endParaRPr sz="1700" b="1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700" b="1"/>
              <a:t> </a:t>
            </a:r>
            <a:endParaRPr sz="1700" b="1"/>
          </a:p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fr-FR" sz="1700" b="1" u="sng"/>
              <a:t>Chemogenetic approach</a:t>
            </a:r>
            <a:r>
              <a:rPr lang="fr-FR" sz="1700" b="1"/>
              <a:t>: STeVI1</a:t>
            </a:r>
            <a:endParaRPr sz="17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268" name="Google Shape;268;p3"/>
          <p:cNvPicPr preferRelativeResize="0"/>
          <p:nvPr/>
        </p:nvPicPr>
        <p:blipFill rotWithShape="1">
          <a:blip r:embed="rId3">
            <a:alphaModFix/>
          </a:blip>
          <a:srcRect l="1382" r="25104"/>
          <a:stretch/>
        </p:blipFill>
        <p:spPr>
          <a:xfrm>
            <a:off x="904875" y="-75"/>
            <a:ext cx="377655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1cf8303e66_3_16"/>
          <p:cNvSpPr txBox="1">
            <a:spLocks noGrp="1"/>
          </p:cNvSpPr>
          <p:nvPr>
            <p:ph type="body" idx="1"/>
          </p:nvPr>
        </p:nvSpPr>
        <p:spPr>
          <a:xfrm>
            <a:off x="584500" y="642950"/>
            <a:ext cx="8046900" cy="4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96B2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1">
                <a:solidFill>
                  <a:srgbClr val="000000"/>
                </a:solidFill>
              </a:rPr>
              <a:t>Construct Design</a:t>
            </a:r>
            <a:endParaRPr sz="1100" b="1">
              <a:solidFill>
                <a:srgbClr val="000000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fr-FR" sz="1100" b="1">
                <a:solidFill>
                  <a:srgbClr val="000000"/>
                </a:solidFill>
              </a:rPr>
              <a:t>Shaker K</a:t>
            </a:r>
            <a:r>
              <a:rPr lang="fr-FR" sz="11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⁺</a:t>
            </a:r>
            <a:r>
              <a:rPr lang="fr-FR" sz="1100" b="1">
                <a:solidFill>
                  <a:srgbClr val="000000"/>
                </a:solidFill>
              </a:rPr>
              <a:t> channel</a:t>
            </a:r>
            <a:endParaRPr sz="1100">
              <a:solidFill>
                <a:srgbClr val="000000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fr-FR" sz="1100">
                <a:solidFill>
                  <a:srgbClr val="000000"/>
                </a:solidFill>
              </a:rPr>
              <a:t>Fluorescence changes purely reflective of voltage-induced structural changes </a:t>
            </a:r>
            <a:endParaRPr sz="11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i="1">
                <a:solidFill>
                  <a:srgbClr val="000000"/>
                </a:solidFill>
              </a:rPr>
              <a:t>FlaSh localizes to membranes and retains voltage sensitivity without disrupting physiology.</a:t>
            </a:r>
            <a:endParaRPr sz="1100" i="1">
              <a:solidFill>
                <a:srgbClr val="000000"/>
              </a:solidFill>
            </a:endParaRPr>
          </a:p>
          <a:p>
            <a:pPr marL="171450" lvl="0" indent="-6857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endParaRPr/>
          </a:p>
        </p:txBody>
      </p:sp>
      <p:sp>
        <p:nvSpPr>
          <p:cNvPr id="274" name="Google Shape;274;g31cf8303e66_3_16"/>
          <p:cNvSpPr txBox="1">
            <a:spLocks noGrp="1"/>
          </p:cNvSpPr>
          <p:nvPr>
            <p:ph type="title"/>
          </p:nvPr>
        </p:nvSpPr>
        <p:spPr>
          <a:xfrm>
            <a:off x="904875" y="131025"/>
            <a:ext cx="55008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/>
          <a:p>
            <a:pPr marL="457200" lvl="0" indent="-331470" algn="l" rtl="0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●"/>
            </a:pPr>
            <a:r>
              <a:rPr lang="fr-FR" sz="1800" u="sng">
                <a:latin typeface="Arial"/>
                <a:ea typeface="Arial"/>
                <a:cs typeface="Arial"/>
                <a:sym typeface="Arial"/>
              </a:rPr>
              <a:t>Genetically encoded optical probe</a:t>
            </a:r>
            <a:endParaRPr/>
          </a:p>
        </p:txBody>
      </p:sp>
      <p:sp>
        <p:nvSpPr>
          <p:cNvPr id="275" name="Google Shape;275;g31cf8303e66_3_16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17</a:t>
            </a:fld>
            <a:endParaRPr/>
          </a:p>
        </p:txBody>
      </p:sp>
      <p:pic>
        <p:nvPicPr>
          <p:cNvPr id="276" name="Google Shape;276;g31cf8303e66_3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7475" y="2279925"/>
            <a:ext cx="2228925" cy="240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1cf8303e66_3_27"/>
          <p:cNvSpPr txBox="1">
            <a:spLocks noGrp="1"/>
          </p:cNvSpPr>
          <p:nvPr>
            <p:ph type="body" idx="1"/>
          </p:nvPr>
        </p:nvSpPr>
        <p:spPr>
          <a:xfrm>
            <a:off x="584500" y="642950"/>
            <a:ext cx="8046900" cy="4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1">
                <a:solidFill>
                  <a:srgbClr val="000000"/>
                </a:solidFill>
              </a:rPr>
              <a:t>Voltage Dependence of Fluorescence Changes</a:t>
            </a:r>
            <a:r>
              <a:rPr lang="fr-FR" sz="1100">
                <a:solidFill>
                  <a:srgbClr val="000000"/>
                </a:solidFill>
              </a:rPr>
              <a:t>:</a:t>
            </a:r>
            <a:endParaRPr sz="1100">
              <a:solidFill>
                <a:srgbClr val="000000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fr-FR" sz="1100">
                <a:solidFill>
                  <a:srgbClr val="000000"/>
                </a:solidFill>
              </a:rPr>
              <a:t>Fractional fluorescence change: </a:t>
            </a:r>
            <a:r>
              <a:rPr lang="fr-FR" sz="1100" b="1">
                <a:solidFill>
                  <a:srgbClr val="000000"/>
                </a:solidFill>
              </a:rPr>
              <a:t>~5.1% per depolarization</a:t>
            </a:r>
            <a:r>
              <a:rPr lang="fr-FR" sz="1100">
                <a:solidFill>
                  <a:srgbClr val="000000"/>
                </a:solidFill>
              </a:rPr>
              <a:t>.</a:t>
            </a:r>
            <a:endParaRPr sz="1100">
              <a:solidFill>
                <a:srgbClr val="000000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fr-FR" sz="1100">
                <a:solidFill>
                  <a:srgbClr val="000000"/>
                </a:solidFill>
              </a:rPr>
              <a:t>Fluorescence is tightly coupled to </a:t>
            </a:r>
            <a:r>
              <a:rPr lang="fr-FR" sz="1100" b="1">
                <a:solidFill>
                  <a:srgbClr val="000000"/>
                </a:solidFill>
              </a:rPr>
              <a:t>channel movement</a:t>
            </a:r>
            <a:endParaRPr sz="1100"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i="1">
                <a:solidFill>
                  <a:srgbClr val="000000"/>
                </a:solidFill>
              </a:rPr>
              <a:t>FlaSh accurately reports membrane voltage.</a:t>
            </a:r>
            <a:endParaRPr sz="1100" i="1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196B24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196B24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196B24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196B2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196B2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1">
                <a:solidFill>
                  <a:srgbClr val="000000"/>
                </a:solidFill>
              </a:rPr>
              <a:t>Kinetics of Fluorescence Changes:</a:t>
            </a:r>
            <a:endParaRPr sz="1100">
              <a:solidFill>
                <a:srgbClr val="000000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fr-FR" sz="1100">
                <a:solidFill>
                  <a:srgbClr val="000000"/>
                </a:solidFill>
              </a:rPr>
              <a:t>Onset time constant  </a:t>
            </a:r>
            <a:r>
              <a:rPr lang="fr-FR" sz="1100" b="1">
                <a:solidFill>
                  <a:srgbClr val="000000"/>
                </a:solidFill>
              </a:rPr>
              <a:t>23 ms</a:t>
            </a:r>
            <a:r>
              <a:rPr lang="fr-FR" sz="1100">
                <a:solidFill>
                  <a:srgbClr val="000000"/>
                </a:solidFill>
              </a:rPr>
              <a:t>; </a:t>
            </a:r>
            <a:endParaRPr sz="1100">
              <a:solidFill>
                <a:srgbClr val="000000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fr-FR" sz="1100">
                <a:solidFill>
                  <a:srgbClr val="000000"/>
                </a:solidFill>
              </a:rPr>
              <a:t>Recovery time const </a:t>
            </a:r>
            <a:r>
              <a:rPr lang="fr-FR" sz="1100" b="1">
                <a:solidFill>
                  <a:srgbClr val="000000"/>
                </a:solidFill>
              </a:rPr>
              <a:t>105 ms</a:t>
            </a:r>
            <a:r>
              <a:rPr lang="fr-FR" sz="1100">
                <a:solidFill>
                  <a:srgbClr val="000000"/>
                </a:solidFill>
              </a:rPr>
              <a:t>.</a:t>
            </a:r>
            <a:endParaRPr sz="1100">
              <a:solidFill>
                <a:srgbClr val="000000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fr-FR" sz="1100" b="1">
                <a:solidFill>
                  <a:srgbClr val="000000"/>
                </a:solidFill>
              </a:rPr>
              <a:t>Secondary conformational changes</a:t>
            </a:r>
            <a:r>
              <a:rPr lang="fr-FR" sz="1100">
                <a:solidFill>
                  <a:srgbClr val="000000"/>
                </a:solidFill>
              </a:rPr>
              <a:t>.</a:t>
            </a: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i="1">
                <a:solidFill>
                  <a:srgbClr val="000000"/>
                </a:solidFill>
              </a:rPr>
              <a:t>FlaSh resolves both fast and slow voltage-dependent dynamics, making it suitable for diverse neuronal processes.</a:t>
            </a:r>
            <a:endParaRPr sz="1100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i="1">
              <a:solidFill>
                <a:srgbClr val="196B2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96B2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96B2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196B24"/>
              </a:solidFill>
            </a:endParaRPr>
          </a:p>
        </p:txBody>
      </p:sp>
      <p:sp>
        <p:nvSpPr>
          <p:cNvPr id="282" name="Google Shape;282;g31cf8303e66_3_27"/>
          <p:cNvSpPr txBox="1">
            <a:spLocks noGrp="1"/>
          </p:cNvSpPr>
          <p:nvPr>
            <p:ph type="title"/>
          </p:nvPr>
        </p:nvSpPr>
        <p:spPr>
          <a:xfrm>
            <a:off x="904875" y="131025"/>
            <a:ext cx="5297400" cy="4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/>
          <a:p>
            <a:pPr marL="457200" lvl="0" indent="-331470" algn="l" rtl="0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●"/>
            </a:pPr>
            <a:r>
              <a:rPr lang="fr-FR" sz="1800" u="sng">
                <a:latin typeface="Arial"/>
                <a:ea typeface="Arial"/>
                <a:cs typeface="Arial"/>
                <a:sym typeface="Arial"/>
              </a:rPr>
              <a:t>Genetically encoded optical probe</a:t>
            </a:r>
            <a:endParaRPr/>
          </a:p>
        </p:txBody>
      </p:sp>
      <p:sp>
        <p:nvSpPr>
          <p:cNvPr id="283" name="Google Shape;283;g31cf8303e66_3_27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18</a:t>
            </a:fld>
            <a:endParaRPr/>
          </a:p>
        </p:txBody>
      </p:sp>
      <p:pic>
        <p:nvPicPr>
          <p:cNvPr id="284" name="Google Shape;284;g31cf8303e66_3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975" y="423125"/>
            <a:ext cx="2586851" cy="242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31cf8303e66_3_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2525" y="3313625"/>
            <a:ext cx="2512800" cy="1829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31cf8303e66_3_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8250" y="3372646"/>
            <a:ext cx="3326776" cy="1770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6"/>
          <p:cNvSpPr txBox="1">
            <a:spLocks noGrp="1"/>
          </p:cNvSpPr>
          <p:nvPr>
            <p:ph type="body" idx="1"/>
          </p:nvPr>
        </p:nvSpPr>
        <p:spPr>
          <a:xfrm>
            <a:off x="555275" y="672150"/>
            <a:ext cx="8211900" cy="4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>
                <a:solidFill>
                  <a:srgbClr val="000000"/>
                </a:solidFill>
              </a:rPr>
              <a:t>Responses to Brief Depolarizations</a:t>
            </a:r>
            <a:endParaRPr sz="4400">
              <a:solidFill>
                <a:srgbClr val="000000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fr-FR" sz="4400">
                <a:solidFill>
                  <a:srgbClr val="000000"/>
                </a:solidFill>
              </a:rPr>
              <a:t>FlaSh detects voltage changes as short as </a:t>
            </a:r>
            <a:r>
              <a:rPr lang="fr-FR" sz="4400" b="1">
                <a:solidFill>
                  <a:srgbClr val="000000"/>
                </a:solidFill>
              </a:rPr>
              <a:t>3 ms</a:t>
            </a:r>
            <a:r>
              <a:rPr lang="fr-FR" sz="4400">
                <a:solidFill>
                  <a:srgbClr val="000000"/>
                </a:solidFill>
              </a:rPr>
              <a:t> </a:t>
            </a:r>
            <a:endParaRPr sz="4400">
              <a:solidFill>
                <a:srgbClr val="000000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fr-FR" sz="4400">
                <a:solidFill>
                  <a:srgbClr val="000000"/>
                </a:solidFill>
              </a:rPr>
              <a:t>Fluorescence recovery occurs on a slower timescale</a:t>
            </a:r>
            <a:endParaRPr sz="4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i="1">
                <a:solidFill>
                  <a:srgbClr val="000000"/>
                </a:solidFill>
              </a:rPr>
              <a:t>FlaSh is sensitive enough to resolve rapid voltage changes -&gt; powerful tool for studying neuronal signaling dynamics.</a:t>
            </a:r>
            <a:endParaRPr sz="4400" i="1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96B24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96B24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96B24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96B24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96B24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96B24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96B24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96B24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96B24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96B24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96B2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96B24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96B2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>
                <a:solidFill>
                  <a:srgbClr val="000000"/>
                </a:solidFill>
                <a:highlight>
                  <a:schemeClr val="lt1"/>
                </a:highlight>
              </a:rPr>
              <a:t>Behavior During Repetitive Activity:</a:t>
            </a:r>
            <a:endParaRPr sz="4400" b="1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fr-FR" sz="4400">
                <a:solidFill>
                  <a:srgbClr val="000000"/>
                </a:solidFill>
                <a:highlight>
                  <a:schemeClr val="lt1"/>
                </a:highlight>
              </a:rPr>
              <a:t>At low frequencies (&lt;20 Hz), cumulative gating charge movements.</a:t>
            </a:r>
            <a:endParaRPr sz="44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fr-FR" sz="4400">
                <a:solidFill>
                  <a:srgbClr val="000000"/>
                </a:solidFill>
                <a:highlight>
                  <a:schemeClr val="lt1"/>
                </a:highlight>
              </a:rPr>
              <a:t>At higher frequencies (&gt;100 Hz),responses plateaued</a:t>
            </a:r>
            <a:endParaRPr sz="44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96B2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i="1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i="1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i="1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i="1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i="1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i="1">
                <a:solidFill>
                  <a:srgbClr val="000000"/>
                </a:solidFill>
                <a:highlight>
                  <a:schemeClr val="lt1"/>
                </a:highlight>
              </a:rPr>
              <a:t>FlaSh reliably tracks both single action potentials and repetitive neuronal firing -&gt; suitable for studying neural circuit activity</a:t>
            </a:r>
            <a:endParaRPr sz="4400" i="1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rgbClr val="196B2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196B2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196B24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96B2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rgbClr val="000000"/>
                </a:solidFill>
              </a:rPr>
              <a:t> </a:t>
            </a:r>
            <a:endParaRPr sz="1100">
              <a:solidFill>
                <a:srgbClr val="000000"/>
              </a:solidFill>
            </a:endParaRPr>
          </a:p>
          <a:p>
            <a:pPr marL="171450" lvl="0" indent="-6857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buNone/>
            </a:pPr>
            <a:endParaRPr/>
          </a:p>
        </p:txBody>
      </p:sp>
      <p:sp>
        <p:nvSpPr>
          <p:cNvPr id="292" name="Google Shape;292;p6"/>
          <p:cNvSpPr txBox="1">
            <a:spLocks noGrp="1"/>
          </p:cNvSpPr>
          <p:nvPr>
            <p:ph type="title"/>
          </p:nvPr>
        </p:nvSpPr>
        <p:spPr>
          <a:xfrm>
            <a:off x="904875" y="131025"/>
            <a:ext cx="51561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/>
          <a:p>
            <a:pPr marL="457200" lvl="0" indent="-331470" algn="l" rtl="0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●"/>
            </a:pPr>
            <a:r>
              <a:rPr lang="fr-FR" sz="1800" u="sng">
                <a:latin typeface="Arial"/>
                <a:ea typeface="Arial"/>
                <a:cs typeface="Arial"/>
                <a:sym typeface="Arial"/>
              </a:rPr>
              <a:t>Genetically encoded optical probe</a:t>
            </a:r>
            <a:endParaRPr/>
          </a:p>
        </p:txBody>
      </p:sp>
      <p:sp>
        <p:nvSpPr>
          <p:cNvPr id="293" name="Google Shape;293;p6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62" cy="16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19</a:t>
            </a:fld>
            <a:endParaRPr/>
          </a:p>
        </p:txBody>
      </p:sp>
      <p:pic>
        <p:nvPicPr>
          <p:cNvPr id="294" name="Google Shape;29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9680" y="1402637"/>
            <a:ext cx="2370500" cy="1712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6"/>
          <p:cNvPicPr preferRelativeResize="0"/>
          <p:nvPr/>
        </p:nvPicPr>
        <p:blipFill rotWithShape="1">
          <a:blip r:embed="rId4">
            <a:alphaModFix/>
          </a:blip>
          <a:srcRect l="64920" t="64535"/>
          <a:stretch/>
        </p:blipFill>
        <p:spPr>
          <a:xfrm>
            <a:off x="5789050" y="2656424"/>
            <a:ext cx="2729824" cy="187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>
            <a:spLocks noGrp="1"/>
          </p:cNvSpPr>
          <p:nvPr>
            <p:ph type="title"/>
          </p:nvPr>
        </p:nvSpPr>
        <p:spPr>
          <a:xfrm>
            <a:off x="909588" y="593232"/>
            <a:ext cx="36672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Franklin"/>
              <a:buNone/>
            </a:pPr>
            <a:r>
              <a:rPr lang="fr-FR"/>
              <a:t>Two papers</a:t>
            </a:r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dt" idx="10"/>
          </p:nvPr>
        </p:nvSpPr>
        <p:spPr>
          <a:xfrm rot="-5400000">
            <a:off x="-1221413" y="2778452"/>
            <a:ext cx="3341052" cy="9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NAME EVENT / NAME PRESENTATION</a:t>
            </a:r>
            <a:endParaRPr/>
          </a:p>
        </p:txBody>
      </p:sp>
      <p:sp>
        <p:nvSpPr>
          <p:cNvPr id="131" name="Google Shape;131;p5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62" cy="16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  <p:pic>
        <p:nvPicPr>
          <p:cNvPr id="132" name="Google Shape;13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4450" y="3267976"/>
            <a:ext cx="6496800" cy="163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4875" y="1563700"/>
            <a:ext cx="4719324" cy="132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1cf8303e66_3_80"/>
          <p:cNvSpPr txBox="1">
            <a:spLocks noGrp="1"/>
          </p:cNvSpPr>
          <p:nvPr>
            <p:ph type="body" idx="1"/>
          </p:nvPr>
        </p:nvSpPr>
        <p:spPr>
          <a:xfrm>
            <a:off x="476250" y="993025"/>
            <a:ext cx="8417100" cy="3957300"/>
          </a:xfrm>
          <a:prstGeom prst="rect">
            <a:avLst/>
          </a:prstGeom>
        </p:spPr>
        <p:txBody>
          <a:bodyPr spcFirstLastPara="1" wrap="square" lIns="180000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1">
                <a:solidFill>
                  <a:srgbClr val="000000"/>
                </a:solidFill>
              </a:rPr>
              <a:t>Stability and Photobleaching</a:t>
            </a:r>
            <a:endParaRPr sz="1100">
              <a:solidFill>
                <a:srgbClr val="000000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fr-FR" sz="1100">
                <a:solidFill>
                  <a:srgbClr val="000000"/>
                </a:solidFill>
              </a:rPr>
              <a:t>FlaSh exhibited minimal photobleaching, maintaining stable fluorescence over long imaging sessions (e.g., &gt;5 minutes).</a:t>
            </a:r>
            <a:endParaRPr sz="1100">
              <a:solidFill>
                <a:srgbClr val="000000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fr-FR" sz="1100">
                <a:solidFill>
                  <a:srgbClr val="000000"/>
                </a:solidFill>
              </a:rPr>
              <a:t>The fluorescence signal remained consistent across multiple trials.</a:t>
            </a: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i="1">
                <a:solidFill>
                  <a:srgbClr val="000000"/>
                </a:solidFill>
              </a:rPr>
              <a:t>FlaSh : for long-term experiments tracking changes in neuronal activity or developmental processes (no requirement of frequent recalibration). </a:t>
            </a:r>
            <a:endParaRPr sz="1100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i="1">
                <a:solidFill>
                  <a:srgbClr val="000000"/>
                </a:solidFill>
              </a:rPr>
              <a:t>Its photostability is an advantage for extended studies</a:t>
            </a:r>
            <a:endParaRPr sz="1100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196B2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196B2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1">
                <a:solidFill>
                  <a:srgbClr val="000000"/>
                </a:solidFill>
              </a:rPr>
              <a:t>Physiological Impact</a:t>
            </a:r>
            <a:endParaRPr sz="1100" b="1">
              <a:solidFill>
                <a:srgbClr val="000000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fr-FR" sz="1100">
                <a:solidFill>
                  <a:srgbClr val="000000"/>
                </a:solidFill>
              </a:rPr>
              <a:t>Fluorescence signals only reflect conformational rearrangements.</a:t>
            </a:r>
            <a:endParaRPr sz="1100">
              <a:solidFill>
                <a:srgbClr val="000000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fr-FR" sz="1100">
                <a:solidFill>
                  <a:srgbClr val="000000"/>
                </a:solidFill>
              </a:rPr>
              <a:t>Cells expressing FlaSh showed no disruption of normal physiological behavior.</a:t>
            </a: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i="1">
                <a:solidFill>
                  <a:srgbClr val="000000"/>
                </a:solidFill>
              </a:rPr>
              <a:t>FlaSh : non-invasive, physiologically safe tool for studying voltage dynamics.</a:t>
            </a:r>
            <a:endParaRPr i="1">
              <a:solidFill>
                <a:srgbClr val="000000"/>
              </a:solidFill>
            </a:endParaRPr>
          </a:p>
        </p:txBody>
      </p:sp>
      <p:sp>
        <p:nvSpPr>
          <p:cNvPr id="302" name="Google Shape;302;g31cf8303e66_3_80"/>
          <p:cNvSpPr txBox="1">
            <a:spLocks noGrp="1"/>
          </p:cNvSpPr>
          <p:nvPr>
            <p:ph type="title"/>
          </p:nvPr>
        </p:nvSpPr>
        <p:spPr>
          <a:xfrm>
            <a:off x="904875" y="131025"/>
            <a:ext cx="5934900" cy="4770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rmAutofit/>
          </a:bodyPr>
          <a:lstStyle/>
          <a:p>
            <a:pPr marL="457200" lvl="0" indent="-331470" algn="l" rtl="0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●"/>
            </a:pPr>
            <a:r>
              <a:rPr lang="fr-FR" sz="1800" u="sng">
                <a:latin typeface="Arial"/>
                <a:ea typeface="Arial"/>
                <a:cs typeface="Arial"/>
                <a:sym typeface="Arial"/>
              </a:rPr>
              <a:t>Genetically encoded optical probe</a:t>
            </a:r>
            <a:endParaRPr/>
          </a:p>
        </p:txBody>
      </p:sp>
      <p:sp>
        <p:nvSpPr>
          <p:cNvPr id="303" name="Google Shape;303;g31cf8303e66_3_80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1cf8303e66_3_0"/>
          <p:cNvSpPr txBox="1">
            <a:spLocks noGrp="1"/>
          </p:cNvSpPr>
          <p:nvPr>
            <p:ph type="body" idx="1"/>
          </p:nvPr>
        </p:nvSpPr>
        <p:spPr>
          <a:xfrm>
            <a:off x="350700" y="613725"/>
            <a:ext cx="8280600" cy="4336800"/>
          </a:xfrm>
          <a:prstGeom prst="rect">
            <a:avLst/>
          </a:prstGeom>
        </p:spPr>
        <p:txBody>
          <a:bodyPr spcFirstLastPara="1" wrap="square" lIns="180000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1">
                <a:solidFill>
                  <a:srgbClr val="000000"/>
                </a:solidFill>
              </a:rPr>
              <a:t>Performance of Free Nile Red-Based Dye (NR12S)</a:t>
            </a:r>
            <a:endParaRPr sz="1100" b="1">
              <a:solidFill>
                <a:srgbClr val="000000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fr-FR" sz="1100">
                <a:solidFill>
                  <a:srgbClr val="000000"/>
                </a:solidFill>
                <a:highlight>
                  <a:schemeClr val="lt1"/>
                </a:highlight>
              </a:rPr>
              <a:t>Linear sensitivity to changes in membrane potential, with a fluorescence change of </a:t>
            </a:r>
            <a:r>
              <a:rPr lang="fr-FR" sz="1100" b="1">
                <a:solidFill>
                  <a:srgbClr val="000000"/>
                </a:solidFill>
                <a:highlight>
                  <a:schemeClr val="lt1"/>
                </a:highlight>
              </a:rPr>
              <a:t>−5.1%±0.4</a:t>
            </a:r>
            <a:r>
              <a:rPr lang="fr-FR" sz="1100">
                <a:solidFill>
                  <a:srgbClr val="000000"/>
                </a:solidFill>
                <a:highlight>
                  <a:schemeClr val="lt1"/>
                </a:highlight>
              </a:rPr>
              <a:t> per 100 mV.</a:t>
            </a:r>
            <a:endParaRPr sz="11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fr-FR" sz="1100" b="1">
                <a:solidFill>
                  <a:srgbClr val="000000"/>
                </a:solidFill>
                <a:highlight>
                  <a:schemeClr val="lt1"/>
                </a:highlight>
              </a:rPr>
              <a:t>Fast kinetics</a:t>
            </a:r>
            <a:r>
              <a:rPr lang="fr-FR" sz="1100">
                <a:solidFill>
                  <a:srgbClr val="000000"/>
                </a:solidFill>
                <a:highlight>
                  <a:schemeClr val="lt1"/>
                </a:highlight>
              </a:rPr>
              <a:t>, with a decay time constant of </a:t>
            </a:r>
            <a:r>
              <a:rPr lang="fr-FR" sz="1100" b="1">
                <a:solidFill>
                  <a:srgbClr val="000000"/>
                </a:solidFill>
                <a:highlight>
                  <a:schemeClr val="lt1"/>
                </a:highlight>
              </a:rPr>
              <a:t>1.9±0.2ms</a:t>
            </a:r>
            <a:endParaRPr sz="11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fr-FR" sz="1100" i="1">
                <a:solidFill>
                  <a:srgbClr val="000000"/>
                </a:solidFill>
              </a:rPr>
              <a:t>NR12S can resolve both sub-threshold and supra-threshold voltage events with high temporal accuracy, outperforming traditional calcium indicators.</a:t>
            </a:r>
            <a:endParaRPr sz="1100" i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fr-FR" sz="1100" b="1">
                <a:solidFill>
                  <a:srgbClr val="000000"/>
                </a:solidFill>
              </a:rPr>
              <a:t>Ge</a:t>
            </a:r>
            <a:r>
              <a:rPr lang="fr-FR" sz="1100" b="1">
                <a:solidFill>
                  <a:srgbClr val="000000"/>
                </a:solidFill>
                <a:highlight>
                  <a:schemeClr val="lt1"/>
                </a:highlight>
              </a:rPr>
              <a:t>netic Targeting of Voltage Indicators</a:t>
            </a:r>
            <a:endParaRPr sz="1100" b="1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fr-FR" sz="1100">
                <a:solidFill>
                  <a:srgbClr val="000000"/>
                </a:solidFill>
                <a:highlight>
                  <a:schemeClr val="lt1"/>
                </a:highlight>
              </a:rPr>
              <a:t>voltage sensitivity: (−5.5% (PEG5 linker)  and  −4.9% (PEG11) per 100 mV </a:t>
            </a:r>
            <a:endParaRPr sz="11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fr-FR" sz="1100">
                <a:solidFill>
                  <a:srgbClr val="000000"/>
                </a:solidFill>
                <a:highlight>
                  <a:schemeClr val="lt1"/>
                </a:highlight>
              </a:rPr>
              <a:t>The decay time constant slightly slower (</a:t>
            </a:r>
            <a:r>
              <a:rPr lang="fr-FR" sz="1100" b="1">
                <a:solidFill>
                  <a:srgbClr val="000000"/>
                </a:solidFill>
                <a:highlight>
                  <a:schemeClr val="lt1"/>
                </a:highlight>
              </a:rPr>
              <a:t>2.6 ± 0.1 ms</a:t>
            </a:r>
            <a:r>
              <a:rPr lang="fr-FR" sz="1100">
                <a:solidFill>
                  <a:srgbClr val="000000"/>
                </a:solidFill>
                <a:highlight>
                  <a:schemeClr val="lt1"/>
                </a:highlight>
              </a:rPr>
              <a:t>) for tethered probes</a:t>
            </a:r>
            <a:endParaRPr sz="11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fr-FR" sz="1100">
                <a:solidFill>
                  <a:srgbClr val="000000"/>
                </a:solidFill>
                <a:highlight>
                  <a:schemeClr val="lt1"/>
                </a:highlight>
              </a:rPr>
              <a:t>specific labeling of neuronal populations via </a:t>
            </a:r>
            <a:r>
              <a:rPr lang="fr-FR" sz="1100" b="1">
                <a:solidFill>
                  <a:srgbClr val="000000"/>
                </a:solidFill>
                <a:highlight>
                  <a:schemeClr val="lt1"/>
                </a:highlight>
              </a:rPr>
              <a:t>SNAP- or ACP-tag systems</a:t>
            </a:r>
            <a:r>
              <a:rPr lang="fr-FR" sz="1100">
                <a:solidFill>
                  <a:srgbClr val="000000"/>
                </a:solidFill>
                <a:highlight>
                  <a:schemeClr val="lt1"/>
                </a:highlight>
              </a:rPr>
              <a:t>.</a:t>
            </a:r>
            <a:endParaRPr sz="11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i="1">
                <a:solidFill>
                  <a:srgbClr val="000000"/>
                </a:solidFill>
                <a:highlight>
                  <a:schemeClr val="lt1"/>
                </a:highlight>
              </a:rPr>
              <a:t>Selective labeling of neuronal populations in complex tissues</a:t>
            </a:r>
            <a:endParaRPr sz="1100" i="1">
              <a:solidFill>
                <a:srgbClr val="000000"/>
              </a:solidFill>
              <a:highlight>
                <a:schemeClr val="lt1"/>
              </a:highlight>
            </a:endParaRPr>
          </a:p>
        </p:txBody>
      </p:sp>
      <p:sp>
        <p:nvSpPr>
          <p:cNvPr id="310" name="Google Shape;310;g31cf8303e66_3_0"/>
          <p:cNvSpPr txBox="1">
            <a:spLocks noGrp="1"/>
          </p:cNvSpPr>
          <p:nvPr>
            <p:ph type="title"/>
          </p:nvPr>
        </p:nvSpPr>
        <p:spPr>
          <a:xfrm>
            <a:off x="904875" y="131029"/>
            <a:ext cx="3667200" cy="4161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rmAutofit/>
          </a:bodyPr>
          <a:lstStyle/>
          <a:p>
            <a:pPr marL="457200" lvl="0" indent="-331470" algn="l" rtl="0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●"/>
            </a:pPr>
            <a:r>
              <a:rPr lang="fr-FR" sz="1800" u="sng">
                <a:latin typeface="Arial"/>
                <a:ea typeface="Arial"/>
                <a:cs typeface="Arial"/>
                <a:sym typeface="Arial"/>
              </a:rPr>
              <a:t>Chemogenetic Approach</a:t>
            </a:r>
            <a:endParaRPr/>
          </a:p>
        </p:txBody>
      </p:sp>
      <p:sp>
        <p:nvSpPr>
          <p:cNvPr id="311" name="Google Shape;311;g31cf8303e66_3_0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21</a:t>
            </a:fld>
            <a:endParaRPr/>
          </a:p>
        </p:txBody>
      </p:sp>
      <p:pic>
        <p:nvPicPr>
          <p:cNvPr id="312" name="Google Shape;312;g31cf8303e66_3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7913" y="1614725"/>
            <a:ext cx="1692425" cy="116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31cf8303e66_3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0975" y="2295186"/>
            <a:ext cx="1897750" cy="163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31cf8303e66_3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61600" y="3482450"/>
            <a:ext cx="1809375" cy="1569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1cf8303e66_0_2"/>
          <p:cNvSpPr txBox="1">
            <a:spLocks noGrp="1"/>
          </p:cNvSpPr>
          <p:nvPr>
            <p:ph type="body" idx="1"/>
          </p:nvPr>
        </p:nvSpPr>
        <p:spPr>
          <a:xfrm>
            <a:off x="374925" y="618103"/>
            <a:ext cx="8256600" cy="4332300"/>
          </a:xfrm>
          <a:prstGeom prst="rect">
            <a:avLst/>
          </a:prstGeom>
        </p:spPr>
        <p:txBody>
          <a:bodyPr spcFirstLastPara="1" wrap="square" lIns="180000" tIns="45700" rIns="91425" bIns="45700" anchor="t" anchorCtr="0">
            <a:norm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fr-FR" sz="1100" b="1"/>
              <a:t>Detecting Sub-Threshold and Supra-Threshold Activity</a:t>
            </a:r>
            <a:endParaRPr sz="1100" b="1"/>
          </a:p>
          <a:p>
            <a:pPr marL="457200" lvl="0" indent="-298450" algn="l" rtl="0"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fr-FR" sz="1100">
                <a:solidFill>
                  <a:srgbClr val="000000"/>
                </a:solidFill>
              </a:rPr>
              <a:t>Sub-threshold depolarizations with high signal-to-noise ratios (SNRs).</a:t>
            </a:r>
            <a:endParaRPr sz="1100">
              <a:solidFill>
                <a:srgbClr val="000000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fr-FR" sz="1100">
                <a:solidFill>
                  <a:srgbClr val="000000"/>
                </a:solidFill>
              </a:rPr>
              <a:t>Tethered probes accurately tracked fast action potentials</a:t>
            </a: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fr-FR" sz="1100" i="1">
                <a:solidFill>
                  <a:srgbClr val="000000"/>
                </a:solidFill>
              </a:rPr>
              <a:t>Detecting sub-threshold allows researchers to study neuronal inputs, excitability, and network dynamics beyond the capabilities of traditional calcium imaging.</a:t>
            </a:r>
            <a:endParaRPr sz="1100" i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1100" i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1100" i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fr-FR" sz="1100" b="1">
                <a:solidFill>
                  <a:srgbClr val="000000"/>
                </a:solidFill>
              </a:rPr>
              <a:t>Imaging Spontaneous Neuronal Activity</a:t>
            </a:r>
            <a:endParaRPr sz="1100" b="1">
              <a:solidFill>
                <a:srgbClr val="000000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fr-FR" sz="1100">
                <a:solidFill>
                  <a:srgbClr val="000000"/>
                </a:solidFill>
                <a:highlight>
                  <a:srgbClr val="FFFFFF"/>
                </a:highlight>
              </a:rPr>
              <a:t>Spontaneous action potentials and sub-threshold depolarizations.</a:t>
            </a:r>
            <a:endParaRPr sz="11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fr-FR" sz="1100">
                <a:solidFill>
                  <a:srgbClr val="000000"/>
                </a:solidFill>
                <a:highlight>
                  <a:srgbClr val="FFFFFF"/>
                </a:highlight>
              </a:rPr>
              <a:t>Tethered probes achieved an SNR of </a:t>
            </a:r>
            <a:r>
              <a:rPr lang="fr-FR" sz="1100" b="1">
                <a:solidFill>
                  <a:srgbClr val="000000"/>
                </a:solidFill>
                <a:highlight>
                  <a:srgbClr val="FFFFFF"/>
                </a:highlight>
              </a:rPr>
              <a:t>~7.6</a:t>
            </a:r>
            <a:r>
              <a:rPr lang="fr-FR" sz="1100">
                <a:solidFill>
                  <a:srgbClr val="000000"/>
                </a:solidFill>
                <a:highlight>
                  <a:srgbClr val="FFFFFF"/>
                </a:highlight>
              </a:rPr>
              <a:t> during single-trial recordings.</a:t>
            </a:r>
            <a:endParaRPr sz="11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i="1">
                <a:solidFill>
                  <a:srgbClr val="000000"/>
                </a:solidFill>
                <a:highlight>
                  <a:schemeClr val="lt1"/>
                </a:highlight>
              </a:rPr>
              <a:t>STeVI1 opens the door to real-time monitoring of spontaneous neuronal activity in living systems.</a:t>
            </a:r>
            <a:endParaRPr sz="1100">
              <a:solidFill>
                <a:srgbClr val="000000"/>
              </a:solidFill>
              <a:highlight>
                <a:srgbClr val="EAD1DC"/>
              </a:highlight>
            </a:endParaRPr>
          </a:p>
        </p:txBody>
      </p:sp>
      <p:sp>
        <p:nvSpPr>
          <p:cNvPr id="321" name="Google Shape;321;g31cf8303e66_0_2"/>
          <p:cNvSpPr txBox="1">
            <a:spLocks noGrp="1"/>
          </p:cNvSpPr>
          <p:nvPr>
            <p:ph type="title"/>
          </p:nvPr>
        </p:nvSpPr>
        <p:spPr>
          <a:xfrm>
            <a:off x="904875" y="131030"/>
            <a:ext cx="3667200" cy="3756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rmAutofit/>
          </a:bodyPr>
          <a:lstStyle/>
          <a:p>
            <a:pPr marL="457200" lvl="0" indent="-331470" algn="l" rtl="0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●"/>
            </a:pPr>
            <a:r>
              <a:rPr lang="fr-FR" sz="1800" u="sng">
                <a:latin typeface="Arial"/>
                <a:ea typeface="Arial"/>
                <a:cs typeface="Arial"/>
                <a:sym typeface="Arial"/>
              </a:rPr>
              <a:t>Chemogenetic Approach</a:t>
            </a:r>
            <a:endParaRPr/>
          </a:p>
        </p:txBody>
      </p:sp>
      <p:sp>
        <p:nvSpPr>
          <p:cNvPr id="322" name="Google Shape;322;g31cf8303e66_0_2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22</a:t>
            </a:fld>
            <a:endParaRPr/>
          </a:p>
        </p:txBody>
      </p:sp>
      <p:pic>
        <p:nvPicPr>
          <p:cNvPr id="323" name="Google Shape;323;g31cf8303e66_0_2"/>
          <p:cNvPicPr preferRelativeResize="0"/>
          <p:nvPr/>
        </p:nvPicPr>
        <p:blipFill rotWithShape="1">
          <a:blip r:embed="rId3">
            <a:alphaModFix/>
          </a:blip>
          <a:srcRect l="1826"/>
          <a:stretch/>
        </p:blipFill>
        <p:spPr>
          <a:xfrm>
            <a:off x="5486400" y="358775"/>
            <a:ext cx="2478549" cy="130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31cf8303e66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5100" y="3459500"/>
            <a:ext cx="3465325" cy="161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1cf8303e66_3_116"/>
          <p:cNvSpPr txBox="1">
            <a:spLocks noGrp="1"/>
          </p:cNvSpPr>
          <p:nvPr>
            <p:ph type="body" idx="1"/>
          </p:nvPr>
        </p:nvSpPr>
        <p:spPr>
          <a:xfrm>
            <a:off x="374925" y="618103"/>
            <a:ext cx="8256600" cy="4332300"/>
          </a:xfrm>
          <a:prstGeom prst="rect">
            <a:avLst/>
          </a:prstGeom>
        </p:spPr>
        <p:txBody>
          <a:bodyPr spcFirstLastPara="1" wrap="square" lIns="180000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1">
                <a:solidFill>
                  <a:srgbClr val="000000"/>
                </a:solidFill>
                <a:highlight>
                  <a:schemeClr val="lt1"/>
                </a:highlight>
              </a:rPr>
              <a:t>Voltage Sensitivity</a:t>
            </a:r>
            <a:endParaRPr sz="1100" b="1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fr-FR" sz="1100">
                <a:solidFill>
                  <a:srgbClr val="000000"/>
                </a:solidFill>
                <a:highlight>
                  <a:schemeClr val="lt1"/>
                </a:highlight>
              </a:rPr>
              <a:t>Both systems showed excellent sensitivity ( 5%~5\% 5% fluorescence change) BUT:</a:t>
            </a:r>
            <a:endParaRPr sz="11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</a:pPr>
            <a:r>
              <a:rPr lang="fr-FR" sz="1100">
                <a:solidFill>
                  <a:srgbClr val="000000"/>
                </a:solidFill>
                <a:highlight>
                  <a:schemeClr val="lt1"/>
                </a:highlight>
              </a:rPr>
              <a:t>FlaSh linked fluorescence directly to gating charge movements</a:t>
            </a:r>
            <a:endParaRPr sz="11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</a:pPr>
            <a:r>
              <a:rPr lang="fr-FR" sz="1100">
                <a:solidFill>
                  <a:srgbClr val="000000"/>
                </a:solidFill>
                <a:highlight>
                  <a:schemeClr val="lt1"/>
                </a:highlight>
              </a:rPr>
              <a:t>STeVI1 emphasized sensitivity to sub-threshold events in neurons.</a:t>
            </a:r>
            <a:endParaRPr sz="11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1">
                <a:solidFill>
                  <a:srgbClr val="000000"/>
                </a:solidFill>
                <a:highlight>
                  <a:schemeClr val="lt1"/>
                </a:highlight>
              </a:rPr>
              <a:t>Kinetics of Fluorescence Response</a:t>
            </a:r>
            <a:endParaRPr sz="1100" b="1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fr-FR" sz="1100">
                <a:solidFill>
                  <a:srgbClr val="000000"/>
                </a:solidFill>
                <a:highlight>
                  <a:schemeClr val="lt1"/>
                </a:highlight>
              </a:rPr>
              <a:t>FlaSh provides insights into slower conformational rearrangements.</a:t>
            </a:r>
            <a:endParaRPr sz="11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fr-FR" sz="1100">
                <a:solidFill>
                  <a:srgbClr val="000000"/>
                </a:solidFill>
                <a:highlight>
                  <a:schemeClr val="lt1"/>
                </a:highlight>
              </a:rPr>
              <a:t>STeVI1 is significantly faster, -&gt; more suitable for resolving fast events (ex: action potentials.)</a:t>
            </a:r>
            <a:endParaRPr sz="11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1">
                <a:solidFill>
                  <a:srgbClr val="000000"/>
                </a:solidFill>
                <a:highlight>
                  <a:schemeClr val="lt1"/>
                </a:highlight>
              </a:rPr>
              <a:t>Detection of Action Potentials</a:t>
            </a:r>
            <a:endParaRPr sz="1100" b="1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fr-FR" sz="1100">
                <a:solidFill>
                  <a:srgbClr val="000000"/>
                </a:solidFill>
                <a:highlight>
                  <a:schemeClr val="lt1"/>
                </a:highlight>
              </a:rPr>
              <a:t> FlaSh provided biophysical insights into channel dynamics during brief depolarizations.</a:t>
            </a:r>
            <a:endParaRPr sz="11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fr-FR" sz="1100">
                <a:solidFill>
                  <a:srgbClr val="000000"/>
                </a:solidFill>
                <a:highlight>
                  <a:schemeClr val="lt1"/>
                </a:highlight>
              </a:rPr>
              <a:t>STeVI1 demonstrated real-time imaging of neural activity</a:t>
            </a:r>
            <a:endParaRPr sz="11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rgbClr val="000000"/>
                </a:solidFill>
                <a:highlight>
                  <a:schemeClr val="lt1"/>
                </a:highlight>
              </a:rPr>
              <a:t> </a:t>
            </a:r>
            <a:r>
              <a:rPr lang="fr-FR" sz="1100" b="1">
                <a:solidFill>
                  <a:srgbClr val="000000"/>
                </a:solidFill>
                <a:highlight>
                  <a:schemeClr val="lt1"/>
                </a:highlight>
              </a:rPr>
              <a:t>Behavior During Repetitive Activity</a:t>
            </a:r>
            <a:endParaRPr sz="1100" b="1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fr-FR" sz="1100">
                <a:solidFill>
                  <a:srgbClr val="000000"/>
                </a:solidFill>
                <a:highlight>
                  <a:schemeClr val="lt1"/>
                </a:highlight>
              </a:rPr>
              <a:t>FlaSh was limited at high frequencies (&gt;100 Hz).</a:t>
            </a:r>
            <a:endParaRPr sz="11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fr-FR" sz="1100">
                <a:solidFill>
                  <a:srgbClr val="000000"/>
                </a:solidFill>
                <a:highlight>
                  <a:schemeClr val="lt1"/>
                </a:highlight>
              </a:rPr>
              <a:t>STeVI1 maintained linearity across a broader range of neuronal events</a:t>
            </a:r>
            <a:endParaRPr sz="11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1">
                <a:solidFill>
                  <a:srgbClr val="000000"/>
                </a:solidFill>
                <a:highlight>
                  <a:schemeClr val="lt1"/>
                </a:highlight>
              </a:rPr>
              <a:t>Stability and Photobleaching</a:t>
            </a:r>
            <a:endParaRPr sz="1100" b="1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fr-FR" sz="1100">
                <a:solidFill>
                  <a:srgbClr val="000000"/>
                </a:solidFill>
                <a:highlight>
                  <a:schemeClr val="lt1"/>
                </a:highlight>
              </a:rPr>
              <a:t>Both systems demonstrated excellent photostability BUT:</a:t>
            </a:r>
            <a:endParaRPr sz="11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</a:pPr>
            <a:r>
              <a:rPr lang="fr-FR" sz="1100">
                <a:solidFill>
                  <a:srgbClr val="000000"/>
                </a:solidFill>
                <a:highlight>
                  <a:schemeClr val="lt1"/>
                </a:highlight>
              </a:rPr>
              <a:t>STeVI1’s wash-free design makes it more practical for long-term in vivo studies.</a:t>
            </a:r>
            <a:endParaRPr sz="1100">
              <a:solidFill>
                <a:srgbClr val="000000"/>
              </a:solidFill>
              <a:highlight>
                <a:schemeClr val="lt1"/>
              </a:highlight>
            </a:endParaRPr>
          </a:p>
        </p:txBody>
      </p:sp>
      <p:sp>
        <p:nvSpPr>
          <p:cNvPr id="331" name="Google Shape;331;g31cf8303e66_3_116"/>
          <p:cNvSpPr txBox="1">
            <a:spLocks noGrp="1"/>
          </p:cNvSpPr>
          <p:nvPr>
            <p:ph type="title"/>
          </p:nvPr>
        </p:nvSpPr>
        <p:spPr>
          <a:xfrm>
            <a:off x="904875" y="131030"/>
            <a:ext cx="3667200" cy="3756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rmAutofit/>
          </a:bodyPr>
          <a:lstStyle/>
          <a:p>
            <a:pPr marL="457200" lvl="0" indent="-331470" algn="l" rtl="0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●"/>
            </a:pPr>
            <a:r>
              <a:rPr lang="fr-FR" sz="1800" u="sng">
                <a:latin typeface="Arial"/>
                <a:ea typeface="Arial"/>
                <a:cs typeface="Arial"/>
                <a:sym typeface="Arial"/>
              </a:rPr>
              <a:t>COMPARAISON</a:t>
            </a:r>
            <a:endParaRPr/>
          </a:p>
        </p:txBody>
      </p:sp>
      <p:sp>
        <p:nvSpPr>
          <p:cNvPr id="332" name="Google Shape;332;g31cf8303e66_3_116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1cf8303e66_0_100"/>
          <p:cNvSpPr txBox="1">
            <a:spLocks noGrp="1"/>
          </p:cNvSpPr>
          <p:nvPr>
            <p:ph type="title"/>
          </p:nvPr>
        </p:nvSpPr>
        <p:spPr>
          <a:xfrm>
            <a:off x="4572000" y="777875"/>
            <a:ext cx="40590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"/>
              <a:buNone/>
            </a:pPr>
            <a:r>
              <a:rPr lang="fr-FR"/>
              <a:t>Conclusion</a:t>
            </a:r>
            <a:endParaRPr/>
          </a:p>
        </p:txBody>
      </p:sp>
      <p:sp>
        <p:nvSpPr>
          <p:cNvPr id="338" name="Google Shape;338;g31cf8303e66_0_100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24</a:t>
            </a:fld>
            <a:endParaRPr/>
          </a:p>
        </p:txBody>
      </p:sp>
      <p:pic>
        <p:nvPicPr>
          <p:cNvPr id="339" name="Google Shape;339;g31cf8303e66_0_10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650" r="-1192"/>
          <a:stretch/>
        </p:blipFill>
        <p:spPr>
          <a:xfrm>
            <a:off x="476325" y="468375"/>
            <a:ext cx="4144850" cy="4206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1cf8303e66_3_41"/>
          <p:cNvSpPr txBox="1">
            <a:spLocks noGrp="1"/>
          </p:cNvSpPr>
          <p:nvPr>
            <p:ph type="body" idx="1"/>
          </p:nvPr>
        </p:nvSpPr>
        <p:spPr>
          <a:xfrm>
            <a:off x="1405475" y="195275"/>
            <a:ext cx="5452800" cy="9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 fontScale="25000" lnSpcReduction="2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r-FR" sz="6000" b="1" u="sng"/>
              <a:t>Shared goal</a:t>
            </a:r>
            <a:r>
              <a:rPr lang="fr-FR" sz="6000" b="1"/>
              <a:t>:</a:t>
            </a:r>
            <a:endParaRPr sz="6000" b="1"/>
          </a:p>
          <a:p>
            <a:pPr marL="457200" lvl="0" indent="-30480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fr-FR" sz="4800"/>
              <a:t>Advance tools for monitoring neuronal membrane potential.</a:t>
            </a:r>
            <a:endParaRPr sz="480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fr-FR" sz="4800"/>
              <a:t>Address sensitivity, specificity, and invasiveness challenges.</a:t>
            </a:r>
            <a:endParaRPr sz="4800"/>
          </a:p>
          <a:p>
            <a:pPr marL="0" lvl="0" indent="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endParaRPr sz="2024" b="1"/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1200">
              <a:solidFill>
                <a:srgbClr val="ECECEC"/>
              </a:solidFill>
            </a:endParaRPr>
          </a:p>
          <a:p>
            <a:pPr marL="171450" lvl="0" indent="-6857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buNone/>
            </a:pPr>
            <a:endParaRPr/>
          </a:p>
        </p:txBody>
      </p:sp>
      <p:sp>
        <p:nvSpPr>
          <p:cNvPr id="345" name="Google Shape;345;g31cf8303e66_3_41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25</a:t>
            </a:fld>
            <a:endParaRPr/>
          </a:p>
        </p:txBody>
      </p:sp>
      <p:sp>
        <p:nvSpPr>
          <p:cNvPr id="346" name="Google Shape;346;g31cf8303e66_3_41"/>
          <p:cNvSpPr txBox="1"/>
          <p:nvPr/>
        </p:nvSpPr>
        <p:spPr>
          <a:xfrm>
            <a:off x="147050" y="1572075"/>
            <a:ext cx="3918600" cy="15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r-FR" sz="1200" b="1">
                <a:solidFill>
                  <a:schemeClr val="dk1"/>
                </a:solidFill>
              </a:rPr>
              <a:t>Old Study: </a:t>
            </a:r>
            <a:r>
              <a:rPr lang="fr-FR" sz="1200" b="1" i="1">
                <a:solidFill>
                  <a:schemeClr val="dk1"/>
                </a:solidFill>
              </a:rPr>
              <a:t>FlaSh</a:t>
            </a:r>
            <a:endParaRPr sz="1200" b="1" i="1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fr-FR" sz="1200">
                <a:solidFill>
                  <a:schemeClr val="dk1"/>
                </a:solidFill>
              </a:rPr>
              <a:t>Purely genetic sensor using GFP-Shaker fusion.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fr-FR" sz="1200">
                <a:solidFill>
                  <a:schemeClr val="dk1"/>
                </a:solidFill>
              </a:rPr>
              <a:t>Simple, robust, and cell-specific.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fr-FR" sz="1200">
                <a:solidFill>
                  <a:schemeClr val="dk1"/>
                </a:solidFill>
              </a:rPr>
              <a:t>Detects rapid and sub-threshold signals.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347" name="Google Shape;347;g31cf8303e66_3_41"/>
          <p:cNvSpPr txBox="1"/>
          <p:nvPr/>
        </p:nvSpPr>
        <p:spPr>
          <a:xfrm>
            <a:off x="1553825" y="3554875"/>
            <a:ext cx="51561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r-FR" sz="1500" b="1" u="sng">
                <a:solidFill>
                  <a:schemeClr val="dk1"/>
                </a:solidFill>
              </a:rPr>
              <a:t>Complementary Advances</a:t>
            </a:r>
            <a:r>
              <a:rPr lang="fr-FR" sz="1500" b="1">
                <a:solidFill>
                  <a:schemeClr val="dk1"/>
                </a:solidFill>
              </a:rPr>
              <a:t>:</a:t>
            </a:r>
            <a:endParaRPr sz="1500" b="1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fr-FR" sz="1200" b="1">
                <a:solidFill>
                  <a:schemeClr val="dk1"/>
                </a:solidFill>
              </a:rPr>
              <a:t>FlaSh:</a:t>
            </a:r>
            <a:r>
              <a:rPr lang="fr-FR" sz="1200">
                <a:solidFill>
                  <a:schemeClr val="dk1"/>
                </a:solidFill>
              </a:rPr>
              <a:t> Simplicity and genetic precision.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fr-FR" sz="1200" b="1">
                <a:solidFill>
                  <a:schemeClr val="dk1"/>
                </a:solidFill>
              </a:rPr>
              <a:t>STeVI1:</a:t>
            </a:r>
            <a:r>
              <a:rPr lang="fr-FR" sz="1200">
                <a:solidFill>
                  <a:schemeClr val="dk1"/>
                </a:solidFill>
              </a:rPr>
              <a:t> Versatility with chemical-genetic integration.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48" name="Google Shape;348;g31cf8303e66_3_41"/>
          <p:cNvSpPr txBox="1"/>
          <p:nvPr/>
        </p:nvSpPr>
        <p:spPr>
          <a:xfrm>
            <a:off x="4315600" y="1572075"/>
            <a:ext cx="3983400" cy="15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r-FR" sz="1200" b="1">
                <a:solidFill>
                  <a:schemeClr val="dk1"/>
                </a:solidFill>
              </a:rPr>
              <a:t>New Study: </a:t>
            </a:r>
            <a:r>
              <a:rPr lang="fr-FR" sz="1200" b="1" i="1">
                <a:solidFill>
                  <a:schemeClr val="dk1"/>
                </a:solidFill>
              </a:rPr>
              <a:t>STeVI1</a:t>
            </a:r>
            <a:endParaRPr sz="1200" b="1" i="1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fr-FR" sz="1200">
                <a:solidFill>
                  <a:schemeClr val="dk1"/>
                </a:solidFill>
              </a:rPr>
              <a:t>Hybrid sensor combining Nile Red and ACP tags.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fr-FR" sz="1200">
                <a:solidFill>
                  <a:schemeClr val="dk1"/>
                </a:solidFill>
              </a:rPr>
              <a:t>Versatile, in vivo compatible, sub-threshold detection.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cxnSp>
        <p:nvCxnSpPr>
          <p:cNvPr id="349" name="Google Shape;349;g31cf8303e66_3_41"/>
          <p:cNvCxnSpPr/>
          <p:nvPr/>
        </p:nvCxnSpPr>
        <p:spPr>
          <a:xfrm>
            <a:off x="4118675" y="1468338"/>
            <a:ext cx="26400" cy="187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"/>
          <p:cNvSpPr txBox="1">
            <a:spLocks noGrp="1"/>
          </p:cNvSpPr>
          <p:nvPr>
            <p:ph type="title"/>
          </p:nvPr>
        </p:nvSpPr>
        <p:spPr>
          <a:xfrm>
            <a:off x="4572000" y="777875"/>
            <a:ext cx="44955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"/>
              <a:buNone/>
            </a:pPr>
            <a:r>
              <a:rPr lang="fr-FR"/>
              <a:t>Take home message</a:t>
            </a:r>
            <a:endParaRPr/>
          </a:p>
        </p:txBody>
      </p:sp>
      <p:sp>
        <p:nvSpPr>
          <p:cNvPr id="355" name="Google Shape;355;p4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62" cy="16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26</a:t>
            </a:fld>
            <a:endParaRPr/>
          </a:p>
        </p:txBody>
      </p:sp>
      <p:sp>
        <p:nvSpPr>
          <p:cNvPr id="356" name="Google Shape;356;p4"/>
          <p:cNvSpPr txBox="1"/>
          <p:nvPr/>
        </p:nvSpPr>
        <p:spPr>
          <a:xfrm>
            <a:off x="5283200" y="2362200"/>
            <a:ext cx="33480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1d1fd44b48_0_0"/>
          <p:cNvSpPr txBox="1">
            <a:spLocks noGrp="1"/>
          </p:cNvSpPr>
          <p:nvPr>
            <p:ph type="body" idx="1"/>
          </p:nvPr>
        </p:nvSpPr>
        <p:spPr>
          <a:xfrm>
            <a:off x="904875" y="1067527"/>
            <a:ext cx="7726500" cy="3882900"/>
          </a:xfrm>
          <a:prstGeom prst="rect">
            <a:avLst/>
          </a:prstGeom>
        </p:spPr>
        <p:txBody>
          <a:bodyPr spcFirstLastPara="1" wrap="square" lIns="180000" tIns="45700" rIns="91425" bIns="45700" anchor="t" anchorCtr="0">
            <a:normAutofit/>
          </a:bodyPr>
          <a:lstStyle/>
          <a:p>
            <a:pPr marL="457200" lvl="0" indent="-331470" algn="l" rtl="0">
              <a:spcBef>
                <a:spcPts val="750"/>
              </a:spcBef>
              <a:spcAft>
                <a:spcPts val="0"/>
              </a:spcAft>
              <a:buSzPts val="1620"/>
              <a:buChar char="●"/>
            </a:pPr>
            <a:r>
              <a:rPr lang="fr-FR"/>
              <a:t>FlaSh = valuable asset for biophysical research </a:t>
            </a: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fr-FR"/>
              <a:t>WHILE</a:t>
            </a:r>
            <a:endParaRPr/>
          </a:p>
          <a:p>
            <a:pPr marL="457200" lvl="0" indent="-331470" algn="l" rtl="0">
              <a:spcBef>
                <a:spcPts val="750"/>
              </a:spcBef>
              <a:spcAft>
                <a:spcPts val="0"/>
              </a:spcAft>
              <a:buSzPts val="1620"/>
              <a:buChar char="●"/>
            </a:pPr>
            <a:r>
              <a:rPr lang="fr-FR"/>
              <a:t>STeVI1 = dynamic tool for real-time functional imaging in living systems</a:t>
            </a: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fr-FR"/>
              <a:t>BUT: </a:t>
            </a:r>
            <a:endParaRPr/>
          </a:p>
          <a:p>
            <a:pPr marL="457200" lvl="0" indent="-331470" algn="l" rtl="0">
              <a:spcBef>
                <a:spcPts val="750"/>
              </a:spcBef>
              <a:spcAft>
                <a:spcPts val="0"/>
              </a:spcAft>
              <a:buSzPts val="1620"/>
              <a:buChar char="-"/>
            </a:pPr>
            <a:r>
              <a:rPr lang="fr-FR"/>
              <a:t>Both represent significant advancements in our ability to explore the intricate electrical landscapes of the brain</a:t>
            </a:r>
            <a:endParaRPr/>
          </a:p>
          <a:p>
            <a:pPr marL="45720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  <a:p>
            <a:pPr marL="457200" lvl="0" indent="-331470" algn="l" rtl="0">
              <a:spcBef>
                <a:spcPts val="750"/>
              </a:spcBef>
              <a:spcAft>
                <a:spcPts val="0"/>
              </a:spcAft>
              <a:buSzPts val="1620"/>
              <a:buChar char="-"/>
            </a:pPr>
            <a:r>
              <a:rPr lang="fr-FR"/>
              <a:t>Both pave the way for novel applications in studying neurological diseases, aiding in the development of innovative therapies targeting electrical dysfunctionment in the nervous system</a:t>
            </a:r>
            <a:endParaRPr/>
          </a:p>
        </p:txBody>
      </p:sp>
      <p:sp>
        <p:nvSpPr>
          <p:cNvPr id="363" name="Google Shape;363;g31d1fd44b48_0_0"/>
          <p:cNvSpPr txBox="1">
            <a:spLocks noGrp="1"/>
          </p:cNvSpPr>
          <p:nvPr>
            <p:ph type="title"/>
          </p:nvPr>
        </p:nvSpPr>
        <p:spPr>
          <a:xfrm>
            <a:off x="904875" y="488225"/>
            <a:ext cx="7544100" cy="5793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What should we remember?</a:t>
            </a:r>
            <a:endParaRPr/>
          </a:p>
        </p:txBody>
      </p:sp>
      <p:sp>
        <p:nvSpPr>
          <p:cNvPr id="364" name="Google Shape;364;g31d1fd44b48_0_0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1d1fd44b48_0_7"/>
          <p:cNvSpPr txBox="1">
            <a:spLocks noGrp="1"/>
          </p:cNvSpPr>
          <p:nvPr>
            <p:ph type="body" idx="1"/>
          </p:nvPr>
        </p:nvSpPr>
        <p:spPr>
          <a:xfrm>
            <a:off x="420375" y="1670625"/>
            <a:ext cx="3739800" cy="2888100"/>
          </a:xfrm>
          <a:prstGeom prst="rect">
            <a:avLst/>
          </a:prstGeom>
        </p:spPr>
        <p:txBody>
          <a:bodyPr spcFirstLastPara="1" wrap="square" lIns="180000" tIns="45700" rIns="91425" bIns="45700" anchor="t" anchorCtr="0">
            <a:normAutofit/>
          </a:bodyPr>
          <a:lstStyle/>
          <a:p>
            <a:pPr marL="457200" lvl="0" indent="-331470" algn="l" rtl="0">
              <a:spcBef>
                <a:spcPts val="750"/>
              </a:spcBef>
              <a:spcAft>
                <a:spcPts val="0"/>
              </a:spcAft>
              <a:buSzPts val="1620"/>
              <a:buChar char="●"/>
            </a:pPr>
            <a:r>
              <a:rPr lang="fr-FR"/>
              <a:t>Convergence of biotechnology and chemistry can transform neuroscience</a:t>
            </a: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  <a:p>
            <a:pPr marL="457200" lvl="0" indent="-331470" algn="l" rtl="0">
              <a:spcBef>
                <a:spcPts val="750"/>
              </a:spcBef>
              <a:spcAft>
                <a:spcPts val="0"/>
              </a:spcAft>
              <a:buSzPts val="1620"/>
              <a:buChar char="●"/>
            </a:pPr>
            <a:r>
              <a:rPr lang="fr-FR"/>
              <a:t>Ask - and answer -  more complex question about brain’s electrical communication</a:t>
            </a:r>
            <a:endParaRPr/>
          </a:p>
        </p:txBody>
      </p:sp>
      <p:sp>
        <p:nvSpPr>
          <p:cNvPr id="371" name="Google Shape;371;g31d1fd44b48_0_7"/>
          <p:cNvSpPr txBox="1">
            <a:spLocks noGrp="1"/>
          </p:cNvSpPr>
          <p:nvPr>
            <p:ph type="title"/>
          </p:nvPr>
        </p:nvSpPr>
        <p:spPr>
          <a:xfrm>
            <a:off x="904875" y="541775"/>
            <a:ext cx="6966000" cy="4722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Finally…</a:t>
            </a:r>
            <a:endParaRPr/>
          </a:p>
        </p:txBody>
      </p:sp>
      <p:sp>
        <p:nvSpPr>
          <p:cNvPr id="372" name="Google Shape;372;g31d1fd44b48_0_7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28</a:t>
            </a:fld>
            <a:endParaRPr/>
          </a:p>
        </p:txBody>
      </p:sp>
      <p:pic>
        <p:nvPicPr>
          <p:cNvPr id="373" name="Google Shape;373;g31d1fd44b48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9163" y="0"/>
            <a:ext cx="3032750" cy="5307326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g31d1fd44b48_0_7"/>
          <p:cNvSpPr txBox="1"/>
          <p:nvPr/>
        </p:nvSpPr>
        <p:spPr>
          <a:xfrm>
            <a:off x="904875" y="4287350"/>
            <a:ext cx="5664600" cy="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 b="1">
                <a:solidFill>
                  <a:schemeClr val="dk1"/>
                </a:solidFill>
              </a:rPr>
              <a:t>Thank you for listening :)</a:t>
            </a:r>
            <a:endParaRPr sz="19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1cf8303e66_0_91"/>
          <p:cNvSpPr txBox="1">
            <a:spLocks noGrp="1"/>
          </p:cNvSpPr>
          <p:nvPr>
            <p:ph type="title"/>
          </p:nvPr>
        </p:nvSpPr>
        <p:spPr>
          <a:xfrm>
            <a:off x="4572000" y="777875"/>
            <a:ext cx="40590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"/>
              <a:buNone/>
            </a:pPr>
            <a:r>
              <a:rPr lang="fr-FR"/>
              <a:t>Introduction</a:t>
            </a:r>
            <a:endParaRPr/>
          </a:p>
        </p:txBody>
      </p:sp>
      <p:sp>
        <p:nvSpPr>
          <p:cNvPr id="139" name="Google Shape;139;g31cf8303e66_0_91"/>
          <p:cNvSpPr txBox="1">
            <a:spLocks noGrp="1"/>
          </p:cNvSpPr>
          <p:nvPr>
            <p:ph type="body" idx="1"/>
          </p:nvPr>
        </p:nvSpPr>
        <p:spPr>
          <a:xfrm>
            <a:off x="4572000" y="2571750"/>
            <a:ext cx="4059000" cy="21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endParaRPr/>
          </a:p>
        </p:txBody>
      </p:sp>
      <p:sp>
        <p:nvSpPr>
          <p:cNvPr id="140" name="Google Shape;140;g31cf8303e66_0_91"/>
          <p:cNvSpPr>
            <a:spLocks noGrp="1"/>
          </p:cNvSpPr>
          <p:nvPr>
            <p:ph type="pic" idx="2"/>
          </p:nvPr>
        </p:nvSpPr>
        <p:spPr>
          <a:xfrm>
            <a:off x="904875" y="0"/>
            <a:ext cx="3667200" cy="51435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CH"/>
          </a:p>
        </p:txBody>
      </p:sp>
      <p:sp>
        <p:nvSpPr>
          <p:cNvPr id="141" name="Google Shape;141;g31cf8303e66_0_91"/>
          <p:cNvSpPr txBox="1">
            <a:spLocks noGrp="1"/>
          </p:cNvSpPr>
          <p:nvPr>
            <p:ph type="dt" idx="10"/>
          </p:nvPr>
        </p:nvSpPr>
        <p:spPr>
          <a:xfrm rot="-5400000">
            <a:off x="-1221499" y="2778490"/>
            <a:ext cx="33411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NAME EVENT / NAME PRESENTATION</a:t>
            </a:r>
            <a:endParaRPr/>
          </a:p>
        </p:txBody>
      </p:sp>
      <p:sp>
        <p:nvSpPr>
          <p:cNvPr id="142" name="Google Shape;142;g31cf8303e66_0_91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1cf8303e66_0_9"/>
          <p:cNvSpPr txBox="1">
            <a:spLocks noGrp="1"/>
          </p:cNvSpPr>
          <p:nvPr>
            <p:ph type="body" idx="1"/>
          </p:nvPr>
        </p:nvSpPr>
        <p:spPr>
          <a:xfrm>
            <a:off x="904875" y="1651124"/>
            <a:ext cx="7726500" cy="2927100"/>
          </a:xfrm>
          <a:prstGeom prst="rect">
            <a:avLst/>
          </a:prstGeom>
        </p:spPr>
        <p:txBody>
          <a:bodyPr spcFirstLastPara="1" wrap="square" lIns="180000" tIns="45700" rIns="91425" bIns="45700" anchor="t" anchorCtr="0">
            <a:normAutofit/>
          </a:bodyPr>
          <a:lstStyle/>
          <a:p>
            <a:pPr marL="457200" lvl="0" indent="-331470" algn="l" rtl="0">
              <a:spcBef>
                <a:spcPts val="750"/>
              </a:spcBef>
              <a:spcAft>
                <a:spcPts val="0"/>
              </a:spcAft>
              <a:buSzPts val="1620"/>
              <a:buChar char="●"/>
            </a:pPr>
            <a:r>
              <a:rPr lang="fr-FR"/>
              <a:t>Better understanding the electrical dynamics of neuronal membranes</a:t>
            </a: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  <a:p>
            <a:pPr marL="457200" lvl="0" indent="-331470" algn="l" rtl="0">
              <a:spcBef>
                <a:spcPts val="750"/>
              </a:spcBef>
              <a:spcAft>
                <a:spcPts val="0"/>
              </a:spcAft>
              <a:buSzPts val="1620"/>
              <a:buChar char="●"/>
            </a:pPr>
            <a:r>
              <a:rPr lang="fr-FR"/>
              <a:t>Fundamental communication between neurons </a:t>
            </a: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  <a:p>
            <a:pPr marL="457200" lvl="0" indent="-331470" algn="l" rtl="0">
              <a:spcBef>
                <a:spcPts val="750"/>
              </a:spcBef>
              <a:spcAft>
                <a:spcPts val="0"/>
              </a:spcAft>
              <a:buSzPts val="1620"/>
              <a:buChar char="●"/>
            </a:pPr>
            <a:r>
              <a:rPr lang="fr-FR"/>
              <a:t>traditional electrode-based method: </a:t>
            </a:r>
            <a:endParaRPr/>
          </a:p>
          <a:p>
            <a:pPr marL="457200" lvl="0" indent="-331470" algn="l" rtl="0">
              <a:spcBef>
                <a:spcPts val="0"/>
              </a:spcBef>
              <a:spcAft>
                <a:spcPts val="0"/>
              </a:spcAft>
              <a:buSzPts val="1620"/>
              <a:buChar char="-"/>
            </a:pPr>
            <a:r>
              <a:rPr lang="fr-FR"/>
              <a:t>effective</a:t>
            </a: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fr-FR" b="1"/>
              <a:t>BUT</a:t>
            </a:r>
            <a:endParaRPr b="1"/>
          </a:p>
          <a:p>
            <a:pPr marL="457200" lvl="0" indent="-331470" algn="l" rtl="0">
              <a:spcBef>
                <a:spcPts val="750"/>
              </a:spcBef>
              <a:spcAft>
                <a:spcPts val="0"/>
              </a:spcAft>
              <a:buSzPts val="1620"/>
              <a:buChar char="-"/>
            </a:pPr>
            <a:r>
              <a:rPr lang="fr-FR"/>
              <a:t>lack of spatial or temporal resolution</a:t>
            </a:r>
            <a:endParaRPr/>
          </a:p>
          <a:p>
            <a:pPr marL="457200" lvl="0" indent="-331470" algn="l" rtl="0">
              <a:spcBef>
                <a:spcPts val="0"/>
              </a:spcBef>
              <a:spcAft>
                <a:spcPts val="0"/>
              </a:spcAft>
              <a:buSzPts val="1620"/>
              <a:buChar char="-"/>
            </a:pPr>
            <a:r>
              <a:rPr lang="fr-FR"/>
              <a:t>invasive</a:t>
            </a:r>
            <a:endParaRPr/>
          </a:p>
        </p:txBody>
      </p:sp>
      <p:sp>
        <p:nvSpPr>
          <p:cNvPr id="149" name="Google Shape;149;g31cf8303e66_0_9"/>
          <p:cNvSpPr txBox="1">
            <a:spLocks noGrp="1"/>
          </p:cNvSpPr>
          <p:nvPr>
            <p:ph type="title"/>
          </p:nvPr>
        </p:nvSpPr>
        <p:spPr>
          <a:xfrm>
            <a:off x="904875" y="777875"/>
            <a:ext cx="7988400" cy="6468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Why study membrane potential nowadays ?</a:t>
            </a:r>
            <a:endParaRPr/>
          </a:p>
        </p:txBody>
      </p:sp>
      <p:sp>
        <p:nvSpPr>
          <p:cNvPr id="150" name="Google Shape;150;g31cf8303e66_0_9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  <p:pic>
        <p:nvPicPr>
          <p:cNvPr id="151" name="Google Shape;151;g31cf8303e66_0_9"/>
          <p:cNvPicPr preferRelativeResize="0"/>
          <p:nvPr/>
        </p:nvPicPr>
        <p:blipFill rotWithShape="1">
          <a:blip r:embed="rId3">
            <a:alphaModFix/>
          </a:blip>
          <a:srcRect l="-787" t="6073" r="17007" b="39454"/>
          <a:stretch/>
        </p:blipFill>
        <p:spPr>
          <a:xfrm>
            <a:off x="5486400" y="2765450"/>
            <a:ext cx="3657549" cy="237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1cf8303e66_0_17"/>
          <p:cNvSpPr txBox="1">
            <a:spLocks noGrp="1"/>
          </p:cNvSpPr>
          <p:nvPr>
            <p:ph type="body" idx="1"/>
          </p:nvPr>
        </p:nvSpPr>
        <p:spPr>
          <a:xfrm>
            <a:off x="739200" y="937950"/>
            <a:ext cx="3058500" cy="3153600"/>
          </a:xfrm>
          <a:prstGeom prst="rect">
            <a:avLst/>
          </a:prstGeom>
        </p:spPr>
        <p:txBody>
          <a:bodyPr spcFirstLastPara="1" wrap="square" lIns="180000" tIns="45700" rIns="91425" bIns="45700" anchor="t" anchorCtr="0">
            <a:normAutofit/>
          </a:bodyPr>
          <a:lstStyle/>
          <a:p>
            <a:pPr marL="457200" lvl="0" indent="-331470" algn="l" rtl="0">
              <a:spcBef>
                <a:spcPts val="750"/>
              </a:spcBef>
              <a:spcAft>
                <a:spcPts val="0"/>
              </a:spcAft>
              <a:buSzPts val="1620"/>
              <a:buChar char="●"/>
            </a:pPr>
            <a:r>
              <a:rPr lang="fr-FR" b="1" u="sng"/>
              <a:t>Genetically encoded optical probe</a:t>
            </a:r>
            <a:endParaRPr b="1" u="sng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  <a:p>
            <a:pPr marL="457200" lvl="0" indent="-318770" algn="l" rtl="0">
              <a:spcBef>
                <a:spcPts val="750"/>
              </a:spcBef>
              <a:spcAft>
                <a:spcPts val="0"/>
              </a:spcAft>
              <a:buSzPts val="1420"/>
              <a:buChar char="-"/>
            </a:pPr>
            <a:r>
              <a:rPr lang="fr-FR" sz="1600"/>
              <a:t>responds rapidly and sensitively to voltage variations</a:t>
            </a:r>
            <a:endParaRPr sz="1600"/>
          </a:p>
          <a:p>
            <a:pPr marL="45720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18770" algn="l" rtl="0">
              <a:spcBef>
                <a:spcPts val="750"/>
              </a:spcBef>
              <a:spcAft>
                <a:spcPts val="0"/>
              </a:spcAft>
              <a:buSzPts val="1420"/>
              <a:buChar char="-"/>
            </a:pPr>
            <a:r>
              <a:rPr lang="fr-FR" sz="1600"/>
              <a:t>powerful and non-invasive</a:t>
            </a:r>
            <a:endParaRPr sz="1600"/>
          </a:p>
        </p:txBody>
      </p:sp>
      <p:sp>
        <p:nvSpPr>
          <p:cNvPr id="158" name="Google Shape;158;g31cf8303e66_0_17"/>
          <p:cNvSpPr txBox="1">
            <a:spLocks noGrp="1"/>
          </p:cNvSpPr>
          <p:nvPr>
            <p:ph type="title"/>
          </p:nvPr>
        </p:nvSpPr>
        <p:spPr>
          <a:xfrm>
            <a:off x="855900" y="195275"/>
            <a:ext cx="7432200" cy="5367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Two innovative approaches</a:t>
            </a:r>
            <a:endParaRPr/>
          </a:p>
        </p:txBody>
      </p:sp>
      <p:sp>
        <p:nvSpPr>
          <p:cNvPr id="159" name="Google Shape;159;g31cf8303e66_0_17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  <p:sp>
        <p:nvSpPr>
          <p:cNvPr id="160" name="Google Shape;160;g31cf8303e66_0_17"/>
          <p:cNvSpPr txBox="1">
            <a:spLocks noGrp="1"/>
          </p:cNvSpPr>
          <p:nvPr>
            <p:ph type="body" idx="1"/>
          </p:nvPr>
        </p:nvSpPr>
        <p:spPr>
          <a:xfrm>
            <a:off x="4439700" y="878450"/>
            <a:ext cx="3942600" cy="2366100"/>
          </a:xfrm>
          <a:prstGeom prst="rect">
            <a:avLst/>
          </a:prstGeom>
        </p:spPr>
        <p:txBody>
          <a:bodyPr spcFirstLastPara="1" wrap="square" lIns="180000" tIns="45700" rIns="91425" bIns="45700" anchor="t" anchorCtr="0">
            <a:normAutofit/>
          </a:bodyPr>
          <a:lstStyle/>
          <a:p>
            <a:pPr marL="457200" lvl="0" indent="-318770" algn="l" rtl="0">
              <a:spcBef>
                <a:spcPts val="750"/>
              </a:spcBef>
              <a:spcAft>
                <a:spcPts val="0"/>
              </a:spcAft>
              <a:buSzPts val="1420"/>
              <a:buChar char="-"/>
            </a:pPr>
            <a:r>
              <a:rPr lang="fr-FR" sz="1600"/>
              <a:t>good temporal resolution</a:t>
            </a:r>
            <a:endParaRPr sz="1600"/>
          </a:p>
          <a:p>
            <a:pPr marL="45720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30200" algn="l" rtl="0">
              <a:spcBef>
                <a:spcPts val="750"/>
              </a:spcBef>
              <a:spcAft>
                <a:spcPts val="0"/>
              </a:spcAft>
              <a:buSzPts val="1600"/>
              <a:buChar char="-"/>
            </a:pPr>
            <a:r>
              <a:rPr lang="fr-FR" sz="1600"/>
              <a:t>allows us to study action potentials</a:t>
            </a:r>
            <a:endParaRPr sz="1600"/>
          </a:p>
          <a:p>
            <a:pPr marL="45720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30200" algn="l" rtl="0">
              <a:spcBef>
                <a:spcPts val="750"/>
              </a:spcBef>
              <a:spcAft>
                <a:spcPts val="0"/>
              </a:spcAft>
              <a:buSzPts val="1600"/>
              <a:buChar char="-"/>
            </a:pPr>
            <a:r>
              <a:rPr lang="fr-FR" sz="1600"/>
              <a:t>more subtle phenomena such as inhibitory activity, often overlooked by conventional techniques.</a:t>
            </a:r>
            <a:endParaRPr sz="16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1" name="Google Shape;161;g31cf8303e66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3775" y="2939627"/>
            <a:ext cx="5394330" cy="207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1cf8303e66_0_112"/>
          <p:cNvSpPr txBox="1">
            <a:spLocks noGrp="1"/>
          </p:cNvSpPr>
          <p:nvPr>
            <p:ph type="title"/>
          </p:nvPr>
        </p:nvSpPr>
        <p:spPr>
          <a:xfrm>
            <a:off x="855900" y="195275"/>
            <a:ext cx="7432200" cy="5367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Two innovative approaches</a:t>
            </a:r>
            <a:endParaRPr/>
          </a:p>
        </p:txBody>
      </p:sp>
      <p:sp>
        <p:nvSpPr>
          <p:cNvPr id="168" name="Google Shape;168;g31cf8303e66_0_112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  <p:sp>
        <p:nvSpPr>
          <p:cNvPr id="169" name="Google Shape;169;g31cf8303e66_0_112"/>
          <p:cNvSpPr txBox="1">
            <a:spLocks noGrp="1"/>
          </p:cNvSpPr>
          <p:nvPr>
            <p:ph type="body" idx="1"/>
          </p:nvPr>
        </p:nvSpPr>
        <p:spPr>
          <a:xfrm>
            <a:off x="599100" y="731975"/>
            <a:ext cx="3058500" cy="2730000"/>
          </a:xfrm>
          <a:prstGeom prst="rect">
            <a:avLst/>
          </a:prstGeom>
        </p:spPr>
        <p:txBody>
          <a:bodyPr spcFirstLastPara="1" wrap="square" lIns="180000" tIns="45700" rIns="91425" bIns="45700" anchor="t" anchorCtr="0">
            <a:normAutofit/>
          </a:bodyPr>
          <a:lstStyle/>
          <a:p>
            <a:pPr marL="457200" lvl="0" indent="-331470" algn="l" rtl="0">
              <a:spcBef>
                <a:spcPts val="750"/>
              </a:spcBef>
              <a:spcAft>
                <a:spcPts val="0"/>
              </a:spcAft>
              <a:buSzPts val="1620"/>
              <a:buChar char="●"/>
            </a:pPr>
            <a:r>
              <a:rPr lang="fr-FR" b="1" u="sng"/>
              <a:t>Chemogenetic Approach</a:t>
            </a:r>
            <a:endParaRPr b="1" u="sng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  <a:p>
            <a:pPr marL="457200" lvl="0" indent="-318770" algn="l" rtl="0">
              <a:spcBef>
                <a:spcPts val="750"/>
              </a:spcBef>
              <a:spcAft>
                <a:spcPts val="0"/>
              </a:spcAft>
              <a:buSzPts val="1420"/>
              <a:buChar char="-"/>
            </a:pPr>
            <a:r>
              <a:rPr lang="fr-FR" sz="1600"/>
              <a:t>STeVI1 probe</a:t>
            </a:r>
            <a:endParaRPr sz="16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18770" algn="l" rtl="0">
              <a:spcBef>
                <a:spcPts val="750"/>
              </a:spcBef>
              <a:spcAft>
                <a:spcPts val="0"/>
              </a:spcAft>
              <a:buSzPts val="1420"/>
              <a:buChar char="-"/>
            </a:pPr>
            <a:r>
              <a:rPr lang="fr-FR" sz="1600"/>
              <a:t>combine Nile Red and targeted proteins</a:t>
            </a:r>
            <a:endParaRPr sz="1600"/>
          </a:p>
        </p:txBody>
      </p:sp>
      <p:pic>
        <p:nvPicPr>
          <p:cNvPr id="170" name="Google Shape;170;g31cf8303e66_0_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7400" y="2902913"/>
            <a:ext cx="5437299" cy="1998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31cf8303e66_0_112"/>
          <p:cNvSpPr txBox="1">
            <a:spLocks noGrp="1"/>
          </p:cNvSpPr>
          <p:nvPr>
            <p:ph type="body" idx="1"/>
          </p:nvPr>
        </p:nvSpPr>
        <p:spPr>
          <a:xfrm>
            <a:off x="4780475" y="1144763"/>
            <a:ext cx="3058500" cy="1904400"/>
          </a:xfrm>
          <a:prstGeom prst="rect">
            <a:avLst/>
          </a:prstGeom>
        </p:spPr>
        <p:txBody>
          <a:bodyPr spcFirstLastPara="1" wrap="square" lIns="180000" tIns="45700" rIns="91425" bIns="45700" anchor="t" anchorCtr="0">
            <a:normAutofit/>
          </a:bodyPr>
          <a:lstStyle/>
          <a:p>
            <a:pPr marL="457200" lvl="0" indent="-318770" algn="l" rtl="0">
              <a:spcBef>
                <a:spcPts val="750"/>
              </a:spcBef>
              <a:spcAft>
                <a:spcPts val="0"/>
              </a:spcAft>
              <a:buSzPts val="1420"/>
              <a:buChar char="-"/>
            </a:pPr>
            <a:r>
              <a:rPr lang="fr-FR" sz="1600"/>
              <a:t>target neuronal membranes precisely</a:t>
            </a:r>
            <a:endParaRPr sz="16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18770" algn="l" rtl="0">
              <a:spcBef>
                <a:spcPts val="750"/>
              </a:spcBef>
              <a:spcAft>
                <a:spcPts val="0"/>
              </a:spcAft>
              <a:buSzPts val="1420"/>
              <a:buChar char="-"/>
            </a:pPr>
            <a:r>
              <a:rPr lang="fr-FR" sz="1600"/>
              <a:t>enhancing sensitivity and minimizing interference</a:t>
            </a:r>
            <a:endParaRPr sz="1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1cf8303e66_0_52"/>
          <p:cNvSpPr txBox="1">
            <a:spLocks noGrp="1"/>
          </p:cNvSpPr>
          <p:nvPr>
            <p:ph type="body" idx="1"/>
          </p:nvPr>
        </p:nvSpPr>
        <p:spPr>
          <a:xfrm>
            <a:off x="1205700" y="1591025"/>
            <a:ext cx="3366300" cy="2601600"/>
          </a:xfrm>
          <a:prstGeom prst="rect">
            <a:avLst/>
          </a:prstGeom>
        </p:spPr>
        <p:txBody>
          <a:bodyPr spcFirstLastPara="1" wrap="square" lIns="180000" tIns="45700" rIns="91425" bIns="45700" anchor="t" anchorCtr="0">
            <a:normAutofit/>
          </a:bodyPr>
          <a:lstStyle/>
          <a:p>
            <a:pPr marL="457200" lvl="0" indent="-331470" algn="l" rtl="0">
              <a:spcBef>
                <a:spcPts val="750"/>
              </a:spcBef>
              <a:spcAft>
                <a:spcPts val="0"/>
              </a:spcAft>
              <a:buSzPts val="1620"/>
              <a:buChar char="●"/>
            </a:pPr>
            <a:r>
              <a:rPr lang="fr-FR"/>
              <a:t>push back boundaries of neurobiology with tools from biotechnology and chemistry</a:t>
            </a: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  <a:p>
            <a:pPr marL="457200" lvl="0" indent="-331470" algn="l" rtl="0">
              <a:spcBef>
                <a:spcPts val="750"/>
              </a:spcBef>
              <a:spcAft>
                <a:spcPts val="0"/>
              </a:spcAft>
              <a:buSzPts val="1620"/>
              <a:buChar char="●"/>
            </a:pPr>
            <a:r>
              <a:rPr lang="fr-FR"/>
              <a:t>potential application in the developments of treatments for neurogical diseases</a:t>
            </a:r>
            <a:endParaRPr/>
          </a:p>
        </p:txBody>
      </p:sp>
      <p:sp>
        <p:nvSpPr>
          <p:cNvPr id="178" name="Google Shape;178;g31cf8303e66_0_52"/>
          <p:cNvSpPr txBox="1">
            <a:spLocks noGrp="1"/>
          </p:cNvSpPr>
          <p:nvPr>
            <p:ph type="title"/>
          </p:nvPr>
        </p:nvSpPr>
        <p:spPr>
          <a:xfrm>
            <a:off x="904875" y="454475"/>
            <a:ext cx="7318500" cy="6468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Broader Implications</a:t>
            </a:r>
            <a:endParaRPr/>
          </a:p>
        </p:txBody>
      </p:sp>
      <p:sp>
        <p:nvSpPr>
          <p:cNvPr id="179" name="Google Shape;179;g31cf8303e66_0_52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  <p:pic>
        <p:nvPicPr>
          <p:cNvPr id="180" name="Google Shape;180;g31cf8303e66_0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4000" y="1040625"/>
            <a:ext cx="3702400" cy="370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1cf8303e66_0_77"/>
          <p:cNvSpPr txBox="1">
            <a:spLocks noGrp="1"/>
          </p:cNvSpPr>
          <p:nvPr>
            <p:ph type="title"/>
          </p:nvPr>
        </p:nvSpPr>
        <p:spPr>
          <a:xfrm>
            <a:off x="4572000" y="777875"/>
            <a:ext cx="40590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"/>
              <a:buNone/>
            </a:pPr>
            <a:r>
              <a:rPr lang="fr-FR"/>
              <a:t>Aim of the study</a:t>
            </a:r>
            <a:endParaRPr/>
          </a:p>
        </p:txBody>
      </p:sp>
      <p:sp>
        <p:nvSpPr>
          <p:cNvPr id="186" name="Google Shape;186;g31cf8303e66_0_77"/>
          <p:cNvSpPr txBox="1">
            <a:spLocks noGrp="1"/>
          </p:cNvSpPr>
          <p:nvPr>
            <p:ph type="dt" idx="10"/>
          </p:nvPr>
        </p:nvSpPr>
        <p:spPr>
          <a:xfrm rot="-5400000">
            <a:off x="-1221499" y="2778490"/>
            <a:ext cx="33411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NAME EVENT / NAME PRESENTATION</a:t>
            </a:r>
            <a:endParaRPr/>
          </a:p>
        </p:txBody>
      </p:sp>
      <p:sp>
        <p:nvSpPr>
          <p:cNvPr id="187" name="Google Shape;187;g31cf8303e66_0_77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  <p:pic>
        <p:nvPicPr>
          <p:cNvPr id="188" name="Google Shape;188;g31cf8303e66_0_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100" y="432125"/>
            <a:ext cx="3818900" cy="381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1cf8303e66_0_59"/>
          <p:cNvSpPr txBox="1">
            <a:spLocks noGrp="1"/>
          </p:cNvSpPr>
          <p:nvPr>
            <p:ph type="title"/>
          </p:nvPr>
        </p:nvSpPr>
        <p:spPr>
          <a:xfrm>
            <a:off x="1064250" y="407450"/>
            <a:ext cx="7015500" cy="4410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latin typeface="Arial"/>
                <a:ea typeface="Arial"/>
                <a:cs typeface="Arial"/>
                <a:sym typeface="Arial"/>
              </a:rPr>
              <a:t>First paper (1997): </a:t>
            </a:r>
            <a:r>
              <a:rPr lang="fr-FR" sz="2000" i="1">
                <a:latin typeface="Arial"/>
                <a:ea typeface="Arial"/>
                <a:cs typeface="Arial"/>
                <a:sym typeface="Arial"/>
              </a:rPr>
              <a:t>Genetically encoded optical probe</a:t>
            </a:r>
            <a:endParaRPr sz="2000" i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g31cf8303e66_0_59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  <p:sp>
        <p:nvSpPr>
          <p:cNvPr id="196" name="Google Shape;196;g31cf8303e66_0_59"/>
          <p:cNvSpPr txBox="1"/>
          <p:nvPr/>
        </p:nvSpPr>
        <p:spPr>
          <a:xfrm>
            <a:off x="179850" y="1081200"/>
            <a:ext cx="8784300" cy="29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fr-FR" b="1">
                <a:solidFill>
                  <a:schemeClr val="dk1"/>
                </a:solidFill>
              </a:rPr>
              <a:t>Objective</a:t>
            </a:r>
            <a:r>
              <a:rPr lang="fr-FR">
                <a:solidFill>
                  <a:schemeClr val="dk1"/>
                </a:solidFill>
              </a:rPr>
              <a:t> : Design and validate a genetically encoded optical sensor for monitoring membrane voltage.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fr-FR" i="1" u="sng">
                <a:solidFill>
                  <a:schemeClr val="dk1"/>
                </a:solidFill>
              </a:rPr>
              <a:t>Key Innovation</a:t>
            </a:r>
            <a:r>
              <a:rPr lang="fr-FR">
                <a:solidFill>
                  <a:schemeClr val="dk1"/>
                </a:solidFill>
              </a:rPr>
              <a:t> : GFP fused with the Shaker potassium channel to detect voltage changes.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fr-FR" i="1" u="sng">
                <a:solidFill>
                  <a:schemeClr val="dk1"/>
                </a:solidFill>
              </a:rPr>
              <a:t>How it works</a:t>
            </a:r>
            <a:r>
              <a:rPr lang="fr-FR">
                <a:solidFill>
                  <a:schemeClr val="dk1"/>
                </a:solidFill>
              </a:rPr>
              <a:t> : Leverages voltage-dependent structural rearrangements to produce measurable fluorescence.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fr-FR" i="1" u="sng">
                <a:solidFill>
                  <a:schemeClr val="dk1"/>
                </a:solidFill>
              </a:rPr>
              <a:t>Advantages over traditional tools </a:t>
            </a:r>
            <a:r>
              <a:rPr lang="fr-FR">
                <a:solidFill>
                  <a:schemeClr val="dk1"/>
                </a:solidFill>
              </a:rPr>
              <a:t>: </a:t>
            </a:r>
            <a:endParaRPr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</a:rPr>
              <a:t>a. Higher specificity.</a:t>
            </a:r>
            <a:endParaRPr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</a:rPr>
              <a:t>b. Non-invasive and stable.</a:t>
            </a:r>
            <a:endParaRPr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</a:rPr>
              <a:t>c. Cell-specific targeting with high temporal resolution</a:t>
            </a:r>
            <a:endParaRPr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fr-FR" b="1">
                <a:solidFill>
                  <a:schemeClr val="dk1"/>
                </a:solidFill>
              </a:rPr>
              <a:t>Applications </a:t>
            </a:r>
            <a:r>
              <a:rPr lang="fr-FR">
                <a:solidFill>
                  <a:schemeClr val="dk1"/>
                </a:solidFill>
              </a:rPr>
              <a:t>: Enables precise monitoring of fast action potentials and slower electrical events.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1340</Words>
  <Application>Microsoft Office PowerPoint</Application>
  <PresentationFormat>On-screen Show (16:9)</PresentationFormat>
  <Paragraphs>304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Noto Sans Symbols</vt:lpstr>
      <vt:lpstr>Times New Roman</vt:lpstr>
      <vt:lpstr>Libre Franklin</vt:lpstr>
      <vt:lpstr>Arial</vt:lpstr>
      <vt:lpstr>Thème Office</vt:lpstr>
      <vt:lpstr>Papers presentation</vt:lpstr>
      <vt:lpstr>Two papers</vt:lpstr>
      <vt:lpstr>Introduction</vt:lpstr>
      <vt:lpstr>Why study membrane potential nowadays ?</vt:lpstr>
      <vt:lpstr>Two innovative approaches</vt:lpstr>
      <vt:lpstr>Two innovative approaches</vt:lpstr>
      <vt:lpstr>Broader Implications</vt:lpstr>
      <vt:lpstr>Aim of the study</vt:lpstr>
      <vt:lpstr>First paper (1997): Genetically encoded optical probe</vt:lpstr>
      <vt:lpstr>Second paper (2018) : Chemogenetic approach </vt:lpstr>
      <vt:lpstr>Methods</vt:lpstr>
      <vt:lpstr>Genetic  Engineering</vt:lpstr>
      <vt:lpstr>Genetic Engineering</vt:lpstr>
      <vt:lpstr>Chemogenetic Approach</vt:lpstr>
      <vt:lpstr>Chemogenetic Approach</vt:lpstr>
      <vt:lpstr>Results</vt:lpstr>
      <vt:lpstr>Genetically encoded optical probe</vt:lpstr>
      <vt:lpstr>Genetically encoded optical probe</vt:lpstr>
      <vt:lpstr>Genetically encoded optical probe</vt:lpstr>
      <vt:lpstr>Genetically encoded optical probe</vt:lpstr>
      <vt:lpstr>Chemogenetic Approach</vt:lpstr>
      <vt:lpstr>Chemogenetic Approach</vt:lpstr>
      <vt:lpstr>COMPARAISON</vt:lpstr>
      <vt:lpstr>Conclusion</vt:lpstr>
      <vt:lpstr>PowerPoint Presentation</vt:lpstr>
      <vt:lpstr>Take home message</vt:lpstr>
      <vt:lpstr>What should we remember?</vt:lpstr>
      <vt:lpstr>Finally…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Utilisateur Microsoft Office</dc:creator>
  <cp:lastModifiedBy>Ruud Hovius</cp:lastModifiedBy>
  <cp:revision>1</cp:revision>
  <dcterms:created xsi:type="dcterms:W3CDTF">2019-04-02T06:24:35Z</dcterms:created>
  <dcterms:modified xsi:type="dcterms:W3CDTF">2025-01-09T14:57:29Z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0x0101001BFC127AB4946248A5685C1F92D54FFE</vt:lpwstr>
  </property>
</Properties>
</file>