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393" r:id="rId2"/>
    <p:sldId id="2342" r:id="rId3"/>
    <p:sldId id="2394" r:id="rId4"/>
    <p:sldId id="2395" r:id="rId5"/>
    <p:sldId id="2396" r:id="rId6"/>
    <p:sldId id="2397" r:id="rId7"/>
    <p:sldId id="2417" r:id="rId8"/>
    <p:sldId id="2418" r:id="rId9"/>
    <p:sldId id="2412" r:id="rId10"/>
    <p:sldId id="2398" r:id="rId11"/>
    <p:sldId id="2399" r:id="rId12"/>
    <p:sldId id="2401" r:id="rId13"/>
    <p:sldId id="2402" r:id="rId14"/>
    <p:sldId id="2403" r:id="rId15"/>
    <p:sldId id="2404" r:id="rId16"/>
    <p:sldId id="2405" r:id="rId17"/>
    <p:sldId id="2406" r:id="rId18"/>
    <p:sldId id="2408" r:id="rId19"/>
    <p:sldId id="2407" r:id="rId20"/>
    <p:sldId id="2409" r:id="rId21"/>
    <p:sldId id="2419" r:id="rId22"/>
    <p:sldId id="2414" r:id="rId23"/>
    <p:sldId id="2410" r:id="rId24"/>
    <p:sldId id="2411" r:id="rId25"/>
  </p:sldIdLst>
  <p:sldSz cx="9144000" cy="5143500" type="screen16x9"/>
  <p:notesSz cx="6858000" cy="9144000"/>
  <p:custDataLst>
    <p:tags r:id="rId28"/>
  </p:custData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4" autoAdjust="0"/>
    <p:restoredTop sz="96723"/>
  </p:normalViewPr>
  <p:slideViewPr>
    <p:cSldViewPr snapToGrid="0" snapToObjects="1" showGuides="1">
      <p:cViewPr>
        <p:scale>
          <a:sx n="159" d="100"/>
          <a:sy n="159" d="100"/>
        </p:scale>
        <p:origin x="3816" y="15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Name of presentation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06/12/2019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Speaker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0879" y="858982"/>
            <a:ext cx="6496242" cy="365413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 noProof="0"/>
              <a:t>Modifier les styles du texte du masque
Deuxième niveau
Troisième niveau
Quatrième niveau
Cinquième niveau</a:t>
            </a:r>
            <a:endParaRPr lang="en-GB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Modifier les styles du texte du masque
Deuxième niveau
Troisième niveau
Quatrième niveau
Cinquième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DDE366-C2C0-524A-9BAF-5F0B70A9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02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7A69-0EAF-D46C-A8AD-9DE9B465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D78AD-0A28-5ADE-A0A5-B25F86E97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DE31B-E159-7FCB-74AD-842B39E1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2A509-93D5-B638-A029-C8A0067C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C81DE-57B1-B62D-863F-9FAB1ED4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8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77526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en-GB" noProof="0"/>
              <a:t>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
Quatrième niveau
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3" r:id="rId3"/>
    <p:sldLayoutId id="2147483681" r:id="rId4"/>
    <p:sldLayoutId id="2147483673" r:id="rId5"/>
    <p:sldLayoutId id="2147483685" r:id="rId6"/>
    <p:sldLayoutId id="2147483662" r:id="rId7"/>
    <p:sldLayoutId id="2147483674" r:id="rId8"/>
    <p:sldLayoutId id="2147483675" r:id="rId9"/>
    <p:sldLayoutId id="2147483682" r:id="rId10"/>
    <p:sldLayoutId id="2147483676" r:id="rId11"/>
    <p:sldLayoutId id="2147483664" r:id="rId12"/>
    <p:sldLayoutId id="2147483666" r:id="rId13"/>
    <p:sldLayoutId id="2147483677" r:id="rId14"/>
    <p:sldLayoutId id="2147483678" r:id="rId15"/>
    <p:sldLayoutId id="2147483686" r:id="rId16"/>
    <p:sldLayoutId id="2147483679" r:id="rId17"/>
    <p:sldLayoutId id="2147483667" r:id="rId18"/>
    <p:sldLayoutId id="214748368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5.xml"/><Relationship Id="rId7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do flocks of birds swoop and swirl together in the sky? A biologist  explains the science of murmurations">
            <a:extLst>
              <a:ext uri="{FF2B5EF4-FFF2-40B4-BE49-F238E27FC236}">
                <a16:creationId xmlns:a16="http://schemas.microsoft.com/office/drawing/2014/main" id="{38267616-36B0-FB17-C029-F622C7C954F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111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FCD9C6-2FA0-272A-ECA4-85FC0A87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Mécanique</a:t>
            </a:r>
            <a:r>
              <a:rPr lang="en-US" dirty="0"/>
              <a:t> </a:t>
            </a:r>
            <a:r>
              <a:rPr lang="en-US" dirty="0" err="1"/>
              <a:t>Statistique</a:t>
            </a:r>
            <a:r>
              <a:rPr lang="en-US" dirty="0"/>
              <a:t> pour la </a:t>
            </a:r>
            <a:r>
              <a:rPr lang="en-US" dirty="0" err="1"/>
              <a:t>Chimie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5F6D59-1A01-26FB-5329-2C73BCE61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Nikita Kavokine</a:t>
            </a:r>
          </a:p>
          <a:p>
            <a:r>
              <a:rPr lang="en-US" sz="1000" dirty="0"/>
              <a:t>Killian Rigaux</a:t>
            </a:r>
          </a:p>
          <a:p>
            <a:r>
              <a:rPr lang="en-US" sz="1000" dirty="0"/>
              <a:t>Yannick Calvino Alonso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560F8-6C1B-25FE-803E-882F7AE98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CH-242(b)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D15D38-C215-9ECD-2123-BE6177C85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767456" cy="507975"/>
          </a:xfrm>
        </p:spPr>
        <p:txBody>
          <a:bodyPr/>
          <a:lstStyle/>
          <a:p>
            <a:r>
              <a:rPr lang="en-US" dirty="0"/>
              <a:t>Section </a:t>
            </a:r>
            <a:r>
              <a:rPr lang="en-US" dirty="0" err="1"/>
              <a:t>Chimie</a:t>
            </a:r>
            <a:r>
              <a:rPr lang="en-US" dirty="0"/>
              <a:t> et Génie </a:t>
            </a:r>
            <a:r>
              <a:rPr lang="en-US" dirty="0" err="1"/>
              <a:t>Chimique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4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BF50C-5FAD-7D82-0367-BFAC98DE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FD66E-8A3C-37F0-7113-3B1B5166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7F064-6A94-F137-8535-9D6F94C9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82AD9-FCA3-7E93-1D05-B85E69E9E6A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9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9111EB-3CBC-F282-C343-E9DE8512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4711065" cy="1072753"/>
          </a:xfrm>
        </p:spPr>
        <p:txBody>
          <a:bodyPr/>
          <a:lstStyle/>
          <a:p>
            <a:r>
              <a:rPr lang="fr-FR" dirty="0"/>
              <a:t>Phénomènes émergeants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8776-9F48-A16B-6935-7E483752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6DB11-21AE-A5DD-50AE-66F9BE13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FD7E0-B334-0379-06AE-C0AC2DCA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1FB2D-19FD-9FFA-8A35-574BB5A51074}"/>
              </a:ext>
            </a:extLst>
          </p:cNvPr>
          <p:cNvSpPr txBox="1"/>
          <p:nvPr/>
        </p:nvSpPr>
        <p:spPr>
          <a:xfrm>
            <a:off x="1028700" y="809308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Phases de l’eau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ABCE28-306C-9DCC-C29B-F1435BEA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7486" y="2256175"/>
            <a:ext cx="1201208" cy="864870"/>
          </a:xfrm>
          <a:prstGeom prst="rect">
            <a:avLst/>
          </a:prstGeom>
        </p:spPr>
      </p:pic>
      <p:pic>
        <p:nvPicPr>
          <p:cNvPr id="6148" name="Picture 4" descr="Water phase diagram">
            <a:extLst>
              <a:ext uri="{FF2B5EF4-FFF2-40B4-BE49-F238E27FC236}">
                <a16:creationId xmlns:a16="http://schemas.microsoft.com/office/drawing/2014/main" id="{2102D28A-9A35-8D5D-6C6E-723D6DC6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05" y="2457974"/>
            <a:ext cx="3589020" cy="22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ce-cool concentration - 2020 - Wiley Analytical Science">
            <a:extLst>
              <a:ext uri="{FF2B5EF4-FFF2-40B4-BE49-F238E27FC236}">
                <a16:creationId xmlns:a16="http://schemas.microsoft.com/office/drawing/2014/main" id="{053F173F-D2E8-537B-BC0F-0B82D46A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04" y="747387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B3276-92EF-5716-ED75-903C8AF50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85D3FF-5C57-8693-F8DE-466EA624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4711065" cy="1072753"/>
          </a:xfrm>
        </p:spPr>
        <p:txBody>
          <a:bodyPr/>
          <a:lstStyle/>
          <a:p>
            <a:r>
              <a:rPr lang="fr-FR" dirty="0"/>
              <a:t>Phénomènes émergeants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6A36E-4178-87C5-40AA-F89A724C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BE57E-BE04-C2F8-3CEA-DCBED2E2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148DA-052D-FCB1-B8F6-BAA3DF2F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3B0-80A2-BAA3-BEE6-A9DBF7C1B65B}"/>
              </a:ext>
            </a:extLst>
          </p:cNvPr>
          <p:cNvSpPr txBox="1"/>
          <p:nvPr/>
        </p:nvSpPr>
        <p:spPr>
          <a:xfrm>
            <a:off x="1028700" y="809308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Magnétisme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149FBB6-24A8-AB97-FBD2-F3D533C08FA2}"/>
              </a:ext>
            </a:extLst>
          </p:cNvPr>
          <p:cNvSpPr/>
          <p:nvPr/>
        </p:nvSpPr>
        <p:spPr>
          <a:xfrm>
            <a:off x="1581645" y="221042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48928-CB10-DA02-894E-8960B656E140}"/>
              </a:ext>
            </a:extLst>
          </p:cNvPr>
          <p:cNvSpPr txBox="1"/>
          <p:nvPr/>
        </p:nvSpPr>
        <p:spPr>
          <a:xfrm>
            <a:off x="1811860" y="248296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chemeClr val="bg1"/>
                </a:solidFill>
              </a:rPr>
              <a:t>Fe</a:t>
            </a:r>
          </a:p>
        </p:txBody>
      </p:sp>
      <p:pic>
        <p:nvPicPr>
          <p:cNvPr id="8194" name="Picture 2" descr="What is a magnet?">
            <a:extLst>
              <a:ext uri="{FF2B5EF4-FFF2-40B4-BE49-F238E27FC236}">
                <a16:creationId xmlns:a16="http://schemas.microsoft.com/office/drawing/2014/main" id="{E4422B33-B28D-7ED3-1D66-9DEEC435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70" y="1600629"/>
            <a:ext cx="4711065" cy="25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98BE-478B-379E-C22D-90D1468DA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81EC73-A27E-151D-C838-D82B66D9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4711065" cy="1072753"/>
          </a:xfrm>
        </p:spPr>
        <p:txBody>
          <a:bodyPr/>
          <a:lstStyle/>
          <a:p>
            <a:r>
              <a:rPr lang="fr-FR" dirty="0"/>
              <a:t>Phénomènes émergeants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D70E-DBA2-39DC-1228-4C8E1E7D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B380B-2154-6D98-A6ED-ED38ABDF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FA9FF-383C-6506-22B6-D8C657AC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8C3DB-9383-7994-B010-026610EAB4B8}"/>
              </a:ext>
            </a:extLst>
          </p:cNvPr>
          <p:cNvSpPr txBox="1"/>
          <p:nvPr/>
        </p:nvSpPr>
        <p:spPr>
          <a:xfrm>
            <a:off x="1028700" y="809308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Nuée d’oiseaux</a:t>
            </a:r>
          </a:p>
        </p:txBody>
      </p:sp>
      <p:pic>
        <p:nvPicPr>
          <p:cNvPr id="9" name="Picture 4" descr="Why do flocks of birds swoop and swirl together in the sky? A biologist  explains the science of murmurations">
            <a:extLst>
              <a:ext uri="{FF2B5EF4-FFF2-40B4-BE49-F238E27FC236}">
                <a16:creationId xmlns:a16="http://schemas.microsoft.com/office/drawing/2014/main" id="{3BD51DA1-A949-194B-3C78-AB37AA6DA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6111" b="28393"/>
          <a:stretch/>
        </p:blipFill>
        <p:spPr bwMode="auto">
          <a:xfrm>
            <a:off x="3486151" y="1250279"/>
            <a:ext cx="5010149" cy="28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ollaborative Leadership: Lessons From Bird Flocks">
            <a:extLst>
              <a:ext uri="{FF2B5EF4-FFF2-40B4-BE49-F238E27FC236}">
                <a16:creationId xmlns:a16="http://schemas.microsoft.com/office/drawing/2014/main" id="{7B5D261A-C2E0-CB44-051F-A1C91E7FC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6" t="1185" r="8418" b="63852"/>
          <a:stretch/>
        </p:blipFill>
        <p:spPr bwMode="auto">
          <a:xfrm>
            <a:off x="904875" y="1708389"/>
            <a:ext cx="1821181" cy="17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5F21A-8016-FF32-2F3C-4194BB98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16083B-B034-B2C1-8D72-629A7228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4711065" cy="1072753"/>
          </a:xfrm>
        </p:spPr>
        <p:txBody>
          <a:bodyPr/>
          <a:lstStyle/>
          <a:p>
            <a:r>
              <a:rPr lang="fr-FR" dirty="0"/>
              <a:t>Phénomènes émergeants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E4A4A-756C-7401-9DFF-079D3D49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970E0-F6F1-A87A-3A34-93E6588F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6A60-617C-C0B8-4F99-23F18E1A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ED029-7D44-C4F0-91A6-7C64D1201673}"/>
              </a:ext>
            </a:extLst>
          </p:cNvPr>
          <p:cNvSpPr txBox="1"/>
          <p:nvPr/>
        </p:nvSpPr>
        <p:spPr>
          <a:xfrm>
            <a:off x="1028700" y="809308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Irréversibilité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39E38-3B25-6137-B56F-8FD50540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15" y="1307192"/>
            <a:ext cx="6541769" cy="291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81554-ACAE-335B-59B2-16ECC750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7C8BC-B06C-5A84-1ACC-853CDE79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7F59-BC99-E31F-F30B-ED37F218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58FA-9DE2-528A-F3C9-4C543CF7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2AA61-B1B0-D0C0-82E2-DDC764ACB38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0CC0-4F72-7659-D066-F9F0669D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ce cours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105D1-427B-CFA9-5BFF-713C42DB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98676-E6D8-D569-5E5F-911296E5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2CDA3-4154-3F4C-9006-7EF33DC2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503F4-E983-6AF1-880B-5144C38C42F2}"/>
              </a:ext>
            </a:extLst>
          </p:cNvPr>
          <p:cNvSpPr txBox="1"/>
          <p:nvPr/>
        </p:nvSpPr>
        <p:spPr>
          <a:xfrm>
            <a:off x="1198244" y="713902"/>
            <a:ext cx="63912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apprendra à déterminer les propriétés thermodynamiques d'un </a:t>
            </a:r>
            <a:r>
              <a:rPr lang="fr-FR" b="1" dirty="0"/>
              <a:t>gaz parfait </a:t>
            </a:r>
            <a:r>
              <a:rPr lang="fr-FR" dirty="0"/>
              <a:t>à partir de la structure des particules qui le constituent. </a:t>
            </a:r>
            <a:r>
              <a:rPr lang="fr-FR" i="1" dirty="0"/>
              <a:t>Applications:</a:t>
            </a:r>
            <a:r>
              <a:rPr lang="fr-FR" dirty="0"/>
              <a:t> réactions chimiques en phase gaz et liquide, adsorption, effets osmotiques.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définira la </a:t>
            </a:r>
            <a:r>
              <a:rPr lang="fr-FR" b="1" dirty="0"/>
              <a:t>température pour un système quantique</a:t>
            </a:r>
            <a:r>
              <a:rPr lang="fr-FR" dirty="0"/>
              <a:t> et on déterminera la statistique d'occupation de ses niveaux d'énergie. </a:t>
            </a:r>
            <a:r>
              <a:rPr lang="fr-FR" i="1" dirty="0"/>
              <a:t>Applications: </a:t>
            </a:r>
            <a:r>
              <a:rPr lang="fr-FR" dirty="0"/>
              <a:t>spectroscopies très utiles en chimie (infrarouge et RMN), électrons dans les solides.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verra comment les interactions microscopiques entre particules donnent lieu aux </a:t>
            </a:r>
            <a:r>
              <a:rPr lang="fr-FR" b="1" dirty="0"/>
              <a:t>changements d'état de la matière</a:t>
            </a:r>
            <a:r>
              <a:rPr lang="fr-FR" dirty="0"/>
              <a:t>, et plus généralement aux transitions de phase.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apprendra (grâce à l'interprétation microscopique de l'entropie) à avoir une </a:t>
            </a:r>
            <a:r>
              <a:rPr lang="fr-FR" b="1" dirty="0"/>
              <a:t>intuition qualitative de l'état d'équilibre </a:t>
            </a:r>
            <a:r>
              <a:rPr lang="fr-FR" dirty="0"/>
              <a:t>(notamment chimique) de systèmes complexes. </a:t>
            </a:r>
          </a:p>
        </p:txBody>
      </p:sp>
    </p:spTree>
    <p:extLst>
      <p:ext uri="{BB962C8B-B14F-4D97-AF65-F5344CB8AC3E}">
        <p14:creationId xmlns:p14="http://schemas.microsoft.com/office/powerpoint/2010/main" val="22623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9815A0-0188-FB4D-F626-79760F14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Aspects historiques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848F6-6471-2E53-2C64-C5CBD007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7919A-3D49-3B08-72A2-9855D905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30D19-79CF-1B66-0C2A-0AD3BF4E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5990BF-74EE-D865-915D-8E4109B9D888}"/>
              </a:ext>
            </a:extLst>
          </p:cNvPr>
          <p:cNvCxnSpPr/>
          <p:nvPr/>
        </p:nvCxnSpPr>
        <p:spPr>
          <a:xfrm>
            <a:off x="1018998" y="1849814"/>
            <a:ext cx="73456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D806DB-304C-79FE-39AD-17D2F1446A37}"/>
              </a:ext>
            </a:extLst>
          </p:cNvPr>
          <p:cNvSpPr/>
          <p:nvPr/>
        </p:nvSpPr>
        <p:spPr>
          <a:xfrm>
            <a:off x="1624243" y="1745275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989FFF-D7E1-488C-F6C3-CB9E29CCF6DB}"/>
              </a:ext>
            </a:extLst>
          </p:cNvPr>
          <p:cNvSpPr/>
          <p:nvPr/>
        </p:nvSpPr>
        <p:spPr>
          <a:xfrm>
            <a:off x="3574963" y="1737502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F9736-317A-5FFF-3B08-284D04C13491}"/>
              </a:ext>
            </a:extLst>
          </p:cNvPr>
          <p:cNvSpPr/>
          <p:nvPr/>
        </p:nvSpPr>
        <p:spPr>
          <a:xfrm>
            <a:off x="5525683" y="1743607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2999B9-1659-84A7-3F92-91F941AC4832}"/>
              </a:ext>
            </a:extLst>
          </p:cNvPr>
          <p:cNvSpPr/>
          <p:nvPr/>
        </p:nvSpPr>
        <p:spPr>
          <a:xfrm>
            <a:off x="7535599" y="1743607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BF894-0D4D-241D-5F22-37910961EF96}"/>
              </a:ext>
            </a:extLst>
          </p:cNvPr>
          <p:cNvSpPr txBox="1"/>
          <p:nvPr/>
        </p:nvSpPr>
        <p:spPr>
          <a:xfrm>
            <a:off x="1579278" y="171900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1700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4B8FD-D971-F638-A3EC-BBB47443DF1A}"/>
              </a:ext>
            </a:extLst>
          </p:cNvPr>
          <p:cNvSpPr txBox="1"/>
          <p:nvPr/>
        </p:nvSpPr>
        <p:spPr>
          <a:xfrm>
            <a:off x="3529997" y="171123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1800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F5685-5336-2D75-76D8-1736D5149A29}"/>
              </a:ext>
            </a:extLst>
          </p:cNvPr>
          <p:cNvSpPr txBox="1"/>
          <p:nvPr/>
        </p:nvSpPr>
        <p:spPr>
          <a:xfrm>
            <a:off x="5475159" y="1719929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A2530-118A-24FB-D1B6-2AE18CD13BE1}"/>
              </a:ext>
            </a:extLst>
          </p:cNvPr>
          <p:cNvSpPr txBox="1"/>
          <p:nvPr/>
        </p:nvSpPr>
        <p:spPr>
          <a:xfrm>
            <a:off x="7490633" y="171900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F0C954-35B6-5A56-82F9-0E6817917B06}"/>
              </a:ext>
            </a:extLst>
          </p:cNvPr>
          <p:cNvSpPr/>
          <p:nvPr/>
        </p:nvSpPr>
        <p:spPr>
          <a:xfrm>
            <a:off x="1018998" y="1107503"/>
            <a:ext cx="1337996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B7AE86-2BA0-0B16-05D4-00ABA9B360F6}"/>
              </a:ext>
            </a:extLst>
          </p:cNvPr>
          <p:cNvSpPr txBox="1"/>
          <p:nvPr/>
        </p:nvSpPr>
        <p:spPr>
          <a:xfrm>
            <a:off x="1018998" y="1154786"/>
            <a:ext cx="133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classique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F88881-3880-7C05-AAA6-F6B2806FC5D1}"/>
              </a:ext>
            </a:extLst>
          </p:cNvPr>
          <p:cNvSpPr/>
          <p:nvPr/>
        </p:nvSpPr>
        <p:spPr>
          <a:xfrm>
            <a:off x="5564057" y="1160900"/>
            <a:ext cx="978731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695C40-03B3-F6F0-69FA-C8EE284253E7}"/>
              </a:ext>
            </a:extLst>
          </p:cNvPr>
          <p:cNvSpPr txBox="1"/>
          <p:nvPr/>
        </p:nvSpPr>
        <p:spPr>
          <a:xfrm>
            <a:off x="5384424" y="1197366"/>
            <a:ext cx="133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quantique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8ED9B7-5072-2590-9C0A-61251E19851A}"/>
              </a:ext>
            </a:extLst>
          </p:cNvPr>
          <p:cNvSpPr/>
          <p:nvPr/>
        </p:nvSpPr>
        <p:spPr>
          <a:xfrm>
            <a:off x="3779424" y="2163457"/>
            <a:ext cx="1235577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739081-BB86-AEAC-6CD4-2FBC12A21CC3}"/>
              </a:ext>
            </a:extLst>
          </p:cNvPr>
          <p:cNvSpPr txBox="1"/>
          <p:nvPr/>
        </p:nvSpPr>
        <p:spPr>
          <a:xfrm>
            <a:off x="3699816" y="2206430"/>
            <a:ext cx="1394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Thermo-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dynamique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A2E1CB-260F-C473-237D-724EF63F339D}"/>
              </a:ext>
            </a:extLst>
          </p:cNvPr>
          <p:cNvSpPr/>
          <p:nvPr/>
        </p:nvSpPr>
        <p:spPr>
          <a:xfrm>
            <a:off x="5032890" y="2163455"/>
            <a:ext cx="3331788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450C8A-4E11-E719-934A-0E2658EAC9E1}"/>
              </a:ext>
            </a:extLst>
          </p:cNvPr>
          <p:cNvSpPr txBox="1"/>
          <p:nvPr/>
        </p:nvSpPr>
        <p:spPr>
          <a:xfrm>
            <a:off x="5722979" y="2290609"/>
            <a:ext cx="1712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statistique</a:t>
            </a:r>
          </a:p>
        </p:txBody>
      </p:sp>
      <p:pic>
        <p:nvPicPr>
          <p:cNvPr id="13314" name="Picture 2" descr="An anxious descent – Physics World">
            <a:extLst>
              <a:ext uri="{FF2B5EF4-FFF2-40B4-BE49-F238E27FC236}">
                <a16:creationId xmlns:a16="http://schemas.microsoft.com/office/drawing/2014/main" id="{55BA5B70-97CC-97EE-01BE-C86E21CF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11" y="3113689"/>
            <a:ext cx="1335875" cy="15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FDD351-5794-BBC2-5518-E49F01F27B40}"/>
              </a:ext>
            </a:extLst>
          </p:cNvPr>
          <p:cNvCxnSpPr/>
          <p:nvPr/>
        </p:nvCxnSpPr>
        <p:spPr>
          <a:xfrm>
            <a:off x="5065148" y="2754559"/>
            <a:ext cx="86946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904DDD-E36D-7E9F-D177-8C05B3C66D89}"/>
              </a:ext>
            </a:extLst>
          </p:cNvPr>
          <p:cNvCxnSpPr/>
          <p:nvPr/>
        </p:nvCxnSpPr>
        <p:spPr>
          <a:xfrm flipV="1">
            <a:off x="5508643" y="2799995"/>
            <a:ext cx="0" cy="313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F84ECA5-430C-000A-4ADC-E0E6F06B648B}"/>
              </a:ext>
            </a:extLst>
          </p:cNvPr>
          <p:cNvSpPr txBox="1"/>
          <p:nvPr/>
        </p:nvSpPr>
        <p:spPr>
          <a:xfrm>
            <a:off x="4657128" y="4690460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Boltzmann</a:t>
            </a:r>
          </a:p>
        </p:txBody>
      </p:sp>
      <p:pic>
        <p:nvPicPr>
          <p:cNvPr id="34" name="Picture 3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AF3D605B-C81F-1034-1CAA-57F70CE1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08" y="3469770"/>
            <a:ext cx="2410908" cy="135149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0A5F7C1-88C9-DAD2-AED6-2782A6C558E0}"/>
              </a:ext>
            </a:extLst>
          </p:cNvPr>
          <p:cNvCxnSpPr>
            <a:cxnSpLocks/>
          </p:cNvCxnSpPr>
          <p:nvPr/>
        </p:nvCxnSpPr>
        <p:spPr>
          <a:xfrm flipV="1">
            <a:off x="7302419" y="2680290"/>
            <a:ext cx="0" cy="74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9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7191-9F8B-39F4-68E1-ABB80F99B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CF638-D8C7-EA44-90D7-DCDA7712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Aspects historiques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4EA3-CE2F-64C5-31A5-63D9E675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EB64-9A23-5EC4-8390-4AFEB7D3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439F-5147-0313-EF75-C89E0E9D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9FC765-880C-AB81-895B-28941B5374CC}"/>
              </a:ext>
            </a:extLst>
          </p:cNvPr>
          <p:cNvCxnSpPr/>
          <p:nvPr/>
        </p:nvCxnSpPr>
        <p:spPr>
          <a:xfrm>
            <a:off x="1018998" y="1849814"/>
            <a:ext cx="73456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E0CEE-4A1B-C431-75B5-DD4EC2F24FC0}"/>
              </a:ext>
            </a:extLst>
          </p:cNvPr>
          <p:cNvSpPr/>
          <p:nvPr/>
        </p:nvSpPr>
        <p:spPr>
          <a:xfrm>
            <a:off x="1624243" y="1745275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988FB-A820-C2F8-F1DD-2E50C7869489}"/>
              </a:ext>
            </a:extLst>
          </p:cNvPr>
          <p:cNvSpPr/>
          <p:nvPr/>
        </p:nvSpPr>
        <p:spPr>
          <a:xfrm>
            <a:off x="3574963" y="1737502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D02531-0DF1-829D-E611-F4C828E0ACC3}"/>
              </a:ext>
            </a:extLst>
          </p:cNvPr>
          <p:cNvSpPr/>
          <p:nvPr/>
        </p:nvSpPr>
        <p:spPr>
          <a:xfrm>
            <a:off x="5525683" y="1743607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E8FB3-8DE6-15B2-5C7D-B87252A43156}"/>
              </a:ext>
            </a:extLst>
          </p:cNvPr>
          <p:cNvSpPr/>
          <p:nvPr/>
        </p:nvSpPr>
        <p:spPr>
          <a:xfrm>
            <a:off x="7535599" y="1743607"/>
            <a:ext cx="408925" cy="20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0E4B52-818B-2DCC-4CC2-675AF3E0A571}"/>
              </a:ext>
            </a:extLst>
          </p:cNvPr>
          <p:cNvSpPr txBox="1"/>
          <p:nvPr/>
        </p:nvSpPr>
        <p:spPr>
          <a:xfrm>
            <a:off x="1579278" y="171900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1700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C380EB-7E86-7A9B-1687-5ED11A6D6E38}"/>
              </a:ext>
            </a:extLst>
          </p:cNvPr>
          <p:cNvSpPr txBox="1"/>
          <p:nvPr/>
        </p:nvSpPr>
        <p:spPr>
          <a:xfrm>
            <a:off x="3529997" y="171123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1800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6D48C-02ED-506F-9F7A-D9B60DA6B667}"/>
              </a:ext>
            </a:extLst>
          </p:cNvPr>
          <p:cNvSpPr txBox="1"/>
          <p:nvPr/>
        </p:nvSpPr>
        <p:spPr>
          <a:xfrm>
            <a:off x="5475159" y="1719929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1900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0B9882-B00E-EE5D-0A29-5257FDBB7E82}"/>
              </a:ext>
            </a:extLst>
          </p:cNvPr>
          <p:cNvSpPr txBox="1"/>
          <p:nvPr/>
        </p:nvSpPr>
        <p:spPr>
          <a:xfrm>
            <a:off x="7490633" y="171900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3005C-B98C-2C5C-97DD-D56D022FCDC5}"/>
              </a:ext>
            </a:extLst>
          </p:cNvPr>
          <p:cNvSpPr/>
          <p:nvPr/>
        </p:nvSpPr>
        <p:spPr>
          <a:xfrm>
            <a:off x="1018998" y="1107503"/>
            <a:ext cx="1337996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FEDBE-7FFB-3D83-8603-FE6BDBB60A95}"/>
              </a:ext>
            </a:extLst>
          </p:cNvPr>
          <p:cNvSpPr txBox="1"/>
          <p:nvPr/>
        </p:nvSpPr>
        <p:spPr>
          <a:xfrm>
            <a:off x="1018998" y="1154786"/>
            <a:ext cx="133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classique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24A106-271B-B4B1-5C3A-A12F794C4C93}"/>
              </a:ext>
            </a:extLst>
          </p:cNvPr>
          <p:cNvSpPr/>
          <p:nvPr/>
        </p:nvSpPr>
        <p:spPr>
          <a:xfrm>
            <a:off x="5564057" y="1160900"/>
            <a:ext cx="978731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6EE547-8EF0-27DB-A607-637A87BCA4E8}"/>
              </a:ext>
            </a:extLst>
          </p:cNvPr>
          <p:cNvSpPr txBox="1"/>
          <p:nvPr/>
        </p:nvSpPr>
        <p:spPr>
          <a:xfrm>
            <a:off x="5384424" y="1197366"/>
            <a:ext cx="133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quantique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4DF3D5-2822-E84A-3FA9-6BD0E5A046C0}"/>
              </a:ext>
            </a:extLst>
          </p:cNvPr>
          <p:cNvSpPr/>
          <p:nvPr/>
        </p:nvSpPr>
        <p:spPr>
          <a:xfrm>
            <a:off x="3779424" y="2163457"/>
            <a:ext cx="1235577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55CD79-E41F-14DA-372A-15047F71BF99}"/>
              </a:ext>
            </a:extLst>
          </p:cNvPr>
          <p:cNvSpPr txBox="1"/>
          <p:nvPr/>
        </p:nvSpPr>
        <p:spPr>
          <a:xfrm>
            <a:off x="3699816" y="2206430"/>
            <a:ext cx="1394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Thermo-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dynamique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116C3E-B09E-B3DD-4B69-BA9A200BBD2F}"/>
              </a:ext>
            </a:extLst>
          </p:cNvPr>
          <p:cNvSpPr/>
          <p:nvPr/>
        </p:nvSpPr>
        <p:spPr>
          <a:xfrm>
            <a:off x="5032890" y="2163455"/>
            <a:ext cx="3331788" cy="5168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D7478-1BDB-E9EB-6FF7-8A9D608E3634}"/>
              </a:ext>
            </a:extLst>
          </p:cNvPr>
          <p:cNvSpPr txBox="1"/>
          <p:nvPr/>
        </p:nvSpPr>
        <p:spPr>
          <a:xfrm>
            <a:off x="5722979" y="2290609"/>
            <a:ext cx="1712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Mécanique statistique</a:t>
            </a:r>
          </a:p>
        </p:txBody>
      </p:sp>
      <p:pic>
        <p:nvPicPr>
          <p:cNvPr id="13314" name="Picture 2" descr="An anxious descent – Physics World">
            <a:extLst>
              <a:ext uri="{FF2B5EF4-FFF2-40B4-BE49-F238E27FC236}">
                <a16:creationId xmlns:a16="http://schemas.microsoft.com/office/drawing/2014/main" id="{2FD06E33-C1B0-DD15-758D-FEBCD622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11" y="3113689"/>
            <a:ext cx="1335875" cy="15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24D2EF-0C03-8161-C358-BE3297BF48C3}"/>
              </a:ext>
            </a:extLst>
          </p:cNvPr>
          <p:cNvCxnSpPr/>
          <p:nvPr/>
        </p:nvCxnSpPr>
        <p:spPr>
          <a:xfrm>
            <a:off x="5065148" y="2754559"/>
            <a:ext cx="86946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BC50F07-607E-6261-F5DF-3C6BEDC7DB84}"/>
              </a:ext>
            </a:extLst>
          </p:cNvPr>
          <p:cNvCxnSpPr/>
          <p:nvPr/>
        </p:nvCxnSpPr>
        <p:spPr>
          <a:xfrm flipV="1">
            <a:off x="5508643" y="2799995"/>
            <a:ext cx="0" cy="313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3AC3D6-151C-579E-A791-253D7750ED13}"/>
              </a:ext>
            </a:extLst>
          </p:cNvPr>
          <p:cNvSpPr txBox="1"/>
          <p:nvPr/>
        </p:nvSpPr>
        <p:spPr>
          <a:xfrm>
            <a:off x="4657128" y="4690460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Boltzmann</a:t>
            </a:r>
          </a:p>
        </p:txBody>
      </p:sp>
      <p:pic>
        <p:nvPicPr>
          <p:cNvPr id="34" name="Picture 3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3C26ACFA-78EE-8469-4416-C0DBC6CC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08" y="3469770"/>
            <a:ext cx="2410908" cy="135149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F3316D-334D-7C31-98DD-9ACBA7E9565D}"/>
              </a:ext>
            </a:extLst>
          </p:cNvPr>
          <p:cNvCxnSpPr>
            <a:cxnSpLocks/>
          </p:cNvCxnSpPr>
          <p:nvPr/>
        </p:nvCxnSpPr>
        <p:spPr>
          <a:xfrm flipV="1">
            <a:off x="7302419" y="2680290"/>
            <a:ext cx="0" cy="74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group of people riding camels in front of a pyramid&#10;&#10;AI-generated content may be incorrect.">
            <a:extLst>
              <a:ext uri="{FF2B5EF4-FFF2-40B4-BE49-F238E27FC236}">
                <a16:creationId xmlns:a16="http://schemas.microsoft.com/office/drawing/2014/main" id="{10A1FD6E-CBF8-48B3-397D-8DCB0DE92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51" y="2218493"/>
            <a:ext cx="2552687" cy="1721488"/>
          </a:xfrm>
          <a:prstGeom prst="rect">
            <a:avLst/>
          </a:prstGeom>
        </p:spPr>
      </p:pic>
      <p:pic>
        <p:nvPicPr>
          <p:cNvPr id="15362" name="Picture 2" descr="Nobel Prize - Wikipedia">
            <a:extLst>
              <a:ext uri="{FF2B5EF4-FFF2-40B4-BE49-F238E27FC236}">
                <a16:creationId xmlns:a16="http://schemas.microsoft.com/office/drawing/2014/main" id="{A1BD4803-1AA8-1A96-1C6E-58232424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69" y="4021311"/>
            <a:ext cx="813039" cy="7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obel Prize - Wikipedia">
            <a:extLst>
              <a:ext uri="{FF2B5EF4-FFF2-40B4-BE49-F238E27FC236}">
                <a16:creationId xmlns:a16="http://schemas.microsoft.com/office/drawing/2014/main" id="{C8BE8E11-4D39-0F73-BB89-363EB5A3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91" y="4021311"/>
            <a:ext cx="813039" cy="7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92805F-C202-E609-D156-81618A610528}"/>
              </a:ext>
            </a:extLst>
          </p:cNvPr>
          <p:cNvSpPr txBox="1"/>
          <p:nvPr/>
        </p:nvSpPr>
        <p:spPr>
          <a:xfrm>
            <a:off x="1102739" y="4815129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G. </a:t>
            </a:r>
            <a:r>
              <a:rPr lang="fr-FR" sz="1100" dirty="0" err="1"/>
              <a:t>Parisi</a:t>
            </a:r>
            <a:r>
              <a:rPr lang="fr-FR" sz="1100" dirty="0"/>
              <a:t> (2021)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9B291-E17C-7A55-0805-3615F9D59FC5}"/>
              </a:ext>
            </a:extLst>
          </p:cNvPr>
          <p:cNvSpPr txBox="1"/>
          <p:nvPr/>
        </p:nvSpPr>
        <p:spPr>
          <a:xfrm>
            <a:off x="2317838" y="4815129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J. </a:t>
            </a:r>
            <a:r>
              <a:rPr lang="fr-FR" sz="1100" dirty="0" err="1"/>
              <a:t>Hopfield</a:t>
            </a:r>
            <a:r>
              <a:rPr lang="fr-FR" sz="1100" dirty="0"/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6736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FFD0E-4733-22FE-FA1E-DBB8CFC0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EBEA-C4A8-4730-2E1B-AE116F7E1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73623-D252-FA1D-1009-E5479122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51617-50B0-41EE-DF81-4B0E9A20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FD212-AF61-E1EF-B71C-44D91489B4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90C09-E85B-1A4D-6A00-00FAC2C1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73E36-9025-A7DC-0167-4B59FD00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6990896" cy="1072753"/>
          </a:xfrm>
        </p:spPr>
        <p:txBody>
          <a:bodyPr/>
          <a:lstStyle/>
          <a:p>
            <a:r>
              <a:rPr lang="en-US" dirty="0"/>
              <a:t>Qui </a:t>
            </a:r>
            <a:r>
              <a:rPr lang="en-US" dirty="0" err="1"/>
              <a:t>sommes</a:t>
            </a:r>
            <a:r>
              <a:rPr lang="en-US" dirty="0"/>
              <a:t>-nous?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ED559-EAE8-84AE-9AAD-098756C0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9147F-3FF7-FF87-900D-4D55F6F9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D1DA-1504-3723-12DC-992F06F1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Picture 2" descr="photo placeholder image">
            <a:extLst>
              <a:ext uri="{FF2B5EF4-FFF2-40B4-BE49-F238E27FC236}">
                <a16:creationId xmlns:a16="http://schemas.microsoft.com/office/drawing/2014/main" id="{0F714E6E-1161-9755-F073-986DBC47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00" y="1750017"/>
            <a:ext cx="828293" cy="12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hoto placeholder image">
            <a:extLst>
              <a:ext uri="{FF2B5EF4-FFF2-40B4-BE49-F238E27FC236}">
                <a16:creationId xmlns:a16="http://schemas.microsoft.com/office/drawing/2014/main" id="{99FB3999-7193-2C75-B575-6ED53BA7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34" y="1746087"/>
            <a:ext cx="828293" cy="12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hoto placeholder image">
            <a:extLst>
              <a:ext uri="{FF2B5EF4-FFF2-40B4-BE49-F238E27FC236}">
                <a16:creationId xmlns:a16="http://schemas.microsoft.com/office/drawing/2014/main" id="{154F01C7-839C-CB77-C936-920EA2DE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67" y="1746085"/>
            <a:ext cx="795699" cy="12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CDAD7-69C1-A526-A0C1-36CEE603CE6F}"/>
              </a:ext>
            </a:extLst>
          </p:cNvPr>
          <p:cNvSpPr txBox="1"/>
          <p:nvPr/>
        </p:nvSpPr>
        <p:spPr>
          <a:xfrm>
            <a:off x="2647954" y="1488405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 err="1"/>
              <a:t>Professeur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95B28-E034-E1CC-4C61-77DC3BB7ABB9}"/>
              </a:ext>
            </a:extLst>
          </p:cNvPr>
          <p:cNvSpPr txBox="1"/>
          <p:nvPr/>
        </p:nvSpPr>
        <p:spPr>
          <a:xfrm>
            <a:off x="4850780" y="1456342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Assistants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F6282-658F-AFB4-99AB-14C7238BDB52}"/>
              </a:ext>
            </a:extLst>
          </p:cNvPr>
          <p:cNvSpPr txBox="1"/>
          <p:nvPr/>
        </p:nvSpPr>
        <p:spPr>
          <a:xfrm>
            <a:off x="2588169" y="2991361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/>
              <a:t>Nikita Kavokine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BAA01-9014-F5AA-FE1F-141626DB6EC6}"/>
              </a:ext>
            </a:extLst>
          </p:cNvPr>
          <p:cNvSpPr txBox="1"/>
          <p:nvPr/>
        </p:nvSpPr>
        <p:spPr>
          <a:xfrm>
            <a:off x="4411278" y="2987431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/>
              <a:t>Killian Rigaux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08DF0-C6DA-988A-C997-8B20A2090988}"/>
              </a:ext>
            </a:extLst>
          </p:cNvPr>
          <p:cNvSpPr txBox="1"/>
          <p:nvPr/>
        </p:nvSpPr>
        <p:spPr>
          <a:xfrm>
            <a:off x="5211821" y="3003063"/>
            <a:ext cx="106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Yannick Calvino Alonso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9F5E65-9B81-FB8A-DD0C-463DC4F8F000}"/>
              </a:ext>
            </a:extLst>
          </p:cNvPr>
          <p:cNvSpPr txBox="1"/>
          <p:nvPr/>
        </p:nvSpPr>
        <p:spPr>
          <a:xfrm>
            <a:off x="2702932" y="3372991"/>
            <a:ext cx="6783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/>
              <a:t>ISIC LNQ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A2D2AA-D2FD-E41B-0F15-45DE3195FB7F}"/>
              </a:ext>
            </a:extLst>
          </p:cNvPr>
          <p:cNvSpPr txBox="1"/>
          <p:nvPr/>
        </p:nvSpPr>
        <p:spPr>
          <a:xfrm>
            <a:off x="4511584" y="3369061"/>
            <a:ext cx="6783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/>
              <a:t>ISIC LNQ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EC6D2-E0AE-1FCA-B7C7-CE237DCEA9E2}"/>
              </a:ext>
            </a:extLst>
          </p:cNvPr>
          <p:cNvSpPr txBox="1"/>
          <p:nvPr/>
        </p:nvSpPr>
        <p:spPr>
          <a:xfrm>
            <a:off x="5375507" y="3377173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/>
              <a:t>ISIC LCMD</a:t>
            </a:r>
          </a:p>
        </p:txBody>
      </p:sp>
    </p:spTree>
    <p:extLst>
      <p:ext uri="{BB962C8B-B14F-4D97-AF65-F5344CB8AC3E}">
        <p14:creationId xmlns:p14="http://schemas.microsoft.com/office/powerpoint/2010/main" val="6907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06C70-EEC5-3809-3976-F191524C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524323" cy="1072753"/>
          </a:xfrm>
        </p:spPr>
        <p:txBody>
          <a:bodyPr/>
          <a:lstStyle/>
          <a:p>
            <a:r>
              <a:rPr lang="fr-FR" dirty="0"/>
              <a:t>Rappels de thermodynamique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AEE2A-6A19-8B19-1B21-17A1E715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FE68A-047F-3E91-B70F-35A327E0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A0339-E1C2-6A6F-2CB3-F9FD79A1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9298E-C305-5B53-B954-5A05863FC062}"/>
              </a:ext>
            </a:extLst>
          </p:cNvPr>
          <p:cNvSpPr txBox="1"/>
          <p:nvPr/>
        </p:nvSpPr>
        <p:spPr>
          <a:xfrm>
            <a:off x="803396" y="1108049"/>
            <a:ext cx="733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/>
              <a:t>La thermodynamique est une description phénoménologique de systèmes à grand nombre de degrés de liberté à l’équilibre thermique.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08F65-7757-F414-3286-5765C8DB0A35}"/>
              </a:ext>
            </a:extLst>
          </p:cNvPr>
          <p:cNvSpPr/>
          <p:nvPr/>
        </p:nvSpPr>
        <p:spPr>
          <a:xfrm>
            <a:off x="0" y="2453545"/>
            <a:ext cx="9144000" cy="2689954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8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97464-4FFA-4AFC-51D0-CEDA1C6E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E926BF-123F-FD08-8562-BF2AA695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524323" cy="1072753"/>
          </a:xfrm>
        </p:spPr>
        <p:txBody>
          <a:bodyPr/>
          <a:lstStyle/>
          <a:p>
            <a:r>
              <a:rPr lang="fr-FR" dirty="0"/>
              <a:t>Rappels de thermodynamique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BD0DF-5E35-27FD-33F1-BDDBDB35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266F0-EC36-5C83-6DF1-D558A183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AF73D-FB7C-D331-6F59-6AFF18E1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4139F8-A660-ACC4-4099-B3CAB0B1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6" y="1331007"/>
            <a:ext cx="7604528" cy="793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48A6A5-D45F-A1FE-BF93-3209D833D6BE}"/>
              </a:ext>
            </a:extLst>
          </p:cNvPr>
          <p:cNvSpPr txBox="1"/>
          <p:nvPr/>
        </p:nvSpPr>
        <p:spPr>
          <a:xfrm>
            <a:off x="769736" y="869185"/>
            <a:ext cx="3764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Principe zéro: définition de la température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98B3D-160B-7806-131D-DB96E4751A30}"/>
              </a:ext>
            </a:extLst>
          </p:cNvPr>
          <p:cNvSpPr/>
          <p:nvPr/>
        </p:nvSpPr>
        <p:spPr>
          <a:xfrm>
            <a:off x="0" y="2453545"/>
            <a:ext cx="9144000" cy="2689954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02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PQuestion" title="Question Text">
            <a:extLst>
              <a:ext uri="{FF2B5EF4-FFF2-40B4-BE49-F238E27FC236}">
                <a16:creationId xmlns:a16="http://schemas.microsoft.com/office/drawing/2014/main" id="{42B705F1-1B2A-F463-D963-93C7406A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829754" cy="1072753"/>
          </a:xfrm>
        </p:spPr>
        <p:txBody>
          <a:bodyPr>
            <a:normAutofit/>
          </a:bodyPr>
          <a:lstStyle/>
          <a:p>
            <a:r>
              <a:rPr lang="fr-FR" dirty="0"/>
              <a:t>Le travail à fournir pour comprimer le gaz est plus important quand…</a:t>
            </a:r>
          </a:p>
        </p:txBody>
      </p:sp>
      <p:sp>
        <p:nvSpPr>
          <p:cNvPr id="8" name="TPAnswers" title="Answer Text">
            <a:extLst>
              <a:ext uri="{FF2B5EF4-FFF2-40B4-BE49-F238E27FC236}">
                <a16:creationId xmlns:a16="http://schemas.microsoft.com/office/drawing/2014/main" id="{C2E6EDF7-92F3-75D1-D6B6-B7C8948E991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79714" y="1919514"/>
            <a:ext cx="4368800" cy="4533900"/>
          </a:xfrm>
        </p:spPr>
        <p:txBody>
          <a:bodyPr/>
          <a:lstStyle/>
          <a:p>
            <a:pPr marL="183642" indent="-342900">
              <a:buAutoNum type="alphaUcPeriod"/>
            </a:pPr>
            <a:r>
              <a:rPr lang="fr-FR"/>
              <a:t>… la paroi est fine. </a:t>
            </a:r>
          </a:p>
          <a:p>
            <a:pPr marL="183642" indent="-342900">
              <a:buAutoNum type="alphaUcPeriod"/>
            </a:pPr>
            <a:r>
              <a:rPr lang="fr-FR"/>
              <a:t>… la paroi est épaisse. </a:t>
            </a:r>
            <a:endParaRPr lang="fr-FR" dirty="0"/>
          </a:p>
        </p:txBody>
      </p:sp>
      <p:pic>
        <p:nvPicPr>
          <p:cNvPr id="24" name="TPChart" title="Results Chart">
            <a:extLst>
              <a:ext uri="{FF2B5EF4-FFF2-40B4-BE49-F238E27FC236}">
                <a16:creationId xmlns:a16="http://schemas.microsoft.com/office/drawing/2014/main" id="{9305BC9A-D47F-E75A-AA33-35453BFFFF5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92700" y="1200150"/>
            <a:ext cx="3403600" cy="3829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6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81B2-ADB6-CC3F-3F83-5743E8749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3DF888-CE38-1A96-CB47-DA53946C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524323" cy="1072753"/>
          </a:xfrm>
        </p:spPr>
        <p:txBody>
          <a:bodyPr/>
          <a:lstStyle/>
          <a:p>
            <a:r>
              <a:rPr lang="fr-FR" dirty="0"/>
              <a:t>Rappels de thermodynamique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EE2A1-237F-479A-3953-E79215A4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62B9F-121C-EB93-CBDB-0EA39ECD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317AB-9E49-243C-FBC6-1DA6804A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F68FF-011C-0DF1-C445-69326A7EF553}"/>
              </a:ext>
            </a:extLst>
          </p:cNvPr>
          <p:cNvSpPr txBox="1"/>
          <p:nvPr/>
        </p:nvSpPr>
        <p:spPr>
          <a:xfrm>
            <a:off x="769736" y="869185"/>
            <a:ext cx="433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Premier principe: nature des échanges d’énergie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6108E-290C-29A7-092F-CC2A847A8725}"/>
              </a:ext>
            </a:extLst>
          </p:cNvPr>
          <p:cNvSpPr/>
          <p:nvPr/>
        </p:nvSpPr>
        <p:spPr>
          <a:xfrm>
            <a:off x="0" y="3135085"/>
            <a:ext cx="9144000" cy="2008413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36B3C0A-92E1-55D2-3E66-2A2C79E7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6" y="1223786"/>
            <a:ext cx="7772400" cy="16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7312C-46FB-58D2-C504-7A3CEC06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B7FC8C-6EFB-0569-4EE1-75AADAA4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524323" cy="1072753"/>
          </a:xfrm>
        </p:spPr>
        <p:txBody>
          <a:bodyPr/>
          <a:lstStyle/>
          <a:p>
            <a:r>
              <a:rPr lang="fr-FR" dirty="0"/>
              <a:t>Rappels de thermodynamique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A9B2C-C540-217A-DDA4-D860F560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B022C-2282-F714-8A39-4662E55D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001A9-6B34-B2D3-9C84-CB751374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96526-9EA3-975D-4956-4BDDF93063D8}"/>
              </a:ext>
            </a:extLst>
          </p:cNvPr>
          <p:cNvSpPr txBox="1"/>
          <p:nvPr/>
        </p:nvSpPr>
        <p:spPr>
          <a:xfrm>
            <a:off x="769736" y="869185"/>
            <a:ext cx="349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/>
              <a:t>Second principe: principe d’évolution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929CA-2E64-A88C-51E1-B8991E994242}"/>
              </a:ext>
            </a:extLst>
          </p:cNvPr>
          <p:cNvSpPr/>
          <p:nvPr/>
        </p:nvSpPr>
        <p:spPr>
          <a:xfrm>
            <a:off x="0" y="3135085"/>
            <a:ext cx="9144000" cy="2008413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BC29B8A3-C543-3998-BE5A-AD7F651C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6" y="1345011"/>
            <a:ext cx="7772400" cy="11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4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2668AD-100C-693B-EF03-A704A632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6215179" cy="1072753"/>
          </a:xfrm>
        </p:spPr>
        <p:txBody>
          <a:bodyPr>
            <a:normAutofit/>
          </a:bodyPr>
          <a:lstStyle/>
          <a:p>
            <a:r>
              <a:rPr lang="en-US" dirty="0"/>
              <a:t>Le </a:t>
            </a:r>
            <a:r>
              <a:rPr lang="en-US" dirty="0" err="1"/>
              <a:t>Laboratoire</a:t>
            </a:r>
            <a:r>
              <a:rPr lang="en-US" dirty="0"/>
              <a:t> de </a:t>
            </a:r>
            <a:r>
              <a:rPr lang="en-US" dirty="0" err="1"/>
              <a:t>Nanofluidique</a:t>
            </a:r>
            <a:r>
              <a:rPr lang="en-US" dirty="0"/>
              <a:t> </a:t>
            </a:r>
            <a:r>
              <a:rPr lang="en-US" dirty="0" err="1"/>
              <a:t>Quantique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35A2-0D3B-CC2A-21E7-8E85A700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A3518-B5A0-3684-6E4D-67A44B0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7F431-73CE-1159-DE61-EC7F88F1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261CDA-FE89-F0DA-44E7-5167E084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50887"/>
            <a:ext cx="5850785" cy="32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notube" descr="nanotube">
            <a:hlinkClick r:id="" action="ppaction://media"/>
            <a:extLst>
              <a:ext uri="{FF2B5EF4-FFF2-40B4-BE49-F238E27FC236}">
                <a16:creationId xmlns:a16="http://schemas.microsoft.com/office/drawing/2014/main" id="{2B1E397C-419A-E0FC-B433-1688EFC52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2442" y="1408703"/>
            <a:ext cx="6215178" cy="34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2668AD-100C-693B-EF03-A704A632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6215179" cy="1072753"/>
          </a:xfrm>
        </p:spPr>
        <p:txBody>
          <a:bodyPr>
            <a:normAutofit/>
          </a:bodyPr>
          <a:lstStyle/>
          <a:p>
            <a:r>
              <a:rPr lang="en-US" dirty="0"/>
              <a:t>Le </a:t>
            </a:r>
            <a:r>
              <a:rPr lang="en-US" dirty="0" err="1"/>
              <a:t>Laboratoire</a:t>
            </a:r>
            <a:r>
              <a:rPr lang="en-US" dirty="0"/>
              <a:t> de </a:t>
            </a:r>
            <a:r>
              <a:rPr lang="en-US" dirty="0" err="1"/>
              <a:t>Nanofluidique</a:t>
            </a:r>
            <a:r>
              <a:rPr lang="en-US" dirty="0"/>
              <a:t> </a:t>
            </a:r>
            <a:r>
              <a:rPr lang="en-US" dirty="0" err="1"/>
              <a:t>Quantique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35A2-0D3B-CC2A-21E7-8E85A700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A3518-B5A0-3684-6E4D-67A44B0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7F431-73CE-1159-DE61-EC7F88F1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261CDA-FE89-F0DA-44E7-5167E084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27" y="1170344"/>
            <a:ext cx="6638925" cy="37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8745-9541-77CC-1CE7-A54295E4D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07DDA-8B07-6376-15B6-E330C008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6215179" cy="1072753"/>
          </a:xfrm>
        </p:spPr>
        <p:txBody>
          <a:bodyPr>
            <a:normAutofit/>
          </a:bodyPr>
          <a:lstStyle/>
          <a:p>
            <a:r>
              <a:rPr lang="en-US" dirty="0"/>
              <a:t>Le </a:t>
            </a:r>
            <a:r>
              <a:rPr lang="en-US" dirty="0" err="1"/>
              <a:t>Laboratoire</a:t>
            </a:r>
            <a:r>
              <a:rPr lang="en-US" dirty="0"/>
              <a:t> de </a:t>
            </a:r>
            <a:r>
              <a:rPr lang="en-US" dirty="0" err="1"/>
              <a:t>Nanofluidique</a:t>
            </a:r>
            <a:r>
              <a:rPr lang="en-US" dirty="0"/>
              <a:t> </a:t>
            </a:r>
            <a:r>
              <a:rPr lang="en-US" dirty="0" err="1"/>
              <a:t>Quantique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972D3-01D1-F8A0-4B6C-35E0241E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D6A6C-9FC8-B100-1534-E05CEC83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56577-6EC4-1C7C-137F-4095ADE6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96EDE1-2B69-A09F-8A4A-0663D656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27" y="1170344"/>
            <a:ext cx="6638925" cy="37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48FA2-F8BE-9B9D-9C3E-B6353DAB656B}"/>
              </a:ext>
            </a:extLst>
          </p:cNvPr>
          <p:cNvSpPr txBox="1"/>
          <p:nvPr/>
        </p:nvSpPr>
        <p:spPr>
          <a:xfrm>
            <a:off x="1064481" y="4567693"/>
            <a:ext cx="2552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De la comprehension </a:t>
            </a:r>
            <a:r>
              <a:rPr lang="en-US" sz="1100" dirty="0" err="1">
                <a:solidFill>
                  <a:schemeClr val="bg1"/>
                </a:solidFill>
              </a:rPr>
              <a:t>fondamentale</a:t>
            </a:r>
            <a:r>
              <a:rPr lang="en-US" sz="11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BB4A9-006F-BB0A-6276-D005BFFF0CB5}"/>
              </a:ext>
            </a:extLst>
          </p:cNvPr>
          <p:cNvSpPr txBox="1"/>
          <p:nvPr/>
        </p:nvSpPr>
        <p:spPr>
          <a:xfrm>
            <a:off x="4139846" y="1276178"/>
            <a:ext cx="13773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/>
                </a:solidFill>
              </a:rPr>
              <a:t>…aux applications!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446BE1-CC61-A91C-B88D-6090F5CA043D}"/>
              </a:ext>
            </a:extLst>
          </p:cNvPr>
          <p:cNvSpPr/>
          <p:nvPr/>
        </p:nvSpPr>
        <p:spPr>
          <a:xfrm>
            <a:off x="5656096" y="689260"/>
            <a:ext cx="1826744" cy="2084420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254CC-4458-04ED-F6A5-2177B47622E0}"/>
              </a:ext>
            </a:extLst>
          </p:cNvPr>
          <p:cNvSpPr txBox="1"/>
          <p:nvPr/>
        </p:nvSpPr>
        <p:spPr>
          <a:xfrm>
            <a:off x="5749284" y="702122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/>
              <a:t>Conversion </a:t>
            </a:r>
            <a:r>
              <a:rPr lang="en-US" sz="1100" b="1" dirty="0" err="1"/>
              <a:t>d’énergie</a:t>
            </a:r>
            <a:endParaRPr lang="en-US" sz="11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2521E-1C2D-1301-E9B0-918AD79A0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48401"/>
          <a:stretch/>
        </p:blipFill>
        <p:spPr>
          <a:xfrm>
            <a:off x="6077854" y="942236"/>
            <a:ext cx="1095294" cy="191378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407A34-3FAA-A8D2-F580-0CE46E65EEC4}"/>
              </a:ext>
            </a:extLst>
          </p:cNvPr>
          <p:cNvSpPr/>
          <p:nvPr/>
        </p:nvSpPr>
        <p:spPr>
          <a:xfrm>
            <a:off x="4282852" y="2483273"/>
            <a:ext cx="1916196" cy="2084420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DDE21-BB7E-5DCB-AB88-61542DCB5DF9}"/>
              </a:ext>
            </a:extLst>
          </p:cNvPr>
          <p:cNvSpPr txBox="1"/>
          <p:nvPr/>
        </p:nvSpPr>
        <p:spPr>
          <a:xfrm>
            <a:off x="4307183" y="2516403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 err="1"/>
              <a:t>Séparations</a:t>
            </a:r>
            <a:r>
              <a:rPr lang="en-US" sz="1100" b="1" dirty="0"/>
              <a:t> </a:t>
            </a:r>
            <a:r>
              <a:rPr lang="en-US" sz="1100" b="1" dirty="0" err="1"/>
              <a:t>moléculaires</a:t>
            </a:r>
            <a:endParaRPr lang="en-US" sz="1100" b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BB7D70-3412-88E4-E3D9-30AF346375A2}"/>
              </a:ext>
            </a:extLst>
          </p:cNvPr>
          <p:cNvSpPr/>
          <p:nvPr/>
        </p:nvSpPr>
        <p:spPr>
          <a:xfrm>
            <a:off x="6094876" y="2689884"/>
            <a:ext cx="1984643" cy="227608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2D794-640D-AF97-2358-8D4C4649A1D8}"/>
              </a:ext>
            </a:extLst>
          </p:cNvPr>
          <p:cNvSpPr txBox="1"/>
          <p:nvPr/>
        </p:nvSpPr>
        <p:spPr>
          <a:xfrm>
            <a:off x="6131550" y="2725214"/>
            <a:ext cx="1947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 err="1"/>
              <a:t>Contrôle</a:t>
            </a:r>
            <a:r>
              <a:rPr lang="en-US" sz="1100" b="1" dirty="0"/>
              <a:t> des </a:t>
            </a:r>
            <a:r>
              <a:rPr lang="en-US" sz="1100" b="1" dirty="0" err="1"/>
              <a:t>écoulements</a:t>
            </a:r>
            <a:endParaRPr lang="en-US" sz="1100" b="1" dirty="0"/>
          </a:p>
        </p:txBody>
      </p:sp>
      <p:pic>
        <p:nvPicPr>
          <p:cNvPr id="15" name="Picture 14" descr="A diagram of a diagram of a quantum friction&#10;&#10;Description automatically generated">
            <a:extLst>
              <a:ext uri="{FF2B5EF4-FFF2-40B4-BE49-F238E27FC236}">
                <a16:creationId xmlns:a16="http://schemas.microsoft.com/office/drawing/2014/main" id="{6B5ED562-890D-40D1-C447-896D1BA3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97" y="2768607"/>
            <a:ext cx="1369778" cy="1738865"/>
          </a:xfrm>
          <a:prstGeom prst="rect">
            <a:avLst/>
          </a:prstGeom>
        </p:spPr>
      </p:pic>
      <p:pic>
        <p:nvPicPr>
          <p:cNvPr id="16" name="Picture 15" descr="A diagram of a structure&#10;&#10;Description automatically generated">
            <a:extLst>
              <a:ext uri="{FF2B5EF4-FFF2-40B4-BE49-F238E27FC236}">
                <a16:creationId xmlns:a16="http://schemas.microsoft.com/office/drawing/2014/main" id="{529792D0-FDDB-DCE0-475B-2F3701264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29" y="2940889"/>
            <a:ext cx="1443650" cy="20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4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829F90-4B40-10F6-7DD7-3B511125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pratiques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EAE68-BF14-6CCD-2274-FF96C112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25292-0114-4AD1-9A7C-2D193C4B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4AC9-D2F9-18EE-C6E0-4D3A0CA1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88387-354A-CD39-6B99-F915AF96E278}"/>
              </a:ext>
            </a:extLst>
          </p:cNvPr>
          <p:cNvSpPr txBox="1"/>
          <p:nvPr/>
        </p:nvSpPr>
        <p:spPr>
          <a:xfrm>
            <a:off x="960120" y="1066800"/>
            <a:ext cx="2284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1" dirty="0" err="1"/>
              <a:t>Programme</a:t>
            </a:r>
            <a:r>
              <a:rPr lang="en-US" sz="1100" b="1" dirty="0"/>
              <a:t> du </a:t>
            </a:r>
            <a:r>
              <a:rPr lang="en-US" sz="1100" b="1" dirty="0" err="1"/>
              <a:t>semestre</a:t>
            </a:r>
            <a:r>
              <a:rPr lang="en-US" sz="1100" b="1" dirty="0"/>
              <a:t>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13 x (2h cours + 1h exercices)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AA233-1452-400B-2669-44FBE0D0C97E}"/>
              </a:ext>
            </a:extLst>
          </p:cNvPr>
          <p:cNvSpPr txBox="1"/>
          <p:nvPr/>
        </p:nvSpPr>
        <p:spPr>
          <a:xfrm>
            <a:off x="982980" y="1633031"/>
            <a:ext cx="27889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/>
              <a:t>Ressources: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b="1" dirty="0"/>
              <a:t>Notes de cours</a:t>
            </a:r>
            <a:r>
              <a:rPr lang="fr-FR" sz="1100" dirty="0"/>
              <a:t> (sur Moodle, mises à jour avant chaque séance).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Exercices: sujets (sur Moodle avant la séance) + corrigés (après la séance).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050A2-DA67-A6FF-6ADB-9AA43685D7B4}"/>
              </a:ext>
            </a:extLst>
          </p:cNvPr>
          <p:cNvSpPr txBox="1"/>
          <p:nvPr/>
        </p:nvSpPr>
        <p:spPr>
          <a:xfrm>
            <a:off x="982980" y="2692892"/>
            <a:ext cx="292608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/>
              <a:t>Bibliographie: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 err="1"/>
              <a:t>Kardar</a:t>
            </a:r>
            <a:r>
              <a:rPr lang="fr-FR" sz="1100" dirty="0"/>
              <a:t>, </a:t>
            </a:r>
            <a:r>
              <a:rPr lang="fr-FR" sz="1100" i="1" dirty="0" err="1"/>
              <a:t>Statistical</a:t>
            </a:r>
            <a:r>
              <a:rPr lang="fr-FR" sz="1100" i="1" dirty="0"/>
              <a:t> </a:t>
            </a:r>
            <a:r>
              <a:rPr lang="fr-FR" sz="1100" i="1" dirty="0" err="1"/>
              <a:t>Physics</a:t>
            </a:r>
            <a:r>
              <a:rPr lang="fr-FR" sz="1100" i="1" dirty="0"/>
              <a:t> of </a:t>
            </a:r>
            <a:r>
              <a:rPr lang="fr-FR" sz="1100" i="1" dirty="0" err="1"/>
              <a:t>Particles</a:t>
            </a:r>
            <a:r>
              <a:rPr lang="fr-FR" sz="1100" i="1" dirty="0"/>
              <a:t> </a:t>
            </a:r>
            <a:r>
              <a:rPr lang="fr-FR" sz="1100" dirty="0"/>
              <a:t>(cours du MIT).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Diu, </a:t>
            </a:r>
            <a:r>
              <a:rPr lang="fr-FR" sz="1100" dirty="0" err="1"/>
              <a:t>Guthman</a:t>
            </a:r>
            <a:r>
              <a:rPr lang="fr-FR" sz="1100" dirty="0"/>
              <a:t>, </a:t>
            </a:r>
            <a:r>
              <a:rPr lang="fr-FR" sz="1100" dirty="0" err="1"/>
              <a:t>Lederer</a:t>
            </a:r>
            <a:r>
              <a:rPr lang="fr-FR" sz="1100" dirty="0"/>
              <a:t>, Roulet. </a:t>
            </a:r>
            <a:r>
              <a:rPr lang="fr-FR" sz="1100" i="1" dirty="0"/>
              <a:t>Eléments de Physique Statistique.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[Avec précaution] </a:t>
            </a:r>
            <a:r>
              <a:rPr lang="fr-FR" sz="1100" dirty="0" err="1"/>
              <a:t>McQuarrie</a:t>
            </a:r>
            <a:r>
              <a:rPr lang="fr-FR" sz="1100" dirty="0"/>
              <a:t>. </a:t>
            </a:r>
            <a:r>
              <a:rPr lang="fr-FR" sz="1100" i="1" dirty="0" err="1"/>
              <a:t>Statistical</a:t>
            </a:r>
            <a:r>
              <a:rPr lang="fr-FR" sz="1100" i="1" dirty="0"/>
              <a:t> </a:t>
            </a:r>
            <a:r>
              <a:rPr lang="fr-FR" sz="1100" i="1" dirty="0" err="1"/>
              <a:t>Thermodynamics</a:t>
            </a:r>
            <a:r>
              <a:rPr lang="fr-FR" sz="1100" i="1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dirty="0"/>
              <a:t>Merci à mes professeurs: </a:t>
            </a:r>
            <a:r>
              <a:rPr lang="en-US" sz="900" dirty="0">
                <a:solidFill>
                  <a:srgbClr val="000000"/>
                </a:solidFill>
                <a:effectLst/>
              </a:rPr>
              <a:t>Jean-Fran</a:t>
            </a:r>
            <a:r>
              <a:rPr lang="en-US" sz="900" dirty="0">
                <a:solidFill>
                  <a:srgbClr val="000000"/>
                </a:solidFill>
              </a:rPr>
              <a:t>ç</a:t>
            </a:r>
            <a:r>
              <a:rPr lang="en-US" sz="900" dirty="0">
                <a:solidFill>
                  <a:srgbClr val="000000"/>
                </a:solidFill>
                <a:effectLst/>
              </a:rPr>
              <a:t>ois Allemand, Bernard Derrida, Werner Krauth,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Lyd</a:t>
            </a:r>
            <a:r>
              <a:rPr lang="en-US" sz="900" dirty="0" err="1">
                <a:solidFill>
                  <a:srgbClr val="000000"/>
                </a:solidFill>
              </a:rPr>
              <a:t>é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ric</a:t>
            </a:r>
            <a:r>
              <a:rPr lang="en-US" sz="900" dirty="0">
                <a:solidFill>
                  <a:srgbClr val="000000"/>
                </a:solidFill>
                <a:effectLst/>
              </a:rPr>
              <a:t>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Bocquet</a:t>
            </a:r>
            <a:r>
              <a:rPr lang="en-US" sz="900" dirty="0">
                <a:solidFill>
                  <a:srgbClr val="000000"/>
                </a:solidFill>
                <a:effectLst/>
              </a:rPr>
              <a:t>, Denis Bernard, Jesper Jacobsen, Henk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Hilhorst</a:t>
            </a:r>
            <a:r>
              <a:rPr lang="en-US" sz="900" dirty="0">
                <a:solidFill>
                  <a:srgbClr val="000000"/>
                </a:solidFill>
                <a:effectLst/>
              </a:rPr>
              <a:t>,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R</a:t>
            </a:r>
            <a:r>
              <a:rPr lang="en-US" sz="900" dirty="0" err="1">
                <a:solidFill>
                  <a:srgbClr val="000000"/>
                </a:solidFill>
              </a:rPr>
              <a:t>é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mi</a:t>
            </a:r>
            <a:r>
              <a:rPr lang="en-US" sz="900" dirty="0">
                <a:solidFill>
                  <a:srgbClr val="000000"/>
                </a:solidFill>
              </a:rPr>
              <a:t>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Monasson</a:t>
            </a:r>
            <a:r>
              <a:rPr lang="en-US" sz="900" dirty="0">
                <a:solidFill>
                  <a:srgbClr val="000000"/>
                </a:solidFill>
                <a:effectLst/>
              </a:rPr>
              <a:t>, Giulio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Biroli</a:t>
            </a:r>
            <a:r>
              <a:rPr lang="en-US" sz="900" dirty="0">
                <a:solidFill>
                  <a:srgbClr val="000000"/>
                </a:solidFill>
                <a:effectLst/>
              </a:rPr>
              <a:t> et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Guilhem</a:t>
            </a:r>
            <a:r>
              <a:rPr lang="en-US" sz="900" dirty="0">
                <a:solidFill>
                  <a:srgbClr val="000000"/>
                </a:solidFill>
                <a:effectLst/>
              </a:rPr>
              <a:t> </a:t>
            </a:r>
            <a:r>
              <a:rPr lang="en-US" sz="900" dirty="0" err="1">
                <a:solidFill>
                  <a:srgbClr val="000000"/>
                </a:solidFill>
                <a:effectLst/>
              </a:rPr>
              <a:t>Semerjian</a:t>
            </a:r>
            <a:r>
              <a:rPr lang="en-US" sz="900" dirty="0">
                <a:solidFill>
                  <a:srgbClr val="000000"/>
                </a:solidFill>
                <a:effectLst/>
              </a:rPr>
              <a:t>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fr-FR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4C599-A90A-F1B5-540D-9DCAA70973BF}"/>
              </a:ext>
            </a:extLst>
          </p:cNvPr>
          <p:cNvSpPr txBox="1"/>
          <p:nvPr/>
        </p:nvSpPr>
        <p:spPr>
          <a:xfrm>
            <a:off x="4232592" y="1028327"/>
            <a:ext cx="33721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/>
              <a:t>Travail conseillé: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Venez en cours pour comprendre le cours. Ne prenez pas forcément des notes.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Beaucoup de nouveaux concepts: assimilez le cours entre les séances!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dirty="0"/>
              <a:t>Revoyez les exercices avec le corrigé.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322BC-43BF-25C2-6C17-5E73CBEDBFF1}"/>
              </a:ext>
            </a:extLst>
          </p:cNvPr>
          <p:cNvSpPr txBox="1"/>
          <p:nvPr/>
        </p:nvSpPr>
        <p:spPr>
          <a:xfrm>
            <a:off x="4217354" y="2241455"/>
            <a:ext cx="337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/>
              <a:t>Examen: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100" b="1" dirty="0"/>
              <a:t>Oral</a:t>
            </a:r>
            <a:r>
              <a:rPr lang="fr-FR" sz="1100" dirty="0"/>
              <a:t>. Déroulement similaire à </a:t>
            </a:r>
            <a:r>
              <a:rPr lang="fr-FR" sz="1100" i="1" dirty="0"/>
              <a:t>Quantum Chemistry. </a:t>
            </a:r>
            <a:r>
              <a:rPr lang="fr-FR" sz="11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693BC5-21A8-B522-8DA5-5846C63A2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37" y="2841619"/>
            <a:ext cx="1617049" cy="17527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CE664A-8A4D-B73C-AC79-A280D4DABC76}"/>
              </a:ext>
            </a:extLst>
          </p:cNvPr>
          <p:cNvSpPr txBox="1"/>
          <p:nvPr/>
        </p:nvSpPr>
        <p:spPr>
          <a:xfrm>
            <a:off x="4217354" y="2987124"/>
            <a:ext cx="1542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b="1" dirty="0"/>
              <a:t>Feedback bienvenu!</a:t>
            </a:r>
          </a:p>
        </p:txBody>
      </p:sp>
    </p:spTree>
    <p:extLst>
      <p:ext uri="{BB962C8B-B14F-4D97-AF65-F5344CB8AC3E}">
        <p14:creationId xmlns:p14="http://schemas.microsoft.com/office/powerpoint/2010/main" val="6970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PQuestion" title="Question Text">
            <a:extLst>
              <a:ext uri="{FF2B5EF4-FFF2-40B4-BE49-F238E27FC236}">
                <a16:creationId xmlns:a16="http://schemas.microsoft.com/office/drawing/2014/main" id="{6109F538-2EAE-BC55-72F2-7AAF8045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To join the session</a:t>
            </a:r>
          </a:p>
        </p:txBody>
      </p:sp>
      <p:grpSp>
        <p:nvGrpSpPr>
          <p:cNvPr id="15" name="TWJoinCodeGroup">
            <a:extLst>
              <a:ext uri="{FF2B5EF4-FFF2-40B4-BE49-F238E27FC236}">
                <a16:creationId xmlns:a16="http://schemas.microsoft.com/office/drawing/2014/main" id="{0AB8FFE1-519D-A5E2-A941-C7AD1E1701C7}"/>
              </a:ext>
            </a:extLst>
          </p:cNvPr>
          <p:cNvGrpSpPr/>
          <p:nvPr/>
        </p:nvGrpSpPr>
        <p:grpSpPr>
          <a:xfrm>
            <a:off x="1392282" y="721201"/>
            <a:ext cx="2609786" cy="3701098"/>
            <a:chOff x="586740" y="577850"/>
            <a:chExt cx="3398520" cy="4819650"/>
          </a:xfrm>
        </p:grpSpPr>
        <p:sp>
          <p:nvSpPr>
            <p:cNvPr id="9" name="TPPhoneTitle">
              <a:extLst>
                <a:ext uri="{FF2B5EF4-FFF2-40B4-BE49-F238E27FC236}">
                  <a16:creationId xmlns:a16="http://schemas.microsoft.com/office/drawing/2014/main" id="{7F1EC73E-AEA2-D838-6007-E92F48F2AA62}"/>
                </a:ext>
              </a:extLst>
            </p:cNvPr>
            <p:cNvSpPr txBox="1"/>
            <p:nvPr/>
          </p:nvSpPr>
          <p:spPr>
            <a:xfrm>
              <a:off x="869950" y="577850"/>
              <a:ext cx="2832100" cy="4445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/>
                <a:t>Go to</a:t>
              </a:r>
              <a:endParaRPr lang="fr-FR" sz="1800" dirty="0"/>
            </a:p>
          </p:txBody>
        </p:sp>
        <p:sp>
          <p:nvSpPr>
            <p:cNvPr id="10" name="TPPhoneTitleDetails">
              <a:extLst>
                <a:ext uri="{FF2B5EF4-FFF2-40B4-BE49-F238E27FC236}">
                  <a16:creationId xmlns:a16="http://schemas.microsoft.com/office/drawing/2014/main" id="{16FD6FCC-1C7E-9318-3835-27F5E3584019}"/>
                </a:ext>
              </a:extLst>
            </p:cNvPr>
            <p:cNvSpPr txBox="1"/>
            <p:nvPr/>
          </p:nvSpPr>
          <p:spPr>
            <a:xfrm>
              <a:off x="869950" y="869950"/>
              <a:ext cx="2832100" cy="8636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 b="1"/>
                <a:t>echo360poll.eu</a:t>
              </a:r>
              <a:endParaRPr lang="fr-FR" sz="1800" b="1" dirty="0"/>
            </a:p>
          </p:txBody>
        </p:sp>
        <p:sp>
          <p:nvSpPr>
            <p:cNvPr id="11" name="TPEnterCodeTitle">
              <a:extLst>
                <a:ext uri="{FF2B5EF4-FFF2-40B4-BE49-F238E27FC236}">
                  <a16:creationId xmlns:a16="http://schemas.microsoft.com/office/drawing/2014/main" id="{C61867C1-F714-F89B-90D1-9443E99C872A}"/>
                </a:ext>
              </a:extLst>
            </p:cNvPr>
            <p:cNvSpPr txBox="1"/>
            <p:nvPr/>
          </p:nvSpPr>
          <p:spPr>
            <a:xfrm>
              <a:off x="869950" y="4508500"/>
              <a:ext cx="2832100" cy="5080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/>
                <a:t>Enter Code</a:t>
              </a:r>
              <a:endParaRPr lang="fr-FR" sz="1800" dirty="0"/>
            </a:p>
          </p:txBody>
        </p:sp>
        <p:pic>
          <p:nvPicPr>
            <p:cNvPr id="13" name="TWJoinInfoPhoneImageShape">
              <a:extLst>
                <a:ext uri="{FF2B5EF4-FFF2-40B4-BE49-F238E27FC236}">
                  <a16:creationId xmlns:a16="http://schemas.microsoft.com/office/drawing/2014/main" id="{5242249F-1BC0-1816-CD47-4E8BAB84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40" y="1466850"/>
              <a:ext cx="3398520" cy="2832100"/>
            </a:xfrm>
            <a:prstGeom prst="rect">
              <a:avLst/>
            </a:prstGeom>
          </p:spPr>
        </p:pic>
        <p:sp>
          <p:nvSpPr>
            <p:cNvPr id="14" name="TPJoinCode">
              <a:extLst>
                <a:ext uri="{FF2B5EF4-FFF2-40B4-BE49-F238E27FC236}">
                  <a16:creationId xmlns:a16="http://schemas.microsoft.com/office/drawing/2014/main" id="{AD110607-31DD-2556-2ED2-C932B9C1046E}"/>
                </a:ext>
              </a:extLst>
            </p:cNvPr>
            <p:cNvSpPr txBox="1"/>
            <p:nvPr/>
          </p:nvSpPr>
          <p:spPr>
            <a:xfrm>
              <a:off x="869950" y="4889500"/>
              <a:ext cx="2832100" cy="5080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2000" b="1"/>
                <a:t>3418535</a:t>
              </a:r>
              <a:endParaRPr lang="fr-FR" sz="2000" b="1" dirty="0"/>
            </a:p>
          </p:txBody>
        </p:sp>
      </p:grpSp>
      <p:grpSp>
        <p:nvGrpSpPr>
          <p:cNvPr id="18" name="TWQRCodeGroup">
            <a:extLst>
              <a:ext uri="{FF2B5EF4-FFF2-40B4-BE49-F238E27FC236}">
                <a16:creationId xmlns:a16="http://schemas.microsoft.com/office/drawing/2014/main" id="{E90A3E35-BA68-EFC1-1D8C-E221DB8C014C}"/>
              </a:ext>
            </a:extLst>
          </p:cNvPr>
          <p:cNvGrpSpPr/>
          <p:nvPr/>
        </p:nvGrpSpPr>
        <p:grpSpPr>
          <a:xfrm>
            <a:off x="5276889" y="778305"/>
            <a:ext cx="2174822" cy="2857501"/>
            <a:chOff x="5441950" y="577850"/>
            <a:chExt cx="2832100" cy="3721100"/>
          </a:xfrm>
        </p:grpSpPr>
        <p:sp>
          <p:nvSpPr>
            <p:cNvPr id="16" name="TPPQRDetails">
              <a:extLst>
                <a:ext uri="{FF2B5EF4-FFF2-40B4-BE49-F238E27FC236}">
                  <a16:creationId xmlns:a16="http://schemas.microsoft.com/office/drawing/2014/main" id="{E633BBF6-E339-CFCD-97A9-DE6F4F7EDA4F}"/>
                </a:ext>
              </a:extLst>
            </p:cNvPr>
            <p:cNvSpPr txBox="1"/>
            <p:nvPr/>
          </p:nvSpPr>
          <p:spPr>
            <a:xfrm>
              <a:off x="5441950" y="577850"/>
              <a:ext cx="2832100" cy="8636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/>
                <a:t>Scan the QR code with your device</a:t>
              </a:r>
              <a:endParaRPr lang="fr-FR" sz="1800" dirty="0"/>
            </a:p>
          </p:txBody>
        </p:sp>
        <p:sp>
          <p:nvSpPr>
            <p:cNvPr id="17" name="TPQRCode">
              <a:extLst>
                <a:ext uri="{FF2B5EF4-FFF2-40B4-BE49-F238E27FC236}">
                  <a16:creationId xmlns:a16="http://schemas.microsoft.com/office/drawing/2014/main" id="{9FE70537-2B64-5A87-A550-D123B5C8CDAD}"/>
                </a:ext>
              </a:extLst>
            </p:cNvPr>
            <p:cNvSpPr/>
            <p:nvPr/>
          </p:nvSpPr>
          <p:spPr>
            <a:xfrm>
              <a:off x="5441950" y="1466850"/>
              <a:ext cx="2832100" cy="28321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TWChannelGroup" hidden="1">
            <a:extLst>
              <a:ext uri="{FF2B5EF4-FFF2-40B4-BE49-F238E27FC236}">
                <a16:creationId xmlns:a16="http://schemas.microsoft.com/office/drawing/2014/main" id="{00036C2E-481C-613E-68BF-0C1ADACC2EC4}"/>
              </a:ext>
            </a:extLst>
          </p:cNvPr>
          <p:cNvGrpSpPr/>
          <p:nvPr/>
        </p:nvGrpSpPr>
        <p:grpSpPr>
          <a:xfrm>
            <a:off x="869950" y="1651000"/>
            <a:ext cx="2832100" cy="3257550"/>
            <a:chOff x="869950" y="577850"/>
            <a:chExt cx="2832100" cy="3257550"/>
          </a:xfrm>
        </p:grpSpPr>
        <p:sp>
          <p:nvSpPr>
            <p:cNvPr id="19" name="TPChannelTitleDetails" hidden="1">
              <a:extLst>
                <a:ext uri="{FF2B5EF4-FFF2-40B4-BE49-F238E27FC236}">
                  <a16:creationId xmlns:a16="http://schemas.microsoft.com/office/drawing/2014/main" id="{908956A4-EB8A-7637-F4D8-C27B85B46984}"/>
                </a:ext>
              </a:extLst>
            </p:cNvPr>
            <p:cNvSpPr txBox="1"/>
            <p:nvPr/>
          </p:nvSpPr>
          <p:spPr>
            <a:xfrm>
              <a:off x="869950" y="577850"/>
              <a:ext cx="2832100" cy="8255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/>
                <a:t>Set your clicker to one of the channels below</a:t>
              </a:r>
              <a:endParaRPr lang="fr-FR" sz="1800" dirty="0"/>
            </a:p>
          </p:txBody>
        </p:sp>
        <p:sp>
          <p:nvSpPr>
            <p:cNvPr id="20" name="TPChannelTitle" hidden="1">
              <a:extLst>
                <a:ext uri="{FF2B5EF4-FFF2-40B4-BE49-F238E27FC236}">
                  <a16:creationId xmlns:a16="http://schemas.microsoft.com/office/drawing/2014/main" id="{6F3A693A-7B09-1699-0084-B0701C800F61}"/>
                </a:ext>
              </a:extLst>
            </p:cNvPr>
            <p:cNvSpPr txBox="1"/>
            <p:nvPr/>
          </p:nvSpPr>
          <p:spPr>
            <a:xfrm>
              <a:off x="869950" y="2946400"/>
              <a:ext cx="2832100" cy="5080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1800"/>
                <a:t>Channel</a:t>
              </a:r>
              <a:endParaRPr lang="fr-FR" sz="1800" dirty="0"/>
            </a:p>
          </p:txBody>
        </p:sp>
        <p:sp>
          <p:nvSpPr>
            <p:cNvPr id="21" name="TPChannelImage" hidden="1">
              <a:extLst>
                <a:ext uri="{FF2B5EF4-FFF2-40B4-BE49-F238E27FC236}">
                  <a16:creationId xmlns:a16="http://schemas.microsoft.com/office/drawing/2014/main" id="{A2DF7CAA-71B2-98B1-8866-65927E0244F3}"/>
                </a:ext>
              </a:extLst>
            </p:cNvPr>
            <p:cNvSpPr/>
            <p:nvPr/>
          </p:nvSpPr>
          <p:spPr>
            <a:xfrm>
              <a:off x="1619250" y="1930400"/>
              <a:ext cx="1333500" cy="889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PChannelNo" hidden="1">
              <a:extLst>
                <a:ext uri="{FF2B5EF4-FFF2-40B4-BE49-F238E27FC236}">
                  <a16:creationId xmlns:a16="http://schemas.microsoft.com/office/drawing/2014/main" id="{7E34BDB4-3CE0-74AB-9261-10CA40BF7456}"/>
                </a:ext>
              </a:extLst>
            </p:cNvPr>
            <p:cNvSpPr txBox="1"/>
            <p:nvPr/>
          </p:nvSpPr>
          <p:spPr>
            <a:xfrm>
              <a:off x="869950" y="3327400"/>
              <a:ext cx="2832100" cy="508000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/>
              <a:r>
                <a:rPr lang="fr-FR" sz="2500" b="1"/>
                <a:t>##, ##, ##, ##, ##</a:t>
              </a:r>
              <a:endParaRPr lang="fr-FR" sz="2500" b="1" dirty="0"/>
            </a:p>
          </p:txBody>
        </p:sp>
      </p:grpSp>
      <p:cxnSp>
        <p:nvCxnSpPr>
          <p:cNvPr id="24" name="TPJoinInfoSeparator1" hidden="1">
            <a:extLst>
              <a:ext uri="{FF2B5EF4-FFF2-40B4-BE49-F238E27FC236}">
                <a16:creationId xmlns:a16="http://schemas.microsoft.com/office/drawing/2014/main" id="{EBA5F8DE-AC6F-C09F-6243-62FFB8CB2EF3}"/>
              </a:ext>
            </a:extLst>
          </p:cNvPr>
          <p:cNvCxnSpPr/>
          <p:nvPr/>
        </p:nvCxnSpPr>
        <p:spPr>
          <a:xfrm>
            <a:off x="3048000" y="1651000"/>
            <a:ext cx="0" cy="2857500"/>
          </a:xfrm>
          <a:prstGeom prst="line">
            <a:avLst/>
          </a:prstGeom>
          <a:ln w="0" cap="flat" cmpd="sng" algn="ctr">
            <a:solidFill>
              <a:srgbClr val="D3D3D3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PJoinInfoSeparator2">
            <a:extLst>
              <a:ext uri="{FF2B5EF4-FFF2-40B4-BE49-F238E27FC236}">
                <a16:creationId xmlns:a16="http://schemas.microsoft.com/office/drawing/2014/main" id="{6C6FE3B8-0F11-08F4-3346-4EFDEFFAE0A9}"/>
              </a:ext>
            </a:extLst>
          </p:cNvPr>
          <p:cNvCxnSpPr/>
          <p:nvPr/>
        </p:nvCxnSpPr>
        <p:spPr>
          <a:xfrm>
            <a:off x="4572000" y="1651000"/>
            <a:ext cx="0" cy="2857500"/>
          </a:xfrm>
          <a:prstGeom prst="line">
            <a:avLst/>
          </a:prstGeom>
          <a:ln w="0" cap="flat" cmpd="sng" algn="ctr">
            <a:solidFill>
              <a:srgbClr val="D3D3D3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PJoinInfoSeparator3" hidden="1">
            <a:extLst>
              <a:ext uri="{FF2B5EF4-FFF2-40B4-BE49-F238E27FC236}">
                <a16:creationId xmlns:a16="http://schemas.microsoft.com/office/drawing/2014/main" id="{CC8E58E3-31A7-BC95-5F69-F0CEDACED27D}"/>
              </a:ext>
            </a:extLst>
          </p:cNvPr>
          <p:cNvCxnSpPr/>
          <p:nvPr/>
        </p:nvCxnSpPr>
        <p:spPr>
          <a:xfrm>
            <a:off x="6096000" y="1651000"/>
            <a:ext cx="0" cy="2857500"/>
          </a:xfrm>
          <a:prstGeom prst="line">
            <a:avLst/>
          </a:prstGeom>
          <a:ln w="0" cap="flat" cmpd="sng" algn="ctr">
            <a:solidFill>
              <a:srgbClr val="D3D3D3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888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PQuestion" title="Question Text">
            <a:extLst>
              <a:ext uri="{FF2B5EF4-FFF2-40B4-BE49-F238E27FC236}">
                <a16:creationId xmlns:a16="http://schemas.microsoft.com/office/drawing/2014/main" id="{14086A70-18CF-525A-1676-161E4BCE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7179582" cy="1072753"/>
          </a:xfrm>
        </p:spPr>
        <p:txBody>
          <a:bodyPr/>
          <a:lstStyle/>
          <a:p>
            <a:r>
              <a:rPr lang="fr-FR" dirty="0"/>
              <a:t>Votez pour votre devise </a:t>
            </a:r>
            <a:r>
              <a:rPr lang="fr-FR" dirty="0" err="1"/>
              <a:t>Shadok</a:t>
            </a:r>
            <a:r>
              <a:rPr lang="fr-FR" dirty="0"/>
              <a:t> préférée!</a:t>
            </a:r>
          </a:p>
        </p:txBody>
      </p:sp>
      <p:sp>
        <p:nvSpPr>
          <p:cNvPr id="8" name="TPAnswers" title="Answer Text">
            <a:extLst>
              <a:ext uri="{FF2B5EF4-FFF2-40B4-BE49-F238E27FC236}">
                <a16:creationId xmlns:a16="http://schemas.microsoft.com/office/drawing/2014/main" id="{EB52F81A-FDCA-AEB3-34B6-CC8D7F13049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93485" y="859972"/>
            <a:ext cx="5392058" cy="1788885"/>
          </a:xfrm>
        </p:spPr>
        <p:txBody>
          <a:bodyPr>
            <a:normAutofit/>
          </a:bodyPr>
          <a:lstStyle/>
          <a:p>
            <a:pPr marL="183642" indent="-342900">
              <a:buAutoNum type="alphaUcPeriod"/>
            </a:pPr>
            <a:r>
              <a:rPr lang="fr-FR" sz="1400"/>
              <a:t>Plus ça rate, plus on a de chances que ça marche.</a:t>
            </a:r>
          </a:p>
          <a:p>
            <a:pPr marL="183642" indent="-342900">
              <a:buAutoNum type="alphaUcPeriod"/>
            </a:pPr>
            <a:r>
              <a:rPr lang="fr-FR" sz="1400"/>
              <a:t>Je pompe donc je suis.</a:t>
            </a:r>
          </a:p>
          <a:p>
            <a:pPr marL="183642" indent="-342900">
              <a:buAutoNum type="alphaUcPeriod"/>
            </a:pPr>
            <a:r>
              <a:rPr lang="fr-FR" sz="1400"/>
              <a:t>S’il n’y a pas de solution, c’est qu’il n’y a pas de problème.</a:t>
            </a:r>
          </a:p>
          <a:p>
            <a:pPr marL="183642" indent="-342900">
              <a:buAutoNum type="alphaUcPeriod"/>
            </a:pPr>
            <a:r>
              <a:rPr lang="fr-FR" sz="1400"/>
              <a:t>Quand on ne sait pas où l’on va, il faut y aller, et le plus vite possible!</a:t>
            </a:r>
            <a:endParaRPr lang="fr-FR" sz="1400" dirty="0"/>
          </a:p>
        </p:txBody>
      </p:sp>
      <p:pic>
        <p:nvPicPr>
          <p:cNvPr id="23" name="TPChart" title="Results Chart">
            <a:extLst>
              <a:ext uri="{FF2B5EF4-FFF2-40B4-BE49-F238E27FC236}">
                <a16:creationId xmlns:a16="http://schemas.microsoft.com/office/drawing/2014/main" id="{2F452372-A847-729F-8E90-09FE78DD9EC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33433" y="954315"/>
            <a:ext cx="2356757" cy="2936421"/>
          </a:xfrm>
          <a:prstGeom prst="rect">
            <a:avLst/>
          </a:prstGeom>
        </p:spPr>
      </p:pic>
      <p:pic>
        <p:nvPicPr>
          <p:cNvPr id="12" name="Picture 11" descr="A cartoon character holding a whip&#10;&#10;AI-generated content may be incorrect.">
            <a:extLst>
              <a:ext uri="{FF2B5EF4-FFF2-40B4-BE49-F238E27FC236}">
                <a16:creationId xmlns:a16="http://schemas.microsoft.com/office/drawing/2014/main" id="{CEA07A4A-6969-55FD-6ECE-7A02DADD2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32" y="2573838"/>
            <a:ext cx="1460689" cy="1674586"/>
          </a:xfrm>
          <a:prstGeom prst="rect">
            <a:avLst/>
          </a:prstGeom>
        </p:spPr>
      </p:pic>
      <p:pic>
        <p:nvPicPr>
          <p:cNvPr id="14" name="Picture 13" descr="A cartoon of a purple monster&#10;&#10;AI-generated content may be incorrect.">
            <a:extLst>
              <a:ext uri="{FF2B5EF4-FFF2-40B4-BE49-F238E27FC236}">
                <a16:creationId xmlns:a16="http://schemas.microsoft.com/office/drawing/2014/main" id="{EB90F561-689F-B107-DA52-BB3523532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521" y="2575926"/>
            <a:ext cx="1482001" cy="1672498"/>
          </a:xfrm>
          <a:prstGeom prst="rect">
            <a:avLst/>
          </a:prstGeom>
        </p:spPr>
      </p:pic>
      <p:pic>
        <p:nvPicPr>
          <p:cNvPr id="16" name="Picture 15" descr="A cartoon of a bird holding a glass and a shoe&#10;&#10;AI-generated content may be incorrect.">
            <a:extLst>
              <a:ext uri="{FF2B5EF4-FFF2-40B4-BE49-F238E27FC236}">
                <a16:creationId xmlns:a16="http://schemas.microsoft.com/office/drawing/2014/main" id="{0183D4F9-6127-7D61-95BB-B2D7EF7E3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522" y="2571750"/>
            <a:ext cx="1487033" cy="16724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5BBA6-3976-07EA-FC76-C9C09C9E4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66" y="2571750"/>
            <a:ext cx="1544940" cy="16745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3855E-8676-0DA9-8BE6-10121436FC3A}"/>
              </a:ext>
            </a:extLst>
          </p:cNvPr>
          <p:cNvSpPr txBox="1"/>
          <p:nvPr/>
        </p:nvSpPr>
        <p:spPr>
          <a:xfrm>
            <a:off x="145595" y="2569662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6E5A0-1976-C8E5-279F-2905B988DB4A}"/>
              </a:ext>
            </a:extLst>
          </p:cNvPr>
          <p:cNvSpPr txBox="1"/>
          <p:nvPr/>
        </p:nvSpPr>
        <p:spPr>
          <a:xfrm>
            <a:off x="1485458" y="2563137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AF5515-7D91-431B-DEA1-1A75669C6C6E}"/>
              </a:ext>
            </a:extLst>
          </p:cNvPr>
          <p:cNvSpPr txBox="1"/>
          <p:nvPr/>
        </p:nvSpPr>
        <p:spPr>
          <a:xfrm>
            <a:off x="3221235" y="2563137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2E86DC-1B80-9A35-4B84-46A204D2118E}"/>
              </a:ext>
            </a:extLst>
          </p:cNvPr>
          <p:cNvSpPr txBox="1"/>
          <p:nvPr/>
        </p:nvSpPr>
        <p:spPr>
          <a:xfrm>
            <a:off x="4495242" y="2569662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6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CCE07-C7C0-F22B-B1B5-5DC15F06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du cours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0981-3374-54D9-8D09-8ACE8C46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CH-242(b)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3FCFA-6159-5A90-0DD6-41558A7C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Nikita Kavokine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5547-D9C9-7C98-4564-824ED6A7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6BF41-881A-0AB1-CF58-8530AACB5EC7}"/>
              </a:ext>
            </a:extLst>
          </p:cNvPr>
          <p:cNvSpPr txBox="1"/>
          <p:nvPr/>
        </p:nvSpPr>
        <p:spPr>
          <a:xfrm>
            <a:off x="1826697" y="1175657"/>
            <a:ext cx="5490606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AutoNum type="romanUcPeriod"/>
            </a:pPr>
            <a:r>
              <a:rPr lang="fr-FR" sz="1100" dirty="0"/>
              <a:t>Introduction et rappels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Outils mathématiques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Systèmes isolés: ensemble </a:t>
            </a:r>
            <a:r>
              <a:rPr lang="fr-FR" sz="1100" dirty="0" err="1"/>
              <a:t>microcanonique</a:t>
            </a:r>
            <a:endParaRPr lang="fr-FR" sz="1100" dirty="0"/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Systèmes en interaction avec un environnement: autres ensembles statistiques. 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Gaz parfait classique et gaz parfait quantique. 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Mécanique statistique des réactions chimiques.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Mécanique statistique aux interfaces</a:t>
            </a:r>
          </a:p>
          <a:p>
            <a:pPr marL="285750" indent="-285750" algn="l">
              <a:buAutoNum type="romanUcPeriod"/>
            </a:pPr>
            <a:endParaRPr lang="fr-FR" sz="1100" dirty="0"/>
          </a:p>
          <a:p>
            <a:pPr marL="285750" indent="-285750" algn="l">
              <a:buAutoNum type="romanUcPeriod"/>
            </a:pPr>
            <a:r>
              <a:rPr lang="fr-FR" sz="1100" dirty="0"/>
              <a:t>Systèmes en interaction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036920F6-3F13-B21B-D85C-2EC7F4F7298F}"/>
              </a:ext>
            </a:extLst>
          </p:cNvPr>
          <p:cNvSpPr/>
          <p:nvPr/>
        </p:nvSpPr>
        <p:spPr>
          <a:xfrm>
            <a:off x="1833951" y="1836057"/>
            <a:ext cx="111036" cy="655345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FEC96B96-874B-7042-399F-61EA8C2E0290}"/>
              </a:ext>
            </a:extLst>
          </p:cNvPr>
          <p:cNvSpPr/>
          <p:nvPr/>
        </p:nvSpPr>
        <p:spPr>
          <a:xfrm>
            <a:off x="1833951" y="2547257"/>
            <a:ext cx="111036" cy="1259890"/>
          </a:xfrm>
          <a:prstGeom prst="leftBracket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8E7CC-2CC7-E1B4-84D6-E4B963608EF4}"/>
              </a:ext>
            </a:extLst>
          </p:cNvPr>
          <p:cNvSpPr txBox="1"/>
          <p:nvPr/>
        </p:nvSpPr>
        <p:spPr>
          <a:xfrm>
            <a:off x="1101694" y="2032924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accent1"/>
                </a:solidFill>
              </a:rPr>
              <a:t>Théorie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99555-D2BA-B1DC-B54A-C3B34F961AC4}"/>
              </a:ext>
            </a:extLst>
          </p:cNvPr>
          <p:cNvSpPr txBox="1"/>
          <p:nvPr/>
        </p:nvSpPr>
        <p:spPr>
          <a:xfrm>
            <a:off x="846845" y="3012913"/>
            <a:ext cx="947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chemeClr val="accent4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9907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VERSION" val="16"/>
  <p:tag name="TPOS" val="6"/>
  <p:tag name="TPVERSION" val="8"/>
  <p:tag name="TPFULLVERSION" val="1.4.1.100"/>
  <p:tag name="TPLASTSAVEPRODUCT" val="EchoPoll for PowerPoi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JoinSlide"/>
  <p:tag name="SLIDEGUID" val="2EF829EB3C4E413BBF080A59AD41D51C"/>
  <p:tag name="TWJOIN_INFO_OPTIONS" val="{&quot;qrCode&quot;:1,&quot;joinCode&quot;:1,&quot;clickerChannel&quot;:0}"/>
  <p:tag name="LIVECHARTING" val="False"/>
  <p:tag name="TPQUESTIONXML" val="&lt;?xml version=&quot;1.0&quot; encoding=&quot;UTF-8&quot; standalone=&quot;yes&quot;?&gt;&lt;questionlist&gt;&lt;properties&gt;&lt;guid&gt;D5C430D75DB141F39EFB27FEA08E9ADA&lt;/guid&gt;&lt;date&gt;2/20/2025 09:06:4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rrectanswerindicator&gt;False&lt;/correctanswerindicator&gt;&lt;countdowntimer&gt;False&lt;/countdowntimer&gt;&lt;countdowntime&gt;30&lt;/countdowntime&gt;&lt;responsegrid&gt;0&lt;/responsegrid&gt;&lt;/questionlisttemplate&gt;&lt;questions&gt;&lt;joininfo&gt;&lt;guid&gt;2EF829EB3C4E413BBF080A59AD41D51C&lt;/guid&gt;&lt;repollguid&gt;DAA9ED6541E948DF941FE2F0AB6C0B0B&lt;/repollguid&gt;&lt;sourceid&gt;AC494A49FCE74CF4B1A168824AAD4815&lt;/sourceid&gt;&lt;questiontext&gt;To join the session&lt;/questiontext&gt;&lt;responsegrid&gt;0&lt;/responsegrid&gt;&lt;showresults&gt;True&lt;/showresults&gt;&lt;countdowntime&gt;60&lt;/countdowntime&gt;&lt;correctvalue&gt;1&lt;/correctvalue&gt;&lt;incorrectvalue&gt;0&lt;/incorrectvalue&gt;&lt;image width=&quot;0&quot; height=&quot;0&quot;&gt;503fb792-69a1-4e17-824d-762eab2160cb_qr_code.png&lt;/image&gt;&lt;image width=&quot;0&quot; height=&quot;0&quot;&gt;02f6d49f-60fa-4c70-8e1c-d2a6a5a1858e_phone.png&lt;/image&gt;&lt;image width=&quot;0&quot; height=&quot;0&quot;&gt;638e7a5c-9983-4b36-a23d-813646b2f57d_channel.png&lt;/image&gt;&lt;/joininfo&gt;&lt;/questions&gt;&lt;/questionlis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19853AF630B4D43BBCF994E8E308959"/>
  <p:tag name="AUTOOPENPOLL" val="False"/>
  <p:tag name="TYPE" val="MultiChoiceSlide"/>
  <p:tag name="LIVECHARTING" val="False"/>
  <p:tag name="CHARTTYPE" val="0"/>
  <p:tag name="CHARTDEFINEDCOLORS" val="-9139507,-414396,-3436366,-11487262,-4078652,-271492,-15877975,-14512209,-4209953,-1118225,-16777216"/>
  <p:tag name="TPQUESTIONXML" val="&lt;?xml version=&quot;1.0&quot; encoding=&quot;UTF-8&quot; standalone=&quot;yes&quot;?&gt;&lt;questionlist&gt;&lt;properties&gt;&lt;guid&gt;F03EDDEFA3774A899CC47A854A3D05CD&lt;/guid&gt;&lt;date&gt;2/20/2025 09:06:4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rrectanswerindicator&gt;False&lt;/correctanswerindicator&gt;&lt;countdowntimer&gt;False&lt;/countdowntimer&gt;&lt;countdowntime&gt;30&lt;/countdowntime&gt;&lt;responsegrid&gt;0&lt;/responsegrid&gt;&lt;/questionlisttemplate&gt;&lt;questions&gt;&lt;multichoice&gt;&lt;guid&gt;219853AF630B4D43BBCF994E8E308959&lt;/guid&gt;&lt;repollguid&gt;C933E581B7AD4F38A44F58366B834A71&lt;/repollguid&gt;&lt;sourceid&gt;F055D4A397E840008C16B7EC178BCEC9&lt;/sourceid&gt;&lt;questiontext&gt;Votez pour votre devise Shadok prÈfÈrÈe!&lt;/questiontext&gt;&lt;responsegrid&gt;0&lt;/responsegrid&gt;&lt;showresults&gt;True&lt;/showresults&gt;&lt;countdowntime&gt;60&lt;/countdowntime&gt;&lt;correctvalue&gt;1&lt;/correctvalue&gt;&lt;incorrectvalue&gt;0&lt;/incorrectvalue&gt;&lt;responselimit&gt;1&lt;/responselimit&gt;&lt;bulletstyle&gt;2&lt;/bulletstyle&gt;&lt;answers&gt;&lt;answer&gt;&lt;guid&gt;1BE39204D9F8405EBDDA83500B01F2CE&lt;/guid&gt;&lt;answertext&gt;Plus Áa rate, plus on a de chances que Áa marche.&lt;/answertext&gt;&lt;valuetype&gt;-1&lt;/valuetype&gt;&lt;/answer&gt;&lt;answer&gt;&lt;guid&gt;5485902401444F709B7C896C5EAFE408&lt;/guid&gt;&lt;answertext&gt;Je pompe donc je suis.&lt;/answertext&gt;&lt;valuetype&gt;-1&lt;/valuetype&gt;&lt;/answer&gt;&lt;answer&gt;&lt;guid&gt;39556AB94144413EBC863DECD04F8713&lt;/guid&gt;&lt;answertext&gt;S’il n’y a pas de solution, c’est qu’il n’y a pas de problËme.&lt;/answertext&gt;&lt;valuetype&gt;-1&lt;/valuetype&gt;&lt;/answer&gt;&lt;answer&gt;&lt;guid&gt;78E5840FC1244EFC80AF861463F027E1&lt;/guid&gt;&lt;answertext&gt;Quand on ne sait pas o˘ l’on va, il faut y aller, et le plus vite possible!&lt;/answertext&gt;&lt;valuetype&gt;-1&lt;/valuetype&gt;&lt;/answer&gt;&lt;/answers&gt;&lt;/multichoice&gt;&lt;/questions&gt;&lt;/questionlist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1"/>
  <p:tag name="COLORTYPE" val="SCHEME"/>
  <p:tag name="RGBCOLORS" val="-7954986,-279980,-2776129,-10566681,-3355186,-204658,-16727369,-14311236,-3486235,-920846,-16777216"/>
  <p:tag name="DEFINEDCOLORS" val="-7954986,-279980,-2776129,-10566681,-3355186,-204658,-16727369,-14311236,-3486235,-920846,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72F2C12DEF74D2684D8AF00B13778D0"/>
  <p:tag name="AUTOOPENPOLL" val="False"/>
  <p:tag name="TYPE" val="MultiChoiceSlide"/>
  <p:tag name="LIVECHARTING" val="False"/>
  <p:tag name="CHARTTYPE" val="0"/>
  <p:tag name="TPQUESTIONXML" val="&lt;?xml version=&quot;1.0&quot; encoding=&quot;UTF-8&quot; standalone=&quot;yes&quot;?&gt;&lt;questionlist&gt;&lt;properties&gt;&lt;guid&gt;EC63EFE028CB439EBF981C5ABC960021&lt;/guid&gt;&lt;date&gt;2/19/2025 12:49:31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rrectanswerindicator&gt;False&lt;/correctanswerindicator&gt;&lt;countdowntimer&gt;False&lt;/countdowntimer&gt;&lt;countdowntime&gt;30&lt;/countdowntime&gt;&lt;responsegrid&gt;0&lt;/responsegrid&gt;&lt;/questionlisttemplate&gt;&lt;questions&gt;&lt;multichoice&gt;&lt;guid&gt;372F2C12DEF74D2684D8AF00B13778D0&lt;/guid&gt;&lt;repollguid&gt;98F786DD6A4C4E6A9AA69775BA9EDEFE&lt;/repollguid&gt;&lt;sourceid&gt;025B1DCE414B44C198FE9D81FB482472&lt;/sourceid&gt;&lt;questiontext&gt;Enter question text here...&lt;/questiontext&gt;&lt;responsegrid&gt;0&lt;/responsegrid&gt;&lt;showresults&gt;True&lt;/showresults&gt;&lt;countdowntime&gt;60&lt;/countdowntime&gt;&lt;correctvalue&gt;1&lt;/correctvalue&gt;&lt;incorrectvalue&gt;0&lt;/incorrectvalue&gt;&lt;responselimit&gt;1&lt;/responselimit&gt;&lt;bulletstyle&gt;2&lt;/bulletstyle&gt;&lt;answers&gt;&lt;answer&gt;&lt;guid&gt;0DF39354091647AEA7FD54F14EAC6733&lt;/guid&gt;&lt;answertext&gt;Enter answer text here...&lt;/answertext&gt;&lt;valuetype&gt;-1&lt;/valuetype&gt;&lt;/answer&gt;&lt;answer&gt;&lt;guid&gt;DB6143C744094D8FA950E28EDFD90208&lt;/guid&gt;&lt;answertext&gt;Enter answer text here...&lt;/answertext&gt;&lt;valuetype&gt;-1&lt;/valuetype&gt;&lt;/answer&gt;&lt;answer&gt;&lt;guid&gt;316E8B7E15AD4696B42A21CE658C1C3B&lt;/guid&gt;&lt;answertext&gt;Enter answer text here...&lt;/answertext&gt;&lt;valuetype&gt;-1&lt;/valuetype&gt;&lt;/answer&gt;&lt;answer&gt;&lt;guid&gt;3C70B1999D804ABDA4C0160781AE4C79&lt;/guid&gt;&lt;answertext&gt;Enter answer text here...&lt;/answertext&gt;&lt;valuetype&gt;-1&lt;/valuetype&gt;&lt;/answer&gt;&lt;/answers&gt;&lt;/multichoice&gt;&lt;/questions&gt;&lt;/questionlist&gt;"/>
  <p:tag name="CHARTDEFINEDCOLORS" val="-4863511,-76150,-1388837,-7545614,-1842204,-136261,-16721705,-13973542,-1972751,-526345,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RGBCOLORS" val="-4074515,-74597,-1124127,-6561036,-1513239,-135482,-16720418,-13971231,-1643789,-460552,-16777216"/>
  <p:tag name="DEFINEDCOLORS" val="-4074515,-74597,-1124127,-6561036,-1513239,-135482,-16720418,-13971231,-1643789,-460552,-16777216"/>
  <p:tag name="NUMBERFORMAT" val="0"/>
  <p:tag name="LABELFORMAT" val="1"/>
  <p:tag name="COLORTYPE" val="SCHEME"/>
</p:tagLst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5BC292F7-4B02-4D43-A0BB-BE2625981E9E}" vid="{96C7C49B-BFB2-E946-B85D-B207A9E17A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16130</TotalTime>
  <Words>783</Words>
  <Application>Microsoft Macintosh PowerPoint</Application>
  <PresentationFormat>On-screen Show (16:9)</PresentationFormat>
  <Paragraphs>189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Franklin Gothic Demi Cond</vt:lpstr>
      <vt:lpstr>Wingdings</vt:lpstr>
      <vt:lpstr>Thème Office</vt:lpstr>
      <vt:lpstr>Mécanique Statistique pour la Chimie</vt:lpstr>
      <vt:lpstr>Qui sommes-nous?</vt:lpstr>
      <vt:lpstr>Le Laboratoire de Nanofluidique Quantique</vt:lpstr>
      <vt:lpstr>Le Laboratoire de Nanofluidique Quantique</vt:lpstr>
      <vt:lpstr>Le Laboratoire de Nanofluidique Quantique</vt:lpstr>
      <vt:lpstr>Aspects pratiques</vt:lpstr>
      <vt:lpstr>To join the session</vt:lpstr>
      <vt:lpstr>Votez pour votre devise Shadok préférée!</vt:lpstr>
      <vt:lpstr>Plan du cours</vt:lpstr>
      <vt:lpstr>PowerPoint Presentation</vt:lpstr>
      <vt:lpstr>Phénomènes émergeants</vt:lpstr>
      <vt:lpstr>Phénomènes émergeants</vt:lpstr>
      <vt:lpstr>Phénomènes émergeants</vt:lpstr>
      <vt:lpstr>Phénomènes émergeants</vt:lpstr>
      <vt:lpstr>PowerPoint Presentation</vt:lpstr>
      <vt:lpstr>Dans ce cours</vt:lpstr>
      <vt:lpstr>Aspects historiques</vt:lpstr>
      <vt:lpstr>Aspects historiques</vt:lpstr>
      <vt:lpstr>PowerPoint Presentation</vt:lpstr>
      <vt:lpstr>Rappels de thermodynamique</vt:lpstr>
      <vt:lpstr>Rappels de thermodynamique</vt:lpstr>
      <vt:lpstr>Le travail à fournir pour comprimer le gaz est plus important quand…</vt:lpstr>
      <vt:lpstr>Rappels de thermodynamique</vt:lpstr>
      <vt:lpstr>Rappels de thermodynamique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Fondation de Famille Sandoz - Monique de Meuron, concours 2020   EPFL candidate :  Charlotte Grossiord</dc:title>
  <dc:creator>Utilisateur Microsoft Office</dc:creator>
  <cp:lastModifiedBy>Nikita Kavokine</cp:lastModifiedBy>
  <cp:revision>96</cp:revision>
  <dcterms:created xsi:type="dcterms:W3CDTF">2020-12-03T16:22:43Z</dcterms:created>
  <dcterms:modified xsi:type="dcterms:W3CDTF">2025-02-21T09:56:23Z</dcterms:modified>
</cp:coreProperties>
</file>