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4" r:id="rId3"/>
    <p:sldId id="263" r:id="rId4"/>
    <p:sldId id="267" r:id="rId5"/>
    <p:sldId id="268" r:id="rId6"/>
    <p:sldId id="257" r:id="rId7"/>
    <p:sldId id="260" r:id="rId8"/>
  </p:sldIdLst>
  <p:sldSz cx="12192000" cy="6858000"/>
  <p:notesSz cx="6858000" cy="91440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5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3D3C0C-291F-4660-9687-AEF9F3FE8921}" type="datetimeFigureOut">
              <a:rPr lang="en-CH" smtClean="0"/>
              <a:t>25/03/2025</a:t>
            </a:fld>
            <a:endParaRPr lang="en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6B2D6B-9CFC-46EB-9938-21C9A4253DFE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431316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6B2D6B-9CFC-46EB-9938-21C9A4253DFE}" type="slidenum">
              <a:rPr lang="en-CH" smtClean="0"/>
              <a:t>6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650314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9973C-9EE3-CAF9-8681-EA578DD941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0A8600-2568-3697-2F24-C6300E1669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6C7C80-008C-1D92-7B0A-B77F27466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C34D-DFD9-4E93-B3BB-18014DBD1688}" type="datetimeFigureOut">
              <a:rPr lang="en-CH" smtClean="0"/>
              <a:t>25/03/2025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CB772C-2529-9CBB-8EAF-6F75559E0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393599-23C2-2F43-B365-DDB3CC714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1FB12-4041-4412-A4F4-94CAA9BEF78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429577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6D7C4-716B-EB23-8200-A92ADE476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9CB98F-0186-E15E-A29C-339DA92B1D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5A2A9E-0556-46FB-9655-95B6A10C4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C34D-DFD9-4E93-B3BB-18014DBD1688}" type="datetimeFigureOut">
              <a:rPr lang="en-CH" smtClean="0"/>
              <a:t>25/03/2025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D0B3B-0107-2A83-51E1-1DADD1C46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38319D-AA05-893A-7A7A-506333F01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1FB12-4041-4412-A4F4-94CAA9BEF78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774884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A4517D-6954-16C2-4106-A302454394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35940D-8264-05E2-B503-113328FA2F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A54771-5879-675B-844F-A804E1484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C34D-DFD9-4E93-B3BB-18014DBD1688}" type="datetimeFigureOut">
              <a:rPr lang="en-CH" smtClean="0"/>
              <a:t>25/03/2025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6F106-3497-B60A-85B6-C0E1106CC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70810B-FB96-CD50-E1D9-539F331EE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1FB12-4041-4412-A4F4-94CAA9BEF78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957489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37D56-884C-7FB8-0953-EE410EAA1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AF0C8-A0A6-D27F-35CF-A11A5EA9A2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F6696-A153-B8A1-CE60-3C1B4F1A0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C34D-DFD9-4E93-B3BB-18014DBD1688}" type="datetimeFigureOut">
              <a:rPr lang="en-CH" smtClean="0"/>
              <a:t>25/03/2025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7501D0-2A7F-0AD7-657F-9F140C3AE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F4BC0-4429-E137-316A-3B579BE13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1FB12-4041-4412-A4F4-94CAA9BEF78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54433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D8F40-8CB2-C53D-D6D2-3FA6BCB6D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7F5580-8090-F0E6-0C1D-CD562EB4EF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33D5A5-AFEF-7E8F-B576-AED0B5FA5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C34D-DFD9-4E93-B3BB-18014DBD1688}" type="datetimeFigureOut">
              <a:rPr lang="en-CH" smtClean="0"/>
              <a:t>25/03/2025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2E1676-E539-A637-0276-E6EE639A3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C4835E-61EE-F8B6-CBA4-9C2EA1F4D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1FB12-4041-4412-A4F4-94CAA9BEF78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076195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FF2D2-F289-B473-7A9D-CAEEC5AAF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6CC43C-F55A-60C0-1F58-C83BCAA98C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EBE88B-1B7B-009E-2776-46FA5ED63C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4729E6-7116-4FC8-B84C-CA70D1A21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C34D-DFD9-4E93-B3BB-18014DBD1688}" type="datetimeFigureOut">
              <a:rPr lang="en-CH" smtClean="0"/>
              <a:t>25/03/2025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67607B-5D04-25B9-DFA4-867170D7F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D7B9B7-B384-B341-6D8E-B2AD4B0F6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1FB12-4041-4412-A4F4-94CAA9BEF78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55177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7D8AB-DB32-15C3-70B8-A3707B8CB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623F07-7AD5-473D-503B-97D5C16CF3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6E9EC2-DFA0-A164-68D5-46ABC6B34E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7FADF6-F824-D18F-811A-52A5152E4F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113060-B3A1-709D-9001-9FC623570B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439908-1436-E5EA-05F3-A41F0870B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C34D-DFD9-4E93-B3BB-18014DBD1688}" type="datetimeFigureOut">
              <a:rPr lang="en-CH" smtClean="0"/>
              <a:t>25/03/2025</a:t>
            </a:fld>
            <a:endParaRPr lang="en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66617E-8DA2-AFF0-321D-F93CE0063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8B9CBA-A0EC-85C7-BBBE-583FAC0CA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1FB12-4041-4412-A4F4-94CAA9BEF78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048276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CB79E-2211-E34E-8497-C6498A539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614E3C-4F69-72EB-6384-4A3E2DA62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C34D-DFD9-4E93-B3BB-18014DBD1688}" type="datetimeFigureOut">
              <a:rPr lang="en-CH" smtClean="0"/>
              <a:t>25/03/2025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DCFBA9-F5D9-D8BB-9549-D21792824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4AA61-F583-3EBF-1E77-6AF8F0197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1FB12-4041-4412-A4F4-94CAA9BEF78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386699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9087B7-1B05-DB0C-E97A-DBAA86E25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C34D-DFD9-4E93-B3BB-18014DBD1688}" type="datetimeFigureOut">
              <a:rPr lang="en-CH" smtClean="0"/>
              <a:t>25/03/2025</a:t>
            </a:fld>
            <a:endParaRPr lang="en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C6CCE9-ECBA-CEC0-51AF-51CC1F9F0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B62DA3-EB1E-A1CD-1F5C-730B250FD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1FB12-4041-4412-A4F4-94CAA9BEF78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59552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637AD-8059-8DA9-2955-6DF7E5B6C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329185-F2BB-B2E8-385E-E34ED88A5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C67ADF-9D77-BEA2-D93D-50FED4C6AE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D68540-1ED5-7DCC-97D1-07AB1A6D1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C34D-DFD9-4E93-B3BB-18014DBD1688}" type="datetimeFigureOut">
              <a:rPr lang="en-CH" smtClean="0"/>
              <a:t>25/03/2025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0C603A-B6B4-A538-B1B7-4BCB3F638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77A82D-6862-98AF-1549-E1565A112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1FB12-4041-4412-A4F4-94CAA9BEF78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789145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7155C-C3EE-941F-1079-8F1576963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B72E2D-E5DF-0E27-922E-56A3D1430D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484FCB-7AF4-96BD-0EDB-D427CAC555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456DDA-2A1A-9DF2-5D3B-7280DFAE2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C34D-DFD9-4E93-B3BB-18014DBD1688}" type="datetimeFigureOut">
              <a:rPr lang="en-CH" smtClean="0"/>
              <a:t>25/03/2025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CE5AF2-BA65-4F83-CEB2-98589B1F4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DDAB19-4223-18E2-995D-D5F8E41C2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1FB12-4041-4412-A4F4-94CAA9BEF78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25484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EBE723-DEF9-95EA-CDD6-9BF30B374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1CDFCF-0563-9703-1AEE-3153030F09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C2B609-7C44-FA46-0D78-A6B2BB81B1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A5C34D-DFD9-4E93-B3BB-18014DBD1688}" type="datetimeFigureOut">
              <a:rPr lang="en-CH" smtClean="0"/>
              <a:t>25/03/2025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CE287A-8A84-F391-D48C-9C7E35BA91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AA5876-C6B4-FA13-CB76-BB527A2339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31FB12-4041-4412-A4F4-94CAA9BEF78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366812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42105-1CC9-EB72-5DF5-A3CF394FE2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Extra exercises</a:t>
            </a:r>
            <a:endParaRPr lang="en-CH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3EB3A3-8FA6-F958-6910-28B9593DF1E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Coordination chemistry – Chapter 1</a:t>
            </a:r>
          </a:p>
          <a:p>
            <a:r>
              <a:rPr lang="en-US" dirty="0"/>
              <a:t>2025</a:t>
            </a:r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1281407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F04993-4959-0D32-D79B-8E1D38AE58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6FC3009A-B573-8112-49FD-93D54DDB9EEE}"/>
              </a:ext>
            </a:extLst>
          </p:cNvPr>
          <p:cNvSpPr txBox="1"/>
          <p:nvPr/>
        </p:nvSpPr>
        <p:spPr>
          <a:xfrm>
            <a:off x="898358" y="716828"/>
            <a:ext cx="6513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+mj-lt"/>
              </a:rPr>
              <a:t>1- Names and formulas</a:t>
            </a:r>
            <a:endParaRPr lang="en-CH" b="1" dirty="0"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115E711-75F6-52BC-AF6B-B2CE62C4C766}"/>
              </a:ext>
            </a:extLst>
          </p:cNvPr>
          <p:cNvSpPr txBox="1"/>
          <p:nvPr/>
        </p:nvSpPr>
        <p:spPr>
          <a:xfrm>
            <a:off x="898357" y="1133039"/>
            <a:ext cx="102509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Complete the table below: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1632E7B-AF82-4A64-048C-71F9CFA423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006313"/>
              </p:ext>
            </p:extLst>
          </p:nvPr>
        </p:nvGraphicFramePr>
        <p:xfrm>
          <a:off x="1655009" y="1890739"/>
          <a:ext cx="8555790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77895">
                  <a:extLst>
                    <a:ext uri="{9D8B030D-6E8A-4147-A177-3AD203B41FA5}">
                      <a16:colId xmlns:a16="http://schemas.microsoft.com/office/drawing/2014/main" val="1110235243"/>
                    </a:ext>
                  </a:extLst>
                </a:gridCol>
                <a:gridCol w="4277895">
                  <a:extLst>
                    <a:ext uri="{9D8B030D-6E8A-4147-A177-3AD203B41FA5}">
                      <a16:colId xmlns:a16="http://schemas.microsoft.com/office/drawing/2014/main" val="2301556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Formula</a:t>
                      </a:r>
                      <a:endParaRPr lang="en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Full name</a:t>
                      </a:r>
                      <a:endParaRPr lang="en-C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27429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[Cr(OH</a:t>
                      </a:r>
                      <a:r>
                        <a:rPr lang="en-CH" sz="1800" baseline="-250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2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)(NH</a:t>
                      </a:r>
                      <a:r>
                        <a:rPr lang="en-CH" sz="1800" baseline="-250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3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)</a:t>
                      </a:r>
                      <a:r>
                        <a:rPr lang="en-CH" sz="1800" baseline="-250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5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]</a:t>
                      </a:r>
                      <a:r>
                        <a:rPr lang="en-CH" sz="1800" baseline="300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3+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 </a:t>
                      </a:r>
                      <a:endParaRPr lang="en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H" b="1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4758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H" b="1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8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trichlorohydroxogallate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 (III)</a:t>
                      </a:r>
                      <a:endParaRPr lang="en-C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2513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H" sz="1800" i="1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cis-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[</a:t>
                      </a:r>
                      <a:r>
                        <a:rPr lang="en-CH" sz="18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PtBrCl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(</a:t>
                      </a:r>
                      <a:r>
                        <a:rPr lang="en-CH" sz="1800" u="sng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N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O</a:t>
                      </a:r>
                      <a:r>
                        <a:rPr lang="en-CH" sz="1800" baseline="-250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2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)</a:t>
                      </a:r>
                      <a:r>
                        <a:rPr lang="en-CH" sz="1800" baseline="-250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2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]</a:t>
                      </a:r>
                      <a:r>
                        <a:rPr lang="en-CH" sz="1800" baseline="300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2-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 </a:t>
                      </a:r>
                      <a:endParaRPr lang="en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H" b="1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95026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H" b="1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800" i="1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trans-</a:t>
                      </a:r>
                      <a:r>
                        <a:rPr lang="en-CH" sz="18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chlorobis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(ethylenediamine)</a:t>
                      </a:r>
                      <a:r>
                        <a:rPr lang="en-CH" sz="18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hydroxo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 cobalt (III)</a:t>
                      </a:r>
                      <a:endParaRPr lang="en-C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99681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[Mn(CO)</a:t>
                      </a:r>
                      <a:r>
                        <a:rPr lang="en-CH" sz="1800" baseline="-250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3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(</a:t>
                      </a: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H</a:t>
                      </a:r>
                      <a:r>
                        <a:rPr lang="en-US" sz="1800" baseline="-250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2</a:t>
                      </a: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O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)]</a:t>
                      </a:r>
                      <a:r>
                        <a:rPr lang="en-CH" sz="1800" baseline="300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+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 </a:t>
                      </a:r>
                      <a:endParaRPr lang="en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H" b="1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66090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H" b="1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8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tetracarbonylnickel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 (0)</a:t>
                      </a:r>
                      <a:endParaRPr lang="en-C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75405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NH</a:t>
                      </a:r>
                      <a:r>
                        <a:rPr lang="en-CH" sz="1800" baseline="-250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4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[AuCl</a:t>
                      </a:r>
                      <a:r>
                        <a:rPr lang="en-CH" sz="1800" baseline="-250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4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]</a:t>
                      </a:r>
                      <a:endParaRPr lang="en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H" b="1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74685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8720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B8F249-3682-2767-A93A-83EA6EC6CC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5EEBD986-C34B-5347-9721-7CEC15A88A35}"/>
              </a:ext>
            </a:extLst>
          </p:cNvPr>
          <p:cNvSpPr txBox="1"/>
          <p:nvPr/>
        </p:nvSpPr>
        <p:spPr>
          <a:xfrm>
            <a:off x="898358" y="716828"/>
            <a:ext cx="6513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+mj-lt"/>
              </a:rPr>
              <a:t>2- Isomers</a:t>
            </a:r>
            <a:endParaRPr lang="en-CH" b="1" dirty="0"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E1BB4FA-E830-207A-237F-DDA2677108A2}"/>
              </a:ext>
            </a:extLst>
          </p:cNvPr>
          <p:cNvSpPr txBox="1"/>
          <p:nvPr/>
        </p:nvSpPr>
        <p:spPr>
          <a:xfrm>
            <a:off x="898357" y="1133039"/>
            <a:ext cx="102509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Write the formula and draw all isomers of the following complex: </a:t>
            </a:r>
            <a:r>
              <a:rPr lang="en-US" dirty="0" err="1"/>
              <a:t>diamminebis</a:t>
            </a:r>
            <a:r>
              <a:rPr lang="en-US" dirty="0"/>
              <a:t>(</a:t>
            </a:r>
            <a:r>
              <a:rPr lang="en-US" dirty="0" err="1"/>
              <a:t>oxalato</a:t>
            </a:r>
            <a:r>
              <a:rPr lang="en-US" dirty="0"/>
              <a:t>)manganate (III).</a:t>
            </a:r>
          </a:p>
          <a:p>
            <a:r>
              <a:rPr lang="en-US" dirty="0"/>
              <a:t>What is the electronic configuration of the metal? What then is the charge of the complex?</a:t>
            </a:r>
          </a:p>
        </p:txBody>
      </p:sp>
    </p:spTree>
    <p:extLst>
      <p:ext uri="{BB962C8B-B14F-4D97-AF65-F5344CB8AC3E}">
        <p14:creationId xmlns:p14="http://schemas.microsoft.com/office/powerpoint/2010/main" val="2721345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E0E784-BE97-0091-A297-9AA6233161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05C6B571-4758-EF63-F817-AD983AB847D6}"/>
              </a:ext>
            </a:extLst>
          </p:cNvPr>
          <p:cNvSpPr txBox="1"/>
          <p:nvPr/>
        </p:nvSpPr>
        <p:spPr>
          <a:xfrm>
            <a:off x="898358" y="716828"/>
            <a:ext cx="6513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+mj-lt"/>
              </a:rPr>
              <a:t>3- More isomers</a:t>
            </a:r>
            <a:endParaRPr lang="en-CH" b="1" dirty="0"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8CF2E6A-4B76-4FA6-18BF-8F27CBEDA61E}"/>
              </a:ext>
            </a:extLst>
          </p:cNvPr>
          <p:cNvSpPr txBox="1"/>
          <p:nvPr/>
        </p:nvSpPr>
        <p:spPr>
          <a:xfrm>
            <a:off x="898357" y="1133039"/>
            <a:ext cx="102509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>
              <a:buNone/>
            </a:pPr>
            <a:r>
              <a:rPr lang="en-US" dirty="0"/>
              <a:t>Draw</a:t>
            </a:r>
            <a:r>
              <a:rPr lang="en-US" i="1" dirty="0"/>
              <a:t> fac</a:t>
            </a:r>
            <a:r>
              <a:rPr lang="en-US" dirty="0"/>
              <a:t> and </a:t>
            </a:r>
            <a:r>
              <a:rPr lang="en-US" i="1" dirty="0" err="1"/>
              <a:t>mer</a:t>
            </a:r>
            <a:r>
              <a:rPr lang="en-US" dirty="0"/>
              <a:t> isomers of the following compounds.</a:t>
            </a:r>
          </a:p>
          <a:p>
            <a:pPr algn="l" rtl="0">
              <a:buNone/>
            </a:pPr>
            <a:r>
              <a:rPr lang="en-US" dirty="0"/>
              <a:t>a) RhCl</a:t>
            </a:r>
            <a:r>
              <a:rPr lang="en-US" baseline="-25000" dirty="0"/>
              <a:t>3</a:t>
            </a:r>
            <a:r>
              <a:rPr lang="en-US" dirty="0"/>
              <a:t>py</a:t>
            </a:r>
            <a:r>
              <a:rPr lang="en-US" baseline="-25000" dirty="0"/>
              <a:t>3</a:t>
            </a:r>
            <a:r>
              <a:rPr lang="en-US" dirty="0"/>
              <a:t> (</a:t>
            </a:r>
            <a:r>
              <a:rPr lang="en-US" dirty="0" err="1"/>
              <a:t>py</a:t>
            </a:r>
            <a:r>
              <a:rPr lang="en-US" dirty="0"/>
              <a:t> is a six-membered ring with five carbons and a nitrogen)</a:t>
            </a:r>
          </a:p>
          <a:p>
            <a:pPr algn="l" rtl="0">
              <a:buNone/>
            </a:pPr>
            <a:r>
              <a:rPr lang="en-US" dirty="0"/>
              <a:t>b) Mo(CO)</a:t>
            </a:r>
            <a:r>
              <a:rPr lang="en-US" baseline="-25000" dirty="0"/>
              <a:t>3</a:t>
            </a:r>
            <a:r>
              <a:rPr lang="en-US" dirty="0"/>
              <a:t>(NH</a:t>
            </a:r>
            <a:r>
              <a:rPr lang="en-US" baseline="-25000" dirty="0"/>
              <a:t>3</a:t>
            </a:r>
            <a:r>
              <a:rPr lang="en-US" dirty="0"/>
              <a:t>)</a:t>
            </a:r>
            <a:r>
              <a:rPr lang="en-US" baseline="-25000" dirty="0"/>
              <a:t>3</a:t>
            </a:r>
            <a:endParaRPr lang="en-US" dirty="0"/>
          </a:p>
          <a:p>
            <a:pPr algn="l" rtl="0"/>
            <a:r>
              <a:rPr lang="en-US" dirty="0"/>
              <a:t>c) Co(NH</a:t>
            </a:r>
            <a:r>
              <a:rPr lang="en-US" baseline="-25000" dirty="0"/>
              <a:t>3</a:t>
            </a:r>
            <a:r>
              <a:rPr lang="en-US" dirty="0"/>
              <a:t>)</a:t>
            </a:r>
            <a:r>
              <a:rPr lang="en-US" baseline="-25000" dirty="0"/>
              <a:t>3</a:t>
            </a:r>
            <a:r>
              <a:rPr lang="en-US" dirty="0"/>
              <a:t>(NO</a:t>
            </a:r>
            <a:r>
              <a:rPr lang="en-US" baseline="-25000" dirty="0"/>
              <a:t>2</a:t>
            </a:r>
            <a:r>
              <a:rPr lang="en-US" dirty="0"/>
              <a:t>)</a:t>
            </a:r>
            <a:r>
              <a:rPr lang="en-US" baseline="-25000" dirty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505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394807-989B-6967-A99F-B62BCC1B33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5F506DB2-E68C-701A-C7BA-8BBE63CB3516}"/>
              </a:ext>
            </a:extLst>
          </p:cNvPr>
          <p:cNvSpPr txBox="1"/>
          <p:nvPr/>
        </p:nvSpPr>
        <p:spPr>
          <a:xfrm>
            <a:off x="898358" y="716828"/>
            <a:ext cx="6513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+mj-lt"/>
              </a:rPr>
              <a:t>4- Even more isomers</a:t>
            </a:r>
            <a:endParaRPr lang="en-CH" b="1" dirty="0"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EC96F6F-0AB3-F676-0B6A-1B9C2F664BEA}"/>
              </a:ext>
            </a:extLst>
          </p:cNvPr>
          <p:cNvSpPr txBox="1"/>
          <p:nvPr/>
        </p:nvSpPr>
        <p:spPr>
          <a:xfrm>
            <a:off x="898357" y="1133039"/>
            <a:ext cx="102509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>
              <a:buNone/>
            </a:pPr>
            <a:r>
              <a:rPr lang="en-US" sz="180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Draw all possible linkage isomers and stereoisomers for the following complex: [Co(NH</a:t>
            </a:r>
            <a:r>
              <a:rPr lang="en-US" sz="1800" i="0" u="none" strike="noStrike" baseline="-25000" dirty="0">
                <a:solidFill>
                  <a:srgbClr val="000000"/>
                </a:solidFill>
                <a:latin typeface="Aptos" panose="020B0004020202020204" pitchFamily="34" charset="0"/>
              </a:rPr>
              <a:t>3</a:t>
            </a:r>
            <a:r>
              <a:rPr lang="en-US" sz="180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)</a:t>
            </a:r>
            <a:r>
              <a:rPr lang="en-US" sz="1800" i="0" u="none" strike="noStrike" baseline="-25000" dirty="0">
                <a:solidFill>
                  <a:srgbClr val="000000"/>
                </a:solidFill>
                <a:latin typeface="Aptos" panose="020B0004020202020204" pitchFamily="34" charset="0"/>
              </a:rPr>
              <a:t>3</a:t>
            </a:r>
            <a:r>
              <a:rPr lang="en-US" sz="180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(H</a:t>
            </a:r>
            <a:r>
              <a:rPr lang="en-US" sz="1800" i="0" u="none" strike="noStrike" baseline="-25000" dirty="0">
                <a:solidFill>
                  <a:srgbClr val="000000"/>
                </a:solidFill>
                <a:latin typeface="Aptos" panose="020B0004020202020204" pitchFamily="34" charset="0"/>
              </a:rPr>
              <a:t>2</a:t>
            </a:r>
            <a:r>
              <a:rPr lang="en-US" sz="180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O)Cl(NO</a:t>
            </a:r>
            <a:r>
              <a:rPr lang="en-US" sz="1800" i="0" u="none" strike="noStrike" baseline="-25000" dirty="0">
                <a:solidFill>
                  <a:srgbClr val="000000"/>
                </a:solidFill>
                <a:latin typeface="Aptos" panose="020B0004020202020204" pitchFamily="34" charset="0"/>
              </a:rPr>
              <a:t>2</a:t>
            </a:r>
            <a:r>
              <a:rPr lang="en-US" sz="180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)]ClO</a:t>
            </a:r>
            <a:r>
              <a:rPr lang="en-US" sz="1800" i="0" u="none" strike="noStrike" baseline="-25000" dirty="0">
                <a:solidFill>
                  <a:srgbClr val="000000"/>
                </a:solidFill>
                <a:latin typeface="Aptos" panose="020B0004020202020204" pitchFamily="34" charset="0"/>
              </a:rPr>
              <a:t>4</a:t>
            </a:r>
            <a:r>
              <a:rPr lang="en-US" sz="180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 </a:t>
            </a:r>
            <a:endParaRPr lang="en-US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9985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13E95-2C57-1D8F-BAA1-433BE4C84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916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1800" b="1" dirty="0"/>
              <a:t>5- The triphenylphosphine ligand</a:t>
            </a:r>
            <a:endParaRPr lang="en-CH" sz="1800" b="1" dirty="0"/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E4ADEB1-9B11-5132-97F2-80619191B2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3974" y="1360928"/>
            <a:ext cx="1143000" cy="18383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A1043BB-9126-E7E3-66DE-F98967F2BCB8}"/>
              </a:ext>
            </a:extLst>
          </p:cNvPr>
          <p:cNvSpPr txBox="1"/>
          <p:nvPr/>
        </p:nvSpPr>
        <p:spPr>
          <a:xfrm>
            <a:off x="2839453" y="1317188"/>
            <a:ext cx="732322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/>
              <a:t>What is the </a:t>
            </a:r>
            <a:r>
              <a:rPr lang="en-US" u="sng" dirty="0"/>
              <a:t>denticity</a:t>
            </a:r>
            <a:r>
              <a:rPr lang="en-US" dirty="0"/>
              <a:t> of the PPh</a:t>
            </a:r>
            <a:r>
              <a:rPr lang="en-US" baseline="-25000" dirty="0"/>
              <a:t>3</a:t>
            </a:r>
            <a:r>
              <a:rPr lang="en-US" dirty="0"/>
              <a:t> ligand?</a:t>
            </a:r>
          </a:p>
          <a:p>
            <a:pPr marL="285750" indent="-285750">
              <a:buFontTx/>
              <a:buChar char="-"/>
            </a:pPr>
            <a:r>
              <a:rPr lang="en-US" dirty="0"/>
              <a:t>What is the oxidation state of the metal in the </a:t>
            </a:r>
            <a:r>
              <a:rPr lang="en-US" dirty="0" err="1"/>
              <a:t>centre</a:t>
            </a:r>
            <a:r>
              <a:rPr lang="en-US" dirty="0"/>
              <a:t> of this complex?</a:t>
            </a:r>
          </a:p>
          <a:p>
            <a:pPr marL="285750" indent="-285750">
              <a:buFontTx/>
              <a:buChar char="-"/>
            </a:pPr>
            <a:r>
              <a:rPr lang="en-US" dirty="0"/>
              <a:t>Name this complex (which is neutral) and give its formula. </a:t>
            </a: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 ligand you see here is called triphenylphosphine and can be abbreviated as PPh</a:t>
            </a:r>
            <a:r>
              <a:rPr lang="en-US" i="1" baseline="-25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3</a:t>
            </a: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/>
              <a:t>What is the geometry of this complex? </a:t>
            </a:r>
          </a:p>
        </p:txBody>
      </p:sp>
    </p:spTree>
    <p:extLst>
      <p:ext uri="{BB962C8B-B14F-4D97-AF65-F5344CB8AC3E}">
        <p14:creationId xmlns:p14="http://schemas.microsoft.com/office/powerpoint/2010/main" val="386566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453F26-0FE6-1408-3794-3BA62CAB4B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1ED6C077-D013-762F-31FA-C7711A8E49DD}"/>
              </a:ext>
            </a:extLst>
          </p:cNvPr>
          <p:cNvSpPr txBox="1"/>
          <p:nvPr/>
        </p:nvSpPr>
        <p:spPr>
          <a:xfrm>
            <a:off x="898358" y="716828"/>
            <a:ext cx="6513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+mj-lt"/>
              </a:rPr>
              <a:t>6- Wilkinson’s catalyst</a:t>
            </a:r>
            <a:endParaRPr lang="en-CH" b="1" dirty="0"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7A08934-B9C5-A339-01B2-D0ED962C00E4}"/>
              </a:ext>
            </a:extLst>
          </p:cNvPr>
          <p:cNvSpPr txBox="1"/>
          <p:nvPr/>
        </p:nvSpPr>
        <p:spPr>
          <a:xfrm>
            <a:off x="898358" y="1133039"/>
            <a:ext cx="1009048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Named after chemist and Nobel laureate Sir Geoffrey Wilkinson, who first popularized its use, it has been historically used to catalyze the hydrogenation of olefins with H</a:t>
            </a:r>
            <a:r>
              <a:rPr lang="en-US" baseline="-25000" dirty="0"/>
              <a:t>2</a:t>
            </a:r>
            <a:r>
              <a:rPr lang="en-US" dirty="0"/>
              <a:t>. It is a </a:t>
            </a:r>
            <a:r>
              <a:rPr lang="en-US" b="1" dirty="0"/>
              <a:t>square planar </a:t>
            </a:r>
            <a:r>
              <a:rPr lang="en-US" dirty="0"/>
              <a:t>complex, with the formula [</a:t>
            </a:r>
            <a:r>
              <a:rPr lang="en-US" dirty="0" err="1"/>
              <a:t>RhCl</a:t>
            </a:r>
            <a:r>
              <a:rPr lang="en-US" dirty="0"/>
              <a:t>(PPh</a:t>
            </a:r>
            <a:r>
              <a:rPr lang="en-US" baseline="-25000" dirty="0"/>
              <a:t>3</a:t>
            </a:r>
            <a:r>
              <a:rPr lang="en-US" dirty="0"/>
              <a:t>)</a:t>
            </a:r>
            <a:r>
              <a:rPr lang="en-US" baseline="-25000" dirty="0"/>
              <a:t>3</a:t>
            </a:r>
            <a:r>
              <a:rPr lang="en-US" dirty="0"/>
              <a:t>].</a:t>
            </a:r>
          </a:p>
          <a:p>
            <a:r>
              <a:rPr lang="en-US" dirty="0"/>
              <a:t> - Name it, then draw it (you may abbreviate the ligand formula with PPh</a:t>
            </a:r>
            <a:r>
              <a:rPr lang="en-US" baseline="-25000" dirty="0"/>
              <a:t>3</a:t>
            </a:r>
            <a:r>
              <a:rPr lang="en-US" dirty="0"/>
              <a:t> in the drawing)</a:t>
            </a:r>
          </a:p>
          <a:p>
            <a:r>
              <a:rPr lang="en-US" dirty="0"/>
              <a:t> - Does this compound have any isomers? If so, draw them and name them.</a:t>
            </a:r>
          </a:p>
          <a:p>
            <a:endParaRPr lang="en-US" dirty="0"/>
          </a:p>
          <a:p>
            <a:r>
              <a:rPr lang="en-US" dirty="0"/>
              <a:t>[</a:t>
            </a:r>
            <a:r>
              <a:rPr lang="en-US" dirty="0" err="1"/>
              <a:t>RhCl</a:t>
            </a:r>
            <a:r>
              <a:rPr lang="en-US" dirty="0"/>
              <a:t>(PPh</a:t>
            </a:r>
            <a:r>
              <a:rPr lang="en-US" baseline="-25000" dirty="0"/>
              <a:t>3</a:t>
            </a:r>
            <a:r>
              <a:rPr lang="en-US" dirty="0"/>
              <a:t>)</a:t>
            </a:r>
            <a:r>
              <a:rPr lang="en-US" baseline="-25000" dirty="0"/>
              <a:t>3</a:t>
            </a:r>
            <a:r>
              <a:rPr lang="en-US" dirty="0"/>
              <a:t>] reacts with carbon monoxide to give [</a:t>
            </a:r>
            <a:r>
              <a:rPr lang="en-US" dirty="0" err="1"/>
              <a:t>RhCl</a:t>
            </a:r>
            <a:r>
              <a:rPr lang="en-US" dirty="0"/>
              <a:t>(CO)(PPh</a:t>
            </a:r>
            <a:r>
              <a:rPr lang="en-US" baseline="-25000" dirty="0"/>
              <a:t>3</a:t>
            </a:r>
            <a:r>
              <a:rPr lang="en-US" dirty="0"/>
              <a:t>)</a:t>
            </a:r>
            <a:r>
              <a:rPr lang="en-US" baseline="-25000" dirty="0"/>
              <a:t>2</a:t>
            </a:r>
            <a:r>
              <a:rPr lang="en-US" dirty="0"/>
              <a:t>]. </a:t>
            </a:r>
          </a:p>
          <a:p>
            <a:r>
              <a:rPr lang="en-US" dirty="0"/>
              <a:t> - Name this new compound and draw it also.</a:t>
            </a:r>
          </a:p>
          <a:p>
            <a:r>
              <a:rPr lang="en-US" dirty="0"/>
              <a:t>- Does this compound have any isomers? If so, draw them and name them.</a:t>
            </a:r>
          </a:p>
        </p:txBody>
      </p:sp>
    </p:spTree>
    <p:extLst>
      <p:ext uri="{BB962C8B-B14F-4D97-AF65-F5344CB8AC3E}">
        <p14:creationId xmlns:p14="http://schemas.microsoft.com/office/powerpoint/2010/main" val="3707720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723</TotalTime>
  <Words>373</Words>
  <Application>Microsoft Office PowerPoint</Application>
  <PresentationFormat>Widescreen</PresentationFormat>
  <Paragraphs>38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Extra exercises</vt:lpstr>
      <vt:lpstr>PowerPoint Presentation</vt:lpstr>
      <vt:lpstr>PowerPoint Presentation</vt:lpstr>
      <vt:lpstr>PowerPoint Presentation</vt:lpstr>
      <vt:lpstr>PowerPoint Presentation</vt:lpstr>
      <vt:lpstr>5- The triphenylphosphine ligand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Extra exercises</dc:title>
  <dc:creator>Olivier Thomas Smith</dc:creator>
  <cp:lastModifiedBy>Timo Markus Oskar Felder</cp:lastModifiedBy>
  <cp:revision>23</cp:revision>
  <dcterms:created xsi:type="dcterms:W3CDTF">2025-03-20T09:25:00Z</dcterms:created>
  <dcterms:modified xsi:type="dcterms:W3CDTF">2025-03-25T16:41:22Z</dcterms:modified>
</cp:coreProperties>
</file>