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4" r:id="rId3"/>
    <p:sldId id="263" r:id="rId4"/>
    <p:sldId id="267" r:id="rId5"/>
    <p:sldId id="268" r:id="rId6"/>
    <p:sldId id="257" r:id="rId7"/>
    <p:sldId id="260" r:id="rId8"/>
    <p:sldId id="265" r:id="rId9"/>
    <p:sldId id="262" r:id="rId10"/>
    <p:sldId id="266" r:id="rId11"/>
    <p:sldId id="269" r:id="rId12"/>
    <p:sldId id="259" r:id="rId13"/>
    <p:sldId id="258" r:id="rId14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3D3C0C-291F-4660-9687-AEF9F3FE8921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B2D6B-9CFC-46EB-9938-21C9A4253DFE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431316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6B2D6B-9CFC-46EB-9938-21C9A4253DFE}" type="slidenum">
              <a:rPr lang="en-CH" smtClean="0"/>
              <a:t>6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50314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75E1FA-7318-47F0-E80E-31326B48E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9404F8-9489-77A7-356E-BC9FF63BCA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74403A-B6E4-1B93-4702-F6B664950D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AC2F7A-A4B7-448F-A908-4E351C8876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6B2D6B-9CFC-46EB-9938-21C9A4253DFE}" type="slidenum">
              <a:rPr lang="en-CH" smtClean="0"/>
              <a:t>12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15303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9973C-9EE3-CAF9-8681-EA578DD941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0A8600-2568-3697-2F24-C6300E1669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C7C80-008C-1D92-7B0A-B77F27466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B772C-2529-9CBB-8EAF-6F75559E0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93599-23C2-2F43-B365-DDB3CC714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429577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6D7C4-716B-EB23-8200-A92ADE476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9CB98F-0186-E15E-A29C-339DA92B1D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A2A9E-0556-46FB-9655-95B6A10C4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D0B3B-0107-2A83-51E1-1DADD1C46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38319D-AA05-893A-7A7A-506333F01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774884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A4517D-6954-16C2-4106-A302454394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35940D-8264-05E2-B503-113328FA2F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54771-5879-675B-844F-A804E1484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6F106-3497-B60A-85B6-C0E1106CC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70810B-FB96-CD50-E1D9-539F331EE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57489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37D56-884C-7FB8-0953-EE410EAA1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AF0C8-A0A6-D27F-35CF-A11A5EA9A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F6696-A153-B8A1-CE60-3C1B4F1A0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501D0-2A7F-0AD7-657F-9F140C3AE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F4BC0-4429-E137-316A-3B579BE13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54433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D8F40-8CB2-C53D-D6D2-3FA6BCB6D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7F5580-8090-F0E6-0C1D-CD562EB4EF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33D5A5-AFEF-7E8F-B576-AED0B5FA5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E1676-E539-A637-0276-E6EE639A3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4835E-61EE-F8B6-CBA4-9C2EA1F4D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076195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FF2D2-F289-B473-7A9D-CAEEC5AAF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CC43C-F55A-60C0-1F58-C83BCAA98C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EBE88B-1B7B-009E-2776-46FA5ED63C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4729E6-7116-4FC8-B84C-CA70D1A21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67607B-5D04-25B9-DFA4-867170D7F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7B9B7-B384-B341-6D8E-B2AD4B0F6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55177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7D8AB-DB32-15C3-70B8-A3707B8CB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623F07-7AD5-473D-503B-97D5C16CF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6E9EC2-DFA0-A164-68D5-46ABC6B34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7FADF6-F824-D18F-811A-52A5152E4F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113060-B3A1-709D-9001-9FC623570B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439908-1436-E5EA-05F3-A41F0870B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66617E-8DA2-AFF0-321D-F93CE0063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8B9CBA-A0EC-85C7-BBBE-583FAC0CA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048276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CB79E-2211-E34E-8497-C6498A539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614E3C-4F69-72EB-6384-4A3E2DA62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DCFBA9-F5D9-D8BB-9549-D21792824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4AA61-F583-3EBF-1E77-6AF8F0197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86699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9087B7-1B05-DB0C-E97A-DBAA86E25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C6CCE9-ECBA-CEC0-51AF-51CC1F9F0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B62DA3-EB1E-A1CD-1F5C-730B250FD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59552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637AD-8059-8DA9-2955-6DF7E5B6C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29185-F2BB-B2E8-385E-E34ED88A5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C67ADF-9D77-BEA2-D93D-50FED4C6A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D68540-1ED5-7DCC-97D1-07AB1A6D1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0C603A-B6B4-A538-B1B7-4BCB3F638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77A82D-6862-98AF-1549-E1565A112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78914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7155C-C3EE-941F-1079-8F1576963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B72E2D-E5DF-0E27-922E-56A3D1430D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84FCB-7AF4-96BD-0EDB-D427CAC555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456DDA-2A1A-9DF2-5D3B-7280DFAE2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CE5AF2-BA65-4F83-CEB2-98589B1F4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DDAB19-4223-18E2-995D-D5F8E41C2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25484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EBE723-DEF9-95EA-CDD6-9BF30B374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1CDFCF-0563-9703-1AEE-3153030F0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2B609-7C44-FA46-0D78-A6B2BB81B1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A5C34D-DFD9-4E93-B3BB-18014DBD1688}" type="datetimeFigureOut">
              <a:rPr lang="en-CH" smtClean="0"/>
              <a:t>25/03/2025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CE287A-8A84-F391-D48C-9C7E35BA91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A5876-C6B4-FA13-CB76-BB527A2339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31FB12-4041-4412-A4F4-94CAA9BEF78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66812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42105-1CC9-EB72-5DF5-A3CF394FE2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Extra exercises</a:t>
            </a:r>
            <a:endParaRPr lang="en-CH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3EB3A3-8FA6-F958-6910-28B9593DF1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Coordination chemistry – Chapter 1</a:t>
            </a:r>
          </a:p>
          <a:p>
            <a:r>
              <a:rPr lang="en-US" dirty="0"/>
              <a:t>2025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281407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A6DAF-8647-61BE-A231-8F37B6965D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3D21C0D0-C498-5F9A-FB2E-A9DF2B59B4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4730931"/>
              </p:ext>
            </p:extLst>
          </p:nvPr>
        </p:nvGraphicFramePr>
        <p:xfrm>
          <a:off x="3989388" y="2635250"/>
          <a:ext cx="2871787" cy="3778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CS ChemDraw 64-bit Drawing" r:id="rId3" imgW="2872416" imgH="3777544" progId="ChemDraw_x64.Document.6.0">
                  <p:embed/>
                </p:oleObj>
              </mc:Choice>
              <mc:Fallback>
                <p:oleObj name="CS ChemDraw 64-bit Drawing" r:id="rId3" imgW="2872416" imgH="3777544" progId="ChemDraw_x64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89388" y="2635250"/>
                        <a:ext cx="2871787" cy="3778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A8BBD10-2D10-187B-3574-816EF06A3995}"/>
              </a:ext>
            </a:extLst>
          </p:cNvPr>
          <p:cNvSpPr txBox="1"/>
          <p:nvPr/>
        </p:nvSpPr>
        <p:spPr>
          <a:xfrm>
            <a:off x="898358" y="716828"/>
            <a:ext cx="6513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j-lt"/>
              </a:rPr>
              <a:t>3- More isomers</a:t>
            </a:r>
            <a:endParaRPr lang="en-CH" b="1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EE709B-CDC6-DF67-2654-A3FCDB2C232A}"/>
              </a:ext>
            </a:extLst>
          </p:cNvPr>
          <p:cNvSpPr txBox="1"/>
          <p:nvPr/>
        </p:nvSpPr>
        <p:spPr>
          <a:xfrm>
            <a:off x="898357" y="1133039"/>
            <a:ext cx="102509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buNone/>
            </a:pPr>
            <a:r>
              <a:rPr lang="en-US" dirty="0"/>
              <a:t>Draw</a:t>
            </a:r>
            <a:r>
              <a:rPr lang="en-US" i="1" dirty="0"/>
              <a:t> fac</a:t>
            </a:r>
            <a:r>
              <a:rPr lang="en-US" dirty="0"/>
              <a:t> and </a:t>
            </a:r>
            <a:r>
              <a:rPr lang="en-US" i="1" dirty="0" err="1"/>
              <a:t>mer</a:t>
            </a:r>
            <a:r>
              <a:rPr lang="en-US" dirty="0"/>
              <a:t> isomers of the following compounds.</a:t>
            </a:r>
          </a:p>
          <a:p>
            <a:pPr algn="l" rtl="0">
              <a:buNone/>
            </a:pPr>
            <a:r>
              <a:rPr lang="en-US" dirty="0"/>
              <a:t>a) RhCl</a:t>
            </a:r>
            <a:r>
              <a:rPr lang="en-US" baseline="-25000" dirty="0"/>
              <a:t>3</a:t>
            </a:r>
            <a:r>
              <a:rPr lang="en-US" dirty="0"/>
              <a:t>py</a:t>
            </a:r>
            <a:r>
              <a:rPr lang="en-US" baseline="-25000" dirty="0"/>
              <a:t>3</a:t>
            </a:r>
            <a:r>
              <a:rPr lang="en-US" dirty="0"/>
              <a:t> (</a:t>
            </a:r>
            <a:r>
              <a:rPr lang="en-US" dirty="0" err="1"/>
              <a:t>py</a:t>
            </a:r>
            <a:r>
              <a:rPr lang="en-US" dirty="0"/>
              <a:t> is a six-membered ring with five carbons and a nitrogen)</a:t>
            </a:r>
          </a:p>
          <a:p>
            <a:pPr algn="l" rtl="0">
              <a:buNone/>
            </a:pPr>
            <a:r>
              <a:rPr lang="en-US" dirty="0"/>
              <a:t>b) Mo(CO)</a:t>
            </a:r>
            <a:r>
              <a:rPr lang="en-US" baseline="-25000" dirty="0"/>
              <a:t>3</a:t>
            </a:r>
            <a:r>
              <a:rPr lang="en-US" dirty="0"/>
              <a:t>(NH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3</a:t>
            </a:r>
            <a:endParaRPr lang="en-US" dirty="0"/>
          </a:p>
          <a:p>
            <a:pPr algn="l" rtl="0"/>
            <a:r>
              <a:rPr lang="en-US" dirty="0"/>
              <a:t>c) Co(NH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>(NO</a:t>
            </a:r>
            <a:r>
              <a:rPr lang="en-US" baseline="-25000" dirty="0"/>
              <a:t>2</a:t>
            </a:r>
            <a:r>
              <a:rPr lang="en-US" dirty="0"/>
              <a:t>)</a:t>
            </a:r>
            <a:r>
              <a:rPr lang="en-US" baseline="-25000" dirty="0"/>
              <a:t>3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0E98B1-DD59-BC42-1240-A7141EE13AF0}"/>
              </a:ext>
            </a:extLst>
          </p:cNvPr>
          <p:cNvSpPr txBox="1"/>
          <p:nvPr/>
        </p:nvSpPr>
        <p:spPr>
          <a:xfrm>
            <a:off x="4430598" y="2224726"/>
            <a:ext cx="4944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fac</a:t>
            </a:r>
            <a:endParaRPr lang="en-CH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4D51B5-C317-34F9-D436-1721953C391C}"/>
              </a:ext>
            </a:extLst>
          </p:cNvPr>
          <p:cNvSpPr txBox="1"/>
          <p:nvPr/>
        </p:nvSpPr>
        <p:spPr>
          <a:xfrm>
            <a:off x="6096000" y="2224726"/>
            <a:ext cx="58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mer</a:t>
            </a:r>
            <a:endParaRPr lang="en-CH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2554CB7-4738-B833-C8D0-14943BE008A6}"/>
              </a:ext>
            </a:extLst>
          </p:cNvPr>
          <p:cNvSpPr/>
          <p:nvPr/>
        </p:nvSpPr>
        <p:spPr>
          <a:xfrm rot="19379037">
            <a:off x="4933898" y="2832763"/>
            <a:ext cx="230190" cy="490193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86412E5-5DFC-4A1A-D3F2-17ADB6B77096}"/>
              </a:ext>
            </a:extLst>
          </p:cNvPr>
          <p:cNvSpPr/>
          <p:nvPr/>
        </p:nvSpPr>
        <p:spPr>
          <a:xfrm rot="10314757">
            <a:off x="5996449" y="2737874"/>
            <a:ext cx="478916" cy="724418"/>
          </a:xfrm>
          <a:prstGeom prst="arc">
            <a:avLst>
              <a:gd name="adj1" fmla="val 16200000"/>
              <a:gd name="adj2" fmla="val 18012452"/>
            </a:avLst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3C694ED1-6610-6DD2-AD28-FBB3FFA64290}"/>
              </a:ext>
            </a:extLst>
          </p:cNvPr>
          <p:cNvSpPr/>
          <p:nvPr/>
        </p:nvSpPr>
        <p:spPr>
          <a:xfrm rot="10314757">
            <a:off x="5996451" y="2737873"/>
            <a:ext cx="478916" cy="724418"/>
          </a:xfrm>
          <a:prstGeom prst="arc">
            <a:avLst>
              <a:gd name="adj1" fmla="val 20514492"/>
              <a:gd name="adj2" fmla="val 6523261"/>
            </a:avLst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87520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D4F79-8E1B-253D-1EDF-A844F1522A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3919B27-381D-D0B7-6AB0-8EBCAF0D2023}"/>
              </a:ext>
            </a:extLst>
          </p:cNvPr>
          <p:cNvSpPr txBox="1"/>
          <p:nvPr/>
        </p:nvSpPr>
        <p:spPr>
          <a:xfrm>
            <a:off x="898358" y="716828"/>
            <a:ext cx="6513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j-lt"/>
              </a:rPr>
              <a:t>4- Even more isomers</a:t>
            </a:r>
            <a:endParaRPr lang="en-CH" b="1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9D71D8A-9533-628E-778A-368879C2E1AD}"/>
              </a:ext>
            </a:extLst>
          </p:cNvPr>
          <p:cNvSpPr txBox="1"/>
          <p:nvPr/>
        </p:nvSpPr>
        <p:spPr>
          <a:xfrm>
            <a:off x="898357" y="1133039"/>
            <a:ext cx="10250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buNone/>
            </a:pPr>
            <a:r>
              <a:rPr lang="en-US" sz="18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Draw all possible linkage isomers and stereoisomers for the following complex: [Co(NH</a:t>
            </a:r>
            <a:r>
              <a:rPr lang="en-US" sz="1800" i="0" u="none" strike="noStrike" baseline="-25000" dirty="0">
                <a:solidFill>
                  <a:srgbClr val="000000"/>
                </a:solidFill>
                <a:latin typeface="Aptos" panose="020B0004020202020204" pitchFamily="34" charset="0"/>
              </a:rPr>
              <a:t>3</a:t>
            </a:r>
            <a:r>
              <a:rPr lang="en-US" sz="18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)</a:t>
            </a:r>
            <a:r>
              <a:rPr lang="en-US" sz="1800" i="0" u="none" strike="noStrike" baseline="-25000" dirty="0">
                <a:solidFill>
                  <a:srgbClr val="000000"/>
                </a:solidFill>
                <a:latin typeface="Aptos" panose="020B0004020202020204" pitchFamily="34" charset="0"/>
              </a:rPr>
              <a:t>3</a:t>
            </a:r>
            <a:r>
              <a:rPr lang="en-US" sz="18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(H</a:t>
            </a:r>
            <a:r>
              <a:rPr lang="en-US" sz="1800" i="0" u="none" strike="noStrike" baseline="-25000" dirty="0">
                <a:solidFill>
                  <a:srgbClr val="000000"/>
                </a:solidFill>
                <a:latin typeface="Aptos" panose="020B0004020202020204" pitchFamily="34" charset="0"/>
              </a:rPr>
              <a:t>2</a:t>
            </a:r>
            <a:r>
              <a:rPr lang="en-US" sz="18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O)Cl(NO</a:t>
            </a:r>
            <a:r>
              <a:rPr lang="en-US" sz="1800" i="0" u="none" strike="noStrike" baseline="-25000" dirty="0">
                <a:solidFill>
                  <a:srgbClr val="000000"/>
                </a:solidFill>
                <a:latin typeface="Aptos" panose="020B0004020202020204" pitchFamily="34" charset="0"/>
              </a:rPr>
              <a:t>2</a:t>
            </a:r>
            <a:r>
              <a:rPr lang="en-US" sz="18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)]ClO</a:t>
            </a:r>
            <a:r>
              <a:rPr lang="en-US" sz="1800" i="0" u="none" strike="noStrike" baseline="-25000" dirty="0">
                <a:solidFill>
                  <a:srgbClr val="000000"/>
                </a:solidFill>
                <a:latin typeface="Aptos" panose="020B0004020202020204" pitchFamily="34" charset="0"/>
              </a:rPr>
              <a:t>4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28253B-3651-C00F-969C-2FEC51A697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5137" y="1972767"/>
            <a:ext cx="5412627" cy="462070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12B81D3-88C3-AC51-3A91-C33562AAB20F}"/>
              </a:ext>
            </a:extLst>
          </p:cNvPr>
          <p:cNvSpPr txBox="1"/>
          <p:nvPr/>
        </p:nvSpPr>
        <p:spPr>
          <a:xfrm>
            <a:off x="1168664" y="2205550"/>
            <a:ext cx="3456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>
              <a:buNone/>
            </a:pPr>
            <a:r>
              <a:rPr lang="en-US" sz="1800" b="1" i="0" u="none" strike="noStrike" baseline="0" dirty="0">
                <a:solidFill>
                  <a:schemeClr val="accent3"/>
                </a:solidFill>
                <a:latin typeface="Aptos" panose="020B0004020202020204" pitchFamily="34" charset="0"/>
              </a:rPr>
              <a:t>NH</a:t>
            </a:r>
            <a:r>
              <a:rPr lang="en-US" sz="1800" b="1" i="0" u="none" strike="noStrike" baseline="-25000" dirty="0">
                <a:solidFill>
                  <a:schemeClr val="accent3"/>
                </a:solidFill>
                <a:latin typeface="Aptos" panose="020B0004020202020204" pitchFamily="34" charset="0"/>
              </a:rPr>
              <a:t>3</a:t>
            </a:r>
            <a:r>
              <a:rPr lang="en-US" sz="1800" b="1" i="0" u="none" strike="noStrike" baseline="0" dirty="0">
                <a:solidFill>
                  <a:schemeClr val="accent3"/>
                </a:solidFill>
                <a:latin typeface="Aptos" panose="020B0004020202020204" pitchFamily="34" charset="0"/>
              </a:rPr>
              <a:t> groups are </a:t>
            </a:r>
            <a:r>
              <a:rPr lang="en-US" sz="1800" b="1" i="0" u="none" strike="noStrike" baseline="0" dirty="0" err="1">
                <a:solidFill>
                  <a:schemeClr val="accent3"/>
                </a:solidFill>
                <a:latin typeface="Aptos" panose="020B0004020202020204" pitchFamily="34" charset="0"/>
              </a:rPr>
              <a:t>mer</a:t>
            </a:r>
            <a:endParaRPr lang="en-US" b="1" dirty="0">
              <a:solidFill>
                <a:schemeClr val="accent3"/>
              </a:solidFill>
              <a:latin typeface="Aptos" panose="020B00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F2A992-71D1-F76E-485D-EACE2494CCE8}"/>
              </a:ext>
            </a:extLst>
          </p:cNvPr>
          <p:cNvSpPr txBox="1"/>
          <p:nvPr/>
        </p:nvSpPr>
        <p:spPr>
          <a:xfrm>
            <a:off x="1168665" y="2506076"/>
            <a:ext cx="3456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>
              <a:buNone/>
            </a:pPr>
            <a:r>
              <a:rPr lang="en-US" sz="1800" b="1" i="0" u="none" strike="noStrike" baseline="0" dirty="0">
                <a:solidFill>
                  <a:schemeClr val="accent3"/>
                </a:solidFill>
                <a:latin typeface="Aptos" panose="020B0004020202020204" pitchFamily="34" charset="0"/>
              </a:rPr>
              <a:t>N</a:t>
            </a:r>
            <a:r>
              <a:rPr lang="en-US" sz="1800" b="1" i="0" u="none" strike="noStrike" baseline="-25000" dirty="0">
                <a:solidFill>
                  <a:schemeClr val="accent3"/>
                </a:solidFill>
                <a:latin typeface="Aptos" panose="020B0004020202020204" pitchFamily="34" charset="0"/>
              </a:rPr>
              <a:t>2</a:t>
            </a:r>
            <a:r>
              <a:rPr lang="en-US" sz="1800" b="1" i="0" u="none" strike="noStrike" baseline="0" dirty="0">
                <a:solidFill>
                  <a:schemeClr val="accent3"/>
                </a:solidFill>
                <a:latin typeface="Aptos" panose="020B0004020202020204" pitchFamily="34" charset="0"/>
              </a:rPr>
              <a:t>O is linked through N</a:t>
            </a:r>
            <a:endParaRPr lang="en-US" b="1" dirty="0">
              <a:solidFill>
                <a:schemeClr val="accent3"/>
              </a:solidFill>
              <a:latin typeface="Aptos" panose="020B00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08D341-1852-EF1E-4165-577BC8E26997}"/>
              </a:ext>
            </a:extLst>
          </p:cNvPr>
          <p:cNvSpPr txBox="1"/>
          <p:nvPr/>
        </p:nvSpPr>
        <p:spPr>
          <a:xfrm>
            <a:off x="1168663" y="3312735"/>
            <a:ext cx="3456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>
              <a:buNone/>
            </a:pPr>
            <a:r>
              <a:rPr lang="en-US" sz="1800" b="1" i="0" u="none" strike="noStrike" baseline="0" dirty="0">
                <a:solidFill>
                  <a:schemeClr val="accent3"/>
                </a:solidFill>
                <a:latin typeface="Aptos" panose="020B0004020202020204" pitchFamily="34" charset="0"/>
              </a:rPr>
              <a:t>NH</a:t>
            </a:r>
            <a:r>
              <a:rPr lang="en-US" sz="1800" b="1" i="0" u="none" strike="noStrike" baseline="-25000" dirty="0">
                <a:solidFill>
                  <a:schemeClr val="accent3"/>
                </a:solidFill>
                <a:latin typeface="Aptos" panose="020B0004020202020204" pitchFamily="34" charset="0"/>
              </a:rPr>
              <a:t>3</a:t>
            </a:r>
            <a:r>
              <a:rPr lang="en-US" sz="1800" b="1" i="0" u="none" strike="noStrike" baseline="0" dirty="0">
                <a:solidFill>
                  <a:schemeClr val="accent3"/>
                </a:solidFill>
                <a:latin typeface="Aptos" panose="020B0004020202020204" pitchFamily="34" charset="0"/>
              </a:rPr>
              <a:t> groups are fac</a:t>
            </a:r>
            <a:endParaRPr lang="en-US" b="1" dirty="0">
              <a:solidFill>
                <a:schemeClr val="accent3"/>
              </a:solidFill>
              <a:latin typeface="Aptos" panose="020B00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928850-325C-498C-C71C-197CE2D9341C}"/>
              </a:ext>
            </a:extLst>
          </p:cNvPr>
          <p:cNvSpPr txBox="1"/>
          <p:nvPr/>
        </p:nvSpPr>
        <p:spPr>
          <a:xfrm>
            <a:off x="1088862" y="3616988"/>
            <a:ext cx="3456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>
              <a:buNone/>
            </a:pPr>
            <a:r>
              <a:rPr lang="en-US" sz="1800" b="1" i="0" u="none" strike="noStrike" baseline="0" dirty="0">
                <a:solidFill>
                  <a:schemeClr val="accent3"/>
                </a:solidFill>
                <a:latin typeface="Aptos" panose="020B0004020202020204" pitchFamily="34" charset="0"/>
              </a:rPr>
              <a:t>N</a:t>
            </a:r>
            <a:r>
              <a:rPr lang="en-US" sz="1800" b="1" i="0" u="none" strike="noStrike" baseline="-25000" dirty="0">
                <a:solidFill>
                  <a:schemeClr val="accent3"/>
                </a:solidFill>
                <a:latin typeface="Aptos" panose="020B0004020202020204" pitchFamily="34" charset="0"/>
              </a:rPr>
              <a:t>2</a:t>
            </a:r>
            <a:r>
              <a:rPr lang="en-US" sz="1800" b="1" i="0" u="none" strike="noStrike" baseline="0" dirty="0">
                <a:solidFill>
                  <a:schemeClr val="accent3"/>
                </a:solidFill>
                <a:latin typeface="Aptos" panose="020B0004020202020204" pitchFamily="34" charset="0"/>
              </a:rPr>
              <a:t>O is linked through N</a:t>
            </a:r>
            <a:endParaRPr lang="en-US" b="1" dirty="0">
              <a:solidFill>
                <a:schemeClr val="accent3"/>
              </a:solidFill>
              <a:latin typeface="Aptos" panose="020B00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968D7E-079F-C881-4676-DAFB37253BE9}"/>
              </a:ext>
            </a:extLst>
          </p:cNvPr>
          <p:cNvSpPr txBox="1"/>
          <p:nvPr/>
        </p:nvSpPr>
        <p:spPr>
          <a:xfrm>
            <a:off x="1168662" y="4483717"/>
            <a:ext cx="3456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>
              <a:buNone/>
            </a:pPr>
            <a:r>
              <a:rPr lang="en-US" sz="1800" b="1" i="0" u="none" strike="noStrike" baseline="0" dirty="0">
                <a:solidFill>
                  <a:schemeClr val="accent3"/>
                </a:solidFill>
                <a:latin typeface="Aptos" panose="020B0004020202020204" pitchFamily="34" charset="0"/>
              </a:rPr>
              <a:t>NH</a:t>
            </a:r>
            <a:r>
              <a:rPr lang="en-US" sz="1800" b="1" i="0" u="none" strike="noStrike" baseline="-25000" dirty="0">
                <a:solidFill>
                  <a:schemeClr val="accent3"/>
                </a:solidFill>
                <a:latin typeface="Aptos" panose="020B0004020202020204" pitchFamily="34" charset="0"/>
              </a:rPr>
              <a:t>3</a:t>
            </a:r>
            <a:r>
              <a:rPr lang="en-US" sz="1800" b="1" i="0" u="none" strike="noStrike" baseline="0" dirty="0">
                <a:solidFill>
                  <a:schemeClr val="accent3"/>
                </a:solidFill>
                <a:latin typeface="Aptos" panose="020B0004020202020204" pitchFamily="34" charset="0"/>
              </a:rPr>
              <a:t> groups are </a:t>
            </a:r>
            <a:r>
              <a:rPr lang="en-US" sz="1800" b="1" i="0" u="none" strike="noStrike" baseline="0" dirty="0" err="1">
                <a:solidFill>
                  <a:schemeClr val="accent3"/>
                </a:solidFill>
                <a:latin typeface="Aptos" panose="020B0004020202020204" pitchFamily="34" charset="0"/>
              </a:rPr>
              <a:t>mer</a:t>
            </a:r>
            <a:endParaRPr lang="en-US" b="1" dirty="0">
              <a:solidFill>
                <a:schemeClr val="accent3"/>
              </a:solidFill>
              <a:latin typeface="Aptos" panose="020B00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AE0CEC-5694-6BD1-B6FA-647CD2783B72}"/>
              </a:ext>
            </a:extLst>
          </p:cNvPr>
          <p:cNvSpPr txBox="1"/>
          <p:nvPr/>
        </p:nvSpPr>
        <p:spPr>
          <a:xfrm>
            <a:off x="1168663" y="4784243"/>
            <a:ext cx="3456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>
              <a:buNone/>
            </a:pPr>
            <a:r>
              <a:rPr lang="en-US" sz="1800" b="1" i="0" u="none" strike="noStrike" baseline="0" dirty="0">
                <a:solidFill>
                  <a:schemeClr val="accent3"/>
                </a:solidFill>
                <a:latin typeface="Aptos" panose="020B0004020202020204" pitchFamily="34" charset="0"/>
              </a:rPr>
              <a:t>N</a:t>
            </a:r>
            <a:r>
              <a:rPr lang="en-US" sz="1800" b="1" i="0" u="none" strike="noStrike" baseline="-25000" dirty="0">
                <a:solidFill>
                  <a:schemeClr val="accent3"/>
                </a:solidFill>
                <a:latin typeface="Aptos" panose="020B0004020202020204" pitchFamily="34" charset="0"/>
              </a:rPr>
              <a:t>2</a:t>
            </a:r>
            <a:r>
              <a:rPr lang="en-US" sz="1800" b="1" i="0" u="none" strike="noStrike" baseline="0" dirty="0">
                <a:solidFill>
                  <a:schemeClr val="accent3"/>
                </a:solidFill>
                <a:latin typeface="Aptos" panose="020B0004020202020204" pitchFamily="34" charset="0"/>
              </a:rPr>
              <a:t>O is linked through O</a:t>
            </a:r>
            <a:endParaRPr lang="en-US" b="1" dirty="0">
              <a:solidFill>
                <a:schemeClr val="accent3"/>
              </a:solidFill>
              <a:latin typeface="Aptos" panose="020B00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BFC4C46-9E08-AC69-FA0C-A5851BB88D38}"/>
              </a:ext>
            </a:extLst>
          </p:cNvPr>
          <p:cNvSpPr txBox="1"/>
          <p:nvPr/>
        </p:nvSpPr>
        <p:spPr>
          <a:xfrm>
            <a:off x="1168661" y="5590902"/>
            <a:ext cx="3456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>
              <a:buNone/>
            </a:pPr>
            <a:r>
              <a:rPr lang="en-US" sz="1800" b="1" i="0" u="none" strike="noStrike" baseline="0" dirty="0">
                <a:solidFill>
                  <a:schemeClr val="accent3"/>
                </a:solidFill>
                <a:latin typeface="Aptos" panose="020B0004020202020204" pitchFamily="34" charset="0"/>
              </a:rPr>
              <a:t>NH</a:t>
            </a:r>
            <a:r>
              <a:rPr lang="en-US" sz="1800" b="1" i="0" u="none" strike="noStrike" baseline="-25000" dirty="0">
                <a:solidFill>
                  <a:schemeClr val="accent3"/>
                </a:solidFill>
                <a:latin typeface="Aptos" panose="020B0004020202020204" pitchFamily="34" charset="0"/>
              </a:rPr>
              <a:t>3</a:t>
            </a:r>
            <a:r>
              <a:rPr lang="en-US" sz="1800" b="1" i="0" u="none" strike="noStrike" baseline="0" dirty="0">
                <a:solidFill>
                  <a:schemeClr val="accent3"/>
                </a:solidFill>
                <a:latin typeface="Aptos" panose="020B0004020202020204" pitchFamily="34" charset="0"/>
              </a:rPr>
              <a:t> groups are fac</a:t>
            </a:r>
            <a:endParaRPr lang="en-US" b="1" dirty="0">
              <a:solidFill>
                <a:schemeClr val="accent3"/>
              </a:solidFill>
              <a:latin typeface="Aptos" panose="020B00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B5177DA-CF1E-2076-5628-5997B8DB0617}"/>
              </a:ext>
            </a:extLst>
          </p:cNvPr>
          <p:cNvSpPr txBox="1"/>
          <p:nvPr/>
        </p:nvSpPr>
        <p:spPr>
          <a:xfrm>
            <a:off x="1168662" y="5891428"/>
            <a:ext cx="3456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>
              <a:buNone/>
            </a:pPr>
            <a:r>
              <a:rPr lang="en-US" sz="1800" b="1" i="0" u="none" strike="noStrike" baseline="0" dirty="0">
                <a:solidFill>
                  <a:schemeClr val="accent3"/>
                </a:solidFill>
                <a:latin typeface="Aptos" panose="020B0004020202020204" pitchFamily="34" charset="0"/>
              </a:rPr>
              <a:t>N</a:t>
            </a:r>
            <a:r>
              <a:rPr lang="en-US" sz="1800" b="1" i="0" u="none" strike="noStrike" baseline="-25000" dirty="0">
                <a:solidFill>
                  <a:schemeClr val="accent3"/>
                </a:solidFill>
                <a:latin typeface="Aptos" panose="020B0004020202020204" pitchFamily="34" charset="0"/>
              </a:rPr>
              <a:t>2</a:t>
            </a:r>
            <a:r>
              <a:rPr lang="en-US" sz="1800" b="1" i="0" u="none" strike="noStrike" baseline="0" dirty="0">
                <a:solidFill>
                  <a:schemeClr val="accent3"/>
                </a:solidFill>
                <a:latin typeface="Aptos" panose="020B0004020202020204" pitchFamily="34" charset="0"/>
              </a:rPr>
              <a:t>O is linked through O</a:t>
            </a:r>
            <a:endParaRPr lang="en-US" b="1" dirty="0">
              <a:solidFill>
                <a:schemeClr val="accent3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328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33CA3-5A88-EC0F-C43F-A8B8B4A05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5BE9B-7CC9-5308-48FB-6B415BAF0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916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1800" b="1" dirty="0"/>
              <a:t>5- The triphenylphosphine ligand</a:t>
            </a:r>
            <a:endParaRPr lang="en-CH" sz="1800" b="1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FF30201-6037-44C0-1846-1C8527CFEC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214" y="1360927"/>
            <a:ext cx="1143000" cy="18383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34D3C8D-1207-55FB-4592-03240C8549B4}"/>
              </a:ext>
            </a:extLst>
          </p:cNvPr>
          <p:cNvSpPr txBox="1"/>
          <p:nvPr/>
        </p:nvSpPr>
        <p:spPr>
          <a:xfrm>
            <a:off x="306303" y="3658748"/>
            <a:ext cx="1041934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accent3"/>
                </a:solidFill>
              </a:rPr>
              <a:t>Each PPh</a:t>
            </a:r>
            <a:r>
              <a:rPr lang="en-US" sz="1600" b="1" baseline="-25000" dirty="0">
                <a:solidFill>
                  <a:schemeClr val="accent3"/>
                </a:solidFill>
              </a:rPr>
              <a:t>3</a:t>
            </a:r>
            <a:r>
              <a:rPr lang="en-US" sz="1600" b="1" dirty="0">
                <a:solidFill>
                  <a:schemeClr val="accent3"/>
                </a:solidFill>
              </a:rPr>
              <a:t> ligand has only one coordination bond to the metal, so the denticity is 1. The ligand is called monodentate.</a:t>
            </a:r>
          </a:p>
          <a:p>
            <a:endParaRPr lang="en-US" sz="1600" b="1" dirty="0">
              <a:solidFill>
                <a:schemeClr val="accent3"/>
              </a:solidFill>
            </a:endParaRPr>
          </a:p>
          <a:p>
            <a:r>
              <a:rPr lang="en-US" sz="1600" b="1" dirty="0">
                <a:solidFill>
                  <a:schemeClr val="accent3"/>
                </a:solidFill>
              </a:rPr>
              <a:t>CO and PPh</a:t>
            </a:r>
            <a:r>
              <a:rPr lang="en-US" sz="1600" b="1" baseline="-25000" dirty="0">
                <a:solidFill>
                  <a:schemeClr val="accent3"/>
                </a:solidFill>
              </a:rPr>
              <a:t>3</a:t>
            </a:r>
            <a:r>
              <a:rPr lang="en-US" sz="1600" b="1" dirty="0">
                <a:solidFill>
                  <a:schemeClr val="accent3"/>
                </a:solidFill>
              </a:rPr>
              <a:t> are all neutral ligands, and the coordination complex is neutral, so the metal has to be neutral also (i.e. oxidation state is 0)</a:t>
            </a:r>
          </a:p>
          <a:p>
            <a:endParaRPr lang="en-US" sz="1600" b="1" dirty="0">
              <a:solidFill>
                <a:schemeClr val="accent3"/>
              </a:solidFill>
            </a:endParaRPr>
          </a:p>
          <a:p>
            <a:r>
              <a:rPr lang="en-US" sz="1600" b="1" dirty="0" err="1">
                <a:solidFill>
                  <a:schemeClr val="accent3"/>
                </a:solidFill>
              </a:rPr>
              <a:t>Tricarbonylbis</a:t>
            </a:r>
            <a:r>
              <a:rPr lang="en-US" sz="1600" b="1" dirty="0">
                <a:solidFill>
                  <a:schemeClr val="accent3"/>
                </a:solidFill>
              </a:rPr>
              <a:t>(triphenylphosphine) iron	(0)		Fe(CO)</a:t>
            </a:r>
            <a:r>
              <a:rPr lang="en-US" sz="1600" b="1" baseline="-25000" dirty="0">
                <a:solidFill>
                  <a:schemeClr val="accent3"/>
                </a:solidFill>
              </a:rPr>
              <a:t>3</a:t>
            </a:r>
            <a:r>
              <a:rPr lang="en-US" sz="1600" b="1" dirty="0">
                <a:solidFill>
                  <a:schemeClr val="accent3"/>
                </a:solidFill>
              </a:rPr>
              <a:t>(PPh</a:t>
            </a:r>
            <a:r>
              <a:rPr lang="en-US" sz="1600" b="1" baseline="-25000" dirty="0">
                <a:solidFill>
                  <a:schemeClr val="accent3"/>
                </a:solidFill>
              </a:rPr>
              <a:t>3</a:t>
            </a:r>
            <a:r>
              <a:rPr lang="en-US" sz="1600" b="1" dirty="0">
                <a:solidFill>
                  <a:schemeClr val="accent3"/>
                </a:solidFill>
              </a:rPr>
              <a:t>)</a:t>
            </a:r>
            <a:r>
              <a:rPr lang="en-US" sz="1600" b="1" baseline="-25000" dirty="0">
                <a:solidFill>
                  <a:schemeClr val="accent3"/>
                </a:solidFill>
              </a:rPr>
              <a:t>2</a:t>
            </a:r>
          </a:p>
          <a:p>
            <a:endParaRPr lang="en-US" sz="1600" b="1" dirty="0">
              <a:solidFill>
                <a:schemeClr val="accent3"/>
              </a:solidFill>
            </a:endParaRPr>
          </a:p>
          <a:p>
            <a:r>
              <a:rPr lang="en-US" sz="1600" b="1" dirty="0">
                <a:solidFill>
                  <a:schemeClr val="accent3"/>
                </a:solidFill>
              </a:rPr>
              <a:t>This geometry is called trigonal bipyramidal. </a:t>
            </a:r>
          </a:p>
          <a:p>
            <a:endParaRPr lang="en-US" sz="1600" b="1" dirty="0">
              <a:solidFill>
                <a:schemeClr val="accent3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D97EE4-CFDC-A37B-89BC-2B137C24071B}"/>
              </a:ext>
            </a:extLst>
          </p:cNvPr>
          <p:cNvSpPr txBox="1"/>
          <p:nvPr/>
        </p:nvSpPr>
        <p:spPr>
          <a:xfrm>
            <a:off x="2839453" y="1317188"/>
            <a:ext cx="73623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/>
              <a:t>What is the </a:t>
            </a:r>
            <a:r>
              <a:rPr lang="en-US" u="sng" dirty="0"/>
              <a:t>denticity</a:t>
            </a:r>
            <a:r>
              <a:rPr lang="en-US" dirty="0"/>
              <a:t> of the PPh</a:t>
            </a:r>
            <a:r>
              <a:rPr lang="en-US" baseline="-25000" dirty="0"/>
              <a:t>3</a:t>
            </a:r>
            <a:r>
              <a:rPr lang="en-US" dirty="0"/>
              <a:t> ligand?</a:t>
            </a:r>
          </a:p>
          <a:p>
            <a:pPr marL="285750" indent="-285750">
              <a:buFontTx/>
              <a:buChar char="-"/>
            </a:pPr>
            <a:r>
              <a:rPr lang="en-US" dirty="0"/>
              <a:t>What is the oxidation state of the metal in the </a:t>
            </a:r>
            <a:r>
              <a:rPr lang="en-US" dirty="0" err="1"/>
              <a:t>centre</a:t>
            </a:r>
            <a:r>
              <a:rPr lang="en-US" dirty="0"/>
              <a:t> of this complex?</a:t>
            </a:r>
          </a:p>
          <a:p>
            <a:pPr marL="285750" indent="-285750">
              <a:buFontTx/>
              <a:buChar char="-"/>
            </a:pPr>
            <a:r>
              <a:rPr lang="en-US" dirty="0"/>
              <a:t>Name this complex (which is neutral) and give its formula. </a:t>
            </a: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ligand you see here is called triphenylphosphine and can be abbreviated as PPh</a:t>
            </a:r>
            <a:r>
              <a:rPr lang="en-US" i="1" baseline="-25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</a:t>
            </a: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What is the geometry of this complex? </a:t>
            </a:r>
          </a:p>
        </p:txBody>
      </p:sp>
    </p:spTree>
    <p:extLst>
      <p:ext uri="{BB962C8B-B14F-4D97-AF65-F5344CB8AC3E}">
        <p14:creationId xmlns:p14="http://schemas.microsoft.com/office/powerpoint/2010/main" val="1693859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5AE2938-E9C7-B4CD-257A-93B02FDB104B}"/>
              </a:ext>
            </a:extLst>
          </p:cNvPr>
          <p:cNvSpPr txBox="1"/>
          <p:nvPr/>
        </p:nvSpPr>
        <p:spPr>
          <a:xfrm>
            <a:off x="898358" y="716828"/>
            <a:ext cx="6513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j-lt"/>
              </a:rPr>
              <a:t>6- Wilkinson’s catalyst</a:t>
            </a:r>
            <a:endParaRPr lang="en-CH" b="1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AAEA3D6-8C4D-1192-753F-624BC6617796}"/>
              </a:ext>
            </a:extLst>
          </p:cNvPr>
          <p:cNvSpPr txBox="1"/>
          <p:nvPr/>
        </p:nvSpPr>
        <p:spPr>
          <a:xfrm>
            <a:off x="898358" y="1133039"/>
            <a:ext cx="100904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Named after chemist and Nobel laureate Sir Geoffrey Wilkinson, who first popularized its use, it has been historically used to catalyze the hydrogenation of olefins with H</a:t>
            </a:r>
            <a:r>
              <a:rPr lang="en-US" baseline="-25000" dirty="0"/>
              <a:t>2</a:t>
            </a:r>
            <a:r>
              <a:rPr lang="en-US" dirty="0"/>
              <a:t>. It is a </a:t>
            </a:r>
            <a:r>
              <a:rPr lang="en-US" b="1" dirty="0"/>
              <a:t>square planar </a:t>
            </a:r>
            <a:r>
              <a:rPr lang="en-US" dirty="0"/>
              <a:t>complex, with the formula [</a:t>
            </a:r>
            <a:r>
              <a:rPr lang="en-US" dirty="0" err="1"/>
              <a:t>RhCl</a:t>
            </a:r>
            <a:r>
              <a:rPr lang="en-US" dirty="0"/>
              <a:t>(PPh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>].</a:t>
            </a:r>
          </a:p>
          <a:p>
            <a:r>
              <a:rPr lang="en-US" dirty="0"/>
              <a:t> - Name it, then draw it (you may abbreviate the ligand formula with PPh</a:t>
            </a:r>
            <a:r>
              <a:rPr lang="en-US" baseline="-25000" dirty="0"/>
              <a:t>3</a:t>
            </a:r>
            <a:r>
              <a:rPr lang="en-US" dirty="0"/>
              <a:t> in the drawing)</a:t>
            </a:r>
          </a:p>
          <a:p>
            <a:r>
              <a:rPr lang="en-US" dirty="0"/>
              <a:t> - Does this compound have any isomers? If so, draw them and name them.</a:t>
            </a:r>
          </a:p>
          <a:p>
            <a:endParaRPr lang="en-US" dirty="0"/>
          </a:p>
          <a:p>
            <a:r>
              <a:rPr lang="en-US" dirty="0"/>
              <a:t>[</a:t>
            </a:r>
            <a:r>
              <a:rPr lang="en-US" dirty="0" err="1"/>
              <a:t>RhCl</a:t>
            </a:r>
            <a:r>
              <a:rPr lang="en-US" dirty="0"/>
              <a:t>(PPh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>] reacts with carbon monoxide to give [</a:t>
            </a:r>
            <a:r>
              <a:rPr lang="en-US" dirty="0" err="1"/>
              <a:t>RhCl</a:t>
            </a:r>
            <a:r>
              <a:rPr lang="en-US" dirty="0"/>
              <a:t>(CO)(PPh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]. </a:t>
            </a:r>
          </a:p>
          <a:p>
            <a:r>
              <a:rPr lang="en-US" dirty="0"/>
              <a:t> - Name this new compound and draw it also.</a:t>
            </a:r>
          </a:p>
          <a:p>
            <a:r>
              <a:rPr lang="en-US" dirty="0"/>
              <a:t>- Does this compound have any isomers? If so, draw them and name them.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8E6AE6-F133-D805-6090-1F942F0435ED}"/>
              </a:ext>
            </a:extLst>
          </p:cNvPr>
          <p:cNvSpPr txBox="1"/>
          <p:nvPr/>
        </p:nvSpPr>
        <p:spPr>
          <a:xfrm>
            <a:off x="897354" y="4006786"/>
            <a:ext cx="10091488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 err="1">
                <a:solidFill>
                  <a:schemeClr val="accent3"/>
                </a:solidFill>
              </a:rPr>
              <a:t>Chloro­tris</a:t>
            </a:r>
            <a:r>
              <a:rPr lang="en-US" sz="1600" b="1" dirty="0">
                <a:solidFill>
                  <a:schemeClr val="accent3"/>
                </a:solidFill>
              </a:rPr>
              <a:t>(triphenylphosphine)­rhodium(I)</a:t>
            </a:r>
          </a:p>
          <a:p>
            <a:endParaRPr lang="en-US" sz="1600" b="1" dirty="0">
              <a:solidFill>
                <a:schemeClr val="accent3"/>
              </a:solidFill>
            </a:endParaRPr>
          </a:p>
          <a:p>
            <a:r>
              <a:rPr lang="en-US" sz="1600" b="1" dirty="0">
                <a:solidFill>
                  <a:schemeClr val="accent3"/>
                </a:solidFill>
              </a:rPr>
              <a:t>No isomer (only one possibility)</a:t>
            </a:r>
          </a:p>
          <a:p>
            <a:endParaRPr lang="en-US" sz="1600" b="1" dirty="0">
              <a:solidFill>
                <a:schemeClr val="accent3"/>
              </a:solidFill>
            </a:endParaRPr>
          </a:p>
          <a:p>
            <a:endParaRPr lang="en-US" sz="1600" b="1" dirty="0">
              <a:solidFill>
                <a:schemeClr val="accent3"/>
              </a:solidFill>
            </a:endParaRPr>
          </a:p>
          <a:p>
            <a:endParaRPr lang="en-US" sz="1600" b="1" dirty="0">
              <a:solidFill>
                <a:schemeClr val="accent3"/>
              </a:solidFill>
            </a:endParaRPr>
          </a:p>
          <a:p>
            <a:r>
              <a:rPr lang="en-US" sz="1600" b="1" dirty="0" err="1">
                <a:solidFill>
                  <a:schemeClr val="accent3"/>
                </a:solidFill>
              </a:rPr>
              <a:t>Carbonylchloro­bis</a:t>
            </a:r>
            <a:r>
              <a:rPr lang="en-US" sz="1600" b="1" dirty="0">
                <a:solidFill>
                  <a:schemeClr val="accent3"/>
                </a:solidFill>
              </a:rPr>
              <a:t>(triphenylphosphine)­rhodium(I)</a:t>
            </a:r>
          </a:p>
          <a:p>
            <a:endParaRPr lang="en-US" sz="1600" b="1" dirty="0">
              <a:solidFill>
                <a:schemeClr val="accent3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326012E-3F5B-1F76-74CD-029869E22427}"/>
              </a:ext>
            </a:extLst>
          </p:cNvPr>
          <p:cNvSpPr txBox="1"/>
          <p:nvPr/>
        </p:nvSpPr>
        <p:spPr>
          <a:xfrm>
            <a:off x="6275202" y="4305514"/>
            <a:ext cx="643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/>
                </a:solidFill>
              </a:rPr>
              <a:t>PPh</a:t>
            </a:r>
            <a:r>
              <a:rPr lang="en-US" sz="1600" baseline="-25000" dirty="0">
                <a:solidFill>
                  <a:schemeClr val="accent3"/>
                </a:solidFill>
              </a:rPr>
              <a:t>3</a:t>
            </a:r>
            <a:endParaRPr lang="en-CH" sz="1600" baseline="-25000" dirty="0">
              <a:solidFill>
                <a:schemeClr val="accent3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77DBFC1-8D6A-552F-299B-2745691BBBBA}"/>
              </a:ext>
            </a:extLst>
          </p:cNvPr>
          <p:cNvSpPr txBox="1"/>
          <p:nvPr/>
        </p:nvSpPr>
        <p:spPr>
          <a:xfrm>
            <a:off x="5535262" y="4305514"/>
            <a:ext cx="447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/>
                </a:solidFill>
              </a:rPr>
              <a:t>Rh</a:t>
            </a:r>
            <a:endParaRPr lang="en-CH" sz="1600" baseline="-25000" dirty="0">
              <a:solidFill>
                <a:schemeClr val="accent3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9D22B0-529B-D8D2-0A0A-56FD01D0E1E2}"/>
              </a:ext>
            </a:extLst>
          </p:cNvPr>
          <p:cNvSpPr txBox="1"/>
          <p:nvPr/>
        </p:nvSpPr>
        <p:spPr>
          <a:xfrm>
            <a:off x="4559792" y="4314985"/>
            <a:ext cx="643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/>
                </a:solidFill>
              </a:rPr>
              <a:t>Ph</a:t>
            </a:r>
            <a:r>
              <a:rPr lang="en-US" sz="1600" baseline="-25000" dirty="0">
                <a:solidFill>
                  <a:schemeClr val="accent3"/>
                </a:solidFill>
              </a:rPr>
              <a:t>3</a:t>
            </a:r>
            <a:r>
              <a:rPr lang="en-US" sz="1600" dirty="0">
                <a:solidFill>
                  <a:schemeClr val="accent3"/>
                </a:solidFill>
              </a:rPr>
              <a:t>P</a:t>
            </a:r>
            <a:endParaRPr lang="en-CH" sz="1600" baseline="-25000" dirty="0">
              <a:solidFill>
                <a:schemeClr val="accent3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87389CD-57AA-929D-9CB0-FF482893DBB3}"/>
              </a:ext>
            </a:extLst>
          </p:cNvPr>
          <p:cNvCxnSpPr/>
          <p:nvPr/>
        </p:nvCxnSpPr>
        <p:spPr>
          <a:xfrm>
            <a:off x="5203477" y="4484262"/>
            <a:ext cx="331785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80DB702-DB5F-4676-704D-E56C9AD6AF05}"/>
              </a:ext>
            </a:extLst>
          </p:cNvPr>
          <p:cNvCxnSpPr/>
          <p:nvPr/>
        </p:nvCxnSpPr>
        <p:spPr>
          <a:xfrm>
            <a:off x="5943417" y="4484262"/>
            <a:ext cx="331785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01E94D2-1512-D654-80E4-44FD7DF912E9}"/>
              </a:ext>
            </a:extLst>
          </p:cNvPr>
          <p:cNvCxnSpPr>
            <a:cxnSpLocks/>
          </p:cNvCxnSpPr>
          <p:nvPr/>
        </p:nvCxnSpPr>
        <p:spPr>
          <a:xfrm flipV="1">
            <a:off x="5741805" y="3971530"/>
            <a:ext cx="0" cy="333984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B33D9E2-5FA4-94BF-0137-7BFA9E82B8B1}"/>
              </a:ext>
            </a:extLst>
          </p:cNvPr>
          <p:cNvCxnSpPr>
            <a:cxnSpLocks/>
          </p:cNvCxnSpPr>
          <p:nvPr/>
        </p:nvCxnSpPr>
        <p:spPr>
          <a:xfrm flipV="1">
            <a:off x="5745818" y="4700469"/>
            <a:ext cx="0" cy="333984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42DE5CA2-580A-C06D-780F-DBF2B2EAF147}"/>
              </a:ext>
            </a:extLst>
          </p:cNvPr>
          <p:cNvSpPr txBox="1"/>
          <p:nvPr/>
        </p:nvSpPr>
        <p:spPr>
          <a:xfrm>
            <a:off x="5535262" y="3583762"/>
            <a:ext cx="643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/>
                </a:solidFill>
              </a:rPr>
              <a:t>PPh</a:t>
            </a:r>
            <a:r>
              <a:rPr lang="en-US" sz="1600" baseline="-25000" dirty="0">
                <a:solidFill>
                  <a:schemeClr val="accent3"/>
                </a:solidFill>
              </a:rPr>
              <a:t>3</a:t>
            </a:r>
            <a:endParaRPr lang="en-CH" sz="1600" baseline="-25000" dirty="0">
              <a:solidFill>
                <a:schemeClr val="accent3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5DE757E-6854-0B44-4896-0B73371FC779}"/>
              </a:ext>
            </a:extLst>
          </p:cNvPr>
          <p:cNvSpPr txBox="1"/>
          <p:nvPr/>
        </p:nvSpPr>
        <p:spPr>
          <a:xfrm>
            <a:off x="5465624" y="5099629"/>
            <a:ext cx="643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/>
                </a:solidFill>
              </a:rPr>
              <a:t>Cl</a:t>
            </a:r>
            <a:endParaRPr lang="en-CH" sz="1600" baseline="-25000" dirty="0">
              <a:solidFill>
                <a:schemeClr val="accent3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6E64949-588E-B929-2C6C-7D04A72895BD}"/>
              </a:ext>
            </a:extLst>
          </p:cNvPr>
          <p:cNvSpPr txBox="1"/>
          <p:nvPr/>
        </p:nvSpPr>
        <p:spPr>
          <a:xfrm>
            <a:off x="7498683" y="5507558"/>
            <a:ext cx="643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/>
                </a:solidFill>
              </a:rPr>
              <a:t>PPh</a:t>
            </a:r>
            <a:r>
              <a:rPr lang="en-US" sz="1600" baseline="-25000" dirty="0">
                <a:solidFill>
                  <a:schemeClr val="accent3"/>
                </a:solidFill>
              </a:rPr>
              <a:t>3</a:t>
            </a:r>
            <a:endParaRPr lang="en-CH" sz="1600" baseline="-25000" dirty="0">
              <a:solidFill>
                <a:schemeClr val="accent3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54B852B-1FAB-23FA-6712-4CF63A7064F4}"/>
              </a:ext>
            </a:extLst>
          </p:cNvPr>
          <p:cNvSpPr txBox="1"/>
          <p:nvPr/>
        </p:nvSpPr>
        <p:spPr>
          <a:xfrm>
            <a:off x="6758743" y="5507558"/>
            <a:ext cx="447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/>
                </a:solidFill>
              </a:rPr>
              <a:t>Rh</a:t>
            </a:r>
            <a:endParaRPr lang="en-CH" sz="1600" baseline="-25000" dirty="0">
              <a:solidFill>
                <a:schemeClr val="accent3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8031ABF-2E54-D5B2-D830-4BAA831EC62B}"/>
              </a:ext>
            </a:extLst>
          </p:cNvPr>
          <p:cNvSpPr txBox="1"/>
          <p:nvPr/>
        </p:nvSpPr>
        <p:spPr>
          <a:xfrm>
            <a:off x="5783273" y="5517029"/>
            <a:ext cx="643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/>
                </a:solidFill>
              </a:rPr>
              <a:t>Ph</a:t>
            </a:r>
            <a:r>
              <a:rPr lang="en-US" sz="1600" baseline="-25000" dirty="0">
                <a:solidFill>
                  <a:schemeClr val="accent3"/>
                </a:solidFill>
              </a:rPr>
              <a:t>3</a:t>
            </a:r>
            <a:r>
              <a:rPr lang="en-US" sz="1600" dirty="0">
                <a:solidFill>
                  <a:schemeClr val="accent3"/>
                </a:solidFill>
              </a:rPr>
              <a:t>P</a:t>
            </a:r>
            <a:endParaRPr lang="en-CH" sz="1600" baseline="-25000" dirty="0">
              <a:solidFill>
                <a:schemeClr val="accent3"/>
              </a:solidFill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DA5E40D-58B8-4EC6-1CFE-5341F692A9D0}"/>
              </a:ext>
            </a:extLst>
          </p:cNvPr>
          <p:cNvCxnSpPr/>
          <p:nvPr/>
        </p:nvCxnSpPr>
        <p:spPr>
          <a:xfrm>
            <a:off x="6426958" y="5686306"/>
            <a:ext cx="331785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A3E57C8-F20C-D689-A7D0-EE568A80E246}"/>
              </a:ext>
            </a:extLst>
          </p:cNvPr>
          <p:cNvCxnSpPr/>
          <p:nvPr/>
        </p:nvCxnSpPr>
        <p:spPr>
          <a:xfrm>
            <a:off x="7166898" y="5686306"/>
            <a:ext cx="331785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D2C72D-0C79-713E-B938-A5CBC28B2BE8}"/>
              </a:ext>
            </a:extLst>
          </p:cNvPr>
          <p:cNvCxnSpPr>
            <a:cxnSpLocks/>
          </p:cNvCxnSpPr>
          <p:nvPr/>
        </p:nvCxnSpPr>
        <p:spPr>
          <a:xfrm flipV="1">
            <a:off x="6965286" y="5173574"/>
            <a:ext cx="0" cy="333984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385C321-D916-065C-8274-32797ED3C544}"/>
              </a:ext>
            </a:extLst>
          </p:cNvPr>
          <p:cNvCxnSpPr>
            <a:cxnSpLocks/>
          </p:cNvCxnSpPr>
          <p:nvPr/>
        </p:nvCxnSpPr>
        <p:spPr>
          <a:xfrm flipV="1">
            <a:off x="6969299" y="5902513"/>
            <a:ext cx="0" cy="333984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ED6810AB-9752-E2DE-6A07-5D0977ED6768}"/>
              </a:ext>
            </a:extLst>
          </p:cNvPr>
          <p:cNvSpPr txBox="1"/>
          <p:nvPr/>
        </p:nvSpPr>
        <p:spPr>
          <a:xfrm>
            <a:off x="6718638" y="4785806"/>
            <a:ext cx="643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/>
                </a:solidFill>
              </a:rPr>
              <a:t>CO</a:t>
            </a:r>
            <a:endParaRPr lang="en-CH" sz="1600" baseline="-25000" dirty="0">
              <a:solidFill>
                <a:schemeClr val="accent3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0BBB787-8BDB-7D95-110B-DF2697D16F4B}"/>
              </a:ext>
            </a:extLst>
          </p:cNvPr>
          <p:cNvSpPr txBox="1"/>
          <p:nvPr/>
        </p:nvSpPr>
        <p:spPr>
          <a:xfrm>
            <a:off x="6689105" y="6301673"/>
            <a:ext cx="643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/>
                </a:solidFill>
              </a:rPr>
              <a:t>Cl</a:t>
            </a:r>
            <a:endParaRPr lang="en-CH" sz="1600" baseline="-25000" dirty="0">
              <a:solidFill>
                <a:schemeClr val="accent3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8F34B9D-B020-79EC-3791-4506BB0AA59D}"/>
              </a:ext>
            </a:extLst>
          </p:cNvPr>
          <p:cNvSpPr txBox="1"/>
          <p:nvPr/>
        </p:nvSpPr>
        <p:spPr>
          <a:xfrm>
            <a:off x="9857421" y="5397303"/>
            <a:ext cx="643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/>
                </a:solidFill>
              </a:rPr>
              <a:t>CO</a:t>
            </a:r>
            <a:endParaRPr lang="en-CH" sz="1600" baseline="-25000" dirty="0">
              <a:solidFill>
                <a:schemeClr val="accent3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505C88F-712A-44CE-67BD-8519E3E2CBC8}"/>
              </a:ext>
            </a:extLst>
          </p:cNvPr>
          <p:cNvSpPr txBox="1"/>
          <p:nvPr/>
        </p:nvSpPr>
        <p:spPr>
          <a:xfrm>
            <a:off x="9117481" y="5397303"/>
            <a:ext cx="447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/>
                </a:solidFill>
              </a:rPr>
              <a:t>Rh</a:t>
            </a:r>
            <a:endParaRPr lang="en-CH" sz="1600" baseline="-25000" dirty="0">
              <a:solidFill>
                <a:schemeClr val="accent3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CC09E4F-05FC-453C-06A7-734CFC3175C5}"/>
              </a:ext>
            </a:extLst>
          </p:cNvPr>
          <p:cNvSpPr txBox="1"/>
          <p:nvPr/>
        </p:nvSpPr>
        <p:spPr>
          <a:xfrm>
            <a:off x="8142011" y="5406774"/>
            <a:ext cx="643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/>
                </a:solidFill>
              </a:rPr>
              <a:t>Ph</a:t>
            </a:r>
            <a:r>
              <a:rPr lang="en-US" sz="1600" baseline="-25000" dirty="0">
                <a:solidFill>
                  <a:schemeClr val="accent3"/>
                </a:solidFill>
              </a:rPr>
              <a:t>3</a:t>
            </a:r>
            <a:r>
              <a:rPr lang="en-US" sz="1600" dirty="0">
                <a:solidFill>
                  <a:schemeClr val="accent3"/>
                </a:solidFill>
              </a:rPr>
              <a:t>P</a:t>
            </a:r>
            <a:endParaRPr lang="en-CH" sz="1600" baseline="-25000" dirty="0">
              <a:solidFill>
                <a:schemeClr val="accent3"/>
              </a:solidFill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DCAE1CE-A374-3E1D-5110-6557FBB85CA6}"/>
              </a:ext>
            </a:extLst>
          </p:cNvPr>
          <p:cNvCxnSpPr/>
          <p:nvPr/>
        </p:nvCxnSpPr>
        <p:spPr>
          <a:xfrm>
            <a:off x="8785696" y="5576051"/>
            <a:ext cx="331785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14BCFFF-49DC-8E78-37CC-E4374049676D}"/>
              </a:ext>
            </a:extLst>
          </p:cNvPr>
          <p:cNvCxnSpPr/>
          <p:nvPr/>
        </p:nvCxnSpPr>
        <p:spPr>
          <a:xfrm>
            <a:off x="9525636" y="5576051"/>
            <a:ext cx="331785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24F733-A503-48F7-3C9E-D69F0051FD61}"/>
              </a:ext>
            </a:extLst>
          </p:cNvPr>
          <p:cNvCxnSpPr>
            <a:cxnSpLocks/>
          </p:cNvCxnSpPr>
          <p:nvPr/>
        </p:nvCxnSpPr>
        <p:spPr>
          <a:xfrm flipV="1">
            <a:off x="9324024" y="5063319"/>
            <a:ext cx="0" cy="333984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5FF9857-23DD-AAD1-3767-3C41B7EE71FA}"/>
              </a:ext>
            </a:extLst>
          </p:cNvPr>
          <p:cNvCxnSpPr>
            <a:cxnSpLocks/>
          </p:cNvCxnSpPr>
          <p:nvPr/>
        </p:nvCxnSpPr>
        <p:spPr>
          <a:xfrm flipV="1">
            <a:off x="9328037" y="5792258"/>
            <a:ext cx="0" cy="333984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21E18191-24F4-E6AE-4BD8-F9FB2417CEBC}"/>
              </a:ext>
            </a:extLst>
          </p:cNvPr>
          <p:cNvSpPr txBox="1"/>
          <p:nvPr/>
        </p:nvSpPr>
        <p:spPr>
          <a:xfrm>
            <a:off x="9117481" y="4675551"/>
            <a:ext cx="643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/>
                </a:solidFill>
              </a:rPr>
              <a:t>PPh</a:t>
            </a:r>
            <a:r>
              <a:rPr lang="en-US" sz="1600" baseline="-25000" dirty="0">
                <a:solidFill>
                  <a:schemeClr val="accent3"/>
                </a:solidFill>
              </a:rPr>
              <a:t>3</a:t>
            </a:r>
            <a:endParaRPr lang="en-CH" sz="1600" baseline="-25000" dirty="0">
              <a:solidFill>
                <a:schemeClr val="accent3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06D407F-5C76-D067-9962-E47C898DC29E}"/>
              </a:ext>
            </a:extLst>
          </p:cNvPr>
          <p:cNvSpPr txBox="1"/>
          <p:nvPr/>
        </p:nvSpPr>
        <p:spPr>
          <a:xfrm>
            <a:off x="9047843" y="6191418"/>
            <a:ext cx="643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/>
                </a:solidFill>
              </a:rPr>
              <a:t>Cl</a:t>
            </a:r>
            <a:endParaRPr lang="en-CH" sz="1600" baseline="-25000" dirty="0">
              <a:solidFill>
                <a:schemeClr val="accent3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262C7E7-18DF-751D-C4F5-2EF7966FF80E}"/>
              </a:ext>
            </a:extLst>
          </p:cNvPr>
          <p:cNvSpPr txBox="1"/>
          <p:nvPr/>
        </p:nvSpPr>
        <p:spPr>
          <a:xfrm>
            <a:off x="6594394" y="6565533"/>
            <a:ext cx="8426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3"/>
                </a:solidFill>
              </a:rPr>
              <a:t>Trans-</a:t>
            </a:r>
            <a:endParaRPr lang="en-US" sz="1800" b="1" dirty="0">
              <a:solidFill>
                <a:schemeClr val="accent3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F844740-1CDB-83D6-F9AF-09C2AF38017A}"/>
              </a:ext>
            </a:extLst>
          </p:cNvPr>
          <p:cNvSpPr txBox="1"/>
          <p:nvPr/>
        </p:nvSpPr>
        <p:spPr>
          <a:xfrm>
            <a:off x="8951588" y="6542467"/>
            <a:ext cx="8426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3"/>
                </a:solidFill>
              </a:rPr>
              <a:t>Cis-</a:t>
            </a:r>
            <a:endParaRPr lang="en-US" sz="1800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533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F04993-4959-0D32-D79B-8E1D38AE5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FC3009A-B573-8112-49FD-93D54DDB9EEE}"/>
              </a:ext>
            </a:extLst>
          </p:cNvPr>
          <p:cNvSpPr txBox="1"/>
          <p:nvPr/>
        </p:nvSpPr>
        <p:spPr>
          <a:xfrm>
            <a:off x="898358" y="716828"/>
            <a:ext cx="6513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j-lt"/>
              </a:rPr>
              <a:t>1- Names and formulas</a:t>
            </a:r>
            <a:endParaRPr lang="en-CH" b="1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15E711-75F6-52BC-AF6B-B2CE62C4C766}"/>
              </a:ext>
            </a:extLst>
          </p:cNvPr>
          <p:cNvSpPr txBox="1"/>
          <p:nvPr/>
        </p:nvSpPr>
        <p:spPr>
          <a:xfrm>
            <a:off x="898357" y="1133039"/>
            <a:ext cx="10250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Complete the table below: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1632E7B-AF82-4A64-048C-71F9CFA423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006313"/>
              </p:ext>
            </p:extLst>
          </p:nvPr>
        </p:nvGraphicFramePr>
        <p:xfrm>
          <a:off x="1655009" y="1890739"/>
          <a:ext cx="855579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7895">
                  <a:extLst>
                    <a:ext uri="{9D8B030D-6E8A-4147-A177-3AD203B41FA5}">
                      <a16:colId xmlns:a16="http://schemas.microsoft.com/office/drawing/2014/main" val="1110235243"/>
                    </a:ext>
                  </a:extLst>
                </a:gridCol>
                <a:gridCol w="4277895">
                  <a:extLst>
                    <a:ext uri="{9D8B030D-6E8A-4147-A177-3AD203B41FA5}">
                      <a16:colId xmlns:a16="http://schemas.microsoft.com/office/drawing/2014/main" val="2301556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Formula</a:t>
                      </a:r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Full name</a:t>
                      </a:r>
                      <a:endParaRPr lang="en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742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[Cr(OH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2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)(NH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3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)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5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]</a:t>
                      </a:r>
                      <a:r>
                        <a:rPr lang="en-CH" sz="1800" baseline="30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3+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</a:t>
                      </a:r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4758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H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8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trichlorohydroxogallate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(III)</a:t>
                      </a:r>
                      <a:endParaRPr lang="en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251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sz="1800" i="1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cis-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[</a:t>
                      </a:r>
                      <a:r>
                        <a:rPr lang="en-CH" sz="18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PtBrCl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(</a:t>
                      </a:r>
                      <a:r>
                        <a:rPr lang="en-CH" sz="1800" u="sng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N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O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2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)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2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]</a:t>
                      </a:r>
                      <a:r>
                        <a:rPr lang="en-CH" sz="1800" baseline="30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2-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</a:t>
                      </a:r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9502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H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800" i="1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trans-</a:t>
                      </a:r>
                      <a:r>
                        <a:rPr lang="en-CH" sz="18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chlorobis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(ethylenediamine)</a:t>
                      </a:r>
                      <a:r>
                        <a:rPr lang="en-CH" sz="18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hydroxo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cobalt (III)</a:t>
                      </a:r>
                      <a:endParaRPr lang="en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9968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[Mn(CO)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3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(</a:t>
                      </a: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H</a:t>
                      </a:r>
                      <a:r>
                        <a:rPr lang="en-US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2</a:t>
                      </a: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O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)]</a:t>
                      </a:r>
                      <a:r>
                        <a:rPr lang="en-CH" sz="1800" baseline="30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+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</a:t>
                      </a:r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6609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H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8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tetracarbonylnickel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(0)</a:t>
                      </a:r>
                      <a:endParaRPr lang="en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7540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NH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4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[AuCl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4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]</a:t>
                      </a:r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7468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8720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B8F249-3682-2767-A93A-83EA6EC6CC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EEBD986-C34B-5347-9721-7CEC15A88A35}"/>
              </a:ext>
            </a:extLst>
          </p:cNvPr>
          <p:cNvSpPr txBox="1"/>
          <p:nvPr/>
        </p:nvSpPr>
        <p:spPr>
          <a:xfrm>
            <a:off x="898358" y="716828"/>
            <a:ext cx="6513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j-lt"/>
              </a:rPr>
              <a:t>2- Isomers</a:t>
            </a:r>
            <a:endParaRPr lang="en-CH" b="1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1BB4FA-E830-207A-237F-DDA2677108A2}"/>
              </a:ext>
            </a:extLst>
          </p:cNvPr>
          <p:cNvSpPr txBox="1"/>
          <p:nvPr/>
        </p:nvSpPr>
        <p:spPr>
          <a:xfrm>
            <a:off x="898357" y="1133039"/>
            <a:ext cx="10250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the formula and draw all isomers of the following complex: </a:t>
            </a:r>
            <a:r>
              <a:rPr lang="en-US" dirty="0" err="1"/>
              <a:t>diamminebis</a:t>
            </a:r>
            <a:r>
              <a:rPr lang="en-US" dirty="0"/>
              <a:t>(</a:t>
            </a:r>
            <a:r>
              <a:rPr lang="en-US" dirty="0" err="1"/>
              <a:t>oxalato</a:t>
            </a:r>
            <a:r>
              <a:rPr lang="en-US" dirty="0"/>
              <a:t>)manganate (III).</a:t>
            </a:r>
          </a:p>
          <a:p>
            <a:r>
              <a:rPr lang="en-US" dirty="0"/>
              <a:t>What is the electronic configuration of the metal? What then is the charge of the complex?</a:t>
            </a:r>
          </a:p>
        </p:txBody>
      </p:sp>
    </p:spTree>
    <p:extLst>
      <p:ext uri="{BB962C8B-B14F-4D97-AF65-F5344CB8AC3E}">
        <p14:creationId xmlns:p14="http://schemas.microsoft.com/office/powerpoint/2010/main" val="2721345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0E784-BE97-0091-A297-9AA623316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5C6B571-4758-EF63-F817-AD983AB847D6}"/>
              </a:ext>
            </a:extLst>
          </p:cNvPr>
          <p:cNvSpPr txBox="1"/>
          <p:nvPr/>
        </p:nvSpPr>
        <p:spPr>
          <a:xfrm>
            <a:off x="898358" y="716828"/>
            <a:ext cx="6513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j-lt"/>
              </a:rPr>
              <a:t>3- More isomers</a:t>
            </a:r>
            <a:endParaRPr lang="en-CH" b="1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CF2E6A-4B76-4FA6-18BF-8F27CBEDA61E}"/>
              </a:ext>
            </a:extLst>
          </p:cNvPr>
          <p:cNvSpPr txBox="1"/>
          <p:nvPr/>
        </p:nvSpPr>
        <p:spPr>
          <a:xfrm>
            <a:off x="898357" y="1133039"/>
            <a:ext cx="102509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buNone/>
            </a:pPr>
            <a:r>
              <a:rPr lang="en-US" dirty="0"/>
              <a:t>Draw</a:t>
            </a:r>
            <a:r>
              <a:rPr lang="en-US" i="1" dirty="0"/>
              <a:t> fac</a:t>
            </a:r>
            <a:r>
              <a:rPr lang="en-US" dirty="0"/>
              <a:t> and </a:t>
            </a:r>
            <a:r>
              <a:rPr lang="en-US" i="1" dirty="0" err="1"/>
              <a:t>mer</a:t>
            </a:r>
            <a:r>
              <a:rPr lang="en-US" dirty="0"/>
              <a:t> isomers of the following compounds.</a:t>
            </a:r>
          </a:p>
          <a:p>
            <a:pPr algn="l" rtl="0">
              <a:buNone/>
            </a:pPr>
            <a:r>
              <a:rPr lang="en-US" dirty="0"/>
              <a:t>a) RhCl</a:t>
            </a:r>
            <a:r>
              <a:rPr lang="en-US" baseline="-25000" dirty="0"/>
              <a:t>3</a:t>
            </a:r>
            <a:r>
              <a:rPr lang="en-US" dirty="0"/>
              <a:t>py</a:t>
            </a:r>
            <a:r>
              <a:rPr lang="en-US" baseline="-25000" dirty="0"/>
              <a:t>3</a:t>
            </a:r>
            <a:r>
              <a:rPr lang="en-US" dirty="0"/>
              <a:t> (</a:t>
            </a:r>
            <a:r>
              <a:rPr lang="en-US" dirty="0" err="1"/>
              <a:t>py</a:t>
            </a:r>
            <a:r>
              <a:rPr lang="en-US" dirty="0"/>
              <a:t> is a six-membered ring with five carbons and a nitrogen)</a:t>
            </a:r>
          </a:p>
          <a:p>
            <a:pPr algn="l" rtl="0">
              <a:buNone/>
            </a:pPr>
            <a:r>
              <a:rPr lang="en-US" dirty="0"/>
              <a:t>b) Mo(CO)</a:t>
            </a:r>
            <a:r>
              <a:rPr lang="en-US" baseline="-25000" dirty="0"/>
              <a:t>3</a:t>
            </a:r>
            <a:r>
              <a:rPr lang="en-US" dirty="0"/>
              <a:t>(NH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3</a:t>
            </a:r>
            <a:endParaRPr lang="en-US" dirty="0"/>
          </a:p>
          <a:p>
            <a:pPr algn="l" rtl="0"/>
            <a:r>
              <a:rPr lang="en-US" dirty="0"/>
              <a:t>c) Co(NH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>(NO</a:t>
            </a:r>
            <a:r>
              <a:rPr lang="en-US" baseline="-25000" dirty="0"/>
              <a:t>2</a:t>
            </a:r>
            <a:r>
              <a:rPr lang="en-US" dirty="0"/>
              <a:t>)</a:t>
            </a:r>
            <a:r>
              <a:rPr lang="en-US" baseline="-25000" dirty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505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94807-989B-6967-A99F-B62BCC1B3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F506DB2-E68C-701A-C7BA-8BBE63CB3516}"/>
              </a:ext>
            </a:extLst>
          </p:cNvPr>
          <p:cNvSpPr txBox="1"/>
          <p:nvPr/>
        </p:nvSpPr>
        <p:spPr>
          <a:xfrm>
            <a:off x="898358" y="716828"/>
            <a:ext cx="6513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j-lt"/>
              </a:rPr>
              <a:t>4- Even more isomers</a:t>
            </a:r>
            <a:endParaRPr lang="en-CH" b="1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C96F6F-0AB3-F676-0B6A-1B9C2F664BEA}"/>
              </a:ext>
            </a:extLst>
          </p:cNvPr>
          <p:cNvSpPr txBox="1"/>
          <p:nvPr/>
        </p:nvSpPr>
        <p:spPr>
          <a:xfrm>
            <a:off x="898357" y="1133039"/>
            <a:ext cx="10250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buNone/>
            </a:pPr>
            <a:r>
              <a:rPr lang="en-US" sz="18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Draw all possible linkage isomers and stereoisomers for the following complex: [Co(NH</a:t>
            </a:r>
            <a:r>
              <a:rPr lang="en-US" sz="1800" i="0" u="none" strike="noStrike" baseline="-25000" dirty="0">
                <a:solidFill>
                  <a:srgbClr val="000000"/>
                </a:solidFill>
                <a:latin typeface="Aptos" panose="020B0004020202020204" pitchFamily="34" charset="0"/>
              </a:rPr>
              <a:t>3</a:t>
            </a:r>
            <a:r>
              <a:rPr lang="en-US" sz="18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)</a:t>
            </a:r>
            <a:r>
              <a:rPr lang="en-US" sz="1800" i="0" u="none" strike="noStrike" baseline="-25000" dirty="0">
                <a:solidFill>
                  <a:srgbClr val="000000"/>
                </a:solidFill>
                <a:latin typeface="Aptos" panose="020B0004020202020204" pitchFamily="34" charset="0"/>
              </a:rPr>
              <a:t>3</a:t>
            </a:r>
            <a:r>
              <a:rPr lang="en-US" sz="18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(H</a:t>
            </a:r>
            <a:r>
              <a:rPr lang="en-US" sz="1800" i="0" u="none" strike="noStrike" baseline="-25000" dirty="0">
                <a:solidFill>
                  <a:srgbClr val="000000"/>
                </a:solidFill>
                <a:latin typeface="Aptos" panose="020B0004020202020204" pitchFamily="34" charset="0"/>
              </a:rPr>
              <a:t>2</a:t>
            </a:r>
            <a:r>
              <a:rPr lang="en-US" sz="18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O)Cl(NO</a:t>
            </a:r>
            <a:r>
              <a:rPr lang="en-US" sz="1800" i="0" u="none" strike="noStrike" baseline="-25000" dirty="0">
                <a:solidFill>
                  <a:srgbClr val="000000"/>
                </a:solidFill>
                <a:latin typeface="Aptos" panose="020B0004020202020204" pitchFamily="34" charset="0"/>
              </a:rPr>
              <a:t>2</a:t>
            </a:r>
            <a:r>
              <a:rPr lang="en-US" sz="18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)]ClO</a:t>
            </a:r>
            <a:r>
              <a:rPr lang="en-US" sz="1800" i="0" u="none" strike="noStrike" baseline="-25000" dirty="0">
                <a:solidFill>
                  <a:srgbClr val="000000"/>
                </a:solidFill>
                <a:latin typeface="Aptos" panose="020B0004020202020204" pitchFamily="34" charset="0"/>
              </a:rPr>
              <a:t>4</a:t>
            </a:r>
            <a:r>
              <a:rPr lang="en-US" sz="18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 </a:t>
            </a:r>
            <a:endParaRPr lang="en-US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985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13E95-2C57-1D8F-BAA1-433BE4C84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916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1800" b="1" dirty="0"/>
              <a:t>5- The triphenylphosphine ligand</a:t>
            </a:r>
            <a:endParaRPr lang="en-CH" sz="1800" b="1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E4ADEB1-9B11-5132-97F2-80619191B2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974" y="1360928"/>
            <a:ext cx="1143000" cy="18383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A1043BB-9126-E7E3-66DE-F98967F2BCB8}"/>
              </a:ext>
            </a:extLst>
          </p:cNvPr>
          <p:cNvSpPr txBox="1"/>
          <p:nvPr/>
        </p:nvSpPr>
        <p:spPr>
          <a:xfrm>
            <a:off x="2839453" y="1317188"/>
            <a:ext cx="73232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/>
              <a:t>What is the </a:t>
            </a:r>
            <a:r>
              <a:rPr lang="en-US" u="sng" dirty="0"/>
              <a:t>denticity</a:t>
            </a:r>
            <a:r>
              <a:rPr lang="en-US" dirty="0"/>
              <a:t> of the PPh</a:t>
            </a:r>
            <a:r>
              <a:rPr lang="en-US" baseline="-25000" dirty="0"/>
              <a:t>3</a:t>
            </a:r>
            <a:r>
              <a:rPr lang="en-US" dirty="0"/>
              <a:t> ligand?</a:t>
            </a:r>
          </a:p>
          <a:p>
            <a:pPr marL="285750" indent="-285750">
              <a:buFontTx/>
              <a:buChar char="-"/>
            </a:pPr>
            <a:r>
              <a:rPr lang="en-US" dirty="0"/>
              <a:t>What is the oxidation state of the metal in the </a:t>
            </a:r>
            <a:r>
              <a:rPr lang="en-US" dirty="0" err="1"/>
              <a:t>centre</a:t>
            </a:r>
            <a:r>
              <a:rPr lang="en-US" dirty="0"/>
              <a:t> of this complex?</a:t>
            </a:r>
          </a:p>
          <a:p>
            <a:pPr marL="285750" indent="-285750">
              <a:buFontTx/>
              <a:buChar char="-"/>
            </a:pPr>
            <a:r>
              <a:rPr lang="en-US" dirty="0"/>
              <a:t>Name this complex (which is neutral) and give its formula. </a:t>
            </a: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ligand you see here is called triphenylphosphine and can be abbreviated as PPh</a:t>
            </a:r>
            <a:r>
              <a:rPr lang="en-US" i="1" baseline="-25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</a:t>
            </a: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What is the geometry of this complex? </a:t>
            </a:r>
          </a:p>
        </p:txBody>
      </p:sp>
    </p:spTree>
    <p:extLst>
      <p:ext uri="{BB962C8B-B14F-4D97-AF65-F5344CB8AC3E}">
        <p14:creationId xmlns:p14="http://schemas.microsoft.com/office/powerpoint/2010/main" val="386566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53F26-0FE6-1408-3794-3BA62CAB4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ED6C077-D013-762F-31FA-C7711A8E49DD}"/>
              </a:ext>
            </a:extLst>
          </p:cNvPr>
          <p:cNvSpPr txBox="1"/>
          <p:nvPr/>
        </p:nvSpPr>
        <p:spPr>
          <a:xfrm>
            <a:off x="898358" y="716828"/>
            <a:ext cx="6513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j-lt"/>
              </a:rPr>
              <a:t>6- Wilkinson’s catalyst</a:t>
            </a:r>
            <a:endParaRPr lang="en-CH" b="1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A08934-B9C5-A339-01B2-D0ED962C00E4}"/>
              </a:ext>
            </a:extLst>
          </p:cNvPr>
          <p:cNvSpPr txBox="1"/>
          <p:nvPr/>
        </p:nvSpPr>
        <p:spPr>
          <a:xfrm>
            <a:off x="898358" y="1133039"/>
            <a:ext cx="100904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Named after chemist and Nobel laureate Sir Geoffrey Wilkinson, who first popularized its use, it has been historically used to catalyze the hydrogenation of olefins with H</a:t>
            </a:r>
            <a:r>
              <a:rPr lang="en-US" baseline="-25000" dirty="0"/>
              <a:t>2</a:t>
            </a:r>
            <a:r>
              <a:rPr lang="en-US" dirty="0"/>
              <a:t>. It is a </a:t>
            </a:r>
            <a:r>
              <a:rPr lang="en-US" b="1" dirty="0"/>
              <a:t>square planar </a:t>
            </a:r>
            <a:r>
              <a:rPr lang="en-US" dirty="0"/>
              <a:t>complex, with the formula [</a:t>
            </a:r>
            <a:r>
              <a:rPr lang="en-US" dirty="0" err="1"/>
              <a:t>RhCl</a:t>
            </a:r>
            <a:r>
              <a:rPr lang="en-US" dirty="0"/>
              <a:t>(PPh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>].</a:t>
            </a:r>
          </a:p>
          <a:p>
            <a:r>
              <a:rPr lang="en-US" dirty="0"/>
              <a:t> - Name it, then draw it (you may abbreviate the ligand formula with PPh</a:t>
            </a:r>
            <a:r>
              <a:rPr lang="en-US" baseline="-25000" dirty="0"/>
              <a:t>3</a:t>
            </a:r>
            <a:r>
              <a:rPr lang="en-US" dirty="0"/>
              <a:t> in the drawing)</a:t>
            </a:r>
          </a:p>
          <a:p>
            <a:r>
              <a:rPr lang="en-US" dirty="0"/>
              <a:t> - Does this compound have any isomers? If so, draw them and name them.</a:t>
            </a:r>
          </a:p>
          <a:p>
            <a:endParaRPr lang="en-US" dirty="0"/>
          </a:p>
          <a:p>
            <a:r>
              <a:rPr lang="en-US" dirty="0"/>
              <a:t>[</a:t>
            </a:r>
            <a:r>
              <a:rPr lang="en-US" dirty="0" err="1"/>
              <a:t>RhCl</a:t>
            </a:r>
            <a:r>
              <a:rPr lang="en-US" dirty="0"/>
              <a:t>(PPh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>] reacts with carbon monoxide to give [</a:t>
            </a:r>
            <a:r>
              <a:rPr lang="en-US" dirty="0" err="1"/>
              <a:t>RhCl</a:t>
            </a:r>
            <a:r>
              <a:rPr lang="en-US" dirty="0"/>
              <a:t>(CO)(PPh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]. </a:t>
            </a:r>
          </a:p>
          <a:p>
            <a:r>
              <a:rPr lang="en-US" dirty="0"/>
              <a:t> - Name this new compound and draw it also.</a:t>
            </a:r>
          </a:p>
          <a:p>
            <a:r>
              <a:rPr lang="en-US" dirty="0"/>
              <a:t>- Does this compound have any isomers? If so, draw them and name them.</a:t>
            </a:r>
          </a:p>
        </p:txBody>
      </p:sp>
    </p:spTree>
    <p:extLst>
      <p:ext uri="{BB962C8B-B14F-4D97-AF65-F5344CB8AC3E}">
        <p14:creationId xmlns:p14="http://schemas.microsoft.com/office/powerpoint/2010/main" val="3707720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69DE96-FCAF-1ADA-01F4-2791AE41D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057458F-3079-F061-A709-16B29A9DAFC1}"/>
              </a:ext>
            </a:extLst>
          </p:cNvPr>
          <p:cNvSpPr txBox="1"/>
          <p:nvPr/>
        </p:nvSpPr>
        <p:spPr>
          <a:xfrm>
            <a:off x="898358" y="716828"/>
            <a:ext cx="6513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j-lt"/>
              </a:rPr>
              <a:t>1- Names and formulas</a:t>
            </a:r>
            <a:endParaRPr lang="en-CH" b="1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A349AD3-92BA-30A3-67F4-53270D250068}"/>
              </a:ext>
            </a:extLst>
          </p:cNvPr>
          <p:cNvSpPr txBox="1"/>
          <p:nvPr/>
        </p:nvSpPr>
        <p:spPr>
          <a:xfrm>
            <a:off x="898357" y="1133039"/>
            <a:ext cx="10250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Complete the table below: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B160C1-1212-B54F-DAC9-DACB2CAA0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529352"/>
              </p:ext>
            </p:extLst>
          </p:nvPr>
        </p:nvGraphicFramePr>
        <p:xfrm>
          <a:off x="1655009" y="1890739"/>
          <a:ext cx="855579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9626">
                  <a:extLst>
                    <a:ext uri="{9D8B030D-6E8A-4147-A177-3AD203B41FA5}">
                      <a16:colId xmlns:a16="http://schemas.microsoft.com/office/drawing/2014/main" val="1110235243"/>
                    </a:ext>
                  </a:extLst>
                </a:gridCol>
                <a:gridCol w="4276164">
                  <a:extLst>
                    <a:ext uri="{9D8B030D-6E8A-4147-A177-3AD203B41FA5}">
                      <a16:colId xmlns:a16="http://schemas.microsoft.com/office/drawing/2014/main" val="2301556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Formula</a:t>
                      </a:r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Full name</a:t>
                      </a:r>
                      <a:endParaRPr lang="en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742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[Cr(OH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2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)(NH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3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)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5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]</a:t>
                      </a:r>
                      <a:r>
                        <a:rPr lang="en-CH" sz="1800" baseline="30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3+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</a:t>
                      </a:r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800" b="1" dirty="0" err="1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pentaammineaquachromium</a:t>
                      </a:r>
                      <a:r>
                        <a:rPr lang="en-CH" sz="1800" b="1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(III</a:t>
                      </a:r>
                      <a:r>
                        <a:rPr lang="en-US" sz="1800" b="1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)</a:t>
                      </a:r>
                      <a:endParaRPr lang="en-CH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4758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sz="1800" b="1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[Ga(OH)Cl</a:t>
                      </a:r>
                      <a:r>
                        <a:rPr lang="en-CH" sz="1800" b="1" baseline="-25000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3</a:t>
                      </a:r>
                      <a:r>
                        <a:rPr lang="en-CH" sz="1800" b="1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]</a:t>
                      </a:r>
                      <a:r>
                        <a:rPr lang="en-CH" sz="1800" b="1" baseline="30000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-</a:t>
                      </a:r>
                      <a:r>
                        <a:rPr lang="en-CH" sz="1800" b="1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</a:t>
                      </a:r>
                      <a:endParaRPr lang="en-CH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8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trichlorohydroxogallate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(III)</a:t>
                      </a:r>
                      <a:endParaRPr lang="en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251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sz="1800" i="1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cis-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[</a:t>
                      </a:r>
                      <a:r>
                        <a:rPr lang="en-CH" sz="18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PtBrCl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(</a:t>
                      </a:r>
                      <a:r>
                        <a:rPr lang="en-CH" sz="1800" u="sng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N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O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2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)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2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]</a:t>
                      </a:r>
                      <a:r>
                        <a:rPr lang="en-CH" sz="1800" baseline="30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2-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</a:t>
                      </a:r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800" b="1" i="1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cis-</a:t>
                      </a:r>
                      <a:r>
                        <a:rPr lang="en-CH" sz="1800" b="1" dirty="0" err="1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bromochlorodinitroplatinate</a:t>
                      </a:r>
                      <a:r>
                        <a:rPr lang="en-CH" sz="1800" b="1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(II)</a:t>
                      </a:r>
                      <a:endParaRPr lang="en-CH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9502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sz="1800" b="1" i="1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trans-</a:t>
                      </a:r>
                      <a:r>
                        <a:rPr lang="en-CH" sz="1800" b="1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[Co(OH)Cl</a:t>
                      </a:r>
                      <a:r>
                        <a:rPr lang="en-US" sz="1800" b="1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(</a:t>
                      </a:r>
                      <a:r>
                        <a:rPr lang="en-CH" sz="1800" b="1" dirty="0" err="1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en</a:t>
                      </a:r>
                      <a:r>
                        <a:rPr lang="en-US" sz="1800" b="1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)</a:t>
                      </a:r>
                      <a:r>
                        <a:rPr lang="en-CH" sz="1800" b="1" baseline="-25000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2</a:t>
                      </a:r>
                      <a:r>
                        <a:rPr lang="en-CH" sz="1800" b="1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]</a:t>
                      </a:r>
                      <a:r>
                        <a:rPr lang="en-CH" sz="1800" b="1" baseline="30000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+</a:t>
                      </a:r>
                      <a:r>
                        <a:rPr lang="en-CH" sz="1800" b="1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</a:t>
                      </a:r>
                      <a:endParaRPr lang="en-CH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800" i="1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trans-</a:t>
                      </a:r>
                      <a:r>
                        <a:rPr lang="en-CH" sz="18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chlorobis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(ethylenediamine)</a:t>
                      </a:r>
                      <a:r>
                        <a:rPr lang="en-CH" sz="18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hydroxo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cobalt (III)</a:t>
                      </a:r>
                      <a:endParaRPr lang="en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9968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[Mn(CO)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3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(</a:t>
                      </a: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H</a:t>
                      </a:r>
                      <a:r>
                        <a:rPr lang="en-US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2</a:t>
                      </a: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O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)]</a:t>
                      </a:r>
                      <a:r>
                        <a:rPr lang="en-CH" sz="1800" baseline="30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+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</a:t>
                      </a:r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aqua</a:t>
                      </a:r>
                      <a:r>
                        <a:rPr lang="en-CH" sz="1800" b="1" dirty="0" err="1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tricarbon</a:t>
                      </a:r>
                      <a:r>
                        <a:rPr lang="en-US" sz="1800" b="1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y</a:t>
                      </a:r>
                      <a:r>
                        <a:rPr lang="en-CH" sz="1800" b="1" dirty="0" err="1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lmanganese</a:t>
                      </a:r>
                      <a:r>
                        <a:rPr lang="en-CH" sz="1800" b="1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(I)</a:t>
                      </a:r>
                      <a:endParaRPr lang="en-CH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6609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sz="1800" b="1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[Ni(CO)</a:t>
                      </a:r>
                      <a:r>
                        <a:rPr lang="en-CH" sz="1800" b="1" baseline="-25000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4</a:t>
                      </a:r>
                      <a:r>
                        <a:rPr lang="en-CH" sz="1800" b="1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]</a:t>
                      </a:r>
                      <a:endParaRPr lang="en-CH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8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tetracarbonylnickel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(0)</a:t>
                      </a:r>
                      <a:endParaRPr lang="en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7540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NH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4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[AuCl</a:t>
                      </a:r>
                      <a:r>
                        <a:rPr lang="en-CH" sz="1800" baseline="-25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4</a:t>
                      </a:r>
                      <a:r>
                        <a:rPr lang="en-CH" sz="18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]</a:t>
                      </a:r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800" b="1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ammonium </a:t>
                      </a:r>
                      <a:r>
                        <a:rPr lang="en-CH" sz="1800" b="1" dirty="0" err="1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tetrachloroaurate</a:t>
                      </a:r>
                      <a:r>
                        <a:rPr lang="en-CH" sz="1800" b="1" dirty="0">
                          <a:solidFill>
                            <a:schemeClr val="accent3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 (III) </a:t>
                      </a:r>
                      <a:endParaRPr lang="en-CH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7468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1178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1557B-27BF-FC7A-FE77-02D84A2A1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4A064311-EEF3-CF9C-DB00-4BE1FE3E75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8305" y="2456827"/>
          <a:ext cx="2252006" cy="35605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S ChemDraw 64-bit Drawing" r:id="rId3" imgW="1743009" imgH="2756253" progId="ChemDraw_x64.Document.6.0">
                  <p:embed/>
                </p:oleObj>
              </mc:Choice>
              <mc:Fallback>
                <p:oleObj name="CS ChemDraw 64-bit Drawing" r:id="rId3" imgW="1743009" imgH="2756253" progId="ChemDraw_x64.Document.6.0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7EB9565E-2654-A325-B5F1-714882A144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38305" y="2456827"/>
                        <a:ext cx="2252006" cy="35605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D349091-EF4C-B2C3-5C0A-E61DAF444ADF}"/>
              </a:ext>
            </a:extLst>
          </p:cNvPr>
          <p:cNvSpPr txBox="1"/>
          <p:nvPr/>
        </p:nvSpPr>
        <p:spPr>
          <a:xfrm>
            <a:off x="898358" y="716828"/>
            <a:ext cx="6513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j-lt"/>
              </a:rPr>
              <a:t>2- Isomers</a:t>
            </a:r>
            <a:endParaRPr lang="en-CH" b="1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F2B4CB-61F4-D45D-427F-F3719F3D10E8}"/>
              </a:ext>
            </a:extLst>
          </p:cNvPr>
          <p:cNvSpPr txBox="1"/>
          <p:nvPr/>
        </p:nvSpPr>
        <p:spPr>
          <a:xfrm>
            <a:off x="898357" y="1133039"/>
            <a:ext cx="10250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the formula and draw all isomers of the following complex: </a:t>
            </a:r>
            <a:r>
              <a:rPr lang="en-US" dirty="0" err="1"/>
              <a:t>diamminebis</a:t>
            </a:r>
            <a:r>
              <a:rPr lang="en-US" dirty="0"/>
              <a:t>(</a:t>
            </a:r>
            <a:r>
              <a:rPr lang="en-US" dirty="0" err="1"/>
              <a:t>oxalato</a:t>
            </a:r>
            <a:r>
              <a:rPr lang="en-US" dirty="0"/>
              <a:t>)manganate (III).</a:t>
            </a:r>
          </a:p>
          <a:p>
            <a:r>
              <a:rPr lang="en-US" dirty="0"/>
              <a:t>What is the electronic configuration of the metal? What then is the charge of the complex?</a:t>
            </a: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C45DFBFD-0586-4FEB-8A40-E1798B93F3CF}"/>
              </a:ext>
            </a:extLst>
          </p:cNvPr>
          <p:cNvSpPr/>
          <p:nvPr/>
        </p:nvSpPr>
        <p:spPr>
          <a:xfrm>
            <a:off x="2102184" y="3765549"/>
            <a:ext cx="472741" cy="572837"/>
          </a:xfrm>
          <a:prstGeom prst="arc">
            <a:avLst>
              <a:gd name="adj1" fmla="val 14377307"/>
              <a:gd name="adj2" fmla="val 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CA030537-5D3B-D076-8E77-200AFA8592BD}"/>
              </a:ext>
            </a:extLst>
          </p:cNvPr>
          <p:cNvSpPr/>
          <p:nvPr/>
        </p:nvSpPr>
        <p:spPr>
          <a:xfrm rot="6086812">
            <a:off x="2116164" y="4317598"/>
            <a:ext cx="396875" cy="450850"/>
          </a:xfrm>
          <a:prstGeom prst="arc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BEA8622D-BD6F-A257-C503-D28F9274B976}"/>
              </a:ext>
            </a:extLst>
          </p:cNvPr>
          <p:cNvSpPr/>
          <p:nvPr/>
        </p:nvSpPr>
        <p:spPr>
          <a:xfrm>
            <a:off x="2124409" y="4991818"/>
            <a:ext cx="608986" cy="684707"/>
          </a:xfrm>
          <a:prstGeom prst="arc">
            <a:avLst>
              <a:gd name="adj1" fmla="val 13808242"/>
              <a:gd name="adj2" fmla="val 3544333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H" dirty="0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EE3EC34B-5300-5C86-875C-DB084D933A19}"/>
              </a:ext>
            </a:extLst>
          </p:cNvPr>
          <p:cNvSpPr/>
          <p:nvPr/>
        </p:nvSpPr>
        <p:spPr>
          <a:xfrm rot="3814770">
            <a:off x="2168859" y="5354783"/>
            <a:ext cx="608986" cy="684707"/>
          </a:xfrm>
          <a:prstGeom prst="arc">
            <a:avLst>
              <a:gd name="adj1" fmla="val 15701013"/>
              <a:gd name="adj2" fmla="val 4142362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H" dirty="0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5D24DA37-F507-4032-161F-B74BEFF6BCA0}"/>
              </a:ext>
            </a:extLst>
          </p:cNvPr>
          <p:cNvSpPr/>
          <p:nvPr/>
        </p:nvSpPr>
        <p:spPr>
          <a:xfrm rot="3814770">
            <a:off x="2168857" y="5364891"/>
            <a:ext cx="608986" cy="684707"/>
          </a:xfrm>
          <a:prstGeom prst="arc">
            <a:avLst>
              <a:gd name="adj1" fmla="val 13808242"/>
              <a:gd name="adj2" fmla="val 14494043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H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BCB70EC-F3A4-9827-8D35-1E18A6AF28E4}"/>
              </a:ext>
            </a:extLst>
          </p:cNvPr>
          <p:cNvSpPr txBox="1"/>
          <p:nvPr/>
        </p:nvSpPr>
        <p:spPr>
          <a:xfrm>
            <a:off x="3609473" y="2565220"/>
            <a:ext cx="5277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3"/>
                </a:solidFill>
              </a:rPr>
              <a:t>Trans-[Mn(NH</a:t>
            </a:r>
            <a:r>
              <a:rPr lang="en-US" b="1" baseline="-25000" dirty="0">
                <a:solidFill>
                  <a:schemeClr val="accent3"/>
                </a:solidFill>
              </a:rPr>
              <a:t>3</a:t>
            </a:r>
            <a:r>
              <a:rPr lang="en-US" b="1" dirty="0">
                <a:solidFill>
                  <a:schemeClr val="accent3"/>
                </a:solidFill>
              </a:rPr>
              <a:t>)</a:t>
            </a:r>
            <a:r>
              <a:rPr lang="en-US" b="1" baseline="-25000" dirty="0">
                <a:solidFill>
                  <a:schemeClr val="accent3"/>
                </a:solidFill>
              </a:rPr>
              <a:t>2</a:t>
            </a:r>
            <a:r>
              <a:rPr lang="en-US" b="1" dirty="0">
                <a:solidFill>
                  <a:schemeClr val="accent3"/>
                </a:solidFill>
              </a:rPr>
              <a:t>(ox)</a:t>
            </a:r>
            <a:r>
              <a:rPr lang="en-US" b="1" baseline="-25000" dirty="0">
                <a:solidFill>
                  <a:schemeClr val="accent3"/>
                </a:solidFill>
              </a:rPr>
              <a:t>2</a:t>
            </a:r>
            <a:r>
              <a:rPr lang="en-US" b="1" dirty="0">
                <a:solidFill>
                  <a:schemeClr val="accent3"/>
                </a:solidFill>
              </a:rPr>
              <a:t>]</a:t>
            </a:r>
            <a:r>
              <a:rPr lang="en-US" b="1" baseline="30000" dirty="0">
                <a:solidFill>
                  <a:schemeClr val="accent3"/>
                </a:solidFill>
              </a:rPr>
              <a:t>-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25808E3-DA25-BE6E-1C49-FE0D4835FF09}"/>
              </a:ext>
            </a:extLst>
          </p:cNvPr>
          <p:cNvSpPr txBox="1"/>
          <p:nvPr/>
        </p:nvSpPr>
        <p:spPr>
          <a:xfrm>
            <a:off x="3609473" y="4153720"/>
            <a:ext cx="5277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3"/>
                </a:solidFill>
              </a:rPr>
              <a:t>Δ-cis-[Mn(NH</a:t>
            </a:r>
            <a:r>
              <a:rPr lang="en-US" b="1" baseline="-25000" dirty="0">
                <a:solidFill>
                  <a:schemeClr val="accent3"/>
                </a:solidFill>
              </a:rPr>
              <a:t>3</a:t>
            </a:r>
            <a:r>
              <a:rPr lang="en-US" b="1" dirty="0">
                <a:solidFill>
                  <a:schemeClr val="accent3"/>
                </a:solidFill>
              </a:rPr>
              <a:t>)</a:t>
            </a:r>
            <a:r>
              <a:rPr lang="en-US" b="1" baseline="-25000" dirty="0">
                <a:solidFill>
                  <a:schemeClr val="accent3"/>
                </a:solidFill>
              </a:rPr>
              <a:t>2</a:t>
            </a:r>
            <a:r>
              <a:rPr lang="en-US" b="1" dirty="0">
                <a:solidFill>
                  <a:schemeClr val="accent3"/>
                </a:solidFill>
              </a:rPr>
              <a:t>(ox)</a:t>
            </a:r>
            <a:r>
              <a:rPr lang="en-US" b="1" baseline="-25000" dirty="0">
                <a:solidFill>
                  <a:schemeClr val="accent3"/>
                </a:solidFill>
              </a:rPr>
              <a:t>2</a:t>
            </a:r>
            <a:r>
              <a:rPr lang="en-US" b="1" dirty="0">
                <a:solidFill>
                  <a:schemeClr val="accent3"/>
                </a:solidFill>
              </a:rPr>
              <a:t>]</a:t>
            </a:r>
            <a:r>
              <a:rPr lang="en-US" b="1" baseline="30000" dirty="0">
                <a:solidFill>
                  <a:schemeClr val="accent3"/>
                </a:solidFill>
              </a:rPr>
              <a:t>-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4848FB9-16B9-BB2C-311E-B3498AB65D8B}"/>
              </a:ext>
            </a:extLst>
          </p:cNvPr>
          <p:cNvSpPr txBox="1"/>
          <p:nvPr/>
        </p:nvSpPr>
        <p:spPr>
          <a:xfrm>
            <a:off x="3609473" y="5355629"/>
            <a:ext cx="5277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3"/>
                </a:solidFill>
              </a:rPr>
              <a:t>Λ-cis-[Mn(NH</a:t>
            </a:r>
            <a:r>
              <a:rPr lang="en-US" b="1" baseline="-25000" dirty="0">
                <a:solidFill>
                  <a:schemeClr val="accent3"/>
                </a:solidFill>
              </a:rPr>
              <a:t>3</a:t>
            </a:r>
            <a:r>
              <a:rPr lang="en-US" b="1" dirty="0">
                <a:solidFill>
                  <a:schemeClr val="accent3"/>
                </a:solidFill>
              </a:rPr>
              <a:t>)</a:t>
            </a:r>
            <a:r>
              <a:rPr lang="en-US" b="1" baseline="-25000" dirty="0">
                <a:solidFill>
                  <a:schemeClr val="accent3"/>
                </a:solidFill>
              </a:rPr>
              <a:t>2</a:t>
            </a:r>
            <a:r>
              <a:rPr lang="en-US" b="1" dirty="0">
                <a:solidFill>
                  <a:schemeClr val="accent3"/>
                </a:solidFill>
              </a:rPr>
              <a:t>(ox)</a:t>
            </a:r>
            <a:r>
              <a:rPr lang="en-US" b="1" baseline="-25000" dirty="0">
                <a:solidFill>
                  <a:schemeClr val="accent3"/>
                </a:solidFill>
              </a:rPr>
              <a:t>2</a:t>
            </a:r>
            <a:r>
              <a:rPr lang="en-US" b="1" dirty="0">
                <a:solidFill>
                  <a:schemeClr val="accent3"/>
                </a:solidFill>
              </a:rPr>
              <a:t>]</a:t>
            </a:r>
            <a:r>
              <a:rPr lang="en-US" b="1" baseline="30000" dirty="0">
                <a:solidFill>
                  <a:schemeClr val="accent3"/>
                </a:solidFill>
              </a:rPr>
              <a:t>-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28454EC-DC31-D7B6-591E-7BC290CD1BEC}"/>
              </a:ext>
            </a:extLst>
          </p:cNvPr>
          <p:cNvSpPr txBox="1"/>
          <p:nvPr/>
        </p:nvSpPr>
        <p:spPr>
          <a:xfrm>
            <a:off x="6809874" y="3784388"/>
            <a:ext cx="49409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3"/>
                </a:solidFill>
              </a:rPr>
              <a:t>Mn(III) : [</a:t>
            </a:r>
            <a:r>
              <a:rPr lang="en-US" b="1" dirty="0" err="1">
                <a:solidFill>
                  <a:schemeClr val="accent3"/>
                </a:solidFill>
              </a:rPr>
              <a:t>Ar</a:t>
            </a:r>
            <a:r>
              <a:rPr lang="en-US" b="1" dirty="0">
                <a:solidFill>
                  <a:schemeClr val="accent3"/>
                </a:solidFill>
              </a:rPr>
              <a:t>]3d</a:t>
            </a:r>
            <a:r>
              <a:rPr lang="en-US" b="1" baseline="30000" dirty="0">
                <a:solidFill>
                  <a:schemeClr val="accent3"/>
                </a:solidFill>
              </a:rPr>
              <a:t>4</a:t>
            </a:r>
          </a:p>
          <a:p>
            <a:endParaRPr lang="en-US" b="1" dirty="0">
              <a:solidFill>
                <a:schemeClr val="accent3"/>
              </a:solidFill>
            </a:endParaRPr>
          </a:p>
          <a:p>
            <a:r>
              <a:rPr lang="en-US" b="1" dirty="0">
                <a:solidFill>
                  <a:schemeClr val="accent3"/>
                </a:solidFill>
              </a:rPr>
              <a:t>Mn has a charge of +3</a:t>
            </a:r>
          </a:p>
          <a:p>
            <a:r>
              <a:rPr lang="en-US" b="1" dirty="0">
                <a:solidFill>
                  <a:schemeClr val="accent3"/>
                </a:solidFill>
              </a:rPr>
              <a:t>NH</a:t>
            </a:r>
            <a:r>
              <a:rPr lang="en-US" b="1" baseline="-25000" dirty="0">
                <a:solidFill>
                  <a:schemeClr val="accent3"/>
                </a:solidFill>
              </a:rPr>
              <a:t>3</a:t>
            </a:r>
            <a:r>
              <a:rPr lang="en-US" b="1" dirty="0">
                <a:solidFill>
                  <a:schemeClr val="accent3"/>
                </a:solidFill>
              </a:rPr>
              <a:t> ligands are neutral</a:t>
            </a:r>
          </a:p>
          <a:p>
            <a:r>
              <a:rPr lang="en-US" b="1" dirty="0">
                <a:solidFill>
                  <a:schemeClr val="accent3"/>
                </a:solidFill>
              </a:rPr>
              <a:t>Oxalate ligands each have a charge of -2</a:t>
            </a:r>
          </a:p>
          <a:p>
            <a:r>
              <a:rPr lang="en-US" b="1" dirty="0">
                <a:solidFill>
                  <a:schemeClr val="accent3"/>
                </a:solidFill>
              </a:rPr>
              <a:t>→ Overall charge is -1</a:t>
            </a:r>
          </a:p>
        </p:txBody>
      </p:sp>
    </p:spTree>
    <p:extLst>
      <p:ext uri="{BB962C8B-B14F-4D97-AF65-F5344CB8AC3E}">
        <p14:creationId xmlns:p14="http://schemas.microsoft.com/office/powerpoint/2010/main" val="1720716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1013</Words>
  <Application>Microsoft Office PowerPoint</Application>
  <PresentationFormat>Widescreen</PresentationFormat>
  <Paragraphs>130</Paragraphs>
  <Slides>13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CS ChemDraw 64-bit Drawing</vt:lpstr>
      <vt:lpstr>Extra exercises</vt:lpstr>
      <vt:lpstr>PowerPoint Presentation</vt:lpstr>
      <vt:lpstr>PowerPoint Presentation</vt:lpstr>
      <vt:lpstr>PowerPoint Presentation</vt:lpstr>
      <vt:lpstr>PowerPoint Presentation</vt:lpstr>
      <vt:lpstr>5- The triphenylphosphine ligand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5- The triphenylphosphine ligand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Extra exercises</dc:title>
  <dc:creator>Olivier Thomas Smith</dc:creator>
  <cp:lastModifiedBy>Timo Markus Oskar Felder</cp:lastModifiedBy>
  <cp:revision>22</cp:revision>
  <dcterms:created xsi:type="dcterms:W3CDTF">2025-03-20T09:25:00Z</dcterms:created>
  <dcterms:modified xsi:type="dcterms:W3CDTF">2025-03-25T16:40:36Z</dcterms:modified>
</cp:coreProperties>
</file>