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70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14" autoAdjust="0"/>
    <p:restoredTop sz="94694"/>
  </p:normalViewPr>
  <p:slideViewPr>
    <p:cSldViewPr snapToGrid="0" snapToObjects="1" showGuides="1">
      <p:cViewPr varScale="1">
        <p:scale>
          <a:sx n="111" d="100"/>
          <a:sy n="111" d="100"/>
        </p:scale>
        <p:origin x="34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F9E92-8F84-8544-8A41-FDA0B71C4199}" type="datetimeFigureOut">
              <a:rPr lang="en-CH" smtClean="0"/>
              <a:t>05/16/2025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CADF6-D9BA-284C-94C7-9156B747F46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410895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8C7E00-6941-754F-9015-43F795B9CC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50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8C7E00-6941-754F-9015-43F795B9CCD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E3AF3-E735-3E42-99A9-D91E313E9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03B25-568E-CD40-AE1E-9B9484448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4CD6B-74B0-F943-A132-1572755E3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E96D9-D909-A34B-BF6A-7162DEC0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BF08F-1E4F-2B4E-96F3-D964CDCA4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8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39423-DB4A-0E4C-8032-A617AA08C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C3D4CF-1DF6-8C48-9DF9-61CB02F32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9E882-4589-A749-A2E0-266745711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A5D50-E066-8943-9D2A-6887DDFFE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EE848-CE0D-B641-8172-C43787FD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5CD350-0724-E444-BB13-B955B15355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DCCCF-CD5F-CF44-9422-96B6672B6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7BCF6-9BE2-694D-A4C3-F6E2F96ED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E36CF-9B96-0646-9B63-11039B27D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A62AA-59A1-6341-92DD-ADCF1066D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38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BEF32-417D-7E4B-8D19-7732A6AE0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F6612-2455-2F40-AF0E-CB3D56B63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BA87A-4937-C846-AAA1-E9401B7A2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BF97A-4B87-BA4C-B2C5-CB589DB2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2ECB4-1291-E24E-8BA2-DCAB79B02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84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EB1D0-D6E8-6749-8971-1CA628BF7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035381-ADB7-3847-9527-985FA6FB2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ACD63-DC08-2D4C-B096-6AF636637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0198E-4D3C-7F48-AF94-5E78BBDD5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00A19-9D2D-0648-995A-66224A1EA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35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DB2C8-2FAF-A148-A834-3C9629056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8435A-E002-0945-A256-16551518C7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FA4A4-F793-A347-B8F0-0D3184860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04247-F011-094B-BD20-AD1FAC922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11974-850C-7B4A-AE06-65FEAD135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9CA3D-2B01-DB4A-BD05-CCF0BE08E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3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0ACF3-5A42-3F46-A7F2-38F7274D4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6005-C7CF-8A4E-BA24-F7360CA4A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88136-057C-614B-A47D-5955DAC26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4C5AAD-CA8B-364E-8A77-6ED11EECB3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3B17D8-0573-7344-8DB5-D91627FAD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55381-C982-4C4E-A88B-F61CAACC4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1352A8-6510-444F-B7D8-CD03E2B74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475D31-705C-3344-9838-0485FF498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7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EB202-2E1D-E945-81A6-CD132DA56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03CB8F-6945-8949-BC2E-610C517B2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B6F74E-E9EE-9C47-BDF0-65C8AA2E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5BF478-4653-FA43-AB25-2955A6942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04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BC3073-AF7F-424B-9B06-2DED950C8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349A64-616A-0842-AA10-E654BA92A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27697-394D-3C41-B778-098A4C5F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88060-78C9-3E49-9B32-44F4C592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FF408-1B0A-074B-BB2E-FA9CC36B8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65FE3-507A-A943-8034-0965F4C18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8EFCD-CE80-CD47-B4B5-958157C7B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82E649-A14B-C242-9CD9-1518EA508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28582-DD59-FC46-B44C-2A1C87A33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2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F1616-615D-FA4C-B946-1B5BAEAD2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187E36-FC8D-A94F-B0E1-C513CF977F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36049B-14E1-8242-BBA6-69156C79E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690D8C-557C-CF4F-A3A4-C13A82878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199C3-313F-F045-A841-27450CE68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14617-2ABF-5240-921B-417F091D1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4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524009-214A-E04D-9551-567678415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1D6FF-9959-5547-AD34-5AF66146E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53483-CF2D-8A41-88D5-2E38D63251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ABC79-E552-804E-A8E2-7D0C63BEDE0C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A7705-5A06-E24D-B128-662BE92AF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499C3-66F9-E641-8950-3B8F3CCA3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BB56B-DE6F-A142-89A3-1FE435E11F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72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imo.felder@epfl.c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ACABC-DEC3-CA4F-8D1C-74B67CF34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98665"/>
          </a:xfrm>
          <a:solidFill>
            <a:schemeClr val="accent6"/>
          </a:solidFill>
        </p:spPr>
        <p:txBody>
          <a:bodyPr anchor="ctr">
            <a:normAutofit/>
          </a:bodyPr>
          <a:lstStyle/>
          <a:p>
            <a:r>
              <a:rPr lang="en-US" sz="3200" dirty="0">
                <a:latin typeface="Helvetica" pitchFamily="2" charset="0"/>
              </a:rPr>
              <a:t>Co-ordination Chemistry: Exercise Session 4 – 22.05.2024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DADE14-E9C6-8151-004D-D6E3339BD805}"/>
              </a:ext>
            </a:extLst>
          </p:cNvPr>
          <p:cNvSpPr txBox="1"/>
          <p:nvPr/>
        </p:nvSpPr>
        <p:spPr>
          <a:xfrm>
            <a:off x="344245" y="898664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Helvetica" pitchFamily="2" charset="0"/>
              </a:rPr>
              <a:t>Tutors:</a:t>
            </a:r>
          </a:p>
          <a:p>
            <a:endParaRPr lang="en-US" dirty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Timo Felder (</a:t>
            </a:r>
            <a:r>
              <a:rPr lang="en-US" u="sng" dirty="0">
                <a:solidFill>
                  <a:schemeClr val="accent1"/>
                </a:solidFill>
                <a:latin typeface="Helvetica" pitchFamily="2" charset="0"/>
                <a:hlinkClick r:id="rId3"/>
              </a:rPr>
              <a:t>timo.felder@epfl.ch</a:t>
            </a:r>
            <a:r>
              <a:rPr lang="en-US" dirty="0">
                <a:latin typeface="Helvetica" pitchFamily="2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Olivier Smith (</a:t>
            </a:r>
            <a:r>
              <a:rPr lang="en-US" u="sng" dirty="0">
                <a:solidFill>
                  <a:srgbClr val="0563C1"/>
                </a:solidFill>
                <a:latin typeface="Helvetica" pitchFamily="2" charset="0"/>
              </a:rPr>
              <a:t>olivier.smith@epfl.ch</a:t>
            </a:r>
            <a:r>
              <a:rPr lang="en-US" dirty="0">
                <a:latin typeface="Helvetica" pitchFamily="2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B61E29-1155-4063-9DD0-83E91DF70C4E}"/>
              </a:ext>
            </a:extLst>
          </p:cNvPr>
          <p:cNvSpPr txBox="1"/>
          <p:nvPr/>
        </p:nvSpPr>
        <p:spPr>
          <a:xfrm>
            <a:off x="391583" y="2976602"/>
            <a:ext cx="104542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Helvetica" pitchFamily="2" charset="0"/>
              </a:rPr>
              <a:t>Key take-aways (Chapter 4):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Crystal field theory (splitting diagrams – drawing and calculation)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Ligand Field Theory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Sigma donor, pi-donor/acceptor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High/low spin complexes</a:t>
            </a:r>
          </a:p>
          <a:p>
            <a:endParaRPr lang="en-US" u="sng" dirty="0">
              <a:latin typeface="Helvetica" pitchFamily="2" charset="0"/>
            </a:endParaRPr>
          </a:p>
          <a:p>
            <a:r>
              <a:rPr lang="en-US" u="sng" dirty="0">
                <a:latin typeface="Helvetica" pitchFamily="2" charset="0"/>
              </a:rPr>
              <a:t>Key take-aways (Chapter 5):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Magnetic and Optical Properties of Coordination Complexes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Diamagnetic / paramagnetic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Color of complexes (d-d transitions / charge transfer transitions)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Selection rules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  <a:sym typeface="Wingdings" panose="05000000000000000000" pitchFamily="2" charset="2"/>
              </a:rPr>
              <a:t> </a:t>
            </a:r>
            <a:r>
              <a:rPr lang="en-US" dirty="0">
                <a:latin typeface="Helvetica" pitchFamily="2" charset="0"/>
              </a:rPr>
              <a:t>Combine all knowledge of all previous chapters</a:t>
            </a:r>
          </a:p>
          <a:p>
            <a:endParaRPr lang="en-US" dirty="0">
              <a:latin typeface="Helvetica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DBE439-A684-4077-9FE6-1E9B8276EBD1}"/>
              </a:ext>
            </a:extLst>
          </p:cNvPr>
          <p:cNvSpPr txBox="1"/>
          <p:nvPr/>
        </p:nvSpPr>
        <p:spPr>
          <a:xfrm>
            <a:off x="6239933" y="898665"/>
            <a:ext cx="609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Helvetica" pitchFamily="2" charset="0"/>
              </a:rPr>
              <a:t>Exercise session format:</a:t>
            </a:r>
          </a:p>
          <a:p>
            <a:endParaRPr lang="en-US" dirty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A problem set for you all to solve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Helvetica" pitchFamily="2" charset="0"/>
              </a:rPr>
              <a:t>Discussions ++</a:t>
            </a:r>
          </a:p>
        </p:txBody>
      </p:sp>
    </p:spTree>
    <p:extLst>
      <p:ext uri="{BB962C8B-B14F-4D97-AF65-F5344CB8AC3E}">
        <p14:creationId xmlns:p14="http://schemas.microsoft.com/office/powerpoint/2010/main" val="2015165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ACABC-DEC3-CA4F-8D1C-74B67CF34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98665"/>
          </a:xfrm>
          <a:solidFill>
            <a:schemeClr val="accent6"/>
          </a:solidFill>
        </p:spPr>
        <p:txBody>
          <a:bodyPr anchor="ctr">
            <a:normAutofit/>
          </a:bodyPr>
          <a:lstStyle/>
          <a:p>
            <a:r>
              <a:rPr lang="en-US" sz="3200" dirty="0">
                <a:latin typeface="Helvetica" pitchFamily="2" charset="0"/>
              </a:rPr>
              <a:t>Tasks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5C746A-1AC7-469B-B80C-432D058C0A30}"/>
              </a:ext>
            </a:extLst>
          </p:cNvPr>
          <p:cNvSpPr txBox="1">
            <a:spLocks/>
          </p:cNvSpPr>
          <p:nvPr/>
        </p:nvSpPr>
        <p:spPr>
          <a:xfrm>
            <a:off x="233515" y="2242456"/>
            <a:ext cx="11933084" cy="4168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itchFamily="34" charset="0"/>
              <a:buAutoNum type="arabicPeriod"/>
            </a:pPr>
            <a:endParaRPr lang="en-US" sz="1600" dirty="0">
              <a:latin typeface="Helvetica" pitchFamily="2" charset="0"/>
            </a:endParaRPr>
          </a:p>
          <a:p>
            <a:pPr algn="l"/>
            <a:r>
              <a:rPr lang="en-US" sz="1600" dirty="0">
                <a:latin typeface="Helvetica" pitchFamily="2" charset="0"/>
              </a:rPr>
              <a:t>2. For [MnL</a:t>
            </a:r>
            <a:r>
              <a:rPr lang="en-US" sz="1600" baseline="-25000" dirty="0">
                <a:latin typeface="Helvetica" pitchFamily="2" charset="0"/>
              </a:rPr>
              <a:t>6</a:t>
            </a:r>
            <a:r>
              <a:rPr lang="en-US" sz="1600" dirty="0">
                <a:latin typeface="Helvetica" pitchFamily="2" charset="0"/>
              </a:rPr>
              <a:t>]</a:t>
            </a:r>
            <a:r>
              <a:rPr lang="en-US" sz="1600" baseline="30000" dirty="0">
                <a:latin typeface="Helvetica" pitchFamily="2" charset="0"/>
              </a:rPr>
              <a:t>3+ </a:t>
            </a:r>
            <a:r>
              <a:rPr lang="en-US" sz="1600" dirty="0">
                <a:latin typeface="Helvetica" pitchFamily="2" charset="0"/>
              </a:rPr>
              <a:t>complex (L is neutral), </a:t>
            </a:r>
            <a:r>
              <a:rPr lang="el-GR" sz="1600" dirty="0">
                <a:latin typeface="Helvetica" pitchFamily="2" charset="0"/>
              </a:rPr>
              <a:t>μ = 4.9μ</a:t>
            </a:r>
            <a:r>
              <a:rPr lang="en-US" sz="1600" dirty="0">
                <a:latin typeface="Helvetica" pitchFamily="2" charset="0"/>
              </a:rPr>
              <a:t>B. Determine whether the ligand is weak or strong field. State if the complex is paramagnetic or diamagnetic.</a:t>
            </a:r>
          </a:p>
          <a:p>
            <a:pPr algn="l">
              <a:buFont typeface="Arial" pitchFamily="34" charset="0"/>
              <a:buAutoNum type="arabicPeriod"/>
            </a:pPr>
            <a:endParaRPr lang="en-US" sz="1600" dirty="0">
              <a:latin typeface="Helvetica" pitchFamily="2" charset="0"/>
            </a:endParaRPr>
          </a:p>
          <a:p>
            <a:pPr algn="l"/>
            <a:r>
              <a:rPr lang="en-US" sz="1600" dirty="0">
                <a:latin typeface="Helvetica" pitchFamily="2" charset="0"/>
              </a:rPr>
              <a:t>3. Which transitions in UV-vis spectra do you expect for [Mn(H</a:t>
            </a:r>
            <a:r>
              <a:rPr lang="en-US" sz="1600" baseline="-25000" dirty="0">
                <a:latin typeface="Helvetica" pitchFamily="2" charset="0"/>
              </a:rPr>
              <a:t>2</a:t>
            </a:r>
            <a:r>
              <a:rPr lang="en-US" sz="1600" dirty="0">
                <a:latin typeface="Helvetica" pitchFamily="2" charset="0"/>
              </a:rPr>
              <a:t>O)</a:t>
            </a:r>
            <a:r>
              <a:rPr lang="en-US" sz="1600" baseline="-25000" dirty="0">
                <a:latin typeface="Helvetica" pitchFamily="2" charset="0"/>
              </a:rPr>
              <a:t>6</a:t>
            </a:r>
            <a:r>
              <a:rPr lang="en-US" sz="1600" dirty="0">
                <a:latin typeface="Helvetica" pitchFamily="2" charset="0"/>
              </a:rPr>
              <a:t>]</a:t>
            </a:r>
            <a:r>
              <a:rPr lang="en-US" sz="1600" baseline="30000" dirty="0">
                <a:latin typeface="Helvetica" pitchFamily="2" charset="0"/>
              </a:rPr>
              <a:t>2+</a:t>
            </a:r>
            <a:r>
              <a:rPr lang="en-US" sz="1600" dirty="0">
                <a:latin typeface="Helvetica" pitchFamily="2" charset="0"/>
              </a:rPr>
              <a:t>, [Fe(</a:t>
            </a:r>
            <a:r>
              <a:rPr lang="en-US" sz="1600" dirty="0" err="1">
                <a:latin typeface="Helvetica" pitchFamily="2" charset="0"/>
              </a:rPr>
              <a:t>phen</a:t>
            </a:r>
            <a:r>
              <a:rPr lang="en-US" sz="1600" dirty="0">
                <a:latin typeface="Helvetica" pitchFamily="2" charset="0"/>
              </a:rPr>
              <a:t>)</a:t>
            </a:r>
            <a:r>
              <a:rPr lang="en-US" sz="1600" baseline="-25000" dirty="0">
                <a:latin typeface="Helvetica" pitchFamily="2" charset="0"/>
              </a:rPr>
              <a:t>3</a:t>
            </a:r>
            <a:r>
              <a:rPr lang="en-US" sz="1600" dirty="0">
                <a:latin typeface="Helvetica" pitchFamily="2" charset="0"/>
              </a:rPr>
              <a:t>]</a:t>
            </a:r>
            <a:r>
              <a:rPr lang="en-US" sz="1600" baseline="30000" dirty="0">
                <a:latin typeface="Helvetica" pitchFamily="2" charset="0"/>
              </a:rPr>
              <a:t>2+</a:t>
            </a:r>
            <a:r>
              <a:rPr lang="en-US" sz="1600" dirty="0">
                <a:latin typeface="Helvetica" pitchFamily="2" charset="0"/>
              </a:rPr>
              <a:t>?</a:t>
            </a:r>
          </a:p>
          <a:p>
            <a:pPr algn="l"/>
            <a:r>
              <a:rPr lang="en-US" sz="1600" dirty="0">
                <a:latin typeface="Helvetica" pitchFamily="2" charset="0"/>
              </a:rPr>
              <a:t>Draw the complete molecular orbital diagram and show the transitions</a:t>
            </a:r>
          </a:p>
          <a:p>
            <a:pPr algn="l">
              <a:buFont typeface="Arial" pitchFamily="34" charset="0"/>
              <a:buAutoNum type="arabicPeriod"/>
            </a:pPr>
            <a:endParaRPr lang="en-US" sz="1600" dirty="0">
              <a:latin typeface="Helvetica" pitchFamily="2" charset="0"/>
            </a:endParaRPr>
          </a:p>
          <a:p>
            <a:pPr algn="l">
              <a:lnSpc>
                <a:spcPct val="120000"/>
              </a:lnSpc>
            </a:pPr>
            <a:r>
              <a:rPr lang="en-US" sz="1600" dirty="0">
                <a:latin typeface="Helvetica" pitchFamily="2" charset="0"/>
              </a:rPr>
              <a:t>4. The absorption spectrum of a metal complex can be used to determine the ligand field  splitting. In [Cr(H</a:t>
            </a:r>
            <a:r>
              <a:rPr lang="en-US" sz="1600" baseline="-25000" dirty="0">
                <a:latin typeface="Helvetica" pitchFamily="2" charset="0"/>
              </a:rPr>
              <a:t>2</a:t>
            </a:r>
            <a:r>
              <a:rPr lang="en-US" sz="1600" dirty="0">
                <a:latin typeface="Helvetica" pitchFamily="2" charset="0"/>
              </a:rPr>
              <a:t>O)</a:t>
            </a:r>
            <a:r>
              <a:rPr lang="en-US" sz="1600" baseline="-25000" dirty="0">
                <a:latin typeface="Helvetica" pitchFamily="2" charset="0"/>
              </a:rPr>
              <a:t>6</a:t>
            </a:r>
            <a:r>
              <a:rPr lang="en-US" sz="1600" dirty="0">
                <a:latin typeface="Helvetica" pitchFamily="2" charset="0"/>
              </a:rPr>
              <a:t>]</a:t>
            </a:r>
            <a:r>
              <a:rPr lang="en-US" sz="1600" baseline="30000" dirty="0">
                <a:latin typeface="Helvetica" pitchFamily="2" charset="0"/>
              </a:rPr>
              <a:t>2+</a:t>
            </a:r>
            <a:r>
              <a:rPr lang="en-US" sz="1600" dirty="0">
                <a:latin typeface="Helvetica" pitchFamily="2" charset="0"/>
              </a:rPr>
              <a:t>, a single d-d transition is observed at 14,000 cm</a:t>
            </a:r>
            <a:r>
              <a:rPr lang="en-US" sz="1600" baseline="30000" dirty="0">
                <a:latin typeface="Helvetica" pitchFamily="2" charset="0"/>
              </a:rPr>
              <a:t>-1</a:t>
            </a:r>
            <a:r>
              <a:rPr lang="en-US" sz="1600" dirty="0">
                <a:latin typeface="Helvetica" pitchFamily="2" charset="0"/>
              </a:rPr>
              <a:t>. Based on this information, calculate the ligand field splitting energy for this complex in kJ/mol. h = 6.626E-34 m</a:t>
            </a:r>
            <a:r>
              <a:rPr lang="en-US" sz="1600" baseline="30000" dirty="0">
                <a:latin typeface="Helvetica" pitchFamily="2" charset="0"/>
              </a:rPr>
              <a:t>2</a:t>
            </a:r>
            <a:r>
              <a:rPr lang="en-US" sz="1600" dirty="0">
                <a:latin typeface="Helvetica" pitchFamily="2" charset="0"/>
              </a:rPr>
              <a:t>kg/s; c = 2.9979E8 m/s; N</a:t>
            </a:r>
            <a:r>
              <a:rPr lang="en-US" sz="1600" baseline="-25000" dirty="0">
                <a:latin typeface="Helvetica" pitchFamily="2" charset="0"/>
              </a:rPr>
              <a:t>a</a:t>
            </a:r>
            <a:r>
              <a:rPr lang="en-US" sz="1600" dirty="0">
                <a:latin typeface="Helvetica" pitchFamily="2" charset="0"/>
              </a:rPr>
              <a:t> = 6.022E23 mol</a:t>
            </a:r>
            <a:r>
              <a:rPr lang="en-US" sz="1600" baseline="30000" dirty="0">
                <a:latin typeface="Helvetica" pitchFamily="2" charset="0"/>
              </a:rPr>
              <a:t>-1</a:t>
            </a:r>
            <a:r>
              <a:rPr lang="en-US" sz="1600" dirty="0">
                <a:latin typeface="Helvetica" pitchFamily="2" charset="0"/>
              </a:rPr>
              <a:t> </a:t>
            </a:r>
          </a:p>
          <a:p>
            <a:pPr algn="l">
              <a:lnSpc>
                <a:spcPct val="120000"/>
              </a:lnSpc>
            </a:pPr>
            <a:r>
              <a:rPr lang="en-US" sz="1600" dirty="0">
                <a:latin typeface="Helvetica" pitchFamily="2" charset="0"/>
              </a:rPr>
              <a:t>5. You have two different complexes with the colors pink and yellow. The information you have is that one complex is  [Co(CN)</a:t>
            </a:r>
            <a:r>
              <a:rPr lang="en-US" sz="1600" baseline="-25000" dirty="0">
                <a:latin typeface="Helvetica" pitchFamily="2" charset="0"/>
              </a:rPr>
              <a:t>6</a:t>
            </a:r>
            <a:r>
              <a:rPr lang="en-US" sz="1600" dirty="0">
                <a:latin typeface="Helvetica" pitchFamily="2" charset="0"/>
              </a:rPr>
              <a:t>]</a:t>
            </a:r>
            <a:r>
              <a:rPr lang="en-US" sz="1600" baseline="30000" dirty="0">
                <a:latin typeface="Helvetica" pitchFamily="2" charset="0"/>
              </a:rPr>
              <a:t>3-</a:t>
            </a:r>
            <a:r>
              <a:rPr lang="en-US" sz="1600" dirty="0">
                <a:latin typeface="Helvetica" pitchFamily="2" charset="0"/>
              </a:rPr>
              <a:t> and the other [Co(H</a:t>
            </a:r>
            <a:r>
              <a:rPr lang="en-US" sz="1600" baseline="-25000" dirty="0">
                <a:latin typeface="Helvetica" pitchFamily="2" charset="0"/>
              </a:rPr>
              <a:t>2</a:t>
            </a:r>
            <a:r>
              <a:rPr lang="en-US" sz="1600" dirty="0">
                <a:latin typeface="Helvetica" pitchFamily="2" charset="0"/>
              </a:rPr>
              <a:t>O)</a:t>
            </a:r>
            <a:r>
              <a:rPr lang="en-US" sz="1600" baseline="-25000" dirty="0">
                <a:latin typeface="Helvetica" pitchFamily="2" charset="0"/>
              </a:rPr>
              <a:t>6</a:t>
            </a:r>
            <a:r>
              <a:rPr lang="en-US" sz="1600" dirty="0">
                <a:latin typeface="Helvetica" pitchFamily="2" charset="0"/>
              </a:rPr>
              <a:t>]</a:t>
            </a:r>
            <a:r>
              <a:rPr lang="en-US" sz="1600" baseline="30000" dirty="0">
                <a:latin typeface="Helvetica" pitchFamily="2" charset="0"/>
              </a:rPr>
              <a:t>2+</a:t>
            </a:r>
            <a:r>
              <a:rPr lang="en-US" sz="1600" dirty="0">
                <a:latin typeface="Helvetica" pitchFamily="2" charset="0"/>
              </a:rPr>
              <a:t>. Assign the complexes to the appropriate color and explain your answer.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8D26E0-55D5-4916-9A02-9F15BC61194F}"/>
              </a:ext>
            </a:extLst>
          </p:cNvPr>
          <p:cNvSpPr txBox="1"/>
          <p:nvPr/>
        </p:nvSpPr>
        <p:spPr>
          <a:xfrm>
            <a:off x="233515" y="1453105"/>
            <a:ext cx="11250913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Font typeface="Arial" pitchFamily="34" charset="0"/>
              <a:buAutoNum type="arabicPeriod"/>
            </a:pPr>
            <a:r>
              <a:rPr lang="en-US" sz="1600" dirty="0">
                <a:latin typeface="Helvetica" pitchFamily="2" charset="0"/>
              </a:rPr>
              <a:t>Which transitions in UV-vis spectra do you expect for [Cr(H</a:t>
            </a:r>
            <a:r>
              <a:rPr lang="en-US" sz="1600" baseline="-25000" dirty="0">
                <a:latin typeface="Helvetica" pitchFamily="2" charset="0"/>
              </a:rPr>
              <a:t>2</a:t>
            </a:r>
            <a:r>
              <a:rPr lang="en-US" sz="1600" dirty="0">
                <a:latin typeface="Helvetica" pitchFamily="2" charset="0"/>
              </a:rPr>
              <a:t>O)</a:t>
            </a:r>
            <a:r>
              <a:rPr lang="en-US" sz="1600" baseline="-25000" dirty="0">
                <a:latin typeface="Helvetica" pitchFamily="2" charset="0"/>
              </a:rPr>
              <a:t>6</a:t>
            </a:r>
            <a:r>
              <a:rPr lang="en-US" sz="1600" dirty="0">
                <a:latin typeface="Helvetica" pitchFamily="2" charset="0"/>
              </a:rPr>
              <a:t>]</a:t>
            </a:r>
            <a:r>
              <a:rPr lang="en-US" sz="1600" baseline="30000" dirty="0">
                <a:latin typeface="Helvetica" pitchFamily="2" charset="0"/>
              </a:rPr>
              <a:t>3+ </a:t>
            </a:r>
            <a:r>
              <a:rPr lang="en-US" sz="1600" dirty="0">
                <a:latin typeface="Helvetica" pitchFamily="2" charset="0"/>
              </a:rPr>
              <a:t>?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dirty="0">
                <a:latin typeface="Helvetica" pitchFamily="2" charset="0"/>
              </a:rPr>
              <a:t>	Draw the complete molecular orbital diagram and show the transitions</a:t>
            </a:r>
          </a:p>
        </p:txBody>
      </p:sp>
    </p:spTree>
    <p:extLst>
      <p:ext uri="{BB962C8B-B14F-4D97-AF65-F5344CB8AC3E}">
        <p14:creationId xmlns:p14="http://schemas.microsoft.com/office/powerpoint/2010/main" val="1634306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2921</TotalTime>
  <Words>342</Words>
  <Application>Microsoft Office PowerPoint</Application>
  <PresentationFormat>Widescreen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Co-ordination Chemistry: Exercise Session 4 – 22.05.2024</vt:lpstr>
      <vt:lpstr>Tasks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</dc:title>
  <dc:creator>kv11235@gmail.com</dc:creator>
  <cp:lastModifiedBy>Olivier Thomas Smith</cp:lastModifiedBy>
  <cp:revision>53</cp:revision>
  <cp:lastPrinted>2024-05-24T08:26:13Z</cp:lastPrinted>
  <dcterms:created xsi:type="dcterms:W3CDTF">2020-05-19T19:33:39Z</dcterms:created>
  <dcterms:modified xsi:type="dcterms:W3CDTF">2025-05-16T10:24:38Z</dcterms:modified>
</cp:coreProperties>
</file>